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 id="2147483691" r:id="rId4"/>
    <p:sldMasterId id="2147483735" r:id="rId5"/>
    <p:sldMasterId id="2147483856" r:id="rId6"/>
    <p:sldMasterId id="2147483872" r:id="rId7"/>
  </p:sldMasterIdLst>
  <p:notesMasterIdLst>
    <p:notesMasterId r:id="rId94"/>
  </p:notesMasterIdLst>
  <p:sldIdLst>
    <p:sldId id="647" r:id="rId8"/>
    <p:sldId id="657" r:id="rId9"/>
    <p:sldId id="658" r:id="rId10"/>
    <p:sldId id="659" r:id="rId11"/>
    <p:sldId id="660" r:id="rId12"/>
    <p:sldId id="656" r:id="rId13"/>
    <p:sldId id="661" r:id="rId14"/>
    <p:sldId id="652" r:id="rId15"/>
    <p:sldId id="653" r:id="rId16"/>
    <p:sldId id="654" r:id="rId17"/>
    <p:sldId id="655" r:id="rId18"/>
    <p:sldId id="662" r:id="rId19"/>
    <p:sldId id="663" r:id="rId20"/>
    <p:sldId id="650" r:id="rId21"/>
    <p:sldId id="651" r:id="rId22"/>
    <p:sldId id="428" r:id="rId23"/>
    <p:sldId id="292" r:id="rId24"/>
    <p:sldId id="410" r:id="rId25"/>
    <p:sldId id="297" r:id="rId26"/>
    <p:sldId id="298" r:id="rId27"/>
    <p:sldId id="294" r:id="rId28"/>
    <p:sldId id="295" r:id="rId29"/>
    <p:sldId id="296" r:id="rId30"/>
    <p:sldId id="435" r:id="rId31"/>
    <p:sldId id="436" r:id="rId32"/>
    <p:sldId id="438" r:id="rId33"/>
    <p:sldId id="269" r:id="rId34"/>
    <p:sldId id="267" r:id="rId35"/>
    <p:sldId id="270" r:id="rId36"/>
    <p:sldId id="268" r:id="rId37"/>
    <p:sldId id="439" r:id="rId38"/>
    <p:sldId id="272" r:id="rId39"/>
    <p:sldId id="382" r:id="rId40"/>
    <p:sldId id="394" r:id="rId41"/>
    <p:sldId id="265" r:id="rId42"/>
    <p:sldId id="648" r:id="rId43"/>
    <p:sldId id="649" r:id="rId44"/>
    <p:sldId id="550" r:id="rId45"/>
    <p:sldId id="551" r:id="rId46"/>
    <p:sldId id="552" r:id="rId47"/>
    <p:sldId id="553" r:id="rId48"/>
    <p:sldId id="554" r:id="rId49"/>
    <p:sldId id="621" r:id="rId50"/>
    <p:sldId id="622" r:id="rId51"/>
    <p:sldId id="623" r:id="rId52"/>
    <p:sldId id="624" r:id="rId53"/>
    <p:sldId id="625" r:id="rId54"/>
    <p:sldId id="626" r:id="rId55"/>
    <p:sldId id="627" r:id="rId56"/>
    <p:sldId id="628" r:id="rId57"/>
    <p:sldId id="629" r:id="rId58"/>
    <p:sldId id="630" r:id="rId59"/>
    <p:sldId id="631" r:id="rId60"/>
    <p:sldId id="632" r:id="rId61"/>
    <p:sldId id="633" r:id="rId62"/>
    <p:sldId id="634" r:id="rId63"/>
    <p:sldId id="635" r:id="rId64"/>
    <p:sldId id="636" r:id="rId65"/>
    <p:sldId id="637" r:id="rId66"/>
    <p:sldId id="638" r:id="rId67"/>
    <p:sldId id="639" r:id="rId68"/>
    <p:sldId id="640" r:id="rId69"/>
    <p:sldId id="641" r:id="rId70"/>
    <p:sldId id="642" r:id="rId71"/>
    <p:sldId id="643" r:id="rId72"/>
    <p:sldId id="644" r:id="rId73"/>
    <p:sldId id="645" r:id="rId74"/>
    <p:sldId id="646" r:id="rId75"/>
    <p:sldId id="454" r:id="rId76"/>
    <p:sldId id="455" r:id="rId77"/>
    <p:sldId id="457" r:id="rId78"/>
    <p:sldId id="458" r:id="rId79"/>
    <p:sldId id="459" r:id="rId80"/>
    <p:sldId id="460" r:id="rId81"/>
    <p:sldId id="461" r:id="rId82"/>
    <p:sldId id="462" r:id="rId83"/>
    <p:sldId id="463" r:id="rId84"/>
    <p:sldId id="464" r:id="rId85"/>
    <p:sldId id="465" r:id="rId86"/>
    <p:sldId id="466" r:id="rId87"/>
    <p:sldId id="617" r:id="rId88"/>
    <p:sldId id="467" r:id="rId89"/>
    <p:sldId id="468" r:id="rId90"/>
    <p:sldId id="472" r:id="rId91"/>
    <p:sldId id="619" r:id="rId92"/>
    <p:sldId id="620" r:id="rId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660066"/>
    <a:srgbClr val="000000"/>
    <a:srgbClr val="CC3300"/>
    <a:srgbClr val="00B000"/>
    <a:srgbClr val="33CCCC"/>
    <a:srgbClr val="66FF66"/>
    <a:srgbClr val="CCFFCC"/>
    <a:srgbClr val="33CC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6" d="100"/>
          <a:sy n="66" d="100"/>
        </p:scale>
        <p:origin x="-13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en-US"/>
          </a:p>
        </p:txBody>
      </p:sp>
      <p:sp>
        <p:nvSpPr>
          <p:cNvPr id="141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29691E80-1F70-4D5E-9E70-3346552B3E55}" type="slidenum">
              <a:rPr lang="en-US"/>
              <a:pPr>
                <a:defRPr/>
              </a:pPr>
              <a:t>‹#›</a:t>
            </a:fld>
            <a:endParaRPr lang="en-US"/>
          </a:p>
        </p:txBody>
      </p:sp>
    </p:spTree>
    <p:extLst>
      <p:ext uri="{BB962C8B-B14F-4D97-AF65-F5344CB8AC3E}">
        <p14:creationId xmlns:p14="http://schemas.microsoft.com/office/powerpoint/2010/main" val="3939302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45AF9-F515-4AB7-A88D-AE7302A32728}" type="slidenum">
              <a:rPr lang="en-US" altLang="en-US">
                <a:solidFill>
                  <a:prstClr val="black"/>
                </a:solidFill>
              </a:rPr>
              <a:pPr/>
              <a:t>52</a:t>
            </a:fld>
            <a:endParaRPr lang="en-US" altLang="en-US">
              <a:solidFill>
                <a:prstClr val="black"/>
              </a:solidFill>
            </a:endParaRPr>
          </a:p>
        </p:txBody>
      </p:sp>
      <p:sp>
        <p:nvSpPr>
          <p:cNvPr id="46082" name="Rectangle 2"/>
          <p:cNvSpPr>
            <a:spLocks noGrp="1" noRot="1" noChangeAspect="1" noChangeArrowheads="1" noTextEdit="1"/>
          </p:cNvSpPr>
          <p:nvPr>
            <p:ph type="sldImg"/>
          </p:nvPr>
        </p:nvSpPr>
        <p:spPr>
          <a:xfrm>
            <a:off x="1144588" y="685800"/>
            <a:ext cx="4572000" cy="3429000"/>
          </a:xfrm>
          <a:ln/>
        </p:spPr>
      </p:sp>
      <p:sp>
        <p:nvSpPr>
          <p:cNvPr id="46083" name="Rectangle 3"/>
          <p:cNvSpPr>
            <a:spLocks noGrp="1" noChangeArrowheads="1"/>
          </p:cNvSpPr>
          <p:nvPr>
            <p:ph type="body" idx="1"/>
          </p:nvPr>
        </p:nvSpPr>
        <p:spPr/>
        <p:txBody>
          <a:bodyPr/>
          <a:lstStyle/>
          <a:p>
            <a:r>
              <a:rPr lang="en-US" altLang="en-US"/>
              <a:t>The non-rotating “plate goniometer” (left) was developed last year.  A new incarnation for taking rotation-camera data is now being developed (right).  Either of these devices will accept most any crystallization tray that can be rotated 90 degrees to gravity and probe arbitrary points in each crystallization drop with a 50 um x-ray beam.  Installing a plate goniometer takes ~30 minutes and the location ~300 mm downbeam from the “normal” protein crystallography sample mounting point makes this technology transferable to most any beamline.</a:t>
            </a:r>
          </a:p>
          <a:p>
            <a:endParaRPr lang="en-US" altLang="en-US"/>
          </a:p>
          <a:p>
            <a:r>
              <a:rPr lang="en-US" altLang="en-US"/>
              <a:t>Current status is that a 95% complete data set has been collected from a 50 um lysozyme crystal at room temperature, and trials are now underway to collect data sets from “real” crystals.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80DB9-5313-45B4-BCBF-7AD3C021784E}" type="slidenum">
              <a:rPr lang="en-US" altLang="en-US">
                <a:solidFill>
                  <a:prstClr val="black"/>
                </a:solidFill>
              </a:rPr>
              <a:pPr/>
              <a:t>53</a:t>
            </a:fld>
            <a:endParaRPr lang="en-US" altLang="en-US">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non-rotating tray goniometer stage installed in ALS 8.3.1.  Note that the “normal” cryo-pin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2D905-C1D9-4520-9E71-9AC60F700766}" type="slidenum">
              <a:rPr lang="en-US" altLang="en-US">
                <a:solidFill>
                  <a:prstClr val="black"/>
                </a:solidFill>
              </a:rPr>
              <a:pPr/>
              <a:t>58</a:t>
            </a:fld>
            <a:endParaRPr lang="en-US" altLang="en-US">
              <a:solidFill>
                <a:prstClr val="black"/>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pPr>
                <a:defRPr/>
              </a:pPr>
              <a:t>‹#›</a:t>
            </a:fld>
            <a:endParaRPr lang="en-US"/>
          </a:p>
        </p:txBody>
      </p:sp>
    </p:spTree>
    <p:extLst>
      <p:ext uri="{BB962C8B-B14F-4D97-AF65-F5344CB8AC3E}">
        <p14:creationId xmlns:p14="http://schemas.microsoft.com/office/powerpoint/2010/main" val="3228289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pPr>
                <a:defRPr/>
              </a:pPr>
              <a:t>‹#›</a:t>
            </a:fld>
            <a:endParaRPr lang="en-US"/>
          </a:p>
        </p:txBody>
      </p:sp>
    </p:spTree>
    <p:extLst>
      <p:ext uri="{BB962C8B-B14F-4D97-AF65-F5344CB8AC3E}">
        <p14:creationId xmlns:p14="http://schemas.microsoft.com/office/powerpoint/2010/main" val="6894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pPr>
                <a:defRPr/>
              </a:pPr>
              <a:t>‹#›</a:t>
            </a:fld>
            <a:endParaRPr lang="en-US"/>
          </a:p>
        </p:txBody>
      </p:sp>
    </p:spTree>
    <p:extLst>
      <p:ext uri="{BB962C8B-B14F-4D97-AF65-F5344CB8AC3E}">
        <p14:creationId xmlns:p14="http://schemas.microsoft.com/office/powerpoint/2010/main" val="191785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pPr>
                <a:defRPr/>
              </a:pPr>
              <a:t>‹#›</a:t>
            </a:fld>
            <a:endParaRPr lang="en-US"/>
          </a:p>
        </p:txBody>
      </p:sp>
    </p:spTree>
    <p:extLst>
      <p:ext uri="{BB962C8B-B14F-4D97-AF65-F5344CB8AC3E}">
        <p14:creationId xmlns:p14="http://schemas.microsoft.com/office/powerpoint/2010/main" val="3428984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6163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089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2746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508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6925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8438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87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pPr>
                <a:defRPr/>
              </a:pPr>
              <a:t>‹#›</a:t>
            </a:fld>
            <a:endParaRPr lang="en-US"/>
          </a:p>
        </p:txBody>
      </p:sp>
    </p:spTree>
    <p:extLst>
      <p:ext uri="{BB962C8B-B14F-4D97-AF65-F5344CB8AC3E}">
        <p14:creationId xmlns:p14="http://schemas.microsoft.com/office/powerpoint/2010/main" val="3480994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606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2753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36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091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323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62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1925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500311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1001749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80134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pPr>
                <a:defRPr/>
              </a:pPr>
              <a:t>‹#›</a:t>
            </a:fld>
            <a:endParaRPr lang="en-US"/>
          </a:p>
        </p:txBody>
      </p:sp>
    </p:spTree>
    <p:extLst>
      <p:ext uri="{BB962C8B-B14F-4D97-AF65-F5344CB8AC3E}">
        <p14:creationId xmlns:p14="http://schemas.microsoft.com/office/powerpoint/2010/main" val="347381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1517553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3547156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734302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452784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178617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220359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397930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3663680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795545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2486159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pPr>
                <a:defRPr/>
              </a:pPr>
              <a:t>‹#›</a:t>
            </a:fld>
            <a:endParaRPr lang="en-US"/>
          </a:p>
        </p:txBody>
      </p:sp>
    </p:spTree>
    <p:extLst>
      <p:ext uri="{BB962C8B-B14F-4D97-AF65-F5344CB8AC3E}">
        <p14:creationId xmlns:p14="http://schemas.microsoft.com/office/powerpoint/2010/main" val="1639131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F6991FB1-7F7C-48FF-B605-02D84E152D2F}" type="slidenum">
              <a:rPr lang="en-US"/>
              <a:pPr>
                <a:defRPr/>
              </a:pPr>
              <a:t>‹#›</a:t>
            </a:fld>
            <a:endParaRPr lang="en-US"/>
          </a:p>
        </p:txBody>
      </p:sp>
    </p:spTree>
    <p:extLst>
      <p:ext uri="{BB962C8B-B14F-4D97-AF65-F5344CB8AC3E}">
        <p14:creationId xmlns:p14="http://schemas.microsoft.com/office/powerpoint/2010/main" val="2048831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777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563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717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5422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2911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7703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839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4422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042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pPr>
                <a:defRPr/>
              </a:pPr>
              <a:t>‹#›</a:t>
            </a:fld>
            <a:endParaRPr lang="en-US"/>
          </a:p>
        </p:txBody>
      </p:sp>
    </p:spTree>
    <p:extLst>
      <p:ext uri="{BB962C8B-B14F-4D97-AF65-F5344CB8AC3E}">
        <p14:creationId xmlns:p14="http://schemas.microsoft.com/office/powerpoint/2010/main" val="2501853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609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000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9722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443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5204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3BBD3A-DB18-4A61-91E1-4330AC1DD1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4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B6D26-78BD-4AD8-ACB3-38446AEE6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1545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2EF95A-89D3-4D7E-9E5F-8B67BB059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001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7D00C5-565A-4CDD-967E-B493ED8CC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2996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E0263C-309C-4341-AA34-349F4F736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80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pPr>
                <a:defRPr/>
              </a:pPr>
              <a:t>‹#›</a:t>
            </a:fld>
            <a:endParaRPr lang="en-US"/>
          </a:p>
        </p:txBody>
      </p:sp>
    </p:spTree>
    <p:extLst>
      <p:ext uri="{BB962C8B-B14F-4D97-AF65-F5344CB8AC3E}">
        <p14:creationId xmlns:p14="http://schemas.microsoft.com/office/powerpoint/2010/main" val="2413521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061260-2F71-4ACF-B14D-DAC0245097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149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AC3B1A-08C8-450E-9F3F-34707A8DE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339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8A3EDA-2F82-4A46-803E-9C4FC1EA6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1231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A29B1F-1848-49DD-A912-F35EAF6694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92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4A773-1E52-4839-93BB-95A45E0D6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809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7A7F0-004E-4454-9803-DA7F6C3A7F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5636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312E68-D742-47B1-AB99-F7CDBF5E4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751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DF4307-484E-44AC-886F-58CB37DDD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663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449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22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pPr>
                <a:defRPr/>
              </a:pPr>
              <a:t>‹#›</a:t>
            </a:fld>
            <a:endParaRPr lang="en-US"/>
          </a:p>
        </p:txBody>
      </p:sp>
    </p:spTree>
    <p:extLst>
      <p:ext uri="{BB962C8B-B14F-4D97-AF65-F5344CB8AC3E}">
        <p14:creationId xmlns:p14="http://schemas.microsoft.com/office/powerpoint/2010/main" val="555681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85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7098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309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919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086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600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5998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7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7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82119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pPr>
                <a:defRPr/>
              </a:pPr>
              <a:t>‹#›</a:t>
            </a:fld>
            <a:endParaRPr lang="en-US"/>
          </a:p>
        </p:txBody>
      </p:sp>
    </p:spTree>
    <p:extLst>
      <p:ext uri="{BB962C8B-B14F-4D97-AF65-F5344CB8AC3E}">
        <p14:creationId xmlns:p14="http://schemas.microsoft.com/office/powerpoint/2010/main" val="33887135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6540215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9149915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72966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27932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95367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27970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1757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83632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52860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212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pPr>
                <a:defRPr/>
              </a:pPr>
              <a:t>‹#›</a:t>
            </a:fld>
            <a:endParaRPr lang="en-US"/>
          </a:p>
        </p:txBody>
      </p:sp>
    </p:spTree>
    <p:extLst>
      <p:ext uri="{BB962C8B-B14F-4D97-AF65-F5344CB8AC3E}">
        <p14:creationId xmlns:p14="http://schemas.microsoft.com/office/powerpoint/2010/main" val="20260703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57148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81957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5901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20070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19276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latin typeface="Arial" pitchFamily="34" charset="0"/>
              </a: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1396094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1505458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itchFamily="34" charset="0"/>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itchFamily="34" charset="0"/>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latin typeface="Arial" pitchFamily="34" charset="0"/>
              </a: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178903662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9D385FF-C237-4808-BCD9-D5B84D443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68363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10/15/2016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2533240091"/>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CA09F52-ABE3-4390-AA3A-DA238C283DD7}" type="slidenum">
              <a:rPr lang="en-US" altLang="en-US">
                <a:solidFill>
                  <a:srgbClr val="000000"/>
                </a:solidFill>
                <a:latin typeface="Arial"/>
              </a:rPr>
              <a:pPr>
                <a:defRPr/>
              </a:pPr>
              <a:t>‹#›</a:t>
            </a:fld>
            <a:endParaRPr lang="en-US" altLang="en-US">
              <a:solidFill>
                <a:srgbClr val="000000"/>
              </a:solidFill>
              <a:latin typeface="Arial"/>
            </a:endParaRPr>
          </a:p>
        </p:txBody>
      </p:sp>
    </p:spTree>
    <p:extLst>
      <p:ext uri="{BB962C8B-B14F-4D97-AF65-F5344CB8AC3E}">
        <p14:creationId xmlns:p14="http://schemas.microsoft.com/office/powerpoint/2010/main" val="2794763823"/>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file:///C:\Users\JMHolton\Desktop\James_Holton\movies\resolution.mpe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file:///C:\Users\JMHolton\Desktop\James_Holton\movies\completeness.mpe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file:///C:\Users\JMHolton\Desktop\James_Holton\movies\osc.mpe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file:///C:\Users\JMHolton\Desktop\James_Holton\movies\lo_cut.mpe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Users\JMHolton\Desktop\James_Holton\movies\dephase.mpe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Users\JMHolton\Desktop\James_Holton\movies\rfactor.mpe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file:///C:\Users\JMHolton\Desktop\James_Holton\movies\overload.mpe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7.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2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2.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6.xml"/><Relationship Id="rId1" Type="http://schemas.openxmlformats.org/officeDocument/2006/relationships/vmlDrawing" Target="../drawings/vmlDrawing8.vml"/><Relationship Id="rId4" Type="http://schemas.openxmlformats.org/officeDocument/2006/relationships/image" Target="../media/image25.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56.xml"/><Relationship Id="rId1" Type="http://schemas.openxmlformats.org/officeDocument/2006/relationships/vmlDrawing" Target="../drawings/vmlDrawing9.vml"/><Relationship Id="rId4" Type="http://schemas.openxmlformats.org/officeDocument/2006/relationships/image" Target="../media/image26.em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56.xml"/><Relationship Id="rId1" Type="http://schemas.openxmlformats.org/officeDocument/2006/relationships/vmlDrawing" Target="../drawings/vmlDrawing10.vml"/><Relationship Id="rId4" Type="http://schemas.openxmlformats.org/officeDocument/2006/relationships/image" Target="../media/image27.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56.xml"/><Relationship Id="rId1" Type="http://schemas.openxmlformats.org/officeDocument/2006/relationships/vmlDrawing" Target="../drawings/vmlDrawing11.vml"/><Relationship Id="rId4" Type="http://schemas.openxmlformats.org/officeDocument/2006/relationships/image" Target="../media/image28.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56.xml"/><Relationship Id="rId1" Type="http://schemas.openxmlformats.org/officeDocument/2006/relationships/vmlDrawing" Target="../drawings/vmlDrawing12.vml"/><Relationship Id="rId4" Type="http://schemas.openxmlformats.org/officeDocument/2006/relationships/image" Target="../media/image2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5.xml"/><Relationship Id="rId1" Type="http://schemas.openxmlformats.org/officeDocument/2006/relationships/vmlDrawing" Target="../drawings/vmlDrawing13.vml"/><Relationship Id="rId6" Type="http://schemas.openxmlformats.org/officeDocument/2006/relationships/image" Target="../media/image31.emf"/><Relationship Id="rId5" Type="http://schemas.openxmlformats.org/officeDocument/2006/relationships/oleObject" Target="../embeddings/oleObject14.bin"/><Relationship Id="rId4" Type="http://schemas.openxmlformats.org/officeDocument/2006/relationships/image" Target="../media/image30.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5.xml"/><Relationship Id="rId1" Type="http://schemas.openxmlformats.org/officeDocument/2006/relationships/vmlDrawing" Target="../drawings/vmlDrawing14.vml"/><Relationship Id="rId4" Type="http://schemas.openxmlformats.org/officeDocument/2006/relationships/image" Target="../media/image32.emf"/></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46.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4.xml"/><Relationship Id="rId1" Type="http://schemas.openxmlformats.org/officeDocument/2006/relationships/vmlDrawing" Target="../drawings/vmlDrawing15.vml"/><Relationship Id="rId4" Type="http://schemas.openxmlformats.org/officeDocument/2006/relationships/image" Target="../media/image47.emf"/></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4.xml"/><Relationship Id="rId1" Type="http://schemas.openxmlformats.org/officeDocument/2006/relationships/vmlDrawing" Target="../drawings/vmlDrawing16.vml"/><Relationship Id="rId4" Type="http://schemas.openxmlformats.org/officeDocument/2006/relationships/image" Target="../media/image48.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5.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42.xml"/><Relationship Id="rId1" Type="http://schemas.openxmlformats.org/officeDocument/2006/relationships/vmlDrawing" Target="../drawings/vmlDrawing17.vml"/><Relationship Id="rId4" Type="http://schemas.openxmlformats.org/officeDocument/2006/relationships/image" Target="../media/image5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4.xml"/><Relationship Id="rId1" Type="http://schemas.openxmlformats.org/officeDocument/2006/relationships/vmlDrawing" Target="../drawings/vmlDrawing1.v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latin typeface="Arial" pitchFamily="34" charset="0"/>
              </a:rPr>
              <a:t>unacceptable</a:t>
            </a:r>
          </a:p>
          <a:p>
            <a:pPr algn="ctr">
              <a:defRPr/>
            </a:pPr>
            <a:r>
              <a:rPr lang="en-US">
                <a:solidFill>
                  <a:srgbClr val="000000"/>
                </a:solidFill>
                <a:latin typeface="Arial" pitchFamily="34" charset="0"/>
              </a:rPr>
              <a:t>damage</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latin typeface="Arial" pitchFamily="34" charset="0"/>
              </a:rPr>
              <a:t>unacceptable</a:t>
            </a:r>
          </a:p>
          <a:p>
            <a:pPr algn="ctr">
              <a:defRPr/>
            </a:pPr>
            <a:r>
              <a:rPr lang="en-US">
                <a:solidFill>
                  <a:srgbClr val="000000"/>
                </a:solidFill>
                <a:latin typeface="Arial" pitchFamily="34" charset="0"/>
              </a:rPr>
              <a:t>read noise</a:t>
            </a:r>
          </a:p>
        </p:txBody>
      </p:sp>
    </p:spTree>
    <p:extLst>
      <p:ext uri="{BB962C8B-B14F-4D97-AF65-F5344CB8AC3E}">
        <p14:creationId xmlns:p14="http://schemas.microsoft.com/office/powerpoint/2010/main" val="629806305"/>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99318656"/>
              </p:ext>
            </p:extLst>
          </p:nvPr>
        </p:nvGraphicFramePr>
        <p:xfrm>
          <a:off x="214960" y="1351107"/>
          <a:ext cx="8620995" cy="4186805"/>
        </p:xfrm>
        <a:graphic>
          <a:graphicData uri="http://schemas.openxmlformats.org/drawingml/2006/table">
            <a:tbl>
              <a:tblPr/>
              <a:tblGrid>
                <a:gridCol w="1724199"/>
                <a:gridCol w="1724199"/>
                <a:gridCol w="1724199"/>
                <a:gridCol w="1724199"/>
                <a:gridCol w="1724199"/>
              </a:tblGrid>
              <a:tr h="837361">
                <a:tc rowSpan="2">
                  <a:txBody>
                    <a:bodyPr/>
                    <a:lstStyle/>
                    <a:p>
                      <a:r>
                        <a:rPr lang="en-US" sz="1800" b="1" dirty="0">
                          <a:latin typeface="Courier New" panose="02070309020205020404" pitchFamily="49" charset="0"/>
                          <a:cs typeface="Courier New" panose="02070309020205020404" pitchFamily="49" charset="0"/>
                        </a:rPr>
                        <a:t>processing</a:t>
                      </a:r>
                      <a:br>
                        <a:rPr lang="en-US" sz="1800" b="1" dirty="0">
                          <a:latin typeface="Courier New" panose="02070309020205020404" pitchFamily="49" charset="0"/>
                          <a:cs typeface="Courier New" panose="02070309020205020404" pitchFamily="49" charset="0"/>
                        </a:rPr>
                      </a:br>
                      <a:r>
                        <a:rPr lang="en-US" sz="1800" b="1"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400" b="1" dirty="0" smtClean="0">
                          <a:latin typeface="Courier New" panose="02070309020205020404" pitchFamily="49" charset="0"/>
                          <a:cs typeface="Courier New" panose="02070309020205020404" pitchFamily="49" charset="0"/>
                        </a:rPr>
                        <a:t>Dose slice collection </a:t>
                      </a:r>
                      <a:r>
                        <a:rPr lang="en-US" sz="24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837361">
                <a:tc vMerge="1">
                  <a:txBody>
                    <a:bodyPr/>
                    <a:lstStyle/>
                    <a:p>
                      <a:endParaRPr lang="en-US"/>
                    </a:p>
                  </a:txBody>
                  <a:tcPr/>
                </a:tc>
                <a:tc>
                  <a:txBody>
                    <a:bodyPr/>
                    <a:lstStyle/>
                    <a:p>
                      <a:r>
                        <a:rPr lang="en-US" sz="24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err="1" smtClean="0">
                          <a:latin typeface="Courier New" panose="02070309020205020404" pitchFamily="49" charset="0"/>
                          <a:cs typeface="Courier New" panose="02070309020205020404" pitchFamily="49" charset="0"/>
                        </a:rPr>
                        <a:t>gluefine</a:t>
                      </a:r>
                      <a:endParaRPr lang="en-US" sz="24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7361">
                <a:tc>
                  <a:txBody>
                    <a:bodyPr/>
                    <a:lstStyle/>
                    <a:p>
                      <a:r>
                        <a:rPr lang="en-US" sz="1800" b="1">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3.03874</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3.02970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ourier New" panose="02070309020205020404" pitchFamily="49" charset="0"/>
                          <a:cs typeface="Courier New" panose="02070309020205020404" pitchFamily="49" charset="0"/>
                        </a:rPr>
                        <a:t>3.0270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3.02948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7361">
                <a:tc>
                  <a:txBody>
                    <a:bodyPr/>
                    <a:lstStyle/>
                    <a:p>
                      <a:r>
                        <a:rPr lang="en-US" sz="1800" b="1">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ourier New" panose="02070309020205020404" pitchFamily="49" charset="0"/>
                          <a:cs typeface="Courier New" panose="02070309020205020404" pitchFamily="49" charset="0"/>
                        </a:rPr>
                        <a:t>3.13351</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3.03531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3.02638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ourier New" panose="02070309020205020404" pitchFamily="49" charset="0"/>
                          <a:cs typeface="Courier New" panose="02070309020205020404" pitchFamily="49" charset="0"/>
                        </a:rPr>
                        <a:t>3.05292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7361">
                <a:tc>
                  <a:txBody>
                    <a:bodyPr/>
                    <a:lstStyle/>
                    <a:p>
                      <a:r>
                        <a:rPr lang="en-US" sz="1800" b="1">
                          <a:latin typeface="Courier New" panose="02070309020205020404" pitchFamily="49" charset="0"/>
                          <a:cs typeface="Courier New" panose="02070309020205020404" pitchFamily="49" charset="0"/>
                        </a:rPr>
                        <a:t>XDS/noscale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ourier New" panose="02070309020205020404" pitchFamily="49" charset="0"/>
                          <a:cs typeface="Courier New" panose="02070309020205020404" pitchFamily="49" charset="0"/>
                        </a:rPr>
                        <a:t>3.01449</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ourier New" panose="02070309020205020404" pitchFamily="49" charset="0"/>
                          <a:cs typeface="Courier New" panose="02070309020205020404" pitchFamily="49" charset="0"/>
                        </a:rPr>
                        <a:t>3.03048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3.02576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3.31013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r>
              <a:rPr lang="en-US" sz="4000" dirty="0" smtClean="0">
                <a:solidFill>
                  <a:prstClr val="black"/>
                </a:solidFill>
              </a:rPr>
              <a:t>“true” resolution vs strategy</a:t>
            </a:r>
            <a:endParaRPr lang="en-US" sz="4000" dirty="0">
              <a:solidFill>
                <a:prstClr val="black"/>
              </a:solidFill>
            </a:endParaRPr>
          </a:p>
        </p:txBody>
      </p:sp>
      <p:sp>
        <p:nvSpPr>
          <p:cNvPr id="6" name="TextBox 5"/>
          <p:cNvSpPr txBox="1"/>
          <p:nvPr/>
        </p:nvSpPr>
        <p:spPr>
          <a:xfrm>
            <a:off x="2290293" y="5986529"/>
            <a:ext cx="5006499" cy="707886"/>
          </a:xfrm>
          <a:prstGeom prst="rect">
            <a:avLst/>
          </a:prstGeom>
          <a:noFill/>
        </p:spPr>
        <p:txBody>
          <a:bodyPr wrap="none" rtlCol="0">
            <a:spAutoFit/>
          </a:bodyPr>
          <a:lstStyle/>
          <a:p>
            <a:r>
              <a:rPr lang="en-US" sz="4000" dirty="0" smtClean="0">
                <a:solidFill>
                  <a:prstClr val="black"/>
                </a:solidFill>
              </a:rPr>
              <a:t>301,640,334 photons</a:t>
            </a:r>
            <a:endParaRPr lang="en-US" sz="4000" dirty="0">
              <a:solidFill>
                <a:prstClr val="black"/>
              </a:solidFill>
            </a:endParaRPr>
          </a:p>
        </p:txBody>
      </p:sp>
    </p:spTree>
    <p:extLst>
      <p:ext uri="{BB962C8B-B14F-4D97-AF65-F5344CB8AC3E}">
        <p14:creationId xmlns:p14="http://schemas.microsoft.com/office/powerpoint/2010/main" val="77679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3300912"/>
              </p:ext>
            </p:extLst>
          </p:nvPr>
        </p:nvGraphicFramePr>
        <p:xfrm>
          <a:off x="382385" y="166252"/>
          <a:ext cx="8620995" cy="7205868"/>
        </p:xfrm>
        <a:graphic>
          <a:graphicData uri="http://schemas.openxmlformats.org/drawingml/2006/table">
            <a:tbl>
              <a:tblPr/>
              <a:tblGrid>
                <a:gridCol w="1724199"/>
                <a:gridCol w="1724199"/>
                <a:gridCol w="1724199"/>
                <a:gridCol w="1724199"/>
                <a:gridCol w="1724199"/>
              </a:tblGrid>
              <a:tr h="358307">
                <a:tc rowSpan="2">
                  <a:txBody>
                    <a:bodyPr/>
                    <a:lstStyle/>
                    <a:p>
                      <a:r>
                        <a:rPr lang="en-US" sz="1800" dirty="0">
                          <a:latin typeface="Courier New" panose="02070309020205020404" pitchFamily="49" charset="0"/>
                          <a:cs typeface="Courier New" panose="02070309020205020404" pitchFamily="49" charset="0"/>
                        </a:rPr>
                        <a:t>processing</a:t>
                      </a:r>
                      <a:br>
                        <a:rPr lang="en-US" sz="1800" dirty="0">
                          <a:latin typeface="Courier New" panose="02070309020205020404" pitchFamily="49" charset="0"/>
                          <a:cs typeface="Courier New" panose="02070309020205020404" pitchFamily="49" charset="0"/>
                        </a:rPr>
                      </a:br>
                      <a:r>
                        <a:rPr lang="en-US" sz="18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1800" dirty="0">
                          <a:latin typeface="Courier New" panose="02070309020205020404" pitchFamily="49" charset="0"/>
                          <a:cs typeface="Courier New" panose="02070309020205020404" pitchFamily="49" charset="0"/>
                        </a:rPr>
                        <a:t>collection 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58307">
                <a:tc vMerge="1">
                  <a:txBody>
                    <a:bodyPr/>
                    <a:lstStyle/>
                    <a:p>
                      <a:endParaRPr lang="en-US"/>
                    </a:p>
                  </a:txBody>
                  <a:tcPr/>
                </a:tc>
                <a:tc>
                  <a:txBody>
                    <a:bodyPr/>
                    <a:lstStyle/>
                    <a:p>
                      <a:r>
                        <a:rPr lang="en-US" sz="18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glue_fine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3.03874</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3.02970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3.0270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3.02948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3.13351</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3.03531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3.02638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3.05292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XDS/noscale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3.01449</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3.03048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3.02576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3.31013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7492">
                <a:tc>
                  <a:txBody>
                    <a:bodyPr/>
                    <a:lstStyle/>
                    <a:p>
                      <a:r>
                        <a:rPr lang="en-US" sz="18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3.51254</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3.04355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3.08244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7492">
                <a:tc>
                  <a:txBody>
                    <a:bodyPr/>
                    <a:lstStyle/>
                    <a:p>
                      <a:r>
                        <a:rPr lang="en-US" sz="1800">
                          <a:latin typeface="Courier New" panose="02070309020205020404" pitchFamily="49" charset="0"/>
                          <a:cs typeface="Courier New" panose="02070309020205020404" pitchFamily="49" charset="0"/>
                        </a:rPr>
                        <a:t>MOSFLM/noscale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3.51311</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3.04287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3.21664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7492">
                <a:tc>
                  <a:txBody>
                    <a:bodyPr/>
                    <a:lstStyle/>
                    <a:p>
                      <a:r>
                        <a:rPr lang="en-US" sz="18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6836">
                <a:tc>
                  <a:txBody>
                    <a:bodyPr/>
                    <a:lstStyle/>
                    <a:p>
                      <a:r>
                        <a:rPr lang="en-US" sz="180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3.04147</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3.01415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3.01415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3.03948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6836">
                <a:tc>
                  <a:txBody>
                    <a:bodyPr/>
                    <a:lstStyle/>
                    <a:p>
                      <a:r>
                        <a:rPr lang="en-US" sz="180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3.32378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DIALS-cheat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2.92007</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2.98204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2.92007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6836">
                <a:tc>
                  <a:txBody>
                    <a:bodyPr/>
                    <a:lstStyle/>
                    <a:p>
                      <a:r>
                        <a:rPr lang="en-US" sz="1800">
                          <a:latin typeface="Courier New" panose="02070309020205020404" pitchFamily="49" charset="0"/>
                          <a:cs typeface="Courier New" panose="02070309020205020404" pitchFamily="49" charset="0"/>
                        </a:rPr>
                        <a:t>DIALS-noscale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2.96392</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3.26126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5.14852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07">
                <a:tc>
                  <a:txBody>
                    <a:bodyPr/>
                    <a:lstStyle/>
                    <a:p>
                      <a:r>
                        <a:rPr lang="en-US" sz="18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52258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DIALS:</a:t>
            </a:r>
            <a:endParaRPr lang="en-US" dirty="0"/>
          </a:p>
        </p:txBody>
      </p:sp>
      <p:sp>
        <p:nvSpPr>
          <p:cNvPr id="3" name="Content Placeholder 2"/>
          <p:cNvSpPr>
            <a:spLocks noGrp="1"/>
          </p:cNvSpPr>
          <p:nvPr>
            <p:ph idx="1"/>
          </p:nvPr>
        </p:nvSpPr>
        <p:spPr>
          <a:xfrm>
            <a:off x="0" y="1981200"/>
            <a:ext cx="9067800" cy="4114800"/>
          </a:xfrm>
        </p:spPr>
        <p:txBody>
          <a:bodyPr/>
          <a:lstStyle/>
          <a:p>
            <a:pPr marL="0" indent="0">
              <a:buNone/>
            </a:pPr>
            <a:r>
              <a:rPr lang="en-US" sz="2800" dirty="0"/>
              <a:t>source </a:t>
            </a:r>
            <a:r>
              <a:rPr lang="en-US" sz="2800" dirty="0" smtClean="0"/>
              <a:t>/home/</a:t>
            </a:r>
            <a:r>
              <a:rPr lang="en-US" sz="2800" dirty="0" err="1" smtClean="0"/>
              <a:t>jamesh</a:t>
            </a:r>
            <a:r>
              <a:rPr lang="en-US" sz="2800" dirty="0" smtClean="0"/>
              <a:t>/dials-dev20161016/</a:t>
            </a:r>
            <a:r>
              <a:rPr lang="en-US" sz="2800" dirty="0" err="1" smtClean="0"/>
              <a:t>dials_env.csh</a:t>
            </a:r>
            <a:endParaRPr lang="en-US" sz="2800" dirty="0"/>
          </a:p>
          <a:p>
            <a:pPr marL="0" indent="0">
              <a:buNone/>
            </a:pPr>
            <a:endParaRPr lang="en-US" dirty="0" smtClean="0"/>
          </a:p>
          <a:p>
            <a:pPr marL="0" indent="0">
              <a:buNone/>
            </a:pPr>
            <a:r>
              <a:rPr lang="en-US" dirty="0"/>
              <a:t>x</a:t>
            </a:r>
            <a:r>
              <a:rPr lang="en-US" dirty="0" smtClean="0"/>
              <a:t>ia2 –dials </a:t>
            </a:r>
            <a:r>
              <a:rPr lang="en-US" dirty="0"/>
              <a:t>-beam </a:t>
            </a:r>
            <a:r>
              <a:rPr lang="en-US" dirty="0" smtClean="0"/>
              <a:t>151.16,144.09</a:t>
            </a:r>
          </a:p>
          <a:p>
            <a:pPr marL="0" indent="0">
              <a:buNone/>
            </a:pPr>
            <a:r>
              <a:rPr lang="en-US" dirty="0" smtClean="0"/>
              <a:t>/home/data/data2016/SERCAT-Sat/MM/BT/</a:t>
            </a:r>
          </a:p>
          <a:p>
            <a:pPr marL="0" indent="0">
              <a:buNone/>
            </a:pPr>
            <a:endParaRPr lang="en-US" dirty="0"/>
          </a:p>
          <a:p>
            <a:pPr marL="0" indent="0">
              <a:buNone/>
            </a:pPr>
            <a:r>
              <a:rPr lang="en-US" dirty="0" err="1" smtClean="0"/>
              <a:t>dials.reciprocal_space_viewer</a:t>
            </a:r>
            <a:endParaRPr lang="en-US" dirty="0"/>
          </a:p>
          <a:p>
            <a:pPr marL="0" indent="0">
              <a:buNone/>
            </a:pPr>
            <a:endParaRPr lang="en-US" dirty="0"/>
          </a:p>
        </p:txBody>
      </p:sp>
    </p:spTree>
    <p:extLst>
      <p:ext uri="{BB962C8B-B14F-4D97-AF65-F5344CB8AC3E}">
        <p14:creationId xmlns:p14="http://schemas.microsoft.com/office/powerpoint/2010/main" val="1162350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smtClean="0"/>
              <a:t>XDS:</a:t>
            </a:r>
            <a:endParaRPr lang="en-US" dirty="0"/>
          </a:p>
        </p:txBody>
      </p:sp>
      <p:sp>
        <p:nvSpPr>
          <p:cNvPr id="3" name="Content Placeholder 2"/>
          <p:cNvSpPr>
            <a:spLocks noGrp="1"/>
          </p:cNvSpPr>
          <p:nvPr>
            <p:ph idx="1"/>
          </p:nvPr>
        </p:nvSpPr>
        <p:spPr>
          <a:xfrm>
            <a:off x="152400" y="1981200"/>
            <a:ext cx="8915400" cy="4114800"/>
          </a:xfrm>
        </p:spPr>
        <p:txBody>
          <a:bodyPr/>
          <a:lstStyle/>
          <a:p>
            <a:pPr marL="0" indent="0">
              <a:buNone/>
            </a:pPr>
            <a:r>
              <a:rPr lang="en-US" sz="2400" dirty="0" smtClean="0"/>
              <a:t>cd</a:t>
            </a:r>
          </a:p>
          <a:p>
            <a:pPr marL="0" indent="0">
              <a:buNone/>
            </a:pPr>
            <a:r>
              <a:rPr lang="en-US" sz="2400" dirty="0" err="1" smtClean="0"/>
              <a:t>mkdir</a:t>
            </a:r>
            <a:r>
              <a:rPr lang="en-US" sz="2400" dirty="0" smtClean="0"/>
              <a:t> –p processing/SERCAT-Sun/MM/LYSAU1</a:t>
            </a:r>
            <a:endParaRPr lang="en-US" sz="2400" dirty="0"/>
          </a:p>
          <a:p>
            <a:pPr marL="0" indent="0">
              <a:buNone/>
            </a:pPr>
            <a:r>
              <a:rPr lang="en-US" sz="2400" dirty="0" smtClean="0"/>
              <a:t>cd processing/SERCAT-Sun/MM/LYSAU1</a:t>
            </a:r>
          </a:p>
          <a:p>
            <a:pPr marL="0" indent="0">
              <a:buNone/>
            </a:pPr>
            <a:r>
              <a:rPr lang="en-US" sz="2400" dirty="0" smtClean="0"/>
              <a:t>ln –sf </a:t>
            </a:r>
            <a:r>
              <a:rPr lang="en-US" sz="2400" dirty="0"/>
              <a:t>/home/data/data2016/SERCAT-Sat/MM/LYSAU1</a:t>
            </a:r>
            <a:r>
              <a:rPr lang="en-US" sz="2400" dirty="0" smtClean="0"/>
              <a:t>/ ./data</a:t>
            </a:r>
            <a:endParaRPr lang="en-US" sz="2400" dirty="0"/>
          </a:p>
          <a:p>
            <a:pPr marL="0" indent="0">
              <a:buNone/>
            </a:pPr>
            <a:endParaRPr lang="en-US" sz="2400" dirty="0" smtClean="0"/>
          </a:p>
          <a:p>
            <a:pPr marL="0" indent="0">
              <a:buNone/>
            </a:pPr>
            <a:r>
              <a:rPr lang="en-US" sz="2400" dirty="0" err="1" smtClean="0"/>
              <a:t>x</a:t>
            </a:r>
            <a:r>
              <a:rPr lang="en-US" sz="2400" dirty="0" err="1" smtClean="0"/>
              <a:t>dsgui</a:t>
            </a:r>
            <a:endParaRPr lang="en-US" sz="2400" dirty="0" smtClean="0"/>
          </a:p>
        </p:txBody>
      </p:sp>
    </p:spTree>
    <p:extLst>
      <p:ext uri="{BB962C8B-B14F-4D97-AF65-F5344CB8AC3E}">
        <p14:creationId xmlns:p14="http://schemas.microsoft.com/office/powerpoint/2010/main" val="2372692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2" name="Rectangle 8"/>
          <p:cNvSpPr>
            <a:spLocks noChangeArrowheads="1"/>
          </p:cNvSpPr>
          <p:nvPr/>
        </p:nvSpPr>
        <p:spPr bwMode="auto">
          <a:xfrm>
            <a:off x="7850188" y="1214438"/>
            <a:ext cx="757237" cy="58134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altLang="en-US">
              <a:solidFill>
                <a:srgbClr val="000000"/>
              </a:solidFill>
              <a:cs typeface="Arial" pitchFamily="34" charset="0"/>
            </a:endParaRPr>
          </a:p>
        </p:txBody>
      </p:sp>
      <p:sp>
        <p:nvSpPr>
          <p:cNvPr id="258051" name="Rectangle 7"/>
          <p:cNvSpPr>
            <a:spLocks noChangeArrowheads="1"/>
          </p:cNvSpPr>
          <p:nvPr/>
        </p:nvSpPr>
        <p:spPr bwMode="auto">
          <a:xfrm>
            <a:off x="342900" y="1179513"/>
            <a:ext cx="10556875"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pt-BR" altLang="en-US" sz="1600">
                <a:solidFill>
                  <a:srgbClr val="000000"/>
                </a:solidFill>
                <a:latin typeface="Courier New" pitchFamily="49" charset="0"/>
                <a:cs typeface="Arial" pitchFamily="34" charset="0"/>
              </a:rPr>
              <a:t>ATOM    122  N   LEU A  13      -3.244  25.808  19.998  1.00 16.96           N</a:t>
            </a:r>
          </a:p>
          <a:p>
            <a:r>
              <a:rPr lang="pt-BR" altLang="en-US" sz="1600">
                <a:solidFill>
                  <a:srgbClr val="000000"/>
                </a:solidFill>
                <a:latin typeface="Courier New" pitchFamily="49" charset="0"/>
                <a:cs typeface="Arial" pitchFamily="34" charset="0"/>
              </a:rPr>
              <a:t>ATOM    123  CA  LEU A  13      -2.877  25.448  21.355  1.00 15.29           C</a:t>
            </a:r>
          </a:p>
          <a:p>
            <a:r>
              <a:rPr lang="pt-BR" altLang="en-US" sz="1600">
                <a:solidFill>
                  <a:srgbClr val="000000"/>
                </a:solidFill>
                <a:latin typeface="Courier New" pitchFamily="49" charset="0"/>
                <a:cs typeface="Arial" pitchFamily="34" charset="0"/>
              </a:rPr>
              <a:t>ATOM    124  C   LEU A  13      -2.792  23.966  21.561  1.00 17.54           C</a:t>
            </a:r>
          </a:p>
          <a:p>
            <a:r>
              <a:rPr lang="pt-BR" altLang="en-US" sz="1600">
                <a:solidFill>
                  <a:srgbClr val="000000"/>
                </a:solidFill>
                <a:latin typeface="Courier New" pitchFamily="49" charset="0"/>
                <a:cs typeface="Arial" pitchFamily="34" charset="0"/>
              </a:rPr>
              <a:t>ATOM    125  O   LEU A  13      -1.814  23.493  22.143  1.00 16.35           O</a:t>
            </a:r>
          </a:p>
          <a:p>
            <a:r>
              <a:rPr lang="pt-BR" altLang="en-US" sz="1600">
                <a:solidFill>
                  <a:srgbClr val="000000"/>
                </a:solidFill>
                <a:latin typeface="Courier New" pitchFamily="49" charset="0"/>
                <a:cs typeface="Arial" pitchFamily="34" charset="0"/>
              </a:rPr>
              <a:t>ATOM    126  CB  LEU A  13      -3.907  26.164  22.268  1.00 18.72           C</a:t>
            </a:r>
          </a:p>
          <a:p>
            <a:r>
              <a:rPr lang="pt-BR" altLang="en-US" sz="1600">
                <a:solidFill>
                  <a:srgbClr val="000000"/>
                </a:solidFill>
                <a:latin typeface="Courier New" pitchFamily="49" charset="0"/>
                <a:cs typeface="Arial" pitchFamily="34" charset="0"/>
              </a:rPr>
              <a:t>ATOM    127  CG  LEU A  13      -3.577  25.982  23.738  1.00 21.19           C</a:t>
            </a:r>
          </a:p>
          <a:p>
            <a:r>
              <a:rPr lang="pt-BR" altLang="en-US" sz="1600">
                <a:solidFill>
                  <a:srgbClr val="000000"/>
                </a:solidFill>
                <a:latin typeface="Courier New" pitchFamily="49" charset="0"/>
                <a:cs typeface="Arial" pitchFamily="34" charset="0"/>
              </a:rPr>
              <a:t>ATOM    128  CD1 LEU A  13      -2.283  26.820  24.019  1.00 19.43           C</a:t>
            </a:r>
          </a:p>
          <a:p>
            <a:r>
              <a:rPr lang="pt-BR" altLang="en-US" sz="1600">
                <a:solidFill>
                  <a:srgbClr val="000000"/>
                </a:solidFill>
                <a:latin typeface="Courier New" pitchFamily="49" charset="0"/>
                <a:cs typeface="Arial" pitchFamily="34" charset="0"/>
              </a:rPr>
              <a:t>ATOM    129  CD2 LEU A  13      -4.702  26.474  24.639  1.00 24.65           C</a:t>
            </a:r>
          </a:p>
          <a:p>
            <a:r>
              <a:rPr lang="pt-BR" altLang="en-US" sz="1600">
                <a:solidFill>
                  <a:srgbClr val="000000"/>
                </a:solidFill>
                <a:latin typeface="Courier New" pitchFamily="49" charset="0"/>
                <a:cs typeface="Arial" pitchFamily="34" charset="0"/>
              </a:rPr>
              <a:t>ATOM    130  N   SER A  14      -3.677  23.149  20.979  1.00 15.96           N</a:t>
            </a:r>
          </a:p>
          <a:p>
            <a:r>
              <a:rPr lang="pt-BR" altLang="en-US" sz="1600">
                <a:solidFill>
                  <a:srgbClr val="000000"/>
                </a:solidFill>
                <a:latin typeface="Courier New" pitchFamily="49" charset="0"/>
                <a:cs typeface="Arial" pitchFamily="34" charset="0"/>
              </a:rPr>
              <a:t>ATOM    131  CA  SER A  14      -3.646  21.711  21.061  1.00 18.26           C</a:t>
            </a:r>
          </a:p>
          <a:p>
            <a:r>
              <a:rPr lang="pt-BR" altLang="en-US" sz="1600">
                <a:solidFill>
                  <a:srgbClr val="000000"/>
                </a:solidFill>
                <a:latin typeface="Courier New" pitchFamily="49" charset="0"/>
                <a:cs typeface="Arial" pitchFamily="34" charset="0"/>
              </a:rPr>
              <a:t>ATOM    132  C   SER A  14      -2.373  21.203  20.360  1.00 18.71           C</a:t>
            </a:r>
          </a:p>
          <a:p>
            <a:r>
              <a:rPr lang="pt-BR" altLang="en-US" sz="1600">
                <a:solidFill>
                  <a:srgbClr val="000000"/>
                </a:solidFill>
                <a:latin typeface="Courier New" pitchFamily="49" charset="0"/>
                <a:cs typeface="Arial" pitchFamily="34" charset="0"/>
              </a:rPr>
              <a:t>ATOM    133  O   SER A  14      -1.747  20.315  20.930  1.00 17.47           O</a:t>
            </a:r>
          </a:p>
          <a:p>
            <a:r>
              <a:rPr lang="pt-BR" altLang="en-US" sz="1600">
                <a:solidFill>
                  <a:srgbClr val="000000"/>
                </a:solidFill>
                <a:latin typeface="Courier New" pitchFamily="49" charset="0"/>
                <a:cs typeface="Arial" pitchFamily="34" charset="0"/>
              </a:rPr>
              <a:t>ATOM    134  CB  SER A  14      -4.875  21.077  20.419  1.00 17.62           C</a:t>
            </a:r>
          </a:p>
          <a:p>
            <a:r>
              <a:rPr lang="pt-BR" altLang="en-US" sz="1600">
                <a:solidFill>
                  <a:srgbClr val="000000"/>
                </a:solidFill>
                <a:latin typeface="Courier New" pitchFamily="49" charset="0"/>
                <a:cs typeface="Arial" pitchFamily="34" charset="0"/>
              </a:rPr>
              <a:t>ATOM    135  OG ASER A  14      -4.825  19.665  20.388  0.50 20.89           O</a:t>
            </a:r>
          </a:p>
          <a:p>
            <a:r>
              <a:rPr lang="pt-BR" altLang="en-US" sz="1600">
                <a:solidFill>
                  <a:srgbClr val="000000"/>
                </a:solidFill>
                <a:latin typeface="Courier New" pitchFamily="49" charset="0"/>
                <a:cs typeface="Arial" pitchFamily="34" charset="0"/>
              </a:rPr>
              <a:t>ATOM    136  OG BSER A  14      -6.027  21.408  21.164  0.50 18.67           O</a:t>
            </a:r>
          </a:p>
          <a:p>
            <a:r>
              <a:rPr lang="pt-BR" altLang="en-US" sz="1600">
                <a:solidFill>
                  <a:srgbClr val="000000"/>
                </a:solidFill>
                <a:latin typeface="Courier New" pitchFamily="49" charset="0"/>
                <a:cs typeface="Arial" pitchFamily="34" charset="0"/>
              </a:rPr>
              <a:t>ATOM    137  N   LYS A  15      -2.045  21.772  19.215  1.00 18.03           N</a:t>
            </a:r>
          </a:p>
          <a:p>
            <a:r>
              <a:rPr lang="pt-BR" altLang="en-US" sz="1600">
                <a:solidFill>
                  <a:srgbClr val="000000"/>
                </a:solidFill>
                <a:latin typeface="Courier New" pitchFamily="49" charset="0"/>
                <a:cs typeface="Arial" pitchFamily="34" charset="0"/>
              </a:rPr>
              <a:t>ATOM    138  CA  LYS A  15      -0.799  21.361  18.555  1.00 18.12           C</a:t>
            </a:r>
          </a:p>
          <a:p>
            <a:r>
              <a:rPr lang="pt-BR" altLang="en-US" sz="1600">
                <a:solidFill>
                  <a:srgbClr val="000000"/>
                </a:solidFill>
                <a:latin typeface="Courier New" pitchFamily="49" charset="0"/>
                <a:cs typeface="Arial" pitchFamily="34" charset="0"/>
              </a:rPr>
              <a:t>ATOM    139  C   LYS A  15       0.446  21.707  19.351  1.00 18.81           C</a:t>
            </a:r>
          </a:p>
          <a:p>
            <a:r>
              <a:rPr lang="pt-BR" altLang="en-US" sz="1600">
                <a:solidFill>
                  <a:srgbClr val="000000"/>
                </a:solidFill>
                <a:latin typeface="Courier New" pitchFamily="49" charset="0"/>
                <a:cs typeface="Arial" pitchFamily="34" charset="0"/>
              </a:rPr>
              <a:t>ATOM    140  O   LYS A  15       1.400  20.948  19.411  1.00 17.77           O</a:t>
            </a:r>
          </a:p>
          <a:p>
            <a:r>
              <a:rPr lang="pt-BR" altLang="en-US" sz="1600">
                <a:solidFill>
                  <a:srgbClr val="000000"/>
                </a:solidFill>
                <a:latin typeface="Courier New" pitchFamily="49" charset="0"/>
                <a:cs typeface="Arial" pitchFamily="34" charset="0"/>
              </a:rPr>
              <a:t>ATOM    141  CB  LYS A  15      -0.700  22.034  17.177  1.00 14.49           C</a:t>
            </a:r>
          </a:p>
          <a:p>
            <a:r>
              <a:rPr lang="pt-BR" altLang="en-US" sz="1600">
                <a:solidFill>
                  <a:srgbClr val="000000"/>
                </a:solidFill>
                <a:latin typeface="Courier New" pitchFamily="49" charset="0"/>
                <a:cs typeface="Arial" pitchFamily="34" charset="0"/>
              </a:rPr>
              <a:t>ATOM    142  CG  LYS A  15      -1.727  21.368  16.256  1.00 16.12           C</a:t>
            </a:r>
          </a:p>
          <a:p>
            <a:r>
              <a:rPr lang="pt-BR" altLang="en-US" sz="1600">
                <a:solidFill>
                  <a:srgbClr val="000000"/>
                </a:solidFill>
                <a:latin typeface="Courier New" pitchFamily="49" charset="0"/>
                <a:cs typeface="Arial" pitchFamily="34" charset="0"/>
              </a:rPr>
              <a:t>ATOM    143  CD  LYS A  15      -1.663  22.147  14.936  1.00 19.40           C</a:t>
            </a:r>
          </a:p>
          <a:p>
            <a:r>
              <a:rPr lang="pt-BR" altLang="en-US" sz="1600">
                <a:solidFill>
                  <a:srgbClr val="000000"/>
                </a:solidFill>
                <a:latin typeface="Courier New" pitchFamily="49" charset="0"/>
                <a:cs typeface="Arial" pitchFamily="34" charset="0"/>
              </a:rPr>
              <a:t>ATOM    144  CE ALYS A  15      -2.725  21.614  13.986  0.50 17.42           C</a:t>
            </a:r>
          </a:p>
          <a:p>
            <a:r>
              <a:rPr lang="pt-BR" altLang="en-US" sz="1600">
                <a:solidFill>
                  <a:srgbClr val="000000"/>
                </a:solidFill>
                <a:latin typeface="Courier New" pitchFamily="49" charset="0"/>
                <a:cs typeface="Arial" pitchFamily="34" charset="0"/>
              </a:rPr>
              <a:t>ATOM    145  CE BLYS A  15      -1.750  21.211  13.750  0.50 17.01           C</a:t>
            </a:r>
          </a:p>
          <a:p>
            <a:r>
              <a:rPr lang="pt-BR" altLang="en-US" sz="1600">
                <a:solidFill>
                  <a:srgbClr val="000000"/>
                </a:solidFill>
                <a:latin typeface="Courier New" pitchFamily="49" charset="0"/>
                <a:cs typeface="Arial" pitchFamily="34" charset="0"/>
              </a:rPr>
              <a:t>ATOM    146  NZ ALYS A  15      -2.346  21.674  12.559  0.50 18.61           N</a:t>
            </a:r>
          </a:p>
          <a:p>
            <a:r>
              <a:rPr lang="pt-BR" altLang="en-US" sz="1600">
                <a:solidFill>
                  <a:srgbClr val="000000"/>
                </a:solidFill>
                <a:latin typeface="Courier New" pitchFamily="49" charset="0"/>
                <a:cs typeface="Arial" pitchFamily="34" charset="0"/>
              </a:rPr>
              <a:t>ATOM    147  NZ BLYS A  15      -3.052  20.513  13.741  0.50 18.76           N</a:t>
            </a:r>
          </a:p>
        </p:txBody>
      </p:sp>
      <p:sp>
        <p:nvSpPr>
          <p:cNvPr id="258052"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Tree>
    <p:extLst>
      <p:ext uri="{BB962C8B-B14F-4D97-AF65-F5344CB8AC3E}">
        <p14:creationId xmlns:p14="http://schemas.microsoft.com/office/powerpoint/2010/main" val="3381142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
        <p:nvSpPr>
          <p:cNvPr id="259075" name="Text Box 3"/>
          <p:cNvSpPr txBox="1">
            <a:spLocks noChangeArrowheads="1"/>
          </p:cNvSpPr>
          <p:nvPr/>
        </p:nvSpPr>
        <p:spPr bwMode="auto">
          <a:xfrm>
            <a:off x="2668588" y="1881188"/>
            <a:ext cx="3554412"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5400">
                <a:solidFill>
                  <a:srgbClr val="000000"/>
                </a:solidFill>
                <a:cs typeface="Arial" pitchFamily="34" charset="0"/>
              </a:rPr>
              <a:t>B = 8</a:t>
            </a:r>
            <a:r>
              <a:rPr lang="el-GR" altLang="en-US" sz="5400">
                <a:solidFill>
                  <a:srgbClr val="000000"/>
                </a:solidFill>
                <a:cs typeface="Arial" pitchFamily="34" charset="0"/>
              </a:rPr>
              <a:t>π</a:t>
            </a:r>
            <a:r>
              <a:rPr lang="en-US" altLang="en-US" sz="5400" baseline="30000">
                <a:solidFill>
                  <a:srgbClr val="000000"/>
                </a:solidFill>
                <a:cs typeface="Arial" pitchFamily="34" charset="0"/>
              </a:rPr>
              <a:t>2 </a:t>
            </a:r>
            <a:r>
              <a:rPr lang="en-US" altLang="en-US" sz="5400">
                <a:solidFill>
                  <a:srgbClr val="000000"/>
                </a:solidFill>
                <a:cs typeface="Arial" pitchFamily="34" charset="0"/>
              </a:rPr>
              <a:t>u</a:t>
            </a:r>
            <a:r>
              <a:rPr lang="en-US" altLang="en-US" sz="5400" baseline="-25000">
                <a:solidFill>
                  <a:srgbClr val="000000"/>
                </a:solidFill>
                <a:cs typeface="Arial" pitchFamily="34" charset="0"/>
              </a:rPr>
              <a:t>x</a:t>
            </a:r>
            <a:r>
              <a:rPr lang="en-US" altLang="en-US" sz="5400" baseline="30000">
                <a:solidFill>
                  <a:srgbClr val="000000"/>
                </a:solidFill>
                <a:cs typeface="Arial" pitchFamily="34" charset="0"/>
              </a:rPr>
              <a:t>2</a:t>
            </a:r>
            <a:endParaRPr lang="en-US" altLang="en-US" sz="5400">
              <a:solidFill>
                <a:srgbClr val="000000"/>
              </a:solidFill>
              <a:cs typeface="Arial" pitchFamily="34" charset="0"/>
            </a:endParaRPr>
          </a:p>
        </p:txBody>
      </p:sp>
      <p:sp>
        <p:nvSpPr>
          <p:cNvPr id="211973" name="Text Box 5"/>
          <p:cNvSpPr txBox="1">
            <a:spLocks noChangeArrowheads="1"/>
          </p:cNvSpPr>
          <p:nvPr/>
        </p:nvSpPr>
        <p:spPr bwMode="auto">
          <a:xfrm>
            <a:off x="228600" y="5867400"/>
            <a:ext cx="8712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3600">
                <a:solidFill>
                  <a:srgbClr val="000000"/>
                </a:solidFill>
                <a:cs typeface="Arial" pitchFamily="34" charset="0"/>
              </a:rPr>
              <a:t>u</a:t>
            </a:r>
            <a:r>
              <a:rPr lang="en-US" altLang="en-US" sz="3600" baseline="-25000">
                <a:solidFill>
                  <a:srgbClr val="000000"/>
                </a:solidFill>
                <a:cs typeface="Arial" pitchFamily="34" charset="0"/>
              </a:rPr>
              <a:t>x</a:t>
            </a:r>
            <a:r>
              <a:rPr lang="en-US" altLang="en-US" sz="3600">
                <a:solidFill>
                  <a:srgbClr val="000000"/>
                </a:solidFill>
                <a:cs typeface="Arial" pitchFamily="34" charset="0"/>
              </a:rPr>
              <a:t> = RMS variation perpendicular to plane</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l="38693" t="37563" r="8522" b="14558"/>
          <a:stretch>
            <a:fillRect/>
          </a:stretch>
        </p:blipFill>
        <p:spPr bwMode="auto">
          <a:xfrm>
            <a:off x="2895600" y="2803525"/>
            <a:ext cx="516731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4818063" y="2717800"/>
            <a:ext cx="550862" cy="1109663"/>
          </a:xfrm>
          <a:custGeom>
            <a:avLst/>
            <a:gdLst>
              <a:gd name="connsiteX0" fmla="*/ 419505 w 550133"/>
              <a:gd name="connsiteY0" fmla="*/ 0 h 1110343"/>
              <a:gd name="connsiteX1" fmla="*/ 1493 w 550133"/>
              <a:gd name="connsiteY1" fmla="*/ 679269 h 1110343"/>
              <a:gd name="connsiteX2" fmla="*/ 550133 w 550133"/>
              <a:gd name="connsiteY2" fmla="*/ 1110343 h 1110343"/>
            </a:gdLst>
            <a:ahLst/>
            <a:cxnLst>
              <a:cxn ang="0">
                <a:pos x="connsiteX0" y="connsiteY0"/>
              </a:cxn>
              <a:cxn ang="0">
                <a:pos x="connsiteX1" y="connsiteY1"/>
              </a:cxn>
              <a:cxn ang="0">
                <a:pos x="connsiteX2" y="connsiteY2"/>
              </a:cxn>
            </a:cxnLst>
            <a:rect l="l" t="t" r="r" b="b"/>
            <a:pathLst>
              <a:path w="550133" h="1110343">
                <a:moveTo>
                  <a:pt x="419505" y="0"/>
                </a:moveTo>
                <a:cubicBezTo>
                  <a:pt x="199613" y="247106"/>
                  <a:pt x="-20278" y="494212"/>
                  <a:pt x="1493" y="679269"/>
                </a:cubicBezTo>
                <a:cubicBezTo>
                  <a:pt x="23264" y="864326"/>
                  <a:pt x="286698" y="987334"/>
                  <a:pt x="550133" y="1110343"/>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37099648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
        <p:nvSpPr>
          <p:cNvPr id="130051" name="Text Box 3"/>
          <p:cNvSpPr txBox="1">
            <a:spLocks noChangeArrowheads="1"/>
          </p:cNvSpPr>
          <p:nvPr/>
        </p:nvSpPr>
        <p:spPr bwMode="auto">
          <a:xfrm>
            <a:off x="2668588" y="2295525"/>
            <a:ext cx="39576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t>B </a:t>
            </a:r>
            <a:r>
              <a:rPr lang="en-US" altLang="en-US" sz="5400">
                <a:cs typeface="Arial" charset="0"/>
              </a:rPr>
              <a:t>≈</a:t>
            </a:r>
            <a:r>
              <a:rPr lang="en-US" altLang="en-US" sz="5400"/>
              <a:t> 4d</a:t>
            </a:r>
            <a:r>
              <a:rPr lang="en-US" altLang="en-US" sz="5400" baseline="30000"/>
              <a:t>2</a:t>
            </a:r>
            <a:r>
              <a:rPr lang="en-US" altLang="en-US" sz="5400"/>
              <a:t> + 12</a:t>
            </a:r>
          </a:p>
        </p:txBody>
      </p:sp>
      <p:sp>
        <p:nvSpPr>
          <p:cNvPr id="211972" name="Text Box 4"/>
          <p:cNvSpPr txBox="1">
            <a:spLocks noChangeArrowheads="1"/>
          </p:cNvSpPr>
          <p:nvPr/>
        </p:nvSpPr>
        <p:spPr bwMode="auto">
          <a:xfrm>
            <a:off x="619125" y="5508625"/>
            <a:ext cx="790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a:t>essentially, the “resolution” of an atom</a:t>
            </a:r>
          </a:p>
        </p:txBody>
      </p:sp>
      <p:sp>
        <p:nvSpPr>
          <p:cNvPr id="211973" name="Text Box 5"/>
          <p:cNvSpPr txBox="1">
            <a:spLocks noChangeArrowheads="1"/>
          </p:cNvSpPr>
          <p:nvPr/>
        </p:nvSpPr>
        <p:spPr bwMode="auto">
          <a:xfrm>
            <a:off x="2613025" y="4508500"/>
            <a:ext cx="385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a:t>d = resolution in </a:t>
            </a:r>
            <a:r>
              <a:rPr lang="en-US" altLang="en-US" sz="3600">
                <a:cs typeface="Arial" charset="0"/>
              </a:rPr>
              <a:t>Å</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p:bldP spid="21197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Resolution</a:t>
            </a:r>
          </a:p>
        </p:txBody>
      </p:sp>
      <p:pic>
        <p:nvPicPr>
          <p:cNvPr id="57348" name="resolution.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3000"/>
            <a:ext cx="7313612" cy="5484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Text Box 6"/>
          <p:cNvSpPr txBox="1">
            <a:spLocks noChangeArrowheads="1"/>
          </p:cNvSpPr>
          <p:nvPr/>
        </p:nvSpPr>
        <p:spPr bwMode="auto">
          <a:xfrm>
            <a:off x="827088" y="6596063"/>
            <a:ext cx="6034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http://bl831.als.lbl.gov/~jamesh/movies/resolution.mpeg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Completeness: random deletion</a:t>
            </a:r>
          </a:p>
        </p:txBody>
      </p:sp>
      <p:pic>
        <p:nvPicPr>
          <p:cNvPr id="192517" name="completeness.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4" name="Text Box 7"/>
          <p:cNvSpPr txBox="1">
            <a:spLocks noChangeArrowheads="1"/>
          </p:cNvSpPr>
          <p:nvPr/>
        </p:nvSpPr>
        <p:spPr bwMode="auto">
          <a:xfrm>
            <a:off x="827088" y="6596063"/>
            <a:ext cx="6246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http://bl831.als.lbl.gov/~jamesh/movies/completeness.mpeg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1925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2517"/>
                </p:tgtEl>
              </p:cMediaNode>
            </p:video>
            <p:seq concurrent="1" nextAc="seek">
              <p:cTn id="8" restart="whenNotActive" fill="hold" evtFilter="cancelBubble" nodeType="interactiveSeq">
                <p:stCondLst>
                  <p:cond evt="onClick" delay="0">
                    <p:tgtEl>
                      <p:spTgt spid="1925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517"/>
                                        </p:tgtEl>
                                      </p:cBhvr>
                                    </p:cmd>
                                  </p:childTnLst>
                                </p:cTn>
                              </p:par>
                            </p:childTnLst>
                          </p:cTn>
                        </p:par>
                      </p:childTnLst>
                    </p:cTn>
                  </p:par>
                </p:childTnLst>
              </p:cTn>
              <p:nextCondLst>
                <p:cond evt="onClick" delay="0">
                  <p:tgtEl>
                    <p:spTgt spid="19251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Completeness: missing wedge</a:t>
            </a:r>
          </a:p>
        </p:txBody>
      </p:sp>
      <p:pic>
        <p:nvPicPr>
          <p:cNvPr id="63493" name="osc.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0" name="Text Box 7"/>
          <p:cNvSpPr txBox="1">
            <a:spLocks noChangeArrowheads="1"/>
          </p:cNvSpPr>
          <p:nvPr/>
        </p:nvSpPr>
        <p:spPr bwMode="auto">
          <a:xfrm>
            <a:off x="827088" y="6596063"/>
            <a:ext cx="5289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http://bl831.als.lbl.gov/~jamesh/movies/osc.mpeg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734" fill="hold"/>
                                        <p:tgtEl>
                                          <p:spTgt spid="634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3493"/>
                </p:tgtEl>
              </p:cMediaNode>
            </p:video>
            <p:seq concurrent="1" nextAc="seek">
              <p:cTn id="8" restart="whenNotActive" fill="hold" evtFilter="cancelBubble" nodeType="interactiveSeq">
                <p:stCondLst>
                  <p:cond evt="onClick" delay="0">
                    <p:tgtEl>
                      <p:spTgt spid="6349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3493"/>
                                        </p:tgtEl>
                                      </p:cBhvr>
                                    </p:cmd>
                                  </p:childTnLst>
                                </p:cTn>
                              </p:par>
                            </p:childTnLst>
                          </p:cTn>
                        </p:par>
                      </p:childTnLst>
                    </p:cTn>
                  </p:par>
                </p:childTnLst>
              </p:cTn>
              <p:nextCondLst>
                <p:cond evt="onClick" delay="0">
                  <p:tgtEl>
                    <p:spTgt spid="6349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221932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Resolution: low-angle cutoff</a:t>
            </a:r>
          </a:p>
        </p:txBody>
      </p:sp>
      <p:pic>
        <p:nvPicPr>
          <p:cNvPr id="64520" name="lo_cut.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4" name="Text Box 10"/>
          <p:cNvSpPr txBox="1">
            <a:spLocks noChangeArrowheads="1"/>
          </p:cNvSpPr>
          <p:nvPr/>
        </p:nvSpPr>
        <p:spPr bwMode="auto">
          <a:xfrm>
            <a:off x="827088" y="6596063"/>
            <a:ext cx="560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http://bl831.als.lbl.gov/~jamesh/movies/lo_cut.mpeg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34" fill="hold"/>
                                        <p:tgtEl>
                                          <p:spTgt spid="645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4520"/>
                </p:tgtEl>
              </p:cMediaNode>
            </p:video>
            <p:seq concurrent="1" nextAc="seek">
              <p:cTn id="8" restart="whenNotActive" fill="hold" evtFilter="cancelBubble" nodeType="interactiveSeq">
                <p:stCondLst>
                  <p:cond evt="onClick" delay="0">
                    <p:tgtEl>
                      <p:spTgt spid="645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4520"/>
                                        </p:tgtEl>
                                      </p:cBhvr>
                                    </p:cmd>
                                  </p:childTnLst>
                                </p:cTn>
                              </p:par>
                            </p:childTnLst>
                          </p:cTn>
                        </p:par>
                      </p:childTnLst>
                    </p:cTn>
                  </p:par>
                </p:childTnLst>
              </p:cTn>
              <p:nextCondLst>
                <p:cond evt="onClick" delay="0">
                  <p:tgtEl>
                    <p:spTgt spid="6452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Figure of Merit</a:t>
            </a:r>
          </a:p>
        </p:txBody>
      </p:sp>
      <p:pic>
        <p:nvPicPr>
          <p:cNvPr id="60421" name="dephase.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http://bl831.als.lbl.gov/~jamesh/movies/dephase.mpeg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67" fill="hold"/>
                                        <p:tgtEl>
                                          <p:spTgt spid="604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seq concurrent="1" nextAc="seek">
              <p:cTn id="8" restart="whenNotActive" fill="hold" evtFilter="cancelBubble" nodeType="interactiveSeq">
                <p:stCondLst>
                  <p:cond evt="onClick" delay="0">
                    <p:tgtEl>
                      <p:spTgt spid="604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1"/>
                                        </p:tgtEl>
                                      </p:cBhvr>
                                    </p:cmd>
                                  </p:childTnLst>
                                </p:cTn>
                              </p:par>
                            </p:childTnLst>
                          </p:cTn>
                        </p:par>
                      </p:childTnLst>
                    </p:cTn>
                  </p:par>
                </p:childTnLst>
              </p:cTn>
              <p:nextCondLst>
                <p:cond evt="onClick" delay="0">
                  <p:tgtEl>
                    <p:spTgt spid="6042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R-factor</a:t>
            </a:r>
          </a:p>
        </p:txBody>
      </p:sp>
      <p:pic>
        <p:nvPicPr>
          <p:cNvPr id="61445" name="rfactor.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8"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http://bl831.als.lbl.gov/~jamesh/movies/rfactor.mpeg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800" fill="hold"/>
                                        <p:tgtEl>
                                          <p:spTgt spid="614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445"/>
                </p:tgtEl>
              </p:cMediaNode>
            </p:video>
            <p:seq concurrent="1" nextAc="seek">
              <p:cTn id="8" restart="whenNotActive" fill="hold" evtFilter="cancelBubble" nodeType="interactiveSeq">
                <p:stCondLst>
                  <p:cond evt="onClick" delay="0">
                    <p:tgtEl>
                      <p:spTgt spid="614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1445"/>
                                        </p:tgtEl>
                                      </p:cBhvr>
                                    </p:cmd>
                                  </p:childTnLst>
                                </p:cTn>
                              </p:par>
                            </p:childTnLst>
                          </p:cTn>
                        </p:par>
                      </p:childTnLst>
                    </p:cTn>
                  </p:par>
                </p:childTnLst>
              </p:cTn>
              <p:nextCondLst>
                <p:cond evt="onClick" delay="0">
                  <p:tgtEl>
                    <p:spTgt spid="6144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Overloads</a:t>
            </a:r>
          </a:p>
        </p:txBody>
      </p:sp>
      <p:pic>
        <p:nvPicPr>
          <p:cNvPr id="62469" name="overload.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Text Box 7"/>
          <p:cNvSpPr txBox="1">
            <a:spLocks noChangeArrowheads="1"/>
          </p:cNvSpPr>
          <p:nvPr/>
        </p:nvSpPr>
        <p:spPr bwMode="auto">
          <a:xfrm>
            <a:off x="827088" y="6596063"/>
            <a:ext cx="5927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Courier New" pitchFamily="49" charset="0"/>
              </a:rPr>
              <a:t>http://bl831.als.lbl.gov/~jamesh/movies/overloads.mpeg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400" fill="hold"/>
                                        <p:tgtEl>
                                          <p:spTgt spid="624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2469"/>
                </p:tgtEl>
              </p:cMediaNode>
            </p:video>
            <p:seq concurrent="1" nextAc="seek">
              <p:cTn id="8" restart="whenNotActive" fill="hold" evtFilter="cancelBubble" nodeType="interactiveSeq">
                <p:stCondLst>
                  <p:cond evt="onClick" delay="0">
                    <p:tgtEl>
                      <p:spTgt spid="624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2469"/>
                                        </p:tgtEl>
                                      </p:cBhvr>
                                    </p:cmd>
                                  </p:childTnLst>
                                </p:cTn>
                              </p:par>
                            </p:childTnLst>
                          </p:cTn>
                        </p:par>
                      </p:childTnLst>
                    </p:cTn>
                  </p:par>
                </p:childTnLst>
              </p:cTn>
              <p:nextCondLst>
                <p:cond evt="onClick" delay="0">
                  <p:tgtEl>
                    <p:spTgt spid="6246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109571" name="Text Box 3"/>
          <p:cNvSpPr txBox="1">
            <a:spLocks noChangeArrowheads="1"/>
          </p:cNvSpPr>
          <p:nvPr/>
        </p:nvSpPr>
        <p:spPr bwMode="auto">
          <a:xfrm>
            <a:off x="2743200" y="2895600"/>
            <a:ext cx="3708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a:t>R = % error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134938"/>
            <a:ext cx="8229600" cy="1143000"/>
          </a:xfrm>
          <a:noFill/>
        </p:spPr>
        <p:txBody>
          <a:bodyPr/>
          <a:lstStyle/>
          <a:p>
            <a:pPr eaLnBrk="1" hangingPunct="1"/>
            <a:r>
              <a:rPr lang="en-US" altLang="en-US" smtClean="0"/>
              <a:t>“R” factors</a:t>
            </a:r>
          </a:p>
        </p:txBody>
      </p:sp>
      <p:graphicFrame>
        <p:nvGraphicFramePr>
          <p:cNvPr id="110595" name="Object 3"/>
          <p:cNvGraphicFramePr>
            <a:graphicFrameLocks noGrp="1" noChangeAspect="1"/>
          </p:cNvGraphicFramePr>
          <p:nvPr>
            <p:ph idx="1"/>
          </p:nvPr>
        </p:nvGraphicFramePr>
        <p:xfrm>
          <a:off x="2192338" y="1295400"/>
          <a:ext cx="4570412" cy="1887538"/>
        </p:xfrm>
        <a:graphic>
          <a:graphicData uri="http://schemas.openxmlformats.org/presentationml/2006/ole">
            <mc:AlternateContent xmlns:mc="http://schemas.openxmlformats.org/markup-compatibility/2006">
              <mc:Choice xmlns:v="urn:schemas-microsoft-com:vml" Requires="v">
                <p:oleObj spid="_x0000_s110617" name="Equation" r:id="rId3" imgW="1167893" imgH="482391" progId="Equation.3">
                  <p:embed/>
                </p:oleObj>
              </mc:Choice>
              <mc:Fallback>
                <p:oleObj name="Equation" r:id="rId3" imgW="1167893" imgH="482391"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338" y="1295400"/>
                        <a:ext cx="4570412" cy="188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212" name="Text Box 4"/>
          <p:cNvSpPr txBox="1">
            <a:spLocks noChangeArrowheads="1"/>
          </p:cNvSpPr>
          <p:nvPr/>
        </p:nvSpPr>
        <p:spPr bwMode="auto">
          <a:xfrm>
            <a:off x="450850" y="3498850"/>
            <a:ext cx="8453438"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completely random:			0.59</a:t>
            </a:r>
          </a:p>
          <a:p>
            <a:pPr eaLnBrk="1" hangingPunct="1">
              <a:spcBef>
                <a:spcPct val="50000"/>
              </a:spcBef>
            </a:pPr>
            <a:r>
              <a:rPr lang="en-US" altLang="en-US" sz="2800" b="1"/>
              <a:t>starting MR solution:			0.4-0.55</a:t>
            </a:r>
          </a:p>
          <a:p>
            <a:pPr eaLnBrk="1" hangingPunct="1">
              <a:spcBef>
                <a:spcPct val="50000"/>
              </a:spcBef>
            </a:pPr>
            <a:r>
              <a:rPr lang="en-US" altLang="en-US" sz="2800" b="1"/>
              <a:t>something still wrong?:		&gt; 0.3</a:t>
            </a:r>
          </a:p>
          <a:p>
            <a:pPr eaLnBrk="1" hangingPunct="1">
              <a:spcBef>
                <a:spcPct val="50000"/>
              </a:spcBef>
            </a:pPr>
            <a:r>
              <a:rPr lang="en-US" altLang="en-US" sz="2800" b="1"/>
              <a:t>correct chain trace:			&lt; 0.2</a:t>
            </a:r>
          </a:p>
          <a:p>
            <a:pPr eaLnBrk="1" hangingPunct="1">
              <a:spcBef>
                <a:spcPct val="50000"/>
              </a:spcBef>
            </a:pPr>
            <a:r>
              <a:rPr lang="en-US" altLang="en-US" sz="2800" b="1"/>
              <a:t>small molecule:				~ 0.05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22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22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221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22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224259" name="Text Box 3"/>
          <p:cNvSpPr txBox="1">
            <a:spLocks noChangeArrowheads="1"/>
          </p:cNvSpPr>
          <p:nvPr/>
        </p:nvSpPr>
        <p:spPr bwMode="auto">
          <a:xfrm>
            <a:off x="450850" y="1458913"/>
            <a:ext cx="8453438"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R</a:t>
            </a:r>
            <a:r>
              <a:rPr lang="en-US" altLang="en-US" sz="2800" b="1" baseline="-25000"/>
              <a:t>cryst</a:t>
            </a:r>
            <a:r>
              <a:rPr lang="en-US" altLang="en-US" sz="2800" b="1"/>
              <a:t> (or just “R”)</a:t>
            </a:r>
          </a:p>
          <a:p>
            <a:pPr eaLnBrk="1" hangingPunct="1">
              <a:spcBef>
                <a:spcPct val="50000"/>
              </a:spcBef>
            </a:pPr>
            <a:r>
              <a:rPr lang="en-US" altLang="en-US" sz="2800" b="1"/>
              <a:t>	observed vs calculated data (Fs)</a:t>
            </a:r>
          </a:p>
          <a:p>
            <a:pPr eaLnBrk="1" hangingPunct="1"/>
            <a:r>
              <a:rPr lang="en-US" altLang="en-US" sz="2800" b="1"/>
              <a:t>R</a:t>
            </a:r>
            <a:r>
              <a:rPr lang="en-US" altLang="en-US" sz="2800" b="1" baseline="-25000"/>
              <a:t>free</a:t>
            </a:r>
            <a:r>
              <a:rPr lang="en-US" altLang="en-US" sz="2800" b="1"/>
              <a:t>		</a:t>
            </a:r>
          </a:p>
          <a:p>
            <a:pPr eaLnBrk="1" hangingPunct="1"/>
            <a:r>
              <a:rPr lang="en-US" altLang="en-US" sz="2800" b="1"/>
              <a:t>	cross-check with “random” subset of data</a:t>
            </a:r>
          </a:p>
          <a:p>
            <a:pPr eaLnBrk="1" hangingPunct="1"/>
            <a:r>
              <a:rPr lang="en-US" altLang="en-US" sz="2800" b="1"/>
              <a:t>	should be &lt; 0.3 and &lt; R</a:t>
            </a:r>
            <a:r>
              <a:rPr lang="en-US" altLang="en-US" sz="2800" b="1" baseline="-25000"/>
              <a:t>cryst</a:t>
            </a:r>
            <a:r>
              <a:rPr lang="en-US" altLang="en-US" sz="2800" b="1"/>
              <a:t> + 0.1</a:t>
            </a:r>
            <a:endParaRPr lang="en-US" altLang="en-US" sz="6600" b="1" baseline="-50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2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425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4259">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4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2"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2666" name="Chart" r:id="rId3" imgW="7448550" imgH="5219700" progId="MSGraph.Chart.8">
                  <p:embed followColorScheme="full"/>
                </p:oleObj>
              </mc:Choice>
              <mc:Fallback>
                <p:oleObj name="Chart" r:id="rId3" imgW="7448550" imgH="52197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2643"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a:t>structure factor (F)</a:t>
            </a:r>
          </a:p>
        </p:txBody>
      </p:sp>
      <p:sp>
        <p:nvSpPr>
          <p:cNvPr id="112644"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t>spot index (h)</a:t>
            </a:r>
            <a:endParaRPr lang="el-GR" altLang="en-US" b="1" baseline="30000">
              <a:cs typeface="Arial" charset="0"/>
            </a:endParaRPr>
          </a:p>
        </p:txBody>
      </p:sp>
      <p:sp>
        <p:nvSpPr>
          <p:cNvPr id="112645"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Fitting data</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3690" name="Chart" r:id="rId3" imgW="7448550" imgH="5219700" progId="MSGraph.Chart.8">
                  <p:embed followColorScheme="full"/>
                </p:oleObj>
              </mc:Choice>
              <mc:Fallback>
                <p:oleObj name="Chart" r:id="rId3" imgW="7448550" imgH="52197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3667"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a:t>structure factor (F)</a:t>
            </a:r>
          </a:p>
        </p:txBody>
      </p:sp>
      <p:sp>
        <p:nvSpPr>
          <p:cNvPr id="113668"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t>spot index (h)</a:t>
            </a:r>
            <a:endParaRPr lang="el-GR" altLang="en-US" b="1" baseline="30000">
              <a:cs typeface="Arial" charset="0"/>
            </a:endParaRPr>
          </a:p>
        </p:txBody>
      </p:sp>
      <p:sp>
        <p:nvSpPr>
          <p:cNvPr id="113669"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Fitting data</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4714" name="Chart" r:id="rId3" imgW="7448550" imgH="5219700" progId="MSGraph.Chart.8">
                  <p:embed followColorScheme="full"/>
                </p:oleObj>
              </mc:Choice>
              <mc:Fallback>
                <p:oleObj name="Chart" r:id="rId3" imgW="7448550" imgH="52197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469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a:t>structure factor (F)</a:t>
            </a:r>
          </a:p>
        </p:txBody>
      </p:sp>
      <p:sp>
        <p:nvSpPr>
          <p:cNvPr id="114692"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t>spot index (h)</a:t>
            </a:r>
            <a:endParaRPr lang="el-GR" altLang="en-US" b="1" baseline="30000">
              <a:cs typeface="Arial" charset="0"/>
            </a:endParaRPr>
          </a:p>
        </p:txBody>
      </p:sp>
      <p:sp>
        <p:nvSpPr>
          <p:cNvPr id="11469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Fitting data</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902098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4"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5738" name="Chart" r:id="rId3" imgW="7448550" imgH="5219700" progId="MSGraph.Chart.8">
                  <p:embed followColorScheme="full"/>
                </p:oleObj>
              </mc:Choice>
              <mc:Fallback>
                <p:oleObj name="Chart" r:id="rId3" imgW="7448550" imgH="52197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5715"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a:t>structure factor (F)</a:t>
            </a:r>
          </a:p>
        </p:txBody>
      </p:sp>
      <p:sp>
        <p:nvSpPr>
          <p:cNvPr id="115716"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t>spot index (h)</a:t>
            </a:r>
            <a:endParaRPr lang="el-GR" altLang="en-US" b="1" baseline="30000">
              <a:cs typeface="Arial" charset="0"/>
            </a:endParaRPr>
          </a:p>
        </p:txBody>
      </p:sp>
      <p:sp>
        <p:nvSpPr>
          <p:cNvPr id="115717"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chemeClr val="tx2"/>
                </a:solidFill>
              </a:rPr>
              <a:t>Fitting data</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225283" name="Text Box 3"/>
          <p:cNvSpPr txBox="1">
            <a:spLocks noChangeArrowheads="1"/>
          </p:cNvSpPr>
          <p:nvPr/>
        </p:nvSpPr>
        <p:spPr bwMode="auto">
          <a:xfrm>
            <a:off x="450850" y="1458913"/>
            <a:ext cx="8453438"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R</a:t>
            </a:r>
            <a:r>
              <a:rPr lang="en-US" altLang="en-US" sz="2800" b="1" baseline="-25000"/>
              <a:t>cryst</a:t>
            </a:r>
            <a:r>
              <a:rPr lang="en-US" altLang="en-US" sz="2800" b="1"/>
              <a:t> (or just “R”)</a:t>
            </a:r>
          </a:p>
          <a:p>
            <a:pPr eaLnBrk="1" hangingPunct="1">
              <a:spcBef>
                <a:spcPct val="50000"/>
              </a:spcBef>
            </a:pPr>
            <a:r>
              <a:rPr lang="en-US" altLang="en-US" sz="2800" b="1"/>
              <a:t>	observed vs calculated data (Fs)</a:t>
            </a:r>
          </a:p>
          <a:p>
            <a:pPr eaLnBrk="1" hangingPunct="1"/>
            <a:r>
              <a:rPr lang="en-US" altLang="en-US" sz="2800" b="1"/>
              <a:t>R</a:t>
            </a:r>
            <a:r>
              <a:rPr lang="en-US" altLang="en-US" sz="2800" b="1" baseline="-25000"/>
              <a:t>free</a:t>
            </a:r>
            <a:r>
              <a:rPr lang="en-US" altLang="en-US" sz="2800" b="1"/>
              <a:t>		</a:t>
            </a:r>
          </a:p>
          <a:p>
            <a:pPr eaLnBrk="1" hangingPunct="1"/>
            <a:r>
              <a:rPr lang="en-US" altLang="en-US" sz="2800" b="1"/>
              <a:t>	cross-check with “random” subset of data</a:t>
            </a:r>
          </a:p>
          <a:p>
            <a:pPr eaLnBrk="1" hangingPunct="1"/>
            <a:r>
              <a:rPr lang="en-US" altLang="en-US" sz="2800" b="1"/>
              <a:t>	should be &lt; 0.3 and &lt; R</a:t>
            </a:r>
            <a:r>
              <a:rPr lang="en-US" altLang="en-US" sz="2800" b="1" baseline="-25000"/>
              <a:t>cryst</a:t>
            </a:r>
            <a:r>
              <a:rPr lang="en-US" altLang="en-US" sz="2800" b="1"/>
              <a:t> + 0.1</a:t>
            </a:r>
            <a:endParaRPr lang="en-US" altLang="en-US" sz="6600" b="1" baseline="-5000">
              <a:cs typeface="Arial" charset="0"/>
            </a:endParaRPr>
          </a:p>
          <a:p>
            <a:pPr eaLnBrk="1" hangingPunct="1">
              <a:spcBef>
                <a:spcPct val="50000"/>
              </a:spcBef>
            </a:pPr>
            <a:r>
              <a:rPr lang="en-US" altLang="en-US" sz="2800" b="1"/>
              <a:t>R</a:t>
            </a:r>
            <a:r>
              <a:rPr lang="en-US" altLang="en-US" sz="2800" b="1" baseline="-25000"/>
              <a:t>sym</a:t>
            </a:r>
            <a:r>
              <a:rPr lang="en-US" altLang="en-US" sz="2800" b="1"/>
              <a:t>  =  R</a:t>
            </a:r>
            <a:r>
              <a:rPr lang="en-US" altLang="en-US" sz="2800" b="1" baseline="-25000"/>
              <a:t>merge</a:t>
            </a:r>
            <a:r>
              <a:rPr lang="en-US" altLang="en-US" sz="2800" b="1"/>
              <a:t>	(self-consistency of data: Is)</a:t>
            </a:r>
            <a:endParaRPr lang="en-US" altLang="en-US" sz="2800" b="1" baseline="-25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136525"/>
            <a:ext cx="8229600" cy="1143000"/>
          </a:xfrm>
          <a:noFill/>
        </p:spPr>
        <p:txBody>
          <a:bodyPr/>
          <a:lstStyle/>
          <a:p>
            <a:pPr eaLnBrk="1" hangingPunct="1"/>
            <a:r>
              <a:rPr lang="en-US" altLang="en-US" smtClean="0"/>
              <a:t>R</a:t>
            </a:r>
            <a:r>
              <a:rPr lang="en-US" altLang="en-US" baseline="-25000" smtClean="0"/>
              <a:t>merge</a:t>
            </a:r>
          </a:p>
        </p:txBody>
      </p:sp>
      <p:graphicFrame>
        <p:nvGraphicFramePr>
          <p:cNvPr id="117763" name="Object 3"/>
          <p:cNvGraphicFramePr>
            <a:graphicFrameLocks noGrp="1" noChangeAspect="1"/>
          </p:cNvGraphicFramePr>
          <p:nvPr>
            <p:ph idx="1"/>
          </p:nvPr>
        </p:nvGraphicFramePr>
        <p:xfrm>
          <a:off x="2286000" y="1296988"/>
          <a:ext cx="4570413" cy="1731962"/>
        </p:xfrm>
        <a:graphic>
          <a:graphicData uri="http://schemas.openxmlformats.org/presentationml/2006/ole">
            <mc:AlternateContent xmlns:mc="http://schemas.openxmlformats.org/markup-compatibility/2006">
              <mc:Choice xmlns:v="urn:schemas-microsoft-com:vml" Requires="v">
                <p:oleObj spid="_x0000_s117788" name="Equation" r:id="rId3" imgW="1307532" imgH="495085" progId="Equation.3">
                  <p:embed/>
                </p:oleObj>
              </mc:Choice>
              <mc:Fallback>
                <p:oleObj name="Equation" r:id="rId3" imgW="1307532" imgH="495085"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96988"/>
                        <a:ext cx="4570413" cy="173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8" name="Text Box 4"/>
          <p:cNvSpPr txBox="1">
            <a:spLocks noChangeArrowheads="1"/>
          </p:cNvSpPr>
          <p:nvPr/>
        </p:nvSpPr>
        <p:spPr bwMode="auto">
          <a:xfrm>
            <a:off x="450850" y="3498850"/>
            <a:ext cx="8453438"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completely random:			0.59</a:t>
            </a:r>
          </a:p>
          <a:p>
            <a:pPr eaLnBrk="1" hangingPunct="1"/>
            <a:r>
              <a:rPr lang="en-US" altLang="en-US" sz="2800" b="1"/>
              <a:t>weak data (high angle):		0.7- </a:t>
            </a:r>
            <a:r>
              <a:rPr lang="en-US" altLang="en-US" sz="6600" b="1" baseline="-5000">
                <a:cs typeface="Arial" charset="0"/>
              </a:rPr>
              <a:t>∞</a:t>
            </a:r>
          </a:p>
          <a:p>
            <a:pPr eaLnBrk="1" hangingPunct="1">
              <a:spcBef>
                <a:spcPct val="50000"/>
              </a:spcBef>
            </a:pPr>
            <a:r>
              <a:rPr lang="en-US" altLang="en-US" sz="2800" b="1"/>
              <a:t>wrong symmetry choice?:		~0.2-0.55</a:t>
            </a:r>
          </a:p>
          <a:p>
            <a:pPr eaLnBrk="1" hangingPunct="1">
              <a:spcBef>
                <a:spcPct val="50000"/>
              </a:spcBef>
            </a:pPr>
            <a:r>
              <a:rPr lang="en-US" altLang="en-US" sz="2800" b="1"/>
              <a:t>small or disordered crystal:	~0.1-0.2</a:t>
            </a:r>
          </a:p>
          <a:p>
            <a:pPr eaLnBrk="1" hangingPunct="1">
              <a:spcBef>
                <a:spcPct val="50000"/>
              </a:spcBef>
            </a:pPr>
            <a:r>
              <a:rPr lang="en-US" altLang="en-US" sz="2800" b="1"/>
              <a:t>typical:					~ 0.05</a:t>
            </a:r>
          </a:p>
        </p:txBody>
      </p:sp>
      <p:grpSp>
        <p:nvGrpSpPr>
          <p:cNvPr id="21511" name="Group 7"/>
          <p:cNvGrpSpPr>
            <a:grpSpLocks/>
          </p:cNvGrpSpPr>
          <p:nvPr/>
        </p:nvGrpSpPr>
        <p:grpSpPr bwMode="auto">
          <a:xfrm>
            <a:off x="6226175" y="2200275"/>
            <a:ext cx="2484438" cy="822325"/>
            <a:chOff x="3922" y="1386"/>
            <a:chExt cx="1565" cy="518"/>
          </a:xfrm>
        </p:grpSpPr>
        <p:sp>
          <p:nvSpPr>
            <p:cNvPr id="117766" name="Text Box 5"/>
            <p:cNvSpPr txBox="1">
              <a:spLocks noChangeArrowheads="1"/>
            </p:cNvSpPr>
            <p:nvPr/>
          </p:nvSpPr>
          <p:spPr bwMode="auto">
            <a:xfrm>
              <a:off x="4451" y="1386"/>
              <a:ext cx="103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solidFill>
                    <a:srgbClr val="FF0000"/>
                  </a:solidFill>
                </a:rPr>
                <a:t>blows up</a:t>
              </a:r>
            </a:p>
            <a:p>
              <a:pPr algn="ctr" eaLnBrk="1" hangingPunct="1"/>
              <a:r>
                <a:rPr lang="en-US" altLang="en-US" sz="2400">
                  <a:solidFill>
                    <a:srgbClr val="FF0000"/>
                  </a:solidFill>
                </a:rPr>
                <a:t>as </a:t>
              </a:r>
              <a:r>
                <a:rPr lang="en-US" altLang="en-US" sz="2400" i="1">
                  <a:solidFill>
                    <a:srgbClr val="FF0000"/>
                  </a:solidFill>
                </a:rPr>
                <a:t>I</a:t>
              </a:r>
              <a:r>
                <a:rPr lang="en-US" altLang="en-US" sz="2400" i="1" baseline="-25000">
                  <a:solidFill>
                    <a:srgbClr val="FF0000"/>
                  </a:solidFill>
                </a:rPr>
                <a:t>obs</a:t>
              </a:r>
              <a:r>
                <a:rPr lang="en-US" altLang="en-US" sz="2400">
                  <a:solidFill>
                    <a:srgbClr val="FF0000"/>
                  </a:solidFill>
                </a:rPr>
                <a:t> </a:t>
              </a:r>
              <a:r>
                <a:rPr lang="en-US" altLang="en-US" sz="2400">
                  <a:solidFill>
                    <a:srgbClr val="FF0000"/>
                  </a:solidFill>
                  <a:cs typeface="Arial" charset="0"/>
                </a:rPr>
                <a:t>→ 0</a:t>
              </a:r>
            </a:p>
          </p:txBody>
        </p:sp>
        <p:sp>
          <p:nvSpPr>
            <p:cNvPr id="117767" name="Line 6"/>
            <p:cNvSpPr>
              <a:spLocks noChangeShapeType="1"/>
            </p:cNvSpPr>
            <p:nvPr/>
          </p:nvSpPr>
          <p:spPr bwMode="auto">
            <a:xfrm flipH="1">
              <a:off x="3922" y="1641"/>
              <a:ext cx="489" cy="0"/>
            </a:xfrm>
            <a:prstGeom prst="line">
              <a:avLst/>
            </a:prstGeom>
            <a:noFill/>
            <a:ln w="38100">
              <a:solidFill>
                <a:srgbClr val="FF0000"/>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50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158725" name="Text Box 5"/>
          <p:cNvSpPr txBox="1">
            <a:spLocks noChangeArrowheads="1"/>
          </p:cNvSpPr>
          <p:nvPr/>
        </p:nvSpPr>
        <p:spPr bwMode="auto">
          <a:xfrm>
            <a:off x="450850" y="1458913"/>
            <a:ext cx="8453438" cy="500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t>R</a:t>
            </a:r>
            <a:r>
              <a:rPr lang="en-US" altLang="en-US" sz="2800" b="1" baseline="-25000"/>
              <a:t>cryst</a:t>
            </a:r>
            <a:r>
              <a:rPr lang="en-US" altLang="en-US" sz="2800" b="1"/>
              <a:t> (or just “R”)</a:t>
            </a:r>
          </a:p>
          <a:p>
            <a:pPr eaLnBrk="1" hangingPunct="1">
              <a:spcBef>
                <a:spcPct val="50000"/>
              </a:spcBef>
            </a:pPr>
            <a:r>
              <a:rPr lang="en-US" altLang="en-US" sz="2800" b="1"/>
              <a:t>	observed vs calculated data (Fs)</a:t>
            </a:r>
          </a:p>
          <a:p>
            <a:pPr eaLnBrk="1" hangingPunct="1"/>
            <a:r>
              <a:rPr lang="en-US" altLang="en-US" sz="2800" b="1"/>
              <a:t>R</a:t>
            </a:r>
            <a:r>
              <a:rPr lang="en-US" altLang="en-US" sz="2800" b="1" baseline="-25000"/>
              <a:t>free</a:t>
            </a:r>
            <a:r>
              <a:rPr lang="en-US" altLang="en-US" sz="2800" b="1"/>
              <a:t>		</a:t>
            </a:r>
          </a:p>
          <a:p>
            <a:pPr eaLnBrk="1" hangingPunct="1"/>
            <a:r>
              <a:rPr lang="en-US" altLang="en-US" sz="2800" b="1"/>
              <a:t>	cross-check with “random” subset of data</a:t>
            </a:r>
          </a:p>
          <a:p>
            <a:pPr eaLnBrk="1" hangingPunct="1"/>
            <a:r>
              <a:rPr lang="en-US" altLang="en-US" sz="2800" b="1"/>
              <a:t>	should be &lt; 0.3 and &lt; R</a:t>
            </a:r>
            <a:r>
              <a:rPr lang="en-US" altLang="en-US" sz="2800" b="1" baseline="-25000"/>
              <a:t>cryst</a:t>
            </a:r>
            <a:r>
              <a:rPr lang="en-US" altLang="en-US" sz="2800" b="1"/>
              <a:t> + 0.1</a:t>
            </a:r>
            <a:endParaRPr lang="en-US" altLang="en-US" sz="6600" b="1" baseline="-5000">
              <a:cs typeface="Arial" charset="0"/>
            </a:endParaRPr>
          </a:p>
          <a:p>
            <a:pPr eaLnBrk="1" hangingPunct="1">
              <a:spcBef>
                <a:spcPct val="50000"/>
              </a:spcBef>
            </a:pPr>
            <a:r>
              <a:rPr lang="en-US" altLang="en-US" sz="2800" b="1"/>
              <a:t>R</a:t>
            </a:r>
            <a:r>
              <a:rPr lang="en-US" altLang="en-US" sz="2800" b="1" baseline="-25000"/>
              <a:t>sym</a:t>
            </a:r>
            <a:r>
              <a:rPr lang="en-US" altLang="en-US" sz="2800" b="1"/>
              <a:t>  =  R</a:t>
            </a:r>
            <a:r>
              <a:rPr lang="en-US" altLang="en-US" sz="2800" b="1" baseline="-25000"/>
              <a:t>merge</a:t>
            </a:r>
            <a:r>
              <a:rPr lang="en-US" altLang="en-US" sz="2800" b="1"/>
              <a:t>	(self-consistency of data: Is)</a:t>
            </a:r>
            <a:endParaRPr lang="en-US" altLang="en-US" sz="2800" b="1" baseline="-25000"/>
          </a:p>
          <a:p>
            <a:pPr eaLnBrk="1" hangingPunct="1">
              <a:spcBef>
                <a:spcPct val="50000"/>
              </a:spcBef>
            </a:pPr>
            <a:r>
              <a:rPr lang="en-US" altLang="en-US" sz="2800" b="1"/>
              <a:t>R</a:t>
            </a:r>
            <a:r>
              <a:rPr lang="en-US" altLang="en-US" sz="2800" b="1" baseline="-25000"/>
              <a:t>rim</a:t>
            </a:r>
            <a:r>
              <a:rPr lang="en-US" altLang="en-US" sz="2800" b="1"/>
              <a:t>   R</a:t>
            </a:r>
            <a:r>
              <a:rPr lang="en-US" altLang="en-US" sz="2800" b="1" baseline="-25000"/>
              <a:t>pim</a:t>
            </a:r>
            <a:r>
              <a:rPr lang="en-US" altLang="en-US" sz="2800" b="1"/>
              <a:t>   R</a:t>
            </a:r>
            <a:r>
              <a:rPr lang="en-US" altLang="en-US" sz="2800" b="1" baseline="-25000"/>
              <a:t>meas</a:t>
            </a:r>
            <a:r>
              <a:rPr lang="en-US" altLang="en-US" sz="2800" b="1"/>
              <a:t>   </a:t>
            </a:r>
          </a:p>
          <a:p>
            <a:pPr eaLnBrk="1" hangingPunct="1">
              <a:spcBef>
                <a:spcPct val="50000"/>
              </a:spcBef>
            </a:pPr>
            <a:r>
              <a:rPr lang="en-US" altLang="en-US" sz="2800" b="1"/>
              <a:t>R</a:t>
            </a:r>
            <a:r>
              <a:rPr lang="en-US" altLang="en-US" sz="2800" b="1" baseline="-25000"/>
              <a:t>iso</a:t>
            </a:r>
            <a:r>
              <a:rPr lang="en-US" altLang="en-US" sz="2800" b="1"/>
              <a:t>   R</a:t>
            </a:r>
            <a:r>
              <a:rPr lang="en-US" altLang="en-US" sz="2800" b="1" baseline="-25000"/>
              <a:t>anom</a:t>
            </a:r>
          </a:p>
          <a:p>
            <a:pPr eaLnBrk="1" hangingPunct="1">
              <a:spcBef>
                <a:spcPct val="50000"/>
              </a:spcBef>
            </a:pPr>
            <a:r>
              <a:rPr lang="en-US" altLang="en-US" sz="2800" b="1"/>
              <a:t>R</a:t>
            </a:r>
            <a:r>
              <a:rPr lang="en-US" altLang="en-US" sz="2800" b="1" baseline="-25000"/>
              <a:t>diff</a:t>
            </a:r>
          </a:p>
        </p:txBody>
      </p:sp>
      <p:sp>
        <p:nvSpPr>
          <p:cNvPr id="158726" name="Text Box 6"/>
          <p:cNvSpPr txBox="1">
            <a:spLocks noChangeArrowheads="1"/>
          </p:cNvSpPr>
          <p:nvPr/>
        </p:nvSpPr>
        <p:spPr bwMode="auto">
          <a:xfrm>
            <a:off x="3859213" y="4972050"/>
            <a:ext cx="50704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600" b="1"/>
              <a:t>R</a:t>
            </a:r>
            <a:r>
              <a:rPr lang="en-US" altLang="en-US" sz="3600" b="1" baseline="-25000"/>
              <a:t>sym</a:t>
            </a:r>
            <a:r>
              <a:rPr lang="en-US" altLang="en-US" sz="3600" b="1"/>
              <a:t> is “unfair” to high multiplicity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8725">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8725">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87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smtClean="0"/>
              <a:t>Is the structure any good?</a:t>
            </a:r>
          </a:p>
        </p:txBody>
      </p:sp>
      <p:sp>
        <p:nvSpPr>
          <p:cNvPr id="171011"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r>
              <a:rPr lang="en-US" altLang="en-US" smtClean="0"/>
              <a:t>R/R</a:t>
            </a:r>
            <a:r>
              <a:rPr lang="en-US" altLang="en-US" baseline="-25000" smtClean="0"/>
              <a:t>free		</a:t>
            </a:r>
            <a:r>
              <a:rPr lang="en-US" altLang="en-US" smtClean="0"/>
              <a:t>(compare with R</a:t>
            </a:r>
            <a:r>
              <a:rPr lang="en-US" altLang="en-US" baseline="-25000" smtClean="0"/>
              <a:t>merge</a:t>
            </a:r>
            <a:r>
              <a:rPr lang="en-US" altLang="en-US" smtClean="0"/>
              <a:t>)</a:t>
            </a:r>
            <a:endParaRPr lang="en-US" altLang="en-US" baseline="-25000" smtClean="0"/>
          </a:p>
          <a:p>
            <a:pPr eaLnBrk="1" hangingPunct="1"/>
            <a:endParaRPr lang="en-US" altLang="en-US" smtClean="0"/>
          </a:p>
          <a:p>
            <a:pPr eaLnBrk="1" hangingPunct="1"/>
            <a:r>
              <a:rPr lang="en-US" altLang="en-US" smtClean="0"/>
              <a:t>MAD/SAD/MIR</a:t>
            </a:r>
          </a:p>
          <a:p>
            <a:pPr lvl="1" eaLnBrk="1" hangingPunct="1"/>
            <a:r>
              <a:rPr lang="en-US" altLang="en-US" smtClean="0"/>
              <a:t>R  and FOM</a:t>
            </a:r>
          </a:p>
          <a:p>
            <a:pPr lvl="1" eaLnBrk="1" hangingPunct="1"/>
            <a:endParaRPr lang="en-US" altLang="en-US" smtClean="0"/>
          </a:p>
          <a:p>
            <a:pPr eaLnBrk="1" hangingPunct="1"/>
            <a:r>
              <a:rPr lang="en-US" altLang="en-US" smtClean="0"/>
              <a:t>All cases</a:t>
            </a:r>
          </a:p>
          <a:p>
            <a:pPr lvl="1" eaLnBrk="1" hangingPunct="1"/>
            <a:r>
              <a:rPr lang="en-US" altLang="en-US" smtClean="0"/>
              <a:t>does the map look like the model?!</a:t>
            </a:r>
          </a:p>
          <a:p>
            <a:pPr eaLnBrk="1" hangingPunct="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10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10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101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10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10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tLang="en-US" smtClean="0"/>
              <a:t>Is the structure any good?</a:t>
            </a:r>
          </a:p>
        </p:txBody>
      </p:sp>
      <p:sp>
        <p:nvSpPr>
          <p:cNvPr id="131075" name="Rectangle 3"/>
          <p:cNvSpPr>
            <a:spLocks noGrp="1" noChangeArrowheads="1"/>
          </p:cNvSpPr>
          <p:nvPr>
            <p:ph type="body" idx="1"/>
          </p:nvPr>
        </p:nvSpPr>
        <p:spPr>
          <a:xfrm>
            <a:off x="457200" y="2779713"/>
            <a:ext cx="8229600" cy="3346450"/>
          </a:xfrm>
        </p:spPr>
        <p:txBody>
          <a:bodyPr/>
          <a:lstStyle/>
          <a:p>
            <a:pPr algn="ctr" eaLnBrk="1" hangingPunct="1">
              <a:buFontTx/>
              <a:buNone/>
            </a:pPr>
            <a:r>
              <a:rPr lang="en-US" altLang="en-US" smtClean="0"/>
              <a:t>“do the data presented justify the conclusions drawn?”</a:t>
            </a:r>
          </a:p>
          <a:p>
            <a:pPr eaLnBrk="1" hangingPunct="1"/>
            <a:endParaRPr lang="en-US" alt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26085129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4215156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427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024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27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4277"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23226847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529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126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5301"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295426820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669286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6323"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229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6325"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415975715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7347"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3317"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8"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7349"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
        <p:nvSpPr>
          <p:cNvPr id="57350" name="Text Box 6"/>
          <p:cNvSpPr txBox="1">
            <a:spLocks noChangeArrowheads="1"/>
          </p:cNvSpPr>
          <p:nvPr/>
        </p:nvSpPr>
        <p:spPr bwMode="auto">
          <a:xfrm>
            <a:off x="8097838" y="1095375"/>
            <a:ext cx="744537"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1000"/>
              </a:lnSpc>
              <a:spcBef>
                <a:spcPts val="2500"/>
              </a:spcBef>
            </a:pPr>
            <a:r>
              <a:rPr lang="en-US" altLang="en-US" sz="2400">
                <a:solidFill>
                  <a:srgbClr val="FF6600"/>
                </a:solidFill>
              </a:rPr>
              <a:t>25</a:t>
            </a:r>
          </a:p>
          <a:p>
            <a:pPr eaLnBrk="1" hangingPunct="1">
              <a:lnSpc>
                <a:spcPct val="131000"/>
              </a:lnSpc>
              <a:spcBef>
                <a:spcPts val="2500"/>
              </a:spcBef>
            </a:pPr>
            <a:r>
              <a:rPr lang="en-US" altLang="en-US" sz="2400">
                <a:solidFill>
                  <a:srgbClr val="FF6600"/>
                </a:solidFill>
              </a:rPr>
              <a:t>20</a:t>
            </a:r>
          </a:p>
          <a:p>
            <a:pPr eaLnBrk="1" hangingPunct="1">
              <a:lnSpc>
                <a:spcPct val="131000"/>
              </a:lnSpc>
              <a:spcBef>
                <a:spcPts val="2500"/>
              </a:spcBef>
            </a:pPr>
            <a:r>
              <a:rPr lang="en-US" altLang="en-US" sz="2400">
                <a:solidFill>
                  <a:srgbClr val="FF6600"/>
                </a:solidFill>
              </a:rPr>
              <a:t>15</a:t>
            </a:r>
          </a:p>
          <a:p>
            <a:pPr eaLnBrk="1" hangingPunct="1">
              <a:lnSpc>
                <a:spcPct val="131000"/>
              </a:lnSpc>
              <a:spcBef>
                <a:spcPts val="2500"/>
              </a:spcBef>
            </a:pPr>
            <a:r>
              <a:rPr lang="en-US" altLang="en-US" sz="2400">
                <a:solidFill>
                  <a:srgbClr val="FF6600"/>
                </a:solidFill>
              </a:rPr>
              <a:t>10</a:t>
            </a:r>
          </a:p>
          <a:p>
            <a:pPr eaLnBrk="1" hangingPunct="1">
              <a:lnSpc>
                <a:spcPct val="131000"/>
              </a:lnSpc>
              <a:spcBef>
                <a:spcPts val="2500"/>
              </a:spcBef>
            </a:pPr>
            <a:r>
              <a:rPr lang="en-US" altLang="en-US" sz="2400">
                <a:solidFill>
                  <a:srgbClr val="FF6600"/>
                </a:solidFill>
              </a:rPr>
              <a:t>5</a:t>
            </a:r>
          </a:p>
          <a:p>
            <a:pPr eaLnBrk="1" hangingPunct="1">
              <a:lnSpc>
                <a:spcPct val="131000"/>
              </a:lnSpc>
              <a:spcBef>
                <a:spcPts val="2500"/>
              </a:spcBef>
            </a:pPr>
            <a:r>
              <a:rPr lang="en-US" altLang="en-US" sz="2400">
                <a:solidFill>
                  <a:srgbClr val="FF6600"/>
                </a:solidFill>
              </a:rPr>
              <a:t>0</a:t>
            </a:r>
          </a:p>
        </p:txBody>
      </p:sp>
      <p:sp>
        <p:nvSpPr>
          <p:cNvPr id="57351" name="Text Box 7"/>
          <p:cNvSpPr txBox="1">
            <a:spLocks noChangeArrowheads="1"/>
          </p:cNvSpPr>
          <p:nvPr/>
        </p:nvSpPr>
        <p:spPr bwMode="auto">
          <a:xfrm rot="-5400000">
            <a:off x="7431881" y="3117057"/>
            <a:ext cx="2714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FF6600"/>
                </a:solidFill>
              </a:rPr>
              <a:t>peak height (</a:t>
            </a:r>
            <a:r>
              <a:rPr lang="en-US" altLang="en-US" sz="2800" b="1">
                <a:solidFill>
                  <a:srgbClr val="FF6600"/>
                </a:solidFill>
                <a:sym typeface="Symbol" pitchFamily="18" charset="2"/>
              </a:rPr>
              <a:t></a:t>
            </a:r>
            <a:r>
              <a:rPr lang="en-US" altLang="en-US" sz="2800" b="1">
                <a:solidFill>
                  <a:srgbClr val="FF6600"/>
                </a:solidFill>
              </a:rPr>
              <a:t>)</a:t>
            </a:r>
          </a:p>
        </p:txBody>
      </p:sp>
    </p:spTree>
    <p:extLst>
      <p:ext uri="{BB962C8B-B14F-4D97-AF65-F5344CB8AC3E}">
        <p14:creationId xmlns:p14="http://schemas.microsoft.com/office/powerpoint/2010/main" val="290176312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0"/>
            <a:ext cx="7772400" cy="1143000"/>
          </a:xfrm>
          <a:noFill/>
        </p:spPr>
        <p:txBody>
          <a:bodyPr/>
          <a:lstStyle/>
          <a:p>
            <a:r>
              <a:rPr lang="en-US" altLang="en-US" sz="5400" smtClean="0"/>
              <a:t>Finding sites</a:t>
            </a:r>
          </a:p>
        </p:txBody>
      </p:sp>
      <p:graphicFrame>
        <p:nvGraphicFramePr>
          <p:cNvPr id="58371"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8434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2"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fraction Sulfur</a:t>
            </a:r>
          </a:p>
        </p:txBody>
      </p:sp>
      <p:sp>
        <p:nvSpPr>
          <p:cNvPr id="58373" name="Text Box 5"/>
          <p:cNvSpPr txBox="1">
            <a:spLocks noChangeArrowheads="1"/>
          </p:cNvSpPr>
          <p:nvPr/>
        </p:nvSpPr>
        <p:spPr bwMode="auto">
          <a:xfrm rot="-5400000">
            <a:off x="-1710531" y="3056732"/>
            <a:ext cx="42195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rPr>
              <a:t>Number of correct sites</a:t>
            </a:r>
          </a:p>
        </p:txBody>
      </p:sp>
    </p:spTree>
    <p:extLst>
      <p:ext uri="{BB962C8B-B14F-4D97-AF65-F5344CB8AC3E}">
        <p14:creationId xmlns:p14="http://schemas.microsoft.com/office/powerpoint/2010/main" val="90784709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Why harvest at all?</a:t>
            </a:r>
          </a:p>
        </p:txBody>
      </p:sp>
      <p:sp>
        <p:nvSpPr>
          <p:cNvPr id="112643"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t>Background scatter</a:t>
            </a:r>
          </a:p>
          <a:p>
            <a:pPr lvl="2">
              <a:buFontTx/>
              <a:buNone/>
            </a:pPr>
            <a:r>
              <a:rPr lang="en-US" altLang="en-US"/>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extLst>
      <p:ext uri="{BB962C8B-B14F-4D97-AF65-F5344CB8AC3E}">
        <p14:creationId xmlns:p14="http://schemas.microsoft.com/office/powerpoint/2010/main" val="3556795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26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altLang="en-US"/>
              <a:t>Why harvest at all?</a:t>
            </a:r>
          </a:p>
        </p:txBody>
      </p:sp>
      <p:sp>
        <p:nvSpPr>
          <p:cNvPr id="397315"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solidFill>
                  <a:srgbClr val="FF0000"/>
                </a:solidFill>
              </a:rPr>
              <a:t>Background scatter</a:t>
            </a:r>
          </a:p>
          <a:p>
            <a:pPr lvl="2">
              <a:buFontTx/>
              <a:buNone/>
            </a:pPr>
            <a:r>
              <a:rPr lang="en-US" altLang="en-US">
                <a:solidFill>
                  <a:srgbClr val="FF0000"/>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extLst>
      <p:ext uri="{BB962C8B-B14F-4D97-AF65-F5344CB8AC3E}">
        <p14:creationId xmlns:p14="http://schemas.microsoft.com/office/powerpoint/2010/main" val="28918555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195590" name="Chart" r:id="rId3" imgW="7219839" imgH="5057745" progId="MSGraph.Chart.8">
                  <p:embed followColorScheme="full"/>
                </p:oleObj>
              </mc:Choice>
              <mc:Fallback>
                <p:oleObj name="Chart" r:id="rId3" imgW="7219839" imgH="5057745" progId="MSGraph.Chart.8">
                  <p:embed followColorScheme="full"/>
                  <p:pic>
                    <p:nvPicPr>
                      <p:cNvPr id="0" name=""/>
                      <p:cNvPicPr>
                        <a:picLocks noChangeAspect="1" noChangeArrowheads="1"/>
                      </p:cNvPicPr>
                      <p:nvPr/>
                    </p:nvPicPr>
                    <p:blipFill>
                      <a:blip r:embed="rId4"/>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67" name="Rectangle 3"/>
          <p:cNvSpPr>
            <a:spLocks noGrp="1" noChangeArrowheads="1"/>
          </p:cNvSpPr>
          <p:nvPr>
            <p:ph type="title"/>
          </p:nvPr>
        </p:nvSpPr>
        <p:spPr>
          <a:noFill/>
          <a:ln/>
        </p:spPr>
        <p:txBody>
          <a:bodyPr/>
          <a:lstStyle/>
          <a:p>
            <a:r>
              <a:rPr lang="en-US" altLang="en-US" sz="4000"/>
              <a:t>X-ray transmission of materials</a:t>
            </a:r>
          </a:p>
        </p:txBody>
      </p:sp>
      <p:sp>
        <p:nvSpPr>
          <p:cNvPr id="113668"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Depth into material (</a:t>
            </a:r>
            <a:r>
              <a:rPr lang="el-GR" altLang="en-US" b="1">
                <a:solidFill>
                  <a:srgbClr val="000000"/>
                </a:solidFill>
                <a:latin typeface="Arial" pitchFamily="34" charset="0"/>
                <a:cs typeface="Arial" pitchFamily="34" charset="0"/>
              </a:rPr>
              <a:t>μ</a:t>
            </a:r>
            <a:r>
              <a:rPr lang="en-US" altLang="en-US" b="1">
                <a:solidFill>
                  <a:srgbClr val="000000"/>
                </a:solidFill>
                <a:latin typeface="Arial" pitchFamily="34" charset="0"/>
              </a:rPr>
              <a:t>m)</a:t>
            </a:r>
          </a:p>
        </p:txBody>
      </p:sp>
      <p:sp>
        <p:nvSpPr>
          <p:cNvPr id="113669"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transmission</a:t>
            </a:r>
          </a:p>
        </p:txBody>
      </p:sp>
      <p:graphicFrame>
        <p:nvGraphicFramePr>
          <p:cNvPr id="113670"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195591" name="Chart" r:id="rId5" imgW="1209605" imgH="914535" progId="MSGraph.Chart.8">
                  <p:embed followColorScheme="full"/>
                </p:oleObj>
              </mc:Choice>
              <mc:Fallback>
                <p:oleObj name="Chart" r:id="rId5" imgW="1209605" imgH="914535" progId="MSGraph.Chart.8">
                  <p:embed followColorScheme="full"/>
                  <p:pic>
                    <p:nvPicPr>
                      <p:cNvPr id="0" name=""/>
                      <p:cNvPicPr>
                        <a:picLocks noChangeAspect="1" noChangeArrowheads="1"/>
                      </p:cNvPicPr>
                      <p:nvPr/>
                    </p:nvPicPr>
                    <p:blipFill>
                      <a:blip r:embed="rId6"/>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1" name="Text Box 7"/>
          <p:cNvSpPr txBox="1">
            <a:spLocks noChangeArrowheads="1"/>
          </p:cNvSpPr>
          <p:nvPr/>
        </p:nvSpPr>
        <p:spPr bwMode="auto">
          <a:xfrm>
            <a:off x="3754438" y="417512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latin typeface="Arial" pitchFamily="34" charset="0"/>
              </a:rPr>
              <a:t>glass</a:t>
            </a:r>
          </a:p>
        </p:txBody>
      </p:sp>
      <p:sp>
        <p:nvSpPr>
          <p:cNvPr id="113672" name="Text Box 8"/>
          <p:cNvSpPr txBox="1">
            <a:spLocks noChangeArrowheads="1"/>
          </p:cNvSpPr>
          <p:nvPr/>
        </p:nvSpPr>
        <p:spPr bwMode="auto">
          <a:xfrm rot="280220">
            <a:off x="6184900" y="2176463"/>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pitchFamily="34" charset="0"/>
              </a:rPr>
              <a:t>protein</a:t>
            </a:r>
          </a:p>
          <a:p>
            <a:r>
              <a:rPr lang="en-US" altLang="en-US" b="1">
                <a:solidFill>
                  <a:srgbClr val="000000"/>
                </a:solidFill>
                <a:latin typeface="Arial" pitchFamily="34" charset="0"/>
              </a:rPr>
              <a:t>crystal</a:t>
            </a:r>
          </a:p>
        </p:txBody>
      </p:sp>
      <p:sp>
        <p:nvSpPr>
          <p:cNvPr id="113673" name="Text Box 9"/>
          <p:cNvSpPr txBox="1">
            <a:spLocks noChangeArrowheads="1"/>
          </p:cNvSpPr>
          <p:nvPr/>
        </p:nvSpPr>
        <p:spPr bwMode="auto">
          <a:xfrm rot="310074">
            <a:off x="6642100" y="183356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latin typeface="Arial" pitchFamily="34" charset="0"/>
              </a:rPr>
              <a:t>water</a:t>
            </a:r>
          </a:p>
        </p:txBody>
      </p:sp>
      <p:sp>
        <p:nvSpPr>
          <p:cNvPr id="113674" name="Text Box 10"/>
          <p:cNvSpPr txBox="1">
            <a:spLocks noChangeArrowheads="1"/>
          </p:cNvSpPr>
          <p:nvPr/>
        </p:nvSpPr>
        <p:spPr bwMode="auto">
          <a:xfrm>
            <a:off x="5627688" y="14986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latin typeface="Arial" pitchFamily="34" charset="0"/>
              </a:rPr>
              <a:t>air</a:t>
            </a:r>
          </a:p>
        </p:txBody>
      </p:sp>
    </p:spTree>
    <p:extLst>
      <p:ext uri="{BB962C8B-B14F-4D97-AF65-F5344CB8AC3E}">
        <p14:creationId xmlns:p14="http://schemas.microsoft.com/office/powerpoint/2010/main" val="163206310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196612" name="Chart" r:id="rId3" imgW="7219839" imgH="5057745" progId="MSGraph.Chart.8">
                  <p:embed followColorScheme="full"/>
                </p:oleObj>
              </mc:Choice>
              <mc:Fallback>
                <p:oleObj name="Chart" r:id="rId3" imgW="7219839" imgH="5057745" progId="MSGraph.Chart.8">
                  <p:embed followColorScheme="full"/>
                  <p:pic>
                    <p:nvPicPr>
                      <p:cNvPr id="0" name=""/>
                      <p:cNvPicPr>
                        <a:picLocks noChangeAspect="1" noChangeArrowheads="1"/>
                      </p:cNvPicPr>
                      <p:nvPr/>
                    </p:nvPicPr>
                    <p:blipFill>
                      <a:blip r:embed="rId4"/>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1" name="Rectangle 3"/>
          <p:cNvSpPr>
            <a:spLocks noGrp="1" noChangeArrowheads="1"/>
          </p:cNvSpPr>
          <p:nvPr>
            <p:ph type="title"/>
          </p:nvPr>
        </p:nvSpPr>
        <p:spPr>
          <a:noFill/>
          <a:ln/>
        </p:spPr>
        <p:txBody>
          <a:bodyPr/>
          <a:lstStyle/>
          <a:p>
            <a:r>
              <a:rPr lang="en-US" altLang="en-US" sz="3600"/>
              <a:t>X-ray scattering of materials</a:t>
            </a:r>
          </a:p>
        </p:txBody>
      </p:sp>
      <p:sp>
        <p:nvSpPr>
          <p:cNvPr id="114692"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Differential cross section</a:t>
            </a:r>
          </a:p>
          <a:p>
            <a:pPr algn="ctr"/>
            <a:r>
              <a:rPr lang="en-US" altLang="en-US" sz="1400" b="1">
                <a:solidFill>
                  <a:srgbClr val="000000"/>
                </a:solidFill>
                <a:latin typeface="Arial" pitchFamily="34" charset="0"/>
              </a:rPr>
              <a:t> (scattered photons/solid angle/incident photon/meter thickness)</a:t>
            </a:r>
          </a:p>
        </p:txBody>
      </p:sp>
      <p:sp>
        <p:nvSpPr>
          <p:cNvPr id="114693"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olidFill>
                  <a:srgbClr val="000000"/>
                </a:solidFill>
                <a:latin typeface="Arial" pitchFamily="34" charset="0"/>
                <a:sym typeface="Symbol" pitchFamily="18" charset="2"/>
              </a:rPr>
              <a:t> </a:t>
            </a:r>
            <a:r>
              <a:rPr lang="en-US" altLang="en-US" sz="1900" b="1">
                <a:solidFill>
                  <a:srgbClr val="000000"/>
                </a:solidFill>
                <a:latin typeface="Arial" pitchFamily="34" charset="0"/>
              </a:rPr>
              <a:t>                7.5                3.8                2.5                1.9               1.5</a:t>
            </a:r>
          </a:p>
        </p:txBody>
      </p:sp>
      <p:sp>
        <p:nvSpPr>
          <p:cNvPr id="114694"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d-spacing (</a:t>
            </a:r>
            <a:r>
              <a:rPr lang="en-US" altLang="en-US" b="1">
                <a:solidFill>
                  <a:srgbClr val="000000"/>
                </a:solidFill>
                <a:latin typeface="Arial" pitchFamily="34" charset="0"/>
                <a:cs typeface="Arial" pitchFamily="34" charset="0"/>
              </a:rPr>
              <a:t>Ǻ</a:t>
            </a:r>
            <a:r>
              <a:rPr lang="en-US" altLang="en-US" b="1">
                <a:solidFill>
                  <a:srgbClr val="000000"/>
                </a:solidFill>
                <a:latin typeface="Arial" pitchFamily="34" charset="0"/>
              </a:rPr>
              <a:t>)</a:t>
            </a:r>
          </a:p>
        </p:txBody>
      </p:sp>
      <p:sp>
        <p:nvSpPr>
          <p:cNvPr id="114695" name="Text Box 7"/>
          <p:cNvSpPr txBox="1">
            <a:spLocks noChangeArrowheads="1"/>
          </p:cNvSpPr>
          <p:nvPr/>
        </p:nvSpPr>
        <p:spPr bwMode="auto">
          <a:xfrm>
            <a:off x="5334000" y="49514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latin typeface="Arial" pitchFamily="34" charset="0"/>
              </a:rPr>
              <a:t>water</a:t>
            </a:r>
          </a:p>
        </p:txBody>
      </p:sp>
      <p:sp>
        <p:nvSpPr>
          <p:cNvPr id="114696" name="Text Box 8"/>
          <p:cNvSpPr txBox="1">
            <a:spLocks noChangeArrowheads="1"/>
          </p:cNvSpPr>
          <p:nvPr/>
        </p:nvSpPr>
        <p:spPr bwMode="auto">
          <a:xfrm>
            <a:off x="4772025" y="4681538"/>
            <a:ext cx="1581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latin typeface="Arial" pitchFamily="34" charset="0"/>
              </a:rPr>
              <a:t>25% glycerol</a:t>
            </a:r>
          </a:p>
        </p:txBody>
      </p:sp>
      <p:sp>
        <p:nvSpPr>
          <p:cNvPr id="114697" name="Text Box 9"/>
          <p:cNvSpPr txBox="1">
            <a:spLocks noChangeArrowheads="1"/>
          </p:cNvSpPr>
          <p:nvPr/>
        </p:nvSpPr>
        <p:spPr bwMode="auto">
          <a:xfrm>
            <a:off x="4772025" y="4448175"/>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latin typeface="Arial" pitchFamily="34" charset="0"/>
              </a:rPr>
              <a:t>paratone-N oil</a:t>
            </a:r>
          </a:p>
        </p:txBody>
      </p:sp>
      <p:sp>
        <p:nvSpPr>
          <p:cNvPr id="114698" name="Line 10"/>
          <p:cNvSpPr>
            <a:spLocks noChangeShapeType="1"/>
          </p:cNvSpPr>
          <p:nvPr/>
        </p:nvSpPr>
        <p:spPr bwMode="auto">
          <a:xfrm flipH="1">
            <a:off x="4187825" y="4813300"/>
            <a:ext cx="584200" cy="24765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114699" name="Line 11"/>
          <p:cNvSpPr>
            <a:spLocks noChangeShapeType="1"/>
          </p:cNvSpPr>
          <p:nvPr/>
        </p:nvSpPr>
        <p:spPr bwMode="auto">
          <a:xfrm flipH="1">
            <a:off x="3482975" y="4594225"/>
            <a:ext cx="1295400" cy="25876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114700" name="Text Box 12"/>
          <p:cNvSpPr txBox="1">
            <a:spLocks noChangeArrowheads="1"/>
          </p:cNvSpPr>
          <p:nvPr/>
        </p:nvSpPr>
        <p:spPr bwMode="auto">
          <a:xfrm>
            <a:off x="4217988" y="404495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latin typeface="Arial" pitchFamily="34" charset="0"/>
              </a:rPr>
              <a:t>plastic</a:t>
            </a:r>
          </a:p>
        </p:txBody>
      </p:sp>
      <p:sp>
        <p:nvSpPr>
          <p:cNvPr id="114701" name="Line 13"/>
          <p:cNvSpPr>
            <a:spLocks noChangeShapeType="1"/>
          </p:cNvSpPr>
          <p:nvPr/>
        </p:nvSpPr>
        <p:spPr bwMode="auto">
          <a:xfrm flipH="1">
            <a:off x="3497263" y="4181475"/>
            <a:ext cx="773112" cy="142875"/>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114702" name="Text Box 14"/>
          <p:cNvSpPr txBox="1">
            <a:spLocks noChangeArrowheads="1"/>
          </p:cNvSpPr>
          <p:nvPr/>
        </p:nvSpPr>
        <p:spPr bwMode="auto">
          <a:xfrm>
            <a:off x="3768725" y="2082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latin typeface="Arial" pitchFamily="34" charset="0"/>
              </a:rPr>
              <a:t>glass</a:t>
            </a:r>
          </a:p>
        </p:txBody>
      </p:sp>
    </p:spTree>
    <p:extLst>
      <p:ext uri="{BB962C8B-B14F-4D97-AF65-F5344CB8AC3E}">
        <p14:creationId xmlns:p14="http://schemas.microsoft.com/office/powerpoint/2010/main" val="2153900339"/>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altLang="en-US"/>
              <a:t>naked xtal</a:t>
            </a:r>
          </a:p>
        </p:txBody>
      </p:sp>
      <p:pic>
        <p:nvPicPr>
          <p:cNvPr id="447491" name="Picture 3" descr="pink-nakedx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14288"/>
            <a:ext cx="10036175" cy="6843712"/>
          </a:xfrm>
          <a:prstGeom prst="rect">
            <a:avLst/>
          </a:prstGeom>
          <a:noFill/>
          <a:extLst>
            <a:ext uri="{909E8E84-426E-40DD-AFC4-6F175D3DCCD1}">
              <a14:hiddenFill xmlns:a14="http://schemas.microsoft.com/office/drawing/2010/main">
                <a:solidFill>
                  <a:srgbClr val="FFFFFF"/>
                </a:solidFill>
              </a14:hiddenFill>
            </a:ext>
          </a:extLst>
        </p:spPr>
      </p:pic>
      <p:sp>
        <p:nvSpPr>
          <p:cNvPr id="447492" name="Oval 4"/>
          <p:cNvSpPr>
            <a:spLocks noChangeArrowheads="1"/>
          </p:cNvSpPr>
          <p:nvPr/>
        </p:nvSpPr>
        <p:spPr bwMode="auto">
          <a:xfrm>
            <a:off x="3695700" y="263048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47493" name="Oval 5"/>
          <p:cNvSpPr>
            <a:spLocks noChangeArrowheads="1"/>
          </p:cNvSpPr>
          <p:nvPr/>
        </p:nvSpPr>
        <p:spPr bwMode="auto">
          <a:xfrm>
            <a:off x="6891338" y="1993900"/>
            <a:ext cx="1439862"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47494" name="Oval 6"/>
          <p:cNvSpPr>
            <a:spLocks noChangeArrowheads="1"/>
          </p:cNvSpPr>
          <p:nvPr/>
        </p:nvSpPr>
        <p:spPr bwMode="auto">
          <a:xfrm>
            <a:off x="-469900" y="3746500"/>
            <a:ext cx="1439863"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47495" name="Oval 7"/>
          <p:cNvSpPr>
            <a:spLocks noChangeArrowheads="1"/>
          </p:cNvSpPr>
          <p:nvPr/>
        </p:nvSpPr>
        <p:spPr bwMode="auto">
          <a:xfrm>
            <a:off x="5276850" y="234473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47496" name="Oval 8"/>
          <p:cNvSpPr>
            <a:spLocks noChangeArrowheads="1"/>
          </p:cNvSpPr>
          <p:nvPr/>
        </p:nvSpPr>
        <p:spPr bwMode="auto">
          <a:xfrm>
            <a:off x="2106613" y="3046413"/>
            <a:ext cx="1439862"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Tree>
    <p:extLst>
      <p:ext uri="{BB962C8B-B14F-4D97-AF65-F5344CB8AC3E}">
        <p14:creationId xmlns:p14="http://schemas.microsoft.com/office/powerpoint/2010/main" val="2865708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4749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474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4749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474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4749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4749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4749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47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animBg="1"/>
      <p:bldP spid="447492" grpId="1" animBg="1"/>
      <p:bldP spid="447493" grpId="0" animBg="1"/>
      <p:bldP spid="447493" grpId="1" animBg="1"/>
      <p:bldP spid="447494" grpId="0" animBg="1"/>
      <p:bldP spid="447495" grpId="0" animBg="1"/>
      <p:bldP spid="447495" grpId="1" animBg="1"/>
      <p:bldP spid="447496" grpId="0" animBg="1"/>
      <p:bldP spid="44749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N01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863" y="0"/>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grpSp>
        <p:nvGrpSpPr>
          <p:cNvPr id="39940" name="Group 4"/>
          <p:cNvGrpSpPr>
            <a:grpSpLocks/>
          </p:cNvGrpSpPr>
          <p:nvPr/>
        </p:nvGrpSpPr>
        <p:grpSpPr bwMode="auto">
          <a:xfrm>
            <a:off x="246063" y="1289050"/>
            <a:ext cx="7945437" cy="4081463"/>
            <a:chOff x="155" y="812"/>
            <a:chExt cx="5005" cy="2571"/>
          </a:xfrm>
        </p:grpSpPr>
        <p:sp>
          <p:nvSpPr>
            <p:cNvPr id="39941" name="Line 5"/>
            <p:cNvSpPr>
              <a:spLocks noChangeShapeType="1"/>
            </p:cNvSpPr>
            <p:nvPr/>
          </p:nvSpPr>
          <p:spPr bwMode="auto">
            <a:xfrm flipH="1" flipV="1">
              <a:off x="3117" y="2334"/>
              <a:ext cx="2043" cy="70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2" name="Line 6"/>
            <p:cNvSpPr>
              <a:spLocks noChangeShapeType="1"/>
            </p:cNvSpPr>
            <p:nvPr/>
          </p:nvSpPr>
          <p:spPr bwMode="auto">
            <a:xfrm flipH="1" flipV="1">
              <a:off x="472" y="1413"/>
              <a:ext cx="1448" cy="49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3" name="Line 7"/>
            <p:cNvSpPr>
              <a:spLocks noChangeShapeType="1"/>
            </p:cNvSpPr>
            <p:nvPr/>
          </p:nvSpPr>
          <p:spPr bwMode="auto">
            <a:xfrm flipH="1" flipV="1">
              <a:off x="2910" y="2262"/>
              <a:ext cx="126" cy="44"/>
            </a:xfrm>
            <a:prstGeom prst="line">
              <a:avLst/>
            </a:prstGeom>
            <a:noFill/>
            <a:ln w="28575">
              <a:solidFill>
                <a:srgbClr val="FF474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4" name="Line 8"/>
            <p:cNvSpPr>
              <a:spLocks noChangeShapeType="1"/>
            </p:cNvSpPr>
            <p:nvPr/>
          </p:nvSpPr>
          <p:spPr bwMode="auto">
            <a:xfrm flipH="1" flipV="1">
              <a:off x="2538" y="2132"/>
              <a:ext cx="372" cy="130"/>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5" name="Line 9"/>
            <p:cNvSpPr>
              <a:spLocks noChangeShapeType="1"/>
            </p:cNvSpPr>
            <p:nvPr/>
          </p:nvSpPr>
          <p:spPr bwMode="auto">
            <a:xfrm flipH="1" flipV="1">
              <a:off x="1920" y="1912"/>
              <a:ext cx="243" cy="85"/>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6" name="Line 10"/>
            <p:cNvSpPr>
              <a:spLocks noChangeShapeType="1"/>
            </p:cNvSpPr>
            <p:nvPr/>
          </p:nvSpPr>
          <p:spPr bwMode="auto">
            <a:xfrm>
              <a:off x="3036" y="1997"/>
              <a:ext cx="59" cy="244"/>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7" name="Line 11"/>
            <p:cNvSpPr>
              <a:spLocks noChangeShapeType="1"/>
            </p:cNvSpPr>
            <p:nvPr/>
          </p:nvSpPr>
          <p:spPr bwMode="auto">
            <a:xfrm flipV="1">
              <a:off x="2662" y="2393"/>
              <a:ext cx="374" cy="271"/>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8" name="Line 12"/>
            <p:cNvSpPr>
              <a:spLocks noChangeShapeType="1"/>
            </p:cNvSpPr>
            <p:nvPr/>
          </p:nvSpPr>
          <p:spPr bwMode="auto">
            <a:xfrm flipV="1">
              <a:off x="2787" y="2346"/>
              <a:ext cx="249" cy="38"/>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49" name="Line 13"/>
            <p:cNvSpPr>
              <a:spLocks noChangeShapeType="1"/>
            </p:cNvSpPr>
            <p:nvPr/>
          </p:nvSpPr>
          <p:spPr bwMode="auto">
            <a:xfrm>
              <a:off x="2959" y="1679"/>
              <a:ext cx="77" cy="318"/>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0" name="Line 14"/>
            <p:cNvSpPr>
              <a:spLocks noChangeShapeType="1"/>
            </p:cNvSpPr>
            <p:nvPr/>
          </p:nvSpPr>
          <p:spPr bwMode="auto">
            <a:xfrm flipV="1">
              <a:off x="2458" y="2384"/>
              <a:ext cx="329" cy="50"/>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1" name="Line 15"/>
            <p:cNvSpPr>
              <a:spLocks noChangeShapeType="1"/>
            </p:cNvSpPr>
            <p:nvPr/>
          </p:nvSpPr>
          <p:spPr bwMode="auto">
            <a:xfrm flipV="1">
              <a:off x="2530" y="2664"/>
              <a:ext cx="132" cy="96"/>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2" name="Line 16"/>
            <p:cNvSpPr>
              <a:spLocks noChangeShapeType="1"/>
            </p:cNvSpPr>
            <p:nvPr/>
          </p:nvSpPr>
          <p:spPr bwMode="auto">
            <a:xfrm>
              <a:off x="2748" y="812"/>
              <a:ext cx="119" cy="493"/>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3" name="Line 17"/>
            <p:cNvSpPr>
              <a:spLocks noChangeShapeType="1"/>
            </p:cNvSpPr>
            <p:nvPr/>
          </p:nvSpPr>
          <p:spPr bwMode="auto">
            <a:xfrm flipV="1">
              <a:off x="1667" y="2942"/>
              <a:ext cx="607" cy="441"/>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39954" name="Line 18"/>
            <p:cNvSpPr>
              <a:spLocks noChangeShapeType="1"/>
            </p:cNvSpPr>
            <p:nvPr/>
          </p:nvSpPr>
          <p:spPr bwMode="auto">
            <a:xfrm flipV="1">
              <a:off x="155" y="2490"/>
              <a:ext cx="1933" cy="294"/>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Tree>
    <p:extLst>
      <p:ext uri="{BB962C8B-B14F-4D97-AF65-F5344CB8AC3E}">
        <p14:creationId xmlns:p14="http://schemas.microsoft.com/office/powerpoint/2010/main" val="2720771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wipe(right)">
                                      <p:cBhvr>
                                        <p:cTn id="7" dur="1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SCN01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20638"/>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spTree>
    <p:extLst>
      <p:ext uri="{BB962C8B-B14F-4D97-AF65-F5344CB8AC3E}">
        <p14:creationId xmlns:p14="http://schemas.microsoft.com/office/powerpoint/2010/main" val="117057822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5501983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0638"/>
            <a:ext cx="8229600" cy="1143000"/>
          </a:xfrm>
        </p:spPr>
        <p:txBody>
          <a:bodyPr/>
          <a:lstStyle/>
          <a:p>
            <a:r>
              <a:rPr lang="en-US" altLang="en-US"/>
              <a:t>Crowfoot Cell</a:t>
            </a:r>
          </a:p>
        </p:txBody>
      </p:sp>
      <p:pic>
        <p:nvPicPr>
          <p:cNvPr id="419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4545" t="23352" r="15297" b="5823"/>
          <a:stretch>
            <a:fillRect/>
          </a:stretch>
        </p:blipFill>
        <p:spPr>
          <a:xfrm>
            <a:off x="635000" y="1417638"/>
            <a:ext cx="7747000" cy="4300537"/>
          </a:xfrm>
        </p:spPr>
      </p:pic>
      <p:sp>
        <p:nvSpPr>
          <p:cNvPr id="41988" name="Text Box 4"/>
          <p:cNvSpPr txBox="1">
            <a:spLocks noChangeArrowheads="1"/>
          </p:cNvSpPr>
          <p:nvPr/>
        </p:nvSpPr>
        <p:spPr bwMode="auto">
          <a:xfrm>
            <a:off x="1089025" y="6200775"/>
            <a:ext cx="6738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latin typeface="Arial" pitchFamily="34" charset="0"/>
              </a:rPr>
              <a:t>J. D. Bernal and D. Crowfoot, </a:t>
            </a:r>
            <a:r>
              <a:rPr lang="en-US" altLang="en-US" i="1">
                <a:solidFill>
                  <a:srgbClr val="000000"/>
                </a:solidFill>
                <a:latin typeface="Arial" pitchFamily="34" charset="0"/>
              </a:rPr>
              <a:t>Nature (London) </a:t>
            </a:r>
            <a:r>
              <a:rPr lang="en-US" altLang="en-US" b="1">
                <a:solidFill>
                  <a:srgbClr val="000000"/>
                </a:solidFill>
                <a:latin typeface="Arial" pitchFamily="34" charset="0"/>
              </a:rPr>
              <a:t>133</a:t>
            </a:r>
            <a:r>
              <a:rPr lang="en-US" altLang="en-US">
                <a:solidFill>
                  <a:srgbClr val="000000"/>
                </a:solidFill>
                <a:latin typeface="Arial" pitchFamily="34" charset="0"/>
              </a:rPr>
              <a:t>, 794 (1934).</a:t>
            </a:r>
          </a:p>
        </p:txBody>
      </p:sp>
    </p:spTree>
    <p:extLst>
      <p:ext uri="{BB962C8B-B14F-4D97-AF65-F5344CB8AC3E}">
        <p14:creationId xmlns:p14="http://schemas.microsoft.com/office/powerpoint/2010/main" val="33747926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0638"/>
            <a:ext cx="8229600" cy="1143000"/>
          </a:xfrm>
        </p:spPr>
        <p:txBody>
          <a:bodyPr/>
          <a:lstStyle/>
          <a:p>
            <a:r>
              <a:rPr lang="en-US" altLang="en-US">
                <a:solidFill>
                  <a:schemeClr val="tx1"/>
                </a:solidFill>
              </a:rPr>
              <a:t>Fluidigm RT/cryo mount</a:t>
            </a:r>
          </a:p>
        </p:txBody>
      </p:sp>
      <p:sp>
        <p:nvSpPr>
          <p:cNvPr id="43011" name="Rectangle 3"/>
          <p:cNvSpPr>
            <a:spLocks noChangeArrowheads="1"/>
          </p:cNvSpPr>
          <p:nvPr/>
        </p:nvSpPr>
        <p:spPr bwMode="auto">
          <a:xfrm flipH="1">
            <a:off x="3216275" y="1971675"/>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rgbClr val="FFFFFF"/>
              </a:solidFill>
              <a:latin typeface="Arial" pitchFamily="34" charset="0"/>
            </a:endParaRPr>
          </a:p>
        </p:txBody>
      </p:sp>
      <p:sp>
        <p:nvSpPr>
          <p:cNvPr id="43012" name="Rectangle 4"/>
          <p:cNvSpPr>
            <a:spLocks noChangeArrowheads="1"/>
          </p:cNvSpPr>
          <p:nvPr/>
        </p:nvSpPr>
        <p:spPr bwMode="auto">
          <a:xfrm flipH="1">
            <a:off x="3225800" y="2447925"/>
            <a:ext cx="1698625" cy="784225"/>
          </a:xfrm>
          <a:prstGeom prst="rect">
            <a:avLst/>
          </a:prstGeom>
          <a:solidFill>
            <a:srgbClr val="99CC00"/>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rgbClr val="FFFFFF"/>
              </a:solidFill>
              <a:latin typeface="Arial" pitchFamily="34" charset="0"/>
            </a:endParaRPr>
          </a:p>
        </p:txBody>
      </p:sp>
      <p:sp>
        <p:nvSpPr>
          <p:cNvPr id="43013" name="Rectangle 5"/>
          <p:cNvSpPr>
            <a:spLocks noChangeArrowheads="1"/>
          </p:cNvSpPr>
          <p:nvPr/>
        </p:nvSpPr>
        <p:spPr bwMode="auto">
          <a:xfrm flipH="1">
            <a:off x="3821113" y="2076450"/>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43014" name="Rectangle 6"/>
          <p:cNvSpPr>
            <a:spLocks noChangeArrowheads="1"/>
          </p:cNvSpPr>
          <p:nvPr/>
        </p:nvSpPr>
        <p:spPr bwMode="auto">
          <a:xfrm flipH="1">
            <a:off x="4059238" y="2211388"/>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43015" name="Rectangle 7"/>
          <p:cNvSpPr>
            <a:spLocks noChangeArrowheads="1"/>
          </p:cNvSpPr>
          <p:nvPr/>
        </p:nvSpPr>
        <p:spPr bwMode="auto">
          <a:xfrm flipH="1">
            <a:off x="3652838" y="2447925"/>
            <a:ext cx="857250"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43016" name="Group 8"/>
          <p:cNvGrpSpPr>
            <a:grpSpLocks/>
          </p:cNvGrpSpPr>
          <p:nvPr/>
        </p:nvGrpSpPr>
        <p:grpSpPr bwMode="auto">
          <a:xfrm flipH="1">
            <a:off x="646113" y="1928813"/>
            <a:ext cx="2238375" cy="501650"/>
            <a:chOff x="4438" y="3135"/>
            <a:chExt cx="1410" cy="316"/>
          </a:xfrm>
        </p:grpSpPr>
        <p:sp>
          <p:nvSpPr>
            <p:cNvPr id="43017" name="Freeform 9"/>
            <p:cNvSpPr>
              <a:spLocks noChangeAspect="1"/>
            </p:cNvSpPr>
            <p:nvPr/>
          </p:nvSpPr>
          <p:spPr bwMode="auto">
            <a:xfrm>
              <a:off x="4438" y="3135"/>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43018" name="Rectangle 10"/>
            <p:cNvSpPr>
              <a:spLocks noChangeArrowheads="1"/>
            </p:cNvSpPr>
            <p:nvPr/>
          </p:nvSpPr>
          <p:spPr bwMode="auto">
            <a:xfrm>
              <a:off x="4658" y="3279"/>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43019" name="Freeform 11"/>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43020" name="Freeform 12"/>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43021" name="Oval 13"/>
            <p:cNvSpPr>
              <a:spLocks noChangeArrowheads="1"/>
            </p:cNvSpPr>
            <p:nvPr/>
          </p:nvSpPr>
          <p:spPr bwMode="auto">
            <a:xfrm>
              <a:off x="5096" y="3147"/>
              <a:ext cx="90" cy="8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pic>
        <p:nvPicPr>
          <p:cNvPr id="43022" name="Picture 14"/>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5524500" y="1163638"/>
            <a:ext cx="292417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3" name="Text Box 15"/>
          <p:cNvSpPr txBox="1">
            <a:spLocks noChangeArrowheads="1"/>
          </p:cNvSpPr>
          <p:nvPr/>
        </p:nvSpPr>
        <p:spPr bwMode="auto">
          <a:xfrm>
            <a:off x="319088" y="5102225"/>
            <a:ext cx="7948612"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000000"/>
                </a:solidFill>
                <a:latin typeface="Arial" pitchFamily="34" charset="0"/>
              </a:rPr>
              <a:t>“Diffraction Capable” chip</a:t>
            </a:r>
          </a:p>
          <a:p>
            <a:endParaRPr lang="en-US" altLang="en-US" sz="2400">
              <a:solidFill>
                <a:srgbClr val="000000"/>
              </a:solidFill>
              <a:latin typeface="Arial" pitchFamily="34" charset="0"/>
            </a:endParaRPr>
          </a:p>
          <a:p>
            <a:endParaRPr lang="en-US" altLang="en-US" sz="2400">
              <a:solidFill>
                <a:srgbClr val="000000"/>
              </a:solidFill>
              <a:latin typeface="Arial" pitchFamily="34" charset="0"/>
            </a:endParaRPr>
          </a:p>
          <a:p>
            <a:r>
              <a:rPr lang="en-US" altLang="en-US" b="1">
                <a:solidFill>
                  <a:srgbClr val="000000"/>
                </a:solidFill>
                <a:latin typeface="Courier New" pitchFamily="49" charset="0"/>
              </a:rPr>
              <a:t>	http://www.fluidigm.com/products/topaz-chips.html</a:t>
            </a:r>
          </a:p>
        </p:txBody>
      </p:sp>
    </p:spTree>
    <p:extLst>
      <p:ext uri="{BB962C8B-B14F-4D97-AF65-F5344CB8AC3E}">
        <p14:creationId xmlns:p14="http://schemas.microsoft.com/office/powerpoint/2010/main" val="2076872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Plate goniometers</a:t>
            </a:r>
          </a:p>
        </p:txBody>
      </p:sp>
      <p:sp>
        <p:nvSpPr>
          <p:cNvPr id="44035" name="Rectangle 3"/>
          <p:cNvSpPr>
            <a:spLocks noChangeArrowheads="1"/>
          </p:cNvSpPr>
          <p:nvPr/>
        </p:nvSpPr>
        <p:spPr bwMode="auto">
          <a:xfrm>
            <a:off x="44799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solidFill>
                <a:srgbClr val="000000"/>
              </a:solidFill>
              <a:latin typeface="Arial" pitchFamily="34" charset="0"/>
            </a:endParaRPr>
          </a:p>
        </p:txBody>
      </p:sp>
      <p:pic>
        <p:nvPicPr>
          <p:cNvPr id="44036" name="Picture 4" descr="DSC05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DSC054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8"/>
            <a:ext cx="457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9824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ltLang="en-US"/>
          </a:p>
        </p:txBody>
      </p:sp>
      <p:pic>
        <p:nvPicPr>
          <p:cNvPr id="47107" name="Picture 3" descr="DSC0056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8964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ltLang="en-US"/>
          </a:p>
        </p:txBody>
      </p:sp>
      <p:sp>
        <p:nvSpPr>
          <p:cNvPr id="49155" name="Rectangle 3"/>
          <p:cNvSpPr>
            <a:spLocks noGrp="1" noChangeArrowheads="1"/>
          </p:cNvSpPr>
          <p:nvPr>
            <p:ph type="body" idx="1"/>
          </p:nvPr>
        </p:nvSpPr>
        <p:spPr/>
        <p:txBody>
          <a:bodyPr/>
          <a:lstStyle/>
          <a:p>
            <a:endParaRPr lang="en-US" altLang="en-US"/>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2129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ltLang="en-US"/>
              <a:t>Why harvest at all?</a:t>
            </a:r>
          </a:p>
        </p:txBody>
      </p:sp>
      <p:sp>
        <p:nvSpPr>
          <p:cNvPr id="396291"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FF0000"/>
                </a:solidFill>
              </a:rPr>
              <a:t>Radiation damage</a:t>
            </a:r>
          </a:p>
          <a:p>
            <a:pPr lvl="1">
              <a:buFontTx/>
              <a:buNone/>
            </a:pPr>
            <a:r>
              <a:rPr lang="en-US" altLang="en-US">
                <a:solidFill>
                  <a:srgbClr val="FF000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extLst>
      <p:ext uri="{BB962C8B-B14F-4D97-AF65-F5344CB8AC3E}">
        <p14:creationId xmlns:p14="http://schemas.microsoft.com/office/powerpoint/2010/main" val="21749374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descr="chip49_A10-1_targ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4955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ltLang="en-US"/>
          </a:p>
        </p:txBody>
      </p:sp>
      <p:sp>
        <p:nvSpPr>
          <p:cNvPr id="51203" name="Rectangle 3"/>
          <p:cNvSpPr>
            <a:spLocks noGrp="1" noChangeArrowheads="1"/>
          </p:cNvSpPr>
          <p:nvPr>
            <p:ph type="body" idx="1"/>
          </p:nvPr>
        </p:nvSpPr>
        <p:spPr/>
        <p:txBody>
          <a:bodyPr/>
          <a:lstStyle/>
          <a:p>
            <a:endParaRPr lang="en-US" altLang="en-US"/>
          </a:p>
        </p:txBody>
      </p:sp>
      <p:pic>
        <p:nvPicPr>
          <p:cNvPr id="51204" name="Picture 4" descr="chip49_A10-1_target1_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3163888" y="5568950"/>
            <a:ext cx="285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a:solidFill>
                  <a:srgbClr val="FF0000"/>
                </a:solidFill>
                <a:latin typeface="Arial" pitchFamily="34" charset="0"/>
              </a:rPr>
              <a:t>8000 Gy/s</a:t>
            </a:r>
          </a:p>
        </p:txBody>
      </p:sp>
    </p:spTree>
    <p:extLst>
      <p:ext uri="{BB962C8B-B14F-4D97-AF65-F5344CB8AC3E}">
        <p14:creationId xmlns:p14="http://schemas.microsoft.com/office/powerpoint/2010/main" val="280629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Example Data</a:t>
            </a:r>
          </a:p>
        </p:txBody>
      </p:sp>
      <p:sp>
        <p:nvSpPr>
          <p:cNvPr id="52227" name="Rectangle 3"/>
          <p:cNvSpPr>
            <a:spLocks noGrp="1" noChangeArrowheads="1"/>
          </p:cNvSpPr>
          <p:nvPr>
            <p:ph type="body" sz="half" idx="1"/>
          </p:nvPr>
        </p:nvSpPr>
        <p:spPr>
          <a:xfrm>
            <a:off x="381000" y="1371600"/>
            <a:ext cx="3962400" cy="4800600"/>
          </a:xfrm>
        </p:spPr>
        <p:txBody>
          <a:bodyPr/>
          <a:lstStyle/>
          <a:p>
            <a:pPr>
              <a:lnSpc>
                <a:spcPct val="80000"/>
              </a:lnSpc>
            </a:pPr>
            <a:r>
              <a:rPr lang="en-US" altLang="en-US" sz="2000" b="1"/>
              <a:t>lysozyme</a:t>
            </a:r>
          </a:p>
          <a:p>
            <a:pPr>
              <a:lnSpc>
                <a:spcPct val="80000"/>
              </a:lnSpc>
            </a:pPr>
            <a:endParaRPr lang="en-US" altLang="en-US" sz="2000" b="1"/>
          </a:p>
          <a:p>
            <a:pPr>
              <a:lnSpc>
                <a:spcPct val="80000"/>
              </a:lnSpc>
            </a:pPr>
            <a:r>
              <a:rPr lang="en-US" altLang="en-US" sz="2000" b="1"/>
              <a:t>50 </a:t>
            </a:r>
            <a:r>
              <a:rPr lang="el-GR" altLang="en-US" sz="2000" b="1">
                <a:cs typeface="Arial" pitchFamily="34" charset="0"/>
              </a:rPr>
              <a:t>μ</a:t>
            </a:r>
            <a:r>
              <a:rPr lang="en-US" altLang="en-US" sz="2000" b="1">
                <a:cs typeface="Arial" pitchFamily="34" charset="0"/>
              </a:rPr>
              <a:t>m beam</a:t>
            </a:r>
            <a:endParaRPr lang="el-GR" altLang="en-US" sz="2000" b="1">
              <a:cs typeface="Arial" pitchFamily="34" charset="0"/>
            </a:endParaRPr>
          </a:p>
          <a:p>
            <a:pPr>
              <a:lnSpc>
                <a:spcPct val="80000"/>
              </a:lnSpc>
            </a:pPr>
            <a:endParaRPr lang="en-US" altLang="en-US" sz="2000" b="1"/>
          </a:p>
          <a:p>
            <a:pPr>
              <a:lnSpc>
                <a:spcPct val="80000"/>
              </a:lnSpc>
            </a:pPr>
            <a:r>
              <a:rPr lang="en-US" altLang="en-US" sz="2000" b="1"/>
              <a:t>37 Gy/s (0.775 </a:t>
            </a:r>
            <a:r>
              <a:rPr lang="en-US" altLang="en-US" sz="2000" b="1">
                <a:cs typeface="Arial" pitchFamily="34" charset="0"/>
              </a:rPr>
              <a:t>Å</a:t>
            </a:r>
            <a:r>
              <a:rPr lang="en-US" altLang="en-US" sz="2000" b="1"/>
              <a:t>)</a:t>
            </a:r>
          </a:p>
          <a:p>
            <a:pPr>
              <a:lnSpc>
                <a:spcPct val="80000"/>
              </a:lnSpc>
            </a:pPr>
            <a:endParaRPr lang="en-US" altLang="en-US" sz="2000" b="1"/>
          </a:p>
          <a:p>
            <a:pPr>
              <a:lnSpc>
                <a:spcPct val="80000"/>
              </a:lnSpc>
            </a:pPr>
            <a:r>
              <a:rPr lang="en-US" altLang="en-US" sz="2000" b="1"/>
              <a:t>30s exposures at 20C</a:t>
            </a:r>
          </a:p>
          <a:p>
            <a:pPr>
              <a:lnSpc>
                <a:spcPct val="80000"/>
              </a:lnSpc>
            </a:pPr>
            <a:endParaRPr lang="en-US" altLang="en-US" sz="2000" b="1"/>
          </a:p>
          <a:p>
            <a:pPr>
              <a:lnSpc>
                <a:spcPct val="80000"/>
              </a:lnSpc>
            </a:pPr>
            <a:r>
              <a:rPr lang="en-US" altLang="en-US" sz="2000" b="1"/>
              <a:t>90</a:t>
            </a:r>
            <a:r>
              <a:rPr lang="en-US" altLang="en-US" sz="2000" b="1">
                <a:cs typeface="Arial" pitchFamily="34" charset="0"/>
              </a:rPr>
              <a:t>° of data</a:t>
            </a:r>
            <a:r>
              <a:rPr lang="en-US" altLang="en-US" sz="2000" b="1"/>
              <a:t>, 97% complete</a:t>
            </a:r>
          </a:p>
          <a:p>
            <a:pPr>
              <a:lnSpc>
                <a:spcPct val="80000"/>
              </a:lnSpc>
            </a:pPr>
            <a:endParaRPr lang="en-US" altLang="en-US" sz="2000" b="1"/>
          </a:p>
          <a:p>
            <a:pPr>
              <a:lnSpc>
                <a:spcPct val="80000"/>
              </a:lnSpc>
            </a:pPr>
            <a:r>
              <a:rPr lang="en-US" altLang="en-US" sz="2000" b="1"/>
              <a:t>I/</a:t>
            </a:r>
            <a:r>
              <a:rPr lang="en-US" altLang="en-US" sz="2000" b="1">
                <a:sym typeface="Symbol" pitchFamily="18" charset="2"/>
              </a:rPr>
              <a:t> = 1.5 at 1.9</a:t>
            </a:r>
            <a:r>
              <a:rPr lang="en-US" altLang="en-US" sz="2000" b="1"/>
              <a:t> Å</a:t>
            </a:r>
          </a:p>
          <a:p>
            <a:pPr>
              <a:lnSpc>
                <a:spcPct val="80000"/>
              </a:lnSpc>
            </a:pPr>
            <a:endParaRPr lang="en-US" altLang="en-US" sz="2000" b="1"/>
          </a:p>
          <a:p>
            <a:pPr>
              <a:lnSpc>
                <a:spcPct val="80000"/>
              </a:lnSpc>
            </a:pPr>
            <a:r>
              <a:rPr lang="en-US" altLang="en-US" sz="2000" b="1"/>
              <a:t>R</a:t>
            </a:r>
            <a:r>
              <a:rPr lang="en-US" altLang="en-US" sz="2000" b="1" baseline="-25000"/>
              <a:t>merge</a:t>
            </a:r>
            <a:r>
              <a:rPr lang="en-US" altLang="en-US" sz="2000" b="1"/>
              <a:t> 18% (overall) 5% (low)</a:t>
            </a:r>
          </a:p>
          <a:p>
            <a:pPr>
              <a:lnSpc>
                <a:spcPct val="80000"/>
              </a:lnSpc>
            </a:pPr>
            <a:endParaRPr lang="en-US" altLang="en-US" sz="2000" b="1"/>
          </a:p>
          <a:p>
            <a:pPr>
              <a:lnSpc>
                <a:spcPct val="80000"/>
              </a:lnSpc>
            </a:pPr>
            <a:r>
              <a:rPr lang="el-GR" altLang="en-US" sz="2000" b="1">
                <a:cs typeface="Arial" pitchFamily="34" charset="0"/>
              </a:rPr>
              <a:t>Δ</a:t>
            </a:r>
            <a:r>
              <a:rPr lang="en-US" altLang="en-US" sz="2000" b="1">
                <a:cs typeface="Arial" pitchFamily="34" charset="0"/>
              </a:rPr>
              <a:t>B same as 20 min at 100K</a:t>
            </a:r>
            <a:endParaRPr lang="el-GR" altLang="en-US" sz="2000" b="1">
              <a:cs typeface="Arial" pitchFamily="34" charset="0"/>
            </a:endParaRPr>
          </a:p>
          <a:p>
            <a:pPr>
              <a:lnSpc>
                <a:spcPct val="80000"/>
              </a:lnSpc>
            </a:pPr>
            <a:endParaRPr lang="en-US" altLang="en-US" sz="2000" b="1"/>
          </a:p>
          <a:p>
            <a:pPr>
              <a:lnSpc>
                <a:spcPct val="80000"/>
              </a:lnSpc>
            </a:pPr>
            <a:endParaRPr lang="en-US" altLang="en-US" sz="2000"/>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l="16667" t="12500" b="10228"/>
          <a:stretch>
            <a:fillRect/>
          </a:stretch>
        </p:blipFill>
        <p:spPr bwMode="auto">
          <a:xfrm>
            <a:off x="4876800" y="1447800"/>
            <a:ext cx="381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229" name="Group 5"/>
          <p:cNvGrpSpPr>
            <a:grpSpLocks/>
          </p:cNvGrpSpPr>
          <p:nvPr/>
        </p:nvGrpSpPr>
        <p:grpSpPr bwMode="auto">
          <a:xfrm>
            <a:off x="4343400" y="4029075"/>
            <a:ext cx="4419600" cy="2828925"/>
            <a:chOff x="2736" y="2538"/>
            <a:chExt cx="2784" cy="1782"/>
          </a:xfrm>
        </p:grpSpPr>
        <p:pic>
          <p:nvPicPr>
            <p:cNvPr id="52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2538"/>
              <a:ext cx="2784" cy="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ext Box 7"/>
            <p:cNvSpPr txBox="1">
              <a:spLocks noChangeArrowheads="1"/>
            </p:cNvSpPr>
            <p:nvPr/>
          </p:nvSpPr>
          <p:spPr bwMode="auto">
            <a:xfrm>
              <a:off x="4512" y="2928"/>
              <a:ext cx="8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latin typeface="Arial" pitchFamily="34" charset="0"/>
                </a:rPr>
                <a:t>B factor</a:t>
              </a:r>
            </a:p>
          </p:txBody>
        </p:sp>
        <p:sp>
          <p:nvSpPr>
            <p:cNvPr id="52232" name="Text Box 8"/>
            <p:cNvSpPr txBox="1">
              <a:spLocks noChangeArrowheads="1"/>
            </p:cNvSpPr>
            <p:nvPr/>
          </p:nvSpPr>
          <p:spPr bwMode="auto">
            <a:xfrm>
              <a:off x="2880" y="3018"/>
              <a:ext cx="432" cy="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5000"/>
                </a:lnSpc>
                <a:spcBef>
                  <a:spcPct val="50000"/>
                </a:spcBef>
              </a:pPr>
              <a:r>
                <a:rPr lang="en-US" altLang="en-US" b="1">
                  <a:solidFill>
                    <a:srgbClr val="000000"/>
                  </a:solidFill>
                  <a:latin typeface="Arial" pitchFamily="34" charset="0"/>
                </a:rPr>
                <a:t>-2</a:t>
              </a:r>
            </a:p>
            <a:p>
              <a:pPr>
                <a:lnSpc>
                  <a:spcPct val="65000"/>
                </a:lnSpc>
                <a:spcBef>
                  <a:spcPct val="50000"/>
                </a:spcBef>
              </a:pPr>
              <a:endParaRPr lang="en-US" altLang="en-US" b="1">
                <a:solidFill>
                  <a:srgbClr val="000000"/>
                </a:solidFill>
                <a:latin typeface="Arial" pitchFamily="34" charset="0"/>
              </a:endParaRPr>
            </a:p>
            <a:p>
              <a:pPr>
                <a:lnSpc>
                  <a:spcPct val="65000"/>
                </a:lnSpc>
                <a:spcBef>
                  <a:spcPct val="50000"/>
                </a:spcBef>
              </a:pPr>
              <a:r>
                <a:rPr lang="en-US" altLang="en-US" b="1">
                  <a:solidFill>
                    <a:srgbClr val="000000"/>
                  </a:solidFill>
                  <a:latin typeface="Arial" pitchFamily="34" charset="0"/>
                </a:rPr>
                <a:t>-4</a:t>
              </a:r>
            </a:p>
            <a:p>
              <a:pPr>
                <a:lnSpc>
                  <a:spcPct val="65000"/>
                </a:lnSpc>
                <a:spcBef>
                  <a:spcPct val="50000"/>
                </a:spcBef>
              </a:pPr>
              <a:endParaRPr lang="en-US" altLang="en-US" b="1">
                <a:solidFill>
                  <a:srgbClr val="000000"/>
                </a:solidFill>
                <a:latin typeface="Arial" pitchFamily="34" charset="0"/>
              </a:endParaRPr>
            </a:p>
            <a:p>
              <a:pPr>
                <a:lnSpc>
                  <a:spcPct val="65000"/>
                </a:lnSpc>
                <a:spcBef>
                  <a:spcPct val="50000"/>
                </a:spcBef>
              </a:pPr>
              <a:r>
                <a:rPr lang="en-US" altLang="en-US" b="1">
                  <a:solidFill>
                    <a:srgbClr val="000000"/>
                  </a:solidFill>
                  <a:latin typeface="Arial" pitchFamily="34" charset="0"/>
                </a:rPr>
                <a:t>-6</a:t>
              </a:r>
            </a:p>
          </p:txBody>
        </p:sp>
      </p:grpSp>
      <p:grpSp>
        <p:nvGrpSpPr>
          <p:cNvPr id="52233" name="Group 9"/>
          <p:cNvGrpSpPr>
            <a:grpSpLocks/>
          </p:cNvGrpSpPr>
          <p:nvPr/>
        </p:nvGrpSpPr>
        <p:grpSpPr bwMode="auto">
          <a:xfrm>
            <a:off x="4260850" y="1219200"/>
            <a:ext cx="4654550" cy="2876550"/>
            <a:chOff x="2684" y="768"/>
            <a:chExt cx="2932" cy="1812"/>
          </a:xfrm>
        </p:grpSpPr>
        <p:pic>
          <p:nvPicPr>
            <p:cNvPr id="522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768"/>
              <a:ext cx="2832" cy="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5" name="Text Box 11"/>
            <p:cNvSpPr txBox="1">
              <a:spLocks noChangeArrowheads="1"/>
            </p:cNvSpPr>
            <p:nvPr/>
          </p:nvSpPr>
          <p:spPr bwMode="auto">
            <a:xfrm>
              <a:off x="3504" y="1920"/>
              <a:ext cx="15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latin typeface="Arial" pitchFamily="34" charset="0"/>
                </a:rPr>
                <a:t>scale vs batch</a:t>
              </a:r>
            </a:p>
          </p:txBody>
        </p:sp>
        <p:sp>
          <p:nvSpPr>
            <p:cNvPr id="52236" name="Text Box 12"/>
            <p:cNvSpPr txBox="1">
              <a:spLocks noChangeArrowheads="1"/>
            </p:cNvSpPr>
            <p:nvPr/>
          </p:nvSpPr>
          <p:spPr bwMode="auto">
            <a:xfrm>
              <a:off x="2684" y="1223"/>
              <a:ext cx="196"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pitchFamily="34" charset="0"/>
                </a:rPr>
                <a:t>2</a:t>
              </a:r>
            </a:p>
            <a:p>
              <a:endParaRPr lang="en-US" altLang="en-US" b="1">
                <a:solidFill>
                  <a:srgbClr val="000000"/>
                </a:solidFill>
                <a:latin typeface="Arial" pitchFamily="34" charset="0"/>
              </a:endParaRPr>
            </a:p>
            <a:p>
              <a:endParaRPr lang="en-US" altLang="en-US" b="1">
                <a:solidFill>
                  <a:srgbClr val="000000"/>
                </a:solidFill>
                <a:latin typeface="Arial" pitchFamily="34" charset="0"/>
              </a:endParaRPr>
            </a:p>
            <a:p>
              <a:r>
                <a:rPr lang="en-US" altLang="en-US" b="1">
                  <a:solidFill>
                    <a:srgbClr val="000000"/>
                  </a:solidFill>
                  <a:latin typeface="Arial" pitchFamily="34" charset="0"/>
                </a:rPr>
                <a:t>1</a:t>
              </a:r>
            </a:p>
            <a:p>
              <a:endParaRPr lang="en-US" altLang="en-US" b="1">
                <a:solidFill>
                  <a:srgbClr val="000000"/>
                </a:solidFill>
                <a:latin typeface="Arial" pitchFamily="34" charset="0"/>
              </a:endParaRPr>
            </a:p>
            <a:p>
              <a:endParaRPr lang="en-US" altLang="en-US" b="1">
                <a:solidFill>
                  <a:srgbClr val="000000"/>
                </a:solidFill>
                <a:latin typeface="Arial" pitchFamily="34" charset="0"/>
              </a:endParaRPr>
            </a:p>
            <a:p>
              <a:r>
                <a:rPr lang="en-US" altLang="en-US" b="1">
                  <a:solidFill>
                    <a:srgbClr val="000000"/>
                  </a:solidFill>
                  <a:latin typeface="Arial" pitchFamily="34" charset="0"/>
                </a:rPr>
                <a:t>0</a:t>
              </a:r>
            </a:p>
          </p:txBody>
        </p:sp>
      </p:grpSp>
    </p:spTree>
    <p:extLst>
      <p:ext uri="{BB962C8B-B14F-4D97-AF65-F5344CB8AC3E}">
        <p14:creationId xmlns:p14="http://schemas.microsoft.com/office/powerpoint/2010/main" val="166368807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2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2227">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222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22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457200" y="173038"/>
            <a:ext cx="8229600" cy="1143000"/>
          </a:xfrm>
          <a:noFill/>
          <a:ln/>
        </p:spPr>
        <p:txBody>
          <a:bodyPr/>
          <a:lstStyle/>
          <a:p>
            <a:r>
              <a:rPr lang="en-US" altLang="en-US" sz="4000"/>
              <a:t>Room temperature damage rates</a:t>
            </a:r>
          </a:p>
        </p:txBody>
      </p:sp>
      <p:graphicFrame>
        <p:nvGraphicFramePr>
          <p:cNvPr id="572419" name="Object 3"/>
          <p:cNvGraphicFramePr>
            <a:graphicFrameLocks noChangeAspect="1"/>
          </p:cNvGraphicFramePr>
          <p:nvPr/>
        </p:nvGraphicFramePr>
        <p:xfrm>
          <a:off x="990600" y="1387475"/>
          <a:ext cx="7442200" cy="4948238"/>
        </p:xfrm>
        <a:graphic>
          <a:graphicData uri="http://schemas.openxmlformats.org/presentationml/2006/ole">
            <mc:AlternateContent xmlns:mc="http://schemas.openxmlformats.org/markup-compatibility/2006">
              <mc:Choice xmlns:v="urn:schemas-microsoft-com:vml" Requires="v">
                <p:oleObj spid="_x0000_s197636" name="Chart" r:id="rId3" imgW="6096075" imgH="4057642" progId="MSGraph.Chart.8">
                  <p:embed followColorScheme="full"/>
                </p:oleObj>
              </mc:Choice>
              <mc:Fallback>
                <p:oleObj name="Chart" r:id="rId3" imgW="6096075" imgH="4057642" progId="MSGraph.Chart.8">
                  <p:embed followColorScheme="full"/>
                  <p:pic>
                    <p:nvPicPr>
                      <p:cNvPr id="0" name=""/>
                      <p:cNvPicPr>
                        <a:picLocks noChangeAspect="1" noChangeArrowheads="1"/>
                      </p:cNvPicPr>
                      <p:nvPr/>
                    </p:nvPicPr>
                    <p:blipFill>
                      <a:blip r:embed="rId4"/>
                      <a:srcRect/>
                      <a:stretch>
                        <a:fillRect/>
                      </a:stretch>
                    </p:blipFill>
                    <p:spPr bwMode="auto">
                      <a:xfrm>
                        <a:off x="990600" y="1387475"/>
                        <a:ext cx="7442200" cy="494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2420" name="Text Box 4"/>
          <p:cNvSpPr txBox="1">
            <a:spLocks noChangeArrowheads="1"/>
          </p:cNvSpPr>
          <p:nvPr/>
        </p:nvSpPr>
        <p:spPr bwMode="auto">
          <a:xfrm>
            <a:off x="3779838" y="6113463"/>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dose rate (kGy/s)</a:t>
            </a:r>
          </a:p>
        </p:txBody>
      </p:sp>
      <p:sp>
        <p:nvSpPr>
          <p:cNvPr id="572421" name="Text Box 5"/>
          <p:cNvSpPr txBox="1">
            <a:spLocks noChangeArrowheads="1"/>
          </p:cNvSpPr>
          <p:nvPr/>
        </p:nvSpPr>
        <p:spPr bwMode="auto">
          <a:xfrm rot="-5400000">
            <a:off x="-723106" y="3509169"/>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dose at half intensity (MGy)</a:t>
            </a:r>
          </a:p>
        </p:txBody>
      </p:sp>
    </p:spTree>
    <p:extLst>
      <p:ext uri="{BB962C8B-B14F-4D97-AF65-F5344CB8AC3E}">
        <p14:creationId xmlns:p14="http://schemas.microsoft.com/office/powerpoint/2010/main" val="276982763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796450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457200" y="173038"/>
            <a:ext cx="8229600" cy="1143000"/>
          </a:xfrm>
          <a:noFill/>
          <a:ln/>
        </p:spPr>
        <p:txBody>
          <a:bodyPr/>
          <a:lstStyle/>
          <a:p>
            <a:r>
              <a:rPr lang="en-US" altLang="en-US" sz="4000"/>
              <a:t>Room temperature damage rates</a:t>
            </a:r>
          </a:p>
        </p:txBody>
      </p:sp>
      <p:graphicFrame>
        <p:nvGraphicFramePr>
          <p:cNvPr id="573443" name="Object 3"/>
          <p:cNvGraphicFramePr>
            <a:graphicFrameLocks noChangeAspect="1"/>
          </p:cNvGraphicFramePr>
          <p:nvPr/>
        </p:nvGraphicFramePr>
        <p:xfrm>
          <a:off x="990600" y="1387475"/>
          <a:ext cx="7442200" cy="4948238"/>
        </p:xfrm>
        <a:graphic>
          <a:graphicData uri="http://schemas.openxmlformats.org/presentationml/2006/ole">
            <mc:AlternateContent xmlns:mc="http://schemas.openxmlformats.org/markup-compatibility/2006">
              <mc:Choice xmlns:v="urn:schemas-microsoft-com:vml" Requires="v">
                <p:oleObj spid="_x0000_s198660" name="Chart" r:id="rId3" imgW="6096075" imgH="4057642" progId="MSGraph.Chart.8">
                  <p:embed followColorScheme="full"/>
                </p:oleObj>
              </mc:Choice>
              <mc:Fallback>
                <p:oleObj name="Chart" r:id="rId3" imgW="6096075" imgH="4057642" progId="MSGraph.Chart.8">
                  <p:embed followColorScheme="full"/>
                  <p:pic>
                    <p:nvPicPr>
                      <p:cNvPr id="0" name=""/>
                      <p:cNvPicPr>
                        <a:picLocks noChangeAspect="1" noChangeArrowheads="1"/>
                      </p:cNvPicPr>
                      <p:nvPr/>
                    </p:nvPicPr>
                    <p:blipFill>
                      <a:blip r:embed="rId4"/>
                      <a:srcRect/>
                      <a:stretch>
                        <a:fillRect/>
                      </a:stretch>
                    </p:blipFill>
                    <p:spPr bwMode="auto">
                      <a:xfrm>
                        <a:off x="990600" y="1387475"/>
                        <a:ext cx="7442200" cy="494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44" name="Text Box 4"/>
          <p:cNvSpPr txBox="1">
            <a:spLocks noChangeArrowheads="1"/>
          </p:cNvSpPr>
          <p:nvPr/>
        </p:nvSpPr>
        <p:spPr bwMode="auto">
          <a:xfrm>
            <a:off x="3779838" y="6113463"/>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dose rate (kGy/s)</a:t>
            </a:r>
          </a:p>
        </p:txBody>
      </p:sp>
      <p:sp>
        <p:nvSpPr>
          <p:cNvPr id="573445" name="Text Box 5"/>
          <p:cNvSpPr txBox="1">
            <a:spLocks noChangeArrowheads="1"/>
          </p:cNvSpPr>
          <p:nvPr/>
        </p:nvSpPr>
        <p:spPr bwMode="auto">
          <a:xfrm rot="-5400000">
            <a:off x="-723106" y="3509169"/>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pitchFamily="34" charset="0"/>
              </a:rPr>
              <a:t>dose at half intensity (MGy)</a:t>
            </a:r>
          </a:p>
        </p:txBody>
      </p:sp>
    </p:spTree>
    <p:extLst>
      <p:ext uri="{BB962C8B-B14F-4D97-AF65-F5344CB8AC3E}">
        <p14:creationId xmlns:p14="http://schemas.microsoft.com/office/powerpoint/2010/main" val="29074998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r>
              <a:rPr lang="en-US" altLang="en-US" sz="4000"/>
              <a:t>Every spot is an unpaired partial!</a:t>
            </a:r>
          </a:p>
        </p:txBody>
      </p:sp>
      <p:grpSp>
        <p:nvGrpSpPr>
          <p:cNvPr id="580611" name="Group 3"/>
          <p:cNvGrpSpPr>
            <a:grpSpLocks/>
          </p:cNvGrpSpPr>
          <p:nvPr/>
        </p:nvGrpSpPr>
        <p:grpSpPr bwMode="auto">
          <a:xfrm rot="-1374393">
            <a:off x="3879850" y="2506663"/>
            <a:ext cx="1490663" cy="2582862"/>
            <a:chOff x="2120" y="1398"/>
            <a:chExt cx="939" cy="1627"/>
          </a:xfrm>
        </p:grpSpPr>
        <p:grpSp>
          <p:nvGrpSpPr>
            <p:cNvPr id="580612" name="Group 4"/>
            <p:cNvGrpSpPr>
              <a:grpSpLocks/>
            </p:cNvGrpSpPr>
            <p:nvPr/>
          </p:nvGrpSpPr>
          <p:grpSpPr bwMode="auto">
            <a:xfrm>
              <a:off x="2424" y="1398"/>
              <a:ext cx="331" cy="1627"/>
              <a:chOff x="2446" y="1398"/>
              <a:chExt cx="331" cy="1627"/>
            </a:xfrm>
          </p:grpSpPr>
          <p:grpSp>
            <p:nvGrpSpPr>
              <p:cNvPr id="580613" name="Group 5"/>
              <p:cNvGrpSpPr>
                <a:grpSpLocks/>
              </p:cNvGrpSpPr>
              <p:nvPr/>
            </p:nvGrpSpPr>
            <p:grpSpPr bwMode="auto">
              <a:xfrm>
                <a:off x="2446" y="2091"/>
                <a:ext cx="331" cy="934"/>
                <a:chOff x="2446" y="2091"/>
                <a:chExt cx="331" cy="934"/>
              </a:xfrm>
            </p:grpSpPr>
            <p:sp>
              <p:nvSpPr>
                <p:cNvPr id="580614" name="AutoShape 6"/>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15" name="AutoShape 7"/>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16" name="AutoShape 8"/>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17" name="AutoShape 9"/>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0618" name="AutoShape 10"/>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19" name="AutoShape 11"/>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20" name="AutoShape 12"/>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0621" name="AutoShape 13"/>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22" name="AutoShape 14"/>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0623" name="Arc 15"/>
          <p:cNvSpPr>
            <a:spLocks/>
          </p:cNvSpPr>
          <p:nvPr/>
        </p:nvSpPr>
        <p:spPr bwMode="auto">
          <a:xfrm>
            <a:off x="-3933825" y="1365250"/>
            <a:ext cx="10401300" cy="9242425"/>
          </a:xfrm>
          <a:custGeom>
            <a:avLst/>
            <a:gdLst>
              <a:gd name="G0" fmla="+- 0 0 0"/>
              <a:gd name="G1" fmla="+- 18200 0 0"/>
              <a:gd name="G2" fmla="+- 21600 0 0"/>
              <a:gd name="T0" fmla="*/ 11633 w 20480"/>
              <a:gd name="T1" fmla="*/ 0 h 18200"/>
              <a:gd name="T2" fmla="*/ 20480 w 20480"/>
              <a:gd name="T3" fmla="*/ 11336 h 18200"/>
              <a:gd name="T4" fmla="*/ 0 w 20480"/>
              <a:gd name="T5" fmla="*/ 18200 h 18200"/>
            </a:gdLst>
            <a:ahLst/>
            <a:cxnLst>
              <a:cxn ang="0">
                <a:pos x="T0" y="T1"/>
              </a:cxn>
              <a:cxn ang="0">
                <a:pos x="T2" y="T3"/>
              </a:cxn>
              <a:cxn ang="0">
                <a:pos x="T4" y="T5"/>
              </a:cxn>
            </a:cxnLst>
            <a:rect l="0" t="0" r="r" b="b"/>
            <a:pathLst>
              <a:path w="20480" h="18200" fill="none" extrusionOk="0">
                <a:moveTo>
                  <a:pt x="11632" y="0"/>
                </a:moveTo>
                <a:cubicBezTo>
                  <a:pt x="15790" y="2657"/>
                  <a:pt x="18912" y="6657"/>
                  <a:pt x="20480" y="11335"/>
                </a:cubicBezTo>
              </a:path>
              <a:path w="20480" h="18200" stroke="0" extrusionOk="0">
                <a:moveTo>
                  <a:pt x="11632" y="0"/>
                </a:moveTo>
                <a:cubicBezTo>
                  <a:pt x="15790" y="2657"/>
                  <a:pt x="18912" y="6657"/>
                  <a:pt x="20480" y="1133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24" name="Arc 16"/>
          <p:cNvSpPr>
            <a:spLocks/>
          </p:cNvSpPr>
          <p:nvPr/>
        </p:nvSpPr>
        <p:spPr bwMode="auto">
          <a:xfrm>
            <a:off x="-3943350" y="1443038"/>
            <a:ext cx="10401300" cy="9242425"/>
          </a:xfrm>
          <a:custGeom>
            <a:avLst/>
            <a:gdLst>
              <a:gd name="G0" fmla="+- 0 0 0"/>
              <a:gd name="G1" fmla="+- 18200 0 0"/>
              <a:gd name="G2" fmla="+- 21600 0 0"/>
              <a:gd name="T0" fmla="*/ 11633 w 20480"/>
              <a:gd name="T1" fmla="*/ 0 h 18200"/>
              <a:gd name="T2" fmla="*/ 20480 w 20480"/>
              <a:gd name="T3" fmla="*/ 11336 h 18200"/>
              <a:gd name="T4" fmla="*/ 0 w 20480"/>
              <a:gd name="T5" fmla="*/ 18200 h 18200"/>
            </a:gdLst>
            <a:ahLst/>
            <a:cxnLst>
              <a:cxn ang="0">
                <a:pos x="T0" y="T1"/>
              </a:cxn>
              <a:cxn ang="0">
                <a:pos x="T2" y="T3"/>
              </a:cxn>
              <a:cxn ang="0">
                <a:pos x="T4" y="T5"/>
              </a:cxn>
            </a:cxnLst>
            <a:rect l="0" t="0" r="r" b="b"/>
            <a:pathLst>
              <a:path w="20480" h="18200" fill="none" extrusionOk="0">
                <a:moveTo>
                  <a:pt x="11632" y="0"/>
                </a:moveTo>
                <a:cubicBezTo>
                  <a:pt x="15790" y="2657"/>
                  <a:pt x="18912" y="6657"/>
                  <a:pt x="20480" y="11335"/>
                </a:cubicBezTo>
              </a:path>
              <a:path w="20480" h="18200" stroke="0" extrusionOk="0">
                <a:moveTo>
                  <a:pt x="11632" y="0"/>
                </a:moveTo>
                <a:cubicBezTo>
                  <a:pt x="15790" y="2657"/>
                  <a:pt x="18912" y="6657"/>
                  <a:pt x="20480" y="1133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0625" name="Text Box 17"/>
          <p:cNvSpPr txBox="1">
            <a:spLocks noChangeArrowheads="1"/>
          </p:cNvSpPr>
          <p:nvPr/>
        </p:nvSpPr>
        <p:spPr bwMode="auto">
          <a:xfrm>
            <a:off x="6021388" y="2051050"/>
            <a:ext cx="2552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000000"/>
                </a:solidFill>
                <a:latin typeface="Arial" pitchFamily="34" charset="0"/>
              </a:rPr>
              <a:t>I</a:t>
            </a:r>
            <a:r>
              <a:rPr lang="en-US" altLang="en-US" sz="3200" baseline="-25000">
                <a:solidFill>
                  <a:srgbClr val="000000"/>
                </a:solidFill>
                <a:latin typeface="Arial" pitchFamily="34" charset="0"/>
              </a:rPr>
              <a:t>spot</a:t>
            </a:r>
            <a:r>
              <a:rPr lang="en-US" altLang="en-US" sz="3200">
                <a:solidFill>
                  <a:srgbClr val="000000"/>
                </a:solidFill>
                <a:latin typeface="Arial" pitchFamily="34" charset="0"/>
              </a:rPr>
              <a:t> </a:t>
            </a:r>
            <a:r>
              <a:rPr lang="en-US" altLang="en-US" sz="3200">
                <a:solidFill>
                  <a:srgbClr val="000000"/>
                </a:solidFill>
                <a:latin typeface="Arial" pitchFamily="34" charset="0"/>
                <a:sym typeface="Symbol" pitchFamily="18" charset="2"/>
              </a:rPr>
              <a:t>= k N</a:t>
            </a:r>
            <a:r>
              <a:rPr lang="en-US" altLang="en-US" sz="3200" baseline="-25000">
                <a:solidFill>
                  <a:srgbClr val="000000"/>
                </a:solidFill>
                <a:latin typeface="Arial" pitchFamily="34" charset="0"/>
                <a:sym typeface="Symbol" pitchFamily="18" charset="2"/>
              </a:rPr>
              <a:t>cells</a:t>
            </a:r>
            <a:r>
              <a:rPr lang="en-US" altLang="en-US" sz="3200" baseline="30000">
                <a:solidFill>
                  <a:srgbClr val="000000"/>
                </a:solidFill>
                <a:latin typeface="Arial" pitchFamily="34" charset="0"/>
                <a:sym typeface="Symbol" pitchFamily="18" charset="2"/>
              </a:rPr>
              <a:t>2</a:t>
            </a:r>
          </a:p>
        </p:txBody>
      </p:sp>
      <p:grpSp>
        <p:nvGrpSpPr>
          <p:cNvPr id="580626" name="Group 18"/>
          <p:cNvGrpSpPr>
            <a:grpSpLocks/>
          </p:cNvGrpSpPr>
          <p:nvPr/>
        </p:nvGrpSpPr>
        <p:grpSpPr bwMode="auto">
          <a:xfrm>
            <a:off x="5273675" y="4478338"/>
            <a:ext cx="3167063" cy="998537"/>
            <a:chOff x="3322" y="2821"/>
            <a:chExt cx="1995" cy="629"/>
          </a:xfrm>
        </p:grpSpPr>
        <p:sp>
          <p:nvSpPr>
            <p:cNvPr id="580627" name="Text Box 19"/>
            <p:cNvSpPr txBox="1">
              <a:spLocks noChangeArrowheads="1"/>
            </p:cNvSpPr>
            <p:nvPr/>
          </p:nvSpPr>
          <p:spPr bwMode="auto">
            <a:xfrm>
              <a:off x="4329" y="2821"/>
              <a:ext cx="98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pitchFamily="34" charset="0"/>
                </a:rPr>
                <a:t>Ewald sphere</a:t>
              </a:r>
            </a:p>
            <a:p>
              <a:r>
                <a:rPr lang="en-US" altLang="en-US">
                  <a:solidFill>
                    <a:srgbClr val="000000"/>
                  </a:solidFill>
                  <a:latin typeface="Arial" pitchFamily="34" charset="0"/>
                </a:rPr>
                <a:t>range</a:t>
              </a:r>
            </a:p>
          </p:txBody>
        </p:sp>
        <p:sp>
          <p:nvSpPr>
            <p:cNvPr id="580628" name="Freeform 20"/>
            <p:cNvSpPr>
              <a:spLocks/>
            </p:cNvSpPr>
            <p:nvPr/>
          </p:nvSpPr>
          <p:spPr bwMode="auto">
            <a:xfrm>
              <a:off x="3606" y="2951"/>
              <a:ext cx="710" cy="444"/>
            </a:xfrm>
            <a:custGeom>
              <a:avLst/>
              <a:gdLst>
                <a:gd name="T0" fmla="*/ 710 w 710"/>
                <a:gd name="T1" fmla="*/ 0 h 444"/>
                <a:gd name="T2" fmla="*/ 544 w 710"/>
                <a:gd name="T3" fmla="*/ 166 h 444"/>
                <a:gd name="T4" fmla="*/ 0 w 710"/>
                <a:gd name="T5" fmla="*/ 444 h 444"/>
              </a:gdLst>
              <a:ahLst/>
              <a:cxnLst>
                <a:cxn ang="0">
                  <a:pos x="T0" y="T1"/>
                </a:cxn>
                <a:cxn ang="0">
                  <a:pos x="T2" y="T3"/>
                </a:cxn>
                <a:cxn ang="0">
                  <a:pos x="T4" y="T5"/>
                </a:cxn>
              </a:cxnLst>
              <a:rect l="0" t="0" r="r" b="b"/>
              <a:pathLst>
                <a:path w="710" h="444">
                  <a:moveTo>
                    <a:pt x="710" y="0"/>
                  </a:moveTo>
                  <a:cubicBezTo>
                    <a:pt x="682" y="28"/>
                    <a:pt x="662" y="92"/>
                    <a:pt x="544" y="166"/>
                  </a:cubicBezTo>
                  <a:cubicBezTo>
                    <a:pt x="426" y="240"/>
                    <a:pt x="113" y="386"/>
                    <a:pt x="0" y="444"/>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80629" name="Freeform 21"/>
            <p:cNvSpPr>
              <a:spLocks/>
            </p:cNvSpPr>
            <p:nvPr/>
          </p:nvSpPr>
          <p:spPr bwMode="auto">
            <a:xfrm>
              <a:off x="3322" y="2951"/>
              <a:ext cx="1010" cy="499"/>
            </a:xfrm>
            <a:custGeom>
              <a:avLst/>
              <a:gdLst>
                <a:gd name="T0" fmla="*/ 1010 w 1010"/>
                <a:gd name="T1" fmla="*/ 0 h 499"/>
                <a:gd name="T2" fmla="*/ 401 w 1010"/>
                <a:gd name="T3" fmla="*/ 90 h 499"/>
                <a:gd name="T4" fmla="*/ 50 w 1010"/>
                <a:gd name="T5" fmla="*/ 337 h 499"/>
                <a:gd name="T6" fmla="*/ 101 w 1010"/>
                <a:gd name="T7" fmla="*/ 480 h 499"/>
                <a:gd name="T8" fmla="*/ 245 w 1010"/>
                <a:gd name="T9" fmla="*/ 453 h 499"/>
              </a:gdLst>
              <a:ahLst/>
              <a:cxnLst>
                <a:cxn ang="0">
                  <a:pos x="T0" y="T1"/>
                </a:cxn>
                <a:cxn ang="0">
                  <a:pos x="T2" y="T3"/>
                </a:cxn>
                <a:cxn ang="0">
                  <a:pos x="T4" y="T5"/>
                </a:cxn>
                <a:cxn ang="0">
                  <a:pos x="T6" y="T7"/>
                </a:cxn>
                <a:cxn ang="0">
                  <a:pos x="T8" y="T9"/>
                </a:cxn>
              </a:cxnLst>
              <a:rect l="0" t="0" r="r" b="b"/>
              <a:pathLst>
                <a:path w="1010" h="499">
                  <a:moveTo>
                    <a:pt x="1010" y="0"/>
                  </a:moveTo>
                  <a:cubicBezTo>
                    <a:pt x="909" y="15"/>
                    <a:pt x="561" y="34"/>
                    <a:pt x="401" y="90"/>
                  </a:cubicBezTo>
                  <a:cubicBezTo>
                    <a:pt x="241" y="146"/>
                    <a:pt x="100" y="272"/>
                    <a:pt x="50" y="337"/>
                  </a:cubicBezTo>
                  <a:cubicBezTo>
                    <a:pt x="0" y="402"/>
                    <a:pt x="68" y="461"/>
                    <a:pt x="101" y="480"/>
                  </a:cubicBezTo>
                  <a:cubicBezTo>
                    <a:pt x="134" y="499"/>
                    <a:pt x="215" y="459"/>
                    <a:pt x="245" y="45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Tree>
    <p:extLst>
      <p:ext uri="{BB962C8B-B14F-4D97-AF65-F5344CB8AC3E}">
        <p14:creationId xmlns:p14="http://schemas.microsoft.com/office/powerpoint/2010/main" val="3837519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0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0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altLang="en-US" sz="4000"/>
              <a:t>Every spot is an unpaired partial!</a:t>
            </a:r>
          </a:p>
        </p:txBody>
      </p:sp>
      <p:grpSp>
        <p:nvGrpSpPr>
          <p:cNvPr id="581635" name="Group 3"/>
          <p:cNvGrpSpPr>
            <a:grpSpLocks/>
          </p:cNvGrpSpPr>
          <p:nvPr/>
        </p:nvGrpSpPr>
        <p:grpSpPr bwMode="auto">
          <a:xfrm rot="-1374393">
            <a:off x="3879850" y="2506663"/>
            <a:ext cx="1490663" cy="2582862"/>
            <a:chOff x="2120" y="1398"/>
            <a:chExt cx="939" cy="1627"/>
          </a:xfrm>
        </p:grpSpPr>
        <p:grpSp>
          <p:nvGrpSpPr>
            <p:cNvPr id="581636" name="Group 4"/>
            <p:cNvGrpSpPr>
              <a:grpSpLocks/>
            </p:cNvGrpSpPr>
            <p:nvPr/>
          </p:nvGrpSpPr>
          <p:grpSpPr bwMode="auto">
            <a:xfrm>
              <a:off x="2424" y="1398"/>
              <a:ext cx="331" cy="1627"/>
              <a:chOff x="2446" y="1398"/>
              <a:chExt cx="331" cy="1627"/>
            </a:xfrm>
          </p:grpSpPr>
          <p:grpSp>
            <p:nvGrpSpPr>
              <p:cNvPr id="581637" name="Group 5"/>
              <p:cNvGrpSpPr>
                <a:grpSpLocks/>
              </p:cNvGrpSpPr>
              <p:nvPr/>
            </p:nvGrpSpPr>
            <p:grpSpPr bwMode="auto">
              <a:xfrm>
                <a:off x="2446" y="2091"/>
                <a:ext cx="331" cy="934"/>
                <a:chOff x="2446" y="2091"/>
                <a:chExt cx="331" cy="934"/>
              </a:xfrm>
            </p:grpSpPr>
            <p:sp>
              <p:nvSpPr>
                <p:cNvPr id="581638" name="AutoShape 6"/>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39" name="AutoShape 7"/>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0" name="AutoShape 8"/>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1" name="AutoShape 9"/>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1642" name="AutoShape 10"/>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3" name="AutoShape 11"/>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4" name="AutoShape 12"/>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1645" name="AutoShape 13"/>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6" name="AutoShape 14"/>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81647" name="Arc 15"/>
          <p:cNvSpPr>
            <a:spLocks/>
          </p:cNvSpPr>
          <p:nvPr/>
        </p:nvSpPr>
        <p:spPr bwMode="auto">
          <a:xfrm>
            <a:off x="-3219450" y="941388"/>
            <a:ext cx="10004425" cy="9242425"/>
          </a:xfrm>
          <a:custGeom>
            <a:avLst/>
            <a:gdLst>
              <a:gd name="G0" fmla="+- 0 0 0"/>
              <a:gd name="G1" fmla="+- 18200 0 0"/>
              <a:gd name="G2" fmla="+- 21600 0 0"/>
              <a:gd name="T0" fmla="*/ 11633 w 19699"/>
              <a:gd name="T1" fmla="*/ 0 h 18200"/>
              <a:gd name="T2" fmla="*/ 19699 w 19699"/>
              <a:gd name="T3" fmla="*/ 9340 h 18200"/>
              <a:gd name="T4" fmla="*/ 0 w 19699"/>
              <a:gd name="T5" fmla="*/ 18200 h 18200"/>
            </a:gdLst>
            <a:ahLst/>
            <a:cxnLst>
              <a:cxn ang="0">
                <a:pos x="T0" y="T1"/>
              </a:cxn>
              <a:cxn ang="0">
                <a:pos x="T2" y="T3"/>
              </a:cxn>
              <a:cxn ang="0">
                <a:pos x="T4" y="T5"/>
              </a:cxn>
            </a:cxnLst>
            <a:rect l="0" t="0" r="r" b="b"/>
            <a:pathLst>
              <a:path w="19699" h="18200" fill="none" extrusionOk="0">
                <a:moveTo>
                  <a:pt x="11632" y="0"/>
                </a:moveTo>
                <a:cubicBezTo>
                  <a:pt x="15172" y="2262"/>
                  <a:pt x="17975" y="5508"/>
                  <a:pt x="19699" y="9339"/>
                </a:cubicBezTo>
              </a:path>
              <a:path w="19699" h="18200" stroke="0" extrusionOk="0">
                <a:moveTo>
                  <a:pt x="11632" y="0"/>
                </a:moveTo>
                <a:cubicBezTo>
                  <a:pt x="15172" y="2262"/>
                  <a:pt x="17975" y="5508"/>
                  <a:pt x="19699" y="9339"/>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8" name="Arc 16"/>
          <p:cNvSpPr>
            <a:spLocks/>
          </p:cNvSpPr>
          <p:nvPr/>
        </p:nvSpPr>
        <p:spPr bwMode="auto">
          <a:xfrm>
            <a:off x="-4670425" y="1968500"/>
            <a:ext cx="9863138" cy="9242425"/>
          </a:xfrm>
          <a:custGeom>
            <a:avLst/>
            <a:gdLst>
              <a:gd name="G0" fmla="+- 0 0 0"/>
              <a:gd name="G1" fmla="+- 18200 0 0"/>
              <a:gd name="G2" fmla="+- 21600 0 0"/>
              <a:gd name="T0" fmla="*/ 11633 w 19421"/>
              <a:gd name="T1" fmla="*/ 0 h 18200"/>
              <a:gd name="T2" fmla="*/ 19421 w 19421"/>
              <a:gd name="T3" fmla="*/ 8746 h 18200"/>
              <a:gd name="T4" fmla="*/ 0 w 19421"/>
              <a:gd name="T5" fmla="*/ 18200 h 18200"/>
            </a:gdLst>
            <a:ahLst/>
            <a:cxnLst>
              <a:cxn ang="0">
                <a:pos x="T0" y="T1"/>
              </a:cxn>
              <a:cxn ang="0">
                <a:pos x="T2" y="T3"/>
              </a:cxn>
              <a:cxn ang="0">
                <a:pos x="T4" y="T5"/>
              </a:cxn>
            </a:cxnLst>
            <a:rect l="0" t="0" r="r" b="b"/>
            <a:pathLst>
              <a:path w="19421" h="18200" fill="none" extrusionOk="0">
                <a:moveTo>
                  <a:pt x="11632" y="0"/>
                </a:moveTo>
                <a:cubicBezTo>
                  <a:pt x="14984" y="2142"/>
                  <a:pt x="17679" y="5169"/>
                  <a:pt x="19421" y="8745"/>
                </a:cubicBezTo>
              </a:path>
              <a:path w="19421" h="18200" stroke="0" extrusionOk="0">
                <a:moveTo>
                  <a:pt x="11632" y="0"/>
                </a:moveTo>
                <a:cubicBezTo>
                  <a:pt x="14984" y="2142"/>
                  <a:pt x="17679" y="5169"/>
                  <a:pt x="19421" y="874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1649" name="Text Box 17"/>
          <p:cNvSpPr txBox="1">
            <a:spLocks noChangeArrowheads="1"/>
          </p:cNvSpPr>
          <p:nvPr/>
        </p:nvSpPr>
        <p:spPr bwMode="auto">
          <a:xfrm>
            <a:off x="6872288" y="4478338"/>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pitchFamily="34" charset="0"/>
              </a:rPr>
              <a:t>Ewald sphere</a:t>
            </a:r>
          </a:p>
          <a:p>
            <a:r>
              <a:rPr lang="en-US" altLang="en-US">
                <a:solidFill>
                  <a:srgbClr val="000000"/>
                </a:solidFill>
                <a:latin typeface="Arial" pitchFamily="34" charset="0"/>
              </a:rPr>
              <a:t>range</a:t>
            </a:r>
          </a:p>
        </p:txBody>
      </p:sp>
      <p:sp>
        <p:nvSpPr>
          <p:cNvPr id="581650" name="Freeform 18"/>
          <p:cNvSpPr>
            <a:spLocks/>
          </p:cNvSpPr>
          <p:nvPr/>
        </p:nvSpPr>
        <p:spPr bwMode="auto">
          <a:xfrm>
            <a:off x="6553200" y="4684713"/>
            <a:ext cx="298450" cy="763587"/>
          </a:xfrm>
          <a:custGeom>
            <a:avLst/>
            <a:gdLst>
              <a:gd name="T0" fmla="*/ 188 w 188"/>
              <a:gd name="T1" fmla="*/ 0 h 481"/>
              <a:gd name="T2" fmla="*/ 22 w 188"/>
              <a:gd name="T3" fmla="*/ 166 h 481"/>
              <a:gd name="T4" fmla="*/ 54 w 188"/>
              <a:gd name="T5" fmla="*/ 481 h 481"/>
            </a:gdLst>
            <a:ahLst/>
            <a:cxnLst>
              <a:cxn ang="0">
                <a:pos x="T0" y="T1"/>
              </a:cxn>
              <a:cxn ang="0">
                <a:pos x="T2" y="T3"/>
              </a:cxn>
              <a:cxn ang="0">
                <a:pos x="T4" y="T5"/>
              </a:cxn>
            </a:cxnLst>
            <a:rect l="0" t="0" r="r" b="b"/>
            <a:pathLst>
              <a:path w="188" h="481">
                <a:moveTo>
                  <a:pt x="188" y="0"/>
                </a:moveTo>
                <a:cubicBezTo>
                  <a:pt x="160" y="28"/>
                  <a:pt x="44" y="86"/>
                  <a:pt x="22" y="166"/>
                </a:cubicBezTo>
                <a:cubicBezTo>
                  <a:pt x="0" y="246"/>
                  <a:pt x="47" y="416"/>
                  <a:pt x="54" y="481"/>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81651" name="Freeform 19"/>
          <p:cNvSpPr>
            <a:spLocks/>
          </p:cNvSpPr>
          <p:nvPr/>
        </p:nvSpPr>
        <p:spPr bwMode="auto">
          <a:xfrm>
            <a:off x="4772025" y="4684713"/>
            <a:ext cx="2105025" cy="939800"/>
          </a:xfrm>
          <a:custGeom>
            <a:avLst/>
            <a:gdLst>
              <a:gd name="T0" fmla="*/ 1326 w 1326"/>
              <a:gd name="T1" fmla="*/ 0 h 592"/>
              <a:gd name="T2" fmla="*/ 410 w 1326"/>
              <a:gd name="T3" fmla="*/ 277 h 592"/>
              <a:gd name="T4" fmla="*/ 0 w 1326"/>
              <a:gd name="T5" fmla="*/ 592 h 592"/>
            </a:gdLst>
            <a:ahLst/>
            <a:cxnLst>
              <a:cxn ang="0">
                <a:pos x="T0" y="T1"/>
              </a:cxn>
              <a:cxn ang="0">
                <a:pos x="T2" y="T3"/>
              </a:cxn>
              <a:cxn ang="0">
                <a:pos x="T4" y="T5"/>
              </a:cxn>
            </a:cxnLst>
            <a:rect l="0" t="0" r="r" b="b"/>
            <a:pathLst>
              <a:path w="1326" h="592">
                <a:moveTo>
                  <a:pt x="1326" y="0"/>
                </a:moveTo>
                <a:cubicBezTo>
                  <a:pt x="1175" y="46"/>
                  <a:pt x="631" y="178"/>
                  <a:pt x="410" y="277"/>
                </a:cubicBezTo>
                <a:cubicBezTo>
                  <a:pt x="189" y="376"/>
                  <a:pt x="85" y="526"/>
                  <a:pt x="0" y="592"/>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581652" name="Text Box 20"/>
          <p:cNvSpPr txBox="1">
            <a:spLocks noChangeArrowheads="1"/>
          </p:cNvSpPr>
          <p:nvPr/>
        </p:nvSpPr>
        <p:spPr bwMode="auto">
          <a:xfrm>
            <a:off x="6021388" y="2051050"/>
            <a:ext cx="2552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000000"/>
                </a:solidFill>
                <a:latin typeface="Arial" pitchFamily="34" charset="0"/>
              </a:rPr>
              <a:t>I</a:t>
            </a:r>
            <a:r>
              <a:rPr lang="en-US" altLang="en-US" sz="3200" baseline="-25000">
                <a:solidFill>
                  <a:srgbClr val="000000"/>
                </a:solidFill>
                <a:latin typeface="Arial" pitchFamily="34" charset="0"/>
              </a:rPr>
              <a:t>spot</a:t>
            </a:r>
            <a:r>
              <a:rPr lang="en-US" altLang="en-US" sz="3200">
                <a:solidFill>
                  <a:srgbClr val="000000"/>
                </a:solidFill>
                <a:latin typeface="Arial" pitchFamily="34" charset="0"/>
              </a:rPr>
              <a:t> </a:t>
            </a:r>
            <a:r>
              <a:rPr lang="en-US" altLang="en-US" sz="3200">
                <a:solidFill>
                  <a:srgbClr val="000000"/>
                </a:solidFill>
                <a:latin typeface="Arial" pitchFamily="34" charset="0"/>
                <a:sym typeface="Symbol" pitchFamily="18" charset="2"/>
              </a:rPr>
              <a:t>= k N</a:t>
            </a:r>
            <a:r>
              <a:rPr lang="en-US" altLang="en-US" sz="3200" baseline="-25000">
                <a:solidFill>
                  <a:srgbClr val="000000"/>
                </a:solidFill>
                <a:latin typeface="Arial" pitchFamily="34" charset="0"/>
                <a:sym typeface="Symbol" pitchFamily="18" charset="2"/>
              </a:rPr>
              <a:t>cells</a:t>
            </a:r>
            <a:r>
              <a:rPr lang="en-US" altLang="en-US" sz="3200" baseline="30000">
                <a:solidFill>
                  <a:srgbClr val="000000"/>
                </a:solidFill>
                <a:latin typeface="Arial" pitchFamily="34" charset="0"/>
                <a:sym typeface="Symbol" pitchFamily="18" charset="2"/>
              </a:rPr>
              <a:t>1</a:t>
            </a:r>
          </a:p>
        </p:txBody>
      </p:sp>
      <p:sp>
        <p:nvSpPr>
          <p:cNvPr id="581653" name="Text Box 21"/>
          <p:cNvSpPr txBox="1">
            <a:spLocks noChangeArrowheads="1"/>
          </p:cNvSpPr>
          <p:nvPr/>
        </p:nvSpPr>
        <p:spPr bwMode="auto">
          <a:xfrm>
            <a:off x="-30163" y="6494463"/>
            <a:ext cx="78168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pitchFamily="34" charset="0"/>
              </a:rPr>
              <a:t>Woolfson, M. M.  (1997). </a:t>
            </a:r>
            <a:r>
              <a:rPr lang="en-US" altLang="en-US" i="1">
                <a:solidFill>
                  <a:srgbClr val="000000"/>
                </a:solidFill>
                <a:latin typeface="Arial" pitchFamily="34" charset="0"/>
              </a:rPr>
              <a:t>An introduction to X-ray crystallography</a:t>
            </a:r>
            <a:r>
              <a:rPr lang="en-US" altLang="en-US">
                <a:solidFill>
                  <a:srgbClr val="000000"/>
                </a:solidFill>
                <a:latin typeface="Arial" pitchFamily="34" charset="0"/>
              </a:rPr>
              <a:t>. Ch. 2 &amp; 6</a:t>
            </a:r>
          </a:p>
        </p:txBody>
      </p:sp>
    </p:spTree>
    <p:extLst>
      <p:ext uri="{BB962C8B-B14F-4D97-AF65-F5344CB8AC3E}">
        <p14:creationId xmlns:p14="http://schemas.microsoft.com/office/powerpoint/2010/main" val="1340332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5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en-US" altLang="en-US"/>
              <a:t>Internal consistency of data</a:t>
            </a:r>
          </a:p>
        </p:txBody>
      </p:sp>
      <p:pic>
        <p:nvPicPr>
          <p:cNvPr id="582659" name="Picture 3" descr="R_iso_run06_all_evenodd"/>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755775" y="1243013"/>
            <a:ext cx="6875463" cy="536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2660" name="Text Box 4"/>
          <p:cNvSpPr txBox="1">
            <a:spLocks noChangeArrowheads="1"/>
          </p:cNvSpPr>
          <p:nvPr/>
        </p:nvSpPr>
        <p:spPr bwMode="auto">
          <a:xfrm>
            <a:off x="0" y="1538288"/>
            <a:ext cx="2244725" cy="50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latin typeface="Arial" pitchFamily="34" charset="0"/>
              </a:rPr>
              <a:t>1,850,000 images</a:t>
            </a:r>
          </a:p>
          <a:p>
            <a:pPr>
              <a:spcBef>
                <a:spcPct val="50000"/>
              </a:spcBef>
            </a:pPr>
            <a:r>
              <a:rPr lang="en-US" altLang="en-US">
                <a:solidFill>
                  <a:srgbClr val="000000"/>
                </a:solidFill>
                <a:latin typeface="Arial" pitchFamily="34" charset="0"/>
              </a:rPr>
              <a:t>112,000 &gt; 10 peaks</a:t>
            </a:r>
          </a:p>
          <a:p>
            <a:pPr>
              <a:spcBef>
                <a:spcPct val="50000"/>
              </a:spcBef>
            </a:pPr>
            <a:r>
              <a:rPr lang="en-US" altLang="en-US">
                <a:solidFill>
                  <a:srgbClr val="000000"/>
                </a:solidFill>
                <a:latin typeface="Arial" pitchFamily="34" charset="0"/>
              </a:rPr>
              <a:t>33,000 indexed</a:t>
            </a:r>
          </a:p>
          <a:p>
            <a:pPr>
              <a:spcBef>
                <a:spcPct val="50000"/>
              </a:spcBef>
            </a:pPr>
            <a:r>
              <a:rPr lang="en-US" altLang="en-US">
                <a:solidFill>
                  <a:srgbClr val="000000"/>
                </a:solidFill>
                <a:latin typeface="Arial" pitchFamily="34" charset="0"/>
              </a:rPr>
              <a:t>16,500 good preds</a:t>
            </a:r>
          </a:p>
          <a:p>
            <a:pPr>
              <a:spcBef>
                <a:spcPct val="50000"/>
              </a:spcBef>
            </a:pPr>
            <a:endParaRPr lang="en-US" altLang="en-US">
              <a:solidFill>
                <a:srgbClr val="000000"/>
              </a:solidFill>
              <a:latin typeface="Arial" pitchFamily="34" charset="0"/>
            </a:endParaRPr>
          </a:p>
          <a:p>
            <a:pPr>
              <a:spcBef>
                <a:spcPct val="50000"/>
              </a:spcBef>
            </a:pPr>
            <a:endParaRPr lang="en-US" altLang="en-US">
              <a:solidFill>
                <a:srgbClr val="000000"/>
              </a:solidFill>
              <a:latin typeface="Arial" pitchFamily="34" charset="0"/>
            </a:endParaRPr>
          </a:p>
          <a:p>
            <a:pPr>
              <a:spcBef>
                <a:spcPct val="50000"/>
              </a:spcBef>
            </a:pPr>
            <a:endParaRPr lang="en-US" altLang="en-US">
              <a:solidFill>
                <a:srgbClr val="000000"/>
              </a:solidFill>
              <a:latin typeface="Arial" pitchFamily="34" charset="0"/>
            </a:endParaRPr>
          </a:p>
          <a:p>
            <a:pPr>
              <a:spcBef>
                <a:spcPct val="50000"/>
              </a:spcBef>
            </a:pPr>
            <a:r>
              <a:rPr lang="en-US" altLang="en-US" sz="2400">
                <a:solidFill>
                  <a:srgbClr val="000000"/>
                </a:solidFill>
                <a:latin typeface="Arial" pitchFamily="34" charset="0"/>
              </a:rPr>
              <a:t>rigid-body:</a:t>
            </a:r>
          </a:p>
          <a:p>
            <a:pPr>
              <a:spcBef>
                <a:spcPct val="50000"/>
              </a:spcBef>
            </a:pPr>
            <a:r>
              <a:rPr lang="en-US" altLang="en-US" sz="2400">
                <a:solidFill>
                  <a:srgbClr val="000000"/>
                </a:solidFill>
                <a:latin typeface="Arial" pitchFamily="34" charset="0"/>
              </a:rPr>
              <a:t>R</a:t>
            </a:r>
            <a:r>
              <a:rPr lang="en-US" altLang="en-US" sz="2400" baseline="-25000">
                <a:solidFill>
                  <a:srgbClr val="000000"/>
                </a:solidFill>
                <a:latin typeface="Arial" pitchFamily="34" charset="0"/>
              </a:rPr>
              <a:t>cryst</a:t>
            </a:r>
            <a:r>
              <a:rPr lang="en-US" altLang="en-US" sz="2400">
                <a:solidFill>
                  <a:srgbClr val="000000"/>
                </a:solidFill>
                <a:latin typeface="Arial" pitchFamily="34" charset="0"/>
              </a:rPr>
              <a:t> = 0.252</a:t>
            </a:r>
          </a:p>
          <a:p>
            <a:pPr>
              <a:spcBef>
                <a:spcPct val="50000"/>
              </a:spcBef>
            </a:pPr>
            <a:r>
              <a:rPr lang="en-US" altLang="en-US" sz="2400">
                <a:solidFill>
                  <a:srgbClr val="000000"/>
                </a:solidFill>
                <a:latin typeface="Arial" pitchFamily="34" charset="0"/>
              </a:rPr>
              <a:t>R</a:t>
            </a:r>
            <a:r>
              <a:rPr lang="en-US" altLang="en-US" sz="2400" baseline="-25000">
                <a:solidFill>
                  <a:srgbClr val="000000"/>
                </a:solidFill>
                <a:latin typeface="Arial" pitchFamily="34" charset="0"/>
              </a:rPr>
              <a:t>free</a:t>
            </a:r>
            <a:r>
              <a:rPr lang="en-US" altLang="en-US" sz="2400">
                <a:solidFill>
                  <a:srgbClr val="000000"/>
                </a:solidFill>
                <a:latin typeface="Arial" pitchFamily="34" charset="0"/>
              </a:rPr>
              <a:t> = 0.232</a:t>
            </a:r>
          </a:p>
          <a:p>
            <a:pPr>
              <a:spcBef>
                <a:spcPct val="50000"/>
              </a:spcBef>
            </a:pPr>
            <a:endParaRPr lang="en-US" altLang="en-US" sz="2400">
              <a:solidFill>
                <a:srgbClr val="000000"/>
              </a:solidFill>
              <a:latin typeface="Arial" pitchFamily="34" charset="0"/>
            </a:endParaRPr>
          </a:p>
        </p:txBody>
      </p:sp>
      <p:pic>
        <p:nvPicPr>
          <p:cNvPr id="582661" name="Picture 5"/>
          <p:cNvPicPr>
            <a:picLocks noChangeAspect="1" noChangeArrowheads="1"/>
          </p:cNvPicPr>
          <p:nvPr/>
        </p:nvPicPr>
        <p:blipFill>
          <a:blip r:embed="rId3">
            <a:extLst>
              <a:ext uri="{28A0092B-C50C-407E-A947-70E740481C1C}">
                <a14:useLocalDpi xmlns:a14="http://schemas.microsoft.com/office/drawing/2010/main" val="0"/>
              </a:ext>
            </a:extLst>
          </a:blip>
          <a:srcRect l="63705" t="74104" r="14388" b="2898"/>
          <a:stretch>
            <a:fillRect/>
          </a:stretch>
        </p:blipFill>
        <p:spPr bwMode="auto">
          <a:xfrm>
            <a:off x="4325938" y="1689100"/>
            <a:ext cx="213677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2662" name="Group 6"/>
          <p:cNvGrpSpPr>
            <a:grpSpLocks/>
          </p:cNvGrpSpPr>
          <p:nvPr/>
        </p:nvGrpSpPr>
        <p:grpSpPr bwMode="auto">
          <a:xfrm>
            <a:off x="4865688" y="2298700"/>
            <a:ext cx="1004887" cy="1004888"/>
            <a:chOff x="3065" y="1448"/>
            <a:chExt cx="633" cy="633"/>
          </a:xfrm>
        </p:grpSpPr>
        <p:sp>
          <p:nvSpPr>
            <p:cNvPr id="582663" name="Oval 7"/>
            <p:cNvSpPr>
              <a:spLocks noChangeAspect="1" noChangeArrowheads="1"/>
            </p:cNvSpPr>
            <p:nvPr/>
          </p:nvSpPr>
          <p:spPr bwMode="auto">
            <a:xfrm>
              <a:off x="3105" y="1488"/>
              <a:ext cx="553" cy="553"/>
            </a:xfrm>
            <a:prstGeom prst="ellipse">
              <a:avLst/>
            </a:prstGeom>
            <a:noFill/>
            <a:ln w="9525">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4" name="Oval 8"/>
            <p:cNvSpPr>
              <a:spLocks noChangeAspect="1" noChangeArrowheads="1"/>
            </p:cNvSpPr>
            <p:nvPr/>
          </p:nvSpPr>
          <p:spPr bwMode="auto">
            <a:xfrm>
              <a:off x="3145" y="1528"/>
              <a:ext cx="472" cy="472"/>
            </a:xfrm>
            <a:prstGeom prst="ellipse">
              <a:avLst/>
            </a:prstGeom>
            <a:noFill/>
            <a:ln w="952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5" name="Oval 9"/>
            <p:cNvSpPr>
              <a:spLocks noChangeAspect="1" noChangeArrowheads="1"/>
            </p:cNvSpPr>
            <p:nvPr/>
          </p:nvSpPr>
          <p:spPr bwMode="auto">
            <a:xfrm>
              <a:off x="3185" y="1568"/>
              <a:ext cx="392" cy="39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6" name="Oval 10"/>
            <p:cNvSpPr>
              <a:spLocks noChangeAspect="1" noChangeArrowheads="1"/>
            </p:cNvSpPr>
            <p:nvPr/>
          </p:nvSpPr>
          <p:spPr bwMode="auto">
            <a:xfrm>
              <a:off x="3220" y="1603"/>
              <a:ext cx="322" cy="322"/>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7" name="Oval 11"/>
            <p:cNvSpPr>
              <a:spLocks noChangeAspect="1" noChangeArrowheads="1"/>
            </p:cNvSpPr>
            <p:nvPr/>
          </p:nvSpPr>
          <p:spPr bwMode="auto">
            <a:xfrm>
              <a:off x="3263" y="1646"/>
              <a:ext cx="236" cy="236"/>
            </a:xfrm>
            <a:prstGeom prst="ellipse">
              <a:avLst/>
            </a:prstGeom>
            <a:noFill/>
            <a:ln w="9525">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582668" name="Oval 12"/>
            <p:cNvSpPr>
              <a:spLocks noChangeAspect="1" noChangeArrowheads="1"/>
            </p:cNvSpPr>
            <p:nvPr/>
          </p:nvSpPr>
          <p:spPr bwMode="auto">
            <a:xfrm>
              <a:off x="3065" y="1448"/>
              <a:ext cx="633" cy="633"/>
            </a:xfrm>
            <a:prstGeom prst="ellipse">
              <a:avLst/>
            </a:prstGeom>
            <a:noFill/>
            <a:ln w="9525">
              <a:solidFill>
                <a:srgbClr val="0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Tree>
    <p:extLst>
      <p:ext uri="{BB962C8B-B14F-4D97-AF65-F5344CB8AC3E}">
        <p14:creationId xmlns:p14="http://schemas.microsoft.com/office/powerpoint/2010/main" val="1042306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26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26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26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266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26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8266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826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82660">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2660">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26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2402" name="Group 2"/>
          <p:cNvGrpSpPr>
            <a:grpSpLocks/>
          </p:cNvGrpSpPr>
          <p:nvPr/>
        </p:nvGrpSpPr>
        <p:grpSpPr bwMode="auto">
          <a:xfrm>
            <a:off x="4892675" y="2573338"/>
            <a:ext cx="1382713" cy="406400"/>
            <a:chOff x="3082" y="1621"/>
            <a:chExt cx="871" cy="256"/>
          </a:xfrm>
        </p:grpSpPr>
        <p:sp>
          <p:nvSpPr>
            <p:cNvPr id="742403" name="Oval 3"/>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4" name="Text Box 4"/>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latin typeface="Arial" pitchFamily="34" charset="0"/>
                </a:rPr>
                <a:t>F(h,k,l)</a:t>
              </a:r>
            </a:p>
          </p:txBody>
        </p:sp>
      </p:grpSp>
      <p:sp>
        <p:nvSpPr>
          <p:cNvPr id="742405" name="Oval 5"/>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6"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7"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8" name="Oval 8"/>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09" name="Rectangle 9"/>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itchFamily="34" charset="0"/>
            </a:endParaRPr>
          </a:p>
        </p:txBody>
      </p:sp>
      <p:sp>
        <p:nvSpPr>
          <p:cNvPr id="742410" name="Oval 10"/>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1" name="Rectangle 11"/>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2" name="Text Box 1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Arial" pitchFamily="34" charset="0"/>
              </a:rPr>
              <a:t>Ewald sphere</a:t>
            </a:r>
          </a:p>
        </p:txBody>
      </p:sp>
      <p:sp>
        <p:nvSpPr>
          <p:cNvPr id="742413" name="Oval 13"/>
          <p:cNvSpPr>
            <a:spLocks noChangeArrowheads="1"/>
          </p:cNvSpPr>
          <p:nvPr/>
        </p:nvSpPr>
        <p:spPr bwMode="auto">
          <a:xfrm>
            <a:off x="-2457450" y="1095375"/>
            <a:ext cx="8226425" cy="82264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4" name="Rectangle 14"/>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5"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what is “partiality”?</a:t>
            </a:r>
          </a:p>
        </p:txBody>
      </p:sp>
      <p:sp>
        <p:nvSpPr>
          <p:cNvPr id="742416" name="Rectangle 16"/>
          <p:cNvSpPr>
            <a:spLocks noChangeArrowheads="1"/>
          </p:cNvSpPr>
          <p:nvPr/>
        </p:nvSpPr>
        <p:spPr bwMode="auto">
          <a:xfrm rot="-122412">
            <a:off x="5668963" y="5089525"/>
            <a:ext cx="88900"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7" name="Rectangle 17"/>
          <p:cNvSpPr>
            <a:spLocks noChangeArrowheads="1"/>
          </p:cNvSpPr>
          <p:nvPr/>
        </p:nvSpPr>
        <p:spPr bwMode="auto">
          <a:xfrm rot="-1898367">
            <a:off x="5684838" y="5032375"/>
            <a:ext cx="52387"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18" name="Text Box 18"/>
          <p:cNvSpPr txBox="1">
            <a:spLocks noChangeArrowheads="1"/>
          </p:cNvSpPr>
          <p:nvPr/>
        </p:nvSpPr>
        <p:spPr bwMode="auto">
          <a:xfrm>
            <a:off x="4606925" y="1704975"/>
            <a:ext cx="484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pitchFamily="34" charset="0"/>
              </a:rPr>
              <a:t>λ</a:t>
            </a:r>
            <a:r>
              <a:rPr lang="en-US" altLang="en-US" b="1" baseline="-25000">
                <a:solidFill>
                  <a:srgbClr val="000000"/>
                </a:solidFill>
                <a:latin typeface="Arial" pitchFamily="34" charset="0"/>
              </a:rPr>
              <a:t>1</a:t>
            </a:r>
            <a:r>
              <a:rPr lang="en-US" altLang="en-US" b="1">
                <a:solidFill>
                  <a:srgbClr val="000000"/>
                </a:solidFill>
                <a:latin typeface="Arial" pitchFamily="34" charset="0"/>
              </a:rPr>
              <a:t>*</a:t>
            </a:r>
          </a:p>
        </p:txBody>
      </p:sp>
      <p:sp>
        <p:nvSpPr>
          <p:cNvPr id="742419" name="Text Box 19"/>
          <p:cNvSpPr txBox="1">
            <a:spLocks noChangeArrowheads="1"/>
          </p:cNvSpPr>
          <p:nvPr/>
        </p:nvSpPr>
        <p:spPr bwMode="auto">
          <a:xfrm>
            <a:off x="3990975" y="2062163"/>
            <a:ext cx="484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solidFill>
                  <a:srgbClr val="000000"/>
                </a:solidFill>
                <a:latin typeface="Arial" pitchFamily="34" charset="0"/>
              </a:rPr>
              <a:t>λ</a:t>
            </a:r>
            <a:r>
              <a:rPr lang="en-US" altLang="en-US" b="1" baseline="-25000">
                <a:solidFill>
                  <a:srgbClr val="000000"/>
                </a:solidFill>
                <a:latin typeface="Arial" pitchFamily="34" charset="0"/>
              </a:rPr>
              <a:t>2</a:t>
            </a:r>
            <a:r>
              <a:rPr lang="en-US" altLang="en-US" b="1">
                <a:solidFill>
                  <a:srgbClr val="000000"/>
                </a:solidFill>
                <a:latin typeface="Arial" pitchFamily="34" charset="0"/>
              </a:rPr>
              <a:t>*</a:t>
            </a:r>
          </a:p>
        </p:txBody>
      </p:sp>
      <p:sp>
        <p:nvSpPr>
          <p:cNvPr id="742420" name="Text Box 20"/>
          <p:cNvSpPr txBox="1">
            <a:spLocks noChangeArrowheads="1"/>
          </p:cNvSpPr>
          <p:nvPr/>
        </p:nvSpPr>
        <p:spPr bwMode="auto">
          <a:xfrm>
            <a:off x="6021388" y="50292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latin typeface="Arial" pitchFamily="34" charset="0"/>
              </a:rPr>
              <a:t>F(0,0,0)</a:t>
            </a:r>
          </a:p>
        </p:txBody>
      </p:sp>
      <p:grpSp>
        <p:nvGrpSpPr>
          <p:cNvPr id="742421" name="Group 21"/>
          <p:cNvGrpSpPr>
            <a:grpSpLocks/>
          </p:cNvGrpSpPr>
          <p:nvPr/>
        </p:nvGrpSpPr>
        <p:grpSpPr bwMode="auto">
          <a:xfrm>
            <a:off x="3667125" y="1279525"/>
            <a:ext cx="1382713" cy="406400"/>
            <a:chOff x="3082" y="1621"/>
            <a:chExt cx="871" cy="256"/>
          </a:xfrm>
        </p:grpSpPr>
        <p:sp>
          <p:nvSpPr>
            <p:cNvPr id="742422" name="Oval 22"/>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742423" name="Text Box 23"/>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latin typeface="Arial" pitchFamily="34" charset="0"/>
                </a:rPr>
                <a:t>F(h,k,l)</a:t>
              </a:r>
            </a:p>
          </p:txBody>
        </p:sp>
      </p:grpSp>
    </p:spTree>
    <p:extLst>
      <p:ext uri="{BB962C8B-B14F-4D97-AF65-F5344CB8AC3E}">
        <p14:creationId xmlns:p14="http://schemas.microsoft.com/office/powerpoint/2010/main" val="1859382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2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24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24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24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0" presetClass="path" presetSubtype="0" accel="50000" decel="50000" fill="hold" nodeType="clickEffect">
                                  <p:stCondLst>
                                    <p:cond delay="0"/>
                                  </p:stCondLst>
                                  <p:childTnLst>
                                    <p:animMotion origin="layout" path="M -0.00225 -0.00485 C -0.01441 0.00532 -0.0309 0.0192 -0.03073 0.0192 C -0.0309 0.01966 0.0257 -0.02706 0.02639 -0.02659 C 0.02657 -0.02613 -0.02291 0.0148 -0.02257 0.01527 C -0.02239 0.01596 0.01337 -0.01457 0.01372 -0.01341 C 0.01389 -0.01318 -0.01024 0.00694 -0.01007 0.0074 C -0.00989 0.00787 0.00834 -0.00763 0.00851 -0.00763 C 0.00851 -0.00717 0.00382 -0.00324 -2.5E-6 -2.26642E-6 " pathEditMode="relative" rAng="3475393" ptsTypes="ffffffff">
                                      <p:cBhvr>
                                        <p:cTn id="18" dur="5000" fill="hold"/>
                                        <p:tgtEl>
                                          <p:spTgt spid="742402"/>
                                        </p:tgtEl>
                                        <p:attrNameLst>
                                          <p:attrName>ppt_x</p:attrName>
                                          <p:attrName>ppt_y</p:attrName>
                                        </p:attrNameLst>
                                      </p:cBhvr>
                                      <p:rCtr x="6900" y="2780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24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2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24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242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4242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7424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5" grpId="0" animBg="1"/>
      <p:bldP spid="742413" grpId="0" animBg="1"/>
      <p:bldP spid="742416" grpId="0" animBg="1"/>
      <p:bldP spid="742417" grpId="0" animBg="1"/>
      <p:bldP spid="742418" grpId="0"/>
      <p:bldP spid="742419" grpId="0"/>
      <p:bldP spid="7424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r>
              <a:rPr lang="en-US" altLang="en-US"/>
              <a:t>Why harvest at all?</a:t>
            </a:r>
          </a:p>
        </p:txBody>
      </p:sp>
      <p:sp>
        <p:nvSpPr>
          <p:cNvPr id="583683"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extLst>
      <p:ext uri="{BB962C8B-B14F-4D97-AF65-F5344CB8AC3E}">
        <p14:creationId xmlns:p14="http://schemas.microsoft.com/office/powerpoint/2010/main" val="25769473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r>
              <a:rPr lang="en-US" altLang="en-US"/>
              <a:t>Why harvest at all?</a:t>
            </a:r>
          </a:p>
        </p:txBody>
      </p:sp>
      <p:sp>
        <p:nvSpPr>
          <p:cNvPr id="584707"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solidFill>
                  <a:srgbClr val="FF0000"/>
                </a:solidFill>
              </a:rPr>
              <a:t>Shipping</a:t>
            </a:r>
          </a:p>
          <a:p>
            <a:pPr lvl="2">
              <a:buFontTx/>
              <a:buNone/>
            </a:pPr>
            <a:r>
              <a:rPr lang="en-US" altLang="en-US">
                <a:solidFill>
                  <a:srgbClr val="FF0000"/>
                </a:solidFill>
              </a:rPr>
              <a:t>cryo samples are glass beads</a:t>
            </a:r>
          </a:p>
          <a:p>
            <a:pPr lvl="1">
              <a:buFontTx/>
              <a:buNone/>
            </a:pPr>
            <a:endParaRPr lang="en-US" altLang="en-US"/>
          </a:p>
        </p:txBody>
      </p:sp>
    </p:spTree>
    <p:extLst>
      <p:ext uri="{BB962C8B-B14F-4D97-AF65-F5344CB8AC3E}">
        <p14:creationId xmlns:p14="http://schemas.microsoft.com/office/powerpoint/2010/main" val="30065729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solidFill>
                  <a:schemeClr val="tx1"/>
                </a:solidFill>
              </a:rPr>
              <a:t>MiTeGen RT cell</a:t>
            </a:r>
          </a:p>
        </p:txBody>
      </p:sp>
      <p:sp>
        <p:nvSpPr>
          <p:cNvPr id="54275" name="Text Box 3"/>
          <p:cNvSpPr txBox="1">
            <a:spLocks noChangeArrowheads="1"/>
          </p:cNvSpPr>
          <p:nvPr/>
        </p:nvSpPr>
        <p:spPr bwMode="auto">
          <a:xfrm>
            <a:off x="862013" y="6229350"/>
            <a:ext cx="7419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Courier New" pitchFamily="49" charset="0"/>
              </a:rPr>
              <a:t>http://www.mitegen.com/products/micrort/micrort.shtml</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652588"/>
            <a:ext cx="5484812"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MiTeGen_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38" y="1643063"/>
            <a:ext cx="2428875"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4035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0638"/>
            <a:ext cx="8229600" cy="1143000"/>
          </a:xfrm>
        </p:spPr>
        <p:txBody>
          <a:bodyPr/>
          <a:lstStyle/>
          <a:p>
            <a:r>
              <a:rPr lang="en-US" altLang="en-US">
                <a:solidFill>
                  <a:schemeClr val="tx1"/>
                </a:solidFill>
              </a:rPr>
              <a:t>Free-mounting system</a:t>
            </a:r>
          </a:p>
        </p:txBody>
      </p:sp>
      <p:sp>
        <p:nvSpPr>
          <p:cNvPr id="55299" name="Text Box 3"/>
          <p:cNvSpPr txBox="1">
            <a:spLocks noChangeArrowheads="1"/>
          </p:cNvSpPr>
          <p:nvPr/>
        </p:nvSpPr>
        <p:spPr bwMode="auto">
          <a:xfrm>
            <a:off x="2963863" y="6203950"/>
            <a:ext cx="3324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latin typeface="Courier New" pitchFamily="49" charset="0"/>
              </a:rPr>
              <a:t>http://www.proteros.de/</a:t>
            </a:r>
          </a:p>
        </p:txBody>
      </p:sp>
      <p:pic>
        <p:nvPicPr>
          <p:cNvPr id="55300" name="Picture 4" descr="DSCN0117"/>
          <p:cNvPicPr>
            <a:picLocks noChangeAspect="1" noChangeArrowheads="1"/>
          </p:cNvPicPr>
          <p:nvPr/>
        </p:nvPicPr>
        <p:blipFill>
          <a:blip r:embed="rId2" cstate="print">
            <a:extLst>
              <a:ext uri="{28A0092B-C50C-407E-A947-70E740481C1C}">
                <a14:useLocalDpi xmlns:a14="http://schemas.microsoft.com/office/drawing/2010/main" val="0"/>
              </a:ext>
            </a:extLst>
          </a:blip>
          <a:srcRect l="15665" t="21867" r="17906" b="12703"/>
          <a:stretch>
            <a:fillRect/>
          </a:stretch>
        </p:blipFill>
        <p:spPr bwMode="auto">
          <a:xfrm>
            <a:off x="5238750" y="1038225"/>
            <a:ext cx="3716338" cy="4873625"/>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picodropper_2_920"/>
          <p:cNvPicPr>
            <a:picLocks noChangeAspect="1" noChangeArrowheads="1"/>
          </p:cNvPicPr>
          <p:nvPr/>
        </p:nvPicPr>
        <p:blipFill>
          <a:blip r:embed="rId3">
            <a:extLst>
              <a:ext uri="{28A0092B-C50C-407E-A947-70E740481C1C}">
                <a14:useLocalDpi xmlns:a14="http://schemas.microsoft.com/office/drawing/2010/main" val="0"/>
              </a:ext>
            </a:extLst>
          </a:blip>
          <a:srcRect l="64372" t="20572" b="21143"/>
          <a:stretch>
            <a:fillRect/>
          </a:stretch>
        </p:blipFill>
        <p:spPr bwMode="auto">
          <a:xfrm>
            <a:off x="366713" y="4470400"/>
            <a:ext cx="4510087" cy="1404938"/>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descr="f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8" y="1136650"/>
            <a:ext cx="3838575"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00521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1664900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7389118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302083" name="Text Box 3"/>
          <p:cNvSpPr txBox="1">
            <a:spLocks noChangeArrowheads="1"/>
          </p:cNvSpPr>
          <p:nvPr/>
        </p:nvSpPr>
        <p:spPr bwMode="auto">
          <a:xfrm>
            <a:off x="533400" y="177165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000000"/>
                </a:solidFill>
                <a:cs typeface="Arial" pitchFamily="34" charset="0"/>
              </a:rPr>
              <a:t>   Put your crystal into the beam</a:t>
            </a:r>
          </a:p>
        </p:txBody>
      </p:sp>
    </p:spTree>
    <p:extLst>
      <p:ext uri="{BB962C8B-B14F-4D97-AF65-F5344CB8AC3E}">
        <p14:creationId xmlns:p14="http://schemas.microsoft.com/office/powerpoint/2010/main" val="78201819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196611" name="Text Box 3"/>
          <p:cNvSpPr txBox="1">
            <a:spLocks noChangeArrowheads="1"/>
          </p:cNvSpPr>
          <p:nvPr/>
        </p:nvSpPr>
        <p:spPr bwMode="auto">
          <a:xfrm>
            <a:off x="533400" y="177165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the whole crystal</a:t>
            </a:r>
          </a:p>
        </p:txBody>
      </p:sp>
    </p:spTree>
    <p:extLst>
      <p:ext uri="{BB962C8B-B14F-4D97-AF65-F5344CB8AC3E}">
        <p14:creationId xmlns:p14="http://schemas.microsoft.com/office/powerpoint/2010/main" val="639761027"/>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7634" name="Group 2"/>
          <p:cNvGrpSpPr>
            <a:grpSpLocks/>
          </p:cNvGrpSpPr>
          <p:nvPr/>
        </p:nvGrpSpPr>
        <p:grpSpPr bwMode="auto">
          <a:xfrm>
            <a:off x="5548313" y="2247900"/>
            <a:ext cx="2847975" cy="2832100"/>
            <a:chOff x="3494" y="1415"/>
            <a:chExt cx="1794" cy="1784"/>
          </a:xfrm>
        </p:grpSpPr>
        <p:sp>
          <p:nvSpPr>
            <p:cNvPr id="19764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764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
        <p:nvSpPr>
          <p:cNvPr id="197635"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7636"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7637" name="Rectangle 9"/>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763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7640" name="Rectangle 13"/>
          <p:cNvSpPr>
            <a:spLocks noChangeArrowheads="1"/>
          </p:cNvSpPr>
          <p:nvPr/>
        </p:nvSpPr>
        <p:spPr bwMode="auto">
          <a:xfrm rot="5400000">
            <a:off x="2778125" y="3502025"/>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1" name="Freeform 14"/>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7642" name="Freeform 15"/>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7643" name="Oval 16"/>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4"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4176832598"/>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nvGrpSpPr>
          <p:cNvPr id="198659" name="Group 2"/>
          <p:cNvGrpSpPr>
            <a:grpSpLocks/>
          </p:cNvGrpSpPr>
          <p:nvPr/>
        </p:nvGrpSpPr>
        <p:grpSpPr bwMode="auto">
          <a:xfrm>
            <a:off x="5548313" y="2247900"/>
            <a:ext cx="2847975" cy="2832100"/>
            <a:chOff x="3494" y="1415"/>
            <a:chExt cx="1794" cy="1784"/>
          </a:xfrm>
        </p:grpSpPr>
        <p:sp>
          <p:nvSpPr>
            <p:cNvPr id="1986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86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1" name="Rectangle 9"/>
          <p:cNvSpPr>
            <a:spLocks noGrp="1" noChangeArrowheads="1"/>
          </p:cNvSpPr>
          <p:nvPr>
            <p:ph type="title"/>
          </p:nvPr>
        </p:nvSpPr>
        <p:spPr/>
        <p:txBody>
          <a:bodyPr/>
          <a:lstStyle/>
          <a:p>
            <a:pPr eaLnBrk="1" hangingPunct="1"/>
            <a:r>
              <a:rPr lang="en-US" altLang="en-US" sz="4000" smtClean="0"/>
              <a:t>shoot the whole crystal</a:t>
            </a:r>
          </a:p>
        </p:txBody>
      </p:sp>
      <p:sp>
        <p:nvSpPr>
          <p:cNvPr id="198662"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8663"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8664"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8665"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8666"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7"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8"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8669"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255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9682" name="Group 2"/>
          <p:cNvGrpSpPr>
            <a:grpSpLocks/>
          </p:cNvGrpSpPr>
          <p:nvPr/>
        </p:nvGrpSpPr>
        <p:grpSpPr bwMode="auto">
          <a:xfrm>
            <a:off x="5548313" y="2247900"/>
            <a:ext cx="2847975" cy="2832100"/>
            <a:chOff x="3494" y="1415"/>
            <a:chExt cx="1794" cy="1784"/>
          </a:xfrm>
        </p:grpSpPr>
        <p:sp>
          <p:nvSpPr>
            <p:cNvPr id="19969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969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
        <p:nvSpPr>
          <p:cNvPr id="199683"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9684"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9685"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9686"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9688"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9689"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1996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006285473"/>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00707" name="Text Box 3"/>
          <p:cNvSpPr txBox="1">
            <a:spLocks noChangeArrowheads="1"/>
          </p:cNvSpPr>
          <p:nvPr/>
        </p:nvSpPr>
        <p:spPr bwMode="auto">
          <a:xfrm>
            <a:off x="533400" y="177165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nothing but the crystal</a:t>
            </a:r>
          </a:p>
        </p:txBody>
      </p:sp>
    </p:spTree>
    <p:extLst>
      <p:ext uri="{BB962C8B-B14F-4D97-AF65-F5344CB8AC3E}">
        <p14:creationId xmlns:p14="http://schemas.microsoft.com/office/powerpoint/2010/main" val="361439529"/>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1730" name="Group 2"/>
          <p:cNvGrpSpPr>
            <a:grpSpLocks/>
          </p:cNvGrpSpPr>
          <p:nvPr/>
        </p:nvGrpSpPr>
        <p:grpSpPr bwMode="auto">
          <a:xfrm>
            <a:off x="5548313" y="2247900"/>
            <a:ext cx="2847975" cy="2832100"/>
            <a:chOff x="3494" y="1415"/>
            <a:chExt cx="1794" cy="1784"/>
          </a:xfrm>
        </p:grpSpPr>
        <p:sp>
          <p:nvSpPr>
            <p:cNvPr id="20174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4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174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sp>
        <p:nvSpPr>
          <p:cNvPr id="201731" name="Rectangle 6"/>
          <p:cNvSpPr>
            <a:spLocks noGrp="1" noChangeArrowheads="1"/>
          </p:cNvSpPr>
          <p:nvPr>
            <p:ph type="title"/>
          </p:nvPr>
        </p:nvSpPr>
        <p:spPr/>
        <p:txBody>
          <a:bodyPr/>
          <a:lstStyle/>
          <a:p>
            <a:pPr eaLnBrk="1" hangingPunct="1"/>
            <a:r>
              <a:rPr lang="en-US" altLang="en-US" sz="4000" smtClean="0"/>
              <a:t>shoot nothing but the crystal</a:t>
            </a:r>
          </a:p>
        </p:txBody>
      </p:sp>
      <p:sp>
        <p:nvSpPr>
          <p:cNvPr id="201732"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44744" name="Group 8"/>
          <p:cNvGrpSpPr>
            <a:grpSpLocks/>
          </p:cNvGrpSpPr>
          <p:nvPr/>
        </p:nvGrpSpPr>
        <p:grpSpPr bwMode="auto">
          <a:xfrm>
            <a:off x="-188913" y="2224088"/>
            <a:ext cx="8586788" cy="2870200"/>
            <a:chOff x="-119" y="1401"/>
            <a:chExt cx="5409" cy="1808"/>
          </a:xfrm>
        </p:grpSpPr>
        <p:sp>
          <p:nvSpPr>
            <p:cNvPr id="201741"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1742"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1734" name="Group 11"/>
          <p:cNvGrpSpPr>
            <a:grpSpLocks/>
          </p:cNvGrpSpPr>
          <p:nvPr/>
        </p:nvGrpSpPr>
        <p:grpSpPr bwMode="auto">
          <a:xfrm rot="5400000">
            <a:off x="1725612" y="4021138"/>
            <a:ext cx="2238375" cy="501650"/>
            <a:chOff x="1288" y="3758"/>
            <a:chExt cx="1410" cy="316"/>
          </a:xfrm>
        </p:grpSpPr>
        <p:sp>
          <p:nvSpPr>
            <p:cNvPr id="201736"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1737"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38"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1739"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1740"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173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3328766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2754" name="Group 2"/>
          <p:cNvGrpSpPr>
            <a:grpSpLocks/>
          </p:cNvGrpSpPr>
          <p:nvPr/>
        </p:nvGrpSpPr>
        <p:grpSpPr bwMode="auto">
          <a:xfrm>
            <a:off x="5548313" y="2247900"/>
            <a:ext cx="2847975" cy="2832100"/>
            <a:chOff x="3494" y="1415"/>
            <a:chExt cx="1794" cy="1784"/>
          </a:xfrm>
        </p:grpSpPr>
        <p:sp>
          <p:nvSpPr>
            <p:cNvPr id="2027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27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2755" name="Group 6"/>
          <p:cNvGrpSpPr>
            <a:grpSpLocks/>
          </p:cNvGrpSpPr>
          <p:nvPr/>
        </p:nvGrpSpPr>
        <p:grpSpPr bwMode="auto">
          <a:xfrm>
            <a:off x="-188913" y="2224088"/>
            <a:ext cx="8586788" cy="2870200"/>
            <a:chOff x="-119" y="1401"/>
            <a:chExt cx="5409" cy="1808"/>
          </a:xfrm>
        </p:grpSpPr>
        <p:sp>
          <p:nvSpPr>
            <p:cNvPr id="202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2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756" name="Rectangle 10"/>
          <p:cNvSpPr>
            <a:spLocks noGrp="1" noChangeArrowheads="1"/>
          </p:cNvSpPr>
          <p:nvPr>
            <p:ph type="title"/>
          </p:nvPr>
        </p:nvSpPr>
        <p:spPr/>
        <p:txBody>
          <a:bodyPr/>
          <a:lstStyle/>
          <a:p>
            <a:pPr eaLnBrk="1" hangingPunct="1"/>
            <a:r>
              <a:rPr lang="en-US" altLang="en-US" sz="4000" smtClean="0"/>
              <a:t>shoot nothing but the crystal</a:t>
            </a:r>
          </a:p>
        </p:txBody>
      </p:sp>
      <p:sp>
        <p:nvSpPr>
          <p:cNvPr id="202757"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02758" name="Group 12"/>
          <p:cNvGrpSpPr>
            <a:grpSpLocks/>
          </p:cNvGrpSpPr>
          <p:nvPr/>
        </p:nvGrpSpPr>
        <p:grpSpPr bwMode="auto">
          <a:xfrm rot="5400000">
            <a:off x="1725612" y="4021138"/>
            <a:ext cx="2238375" cy="501650"/>
            <a:chOff x="1288" y="3758"/>
            <a:chExt cx="1410" cy="316"/>
          </a:xfrm>
        </p:grpSpPr>
        <p:sp>
          <p:nvSpPr>
            <p:cNvPr id="202762"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2763"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4"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2765"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2766"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2759"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0"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1"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94746941"/>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a:solidFill>
                  <a:srgbClr val="000000"/>
                </a:solidFill>
                <a:cs typeface="Arial" pitchFamily="34" charset="0"/>
              </a:rPr>
              <a:t>1 </a:t>
            </a:r>
            <a:r>
              <a:rPr lang="el-GR" altLang="en-US" sz="4000">
                <a:solidFill>
                  <a:srgbClr val="000000"/>
                </a:solidFill>
                <a:cs typeface="Arial" pitchFamily="34" charset="0"/>
              </a:rPr>
              <a:t>μ</a:t>
            </a:r>
            <a:r>
              <a:rPr lang="en-US" altLang="en-US" sz="4000">
                <a:solidFill>
                  <a:srgbClr val="000000"/>
                </a:solidFill>
                <a:cs typeface="Arial" pitchFamily="34" charset="0"/>
              </a:rPr>
              <a:t>m crystal	≈ 	1 </a:t>
            </a:r>
            <a:r>
              <a:rPr lang="el-GR" altLang="en-US" sz="4000">
                <a:solidFill>
                  <a:srgbClr val="000000"/>
                </a:solidFill>
                <a:cs typeface="Arial" pitchFamily="34" charset="0"/>
              </a:rPr>
              <a:t>μ</a:t>
            </a:r>
            <a:r>
              <a:rPr lang="en-US" altLang="en-US" sz="4000">
                <a:solidFill>
                  <a:srgbClr val="000000"/>
                </a:solidFill>
                <a:cs typeface="Arial" pitchFamily="34" charset="0"/>
              </a:rPr>
              <a:t>m water</a:t>
            </a:r>
          </a:p>
          <a:p>
            <a:pPr eaLnBrk="1" hangingPunct="1">
              <a:spcBef>
                <a:spcPct val="50000"/>
              </a:spcBef>
              <a:buFontTx/>
              <a:buNone/>
            </a:pPr>
            <a:r>
              <a:rPr lang="en-US" altLang="en-US" sz="4000">
                <a:solidFill>
                  <a:srgbClr val="000000"/>
                </a:solidFill>
                <a:cs typeface="Arial" pitchFamily="34" charset="0"/>
              </a:rPr>
              <a:t>				≈ 	1 </a:t>
            </a:r>
            <a:r>
              <a:rPr lang="el-GR" altLang="en-US" sz="4000">
                <a:solidFill>
                  <a:srgbClr val="000000"/>
                </a:solidFill>
                <a:cs typeface="Arial" pitchFamily="34" charset="0"/>
              </a:rPr>
              <a:t>μ</a:t>
            </a:r>
            <a:r>
              <a:rPr lang="en-US" altLang="en-US" sz="4000">
                <a:solidFill>
                  <a:srgbClr val="000000"/>
                </a:solidFill>
                <a:cs typeface="Arial" pitchFamily="34" charset="0"/>
              </a:rPr>
              <a:t>m plastic</a:t>
            </a:r>
          </a:p>
          <a:p>
            <a:pPr eaLnBrk="1" hangingPunct="1">
              <a:spcBef>
                <a:spcPct val="50000"/>
              </a:spcBef>
              <a:buFontTx/>
              <a:buNone/>
            </a:pPr>
            <a:r>
              <a:rPr lang="en-US" altLang="en-US" sz="4000">
                <a:solidFill>
                  <a:srgbClr val="000000"/>
                </a:solidFill>
                <a:cs typeface="Arial" pitchFamily="34" charset="0"/>
              </a:rPr>
              <a:t>				≈ 	0.1 </a:t>
            </a:r>
            <a:r>
              <a:rPr lang="el-GR" altLang="en-US" sz="4000">
                <a:solidFill>
                  <a:srgbClr val="000000"/>
                </a:solidFill>
                <a:cs typeface="Arial" pitchFamily="34" charset="0"/>
              </a:rPr>
              <a:t>μ</a:t>
            </a:r>
            <a:r>
              <a:rPr lang="en-US" altLang="en-US" sz="4000">
                <a:solidFill>
                  <a:srgbClr val="000000"/>
                </a:solidFill>
                <a:cs typeface="Arial" pitchFamily="34" charset="0"/>
              </a:rPr>
              <a:t>m glass</a:t>
            </a:r>
          </a:p>
          <a:p>
            <a:pPr eaLnBrk="1" hangingPunct="1">
              <a:spcBef>
                <a:spcPct val="50000"/>
              </a:spcBef>
              <a:buFontTx/>
              <a:buNone/>
            </a:pPr>
            <a:r>
              <a:rPr lang="en-US" altLang="en-US" sz="4000">
                <a:solidFill>
                  <a:srgbClr val="000000"/>
                </a:solidFill>
                <a:cs typeface="Arial" pitchFamily="34" charset="0"/>
              </a:rPr>
              <a:t>				≈ 	1000 </a:t>
            </a:r>
            <a:r>
              <a:rPr lang="el-GR" altLang="en-US" sz="4000">
                <a:solidFill>
                  <a:srgbClr val="000000"/>
                </a:solidFill>
                <a:cs typeface="Arial" pitchFamily="34" charset="0"/>
              </a:rPr>
              <a:t>μ</a:t>
            </a:r>
            <a:r>
              <a:rPr lang="en-US" altLang="en-US" sz="4000">
                <a:solidFill>
                  <a:srgbClr val="000000"/>
                </a:solidFill>
                <a:cs typeface="Arial" pitchFamily="34" charset="0"/>
              </a:rPr>
              <a:t>m air</a:t>
            </a:r>
            <a:endParaRPr lang="el-GR" altLang="en-US" sz="400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solidFill>
                  <a:srgbClr val="000000"/>
                </a:solidFill>
                <a:latin typeface="Arial" pitchFamily="34" charset="0"/>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102997406"/>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71210776"/>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162838"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a:solidFill>
                  <a:prstClr val="black"/>
                </a:solidFill>
                <a:latin typeface="Arial" pitchFamily="34" charset="0"/>
              </a:rPr>
              <a:t>too big</a:t>
            </a: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a:solidFill>
                  <a:prstClr val="black"/>
                </a:solidFill>
                <a:latin typeface="Arial" pitchFamily="34" charset="0"/>
              </a:rPr>
              <a:t>too small</a:t>
            </a: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latin typeface="Arial" pitchFamily="34" charset="0"/>
              </a:rPr>
              <a:t>just right</a:t>
            </a:r>
          </a:p>
        </p:txBody>
      </p:sp>
    </p:spTree>
    <p:extLst>
      <p:ext uri="{BB962C8B-B14F-4D97-AF65-F5344CB8AC3E}">
        <p14:creationId xmlns:p14="http://schemas.microsoft.com/office/powerpoint/2010/main" val="281040790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p:txBody>
          <a:bodyPr>
            <a:normAutofit/>
          </a:bodyPr>
          <a:lstStyle/>
          <a:p>
            <a:r>
              <a:rPr lang="en-US" sz="3600" dirty="0" smtClean="0"/>
              <a:t>You only have a few small crystals?</a:t>
            </a:r>
          </a:p>
          <a:p>
            <a:pPr marL="0" indent="0">
              <a:buNone/>
            </a:pPr>
            <a:r>
              <a:rPr lang="en-US" sz="3600" dirty="0" smtClean="0"/>
              <a:t>    Should you:</a:t>
            </a:r>
          </a:p>
          <a:p>
            <a:pPr marL="914400" lvl="1" indent="-514350">
              <a:buFont typeface="+mj-lt"/>
              <a:buAutoNum type="alphaLcParenR"/>
            </a:pPr>
            <a:r>
              <a:rPr lang="en-US" dirty="0"/>
              <a:t>C</a:t>
            </a:r>
            <a:r>
              <a:rPr lang="en-US" dirty="0" smtClean="0"/>
              <a:t>ollect 360° from each?</a:t>
            </a:r>
          </a:p>
          <a:p>
            <a:pPr marL="914400" lvl="1" indent="-514350">
              <a:buFont typeface="+mj-lt"/>
              <a:buAutoNum type="alphaLcParenR"/>
            </a:pPr>
            <a:r>
              <a:rPr lang="en-US" dirty="0" smtClean="0"/>
              <a:t>Collect 10° from each at 36x exposure?</a:t>
            </a:r>
          </a:p>
          <a:p>
            <a:pPr marL="914400" lvl="1" indent="-514350">
              <a:buFont typeface="+mj-lt"/>
              <a:buAutoNum type="alphaLcParenR"/>
            </a:pPr>
            <a:r>
              <a:rPr lang="en-US" dirty="0" smtClean="0"/>
              <a:t>Glue 36 </a:t>
            </a:r>
            <a:r>
              <a:rPr lang="en-US" dirty="0" err="1" smtClean="0"/>
              <a:t>xtals</a:t>
            </a:r>
            <a:r>
              <a:rPr lang="en-US" dirty="0" smtClean="0"/>
              <a:t> together, then collect 360° ?</a:t>
            </a:r>
          </a:p>
          <a:p>
            <a:pPr marL="914400" lvl="1" indent="-514350">
              <a:buFont typeface="+mj-lt"/>
              <a:buAutoNum type="alphaLcParenR"/>
            </a:pPr>
            <a:r>
              <a:rPr lang="en-US" dirty="0" smtClean="0"/>
              <a:t>Glue together and do 12960° </a:t>
            </a:r>
            <a:r>
              <a:rPr lang="en-US" dirty="0" smtClean="0"/>
              <a:t>?</a:t>
            </a:r>
          </a:p>
          <a:p>
            <a:pPr marL="914400" lvl="1" indent="-514350">
              <a:buFont typeface="+mj-lt"/>
              <a:buAutoNum type="alphaLcParenR"/>
            </a:pPr>
            <a:endParaRPr lang="en-US" dirty="0"/>
          </a:p>
          <a:p>
            <a:pPr marL="400050" lvl="1" indent="0">
              <a:buNone/>
            </a:pPr>
            <a:r>
              <a:rPr lang="en-US" sz="2400" dirty="0" smtClean="0"/>
              <a:t>http://bl1231.als.lbl.gov/~jamesh/dose_slice/results.html</a:t>
            </a:r>
            <a:endParaRPr lang="en-US" sz="2400" dirty="0"/>
          </a:p>
        </p:txBody>
      </p:sp>
      <p:sp>
        <p:nvSpPr>
          <p:cNvPr id="4" name="TextBox 3"/>
          <p:cNvSpPr txBox="1"/>
          <p:nvPr/>
        </p:nvSpPr>
        <p:spPr>
          <a:xfrm>
            <a:off x="224853" y="5986529"/>
            <a:ext cx="10946398" cy="707886"/>
          </a:xfrm>
          <a:prstGeom prst="rect">
            <a:avLst/>
          </a:prstGeom>
          <a:noFill/>
        </p:spPr>
        <p:txBody>
          <a:bodyPr wrap="square" rtlCol="0">
            <a:spAutoFit/>
          </a:bodyPr>
          <a:lstStyle/>
          <a:p>
            <a:r>
              <a:rPr lang="en-US" sz="4000" dirty="0" smtClean="0">
                <a:solidFill>
                  <a:prstClr val="black"/>
                </a:solidFill>
              </a:rPr>
              <a:t>5 </a:t>
            </a:r>
            <a:r>
              <a:rPr lang="el-GR" sz="4000" dirty="0" smtClean="0">
                <a:solidFill>
                  <a:prstClr val="black"/>
                </a:solidFill>
              </a:rPr>
              <a:t>μ</a:t>
            </a:r>
            <a:r>
              <a:rPr lang="en-US" sz="4000" dirty="0" smtClean="0">
                <a:solidFill>
                  <a:prstClr val="black"/>
                </a:solidFill>
              </a:rPr>
              <a:t>m &amp; 1 </a:t>
            </a:r>
            <a:r>
              <a:rPr lang="en-US" sz="4000" dirty="0" err="1" smtClean="0">
                <a:solidFill>
                  <a:prstClr val="black"/>
                </a:solidFill>
              </a:rPr>
              <a:t>MGy</a:t>
            </a:r>
            <a:r>
              <a:rPr lang="en-US" sz="4000" dirty="0" smtClean="0">
                <a:solidFill>
                  <a:prstClr val="black"/>
                </a:solidFill>
              </a:rPr>
              <a:t> = 301,640,334 </a:t>
            </a:r>
            <a:r>
              <a:rPr lang="en-US" sz="4000" dirty="0" smtClean="0">
                <a:solidFill>
                  <a:prstClr val="black"/>
                </a:solidFill>
              </a:rPr>
              <a:t>photons</a:t>
            </a:r>
            <a:endParaRPr lang="en-US" sz="4000" dirty="0">
              <a:solidFill>
                <a:prstClr val="black"/>
              </a:solidFill>
            </a:endParaRPr>
          </a:p>
        </p:txBody>
      </p:sp>
    </p:spTree>
    <p:extLst>
      <p:ext uri="{BB962C8B-B14F-4D97-AF65-F5344CB8AC3E}">
        <p14:creationId xmlns:p14="http://schemas.microsoft.com/office/powerpoint/2010/main" val="1619208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99011" name="Text Box 3"/>
          <p:cNvSpPr txBox="1">
            <a:spLocks noChangeArrowheads="1"/>
          </p:cNvSpPr>
          <p:nvPr/>
        </p:nvSpPr>
        <p:spPr bwMode="auto">
          <a:xfrm>
            <a:off x="533400" y="177165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Back off!</a:t>
            </a:r>
          </a:p>
        </p:txBody>
      </p:sp>
    </p:spTree>
    <p:extLst>
      <p:ext uri="{BB962C8B-B14F-4D97-AF65-F5344CB8AC3E}">
        <p14:creationId xmlns:p14="http://schemas.microsoft.com/office/powerpoint/2010/main" val="14784154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Pilatus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323255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205829"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05829"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5829"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205828" name="Rectangle 2"/>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pic>
        <p:nvPicPr>
          <p:cNvPr id="205829"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cs typeface="Arial" pitchFamily="34" charset="0"/>
            </a:endParaRPr>
          </a:p>
        </p:txBody>
      </p:sp>
      <p:sp>
        <p:nvSpPr>
          <p:cNvPr id="205831"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11380775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206854" name="Group 4"/>
            <p:cNvGrpSpPr>
              <a:grpSpLocks/>
            </p:cNvGrpSpPr>
            <p:nvPr/>
          </p:nvGrpSpPr>
          <p:grpSpPr bwMode="auto">
            <a:xfrm>
              <a:off x="72" y="768"/>
              <a:ext cx="1272" cy="576"/>
              <a:chOff x="4080" y="2832"/>
              <a:chExt cx="1272" cy="576"/>
            </a:xfrm>
          </p:grpSpPr>
          <p:sp>
            <p:nvSpPr>
              <p:cNvPr id="206883"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4"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5"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5" name="Group 8"/>
            <p:cNvGrpSpPr>
              <a:grpSpLocks/>
            </p:cNvGrpSpPr>
            <p:nvPr/>
          </p:nvGrpSpPr>
          <p:grpSpPr bwMode="auto">
            <a:xfrm>
              <a:off x="72" y="2040"/>
              <a:ext cx="1272" cy="576"/>
              <a:chOff x="4080" y="2832"/>
              <a:chExt cx="1272" cy="576"/>
            </a:xfrm>
          </p:grpSpPr>
          <p:sp>
            <p:nvSpPr>
              <p:cNvPr id="206880"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1"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2"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6" name="Group 12"/>
            <p:cNvGrpSpPr>
              <a:grpSpLocks/>
            </p:cNvGrpSpPr>
            <p:nvPr/>
          </p:nvGrpSpPr>
          <p:grpSpPr bwMode="auto">
            <a:xfrm>
              <a:off x="72" y="3312"/>
              <a:ext cx="1272" cy="576"/>
              <a:chOff x="4080" y="2832"/>
              <a:chExt cx="1272" cy="576"/>
            </a:xfrm>
          </p:grpSpPr>
          <p:sp>
            <p:nvSpPr>
              <p:cNvPr id="206877"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8"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9"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7" name="Group 16"/>
            <p:cNvGrpSpPr>
              <a:grpSpLocks/>
            </p:cNvGrpSpPr>
            <p:nvPr/>
          </p:nvGrpSpPr>
          <p:grpSpPr bwMode="auto">
            <a:xfrm>
              <a:off x="1308" y="768"/>
              <a:ext cx="1272" cy="576"/>
              <a:chOff x="4080" y="2832"/>
              <a:chExt cx="1272" cy="576"/>
            </a:xfrm>
          </p:grpSpPr>
          <p:sp>
            <p:nvSpPr>
              <p:cNvPr id="206874"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5"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6"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8" name="Group 20"/>
            <p:cNvGrpSpPr>
              <a:grpSpLocks/>
            </p:cNvGrpSpPr>
            <p:nvPr/>
          </p:nvGrpSpPr>
          <p:grpSpPr bwMode="auto">
            <a:xfrm>
              <a:off x="1308" y="3312"/>
              <a:ext cx="1272" cy="576"/>
              <a:chOff x="4080" y="2832"/>
              <a:chExt cx="1272" cy="576"/>
            </a:xfrm>
          </p:grpSpPr>
          <p:sp>
            <p:nvSpPr>
              <p:cNvPr id="206871"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2"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3"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59" name="Group 24"/>
            <p:cNvGrpSpPr>
              <a:grpSpLocks/>
            </p:cNvGrpSpPr>
            <p:nvPr/>
          </p:nvGrpSpPr>
          <p:grpSpPr bwMode="auto">
            <a:xfrm>
              <a:off x="2544" y="768"/>
              <a:ext cx="1272" cy="576"/>
              <a:chOff x="4080" y="2832"/>
              <a:chExt cx="1272" cy="576"/>
            </a:xfrm>
          </p:grpSpPr>
          <p:sp>
            <p:nvSpPr>
              <p:cNvPr id="206868"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9"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0"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60" name="Group 28"/>
            <p:cNvGrpSpPr>
              <a:grpSpLocks/>
            </p:cNvGrpSpPr>
            <p:nvPr/>
          </p:nvGrpSpPr>
          <p:grpSpPr bwMode="auto">
            <a:xfrm>
              <a:off x="2544" y="2040"/>
              <a:ext cx="1272" cy="576"/>
              <a:chOff x="4080" y="2832"/>
              <a:chExt cx="1272" cy="576"/>
            </a:xfrm>
          </p:grpSpPr>
          <p:sp>
            <p:nvSpPr>
              <p:cNvPr id="206865"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6"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7"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nvGrpSpPr>
            <p:cNvPr id="206861" name="Group 32"/>
            <p:cNvGrpSpPr>
              <a:grpSpLocks/>
            </p:cNvGrpSpPr>
            <p:nvPr/>
          </p:nvGrpSpPr>
          <p:grpSpPr bwMode="auto">
            <a:xfrm>
              <a:off x="2544" y="3312"/>
              <a:ext cx="1272" cy="576"/>
              <a:chOff x="4080" y="2832"/>
              <a:chExt cx="1272" cy="576"/>
            </a:xfrm>
          </p:grpSpPr>
          <p:sp>
            <p:nvSpPr>
              <p:cNvPr id="206862"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3"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4"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cs typeface="Arial" pitchFamily="34"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real estate is</a:t>
            </a:r>
          </a:p>
          <a:p>
            <a:pPr eaLnBrk="1" hangingPunct="1">
              <a:spcBef>
                <a:spcPct val="0"/>
              </a:spcBef>
              <a:buFontTx/>
              <a:buNone/>
            </a:pPr>
            <a:r>
              <a:rPr lang="en-US" altLang="en-US" sz="2800">
                <a:solidFill>
                  <a:srgbClr val="000000"/>
                </a:solidFill>
                <a:cs typeface="Arial" pitchFamily="34" charset="0"/>
              </a:rPr>
              <a:t>expensive</a:t>
            </a: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r>
              <a:rPr lang="en-US" altLang="en-US" sz="2800">
                <a:solidFill>
                  <a:srgbClr val="000000"/>
                </a:solidFill>
                <a:cs typeface="Arial" pitchFamily="34" charset="0"/>
              </a:rPr>
              <a:t>use it!</a:t>
            </a:r>
          </a:p>
        </p:txBody>
      </p:sp>
      <p:sp>
        <p:nvSpPr>
          <p:cNvPr id="206853" name="Rectangle 38"/>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spTree>
    <p:extLst>
      <p:ext uri="{BB962C8B-B14F-4D97-AF65-F5344CB8AC3E}">
        <p14:creationId xmlns:p14="http://schemas.microsoft.com/office/powerpoint/2010/main" val="317030044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10947" name="Text Box 3"/>
          <p:cNvSpPr txBox="1">
            <a:spLocks noChangeArrowheads="1"/>
          </p:cNvSpPr>
          <p:nvPr/>
        </p:nvSpPr>
        <p:spPr bwMode="auto">
          <a:xfrm>
            <a:off x="533400" y="177165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Back off!</a:t>
            </a:r>
          </a:p>
          <a:p>
            <a:pPr lvl="1" eaLnBrk="1" hangingPunct="1">
              <a:lnSpc>
                <a:spcPct val="130000"/>
              </a:lnSpc>
              <a:spcBef>
                <a:spcPct val="0"/>
              </a:spcBef>
              <a:buFontTx/>
              <a:buAutoNum type="arabicPeriod"/>
            </a:pPr>
            <a:r>
              <a:rPr lang="en-US" altLang="en-US" sz="3600">
                <a:solidFill>
                  <a:srgbClr val="FF0000"/>
                </a:solidFill>
                <a:cs typeface="Arial" pitchFamily="34" charset="0"/>
              </a:rPr>
              <a:t>   The crystal must rotate</a:t>
            </a:r>
            <a:endParaRPr lang="en-US" altLang="en-US" sz="3600">
              <a:solidFill>
                <a:srgbClr val="000000"/>
              </a:solidFill>
              <a:cs typeface="Arial" pitchFamily="34" charset="0"/>
            </a:endParaRPr>
          </a:p>
        </p:txBody>
      </p:sp>
    </p:spTree>
    <p:extLst>
      <p:ext uri="{BB962C8B-B14F-4D97-AF65-F5344CB8AC3E}">
        <p14:creationId xmlns:p14="http://schemas.microsoft.com/office/powerpoint/2010/main" val="270148766"/>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087333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2541832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070380202"/>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199684" name="Chart" r:id="rId3" imgW="7105654" imgH="4905503" progId="MSGraph.Chart.8">
                  <p:embed followColorScheme="full"/>
                </p:oleObj>
              </mc:Choice>
              <mc:Fallback>
                <p:oleObj name="Chart" r:id="rId3" imgW="7105654" imgH="490550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a:t>
            </a:r>
            <a:r>
              <a:rPr lang="en-US" altLang="en-US" sz="2800" b="1" dirty="0">
                <a:solidFill>
                  <a:prstClr val="black"/>
                </a:solidFill>
                <a:latin typeface="Arial" panose="020B0604020202020204" pitchFamily="34"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CC vs right answer</a:t>
            </a:r>
            <a:endParaRPr lang="en-US" altLang="en-US" sz="2800" b="1" dirty="0">
              <a:solidFill>
                <a:prstClr val="black"/>
              </a:solidFill>
              <a:latin typeface="Arial" panose="020B0604020202020204" pitchFamily="34" charset="0"/>
            </a:endParaRPr>
          </a:p>
        </p:txBody>
      </p:sp>
      <p:sp>
        <p:nvSpPr>
          <p:cNvPr id="5" name="TextBox 4"/>
          <p:cNvSpPr txBox="1"/>
          <p:nvPr/>
        </p:nvSpPr>
        <p:spPr>
          <a:xfrm>
            <a:off x="2235813" y="0"/>
            <a:ext cx="4834978"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“true” resolution limit</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65610521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40419</TotalTime>
  <Words>1683</Words>
  <Application>Microsoft Office PowerPoint</Application>
  <PresentationFormat>On-screen Show (4:3)</PresentationFormat>
  <Paragraphs>490</Paragraphs>
  <Slides>86</Slides>
  <Notes>3</Notes>
  <HiddenSlides>7</HiddenSlides>
  <MMClips>7</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86</vt:i4>
      </vt:variant>
    </vt:vector>
  </HeadingPairs>
  <TitlesOfParts>
    <vt:vector size="95" baseType="lpstr">
      <vt:lpstr>Default Design</vt:lpstr>
      <vt:lpstr>10_Default Design</vt:lpstr>
      <vt:lpstr>13_Default Design</vt:lpstr>
      <vt:lpstr>8_Default Design</vt:lpstr>
      <vt:lpstr>3_Default Design</vt:lpstr>
      <vt:lpstr>1_Office Theme</vt:lpstr>
      <vt:lpstr>20_Default Design</vt:lpstr>
      <vt:lpstr>Equation</vt:lpstr>
      <vt:lpstr>Chart</vt:lpstr>
      <vt:lpstr>Dose slicing</vt:lpstr>
      <vt:lpstr>Dose slicing: is that a spot?</vt:lpstr>
      <vt:lpstr>Dose slicing: is that a spot?</vt:lpstr>
      <vt:lpstr>Dose slicing: is that a spot?</vt:lpstr>
      <vt:lpstr>Dose slicing: is that a spot?</vt:lpstr>
      <vt:lpstr>Dose slicing: is that a spot?</vt:lpstr>
      <vt:lpstr>Dose slicing: is that a spot?</vt:lpstr>
      <vt:lpstr>What if…</vt:lpstr>
      <vt:lpstr>PowerPoint Presentation</vt:lpstr>
      <vt:lpstr>PowerPoint Presentation</vt:lpstr>
      <vt:lpstr>PowerPoint Presentation</vt:lpstr>
      <vt:lpstr>How to run DIALS:</vt:lpstr>
      <vt:lpstr>How to run XDS:</vt:lpstr>
      <vt:lpstr>“B” factors</vt:lpstr>
      <vt:lpstr>“B” factors</vt:lpstr>
      <vt:lpstr>“B” factors</vt:lpstr>
      <vt:lpstr>Resolution</vt:lpstr>
      <vt:lpstr>Completeness: random deletion</vt:lpstr>
      <vt:lpstr>Completeness: missing wedge</vt:lpstr>
      <vt:lpstr>Resolution: low-angle cutoff</vt:lpstr>
      <vt:lpstr>Figure of Merit</vt:lpstr>
      <vt:lpstr>R-factor</vt:lpstr>
      <vt:lpstr>Overloads</vt:lpstr>
      <vt:lpstr>“R” factors</vt:lpstr>
      <vt:lpstr>“R” factors</vt:lpstr>
      <vt:lpstr>“R” factors</vt:lpstr>
      <vt:lpstr>PowerPoint Presentation</vt:lpstr>
      <vt:lpstr>PowerPoint Presentation</vt:lpstr>
      <vt:lpstr>PowerPoint Presentation</vt:lpstr>
      <vt:lpstr>PowerPoint Presentation</vt:lpstr>
      <vt:lpstr>“R” factors</vt:lpstr>
      <vt:lpstr>Rmerge</vt:lpstr>
      <vt:lpstr>“R” factors</vt:lpstr>
      <vt:lpstr>Is the structure any good?</vt:lpstr>
      <vt:lpstr>Is the structure any good?</vt:lpstr>
      <vt:lpstr>100% SeMet incorporation</vt:lpstr>
      <vt:lpstr>100% S -Met incorporation</vt:lpstr>
      <vt:lpstr>Finding sites</vt:lpstr>
      <vt:lpstr>Finding sites</vt:lpstr>
      <vt:lpstr>Finding sites</vt:lpstr>
      <vt:lpstr>Finding sites</vt:lpstr>
      <vt:lpstr>Finding sites</vt:lpstr>
      <vt:lpstr>Why harvest at all?</vt:lpstr>
      <vt:lpstr>Why harvest at all?</vt:lpstr>
      <vt:lpstr>X-ray transmission of materials</vt:lpstr>
      <vt:lpstr>X-ray scattering of materials</vt:lpstr>
      <vt:lpstr>naked xtal</vt:lpstr>
      <vt:lpstr>Crowfoot Cell</vt:lpstr>
      <vt:lpstr>Crowfoot Cell</vt:lpstr>
      <vt:lpstr>Crowfoot Cell</vt:lpstr>
      <vt:lpstr>Fluidigm RT/cryo mount</vt:lpstr>
      <vt:lpstr>Plate goniometers</vt:lpstr>
      <vt:lpstr>PowerPoint Presentation</vt:lpstr>
      <vt:lpstr>PowerPoint Presentation</vt:lpstr>
      <vt:lpstr>Why harvest at all?</vt:lpstr>
      <vt:lpstr>PowerPoint Presentation</vt:lpstr>
      <vt:lpstr>PowerPoint Presentation</vt:lpstr>
      <vt:lpstr>Example Data</vt:lpstr>
      <vt:lpstr>Room temperature damage rates</vt:lpstr>
      <vt:lpstr>Room temperature damage rates</vt:lpstr>
      <vt:lpstr>Every spot is an unpaired partial!</vt:lpstr>
      <vt:lpstr>Every spot is an unpaired partial!</vt:lpstr>
      <vt:lpstr>Internal consistency of data</vt:lpstr>
      <vt:lpstr>what is “partiality”?</vt:lpstr>
      <vt:lpstr>Why harvest at all?</vt:lpstr>
      <vt:lpstr>Why harvest at all?</vt:lpstr>
      <vt:lpstr>MiTeGen RT cell</vt:lpstr>
      <vt:lpstr>Free-mounting system</vt:lpstr>
      <vt:lpstr>At the beamline…</vt:lpstr>
      <vt:lpstr>beam size vs xtal size</vt:lpstr>
      <vt:lpstr>beam size vs xtal size</vt:lpstr>
      <vt:lpstr>shoot the whole crystal</vt:lpstr>
      <vt:lpstr>shoot the whole crystal</vt:lpstr>
      <vt:lpstr>shoot the whole crystal</vt:lpstr>
      <vt:lpstr>beam size vs xtal size</vt:lpstr>
      <vt:lpstr>shoot nothing but the crystal</vt:lpstr>
      <vt:lpstr>shoot nothing but the crystal</vt:lpstr>
      <vt:lpstr>X-ray scattering “rules”:</vt:lpstr>
      <vt:lpstr>PowerPoint Presentation</vt:lpstr>
      <vt:lpstr>beam size vs xtal size</vt:lpstr>
      <vt:lpstr>Mosquito tips cost $0.15 each</vt:lpstr>
      <vt:lpstr>Background scattering</vt:lpstr>
      <vt:lpstr>Background scattering</vt:lpstr>
      <vt:lpstr>beam size vs xtal size</vt:lpstr>
      <vt:lpstr>The crystal rotates!</vt:lpstr>
      <vt:lpstr>The crystal rotates!</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Crystallography</dc:title>
  <dc:creator>James Holton</dc:creator>
  <cp:lastModifiedBy>JMHolton</cp:lastModifiedBy>
  <cp:revision>70</cp:revision>
  <dcterms:created xsi:type="dcterms:W3CDTF">2010-03-07T18:24:14Z</dcterms:created>
  <dcterms:modified xsi:type="dcterms:W3CDTF">2016-10-18T21:58:26Z</dcterms:modified>
</cp:coreProperties>
</file>