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95"/>
  </p:notesMasterIdLst>
  <p:sldIdLst>
    <p:sldId id="590" r:id="rId4"/>
    <p:sldId id="592" r:id="rId5"/>
    <p:sldId id="591" r:id="rId6"/>
    <p:sldId id="593" r:id="rId7"/>
    <p:sldId id="594" r:id="rId8"/>
    <p:sldId id="595" r:id="rId9"/>
    <p:sldId id="596" r:id="rId10"/>
    <p:sldId id="597" r:id="rId11"/>
    <p:sldId id="598" r:id="rId12"/>
    <p:sldId id="599" r:id="rId13"/>
    <p:sldId id="600" r:id="rId14"/>
    <p:sldId id="572" r:id="rId15"/>
    <p:sldId id="413" r:id="rId16"/>
    <p:sldId id="414" r:id="rId17"/>
    <p:sldId id="415" r:id="rId18"/>
    <p:sldId id="416" r:id="rId19"/>
    <p:sldId id="417" r:id="rId20"/>
    <p:sldId id="440" r:id="rId21"/>
    <p:sldId id="441" r:id="rId22"/>
    <p:sldId id="442" r:id="rId23"/>
    <p:sldId id="443" r:id="rId24"/>
    <p:sldId id="444" r:id="rId25"/>
    <p:sldId id="411" r:id="rId26"/>
    <p:sldId id="412" r:id="rId27"/>
    <p:sldId id="419" r:id="rId28"/>
    <p:sldId id="420" r:id="rId29"/>
    <p:sldId id="421" r:id="rId30"/>
    <p:sldId id="422" r:id="rId31"/>
    <p:sldId id="423" r:id="rId32"/>
    <p:sldId id="424" r:id="rId33"/>
    <p:sldId id="425" r:id="rId34"/>
    <p:sldId id="426" r:id="rId35"/>
    <p:sldId id="636" r:id="rId36"/>
    <p:sldId id="637" r:id="rId37"/>
    <p:sldId id="638" r:id="rId38"/>
    <p:sldId id="639" r:id="rId39"/>
    <p:sldId id="640" r:id="rId40"/>
    <p:sldId id="641" r:id="rId41"/>
    <p:sldId id="642" r:id="rId42"/>
    <p:sldId id="576" r:id="rId43"/>
    <p:sldId id="577" r:id="rId44"/>
    <p:sldId id="574" r:id="rId45"/>
    <p:sldId id="575" r:id="rId46"/>
    <p:sldId id="578" r:id="rId47"/>
    <p:sldId id="579" r:id="rId48"/>
    <p:sldId id="580" r:id="rId49"/>
    <p:sldId id="581" r:id="rId50"/>
    <p:sldId id="582" r:id="rId51"/>
    <p:sldId id="583" r:id="rId52"/>
    <p:sldId id="584" r:id="rId53"/>
    <p:sldId id="585" r:id="rId54"/>
    <p:sldId id="586" r:id="rId55"/>
    <p:sldId id="587" r:id="rId56"/>
    <p:sldId id="588" r:id="rId57"/>
    <p:sldId id="589" r:id="rId58"/>
    <p:sldId id="631" r:id="rId59"/>
    <p:sldId id="573" r:id="rId60"/>
    <p:sldId id="629" r:id="rId61"/>
    <p:sldId id="630" r:id="rId62"/>
    <p:sldId id="624" r:id="rId63"/>
    <p:sldId id="625" r:id="rId64"/>
    <p:sldId id="626" r:id="rId65"/>
    <p:sldId id="627" r:id="rId66"/>
    <p:sldId id="628" r:id="rId67"/>
    <p:sldId id="601" r:id="rId68"/>
    <p:sldId id="602" r:id="rId69"/>
    <p:sldId id="603" r:id="rId70"/>
    <p:sldId id="604" r:id="rId71"/>
    <p:sldId id="605" r:id="rId72"/>
    <p:sldId id="606" r:id="rId73"/>
    <p:sldId id="607" r:id="rId74"/>
    <p:sldId id="608" r:id="rId75"/>
    <p:sldId id="609" r:id="rId76"/>
    <p:sldId id="610" r:id="rId77"/>
    <p:sldId id="611" r:id="rId78"/>
    <p:sldId id="612" r:id="rId79"/>
    <p:sldId id="613" r:id="rId80"/>
    <p:sldId id="614" r:id="rId81"/>
    <p:sldId id="615" r:id="rId82"/>
    <p:sldId id="616" r:id="rId83"/>
    <p:sldId id="617" r:id="rId84"/>
    <p:sldId id="618" r:id="rId85"/>
    <p:sldId id="619" r:id="rId86"/>
    <p:sldId id="620" r:id="rId87"/>
    <p:sldId id="621" r:id="rId88"/>
    <p:sldId id="622" r:id="rId89"/>
    <p:sldId id="623" r:id="rId90"/>
    <p:sldId id="632" r:id="rId91"/>
    <p:sldId id="633" r:id="rId92"/>
    <p:sldId id="634" r:id="rId93"/>
    <p:sldId id="635" r:id="rId9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00"/>
    <a:srgbClr val="33CCCC"/>
    <a:srgbClr val="66FF66"/>
    <a:srgbClr val="CCFFCC"/>
    <a:srgbClr val="33CC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90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5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29691E80-1F70-4D5E-9E70-3346552B3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02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89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5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84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359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46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08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297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70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27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586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94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84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108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42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594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420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B1961-57D9-427D-98E0-69C605A3B57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525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DAC48-D27E-4F9E-8C0B-1770DFF70A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40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28A6A4-B070-47A0-8BD4-613D52C077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741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E4D4BC-CF51-449F-8392-93972AFBE5A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02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2E797-7582-4030-A85B-29B59CA0AD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3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1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A84A3-16A7-4095-846B-47985C0BF4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53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6FDFA-3F3D-408A-A912-00FDFD8BC1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09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5C2F9-5D2F-45D6-8FCF-C6D2985FE6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54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76FF4-3A35-49F6-AC68-EB664A74A7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952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3E86A-C3CD-48B4-B3E2-26A4559C31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563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F8F49-27C4-41DB-8EE9-5DFBDD2AA40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025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0D8DB74-5902-4A9E-8FD7-C992A29F79F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6909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A01461F-B420-4C0B-9773-B194E43213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6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3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53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21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81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1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0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85CC334A-4504-49EC-99D2-3CA8AB362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6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B87FA87-E486-4AA7-B234-28C0D5B925F5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2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98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99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0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01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02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ames_Holton\Desktop\James_Holton\movies\osc.mpeg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ames_Holton\Desktop\James_Holton\movies\completeness.mpe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ames_Holton\Desktop\James_Holton\movies\resolution.mpeg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ames_Holton\Desktop\James_Holton\movies\lo_cut.mpeg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ames_Holton\Desktop\James_Holton\movies\rfactor.mpeg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ames_Holton\Desktop\James_Holton\movies\dephase.mpeg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ames_Holton\Desktop\James_Holton\movies\overload.mpeg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Background scattering</a:t>
            </a:r>
          </a:p>
        </p:txBody>
      </p:sp>
      <p:sp>
        <p:nvSpPr>
          <p:cNvPr id="764931" name="Text Box 3"/>
          <p:cNvSpPr txBox="1">
            <a:spLocks noChangeArrowheads="1"/>
          </p:cNvSpPr>
          <p:nvPr/>
        </p:nvSpPr>
        <p:spPr bwMode="auto">
          <a:xfrm>
            <a:off x="4002088" y="6424613"/>
            <a:ext cx="174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Resolution (Ǻ)</a:t>
            </a:r>
          </a:p>
        </p:txBody>
      </p:sp>
      <p:sp>
        <p:nvSpPr>
          <p:cNvPr id="764932" name="Text Box 4"/>
          <p:cNvSpPr txBox="1">
            <a:spLocks noChangeArrowheads="1"/>
          </p:cNvSpPr>
          <p:nvPr/>
        </p:nvSpPr>
        <p:spPr bwMode="auto">
          <a:xfrm rot="-5400000">
            <a:off x="-650081" y="3675857"/>
            <a:ext cx="2419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Electron equivalents</a:t>
            </a:r>
          </a:p>
        </p:txBody>
      </p:sp>
      <p:sp>
        <p:nvSpPr>
          <p:cNvPr id="764933" name="Text Box 5"/>
          <p:cNvSpPr txBox="1">
            <a:spLocks noChangeArrowheads="1"/>
          </p:cNvSpPr>
          <p:nvPr/>
        </p:nvSpPr>
        <p:spPr bwMode="auto">
          <a:xfrm>
            <a:off x="2159000" y="1185863"/>
            <a:ext cx="508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00"/>
                </a:solidFill>
              </a:rPr>
              <a:t>The form-factor of the cryostream</a:t>
            </a:r>
          </a:p>
        </p:txBody>
      </p:sp>
      <p:sp>
        <p:nvSpPr>
          <p:cNvPr id="764934" name="Text Box 6"/>
          <p:cNvSpPr txBox="1">
            <a:spLocks noChangeArrowheads="1"/>
          </p:cNvSpPr>
          <p:nvPr/>
        </p:nvSpPr>
        <p:spPr bwMode="auto">
          <a:xfrm>
            <a:off x="917575" y="5889625"/>
            <a:ext cx="728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    20  10        5   4        3   2.5        2  1.8   1.6     1.4        1.2              1</a:t>
            </a:r>
          </a:p>
        </p:txBody>
      </p:sp>
      <p:pic>
        <p:nvPicPr>
          <p:cNvPr id="764935" name="Picture 7" descr="airsca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619250"/>
            <a:ext cx="687705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4936" name="Text Box 8"/>
          <p:cNvSpPr txBox="1">
            <a:spLocks noChangeArrowheads="1"/>
          </p:cNvSpPr>
          <p:nvPr/>
        </p:nvSpPr>
        <p:spPr bwMode="auto">
          <a:xfrm rot="-5400000">
            <a:off x="-1326356" y="3556794"/>
            <a:ext cx="464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0      2       4      6       8     10    12     14    16</a:t>
            </a:r>
          </a:p>
        </p:txBody>
      </p:sp>
      <p:sp>
        <p:nvSpPr>
          <p:cNvPr id="764937" name="Text Box 9"/>
          <p:cNvSpPr txBox="1">
            <a:spLocks noChangeArrowheads="1"/>
          </p:cNvSpPr>
          <p:nvPr/>
        </p:nvSpPr>
        <p:spPr bwMode="auto">
          <a:xfrm>
            <a:off x="5594350" y="1903413"/>
            <a:ext cx="13398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FF0000"/>
                </a:solidFill>
              </a:rPr>
              <a:t>measured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 smtClean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99"/>
                </a:solidFill>
              </a:rPr>
              <a:t>theoretical</a:t>
            </a:r>
          </a:p>
        </p:txBody>
      </p:sp>
    </p:spTree>
    <p:extLst>
      <p:ext uri="{BB962C8B-B14F-4D97-AF65-F5344CB8AC3E}">
        <p14:creationId xmlns:p14="http://schemas.microsoft.com/office/powerpoint/2010/main" val="39949788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r>
              <a:rPr lang="en-US" altLang="en-US"/>
              <a:t>Compton scattering</a:t>
            </a:r>
          </a:p>
        </p:txBody>
      </p:sp>
      <p:sp>
        <p:nvSpPr>
          <p:cNvPr id="777219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371975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I</a:t>
            </a:r>
            <a:r>
              <a:rPr lang="en-US" altLang="en-US" b="1" baseline="-25000" smtClean="0">
                <a:solidFill>
                  <a:srgbClr val="000000"/>
                </a:solidFill>
              </a:rPr>
              <a:t>compton</a:t>
            </a:r>
            <a:r>
              <a:rPr lang="en-US" altLang="en-US" smtClean="0">
                <a:solidFill>
                  <a:srgbClr val="000000"/>
                </a:solidFill>
              </a:rPr>
              <a:t>	- scattered photons/steradian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I</a:t>
            </a:r>
            <a:r>
              <a:rPr lang="en-US" altLang="en-US" b="1" baseline="-25000" smtClean="0">
                <a:solidFill>
                  <a:srgbClr val="000000"/>
                </a:solidFill>
              </a:rPr>
              <a:t>beam</a:t>
            </a:r>
            <a:r>
              <a:rPr lang="en-US" altLang="en-US" smtClean="0">
                <a:solidFill>
                  <a:srgbClr val="000000"/>
                </a:solidFill>
              </a:rPr>
              <a:t>	- incident (photons/s/m</a:t>
            </a:r>
            <a:r>
              <a:rPr lang="en-US" altLang="en-US" baseline="30000" smtClean="0">
                <a:solidFill>
                  <a:srgbClr val="000000"/>
                </a:solidFill>
              </a:rPr>
              <a:t>2</a:t>
            </a:r>
            <a:r>
              <a:rPr lang="en-US" altLang="en-US" smtClean="0">
                <a:solidFill>
                  <a:srgbClr val="000000"/>
                </a:solidFill>
              </a:rPr>
              <a:t> 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t</a:t>
            </a:r>
            <a:r>
              <a:rPr lang="en-US" altLang="en-US" smtClean="0">
                <a:solidFill>
                  <a:srgbClr val="000000"/>
                </a:solidFill>
              </a:rPr>
              <a:t>	- exposure time (s)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r</a:t>
            </a:r>
            <a:r>
              <a:rPr lang="en-US" altLang="en-US" b="1" baseline="-25000" smtClean="0">
                <a:solidFill>
                  <a:srgbClr val="000000"/>
                </a:solidFill>
              </a:rPr>
              <a:t>e</a:t>
            </a:r>
            <a:r>
              <a:rPr lang="en-US" altLang="en-US" smtClean="0">
                <a:solidFill>
                  <a:srgbClr val="000000"/>
                </a:solidFill>
              </a:rPr>
              <a:t>	- classical electron radius 		   (2.818x10</a:t>
            </a:r>
            <a:r>
              <a:rPr lang="en-US" altLang="en-US" baseline="30000" smtClean="0">
                <a:solidFill>
                  <a:srgbClr val="000000"/>
                </a:solidFill>
              </a:rPr>
              <a:t>-15</a:t>
            </a:r>
            <a:r>
              <a:rPr lang="en-US" altLang="en-US" smtClean="0">
                <a:solidFill>
                  <a:srgbClr val="000000"/>
                </a:solidFill>
              </a:rPr>
              <a:t> m)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V</a:t>
            </a:r>
            <a:r>
              <a:rPr lang="en-US" altLang="en-US" b="1" baseline="-25000" smtClean="0">
                <a:solidFill>
                  <a:srgbClr val="000000"/>
                </a:solidFill>
              </a:rPr>
              <a:t>xtal</a:t>
            </a:r>
            <a:r>
              <a:rPr lang="en-US" altLang="en-US" smtClean="0">
                <a:solidFill>
                  <a:srgbClr val="000000"/>
                </a:solidFill>
              </a:rPr>
              <a:t>	- volume of crystal (in m</a:t>
            </a:r>
            <a:r>
              <a:rPr lang="en-US" altLang="en-US" baseline="30000" smtClean="0">
                <a:solidFill>
                  <a:srgbClr val="000000"/>
                </a:solidFill>
              </a:rPr>
              <a:t>3</a:t>
            </a:r>
            <a:r>
              <a:rPr lang="en-US" altLang="en-US" smtClean="0">
                <a:solidFill>
                  <a:srgbClr val="000000"/>
                </a:solidFill>
              </a:rPr>
              <a:t>)</a:t>
            </a:r>
            <a:endParaRPr lang="en-US" altLang="en-US" baseline="3000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V</a:t>
            </a:r>
            <a:r>
              <a:rPr lang="en-US" altLang="en-US" b="1" baseline="-25000" smtClean="0">
                <a:solidFill>
                  <a:srgbClr val="000000"/>
                </a:solidFill>
              </a:rPr>
              <a:t>ASU</a:t>
            </a:r>
            <a:r>
              <a:rPr lang="en-US" altLang="en-US" smtClean="0">
                <a:solidFill>
                  <a:srgbClr val="000000"/>
                </a:solidFill>
              </a:rPr>
              <a:t>	- asymmetric unit (in m</a:t>
            </a:r>
            <a:r>
              <a:rPr lang="en-US" altLang="en-US" baseline="30000" smtClean="0">
                <a:solidFill>
                  <a:srgbClr val="000000"/>
                </a:solidFill>
              </a:rPr>
              <a:t>3</a:t>
            </a:r>
            <a:r>
              <a:rPr lang="en-US" altLang="en-US" smtClean="0">
                <a:solidFill>
                  <a:srgbClr val="000000"/>
                </a:solidFill>
              </a:rPr>
              <a:t>)</a:t>
            </a:r>
            <a:endParaRPr lang="en-US" altLang="en-US" baseline="3000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P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polarization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baseline="30000" smtClean="0">
              <a:solidFill>
                <a:srgbClr val="000000"/>
              </a:solidFill>
            </a:endParaRPr>
          </a:p>
        </p:txBody>
      </p:sp>
      <p:sp>
        <p:nvSpPr>
          <p:cNvPr id="777220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A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absorption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a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particular atom in the ASU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b="1" smtClean="0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Bragg angle</a:t>
            </a:r>
            <a:endParaRPr lang="el-GR" altLang="en-US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b="1" smtClean="0">
                <a:solidFill>
                  <a:srgbClr val="000000"/>
                </a:solidFill>
                <a:cs typeface="Arial" charset="0"/>
              </a:rPr>
              <a:t>κ</a:t>
            </a: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	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- photon energy (keV) / 511 keV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Z</a:t>
            </a:r>
            <a:r>
              <a:rPr lang="en-US" altLang="en-US" b="1" baseline="-25000" smtClean="0">
                <a:solidFill>
                  <a:srgbClr val="000000"/>
                </a:solidFill>
                <a:cs typeface="Arial" charset="0"/>
              </a:rPr>
              <a:t>a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atomic number</a:t>
            </a:r>
            <a:endParaRPr lang="el-GR" altLang="en-US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f</a:t>
            </a:r>
            <a:r>
              <a:rPr lang="en-US" altLang="en-US" b="1" baseline="-25000" smtClean="0">
                <a:solidFill>
                  <a:srgbClr val="000000"/>
                </a:solidFill>
                <a:cs typeface="Arial" charset="0"/>
              </a:rPr>
              <a:t>a</a:t>
            </a: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(s)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atomic structure amplitude 	   (electrons)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s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scattering length (sin(</a:t>
            </a:r>
            <a:r>
              <a:rPr lang="el-GR" altLang="en-US" smtClean="0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)/</a:t>
            </a:r>
            <a:r>
              <a:rPr lang="el-GR" altLang="en-US" smtClean="0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  <p:sp>
        <p:nvSpPr>
          <p:cNvPr id="777221" name="Rectangle 5"/>
          <p:cNvSpPr>
            <a:spLocks noChangeArrowheads="1"/>
          </p:cNvSpPr>
          <p:nvPr/>
        </p:nvSpPr>
        <p:spPr bwMode="auto">
          <a:xfrm>
            <a:off x="7377113" y="1752600"/>
            <a:ext cx="17668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</a:rPr>
              <a:t>Z</a:t>
            </a:r>
            <a:r>
              <a:rPr lang="en-US" altLang="en-US" sz="2800" b="1" baseline="-25000" smtClean="0">
                <a:solidFill>
                  <a:srgbClr val="000000"/>
                </a:solidFill>
              </a:rPr>
              <a:t>a</a:t>
            </a:r>
            <a:r>
              <a:rPr lang="en-US" altLang="en-US" sz="2800" b="1" smtClean="0">
                <a:solidFill>
                  <a:srgbClr val="000000"/>
                </a:solidFill>
              </a:rPr>
              <a:t>- |f</a:t>
            </a:r>
            <a:r>
              <a:rPr lang="en-US" altLang="en-US" sz="2800" b="1" baseline="-25000" smtClean="0">
                <a:solidFill>
                  <a:srgbClr val="000000"/>
                </a:solidFill>
              </a:rPr>
              <a:t>a</a:t>
            </a:r>
            <a:r>
              <a:rPr lang="en-US" altLang="en-US" sz="2800" b="1" smtClean="0">
                <a:solidFill>
                  <a:srgbClr val="000000"/>
                </a:solidFill>
              </a:rPr>
              <a:t>(</a:t>
            </a:r>
            <a:r>
              <a:rPr lang="en-US" altLang="en-US" sz="2800" b="1" smtClean="0">
                <a:solidFill>
                  <a:srgbClr val="000000"/>
                </a:solidFill>
                <a:cs typeface="Arial" charset="0"/>
              </a:rPr>
              <a:t>s</a:t>
            </a:r>
            <a:r>
              <a:rPr lang="en-US" altLang="en-US" sz="2800" b="1" smtClean="0">
                <a:solidFill>
                  <a:srgbClr val="000000"/>
                </a:solidFill>
              </a:rPr>
              <a:t>)|</a:t>
            </a:r>
          </a:p>
        </p:txBody>
      </p:sp>
      <p:sp>
        <p:nvSpPr>
          <p:cNvPr id="777222" name="Text Box 6"/>
          <p:cNvSpPr txBox="1">
            <a:spLocks noChangeArrowheads="1"/>
          </p:cNvSpPr>
          <p:nvPr/>
        </p:nvSpPr>
        <p:spPr bwMode="auto">
          <a:xfrm>
            <a:off x="77788" y="1752600"/>
            <a:ext cx="3270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cs typeface="Arial" charset="0"/>
              </a:rPr>
              <a:t>I</a:t>
            </a:r>
            <a:r>
              <a:rPr lang="en-US" altLang="en-US" sz="2800" b="1" baseline="-25000" smtClean="0">
                <a:solidFill>
                  <a:srgbClr val="000000"/>
                </a:solidFill>
                <a:cs typeface="Arial" charset="0"/>
              </a:rPr>
              <a:t>compton</a:t>
            </a:r>
            <a:r>
              <a:rPr lang="en-US" altLang="en-US" sz="2800" b="1" smtClean="0">
                <a:solidFill>
                  <a:srgbClr val="000000"/>
                </a:solidFill>
                <a:cs typeface="Arial" charset="0"/>
              </a:rPr>
              <a:t> = I</a:t>
            </a:r>
            <a:r>
              <a:rPr lang="en-US" altLang="en-US" sz="2800" b="1" baseline="-25000" smtClean="0">
                <a:solidFill>
                  <a:srgbClr val="000000"/>
                </a:solidFill>
                <a:cs typeface="Arial" charset="0"/>
              </a:rPr>
              <a:t>beam</a:t>
            </a:r>
            <a:r>
              <a:rPr lang="en-US" altLang="en-US" sz="2800" b="1" smtClean="0">
                <a:solidFill>
                  <a:srgbClr val="000000"/>
                </a:solidFill>
                <a:cs typeface="Arial" charset="0"/>
              </a:rPr>
              <a:t> t r</a:t>
            </a:r>
            <a:r>
              <a:rPr lang="en-US" altLang="en-US" sz="2800" b="1" baseline="-25000" smtClean="0">
                <a:solidFill>
                  <a:srgbClr val="000000"/>
                </a:solidFill>
                <a:cs typeface="Arial" charset="0"/>
              </a:rPr>
              <a:t>e</a:t>
            </a:r>
            <a:r>
              <a:rPr lang="en-US" altLang="en-US" sz="2800" b="1" baseline="30000" smtClean="0">
                <a:solidFill>
                  <a:srgbClr val="000000"/>
                </a:solidFill>
                <a:cs typeface="Arial" charset="0"/>
              </a:rPr>
              <a:t>2 </a:t>
            </a:r>
            <a:endParaRPr lang="el-GR" altLang="en-US" sz="2800" b="1" baseline="-25000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777223" name="Group 7"/>
          <p:cNvGrpSpPr>
            <a:grpSpLocks/>
          </p:cNvGrpSpPr>
          <p:nvPr/>
        </p:nvGrpSpPr>
        <p:grpSpPr bwMode="auto">
          <a:xfrm>
            <a:off x="6707188" y="1387475"/>
            <a:ext cx="749300" cy="1250950"/>
            <a:chOff x="2704" y="856"/>
            <a:chExt cx="472" cy="788"/>
          </a:xfrm>
        </p:grpSpPr>
        <p:sp>
          <p:nvSpPr>
            <p:cNvPr id="777224" name="Text Box 8"/>
            <p:cNvSpPr txBox="1">
              <a:spLocks noChangeArrowheads="1"/>
            </p:cNvSpPr>
            <p:nvPr/>
          </p:nvSpPr>
          <p:spPr bwMode="auto">
            <a:xfrm>
              <a:off x="2704" y="856"/>
              <a:ext cx="472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altLang="en-US" sz="7200" smtClean="0">
                  <a:solidFill>
                    <a:srgbClr val="000000"/>
                  </a:solidFill>
                  <a:latin typeface="Century Gothic" pitchFamily="34" charset="0"/>
                  <a:cs typeface="Arial" charset="0"/>
                </a:rPr>
                <a:t>Σ</a:t>
              </a:r>
            </a:p>
          </p:txBody>
        </p:sp>
        <p:sp>
          <p:nvSpPr>
            <p:cNvPr id="777225" name="Text Box 9"/>
            <p:cNvSpPr txBox="1">
              <a:spLocks noChangeArrowheads="1"/>
            </p:cNvSpPr>
            <p:nvPr/>
          </p:nvSpPr>
          <p:spPr bwMode="auto">
            <a:xfrm>
              <a:off x="2831" y="1413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smtClean="0">
                  <a:solidFill>
                    <a:srgbClr val="000000"/>
                  </a:solidFill>
                </a:rPr>
                <a:t>a</a:t>
              </a:r>
            </a:p>
          </p:txBody>
        </p:sp>
      </p:grpSp>
      <p:grpSp>
        <p:nvGrpSpPr>
          <p:cNvPr id="777226" name="Group 10"/>
          <p:cNvGrpSpPr>
            <a:grpSpLocks/>
          </p:cNvGrpSpPr>
          <p:nvPr/>
        </p:nvGrpSpPr>
        <p:grpSpPr bwMode="auto">
          <a:xfrm>
            <a:off x="3194050" y="1420813"/>
            <a:ext cx="3576638" cy="1182687"/>
            <a:chOff x="2012" y="878"/>
            <a:chExt cx="2253" cy="745"/>
          </a:xfrm>
        </p:grpSpPr>
        <p:sp>
          <p:nvSpPr>
            <p:cNvPr id="777227" name="Text Box 11"/>
            <p:cNvSpPr txBox="1">
              <a:spLocks noChangeArrowheads="1"/>
            </p:cNvSpPr>
            <p:nvPr/>
          </p:nvSpPr>
          <p:spPr bwMode="auto">
            <a:xfrm>
              <a:off x="2012" y="878"/>
              <a:ext cx="176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smtClean="0">
                  <a:solidFill>
                    <a:srgbClr val="000000"/>
                  </a:solidFill>
                  <a:cs typeface="Arial" charset="0"/>
                </a:rPr>
                <a:t>V</a:t>
              </a:r>
              <a:r>
                <a:rPr lang="en-US" altLang="en-US" sz="2800" b="1" baseline="-25000" smtClean="0">
                  <a:solidFill>
                    <a:srgbClr val="000000"/>
                  </a:solidFill>
                  <a:cs typeface="Arial" charset="0"/>
                </a:rPr>
                <a:t>xtal                   </a:t>
              </a:r>
              <a:r>
                <a:rPr lang="en-US" altLang="en-US" sz="2800" b="1" smtClean="0">
                  <a:solidFill>
                    <a:srgbClr val="000000"/>
                  </a:solidFill>
                </a:rPr>
                <a:t>P A </a:t>
              </a:r>
              <a:endParaRPr lang="el-GR" altLang="en-US" sz="2800" b="1" smtClean="0">
                <a:solidFill>
                  <a:srgbClr val="000000"/>
                </a:solidFill>
              </a:endParaRPr>
            </a:p>
          </p:txBody>
        </p:sp>
        <p:sp>
          <p:nvSpPr>
            <p:cNvPr id="777228" name="Text Box 12"/>
            <p:cNvSpPr txBox="1">
              <a:spLocks noChangeArrowheads="1"/>
            </p:cNvSpPr>
            <p:nvPr/>
          </p:nvSpPr>
          <p:spPr bwMode="auto">
            <a:xfrm>
              <a:off x="2017" y="1296"/>
              <a:ext cx="224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smtClean="0">
                  <a:solidFill>
                    <a:srgbClr val="000000"/>
                  </a:solidFill>
                  <a:cs typeface="Arial" charset="0"/>
                </a:rPr>
                <a:t>V</a:t>
              </a:r>
              <a:r>
                <a:rPr lang="en-US" altLang="en-US" sz="2800" b="1" baseline="-25000" smtClean="0">
                  <a:solidFill>
                    <a:srgbClr val="000000"/>
                  </a:solidFill>
                  <a:cs typeface="Arial" charset="0"/>
                </a:rPr>
                <a:t>ASU   </a:t>
              </a:r>
              <a:r>
                <a:rPr lang="en-US" altLang="en-US" sz="2800" b="1" smtClean="0">
                  <a:solidFill>
                    <a:srgbClr val="000000"/>
                  </a:solidFill>
                </a:rPr>
                <a:t>1+</a:t>
              </a:r>
              <a:r>
                <a:rPr lang="el-GR" altLang="en-US" sz="2800" b="1" smtClean="0">
                  <a:solidFill>
                    <a:srgbClr val="000000"/>
                  </a:solidFill>
                  <a:cs typeface="Arial" charset="0"/>
                </a:rPr>
                <a:t>κ</a:t>
              </a:r>
              <a:r>
                <a:rPr lang="en-US" altLang="en-US" sz="2800" b="1" smtClean="0">
                  <a:solidFill>
                    <a:srgbClr val="000000"/>
                  </a:solidFill>
                </a:rPr>
                <a:t> </a:t>
              </a:r>
              <a:r>
                <a:rPr lang="en-US" altLang="en-US" sz="2800" smtClean="0">
                  <a:solidFill>
                    <a:srgbClr val="000000"/>
                  </a:solidFill>
                </a:rPr>
                <a:t>(</a:t>
              </a:r>
              <a:r>
                <a:rPr lang="en-US" altLang="en-US" sz="2800" b="1" smtClean="0">
                  <a:solidFill>
                    <a:srgbClr val="000000"/>
                  </a:solidFill>
                </a:rPr>
                <a:t>1-cos</a:t>
              </a:r>
              <a:r>
                <a:rPr lang="en-US" altLang="en-US" sz="2800" smtClean="0">
                  <a:solidFill>
                    <a:srgbClr val="000000"/>
                  </a:solidFill>
                </a:rPr>
                <a:t>(</a:t>
              </a:r>
              <a:r>
                <a:rPr lang="el-GR" altLang="en-US" sz="2800" b="1" smtClean="0">
                  <a:solidFill>
                    <a:srgbClr val="000000"/>
                  </a:solidFill>
                  <a:cs typeface="Arial" charset="0"/>
                </a:rPr>
                <a:t>θ</a:t>
              </a:r>
              <a:r>
                <a:rPr lang="en-US" altLang="en-US" sz="2800" smtClean="0">
                  <a:solidFill>
                    <a:srgbClr val="000000"/>
                  </a:solidFill>
                </a:rPr>
                <a:t>))</a:t>
              </a:r>
              <a:r>
                <a:rPr lang="en-US" altLang="en-US" sz="2800" b="1" baseline="30000" smtClean="0">
                  <a:solidFill>
                    <a:srgbClr val="000000"/>
                  </a:solidFill>
                </a:rPr>
                <a:t>2</a:t>
              </a:r>
              <a:endParaRPr lang="el-GR" altLang="en-US" sz="2800" b="1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777229" name="Line 13"/>
            <p:cNvSpPr>
              <a:spLocks noChangeShapeType="1"/>
            </p:cNvSpPr>
            <p:nvPr/>
          </p:nvSpPr>
          <p:spPr bwMode="auto">
            <a:xfrm flipV="1">
              <a:off x="2029" y="1256"/>
              <a:ext cx="5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77230" name="Line 14"/>
            <p:cNvSpPr>
              <a:spLocks noChangeShapeType="1"/>
            </p:cNvSpPr>
            <p:nvPr/>
          </p:nvSpPr>
          <p:spPr bwMode="auto">
            <a:xfrm>
              <a:off x="2766" y="1256"/>
              <a:ext cx="145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77231" name="Rectangle 15"/>
          <p:cNvSpPr>
            <a:spLocks noChangeArrowheads="1"/>
          </p:cNvSpPr>
          <p:nvPr/>
        </p:nvSpPr>
        <p:spPr bwMode="auto">
          <a:xfrm>
            <a:off x="6470650" y="95885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R. W. James (1947)</a:t>
            </a:r>
          </a:p>
        </p:txBody>
      </p:sp>
    </p:spTree>
    <p:extLst>
      <p:ext uri="{BB962C8B-B14F-4D97-AF65-F5344CB8AC3E}">
        <p14:creationId xmlns:p14="http://schemas.microsoft.com/office/powerpoint/2010/main" val="2899575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r>
              <a:rPr lang="en-US" altLang="en-US"/>
              <a:t>Compton scattering</a:t>
            </a:r>
          </a:p>
        </p:txBody>
      </p:sp>
      <p:sp>
        <p:nvSpPr>
          <p:cNvPr id="778243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371975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I</a:t>
            </a:r>
            <a:r>
              <a:rPr lang="en-US" altLang="en-US" b="1" baseline="-25000" smtClean="0">
                <a:solidFill>
                  <a:srgbClr val="000000"/>
                </a:solidFill>
              </a:rPr>
              <a:t>compton</a:t>
            </a:r>
            <a:r>
              <a:rPr lang="en-US" altLang="en-US" smtClean="0">
                <a:solidFill>
                  <a:srgbClr val="000000"/>
                </a:solidFill>
              </a:rPr>
              <a:t>	- scattered photons/steradian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I</a:t>
            </a:r>
            <a:r>
              <a:rPr lang="en-US" altLang="en-US" b="1" baseline="-25000" smtClean="0">
                <a:solidFill>
                  <a:srgbClr val="000000"/>
                </a:solidFill>
              </a:rPr>
              <a:t>beam</a:t>
            </a:r>
            <a:r>
              <a:rPr lang="en-US" altLang="en-US" smtClean="0">
                <a:solidFill>
                  <a:srgbClr val="000000"/>
                </a:solidFill>
              </a:rPr>
              <a:t>	- incident (photons/s/m</a:t>
            </a:r>
            <a:r>
              <a:rPr lang="en-US" altLang="en-US" baseline="30000" smtClean="0">
                <a:solidFill>
                  <a:srgbClr val="000000"/>
                </a:solidFill>
              </a:rPr>
              <a:t>2</a:t>
            </a:r>
            <a:r>
              <a:rPr lang="en-US" altLang="en-US" smtClean="0">
                <a:solidFill>
                  <a:srgbClr val="000000"/>
                </a:solidFill>
              </a:rPr>
              <a:t> 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t</a:t>
            </a:r>
            <a:r>
              <a:rPr lang="en-US" altLang="en-US" smtClean="0">
                <a:solidFill>
                  <a:srgbClr val="000000"/>
                </a:solidFill>
              </a:rPr>
              <a:t>	- exposure time (s)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r</a:t>
            </a:r>
            <a:r>
              <a:rPr lang="en-US" altLang="en-US" b="1" baseline="-25000" smtClean="0">
                <a:solidFill>
                  <a:srgbClr val="000000"/>
                </a:solidFill>
              </a:rPr>
              <a:t>e</a:t>
            </a:r>
            <a:r>
              <a:rPr lang="en-US" altLang="en-US" smtClean="0">
                <a:solidFill>
                  <a:srgbClr val="000000"/>
                </a:solidFill>
              </a:rPr>
              <a:t>	- classical electron radius 		   (2.818x10</a:t>
            </a:r>
            <a:r>
              <a:rPr lang="en-US" altLang="en-US" baseline="30000" smtClean="0">
                <a:solidFill>
                  <a:srgbClr val="000000"/>
                </a:solidFill>
              </a:rPr>
              <a:t>-15</a:t>
            </a:r>
            <a:r>
              <a:rPr lang="en-US" altLang="en-US" smtClean="0">
                <a:solidFill>
                  <a:srgbClr val="000000"/>
                </a:solidFill>
              </a:rPr>
              <a:t> m)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V</a:t>
            </a:r>
            <a:r>
              <a:rPr lang="en-US" altLang="en-US" b="1" baseline="-25000" smtClean="0">
                <a:solidFill>
                  <a:srgbClr val="000000"/>
                </a:solidFill>
              </a:rPr>
              <a:t>xtal</a:t>
            </a:r>
            <a:r>
              <a:rPr lang="en-US" altLang="en-US" smtClean="0">
                <a:solidFill>
                  <a:srgbClr val="000000"/>
                </a:solidFill>
              </a:rPr>
              <a:t>	- volume of crystal (in m</a:t>
            </a:r>
            <a:r>
              <a:rPr lang="en-US" altLang="en-US" baseline="30000" smtClean="0">
                <a:solidFill>
                  <a:srgbClr val="000000"/>
                </a:solidFill>
              </a:rPr>
              <a:t>3</a:t>
            </a:r>
            <a:r>
              <a:rPr lang="en-US" altLang="en-US" smtClean="0">
                <a:solidFill>
                  <a:srgbClr val="000000"/>
                </a:solidFill>
              </a:rPr>
              <a:t>)</a:t>
            </a:r>
            <a:endParaRPr lang="en-US" altLang="en-US" baseline="3000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V</a:t>
            </a:r>
            <a:r>
              <a:rPr lang="en-US" altLang="en-US" b="1" baseline="-25000" smtClean="0">
                <a:solidFill>
                  <a:srgbClr val="000000"/>
                </a:solidFill>
              </a:rPr>
              <a:t>ASU</a:t>
            </a:r>
            <a:r>
              <a:rPr lang="en-US" altLang="en-US" smtClean="0">
                <a:solidFill>
                  <a:srgbClr val="000000"/>
                </a:solidFill>
              </a:rPr>
              <a:t>	- asymmetric unit (in m</a:t>
            </a:r>
            <a:r>
              <a:rPr lang="en-US" altLang="en-US" baseline="30000" smtClean="0">
                <a:solidFill>
                  <a:srgbClr val="000000"/>
                </a:solidFill>
              </a:rPr>
              <a:t>3</a:t>
            </a:r>
            <a:r>
              <a:rPr lang="en-US" altLang="en-US" smtClean="0">
                <a:solidFill>
                  <a:srgbClr val="000000"/>
                </a:solidFill>
              </a:rPr>
              <a:t>)</a:t>
            </a:r>
            <a:endParaRPr lang="en-US" altLang="en-US" baseline="3000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P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polarization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baseline="30000" smtClean="0">
              <a:solidFill>
                <a:srgbClr val="000000"/>
              </a:solidFill>
            </a:endParaRPr>
          </a:p>
        </p:txBody>
      </p:sp>
      <p:sp>
        <p:nvSpPr>
          <p:cNvPr id="778244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A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absorption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a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particular atom in the ASU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b="1" smtClean="0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Bragg angle</a:t>
            </a:r>
            <a:endParaRPr lang="el-GR" altLang="en-US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b="1" smtClean="0">
                <a:solidFill>
                  <a:srgbClr val="000000"/>
                </a:solidFill>
                <a:cs typeface="Arial" charset="0"/>
              </a:rPr>
              <a:t>κ</a:t>
            </a: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	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- photon energy (keV) / 511 keV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CC3300"/>
                </a:solidFill>
                <a:cs typeface="Arial" charset="0"/>
              </a:rPr>
              <a:t>Z</a:t>
            </a:r>
            <a:r>
              <a:rPr lang="en-US" altLang="en-US" b="1" baseline="-25000" smtClean="0">
                <a:solidFill>
                  <a:srgbClr val="CC3300"/>
                </a:solidFill>
                <a:cs typeface="Arial" charset="0"/>
              </a:rPr>
              <a:t>a</a:t>
            </a:r>
            <a:r>
              <a:rPr lang="en-US" altLang="en-US" smtClean="0">
                <a:solidFill>
                  <a:srgbClr val="CC3300"/>
                </a:solidFill>
                <a:cs typeface="Arial" charset="0"/>
              </a:rPr>
              <a:t>	- atomic number</a:t>
            </a:r>
            <a:endParaRPr lang="el-GR" altLang="en-US" smtClean="0">
              <a:solidFill>
                <a:srgbClr val="CC3300"/>
              </a:solidFill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CC3300"/>
                </a:solidFill>
                <a:cs typeface="Arial" charset="0"/>
              </a:rPr>
              <a:t>f</a:t>
            </a:r>
            <a:r>
              <a:rPr lang="en-US" altLang="en-US" b="1" baseline="-25000" smtClean="0">
                <a:solidFill>
                  <a:srgbClr val="CC3300"/>
                </a:solidFill>
                <a:cs typeface="Arial" charset="0"/>
              </a:rPr>
              <a:t>a</a:t>
            </a:r>
            <a:r>
              <a:rPr lang="en-US" altLang="en-US" b="1" smtClean="0">
                <a:solidFill>
                  <a:srgbClr val="CC3300"/>
                </a:solidFill>
                <a:cs typeface="Arial" charset="0"/>
              </a:rPr>
              <a:t>(s)</a:t>
            </a:r>
            <a:r>
              <a:rPr lang="en-US" altLang="en-US" smtClean="0">
                <a:solidFill>
                  <a:srgbClr val="CC3300"/>
                </a:solidFill>
                <a:cs typeface="Arial" charset="0"/>
              </a:rPr>
              <a:t>	- atomic structure amplitude 	   (electrons)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s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scattering length (sin(</a:t>
            </a:r>
            <a:r>
              <a:rPr lang="el-GR" altLang="en-US" smtClean="0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)/</a:t>
            </a:r>
            <a:r>
              <a:rPr lang="el-GR" altLang="en-US" smtClean="0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  <p:sp>
        <p:nvSpPr>
          <p:cNvPr id="778245" name="Rectangle 5"/>
          <p:cNvSpPr>
            <a:spLocks noChangeArrowheads="1"/>
          </p:cNvSpPr>
          <p:nvPr/>
        </p:nvSpPr>
        <p:spPr bwMode="auto">
          <a:xfrm>
            <a:off x="7377113" y="1752600"/>
            <a:ext cx="17668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CC3300"/>
                </a:solidFill>
              </a:rPr>
              <a:t>Z</a:t>
            </a:r>
            <a:r>
              <a:rPr lang="en-US" altLang="en-US" sz="2800" b="1" baseline="-25000" smtClean="0">
                <a:solidFill>
                  <a:srgbClr val="CC3300"/>
                </a:solidFill>
              </a:rPr>
              <a:t>a</a:t>
            </a:r>
            <a:r>
              <a:rPr lang="en-US" altLang="en-US" sz="2800" b="1" smtClean="0">
                <a:solidFill>
                  <a:srgbClr val="CC3300"/>
                </a:solidFill>
              </a:rPr>
              <a:t>- |f</a:t>
            </a:r>
            <a:r>
              <a:rPr lang="en-US" altLang="en-US" sz="2800" b="1" baseline="-25000" smtClean="0">
                <a:solidFill>
                  <a:srgbClr val="CC3300"/>
                </a:solidFill>
              </a:rPr>
              <a:t>a</a:t>
            </a:r>
            <a:r>
              <a:rPr lang="en-US" altLang="en-US" sz="2800" b="1" smtClean="0">
                <a:solidFill>
                  <a:srgbClr val="CC3300"/>
                </a:solidFill>
              </a:rPr>
              <a:t>(</a:t>
            </a:r>
            <a:r>
              <a:rPr lang="en-US" altLang="en-US" sz="2800" b="1" smtClean="0">
                <a:solidFill>
                  <a:srgbClr val="CC3300"/>
                </a:solidFill>
                <a:cs typeface="Arial" charset="0"/>
              </a:rPr>
              <a:t>s</a:t>
            </a:r>
            <a:r>
              <a:rPr lang="en-US" altLang="en-US" sz="2800" b="1" smtClean="0">
                <a:solidFill>
                  <a:srgbClr val="CC3300"/>
                </a:solidFill>
              </a:rPr>
              <a:t>)|</a:t>
            </a:r>
          </a:p>
        </p:txBody>
      </p:sp>
      <p:sp>
        <p:nvSpPr>
          <p:cNvPr id="778246" name="Text Box 6"/>
          <p:cNvSpPr txBox="1">
            <a:spLocks noChangeArrowheads="1"/>
          </p:cNvSpPr>
          <p:nvPr/>
        </p:nvSpPr>
        <p:spPr bwMode="auto">
          <a:xfrm>
            <a:off x="77788" y="1752600"/>
            <a:ext cx="3270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cs typeface="Arial" charset="0"/>
              </a:rPr>
              <a:t>I</a:t>
            </a:r>
            <a:r>
              <a:rPr lang="en-US" altLang="en-US" sz="2800" b="1" baseline="-25000" smtClean="0">
                <a:solidFill>
                  <a:srgbClr val="000000"/>
                </a:solidFill>
                <a:cs typeface="Arial" charset="0"/>
              </a:rPr>
              <a:t>compton</a:t>
            </a:r>
            <a:r>
              <a:rPr lang="en-US" altLang="en-US" sz="2800" b="1" smtClean="0">
                <a:solidFill>
                  <a:srgbClr val="000000"/>
                </a:solidFill>
                <a:cs typeface="Arial" charset="0"/>
              </a:rPr>
              <a:t> = I</a:t>
            </a:r>
            <a:r>
              <a:rPr lang="en-US" altLang="en-US" sz="2800" b="1" baseline="-25000" smtClean="0">
                <a:solidFill>
                  <a:srgbClr val="000000"/>
                </a:solidFill>
                <a:cs typeface="Arial" charset="0"/>
              </a:rPr>
              <a:t>beam</a:t>
            </a:r>
            <a:r>
              <a:rPr lang="en-US" altLang="en-US" sz="2800" b="1" smtClean="0">
                <a:solidFill>
                  <a:srgbClr val="000000"/>
                </a:solidFill>
                <a:cs typeface="Arial" charset="0"/>
              </a:rPr>
              <a:t> t r</a:t>
            </a:r>
            <a:r>
              <a:rPr lang="en-US" altLang="en-US" sz="2800" b="1" baseline="-25000" smtClean="0">
                <a:solidFill>
                  <a:srgbClr val="000000"/>
                </a:solidFill>
                <a:cs typeface="Arial" charset="0"/>
              </a:rPr>
              <a:t>e</a:t>
            </a:r>
            <a:r>
              <a:rPr lang="en-US" altLang="en-US" sz="2800" b="1" baseline="30000" smtClean="0">
                <a:solidFill>
                  <a:srgbClr val="000000"/>
                </a:solidFill>
                <a:cs typeface="Arial" charset="0"/>
              </a:rPr>
              <a:t>2 </a:t>
            </a:r>
            <a:endParaRPr lang="el-GR" altLang="en-US" sz="2800" b="1" baseline="-25000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778247" name="Group 7"/>
          <p:cNvGrpSpPr>
            <a:grpSpLocks/>
          </p:cNvGrpSpPr>
          <p:nvPr/>
        </p:nvGrpSpPr>
        <p:grpSpPr bwMode="auto">
          <a:xfrm>
            <a:off x="6707188" y="1387475"/>
            <a:ext cx="749300" cy="1250950"/>
            <a:chOff x="2704" y="856"/>
            <a:chExt cx="472" cy="788"/>
          </a:xfrm>
        </p:grpSpPr>
        <p:sp>
          <p:nvSpPr>
            <p:cNvPr id="778248" name="Text Box 8"/>
            <p:cNvSpPr txBox="1">
              <a:spLocks noChangeArrowheads="1"/>
            </p:cNvSpPr>
            <p:nvPr/>
          </p:nvSpPr>
          <p:spPr bwMode="auto">
            <a:xfrm>
              <a:off x="2704" y="856"/>
              <a:ext cx="472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altLang="en-US" sz="7200" smtClean="0">
                  <a:solidFill>
                    <a:srgbClr val="000000"/>
                  </a:solidFill>
                  <a:latin typeface="Century Gothic" pitchFamily="34" charset="0"/>
                  <a:cs typeface="Arial" charset="0"/>
                </a:rPr>
                <a:t>Σ</a:t>
              </a:r>
            </a:p>
          </p:txBody>
        </p:sp>
        <p:sp>
          <p:nvSpPr>
            <p:cNvPr id="778249" name="Text Box 9"/>
            <p:cNvSpPr txBox="1">
              <a:spLocks noChangeArrowheads="1"/>
            </p:cNvSpPr>
            <p:nvPr/>
          </p:nvSpPr>
          <p:spPr bwMode="auto">
            <a:xfrm>
              <a:off x="2831" y="1413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smtClean="0">
                  <a:solidFill>
                    <a:srgbClr val="000000"/>
                  </a:solidFill>
                </a:rPr>
                <a:t>a</a:t>
              </a:r>
            </a:p>
          </p:txBody>
        </p:sp>
      </p:grpSp>
      <p:grpSp>
        <p:nvGrpSpPr>
          <p:cNvPr id="778250" name="Group 10"/>
          <p:cNvGrpSpPr>
            <a:grpSpLocks/>
          </p:cNvGrpSpPr>
          <p:nvPr/>
        </p:nvGrpSpPr>
        <p:grpSpPr bwMode="auto">
          <a:xfrm>
            <a:off x="3194050" y="1420813"/>
            <a:ext cx="3576638" cy="1182687"/>
            <a:chOff x="2012" y="878"/>
            <a:chExt cx="2253" cy="745"/>
          </a:xfrm>
        </p:grpSpPr>
        <p:sp>
          <p:nvSpPr>
            <p:cNvPr id="778251" name="Text Box 11"/>
            <p:cNvSpPr txBox="1">
              <a:spLocks noChangeArrowheads="1"/>
            </p:cNvSpPr>
            <p:nvPr/>
          </p:nvSpPr>
          <p:spPr bwMode="auto">
            <a:xfrm>
              <a:off x="2012" y="878"/>
              <a:ext cx="176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smtClean="0">
                  <a:solidFill>
                    <a:srgbClr val="000000"/>
                  </a:solidFill>
                  <a:cs typeface="Arial" charset="0"/>
                </a:rPr>
                <a:t>V</a:t>
              </a:r>
              <a:r>
                <a:rPr lang="en-US" altLang="en-US" sz="2800" b="1" baseline="-25000" smtClean="0">
                  <a:solidFill>
                    <a:srgbClr val="000000"/>
                  </a:solidFill>
                  <a:cs typeface="Arial" charset="0"/>
                </a:rPr>
                <a:t>xtal                   </a:t>
              </a:r>
              <a:r>
                <a:rPr lang="en-US" altLang="en-US" sz="2800" b="1" smtClean="0">
                  <a:solidFill>
                    <a:srgbClr val="000000"/>
                  </a:solidFill>
                </a:rPr>
                <a:t>P A </a:t>
              </a:r>
              <a:endParaRPr lang="el-GR" altLang="en-US" sz="2800" b="1" smtClean="0">
                <a:solidFill>
                  <a:srgbClr val="000000"/>
                </a:solidFill>
              </a:endParaRPr>
            </a:p>
          </p:txBody>
        </p:sp>
        <p:sp>
          <p:nvSpPr>
            <p:cNvPr id="778252" name="Text Box 12"/>
            <p:cNvSpPr txBox="1">
              <a:spLocks noChangeArrowheads="1"/>
            </p:cNvSpPr>
            <p:nvPr/>
          </p:nvSpPr>
          <p:spPr bwMode="auto">
            <a:xfrm>
              <a:off x="2017" y="1296"/>
              <a:ext cx="224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smtClean="0">
                  <a:solidFill>
                    <a:srgbClr val="000000"/>
                  </a:solidFill>
                  <a:cs typeface="Arial" charset="0"/>
                </a:rPr>
                <a:t>V</a:t>
              </a:r>
              <a:r>
                <a:rPr lang="en-US" altLang="en-US" sz="2800" b="1" baseline="-25000" smtClean="0">
                  <a:solidFill>
                    <a:srgbClr val="000000"/>
                  </a:solidFill>
                  <a:cs typeface="Arial" charset="0"/>
                </a:rPr>
                <a:t>ASU   </a:t>
              </a:r>
              <a:r>
                <a:rPr lang="en-US" altLang="en-US" sz="2800" b="1" smtClean="0">
                  <a:solidFill>
                    <a:srgbClr val="000000"/>
                  </a:solidFill>
                </a:rPr>
                <a:t>1+</a:t>
              </a:r>
              <a:r>
                <a:rPr lang="el-GR" altLang="en-US" sz="2800" b="1" smtClean="0">
                  <a:solidFill>
                    <a:srgbClr val="000000"/>
                  </a:solidFill>
                  <a:cs typeface="Arial" charset="0"/>
                </a:rPr>
                <a:t>κ</a:t>
              </a:r>
              <a:r>
                <a:rPr lang="en-US" altLang="en-US" sz="2800" b="1" smtClean="0">
                  <a:solidFill>
                    <a:srgbClr val="000000"/>
                  </a:solidFill>
                </a:rPr>
                <a:t> </a:t>
              </a:r>
              <a:r>
                <a:rPr lang="en-US" altLang="en-US" sz="2800" smtClean="0">
                  <a:solidFill>
                    <a:srgbClr val="000000"/>
                  </a:solidFill>
                </a:rPr>
                <a:t>(</a:t>
              </a:r>
              <a:r>
                <a:rPr lang="en-US" altLang="en-US" sz="2800" b="1" smtClean="0">
                  <a:solidFill>
                    <a:srgbClr val="000000"/>
                  </a:solidFill>
                </a:rPr>
                <a:t>1-cos</a:t>
              </a:r>
              <a:r>
                <a:rPr lang="en-US" altLang="en-US" sz="2800" smtClean="0">
                  <a:solidFill>
                    <a:srgbClr val="000000"/>
                  </a:solidFill>
                </a:rPr>
                <a:t>(</a:t>
              </a:r>
              <a:r>
                <a:rPr lang="el-GR" altLang="en-US" sz="2800" b="1" smtClean="0">
                  <a:solidFill>
                    <a:srgbClr val="000000"/>
                  </a:solidFill>
                  <a:cs typeface="Arial" charset="0"/>
                </a:rPr>
                <a:t>θ</a:t>
              </a:r>
              <a:r>
                <a:rPr lang="en-US" altLang="en-US" sz="2800" smtClean="0">
                  <a:solidFill>
                    <a:srgbClr val="000000"/>
                  </a:solidFill>
                </a:rPr>
                <a:t>))</a:t>
              </a:r>
              <a:r>
                <a:rPr lang="en-US" altLang="en-US" sz="2800" b="1" baseline="30000" smtClean="0">
                  <a:solidFill>
                    <a:srgbClr val="000000"/>
                  </a:solidFill>
                </a:rPr>
                <a:t>2</a:t>
              </a:r>
              <a:endParaRPr lang="el-GR" altLang="en-US" sz="2800" b="1" baseline="30000" smtClean="0">
                <a:solidFill>
                  <a:srgbClr val="000000"/>
                </a:solidFill>
              </a:endParaRPr>
            </a:p>
          </p:txBody>
        </p:sp>
        <p:sp>
          <p:nvSpPr>
            <p:cNvPr id="778253" name="Line 13"/>
            <p:cNvSpPr>
              <a:spLocks noChangeShapeType="1"/>
            </p:cNvSpPr>
            <p:nvPr/>
          </p:nvSpPr>
          <p:spPr bwMode="auto">
            <a:xfrm flipV="1">
              <a:off x="2029" y="1256"/>
              <a:ext cx="5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78254" name="Line 14"/>
            <p:cNvSpPr>
              <a:spLocks noChangeShapeType="1"/>
            </p:cNvSpPr>
            <p:nvPr/>
          </p:nvSpPr>
          <p:spPr bwMode="auto">
            <a:xfrm>
              <a:off x="2766" y="1256"/>
              <a:ext cx="145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78255" name="Rectangle 15"/>
          <p:cNvSpPr>
            <a:spLocks noChangeArrowheads="1"/>
          </p:cNvSpPr>
          <p:nvPr/>
        </p:nvSpPr>
        <p:spPr bwMode="auto">
          <a:xfrm>
            <a:off x="6470650" y="95885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R. W. James (1947)</a:t>
            </a:r>
          </a:p>
        </p:txBody>
      </p:sp>
    </p:spTree>
    <p:extLst>
      <p:ext uri="{BB962C8B-B14F-4D97-AF65-F5344CB8AC3E}">
        <p14:creationId xmlns:p14="http://schemas.microsoft.com/office/powerpoint/2010/main" val="2147668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7" name="Rectangle 5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9958" name="Text Box 6"/>
          <p:cNvSpPr txBox="1">
            <a:spLocks noChangeArrowheads="1"/>
          </p:cNvSpPr>
          <p:nvPr/>
        </p:nvSpPr>
        <p:spPr bwMode="auto">
          <a:xfrm rot="162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sample</a:t>
            </a:r>
          </a:p>
        </p:txBody>
      </p:sp>
      <p:grpSp>
        <p:nvGrpSpPr>
          <p:cNvPr id="509959" name="Group 7"/>
          <p:cNvGrpSpPr>
            <a:grpSpLocks/>
          </p:cNvGrpSpPr>
          <p:nvPr/>
        </p:nvGrpSpPr>
        <p:grpSpPr bwMode="auto">
          <a:xfrm>
            <a:off x="6554788" y="1181100"/>
            <a:ext cx="455612" cy="5562600"/>
            <a:chOff x="4129" y="744"/>
            <a:chExt cx="287" cy="3504"/>
          </a:xfrm>
        </p:grpSpPr>
        <p:sp>
          <p:nvSpPr>
            <p:cNvPr id="509960" name="Line 8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09961" name="Text Box 9"/>
            <p:cNvSpPr txBox="1">
              <a:spLocks noChangeArrowheads="1"/>
            </p:cNvSpPr>
            <p:nvPr/>
          </p:nvSpPr>
          <p:spPr bwMode="auto">
            <a:xfrm rot="162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000000"/>
                  </a:solidFill>
                  <a:latin typeface="Arial" pitchFamily="34" charset="0"/>
                </a:rPr>
                <a:t>detector</a:t>
              </a:r>
            </a:p>
          </p:txBody>
        </p:sp>
      </p:grp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x-ray beam</a:t>
            </a:r>
          </a:p>
        </p:txBody>
      </p:sp>
      <p:grpSp>
        <p:nvGrpSpPr>
          <p:cNvPr id="509963" name="Group 11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-960" y="2136"/>
            <a:chExt cx="3072" cy="192"/>
          </a:xfrm>
        </p:grpSpPr>
        <p:sp>
          <p:nvSpPr>
            <p:cNvPr id="509964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09965" name="Freeform 13"/>
            <p:cNvSpPr>
              <a:spLocks/>
            </p:cNvSpPr>
            <p:nvPr/>
          </p:nvSpPr>
          <p:spPr bwMode="auto">
            <a:xfrm>
              <a:off x="-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09966" name="Freeform 14"/>
            <p:cNvSpPr>
              <a:spLocks/>
            </p:cNvSpPr>
            <p:nvPr/>
          </p:nvSpPr>
          <p:spPr bwMode="auto">
            <a:xfrm>
              <a:off x="-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09967" name="Freeform 15"/>
            <p:cNvSpPr>
              <a:spLocks/>
            </p:cNvSpPr>
            <p:nvPr/>
          </p:nvSpPr>
          <p:spPr bwMode="auto">
            <a:xfrm>
              <a:off x="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09968" name="Freeform 16"/>
            <p:cNvSpPr>
              <a:spLocks/>
            </p:cNvSpPr>
            <p:nvPr/>
          </p:nvSpPr>
          <p:spPr bwMode="auto">
            <a:xfrm>
              <a:off x="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09969" name="Freeform 17"/>
            <p:cNvSpPr>
              <a:spLocks/>
            </p:cNvSpPr>
            <p:nvPr/>
          </p:nvSpPr>
          <p:spPr bwMode="auto">
            <a:xfrm>
              <a:off x="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09970" name="Freeform 18"/>
            <p:cNvSpPr>
              <a:spLocks/>
            </p:cNvSpPr>
            <p:nvPr/>
          </p:nvSpPr>
          <p:spPr bwMode="auto">
            <a:xfrm>
              <a:off x="1344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09971" name="Freeform 19"/>
            <p:cNvSpPr>
              <a:spLocks/>
            </p:cNvSpPr>
            <p:nvPr/>
          </p:nvSpPr>
          <p:spPr bwMode="auto">
            <a:xfrm>
              <a:off x="1728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509972" name="Rectangle 2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509973" name="Oval 21"/>
          <p:cNvSpPr>
            <a:spLocks noChangeArrowheads="1"/>
          </p:cNvSpPr>
          <p:nvPr/>
        </p:nvSpPr>
        <p:spPr bwMode="auto">
          <a:xfrm>
            <a:off x="3324225" y="3502025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9974" name="Oval 22"/>
          <p:cNvSpPr>
            <a:spLocks noChangeArrowheads="1"/>
          </p:cNvSpPr>
          <p:nvPr/>
        </p:nvSpPr>
        <p:spPr bwMode="auto">
          <a:xfrm>
            <a:off x="2892425" y="3121025"/>
            <a:ext cx="914400" cy="9144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9975" name="Oval 23"/>
          <p:cNvSpPr>
            <a:spLocks noChangeArrowheads="1"/>
          </p:cNvSpPr>
          <p:nvPr/>
        </p:nvSpPr>
        <p:spPr bwMode="auto">
          <a:xfrm>
            <a:off x="2284413" y="2513013"/>
            <a:ext cx="2130425" cy="2130425"/>
          </a:xfrm>
          <a:prstGeom prst="ellipse">
            <a:avLst/>
          </a:prstGeom>
          <a:noFill/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9976" name="Oval 24"/>
          <p:cNvSpPr>
            <a:spLocks noChangeArrowheads="1"/>
          </p:cNvSpPr>
          <p:nvPr/>
        </p:nvSpPr>
        <p:spPr bwMode="auto">
          <a:xfrm>
            <a:off x="1676400" y="1905000"/>
            <a:ext cx="3344863" cy="3344863"/>
          </a:xfrm>
          <a:prstGeom prst="ellipse">
            <a:avLst/>
          </a:prstGeom>
          <a:noFill/>
          <a:ln w="25400">
            <a:solidFill>
              <a:srgbClr val="CC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509977" name="Group 25"/>
          <p:cNvGrpSpPr>
            <a:grpSpLocks/>
          </p:cNvGrpSpPr>
          <p:nvPr/>
        </p:nvGrpSpPr>
        <p:grpSpPr bwMode="auto">
          <a:xfrm>
            <a:off x="-1524000" y="3060700"/>
            <a:ext cx="6545263" cy="3344863"/>
            <a:chOff x="-960" y="1928"/>
            <a:chExt cx="4123" cy="2107"/>
          </a:xfrm>
        </p:grpSpPr>
        <p:grpSp>
          <p:nvGrpSpPr>
            <p:cNvPr id="509978" name="Group 26"/>
            <p:cNvGrpSpPr>
              <a:grpSpLocks/>
            </p:cNvGrpSpPr>
            <p:nvPr/>
          </p:nvGrpSpPr>
          <p:grpSpPr bwMode="auto">
            <a:xfrm>
              <a:off x="-960" y="2904"/>
              <a:ext cx="3072" cy="192"/>
              <a:chOff x="288" y="3936"/>
              <a:chExt cx="3072" cy="192"/>
            </a:xfrm>
          </p:grpSpPr>
          <p:sp>
            <p:nvSpPr>
              <p:cNvPr id="509979" name="Freeform 27"/>
              <p:cNvSpPr>
                <a:spLocks/>
              </p:cNvSpPr>
              <p:nvPr/>
            </p:nvSpPr>
            <p:spPr bwMode="auto">
              <a:xfrm>
                <a:off x="28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9980" name="Freeform 28"/>
              <p:cNvSpPr>
                <a:spLocks/>
              </p:cNvSpPr>
              <p:nvPr/>
            </p:nvSpPr>
            <p:spPr bwMode="auto">
              <a:xfrm>
                <a:off x="67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9981" name="Freeform 29"/>
              <p:cNvSpPr>
                <a:spLocks/>
              </p:cNvSpPr>
              <p:nvPr/>
            </p:nvSpPr>
            <p:spPr bwMode="auto">
              <a:xfrm>
                <a:off x="105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9982" name="Freeform 30"/>
              <p:cNvSpPr>
                <a:spLocks/>
              </p:cNvSpPr>
              <p:nvPr/>
            </p:nvSpPr>
            <p:spPr bwMode="auto">
              <a:xfrm>
                <a:off x="1440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9983" name="Freeform 31"/>
              <p:cNvSpPr>
                <a:spLocks/>
              </p:cNvSpPr>
              <p:nvPr/>
            </p:nvSpPr>
            <p:spPr bwMode="auto">
              <a:xfrm>
                <a:off x="1824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9984" name="Freeform 32"/>
              <p:cNvSpPr>
                <a:spLocks/>
              </p:cNvSpPr>
              <p:nvPr/>
            </p:nvSpPr>
            <p:spPr bwMode="auto">
              <a:xfrm>
                <a:off x="220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9985" name="Freeform 33"/>
              <p:cNvSpPr>
                <a:spLocks/>
              </p:cNvSpPr>
              <p:nvPr/>
            </p:nvSpPr>
            <p:spPr bwMode="auto">
              <a:xfrm>
                <a:off x="259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9986" name="Freeform 34"/>
              <p:cNvSpPr>
                <a:spLocks/>
              </p:cNvSpPr>
              <p:nvPr/>
            </p:nvSpPr>
            <p:spPr bwMode="auto">
              <a:xfrm>
                <a:off x="297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509987" name="Oval 35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509988" name="Group 36"/>
            <p:cNvGrpSpPr>
              <a:grpSpLocks/>
            </p:cNvGrpSpPr>
            <p:nvPr/>
          </p:nvGrpSpPr>
          <p:grpSpPr bwMode="auto">
            <a:xfrm>
              <a:off x="1056" y="1928"/>
              <a:ext cx="2107" cy="2107"/>
              <a:chOff x="1056" y="1200"/>
              <a:chExt cx="2107" cy="2107"/>
            </a:xfrm>
          </p:grpSpPr>
          <p:sp>
            <p:nvSpPr>
              <p:cNvPr id="509989" name="Oval 37"/>
              <p:cNvSpPr>
                <a:spLocks noChangeArrowheads="1"/>
              </p:cNvSpPr>
              <p:nvPr/>
            </p:nvSpPr>
            <p:spPr bwMode="auto">
              <a:xfrm>
                <a:off x="1822" y="1966"/>
                <a:ext cx="576" cy="576"/>
              </a:xfrm>
              <a:prstGeom prst="ellips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9990" name="Oval 38"/>
              <p:cNvSpPr>
                <a:spLocks noChangeArrowheads="1"/>
              </p:cNvSpPr>
              <p:nvPr/>
            </p:nvSpPr>
            <p:spPr bwMode="auto">
              <a:xfrm>
                <a:off x="1439" y="1583"/>
                <a:ext cx="1342" cy="1342"/>
              </a:xfrm>
              <a:prstGeom prst="ellipse">
                <a:avLst/>
              </a:prstGeom>
              <a:noFill/>
              <a:ln w="25400">
                <a:solidFill>
                  <a:srgbClr val="66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509991" name="Oval 39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2107" cy="2107"/>
              </a:xfrm>
              <a:prstGeom prst="ellipse">
                <a:avLst/>
              </a:prstGeom>
              <a:noFill/>
              <a:ln w="25400">
                <a:solidFill>
                  <a:srgbClr val="CC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7580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C 3.05556E-6 -0.02523 3.05556E-6 -0.04931 -0.00018 -0.04931 C -0.00035 -0.04931 -0.00035 -0.02523 -0.00052 7.40741E-7 C -0.00052 0.02801 -0.00052 0.05602 -0.00087 0.05602 C -0.00104 0.05602 -0.00104 0.02801 -0.00104 7.40741E-7 C -0.00104 -0.02523 -0.00122 -0.04931 -0.00139 -0.04931 C -0.00157 -0.04931 -0.00157 -0.02523 -0.00174 7.40741E-7 C -0.00174 0.02801 -0.00174 0.05602 -0.00191 0.05602 C -0.00209 0.05602 -0.00226 7.40741E-7 -0.00226 0.00023 C -0.00226 -0.02523 -0.00243 -0.04931 -0.00261 -0.04931 C -0.00278 -0.04931 -0.00278 -0.02523 -0.00278 7.40741E-7 C -0.00295 0.02801 -0.00295 0.05602 -0.00313 0.05602 C -0.0033 0.05602 -0.0033 0.02801 -0.00348 7.40741E-7 C -0.00348 -0.02523 -0.00348 -0.04931 -0.00365 -0.04931 C -0.00382 -0.04931 -0.004 -0.02523 -0.004 7.40741E-7 C -0.004 0.02801 -0.00417 0.05602 -0.00434 0.05602 C -0.00452 0.05602 -0.00452 0.02801 -0.00469 7.40741E-7 " pathEditMode="relative" rAng="0" ptsTypes="fffffffffffffffff">
                                      <p:cBhvr>
                                        <p:cTn id="11" dur="2000" fill="hold"/>
                                        <p:tgtEl>
                                          <p:spTgt spid="5099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73" grpId="0" animBg="1"/>
      <p:bldP spid="509974" grpId="0" animBg="1"/>
      <p:bldP spid="509975" grpId="0" animBg="1"/>
      <p:bldP spid="5099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sample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detector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x-ray beam</a:t>
            </a:r>
          </a:p>
        </p:txBody>
      </p:sp>
      <p:grpSp>
        <p:nvGrpSpPr>
          <p:cNvPr id="79879" name="Group 7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79915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6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7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8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9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0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1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2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5600" name="Group 16"/>
          <p:cNvGrpSpPr>
            <a:grpSpLocks/>
          </p:cNvGrpSpPr>
          <p:nvPr/>
        </p:nvGrpSpPr>
        <p:grpSpPr bwMode="auto">
          <a:xfrm rot="245220">
            <a:off x="3363913" y="3532188"/>
            <a:ext cx="3640137" cy="620712"/>
            <a:chOff x="2119" y="1780"/>
            <a:chExt cx="2293" cy="391"/>
          </a:xfrm>
        </p:grpSpPr>
        <p:sp>
          <p:nvSpPr>
            <p:cNvPr id="79909" name="Freeform 17"/>
            <p:cNvSpPr>
              <a:spLocks/>
            </p:cNvSpPr>
            <p:nvPr/>
          </p:nvSpPr>
          <p:spPr bwMode="auto">
            <a:xfrm rot="356812">
              <a:off x="2119" y="17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0" name="Freeform 18"/>
            <p:cNvSpPr>
              <a:spLocks/>
            </p:cNvSpPr>
            <p:nvPr/>
          </p:nvSpPr>
          <p:spPr bwMode="auto">
            <a:xfrm rot="356812">
              <a:off x="2501" y="182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1" name="Freeform 19"/>
            <p:cNvSpPr>
              <a:spLocks/>
            </p:cNvSpPr>
            <p:nvPr/>
          </p:nvSpPr>
          <p:spPr bwMode="auto">
            <a:xfrm rot="356812">
              <a:off x="2883" y="186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2" name="Freeform 20"/>
            <p:cNvSpPr>
              <a:spLocks/>
            </p:cNvSpPr>
            <p:nvPr/>
          </p:nvSpPr>
          <p:spPr bwMode="auto">
            <a:xfrm rot="356812">
              <a:off x="3265" y="190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3" name="Freeform 21"/>
            <p:cNvSpPr>
              <a:spLocks/>
            </p:cNvSpPr>
            <p:nvPr/>
          </p:nvSpPr>
          <p:spPr bwMode="auto">
            <a:xfrm rot="356812">
              <a:off x="3646" y="193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4" name="Freeform 22"/>
            <p:cNvSpPr>
              <a:spLocks/>
            </p:cNvSpPr>
            <p:nvPr/>
          </p:nvSpPr>
          <p:spPr bwMode="auto">
            <a:xfrm rot="356812">
              <a:off x="4028" y="197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5607" name="Group 23"/>
          <p:cNvGrpSpPr>
            <a:grpSpLocks/>
          </p:cNvGrpSpPr>
          <p:nvPr/>
        </p:nvGrpSpPr>
        <p:grpSpPr bwMode="auto">
          <a:xfrm>
            <a:off x="3375025" y="4076700"/>
            <a:ext cx="3624263" cy="744538"/>
            <a:chOff x="2126" y="2124"/>
            <a:chExt cx="2283" cy="469"/>
          </a:xfrm>
        </p:grpSpPr>
        <p:sp>
          <p:nvSpPr>
            <p:cNvPr id="79903" name="Freeform 24"/>
            <p:cNvSpPr>
              <a:spLocks/>
            </p:cNvSpPr>
            <p:nvPr/>
          </p:nvSpPr>
          <p:spPr bwMode="auto">
            <a:xfrm rot="-497829">
              <a:off x="2126" y="240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4" name="Freeform 25"/>
            <p:cNvSpPr>
              <a:spLocks/>
            </p:cNvSpPr>
            <p:nvPr/>
          </p:nvSpPr>
          <p:spPr bwMode="auto">
            <a:xfrm rot="-497829">
              <a:off x="2506" y="234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5" name="Freeform 26"/>
            <p:cNvSpPr>
              <a:spLocks/>
            </p:cNvSpPr>
            <p:nvPr/>
          </p:nvSpPr>
          <p:spPr bwMode="auto">
            <a:xfrm rot="-497829">
              <a:off x="2886" y="229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6" name="Freeform 27"/>
            <p:cNvSpPr>
              <a:spLocks/>
            </p:cNvSpPr>
            <p:nvPr/>
          </p:nvSpPr>
          <p:spPr bwMode="auto">
            <a:xfrm rot="-497829">
              <a:off x="3266" y="2235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7" name="Freeform 28"/>
            <p:cNvSpPr>
              <a:spLocks/>
            </p:cNvSpPr>
            <p:nvPr/>
          </p:nvSpPr>
          <p:spPr bwMode="auto">
            <a:xfrm rot="-497829">
              <a:off x="3645" y="21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8" name="Freeform 29"/>
            <p:cNvSpPr>
              <a:spLocks/>
            </p:cNvSpPr>
            <p:nvPr/>
          </p:nvSpPr>
          <p:spPr bwMode="auto">
            <a:xfrm rot="-497829">
              <a:off x="4025" y="212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882" name="Rectangle 3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tx2"/>
                </a:solidFill>
              </a:rPr>
              <a:t>scattering</a:t>
            </a:r>
          </a:p>
        </p:txBody>
      </p:sp>
      <p:sp>
        <p:nvSpPr>
          <p:cNvPr id="195615" name="Freeform 31"/>
          <p:cNvSpPr>
            <a:spLocks/>
          </p:cNvSpPr>
          <p:nvPr/>
        </p:nvSpPr>
        <p:spPr bwMode="auto">
          <a:xfrm>
            <a:off x="6921500" y="3619500"/>
            <a:ext cx="622300" cy="1295400"/>
          </a:xfrm>
          <a:custGeom>
            <a:avLst/>
            <a:gdLst>
              <a:gd name="T0" fmla="*/ 88900 w 392"/>
              <a:gd name="T1" fmla="*/ 0 h 816"/>
              <a:gd name="T2" fmla="*/ 88900 w 392"/>
              <a:gd name="T3" fmla="*/ 228600 h 816"/>
              <a:gd name="T4" fmla="*/ 88900 w 392"/>
              <a:gd name="T5" fmla="*/ 457200 h 816"/>
              <a:gd name="T6" fmla="*/ 622300 w 392"/>
              <a:gd name="T7" fmla="*/ 533400 h 816"/>
              <a:gd name="T8" fmla="*/ 88900 w 392"/>
              <a:gd name="T9" fmla="*/ 685800 h 816"/>
              <a:gd name="T10" fmla="*/ 88900 w 392"/>
              <a:gd name="T11" fmla="*/ 838200 h 816"/>
              <a:gd name="T12" fmla="*/ 88900 w 392"/>
              <a:gd name="T13" fmla="*/ 1066800 h 816"/>
              <a:gd name="T14" fmla="*/ 88900 w 39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2" h="816">
                <a:moveTo>
                  <a:pt x="56" y="0"/>
                </a:moveTo>
                <a:cubicBezTo>
                  <a:pt x="56" y="24"/>
                  <a:pt x="56" y="96"/>
                  <a:pt x="56" y="144"/>
                </a:cubicBezTo>
                <a:cubicBezTo>
                  <a:pt x="56" y="192"/>
                  <a:pt x="0" y="256"/>
                  <a:pt x="56" y="288"/>
                </a:cubicBezTo>
                <a:cubicBezTo>
                  <a:pt x="112" y="320"/>
                  <a:pt x="392" y="312"/>
                  <a:pt x="392" y="336"/>
                </a:cubicBezTo>
                <a:cubicBezTo>
                  <a:pt x="392" y="360"/>
                  <a:pt x="112" y="400"/>
                  <a:pt x="56" y="432"/>
                </a:cubicBezTo>
                <a:cubicBezTo>
                  <a:pt x="0" y="464"/>
                  <a:pt x="56" y="488"/>
                  <a:pt x="56" y="528"/>
                </a:cubicBezTo>
                <a:cubicBezTo>
                  <a:pt x="56" y="568"/>
                  <a:pt x="56" y="624"/>
                  <a:pt x="56" y="672"/>
                </a:cubicBezTo>
                <a:cubicBezTo>
                  <a:pt x="56" y="720"/>
                  <a:pt x="56" y="792"/>
                  <a:pt x="56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4" name="Oval 32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79886" name="Group 3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79892" name="Freeform 3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3" name="Freeform 3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4" name="Freeform 4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5" name="Freeform 4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6" name="Freeform 4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7" name="Freeform 4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8" name="Freeform 4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9" name="Freeform 4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887" name="Oval 4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899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sample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detector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x-ray beam</a:t>
            </a:r>
          </a:p>
        </p:txBody>
      </p:sp>
      <p:grpSp>
        <p:nvGrpSpPr>
          <p:cNvPr id="80903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80929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0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1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2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3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4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5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6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0904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80921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2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3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4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5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6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7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8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0905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tx2"/>
                </a:solidFill>
              </a:rPr>
              <a:t>scattering</a:t>
            </a:r>
          </a:p>
        </p:txBody>
      </p:sp>
      <p:sp>
        <p:nvSpPr>
          <p:cNvPr id="80906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07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08" name="Freeform 28"/>
          <p:cNvSpPr>
            <a:spLocks/>
          </p:cNvSpPr>
          <p:nvPr/>
        </p:nvSpPr>
        <p:spPr bwMode="auto">
          <a:xfrm rot="-433624">
            <a:off x="3368675" y="3392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9" name="Freeform 29"/>
          <p:cNvSpPr>
            <a:spLocks/>
          </p:cNvSpPr>
          <p:nvPr/>
        </p:nvSpPr>
        <p:spPr bwMode="auto">
          <a:xfrm rot="-433624">
            <a:off x="3973513" y="33147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0" name="Freeform 30"/>
          <p:cNvSpPr>
            <a:spLocks/>
          </p:cNvSpPr>
          <p:nvPr/>
        </p:nvSpPr>
        <p:spPr bwMode="auto">
          <a:xfrm rot="-433624">
            <a:off x="4578350" y="32385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1" name="Freeform 31"/>
          <p:cNvSpPr>
            <a:spLocks/>
          </p:cNvSpPr>
          <p:nvPr/>
        </p:nvSpPr>
        <p:spPr bwMode="auto">
          <a:xfrm rot="-433624">
            <a:off x="5183188" y="3162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2" name="Freeform 32"/>
          <p:cNvSpPr>
            <a:spLocks/>
          </p:cNvSpPr>
          <p:nvPr/>
        </p:nvSpPr>
        <p:spPr bwMode="auto">
          <a:xfrm rot="-433624">
            <a:off x="5788025" y="308451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3" name="Freeform 33"/>
          <p:cNvSpPr>
            <a:spLocks/>
          </p:cNvSpPr>
          <p:nvPr/>
        </p:nvSpPr>
        <p:spPr bwMode="auto">
          <a:xfrm rot="-433624">
            <a:off x="6392863" y="300831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4" name="Freeform 34"/>
          <p:cNvSpPr>
            <a:spLocks/>
          </p:cNvSpPr>
          <p:nvPr/>
        </p:nvSpPr>
        <p:spPr bwMode="auto">
          <a:xfrm rot="-1405177">
            <a:off x="3375025" y="44291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5" name="Freeform 35"/>
          <p:cNvSpPr>
            <a:spLocks/>
          </p:cNvSpPr>
          <p:nvPr/>
        </p:nvSpPr>
        <p:spPr bwMode="auto">
          <a:xfrm rot="-1405177">
            <a:off x="3935413" y="41862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6" name="Freeform 36"/>
          <p:cNvSpPr>
            <a:spLocks/>
          </p:cNvSpPr>
          <p:nvPr/>
        </p:nvSpPr>
        <p:spPr bwMode="auto">
          <a:xfrm rot="-1405177">
            <a:off x="4494213" y="39433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7" name="Freeform 37"/>
          <p:cNvSpPr>
            <a:spLocks/>
          </p:cNvSpPr>
          <p:nvPr/>
        </p:nvSpPr>
        <p:spPr bwMode="auto">
          <a:xfrm rot="-1405177">
            <a:off x="5053013" y="37020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8" name="Freeform 38"/>
          <p:cNvSpPr>
            <a:spLocks/>
          </p:cNvSpPr>
          <p:nvPr/>
        </p:nvSpPr>
        <p:spPr bwMode="auto">
          <a:xfrm rot="-1405177">
            <a:off x="5613400" y="3459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9" name="Freeform 39"/>
          <p:cNvSpPr>
            <a:spLocks/>
          </p:cNvSpPr>
          <p:nvPr/>
        </p:nvSpPr>
        <p:spPr bwMode="auto">
          <a:xfrm rot="-1405177">
            <a:off x="6172200" y="32178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20" name="Freeform 40"/>
          <p:cNvSpPr>
            <a:spLocks/>
          </p:cNvSpPr>
          <p:nvPr/>
        </p:nvSpPr>
        <p:spPr bwMode="auto">
          <a:xfrm>
            <a:off x="6754813" y="3027363"/>
            <a:ext cx="280987" cy="220662"/>
          </a:xfrm>
          <a:custGeom>
            <a:avLst/>
            <a:gdLst>
              <a:gd name="T0" fmla="*/ 0 w 177"/>
              <a:gd name="T1" fmla="*/ 220662 h 139"/>
              <a:gd name="T2" fmla="*/ 79375 w 177"/>
              <a:gd name="T3" fmla="*/ 20637 h 139"/>
              <a:gd name="T4" fmla="*/ 280987 w 177"/>
              <a:gd name="T5" fmla="*/ 100012 h 1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7" h="139">
                <a:moveTo>
                  <a:pt x="0" y="139"/>
                </a:moveTo>
                <a:cubicBezTo>
                  <a:pt x="11" y="82"/>
                  <a:pt x="21" y="25"/>
                  <a:pt x="50" y="13"/>
                </a:cubicBezTo>
                <a:cubicBezTo>
                  <a:pt x="80" y="0"/>
                  <a:pt x="156" y="55"/>
                  <a:pt x="177" y="63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23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sample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detector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x-ray beam</a:t>
            </a:r>
          </a:p>
        </p:txBody>
      </p:sp>
      <p:grpSp>
        <p:nvGrpSpPr>
          <p:cNvPr id="81927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81956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7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8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9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0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1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2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3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28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81948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49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0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1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2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3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4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5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29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tx2"/>
                </a:solidFill>
              </a:rPr>
              <a:t>scattering</a:t>
            </a:r>
          </a:p>
        </p:txBody>
      </p:sp>
      <p:sp>
        <p:nvSpPr>
          <p:cNvPr id="81930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31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32" name="Freeform 28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3" name="Freeform 29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4" name="Freeform 30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5" name="Freeform 31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6" name="Freeform 32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7" name="Freeform 33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8" name="Freeform 34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9" name="Freeform 35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0" name="Freeform 36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1" name="Freeform 37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2" name="Freeform 38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3" name="Freeform 39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4" name="Freeform 40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5" name="Freeform 41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6" name="Freeform 42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7" name="Freeform 43"/>
          <p:cNvSpPr>
            <a:spLocks/>
          </p:cNvSpPr>
          <p:nvPr/>
        </p:nvSpPr>
        <p:spPr bwMode="auto">
          <a:xfrm>
            <a:off x="6934200" y="1371600"/>
            <a:ext cx="622300" cy="1295400"/>
          </a:xfrm>
          <a:custGeom>
            <a:avLst/>
            <a:gdLst>
              <a:gd name="T0" fmla="*/ 88900 w 392"/>
              <a:gd name="T1" fmla="*/ 0 h 816"/>
              <a:gd name="T2" fmla="*/ 88900 w 392"/>
              <a:gd name="T3" fmla="*/ 228600 h 816"/>
              <a:gd name="T4" fmla="*/ 88900 w 392"/>
              <a:gd name="T5" fmla="*/ 457200 h 816"/>
              <a:gd name="T6" fmla="*/ 622300 w 392"/>
              <a:gd name="T7" fmla="*/ 533400 h 816"/>
              <a:gd name="T8" fmla="*/ 88900 w 392"/>
              <a:gd name="T9" fmla="*/ 685800 h 816"/>
              <a:gd name="T10" fmla="*/ 88900 w 392"/>
              <a:gd name="T11" fmla="*/ 838200 h 816"/>
              <a:gd name="T12" fmla="*/ 88900 w 392"/>
              <a:gd name="T13" fmla="*/ 1066800 h 816"/>
              <a:gd name="T14" fmla="*/ 88900 w 39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2" h="816">
                <a:moveTo>
                  <a:pt x="56" y="0"/>
                </a:moveTo>
                <a:cubicBezTo>
                  <a:pt x="56" y="24"/>
                  <a:pt x="56" y="96"/>
                  <a:pt x="56" y="144"/>
                </a:cubicBezTo>
                <a:cubicBezTo>
                  <a:pt x="56" y="192"/>
                  <a:pt x="0" y="256"/>
                  <a:pt x="56" y="288"/>
                </a:cubicBezTo>
                <a:cubicBezTo>
                  <a:pt x="112" y="320"/>
                  <a:pt x="392" y="312"/>
                  <a:pt x="392" y="336"/>
                </a:cubicBezTo>
                <a:cubicBezTo>
                  <a:pt x="392" y="360"/>
                  <a:pt x="112" y="400"/>
                  <a:pt x="56" y="432"/>
                </a:cubicBezTo>
                <a:cubicBezTo>
                  <a:pt x="0" y="464"/>
                  <a:pt x="56" y="488"/>
                  <a:pt x="56" y="528"/>
                </a:cubicBezTo>
                <a:cubicBezTo>
                  <a:pt x="56" y="568"/>
                  <a:pt x="56" y="624"/>
                  <a:pt x="56" y="672"/>
                </a:cubicBezTo>
                <a:cubicBezTo>
                  <a:pt x="56" y="720"/>
                  <a:pt x="56" y="792"/>
                  <a:pt x="56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2"/>
          <p:cNvGrpSpPr>
            <a:grpSpLocks/>
          </p:cNvGrpSpPr>
          <p:nvPr/>
        </p:nvGrpSpPr>
        <p:grpSpPr bwMode="auto">
          <a:xfrm>
            <a:off x="552450" y="533400"/>
            <a:ext cx="7905750" cy="5280025"/>
            <a:chOff x="348" y="336"/>
            <a:chExt cx="4980" cy="3326"/>
          </a:xfrm>
        </p:grpSpPr>
        <p:sp>
          <p:nvSpPr>
            <p:cNvPr id="82949" name="Rectangle 3"/>
            <p:cNvSpPr>
              <a:spLocks noChangeArrowheads="1"/>
            </p:cNvSpPr>
            <p:nvPr/>
          </p:nvSpPr>
          <p:spPr bwMode="auto">
            <a:xfrm>
              <a:off x="2832" y="3024"/>
              <a:ext cx="96" cy="96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950" name="Line 4"/>
            <p:cNvSpPr>
              <a:spLocks noChangeShapeType="1"/>
            </p:cNvSpPr>
            <p:nvPr/>
          </p:nvSpPr>
          <p:spPr bwMode="auto">
            <a:xfrm>
              <a:off x="2832" y="1920"/>
              <a:ext cx="0" cy="120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1" name="Oval 5"/>
            <p:cNvSpPr>
              <a:spLocks noChangeArrowheads="1"/>
            </p:cNvSpPr>
            <p:nvPr/>
          </p:nvSpPr>
          <p:spPr bwMode="auto">
            <a:xfrm>
              <a:off x="2680" y="177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952" name="Oval 6"/>
            <p:cNvSpPr>
              <a:spLocks noChangeArrowheads="1"/>
            </p:cNvSpPr>
            <p:nvPr/>
          </p:nvSpPr>
          <p:spPr bwMode="auto">
            <a:xfrm>
              <a:off x="3344" y="297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953" name="Line 7"/>
            <p:cNvSpPr>
              <a:spLocks noChangeShapeType="1"/>
            </p:cNvSpPr>
            <p:nvPr/>
          </p:nvSpPr>
          <p:spPr bwMode="auto">
            <a:xfrm>
              <a:off x="384" y="1920"/>
              <a:ext cx="24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4" name="Line 8"/>
            <p:cNvSpPr>
              <a:spLocks noChangeShapeType="1"/>
            </p:cNvSpPr>
            <p:nvPr/>
          </p:nvSpPr>
          <p:spPr bwMode="auto">
            <a:xfrm>
              <a:off x="384" y="3120"/>
              <a:ext cx="31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5" name="Line 9"/>
            <p:cNvSpPr>
              <a:spLocks noChangeShapeType="1"/>
            </p:cNvSpPr>
            <p:nvPr/>
          </p:nvSpPr>
          <p:spPr bwMode="auto">
            <a:xfrm flipV="1">
              <a:off x="2832" y="336"/>
              <a:ext cx="1824" cy="1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6" name="Line 10"/>
            <p:cNvSpPr>
              <a:spLocks noChangeShapeType="1"/>
            </p:cNvSpPr>
            <p:nvPr/>
          </p:nvSpPr>
          <p:spPr bwMode="auto">
            <a:xfrm flipV="1">
              <a:off x="3504" y="1536"/>
              <a:ext cx="1824" cy="1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7" name="Line 11"/>
            <p:cNvSpPr>
              <a:spLocks noChangeShapeType="1"/>
            </p:cNvSpPr>
            <p:nvPr/>
          </p:nvSpPr>
          <p:spPr bwMode="auto">
            <a:xfrm flipH="1">
              <a:off x="384" y="2832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8" name="Text Box 12"/>
            <p:cNvSpPr txBox="1">
              <a:spLocks noChangeArrowheads="1"/>
            </p:cNvSpPr>
            <p:nvPr/>
          </p:nvSpPr>
          <p:spPr bwMode="auto">
            <a:xfrm>
              <a:off x="348" y="2496"/>
              <a:ext cx="7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to source</a:t>
              </a:r>
            </a:p>
          </p:txBody>
        </p:sp>
        <p:sp>
          <p:nvSpPr>
            <p:cNvPr id="82959" name="Text Box 13"/>
            <p:cNvSpPr txBox="1">
              <a:spLocks noChangeArrowheads="1"/>
            </p:cNvSpPr>
            <p:nvPr/>
          </p:nvSpPr>
          <p:spPr bwMode="auto">
            <a:xfrm rot="-2388334">
              <a:off x="4320" y="86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to detector</a:t>
              </a:r>
            </a:p>
          </p:txBody>
        </p:sp>
        <p:sp>
          <p:nvSpPr>
            <p:cNvPr id="82960" name="Line 14"/>
            <p:cNvSpPr>
              <a:spLocks noChangeShapeType="1"/>
            </p:cNvSpPr>
            <p:nvPr/>
          </p:nvSpPr>
          <p:spPr bwMode="auto">
            <a:xfrm flipV="1">
              <a:off x="4560" y="96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1" name="Line 15"/>
            <p:cNvSpPr>
              <a:spLocks noChangeShapeType="1"/>
            </p:cNvSpPr>
            <p:nvPr/>
          </p:nvSpPr>
          <p:spPr bwMode="auto">
            <a:xfrm>
              <a:off x="2832" y="1920"/>
              <a:ext cx="672" cy="12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2" name="Text Box 16"/>
            <p:cNvSpPr txBox="1">
              <a:spLocks noChangeArrowheads="1"/>
            </p:cNvSpPr>
            <p:nvPr/>
          </p:nvSpPr>
          <p:spPr bwMode="auto">
            <a:xfrm rot="-1882992">
              <a:off x="3163" y="2349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schemeClr val="bg2"/>
                  </a:solidFill>
                </a:rPr>
                <a:t>d</a:t>
              </a:r>
            </a:p>
          </p:txBody>
        </p:sp>
        <p:cxnSp>
          <p:nvCxnSpPr>
            <p:cNvPr id="82963" name="AutoShape 17"/>
            <p:cNvCxnSpPr>
              <a:cxnSpLocks noChangeShapeType="1"/>
            </p:cNvCxnSpPr>
            <p:nvPr/>
          </p:nvCxnSpPr>
          <p:spPr bwMode="auto">
            <a:xfrm rot="5400000" flipH="1">
              <a:off x="3096" y="3240"/>
              <a:ext cx="336" cy="288"/>
            </a:xfrm>
            <a:prstGeom prst="curvedConnector3">
              <a:avLst>
                <a:gd name="adj1" fmla="val 1011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964" name="Text Box 18"/>
            <p:cNvSpPr txBox="1">
              <a:spLocks noChangeArrowheads="1"/>
            </p:cNvSpPr>
            <p:nvPr/>
          </p:nvSpPr>
          <p:spPr bwMode="auto">
            <a:xfrm>
              <a:off x="3398" y="3431"/>
              <a:ext cx="5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d</a:t>
              </a:r>
              <a:r>
                <a:rPr lang="en-US" altLang="en-US">
                  <a:cs typeface="Arial" charset="0"/>
                </a:rPr>
                <a:t>∙</a:t>
              </a:r>
              <a:r>
                <a:rPr lang="en-US" altLang="en-US"/>
                <a:t>sin(</a:t>
              </a:r>
              <a:r>
                <a:rPr lang="el-GR" altLang="en-US">
                  <a:cs typeface="Arial" charset="0"/>
                </a:rPr>
                <a:t>θ</a:t>
              </a:r>
              <a:r>
                <a:rPr lang="en-US" altLang="en-US">
                  <a:cs typeface="Arial" charset="0"/>
                </a:rPr>
                <a:t>)</a:t>
              </a:r>
              <a:endParaRPr lang="el-GR" altLang="en-US">
                <a:cs typeface="Arial" charset="0"/>
              </a:endParaRPr>
            </a:p>
          </p:txBody>
        </p:sp>
        <p:sp>
          <p:nvSpPr>
            <p:cNvPr id="82965" name="Arc 19"/>
            <p:cNvSpPr>
              <a:spLocks/>
            </p:cNvSpPr>
            <p:nvPr/>
          </p:nvSpPr>
          <p:spPr bwMode="auto">
            <a:xfrm rot="670182" flipV="1">
              <a:off x="2832" y="2015"/>
              <a:ext cx="194" cy="287"/>
            </a:xfrm>
            <a:custGeom>
              <a:avLst/>
              <a:gdLst>
                <a:gd name="T0" fmla="*/ 26 w 14629"/>
                <a:gd name="T1" fmla="*/ 0 h 21513"/>
                <a:gd name="T2" fmla="*/ 194 w 14629"/>
                <a:gd name="T3" fmla="*/ 75 h 21513"/>
                <a:gd name="T4" fmla="*/ 0 w 14629"/>
                <a:gd name="T5" fmla="*/ 287 h 215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629" h="21513" fill="none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</a:path>
                <a:path w="14629" h="21513" stroke="0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  <a:lnTo>
                    <a:pt x="0" y="21513"/>
                  </a:lnTo>
                  <a:lnTo>
                    <a:pt x="1939" y="0"/>
                  </a:lnTo>
                  <a:close/>
                </a:path>
              </a:pathLst>
            </a:cu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6" name="Text Box 20"/>
            <p:cNvSpPr txBox="1">
              <a:spLocks noChangeArrowheads="1"/>
            </p:cNvSpPr>
            <p:nvPr/>
          </p:nvSpPr>
          <p:spPr bwMode="auto">
            <a:xfrm>
              <a:off x="2802" y="2078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l-GR" altLang="en-US">
                  <a:solidFill>
                    <a:schemeClr val="bg2"/>
                  </a:solidFill>
                  <a:cs typeface="Arial" charset="0"/>
                </a:rPr>
                <a:t>θ</a:t>
              </a:r>
            </a:p>
          </p:txBody>
        </p:sp>
        <p:sp>
          <p:nvSpPr>
            <p:cNvPr id="82967" name="Text Box 21"/>
            <p:cNvSpPr txBox="1">
              <a:spLocks noChangeArrowheads="1"/>
            </p:cNvSpPr>
            <p:nvPr/>
          </p:nvSpPr>
          <p:spPr bwMode="auto">
            <a:xfrm>
              <a:off x="2964" y="1833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atom #1</a:t>
              </a:r>
            </a:p>
          </p:txBody>
        </p:sp>
        <p:sp>
          <p:nvSpPr>
            <p:cNvPr id="82968" name="Text Box 22"/>
            <p:cNvSpPr txBox="1">
              <a:spLocks noChangeArrowheads="1"/>
            </p:cNvSpPr>
            <p:nvPr/>
          </p:nvSpPr>
          <p:spPr bwMode="auto">
            <a:xfrm>
              <a:off x="3636" y="3033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atom #2</a:t>
              </a:r>
            </a:p>
          </p:txBody>
        </p:sp>
      </p:grpSp>
      <p:sp>
        <p:nvSpPr>
          <p:cNvPr id="82947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5400"/>
              <a:t>Bragg’s Law</a:t>
            </a:r>
          </a:p>
        </p:txBody>
      </p:sp>
      <p:sp>
        <p:nvSpPr>
          <p:cNvPr id="198680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/>
              <a:t>n</a:t>
            </a:r>
            <a:r>
              <a:rPr lang="el-GR" altLang="en-US" sz="2800" b="1">
                <a:cs typeface="Arial" charset="0"/>
              </a:rPr>
              <a:t>λ</a:t>
            </a:r>
            <a:r>
              <a:rPr lang="en-US" altLang="en-US" sz="2800" b="1">
                <a:cs typeface="Arial" charset="0"/>
              </a:rPr>
              <a:t> = 2d sin(</a:t>
            </a:r>
            <a:r>
              <a:rPr lang="el-GR" altLang="en-US" sz="2800" b="1">
                <a:cs typeface="Arial" charset="0"/>
              </a:rPr>
              <a:t>θ</a:t>
            </a:r>
            <a:r>
              <a:rPr lang="en-US" altLang="en-US" sz="2800" b="1">
                <a:cs typeface="Arial" charset="0"/>
              </a:rPr>
              <a:t>)</a:t>
            </a:r>
            <a:endParaRPr lang="el-GR" altLang="en-US" sz="2800" b="1"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8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4495800" y="4800600"/>
            <a:ext cx="152400" cy="1524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971" name="Oval 3"/>
          <p:cNvSpPr>
            <a:spLocks noChangeArrowheads="1"/>
          </p:cNvSpPr>
          <p:nvPr/>
        </p:nvSpPr>
        <p:spPr bwMode="auto">
          <a:xfrm>
            <a:off x="4265613" y="327025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972" name="Oval 4"/>
          <p:cNvSpPr>
            <a:spLocks noChangeArrowheads="1"/>
          </p:cNvSpPr>
          <p:nvPr/>
        </p:nvSpPr>
        <p:spPr bwMode="auto">
          <a:xfrm>
            <a:off x="5308600" y="4724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973" name="Line 5"/>
          <p:cNvSpPr>
            <a:spLocks noChangeShapeType="1"/>
          </p:cNvSpPr>
          <p:nvPr/>
        </p:nvSpPr>
        <p:spPr bwMode="auto">
          <a:xfrm>
            <a:off x="609600" y="3492500"/>
            <a:ext cx="388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4" name="Line 6"/>
          <p:cNvSpPr>
            <a:spLocks noChangeShapeType="1"/>
          </p:cNvSpPr>
          <p:nvPr/>
        </p:nvSpPr>
        <p:spPr bwMode="auto">
          <a:xfrm>
            <a:off x="609600" y="4953000"/>
            <a:ext cx="495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 flipV="1">
            <a:off x="5562600" y="1185863"/>
            <a:ext cx="1279525" cy="3767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6" name="Line 8"/>
          <p:cNvSpPr>
            <a:spLocks noChangeShapeType="1"/>
          </p:cNvSpPr>
          <p:nvPr/>
        </p:nvSpPr>
        <p:spPr bwMode="auto">
          <a:xfrm flipH="1">
            <a:off x="609600" y="4495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552450" y="3962400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to source</a:t>
            </a:r>
          </a:p>
        </p:txBody>
      </p:sp>
      <p:grpSp>
        <p:nvGrpSpPr>
          <p:cNvPr id="83978" name="Group 10"/>
          <p:cNvGrpSpPr>
            <a:grpSpLocks/>
          </p:cNvGrpSpPr>
          <p:nvPr/>
        </p:nvGrpSpPr>
        <p:grpSpPr bwMode="auto">
          <a:xfrm rot="-1919995">
            <a:off x="5294313" y="1450975"/>
            <a:ext cx="1263650" cy="838200"/>
            <a:chOff x="4320" y="864"/>
            <a:chExt cx="796" cy="528"/>
          </a:xfrm>
        </p:grpSpPr>
        <p:sp>
          <p:nvSpPr>
            <p:cNvPr id="83992" name="Text Box 11"/>
            <p:cNvSpPr txBox="1">
              <a:spLocks noChangeArrowheads="1"/>
            </p:cNvSpPr>
            <p:nvPr/>
          </p:nvSpPr>
          <p:spPr bwMode="auto">
            <a:xfrm rot="-2388334">
              <a:off x="4320" y="86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to detector</a:t>
              </a:r>
            </a:p>
          </p:txBody>
        </p:sp>
        <p:sp>
          <p:nvSpPr>
            <p:cNvPr id="83993" name="Line 12"/>
            <p:cNvSpPr>
              <a:spLocks noChangeShapeType="1"/>
            </p:cNvSpPr>
            <p:nvPr/>
          </p:nvSpPr>
          <p:spPr bwMode="auto">
            <a:xfrm flipV="1">
              <a:off x="4560" y="96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3979" name="Group 13"/>
          <p:cNvGrpSpPr>
            <a:grpSpLocks/>
          </p:cNvGrpSpPr>
          <p:nvPr/>
        </p:nvGrpSpPr>
        <p:grpSpPr bwMode="auto">
          <a:xfrm>
            <a:off x="4492625" y="3486150"/>
            <a:ext cx="1069975" cy="1466850"/>
            <a:chOff x="2830" y="2196"/>
            <a:chExt cx="674" cy="924"/>
          </a:xfrm>
        </p:grpSpPr>
        <p:sp>
          <p:nvSpPr>
            <p:cNvPr id="83990" name="Line 14"/>
            <p:cNvSpPr>
              <a:spLocks noChangeShapeType="1"/>
            </p:cNvSpPr>
            <p:nvPr/>
          </p:nvSpPr>
          <p:spPr bwMode="auto">
            <a:xfrm>
              <a:off x="2832" y="2199"/>
              <a:ext cx="0" cy="921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1" name="Line 15"/>
            <p:cNvSpPr>
              <a:spLocks noChangeShapeType="1"/>
            </p:cNvSpPr>
            <p:nvPr/>
          </p:nvSpPr>
          <p:spPr bwMode="auto">
            <a:xfrm>
              <a:off x="2830" y="2196"/>
              <a:ext cx="674" cy="92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3980" name="Text Box 16"/>
          <p:cNvSpPr txBox="1">
            <a:spLocks noChangeArrowheads="1"/>
          </p:cNvSpPr>
          <p:nvPr/>
        </p:nvSpPr>
        <p:spPr bwMode="auto">
          <a:xfrm rot="-1882992">
            <a:off x="5100638" y="38750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2"/>
                </a:solidFill>
              </a:rPr>
              <a:t>d</a:t>
            </a:r>
          </a:p>
        </p:txBody>
      </p:sp>
      <p:cxnSp>
        <p:nvCxnSpPr>
          <p:cNvPr id="83981" name="AutoShape 17"/>
          <p:cNvCxnSpPr>
            <a:cxnSpLocks noChangeShapeType="1"/>
          </p:cNvCxnSpPr>
          <p:nvPr/>
        </p:nvCxnSpPr>
        <p:spPr bwMode="auto">
          <a:xfrm rot="5400000" flipH="1">
            <a:off x="4914900" y="5143500"/>
            <a:ext cx="533400" cy="457200"/>
          </a:xfrm>
          <a:prstGeom prst="curvedConnector3">
            <a:avLst>
              <a:gd name="adj1" fmla="val 10116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982" name="Text Box 18"/>
          <p:cNvSpPr txBox="1">
            <a:spLocks noChangeArrowheads="1"/>
          </p:cNvSpPr>
          <p:nvPr/>
        </p:nvSpPr>
        <p:spPr bwMode="auto">
          <a:xfrm>
            <a:off x="5394325" y="5446713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d</a:t>
            </a:r>
            <a:r>
              <a:rPr lang="en-US" altLang="en-US">
                <a:cs typeface="Arial" charset="0"/>
              </a:rPr>
              <a:t>∙</a:t>
            </a:r>
            <a:r>
              <a:rPr lang="en-US" altLang="en-US"/>
              <a:t>sin(</a:t>
            </a:r>
            <a:r>
              <a:rPr lang="el-GR" altLang="en-US">
                <a:cs typeface="Arial" charset="0"/>
              </a:rPr>
              <a:t>θ</a:t>
            </a:r>
            <a:r>
              <a:rPr lang="en-US" altLang="en-US">
                <a:cs typeface="Arial" charset="0"/>
              </a:rPr>
              <a:t>)</a:t>
            </a:r>
            <a:endParaRPr lang="el-GR" altLang="en-US">
              <a:cs typeface="Arial" charset="0"/>
            </a:endParaRPr>
          </a:p>
        </p:txBody>
      </p:sp>
      <p:sp>
        <p:nvSpPr>
          <p:cNvPr id="83983" name="Arc 19"/>
          <p:cNvSpPr>
            <a:spLocks/>
          </p:cNvSpPr>
          <p:nvPr/>
        </p:nvSpPr>
        <p:spPr bwMode="auto">
          <a:xfrm rot="670182" flipV="1">
            <a:off x="4495800" y="3648075"/>
            <a:ext cx="360363" cy="455613"/>
          </a:xfrm>
          <a:custGeom>
            <a:avLst/>
            <a:gdLst>
              <a:gd name="T0" fmla="*/ 40857 w 17111"/>
              <a:gd name="T1" fmla="*/ 0 h 21513"/>
              <a:gd name="T2" fmla="*/ 360363 w 17111"/>
              <a:gd name="T3" fmla="*/ 176438 h 21513"/>
              <a:gd name="T4" fmla="*/ 0 w 17111"/>
              <a:gd name="T5" fmla="*/ 455613 h 215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111" h="21513" fill="none" extrusionOk="0">
                <a:moveTo>
                  <a:pt x="1939" y="0"/>
                </a:moveTo>
                <a:cubicBezTo>
                  <a:pt x="7937" y="541"/>
                  <a:pt x="13436" y="3560"/>
                  <a:pt x="17111" y="8330"/>
                </a:cubicBezTo>
              </a:path>
              <a:path w="17111" h="21513" stroke="0" extrusionOk="0">
                <a:moveTo>
                  <a:pt x="1939" y="0"/>
                </a:moveTo>
                <a:cubicBezTo>
                  <a:pt x="7937" y="541"/>
                  <a:pt x="13436" y="3560"/>
                  <a:pt x="17111" y="8330"/>
                </a:cubicBezTo>
                <a:lnTo>
                  <a:pt x="0" y="21513"/>
                </a:lnTo>
                <a:lnTo>
                  <a:pt x="1939" y="0"/>
                </a:lnTo>
                <a:close/>
              </a:path>
            </a:pathLst>
          </a:cu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4" name="Text Box 20"/>
          <p:cNvSpPr txBox="1">
            <a:spLocks noChangeArrowheads="1"/>
          </p:cNvSpPr>
          <p:nvPr/>
        </p:nvSpPr>
        <p:spPr bwMode="auto">
          <a:xfrm>
            <a:off x="4445000" y="36766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n-US">
                <a:solidFill>
                  <a:schemeClr val="bg2"/>
                </a:solidFill>
                <a:cs typeface="Arial" charset="0"/>
              </a:rPr>
              <a:t>θ</a:t>
            </a:r>
          </a:p>
        </p:txBody>
      </p:sp>
      <p:sp>
        <p:nvSpPr>
          <p:cNvPr id="83985" name="Text Box 21"/>
          <p:cNvSpPr txBox="1">
            <a:spLocks noChangeArrowheads="1"/>
          </p:cNvSpPr>
          <p:nvPr/>
        </p:nvSpPr>
        <p:spPr bwMode="auto">
          <a:xfrm>
            <a:off x="4705350" y="327501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atom #1</a:t>
            </a:r>
          </a:p>
        </p:txBody>
      </p:sp>
      <p:sp>
        <p:nvSpPr>
          <p:cNvPr id="83986" name="Text Box 22"/>
          <p:cNvSpPr txBox="1">
            <a:spLocks noChangeArrowheads="1"/>
          </p:cNvSpPr>
          <p:nvPr/>
        </p:nvSpPr>
        <p:spPr bwMode="auto">
          <a:xfrm>
            <a:off x="5772150" y="4814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atom #2</a:t>
            </a:r>
          </a:p>
        </p:txBody>
      </p:sp>
      <p:sp>
        <p:nvSpPr>
          <p:cNvPr id="83987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5400"/>
              <a:t>Bragg’s Law</a:t>
            </a:r>
          </a:p>
        </p:txBody>
      </p:sp>
      <p:sp>
        <p:nvSpPr>
          <p:cNvPr id="83988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/>
              <a:t>n</a:t>
            </a:r>
            <a:r>
              <a:rPr lang="el-GR" altLang="en-US" sz="2800" b="1">
                <a:cs typeface="Arial" charset="0"/>
              </a:rPr>
              <a:t>λ</a:t>
            </a:r>
            <a:r>
              <a:rPr lang="en-US" altLang="en-US" sz="2800" b="1">
                <a:cs typeface="Arial" charset="0"/>
              </a:rPr>
              <a:t> = 2d sin(</a:t>
            </a:r>
            <a:r>
              <a:rPr lang="el-GR" altLang="en-US" sz="2800" b="1">
                <a:cs typeface="Arial" charset="0"/>
              </a:rPr>
              <a:t>θ</a:t>
            </a:r>
            <a:r>
              <a:rPr lang="en-US" altLang="en-US" sz="2800" b="1">
                <a:cs typeface="Arial" charset="0"/>
              </a:rPr>
              <a:t>)</a:t>
            </a:r>
            <a:endParaRPr lang="el-GR" altLang="en-US" sz="2800" b="1">
              <a:cs typeface="Arial" charset="0"/>
            </a:endParaRPr>
          </a:p>
        </p:txBody>
      </p:sp>
      <p:sp>
        <p:nvSpPr>
          <p:cNvPr id="83989" name="Line 25"/>
          <p:cNvSpPr>
            <a:spLocks noChangeShapeType="1"/>
          </p:cNvSpPr>
          <p:nvPr/>
        </p:nvSpPr>
        <p:spPr bwMode="auto">
          <a:xfrm flipV="1">
            <a:off x="4495800" y="663575"/>
            <a:ext cx="962025" cy="283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sample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x-ray beam</a:t>
            </a:r>
          </a:p>
        </p:txBody>
      </p:sp>
      <p:grpSp>
        <p:nvGrpSpPr>
          <p:cNvPr id="97285" name="Group 5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97317" name="Freeform 6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18" name="Freeform 7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19" name="Freeform 8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20" name="Freeform 9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21" name="Freeform 10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22" name="Freeform 11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23" name="Freeform 12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24" name="Freeform 13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7286" name="Group 14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97309" name="Freeform 15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10" name="Freeform 16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11" name="Freeform 17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12" name="Freeform 18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13" name="Freeform 19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14" name="Freeform 20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15" name="Freeform 21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16" name="Freeform 22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287" name="Rectangle 2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5400">
                <a:solidFill>
                  <a:schemeClr val="tx2"/>
                </a:solidFill>
              </a:rPr>
              <a:t>anomalous scattering</a:t>
            </a:r>
          </a:p>
        </p:txBody>
      </p:sp>
      <p:sp>
        <p:nvSpPr>
          <p:cNvPr id="97288" name="Oval 24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289" name="Freeform 25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0" name="Freeform 26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1" name="Freeform 27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2" name="Freeform 28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3" name="Freeform 29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4" name="Freeform 30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5" name="Freeform 31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6" name="Freeform 32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7" name="Freeform 33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8" name="Freeform 34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9" name="Freeform 35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0" name="Freeform 36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1" name="Freeform 37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2" name="Freeform 38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3" name="Freeform 39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7304" name="Group 40"/>
          <p:cNvGrpSpPr>
            <a:grpSpLocks/>
          </p:cNvGrpSpPr>
          <p:nvPr/>
        </p:nvGrpSpPr>
        <p:grpSpPr bwMode="auto">
          <a:xfrm>
            <a:off x="6554788" y="1181100"/>
            <a:ext cx="1069975" cy="5562600"/>
            <a:chOff x="4129" y="744"/>
            <a:chExt cx="674" cy="3504"/>
          </a:xfrm>
        </p:grpSpPr>
        <p:sp>
          <p:nvSpPr>
            <p:cNvPr id="97306" name="Line 41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07" name="Text Box 42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detector</a:t>
              </a:r>
            </a:p>
          </p:txBody>
        </p:sp>
        <p:sp>
          <p:nvSpPr>
            <p:cNvPr id="97308" name="Freeform 43"/>
            <p:cNvSpPr>
              <a:spLocks/>
            </p:cNvSpPr>
            <p:nvPr/>
          </p:nvSpPr>
          <p:spPr bwMode="auto">
            <a:xfrm>
              <a:off x="4408" y="862"/>
              <a:ext cx="395" cy="816"/>
            </a:xfrm>
            <a:custGeom>
              <a:avLst/>
              <a:gdLst>
                <a:gd name="T0" fmla="*/ 15 w 395"/>
                <a:gd name="T1" fmla="*/ 0 h 816"/>
                <a:gd name="T2" fmla="*/ 15 w 395"/>
                <a:gd name="T3" fmla="*/ 144 h 816"/>
                <a:gd name="T4" fmla="*/ 10 w 395"/>
                <a:gd name="T5" fmla="*/ 246 h 816"/>
                <a:gd name="T6" fmla="*/ 76 w 395"/>
                <a:gd name="T7" fmla="*/ 300 h 816"/>
                <a:gd name="T8" fmla="*/ 394 w 395"/>
                <a:gd name="T9" fmla="*/ 336 h 816"/>
                <a:gd name="T10" fmla="*/ 84 w 395"/>
                <a:gd name="T11" fmla="*/ 410 h 816"/>
                <a:gd name="T12" fmla="*/ 18 w 395"/>
                <a:gd name="T13" fmla="*/ 450 h 816"/>
                <a:gd name="T14" fmla="*/ 15 w 395"/>
                <a:gd name="T15" fmla="*/ 528 h 816"/>
                <a:gd name="T16" fmla="*/ 15 w 395"/>
                <a:gd name="T17" fmla="*/ 672 h 816"/>
                <a:gd name="T18" fmla="*/ 15 w 395"/>
                <a:gd name="T19" fmla="*/ 816 h 8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5" h="816">
                  <a:moveTo>
                    <a:pt x="15" y="0"/>
                  </a:moveTo>
                  <a:cubicBezTo>
                    <a:pt x="15" y="24"/>
                    <a:pt x="16" y="103"/>
                    <a:pt x="15" y="144"/>
                  </a:cubicBezTo>
                  <a:cubicBezTo>
                    <a:pt x="14" y="185"/>
                    <a:pt x="0" y="220"/>
                    <a:pt x="10" y="246"/>
                  </a:cubicBezTo>
                  <a:cubicBezTo>
                    <a:pt x="20" y="272"/>
                    <a:pt x="12" y="285"/>
                    <a:pt x="76" y="300"/>
                  </a:cubicBezTo>
                  <a:cubicBezTo>
                    <a:pt x="140" y="315"/>
                    <a:pt x="393" y="318"/>
                    <a:pt x="394" y="336"/>
                  </a:cubicBezTo>
                  <a:cubicBezTo>
                    <a:pt x="395" y="354"/>
                    <a:pt x="147" y="391"/>
                    <a:pt x="84" y="410"/>
                  </a:cubicBezTo>
                  <a:cubicBezTo>
                    <a:pt x="21" y="429"/>
                    <a:pt x="29" y="430"/>
                    <a:pt x="18" y="450"/>
                  </a:cubicBezTo>
                  <a:cubicBezTo>
                    <a:pt x="7" y="470"/>
                    <a:pt x="16" y="491"/>
                    <a:pt x="15" y="528"/>
                  </a:cubicBezTo>
                  <a:cubicBezTo>
                    <a:pt x="14" y="565"/>
                    <a:pt x="15" y="624"/>
                    <a:pt x="15" y="672"/>
                  </a:cubicBezTo>
                  <a:cubicBezTo>
                    <a:pt x="15" y="720"/>
                    <a:pt x="15" y="792"/>
                    <a:pt x="15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305" name="Oval 44"/>
          <p:cNvSpPr>
            <a:spLocks noChangeArrowheads="1"/>
          </p:cNvSpPr>
          <p:nvPr/>
        </p:nvSpPr>
        <p:spPr bwMode="auto">
          <a:xfrm>
            <a:off x="3236913" y="3476625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8307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sample</a:t>
            </a: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detector</a:t>
            </a: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x-ray beam</a:t>
            </a:r>
          </a:p>
        </p:txBody>
      </p:sp>
      <p:grpSp>
        <p:nvGrpSpPr>
          <p:cNvPr id="98311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98340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41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42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43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44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45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46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47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8312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98332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33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34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35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36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37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38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39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8313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5400">
                <a:solidFill>
                  <a:schemeClr val="tx2"/>
                </a:solidFill>
              </a:rPr>
              <a:t>anomalous scattering</a:t>
            </a:r>
          </a:p>
        </p:txBody>
      </p:sp>
      <p:sp>
        <p:nvSpPr>
          <p:cNvPr id="98314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8315" name="Freeform 27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6" name="Freeform 28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7" name="Freeform 29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8" name="Freeform 30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9" name="Freeform 31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0" name="Freeform 32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1" name="Freeform 33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2" name="Freeform 34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3" name="Freeform 35"/>
          <p:cNvSpPr>
            <a:spLocks/>
          </p:cNvSpPr>
          <p:nvPr/>
        </p:nvSpPr>
        <p:spPr bwMode="auto">
          <a:xfrm rot="-1514108">
            <a:off x="3814763" y="30241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4" name="Freeform 36"/>
          <p:cNvSpPr>
            <a:spLocks/>
          </p:cNvSpPr>
          <p:nvPr/>
        </p:nvSpPr>
        <p:spPr bwMode="auto">
          <a:xfrm rot="-1514108">
            <a:off x="4365625" y="27638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5" name="Freeform 37"/>
          <p:cNvSpPr>
            <a:spLocks/>
          </p:cNvSpPr>
          <p:nvPr/>
        </p:nvSpPr>
        <p:spPr bwMode="auto">
          <a:xfrm rot="-1514108">
            <a:off x="4918075" y="2503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6" name="Freeform 38"/>
          <p:cNvSpPr>
            <a:spLocks/>
          </p:cNvSpPr>
          <p:nvPr/>
        </p:nvSpPr>
        <p:spPr bwMode="auto">
          <a:xfrm rot="-1514108">
            <a:off x="5468938" y="22447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7" name="Freeform 39"/>
          <p:cNvSpPr>
            <a:spLocks/>
          </p:cNvSpPr>
          <p:nvPr/>
        </p:nvSpPr>
        <p:spPr bwMode="auto">
          <a:xfrm rot="-1514108">
            <a:off x="6021388" y="19843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8" name="Freeform 40"/>
          <p:cNvSpPr>
            <a:spLocks/>
          </p:cNvSpPr>
          <p:nvPr/>
        </p:nvSpPr>
        <p:spPr bwMode="auto">
          <a:xfrm>
            <a:off x="6600825" y="17811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9" name="Freeform 41"/>
          <p:cNvSpPr>
            <a:spLocks/>
          </p:cNvSpPr>
          <p:nvPr/>
        </p:nvSpPr>
        <p:spPr bwMode="auto">
          <a:xfrm>
            <a:off x="6989763" y="1371600"/>
            <a:ext cx="479425" cy="1295400"/>
          </a:xfrm>
          <a:custGeom>
            <a:avLst/>
            <a:gdLst>
              <a:gd name="T0" fmla="*/ 31750 w 302"/>
              <a:gd name="T1" fmla="*/ 0 h 816"/>
              <a:gd name="T2" fmla="*/ 31750 w 302"/>
              <a:gd name="T3" fmla="*/ 228600 h 816"/>
              <a:gd name="T4" fmla="*/ 74613 w 302"/>
              <a:gd name="T5" fmla="*/ 469900 h 816"/>
              <a:gd name="T6" fmla="*/ 477838 w 302"/>
              <a:gd name="T7" fmla="*/ 542925 h 816"/>
              <a:gd name="T8" fmla="*/ 80963 w 302"/>
              <a:gd name="T9" fmla="*/ 666750 h 816"/>
              <a:gd name="T10" fmla="*/ 31750 w 302"/>
              <a:gd name="T11" fmla="*/ 838200 h 816"/>
              <a:gd name="T12" fmla="*/ 31750 w 302"/>
              <a:gd name="T13" fmla="*/ 1066800 h 816"/>
              <a:gd name="T14" fmla="*/ 31750 w 30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2" h="816">
                <a:moveTo>
                  <a:pt x="20" y="0"/>
                </a:moveTo>
                <a:cubicBezTo>
                  <a:pt x="20" y="24"/>
                  <a:pt x="16" y="95"/>
                  <a:pt x="20" y="144"/>
                </a:cubicBezTo>
                <a:cubicBezTo>
                  <a:pt x="24" y="193"/>
                  <a:pt x="0" y="263"/>
                  <a:pt x="47" y="296"/>
                </a:cubicBezTo>
                <a:cubicBezTo>
                  <a:pt x="94" y="329"/>
                  <a:pt x="300" y="321"/>
                  <a:pt x="301" y="342"/>
                </a:cubicBezTo>
                <a:cubicBezTo>
                  <a:pt x="302" y="363"/>
                  <a:pt x="98" y="389"/>
                  <a:pt x="51" y="420"/>
                </a:cubicBezTo>
                <a:cubicBezTo>
                  <a:pt x="4" y="451"/>
                  <a:pt x="25" y="486"/>
                  <a:pt x="20" y="528"/>
                </a:cubicBezTo>
                <a:cubicBezTo>
                  <a:pt x="15" y="570"/>
                  <a:pt x="20" y="624"/>
                  <a:pt x="20" y="672"/>
                </a:cubicBezTo>
                <a:cubicBezTo>
                  <a:pt x="20" y="720"/>
                  <a:pt x="20" y="792"/>
                  <a:pt x="20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30" name="Freeform 42"/>
          <p:cNvSpPr>
            <a:spLocks/>
          </p:cNvSpPr>
          <p:nvPr/>
        </p:nvSpPr>
        <p:spPr bwMode="auto">
          <a:xfrm rot="-1514108">
            <a:off x="3263900" y="32829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31" name="Oval 43"/>
          <p:cNvSpPr>
            <a:spLocks noChangeArrowheads="1"/>
          </p:cNvSpPr>
          <p:nvPr/>
        </p:nvSpPr>
        <p:spPr bwMode="auto">
          <a:xfrm>
            <a:off x="3236913" y="3476625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r>
              <a:rPr lang="en-US" altLang="en-US"/>
              <a:t>Background scattering</a:t>
            </a:r>
          </a:p>
        </p:txBody>
      </p:sp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371975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I</a:t>
            </a:r>
            <a:r>
              <a:rPr lang="en-US" altLang="en-US" b="1" baseline="-25000" smtClean="0">
                <a:solidFill>
                  <a:srgbClr val="000000"/>
                </a:solidFill>
              </a:rPr>
              <a:t>bg</a:t>
            </a:r>
            <a:r>
              <a:rPr lang="en-US" altLang="en-US" smtClean="0">
                <a:solidFill>
                  <a:srgbClr val="000000"/>
                </a:solidFill>
              </a:rPr>
              <a:t>	- scattered photons/steradian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I</a:t>
            </a:r>
            <a:r>
              <a:rPr lang="en-US" altLang="en-US" b="1" baseline="-25000" smtClean="0">
                <a:solidFill>
                  <a:srgbClr val="000000"/>
                </a:solidFill>
              </a:rPr>
              <a:t>beam</a:t>
            </a:r>
            <a:r>
              <a:rPr lang="en-US" altLang="en-US" smtClean="0">
                <a:solidFill>
                  <a:srgbClr val="000000"/>
                </a:solidFill>
              </a:rPr>
              <a:t>	- incident (photons/s/m</a:t>
            </a:r>
            <a:r>
              <a:rPr lang="en-US" altLang="en-US" baseline="30000" smtClean="0">
                <a:solidFill>
                  <a:srgbClr val="000000"/>
                </a:solidFill>
              </a:rPr>
              <a:t>2</a:t>
            </a:r>
            <a:r>
              <a:rPr lang="en-US" altLang="en-US" smtClean="0">
                <a:solidFill>
                  <a:srgbClr val="000000"/>
                </a:solidFill>
              </a:rPr>
              <a:t> 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t</a:t>
            </a:r>
            <a:r>
              <a:rPr lang="en-US" altLang="en-US" smtClean="0">
                <a:solidFill>
                  <a:srgbClr val="000000"/>
                </a:solidFill>
              </a:rPr>
              <a:t>	- exposure time (s)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r</a:t>
            </a:r>
            <a:r>
              <a:rPr lang="en-US" altLang="en-US" b="1" baseline="-25000" smtClean="0">
                <a:solidFill>
                  <a:srgbClr val="000000"/>
                </a:solidFill>
              </a:rPr>
              <a:t>e</a:t>
            </a:r>
            <a:r>
              <a:rPr lang="en-US" altLang="en-US" smtClean="0">
                <a:solidFill>
                  <a:srgbClr val="000000"/>
                </a:solidFill>
              </a:rPr>
              <a:t>	- classical electron radius 		   (2.818x10</a:t>
            </a:r>
            <a:r>
              <a:rPr lang="en-US" altLang="en-US" baseline="30000" smtClean="0">
                <a:solidFill>
                  <a:srgbClr val="000000"/>
                </a:solidFill>
              </a:rPr>
              <a:t>-15</a:t>
            </a:r>
            <a:r>
              <a:rPr lang="en-US" altLang="en-US" smtClean="0">
                <a:solidFill>
                  <a:srgbClr val="000000"/>
                </a:solidFill>
              </a:rPr>
              <a:t> m)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N</a:t>
            </a:r>
            <a:r>
              <a:rPr lang="en-US" altLang="en-US" b="1" baseline="-25000" smtClean="0">
                <a:solidFill>
                  <a:srgbClr val="000000"/>
                </a:solidFill>
              </a:rPr>
              <a:t>A</a:t>
            </a:r>
            <a:r>
              <a:rPr lang="en-US" altLang="en-US" smtClean="0">
                <a:solidFill>
                  <a:srgbClr val="000000"/>
                </a:solidFill>
              </a:rPr>
              <a:t>	- Avogadro number (6.02x10</a:t>
            </a:r>
            <a:r>
              <a:rPr lang="en-US" altLang="en-US" baseline="30000" smtClean="0">
                <a:solidFill>
                  <a:srgbClr val="000000"/>
                </a:solidFill>
              </a:rPr>
              <a:t>23</a:t>
            </a:r>
            <a:r>
              <a:rPr lang="en-US" altLang="en-US" smtClean="0">
                <a:solidFill>
                  <a:srgbClr val="000000"/>
                </a:solidFill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mtClean="0">
                <a:solidFill>
                  <a:srgbClr val="000000"/>
                </a:solidFill>
                <a:cs typeface="Arial" charset="0"/>
              </a:rPr>
              <a:t>ρ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density of material (g/</a:t>
            </a:r>
            <a:r>
              <a:rPr lang="en-US" altLang="en-US" smtClean="0">
                <a:solidFill>
                  <a:srgbClr val="000000"/>
                </a:solidFill>
              </a:rPr>
              <a:t>m</a:t>
            </a:r>
            <a:r>
              <a:rPr lang="en-US" altLang="en-US" baseline="30000" smtClean="0">
                <a:solidFill>
                  <a:srgbClr val="000000"/>
                </a:solidFill>
              </a:rPr>
              <a:t>3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)</a:t>
            </a:r>
            <a:endParaRPr lang="el-GR" altLang="en-US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Mr</a:t>
            </a:r>
            <a:r>
              <a:rPr lang="en-US" altLang="en-US" smtClean="0">
                <a:solidFill>
                  <a:srgbClr val="000000"/>
                </a:solidFill>
              </a:rPr>
              <a:t>	- molecular weight (g/mol)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baseline="30000" smtClean="0">
              <a:solidFill>
                <a:srgbClr val="000000"/>
              </a:solidFill>
            </a:endParaRPr>
          </a:p>
        </p:txBody>
      </p:sp>
      <p:sp>
        <p:nvSpPr>
          <p:cNvPr id="758788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V</a:t>
            </a:r>
            <a:r>
              <a:rPr lang="en-US" altLang="en-US" smtClean="0">
                <a:solidFill>
                  <a:srgbClr val="000000"/>
                </a:solidFill>
              </a:rPr>
              <a:t>	- volume of material (in m3)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P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polarization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      </a:t>
            </a:r>
            <a:r>
              <a:rPr lang="en-US" altLang="en-US" smtClean="0">
                <a:solidFill>
                  <a:srgbClr val="000000"/>
                </a:solidFill>
              </a:rPr>
              <a:t>(1+cos</a:t>
            </a:r>
            <a:r>
              <a:rPr lang="en-US" altLang="en-US" baseline="30000" smtClean="0">
                <a:solidFill>
                  <a:srgbClr val="000000"/>
                </a:solidFill>
              </a:rPr>
              <a:t>2</a:t>
            </a:r>
            <a:r>
              <a:rPr lang="en-US" altLang="en-US" smtClean="0">
                <a:solidFill>
                  <a:srgbClr val="000000"/>
                </a:solidFill>
              </a:rPr>
              <a:t>(2</a:t>
            </a:r>
            <a:r>
              <a:rPr lang="el-GR" altLang="en-US" smtClean="0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 smtClean="0">
                <a:solidFill>
                  <a:srgbClr val="000000"/>
                </a:solidFill>
              </a:rPr>
              <a:t>) -Pfac∙cos(2</a:t>
            </a:r>
            <a:r>
              <a:rPr lang="el-GR" altLang="en-US" smtClean="0">
                <a:solidFill>
                  <a:srgbClr val="000000"/>
                </a:solidFill>
                <a:cs typeface="Arial" charset="0"/>
              </a:rPr>
              <a:t>Φ</a:t>
            </a:r>
            <a:r>
              <a:rPr lang="en-US" altLang="en-US" smtClean="0">
                <a:solidFill>
                  <a:srgbClr val="000000"/>
                </a:solidFill>
              </a:rPr>
              <a:t>)sin</a:t>
            </a:r>
            <a:r>
              <a:rPr lang="en-US" altLang="en-US" baseline="30000" smtClean="0">
                <a:solidFill>
                  <a:srgbClr val="000000"/>
                </a:solidFill>
              </a:rPr>
              <a:t>2</a:t>
            </a:r>
            <a:r>
              <a:rPr lang="en-US" altLang="en-US" smtClean="0">
                <a:solidFill>
                  <a:srgbClr val="000000"/>
                </a:solidFill>
              </a:rPr>
              <a:t>(2</a:t>
            </a:r>
            <a:r>
              <a:rPr lang="el-GR" altLang="en-US" smtClean="0">
                <a:solidFill>
                  <a:srgbClr val="000000"/>
                </a:solidFill>
              </a:rPr>
              <a:t>θ</a:t>
            </a:r>
            <a:r>
              <a:rPr lang="en-US" altLang="en-US" smtClean="0">
                <a:solidFill>
                  <a:srgbClr val="000000"/>
                </a:solidFill>
              </a:rPr>
              <a:t>)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)/2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A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absorption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  exp(-</a:t>
            </a:r>
            <a:r>
              <a:rPr lang="el-GR" altLang="en-US" smtClean="0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 baseline="-25000" smtClean="0">
                <a:solidFill>
                  <a:srgbClr val="000000"/>
                </a:solidFill>
                <a:cs typeface="Arial" charset="0"/>
              </a:rPr>
              <a:t>xtal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∙l</a:t>
            </a:r>
            <a:r>
              <a:rPr lang="en-US" altLang="en-US" baseline="-25000" smtClean="0">
                <a:solidFill>
                  <a:srgbClr val="000000"/>
                </a:solidFill>
                <a:cs typeface="Arial" charset="0"/>
              </a:rPr>
              <a:t>path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f(s)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molecular structure amplitude 	   (electrons)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s</a:t>
            </a:r>
            <a:r>
              <a:rPr lang="en-US" altLang="en-US" smtClean="0">
                <a:solidFill>
                  <a:srgbClr val="000000"/>
                </a:solidFill>
              </a:rPr>
              <a:t>	- scattering length (sin(</a:t>
            </a:r>
            <a:r>
              <a:rPr lang="el-GR" altLang="en-US" smtClean="0">
                <a:solidFill>
                  <a:srgbClr val="000000"/>
                </a:solidFill>
              </a:rPr>
              <a:t>θ</a:t>
            </a:r>
            <a:r>
              <a:rPr lang="en-US" altLang="en-US" smtClean="0">
                <a:solidFill>
                  <a:srgbClr val="000000"/>
                </a:solidFill>
              </a:rPr>
              <a:t>)/</a:t>
            </a:r>
            <a:r>
              <a:rPr lang="el-GR" altLang="en-US" smtClean="0">
                <a:solidFill>
                  <a:srgbClr val="000000"/>
                </a:solidFill>
              </a:rPr>
              <a:t>λ</a:t>
            </a:r>
            <a:r>
              <a:rPr lang="en-US" altLang="en-US" smtClean="0">
                <a:solidFill>
                  <a:srgbClr val="000000"/>
                </a:solidFill>
              </a:rPr>
              <a:t>)</a:t>
            </a:r>
            <a:endParaRPr lang="el-GR" altLang="en-US" smtClean="0">
              <a:solidFill>
                <a:srgbClr val="000000"/>
              </a:solidFill>
            </a:endParaRPr>
          </a:p>
        </p:txBody>
      </p:sp>
      <p:sp>
        <p:nvSpPr>
          <p:cNvPr id="758789" name="Rectangle 5"/>
          <p:cNvSpPr>
            <a:spLocks noChangeArrowheads="1"/>
          </p:cNvSpPr>
          <p:nvPr/>
        </p:nvSpPr>
        <p:spPr bwMode="auto">
          <a:xfrm>
            <a:off x="5653088" y="1709738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000000"/>
                </a:solidFill>
              </a:rPr>
              <a:t>P A | f(</a:t>
            </a:r>
            <a:r>
              <a:rPr lang="en-US" altLang="en-US" sz="3600" smtClean="0">
                <a:solidFill>
                  <a:srgbClr val="000000"/>
                </a:solidFill>
                <a:cs typeface="Arial" charset="0"/>
              </a:rPr>
              <a:t>s</a:t>
            </a:r>
            <a:r>
              <a:rPr lang="en-US" altLang="en-US" sz="3600" smtClean="0">
                <a:solidFill>
                  <a:srgbClr val="000000"/>
                </a:solidFill>
              </a:rPr>
              <a:t>) |</a:t>
            </a:r>
            <a:r>
              <a:rPr lang="en-US" altLang="en-US" sz="3600" baseline="30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758790" name="Text Box 6"/>
          <p:cNvSpPr txBox="1">
            <a:spLocks noChangeArrowheads="1"/>
          </p:cNvSpPr>
          <p:nvPr/>
        </p:nvSpPr>
        <p:spPr bwMode="auto">
          <a:xfrm>
            <a:off x="1095375" y="1709738"/>
            <a:ext cx="3062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000000"/>
                </a:solidFill>
                <a:cs typeface="Arial" charset="0"/>
              </a:rPr>
              <a:t>I</a:t>
            </a:r>
            <a:r>
              <a:rPr lang="en-US" altLang="en-US" sz="3600" baseline="-25000" smtClean="0">
                <a:solidFill>
                  <a:srgbClr val="000000"/>
                </a:solidFill>
                <a:cs typeface="Arial" charset="0"/>
              </a:rPr>
              <a:t>bg</a:t>
            </a:r>
            <a:r>
              <a:rPr lang="en-US" altLang="en-US" sz="3600" smtClean="0">
                <a:solidFill>
                  <a:srgbClr val="000000"/>
                </a:solidFill>
                <a:cs typeface="Arial" charset="0"/>
              </a:rPr>
              <a:t> = I</a:t>
            </a:r>
            <a:r>
              <a:rPr lang="en-US" altLang="en-US" sz="3600" baseline="-25000" smtClean="0">
                <a:solidFill>
                  <a:srgbClr val="000000"/>
                </a:solidFill>
                <a:cs typeface="Arial" charset="0"/>
              </a:rPr>
              <a:t>beam</a:t>
            </a:r>
            <a:r>
              <a:rPr lang="en-US" altLang="en-US" sz="3600" smtClean="0">
                <a:solidFill>
                  <a:srgbClr val="000000"/>
                </a:solidFill>
                <a:cs typeface="Arial" charset="0"/>
              </a:rPr>
              <a:t> t r</a:t>
            </a:r>
            <a:r>
              <a:rPr lang="en-US" altLang="en-US" sz="3600" baseline="-25000" smtClean="0">
                <a:solidFill>
                  <a:srgbClr val="000000"/>
                </a:solidFill>
                <a:cs typeface="Arial" charset="0"/>
              </a:rPr>
              <a:t>e</a:t>
            </a:r>
            <a:r>
              <a:rPr lang="en-US" altLang="en-US" sz="3600" baseline="30000" smtClean="0">
                <a:solidFill>
                  <a:srgbClr val="000000"/>
                </a:solidFill>
                <a:cs typeface="Arial" charset="0"/>
              </a:rPr>
              <a:t>2</a:t>
            </a:r>
            <a:r>
              <a:rPr lang="en-US" altLang="en-US" sz="3600" smtClean="0">
                <a:solidFill>
                  <a:srgbClr val="000000"/>
                </a:solidFill>
                <a:cs typeface="Arial" charset="0"/>
              </a:rPr>
              <a:t> </a:t>
            </a:r>
            <a:endParaRPr lang="el-GR" altLang="en-US" sz="3600" baseline="-25000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758791" name="Group 7"/>
          <p:cNvGrpSpPr>
            <a:grpSpLocks/>
          </p:cNvGrpSpPr>
          <p:nvPr/>
        </p:nvGrpSpPr>
        <p:grpSpPr bwMode="auto">
          <a:xfrm>
            <a:off x="4108450" y="1377950"/>
            <a:ext cx="1382713" cy="1304925"/>
            <a:chOff x="2588" y="868"/>
            <a:chExt cx="871" cy="822"/>
          </a:xfrm>
        </p:grpSpPr>
        <p:sp>
          <p:nvSpPr>
            <p:cNvPr id="758792" name="Text Box 8"/>
            <p:cNvSpPr txBox="1">
              <a:spLocks noChangeArrowheads="1"/>
            </p:cNvSpPr>
            <p:nvPr/>
          </p:nvSpPr>
          <p:spPr bwMode="auto">
            <a:xfrm>
              <a:off x="2588" y="868"/>
              <a:ext cx="871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000000"/>
                  </a:solidFill>
                  <a:cs typeface="Arial" charset="0"/>
                </a:rPr>
                <a:t>N</a:t>
              </a:r>
              <a:r>
                <a:rPr lang="en-US" altLang="en-US" sz="3600" baseline="-25000" smtClean="0">
                  <a:solidFill>
                    <a:srgbClr val="000000"/>
                  </a:solidFill>
                  <a:cs typeface="Arial" charset="0"/>
                </a:rPr>
                <a:t>A </a:t>
              </a:r>
              <a:r>
                <a:rPr lang="el-GR" altLang="en-US" sz="3600" smtClean="0">
                  <a:solidFill>
                    <a:srgbClr val="000000"/>
                  </a:solidFill>
                  <a:cs typeface="Arial" charset="0"/>
                </a:rPr>
                <a:t>ρ</a:t>
              </a:r>
              <a:r>
                <a:rPr lang="en-US" altLang="en-US" sz="3600" smtClean="0">
                  <a:solidFill>
                    <a:srgbClr val="000000"/>
                  </a:solidFill>
                  <a:cs typeface="Arial" charset="0"/>
                </a:rPr>
                <a:t>V</a:t>
              </a:r>
              <a:endParaRPr lang="el-GR" altLang="en-US" sz="3600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58793" name="Text Box 9"/>
            <p:cNvSpPr txBox="1">
              <a:spLocks noChangeArrowheads="1"/>
            </p:cNvSpPr>
            <p:nvPr/>
          </p:nvSpPr>
          <p:spPr bwMode="auto">
            <a:xfrm>
              <a:off x="2797" y="1286"/>
              <a:ext cx="45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000000"/>
                  </a:solidFill>
                  <a:cs typeface="Arial" charset="0"/>
                </a:rPr>
                <a:t>Mr</a:t>
              </a:r>
              <a:endParaRPr lang="el-GR" altLang="en-US" sz="3600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58794" name="Line 10"/>
            <p:cNvSpPr>
              <a:spLocks noChangeShapeType="1"/>
            </p:cNvSpPr>
            <p:nvPr/>
          </p:nvSpPr>
          <p:spPr bwMode="auto">
            <a:xfrm flipV="1">
              <a:off x="2595" y="1293"/>
              <a:ext cx="8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58795" name="Rectangle 11"/>
          <p:cNvSpPr>
            <a:spLocks noChangeArrowheads="1"/>
          </p:cNvSpPr>
          <p:nvPr/>
        </p:nvSpPr>
        <p:spPr bwMode="auto">
          <a:xfrm>
            <a:off x="6470650" y="95885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R. W. James (1947)</a:t>
            </a:r>
          </a:p>
        </p:txBody>
      </p:sp>
    </p:spTree>
    <p:extLst>
      <p:ext uri="{BB962C8B-B14F-4D97-AF65-F5344CB8AC3E}">
        <p14:creationId xmlns:p14="http://schemas.microsoft.com/office/powerpoint/2010/main" val="2815058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sample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x-ray beam</a:t>
            </a:r>
          </a:p>
        </p:txBody>
      </p:sp>
      <p:grpSp>
        <p:nvGrpSpPr>
          <p:cNvPr id="99333" name="Group 5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99368" name="Freeform 6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69" name="Freeform 7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70" name="Freeform 8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71" name="Freeform 9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72" name="Freeform 10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73" name="Freeform 11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74" name="Freeform 12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75" name="Freeform 13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334" name="Group 14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99360" name="Freeform 15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61" name="Freeform 16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62" name="Freeform 17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63" name="Freeform 18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64" name="Freeform 19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65" name="Freeform 20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66" name="Freeform 21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67" name="Freeform 22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9335" name="Rectangle 2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5400">
                <a:solidFill>
                  <a:schemeClr val="tx2"/>
                </a:solidFill>
              </a:rPr>
              <a:t>anomalous scattering</a:t>
            </a:r>
          </a:p>
        </p:txBody>
      </p:sp>
      <p:sp>
        <p:nvSpPr>
          <p:cNvPr id="99336" name="Freeform 24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7" name="Freeform 25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8" name="Freeform 26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9" name="Freeform 27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0" name="Freeform 28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1" name="Freeform 29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2" name="Freeform 30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3" name="Freeform 31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4" name="Freeform 32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5" name="Freeform 33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6" name="Freeform 34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7" name="Freeform 35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8" name="Freeform 36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9" name="Freeform 37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50" name="Freeform 38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9351" name="Group 39"/>
          <p:cNvGrpSpPr>
            <a:grpSpLocks/>
          </p:cNvGrpSpPr>
          <p:nvPr/>
        </p:nvGrpSpPr>
        <p:grpSpPr bwMode="auto">
          <a:xfrm>
            <a:off x="6554788" y="1181100"/>
            <a:ext cx="1069975" cy="5562600"/>
            <a:chOff x="4129" y="744"/>
            <a:chExt cx="674" cy="3504"/>
          </a:xfrm>
        </p:grpSpPr>
        <p:sp>
          <p:nvSpPr>
            <p:cNvPr id="99357" name="Line 40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58" name="Text Box 41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detector</a:t>
              </a:r>
            </a:p>
          </p:txBody>
        </p:sp>
        <p:sp>
          <p:nvSpPr>
            <p:cNvPr id="99359" name="Freeform 42"/>
            <p:cNvSpPr>
              <a:spLocks/>
            </p:cNvSpPr>
            <p:nvPr/>
          </p:nvSpPr>
          <p:spPr bwMode="auto">
            <a:xfrm>
              <a:off x="4408" y="862"/>
              <a:ext cx="395" cy="816"/>
            </a:xfrm>
            <a:custGeom>
              <a:avLst/>
              <a:gdLst>
                <a:gd name="T0" fmla="*/ 15 w 395"/>
                <a:gd name="T1" fmla="*/ 0 h 816"/>
                <a:gd name="T2" fmla="*/ 15 w 395"/>
                <a:gd name="T3" fmla="*/ 144 h 816"/>
                <a:gd name="T4" fmla="*/ 10 w 395"/>
                <a:gd name="T5" fmla="*/ 246 h 816"/>
                <a:gd name="T6" fmla="*/ 76 w 395"/>
                <a:gd name="T7" fmla="*/ 300 h 816"/>
                <a:gd name="T8" fmla="*/ 394 w 395"/>
                <a:gd name="T9" fmla="*/ 336 h 816"/>
                <a:gd name="T10" fmla="*/ 84 w 395"/>
                <a:gd name="T11" fmla="*/ 410 h 816"/>
                <a:gd name="T12" fmla="*/ 18 w 395"/>
                <a:gd name="T13" fmla="*/ 450 h 816"/>
                <a:gd name="T14" fmla="*/ 15 w 395"/>
                <a:gd name="T15" fmla="*/ 528 h 816"/>
                <a:gd name="T16" fmla="*/ 15 w 395"/>
                <a:gd name="T17" fmla="*/ 672 h 816"/>
                <a:gd name="T18" fmla="*/ 15 w 395"/>
                <a:gd name="T19" fmla="*/ 816 h 8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5" h="816">
                  <a:moveTo>
                    <a:pt x="15" y="0"/>
                  </a:moveTo>
                  <a:cubicBezTo>
                    <a:pt x="15" y="24"/>
                    <a:pt x="16" y="103"/>
                    <a:pt x="15" y="144"/>
                  </a:cubicBezTo>
                  <a:cubicBezTo>
                    <a:pt x="14" y="185"/>
                    <a:pt x="0" y="220"/>
                    <a:pt x="10" y="246"/>
                  </a:cubicBezTo>
                  <a:cubicBezTo>
                    <a:pt x="20" y="272"/>
                    <a:pt x="12" y="285"/>
                    <a:pt x="76" y="300"/>
                  </a:cubicBezTo>
                  <a:cubicBezTo>
                    <a:pt x="140" y="315"/>
                    <a:pt x="393" y="318"/>
                    <a:pt x="394" y="336"/>
                  </a:cubicBezTo>
                  <a:cubicBezTo>
                    <a:pt x="395" y="354"/>
                    <a:pt x="147" y="391"/>
                    <a:pt x="84" y="410"/>
                  </a:cubicBezTo>
                  <a:cubicBezTo>
                    <a:pt x="21" y="429"/>
                    <a:pt x="29" y="430"/>
                    <a:pt x="18" y="450"/>
                  </a:cubicBezTo>
                  <a:cubicBezTo>
                    <a:pt x="7" y="470"/>
                    <a:pt x="16" y="491"/>
                    <a:pt x="15" y="528"/>
                  </a:cubicBezTo>
                  <a:cubicBezTo>
                    <a:pt x="14" y="565"/>
                    <a:pt x="15" y="624"/>
                    <a:pt x="15" y="672"/>
                  </a:cubicBezTo>
                  <a:cubicBezTo>
                    <a:pt x="15" y="720"/>
                    <a:pt x="15" y="792"/>
                    <a:pt x="15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8395" name="Group 43"/>
          <p:cNvGrpSpPr>
            <a:grpSpLocks/>
          </p:cNvGrpSpPr>
          <p:nvPr/>
        </p:nvGrpSpPr>
        <p:grpSpPr bwMode="auto">
          <a:xfrm>
            <a:off x="3236913" y="3476625"/>
            <a:ext cx="204787" cy="1323975"/>
            <a:chOff x="2039" y="2190"/>
            <a:chExt cx="129" cy="834"/>
          </a:xfrm>
        </p:grpSpPr>
        <p:sp>
          <p:nvSpPr>
            <p:cNvPr id="99355" name="Oval 44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9356" name="Oval 45"/>
            <p:cNvSpPr>
              <a:spLocks noChangeArrowheads="1"/>
            </p:cNvSpPr>
            <p:nvPr/>
          </p:nvSpPr>
          <p:spPr bwMode="auto">
            <a:xfrm>
              <a:off x="2039" y="2190"/>
              <a:ext cx="129" cy="13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28398" name="Oval 46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8399" name="Oval 47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228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98" grpId="0" animBg="1"/>
      <p:bldP spid="22839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355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sample</a:t>
            </a: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detector</a:t>
            </a: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x-ray beam</a:t>
            </a:r>
          </a:p>
        </p:txBody>
      </p:sp>
      <p:grpSp>
        <p:nvGrpSpPr>
          <p:cNvPr id="100359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100388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89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90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91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92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93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94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95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0360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100380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81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82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83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84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85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86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387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361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5400">
                <a:solidFill>
                  <a:schemeClr val="tx2"/>
                </a:solidFill>
              </a:rPr>
              <a:t>anomalous scattering</a:t>
            </a:r>
          </a:p>
        </p:txBody>
      </p:sp>
      <p:sp>
        <p:nvSpPr>
          <p:cNvPr id="100362" name="Oval 26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363" name="Freeform 27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4" name="Freeform 28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5" name="Freeform 29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6" name="Freeform 30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7" name="Freeform 31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8" name="Freeform 32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9" name="Freeform 33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0" name="Freeform 34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1" name="Freeform 35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2" name="Freeform 36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3" name="Freeform 37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4" name="Freeform 38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5" name="Freeform 39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6" name="Freeform 40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7" name="Freeform 41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8" name="Freeform 42"/>
          <p:cNvSpPr>
            <a:spLocks/>
          </p:cNvSpPr>
          <p:nvPr/>
        </p:nvSpPr>
        <p:spPr bwMode="auto">
          <a:xfrm>
            <a:off x="6997700" y="1368425"/>
            <a:ext cx="627063" cy="1295400"/>
          </a:xfrm>
          <a:custGeom>
            <a:avLst/>
            <a:gdLst>
              <a:gd name="T0" fmla="*/ 23813 w 395"/>
              <a:gd name="T1" fmla="*/ 0 h 816"/>
              <a:gd name="T2" fmla="*/ 23813 w 395"/>
              <a:gd name="T3" fmla="*/ 228600 h 816"/>
              <a:gd name="T4" fmla="*/ 15875 w 395"/>
              <a:gd name="T5" fmla="*/ 390525 h 816"/>
              <a:gd name="T6" fmla="*/ 120650 w 395"/>
              <a:gd name="T7" fmla="*/ 476250 h 816"/>
              <a:gd name="T8" fmla="*/ 625475 w 395"/>
              <a:gd name="T9" fmla="*/ 533400 h 816"/>
              <a:gd name="T10" fmla="*/ 133350 w 395"/>
              <a:gd name="T11" fmla="*/ 650875 h 816"/>
              <a:gd name="T12" fmla="*/ 28575 w 395"/>
              <a:gd name="T13" fmla="*/ 714375 h 816"/>
              <a:gd name="T14" fmla="*/ 23813 w 395"/>
              <a:gd name="T15" fmla="*/ 838200 h 816"/>
              <a:gd name="T16" fmla="*/ 23813 w 395"/>
              <a:gd name="T17" fmla="*/ 1066800 h 816"/>
              <a:gd name="T18" fmla="*/ 23813 w 395"/>
              <a:gd name="T19" fmla="*/ 1295400 h 8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5" h="816">
                <a:moveTo>
                  <a:pt x="15" y="0"/>
                </a:moveTo>
                <a:cubicBezTo>
                  <a:pt x="15" y="24"/>
                  <a:pt x="16" y="103"/>
                  <a:pt x="15" y="144"/>
                </a:cubicBezTo>
                <a:cubicBezTo>
                  <a:pt x="14" y="185"/>
                  <a:pt x="0" y="220"/>
                  <a:pt x="10" y="246"/>
                </a:cubicBezTo>
                <a:cubicBezTo>
                  <a:pt x="20" y="272"/>
                  <a:pt x="12" y="285"/>
                  <a:pt x="76" y="300"/>
                </a:cubicBezTo>
                <a:cubicBezTo>
                  <a:pt x="140" y="315"/>
                  <a:pt x="393" y="318"/>
                  <a:pt x="394" y="336"/>
                </a:cubicBezTo>
                <a:cubicBezTo>
                  <a:pt x="395" y="354"/>
                  <a:pt x="147" y="391"/>
                  <a:pt x="84" y="410"/>
                </a:cubicBezTo>
                <a:cubicBezTo>
                  <a:pt x="21" y="429"/>
                  <a:pt x="29" y="430"/>
                  <a:pt x="18" y="450"/>
                </a:cubicBezTo>
                <a:cubicBezTo>
                  <a:pt x="7" y="470"/>
                  <a:pt x="16" y="491"/>
                  <a:pt x="15" y="528"/>
                </a:cubicBezTo>
                <a:cubicBezTo>
                  <a:pt x="14" y="565"/>
                  <a:pt x="15" y="624"/>
                  <a:pt x="15" y="672"/>
                </a:cubicBezTo>
                <a:cubicBezTo>
                  <a:pt x="15" y="720"/>
                  <a:pt x="15" y="792"/>
                  <a:pt x="15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9" name="Oval 43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1379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sample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detector</a:t>
            </a:r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x-ray beam</a:t>
            </a:r>
          </a:p>
        </p:txBody>
      </p:sp>
      <p:grpSp>
        <p:nvGrpSpPr>
          <p:cNvPr id="101383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101414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15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16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17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18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19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20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21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1384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101406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07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08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09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10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11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12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13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1385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5400">
                <a:solidFill>
                  <a:schemeClr val="tx2"/>
                </a:solidFill>
              </a:rPr>
              <a:t>anomalous scattering</a:t>
            </a:r>
          </a:p>
        </p:txBody>
      </p:sp>
      <p:sp>
        <p:nvSpPr>
          <p:cNvPr id="101386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1387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01388" name="Group 28"/>
          <p:cNvGrpSpPr>
            <a:grpSpLocks/>
          </p:cNvGrpSpPr>
          <p:nvPr/>
        </p:nvGrpSpPr>
        <p:grpSpPr bwMode="auto">
          <a:xfrm>
            <a:off x="3241675" y="1903413"/>
            <a:ext cx="3751263" cy="2732087"/>
            <a:chOff x="2082" y="1183"/>
            <a:chExt cx="2363" cy="1721"/>
          </a:xfrm>
        </p:grpSpPr>
        <p:sp>
          <p:nvSpPr>
            <p:cNvPr id="101398" name="Freeform 29"/>
            <p:cNvSpPr>
              <a:spLocks/>
            </p:cNvSpPr>
            <p:nvPr/>
          </p:nvSpPr>
          <p:spPr bwMode="auto">
            <a:xfrm rot="-2169491">
              <a:off x="2082" y="2712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399" name="Freeform 30"/>
            <p:cNvSpPr>
              <a:spLocks/>
            </p:cNvSpPr>
            <p:nvPr/>
          </p:nvSpPr>
          <p:spPr bwMode="auto">
            <a:xfrm rot="-2169491">
              <a:off x="2392" y="248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00" name="Freeform 31"/>
            <p:cNvSpPr>
              <a:spLocks/>
            </p:cNvSpPr>
            <p:nvPr/>
          </p:nvSpPr>
          <p:spPr bwMode="auto">
            <a:xfrm rot="-2169491">
              <a:off x="2702" y="225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01" name="Freeform 32"/>
            <p:cNvSpPr>
              <a:spLocks/>
            </p:cNvSpPr>
            <p:nvPr/>
          </p:nvSpPr>
          <p:spPr bwMode="auto">
            <a:xfrm rot="-2169491">
              <a:off x="3012" y="203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02" name="Freeform 33"/>
            <p:cNvSpPr>
              <a:spLocks/>
            </p:cNvSpPr>
            <p:nvPr/>
          </p:nvSpPr>
          <p:spPr bwMode="auto">
            <a:xfrm rot="-2169491">
              <a:off x="3323" y="180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03" name="Freeform 34"/>
            <p:cNvSpPr>
              <a:spLocks/>
            </p:cNvSpPr>
            <p:nvPr/>
          </p:nvSpPr>
          <p:spPr bwMode="auto">
            <a:xfrm rot="-2169491">
              <a:off x="3633" y="15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04" name="Freeform 35"/>
            <p:cNvSpPr>
              <a:spLocks/>
            </p:cNvSpPr>
            <p:nvPr/>
          </p:nvSpPr>
          <p:spPr bwMode="auto">
            <a:xfrm rot="-2169491">
              <a:off x="3943" y="135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05" name="Freeform 36"/>
            <p:cNvSpPr>
              <a:spLocks/>
            </p:cNvSpPr>
            <p:nvPr/>
          </p:nvSpPr>
          <p:spPr bwMode="auto">
            <a:xfrm>
              <a:off x="4285" y="1183"/>
              <a:ext cx="160" cy="153"/>
            </a:xfrm>
            <a:custGeom>
              <a:avLst/>
              <a:gdLst>
                <a:gd name="T0" fmla="*/ 4 w 160"/>
                <a:gd name="T1" fmla="*/ 153 h 153"/>
                <a:gd name="T2" fmla="*/ 25 w 160"/>
                <a:gd name="T3" fmla="*/ 19 h 153"/>
                <a:gd name="T4" fmla="*/ 160 w 160"/>
                <a:gd name="T5" fmla="*/ 40 h 1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0" h="153">
                  <a:moveTo>
                    <a:pt x="4" y="153"/>
                  </a:moveTo>
                  <a:cubicBezTo>
                    <a:pt x="2" y="95"/>
                    <a:pt x="0" y="38"/>
                    <a:pt x="25" y="19"/>
                  </a:cubicBezTo>
                  <a:cubicBezTo>
                    <a:pt x="51" y="0"/>
                    <a:pt x="138" y="37"/>
                    <a:pt x="160" y="40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1389" name="Freeform 37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0" name="Freeform 38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1" name="Freeform 39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2" name="Freeform 40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3" name="Freeform 41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4" name="Freeform 42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5" name="Freeform 43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6" name="Freeform 44"/>
          <p:cNvSpPr>
            <a:spLocks/>
          </p:cNvSpPr>
          <p:nvPr/>
        </p:nvSpPr>
        <p:spPr bwMode="auto">
          <a:xfrm>
            <a:off x="6967538" y="1371600"/>
            <a:ext cx="858837" cy="1295400"/>
          </a:xfrm>
          <a:custGeom>
            <a:avLst/>
            <a:gdLst>
              <a:gd name="T0" fmla="*/ 50800 w 541"/>
              <a:gd name="T1" fmla="*/ 0 h 816"/>
              <a:gd name="T2" fmla="*/ 50800 w 541"/>
              <a:gd name="T3" fmla="*/ 228600 h 816"/>
              <a:gd name="T4" fmla="*/ 42862 w 541"/>
              <a:gd name="T5" fmla="*/ 338138 h 816"/>
              <a:gd name="T6" fmla="*/ 49212 w 541"/>
              <a:gd name="T7" fmla="*/ 428625 h 816"/>
              <a:gd name="T8" fmla="*/ 147637 w 541"/>
              <a:gd name="T9" fmla="*/ 466725 h 816"/>
              <a:gd name="T10" fmla="*/ 857250 w 541"/>
              <a:gd name="T11" fmla="*/ 533400 h 816"/>
              <a:gd name="T12" fmla="*/ 134937 w 541"/>
              <a:gd name="T13" fmla="*/ 654050 h 816"/>
              <a:gd name="T14" fmla="*/ 49212 w 541"/>
              <a:gd name="T15" fmla="*/ 758825 h 816"/>
              <a:gd name="T16" fmla="*/ 50800 w 541"/>
              <a:gd name="T17" fmla="*/ 838200 h 816"/>
              <a:gd name="T18" fmla="*/ 50800 w 541"/>
              <a:gd name="T19" fmla="*/ 1066800 h 816"/>
              <a:gd name="T20" fmla="*/ 50800 w 541"/>
              <a:gd name="T21" fmla="*/ 1295400 h 8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41" h="816">
                <a:moveTo>
                  <a:pt x="32" y="0"/>
                </a:moveTo>
                <a:cubicBezTo>
                  <a:pt x="32" y="24"/>
                  <a:pt x="33" y="109"/>
                  <a:pt x="32" y="144"/>
                </a:cubicBezTo>
                <a:cubicBezTo>
                  <a:pt x="31" y="179"/>
                  <a:pt x="27" y="192"/>
                  <a:pt x="27" y="213"/>
                </a:cubicBezTo>
                <a:cubicBezTo>
                  <a:pt x="27" y="234"/>
                  <a:pt x="20" y="257"/>
                  <a:pt x="31" y="270"/>
                </a:cubicBezTo>
                <a:cubicBezTo>
                  <a:pt x="42" y="283"/>
                  <a:pt x="8" y="283"/>
                  <a:pt x="93" y="294"/>
                </a:cubicBezTo>
                <a:cubicBezTo>
                  <a:pt x="178" y="305"/>
                  <a:pt x="541" y="316"/>
                  <a:pt x="540" y="336"/>
                </a:cubicBezTo>
                <a:cubicBezTo>
                  <a:pt x="539" y="356"/>
                  <a:pt x="170" y="388"/>
                  <a:pt x="85" y="412"/>
                </a:cubicBezTo>
                <a:cubicBezTo>
                  <a:pt x="0" y="436"/>
                  <a:pt x="40" y="459"/>
                  <a:pt x="31" y="478"/>
                </a:cubicBezTo>
                <a:cubicBezTo>
                  <a:pt x="22" y="497"/>
                  <a:pt x="32" y="496"/>
                  <a:pt x="32" y="528"/>
                </a:cubicBezTo>
                <a:cubicBezTo>
                  <a:pt x="32" y="560"/>
                  <a:pt x="32" y="624"/>
                  <a:pt x="32" y="672"/>
                </a:cubicBezTo>
                <a:cubicBezTo>
                  <a:pt x="32" y="720"/>
                  <a:pt x="32" y="792"/>
                  <a:pt x="32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7" name="Oval 45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38" name="Group 2"/>
          <p:cNvGrpSpPr>
            <a:grpSpLocks/>
          </p:cNvGrpSpPr>
          <p:nvPr/>
        </p:nvGrpSpPr>
        <p:grpSpPr bwMode="auto">
          <a:xfrm>
            <a:off x="6542088" y="1193800"/>
            <a:ext cx="455612" cy="5562600"/>
            <a:chOff x="4129" y="744"/>
            <a:chExt cx="287" cy="3504"/>
          </a:xfrm>
        </p:grpSpPr>
        <p:sp>
          <p:nvSpPr>
            <p:cNvPr id="77869" name="Line 3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70" name="Text Box 4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detector</a:t>
              </a:r>
            </a:p>
          </p:txBody>
        </p:sp>
      </p:grpSp>
      <p:sp>
        <p:nvSpPr>
          <p:cNvPr id="77828" name="Text Box 6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sample</a:t>
            </a:r>
          </a:p>
        </p:txBody>
      </p:sp>
      <p:grpSp>
        <p:nvGrpSpPr>
          <p:cNvPr id="193543" name="Group 7"/>
          <p:cNvGrpSpPr>
            <a:grpSpLocks/>
          </p:cNvGrpSpPr>
          <p:nvPr/>
        </p:nvGrpSpPr>
        <p:grpSpPr bwMode="auto">
          <a:xfrm>
            <a:off x="6554788" y="1181100"/>
            <a:ext cx="455612" cy="5562600"/>
            <a:chOff x="4129" y="744"/>
            <a:chExt cx="287" cy="3504"/>
          </a:xfrm>
        </p:grpSpPr>
        <p:sp>
          <p:nvSpPr>
            <p:cNvPr id="77867" name="Line 8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68" name="Text Box 9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detector</a:t>
              </a:r>
            </a:p>
          </p:txBody>
        </p:sp>
      </p:grpSp>
      <p:sp>
        <p:nvSpPr>
          <p:cNvPr id="77830" name="Text Box 10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x-ray beam</a:t>
            </a:r>
          </a:p>
        </p:txBody>
      </p:sp>
      <p:grpSp>
        <p:nvGrpSpPr>
          <p:cNvPr id="193547" name="Group 11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-960" y="2136"/>
            <a:chExt cx="3072" cy="192"/>
          </a:xfrm>
        </p:grpSpPr>
        <p:sp>
          <p:nvSpPr>
            <p:cNvPr id="77859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60" name="Freeform 13"/>
            <p:cNvSpPr>
              <a:spLocks/>
            </p:cNvSpPr>
            <p:nvPr/>
          </p:nvSpPr>
          <p:spPr bwMode="auto">
            <a:xfrm>
              <a:off x="-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61" name="Freeform 14"/>
            <p:cNvSpPr>
              <a:spLocks/>
            </p:cNvSpPr>
            <p:nvPr/>
          </p:nvSpPr>
          <p:spPr bwMode="auto">
            <a:xfrm>
              <a:off x="-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62" name="Freeform 15"/>
            <p:cNvSpPr>
              <a:spLocks/>
            </p:cNvSpPr>
            <p:nvPr/>
          </p:nvSpPr>
          <p:spPr bwMode="auto">
            <a:xfrm>
              <a:off x="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63" name="Freeform 16"/>
            <p:cNvSpPr>
              <a:spLocks/>
            </p:cNvSpPr>
            <p:nvPr/>
          </p:nvSpPr>
          <p:spPr bwMode="auto">
            <a:xfrm>
              <a:off x="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64" name="Freeform 17"/>
            <p:cNvSpPr>
              <a:spLocks/>
            </p:cNvSpPr>
            <p:nvPr/>
          </p:nvSpPr>
          <p:spPr bwMode="auto">
            <a:xfrm>
              <a:off x="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65" name="Freeform 18"/>
            <p:cNvSpPr>
              <a:spLocks/>
            </p:cNvSpPr>
            <p:nvPr/>
          </p:nvSpPr>
          <p:spPr bwMode="auto">
            <a:xfrm>
              <a:off x="1344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66" name="Freeform 19"/>
            <p:cNvSpPr>
              <a:spLocks/>
            </p:cNvSpPr>
            <p:nvPr/>
          </p:nvSpPr>
          <p:spPr bwMode="auto">
            <a:xfrm>
              <a:off x="1728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832" name="Rectangle 2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tx2"/>
                </a:solidFill>
              </a:rPr>
              <a:t>scattering</a:t>
            </a:r>
          </a:p>
        </p:txBody>
      </p:sp>
      <p:sp>
        <p:nvSpPr>
          <p:cNvPr id="77833" name="Oval 21"/>
          <p:cNvSpPr>
            <a:spLocks noChangeArrowheads="1"/>
          </p:cNvSpPr>
          <p:nvPr/>
        </p:nvSpPr>
        <p:spPr bwMode="auto">
          <a:xfrm>
            <a:off x="3273425" y="3502025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3558" name="Oval 22"/>
          <p:cNvSpPr>
            <a:spLocks noChangeArrowheads="1"/>
          </p:cNvSpPr>
          <p:nvPr/>
        </p:nvSpPr>
        <p:spPr bwMode="auto">
          <a:xfrm>
            <a:off x="2892425" y="3121025"/>
            <a:ext cx="914400" cy="9144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3559" name="Oval 23"/>
          <p:cNvSpPr>
            <a:spLocks noChangeArrowheads="1"/>
          </p:cNvSpPr>
          <p:nvPr/>
        </p:nvSpPr>
        <p:spPr bwMode="auto">
          <a:xfrm>
            <a:off x="2284413" y="2513013"/>
            <a:ext cx="2130425" cy="2130425"/>
          </a:xfrm>
          <a:prstGeom prst="ellipse">
            <a:avLst/>
          </a:prstGeom>
          <a:noFill/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3560" name="Oval 24"/>
          <p:cNvSpPr>
            <a:spLocks noChangeArrowheads="1"/>
          </p:cNvSpPr>
          <p:nvPr/>
        </p:nvSpPr>
        <p:spPr bwMode="auto">
          <a:xfrm>
            <a:off x="1676400" y="1905000"/>
            <a:ext cx="3344863" cy="3344863"/>
          </a:xfrm>
          <a:prstGeom prst="ellipse">
            <a:avLst/>
          </a:prstGeom>
          <a:noFill/>
          <a:ln w="25400">
            <a:solidFill>
              <a:srgbClr val="CC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93561" name="Group 25"/>
          <p:cNvGrpSpPr>
            <a:grpSpLocks/>
          </p:cNvGrpSpPr>
          <p:nvPr/>
        </p:nvGrpSpPr>
        <p:grpSpPr bwMode="auto">
          <a:xfrm>
            <a:off x="-1524000" y="3060700"/>
            <a:ext cx="6545263" cy="3344863"/>
            <a:chOff x="-960" y="1928"/>
            <a:chExt cx="4123" cy="2107"/>
          </a:xfrm>
        </p:grpSpPr>
        <p:grpSp>
          <p:nvGrpSpPr>
            <p:cNvPr id="77845" name="Group 26"/>
            <p:cNvGrpSpPr>
              <a:grpSpLocks/>
            </p:cNvGrpSpPr>
            <p:nvPr/>
          </p:nvGrpSpPr>
          <p:grpSpPr bwMode="auto">
            <a:xfrm>
              <a:off x="-960" y="2904"/>
              <a:ext cx="3072" cy="192"/>
              <a:chOff x="288" y="3936"/>
              <a:chExt cx="3072" cy="192"/>
            </a:xfrm>
          </p:grpSpPr>
          <p:sp>
            <p:nvSpPr>
              <p:cNvPr id="77851" name="Freeform 27"/>
              <p:cNvSpPr>
                <a:spLocks/>
              </p:cNvSpPr>
              <p:nvPr/>
            </p:nvSpPr>
            <p:spPr bwMode="auto">
              <a:xfrm>
                <a:off x="28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52" name="Freeform 28"/>
              <p:cNvSpPr>
                <a:spLocks/>
              </p:cNvSpPr>
              <p:nvPr/>
            </p:nvSpPr>
            <p:spPr bwMode="auto">
              <a:xfrm>
                <a:off x="67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53" name="Freeform 29"/>
              <p:cNvSpPr>
                <a:spLocks/>
              </p:cNvSpPr>
              <p:nvPr/>
            </p:nvSpPr>
            <p:spPr bwMode="auto">
              <a:xfrm>
                <a:off x="105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54" name="Freeform 30"/>
              <p:cNvSpPr>
                <a:spLocks/>
              </p:cNvSpPr>
              <p:nvPr/>
            </p:nvSpPr>
            <p:spPr bwMode="auto">
              <a:xfrm>
                <a:off x="1440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55" name="Freeform 31"/>
              <p:cNvSpPr>
                <a:spLocks/>
              </p:cNvSpPr>
              <p:nvPr/>
            </p:nvSpPr>
            <p:spPr bwMode="auto">
              <a:xfrm>
                <a:off x="1824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56" name="Freeform 32"/>
              <p:cNvSpPr>
                <a:spLocks/>
              </p:cNvSpPr>
              <p:nvPr/>
            </p:nvSpPr>
            <p:spPr bwMode="auto">
              <a:xfrm>
                <a:off x="220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57" name="Freeform 33"/>
              <p:cNvSpPr>
                <a:spLocks/>
              </p:cNvSpPr>
              <p:nvPr/>
            </p:nvSpPr>
            <p:spPr bwMode="auto">
              <a:xfrm>
                <a:off x="259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58" name="Freeform 34"/>
              <p:cNvSpPr>
                <a:spLocks/>
              </p:cNvSpPr>
              <p:nvPr/>
            </p:nvSpPr>
            <p:spPr bwMode="auto">
              <a:xfrm>
                <a:off x="297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7846" name="Oval 35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77847" name="Group 36"/>
            <p:cNvGrpSpPr>
              <a:grpSpLocks/>
            </p:cNvGrpSpPr>
            <p:nvPr/>
          </p:nvGrpSpPr>
          <p:grpSpPr bwMode="auto">
            <a:xfrm>
              <a:off x="1056" y="1928"/>
              <a:ext cx="2107" cy="2107"/>
              <a:chOff x="1056" y="1200"/>
              <a:chExt cx="2107" cy="2107"/>
            </a:xfrm>
          </p:grpSpPr>
          <p:sp>
            <p:nvSpPr>
              <p:cNvPr id="77848" name="Oval 37"/>
              <p:cNvSpPr>
                <a:spLocks noChangeArrowheads="1"/>
              </p:cNvSpPr>
              <p:nvPr/>
            </p:nvSpPr>
            <p:spPr bwMode="auto">
              <a:xfrm>
                <a:off x="1822" y="1966"/>
                <a:ext cx="576" cy="576"/>
              </a:xfrm>
              <a:prstGeom prst="ellips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7849" name="Oval 38"/>
              <p:cNvSpPr>
                <a:spLocks noChangeArrowheads="1"/>
              </p:cNvSpPr>
              <p:nvPr/>
            </p:nvSpPr>
            <p:spPr bwMode="auto">
              <a:xfrm>
                <a:off x="1439" y="1583"/>
                <a:ext cx="1342" cy="1342"/>
              </a:xfrm>
              <a:prstGeom prst="ellipse">
                <a:avLst/>
              </a:prstGeom>
              <a:noFill/>
              <a:ln w="25400">
                <a:solidFill>
                  <a:srgbClr val="66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7850" name="Oval 39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2107" cy="2107"/>
              </a:xfrm>
              <a:prstGeom prst="ellipse">
                <a:avLst/>
              </a:prstGeom>
              <a:noFill/>
              <a:ln w="25400">
                <a:solidFill>
                  <a:srgbClr val="CC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193576" name="Group 40"/>
          <p:cNvGrpSpPr>
            <a:grpSpLocks/>
          </p:cNvGrpSpPr>
          <p:nvPr/>
        </p:nvGrpSpPr>
        <p:grpSpPr bwMode="auto">
          <a:xfrm>
            <a:off x="6908800" y="1371600"/>
            <a:ext cx="635000" cy="5788025"/>
            <a:chOff x="4360" y="864"/>
            <a:chExt cx="400" cy="3646"/>
          </a:xfrm>
        </p:grpSpPr>
        <p:sp>
          <p:nvSpPr>
            <p:cNvPr id="77842" name="Freeform 41"/>
            <p:cNvSpPr>
              <a:spLocks/>
            </p:cNvSpPr>
            <p:nvPr/>
          </p:nvSpPr>
          <p:spPr bwMode="auto">
            <a:xfrm>
              <a:off x="4360" y="2280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3" name="Freeform 42"/>
            <p:cNvSpPr>
              <a:spLocks/>
            </p:cNvSpPr>
            <p:nvPr/>
          </p:nvSpPr>
          <p:spPr bwMode="auto">
            <a:xfrm>
              <a:off x="4368" y="864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4" name="Freeform 43"/>
            <p:cNvSpPr>
              <a:spLocks/>
            </p:cNvSpPr>
            <p:nvPr/>
          </p:nvSpPr>
          <p:spPr bwMode="auto">
            <a:xfrm>
              <a:off x="4364" y="3694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3580" name="Group 44"/>
          <p:cNvGrpSpPr>
            <a:grpSpLocks/>
          </p:cNvGrpSpPr>
          <p:nvPr/>
        </p:nvGrpSpPr>
        <p:grpSpPr bwMode="auto">
          <a:xfrm>
            <a:off x="3263900" y="3009900"/>
            <a:ext cx="622300" cy="2433638"/>
            <a:chOff x="2072" y="1888"/>
            <a:chExt cx="392" cy="1533"/>
          </a:xfrm>
        </p:grpSpPr>
        <p:sp>
          <p:nvSpPr>
            <p:cNvPr id="77840" name="Freeform 45"/>
            <p:cNvSpPr>
              <a:spLocks/>
            </p:cNvSpPr>
            <p:nvPr/>
          </p:nvSpPr>
          <p:spPr bwMode="auto">
            <a:xfrm>
              <a:off x="2072" y="1888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1" name="Freeform 46"/>
            <p:cNvSpPr>
              <a:spLocks/>
            </p:cNvSpPr>
            <p:nvPr/>
          </p:nvSpPr>
          <p:spPr bwMode="auto">
            <a:xfrm>
              <a:off x="2072" y="2605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325E-6 L -0.39948 -3.29325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325E-6 L -0.39948 -3.29325E-6 " pathEditMode="relative" rAng="0" ptsTypes="AA">
                                      <p:cBhvr>
                                        <p:cTn id="21" dur="2000" spd="-100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94563" name="Group 3"/>
          <p:cNvGrpSpPr>
            <a:grpSpLocks/>
          </p:cNvGrpSpPr>
          <p:nvPr/>
        </p:nvGrpSpPr>
        <p:grpSpPr bwMode="auto">
          <a:xfrm>
            <a:off x="1066800" y="228600"/>
            <a:ext cx="7847013" cy="6399213"/>
            <a:chOff x="672" y="144"/>
            <a:chExt cx="4943" cy="4031"/>
          </a:xfrm>
        </p:grpSpPr>
        <p:pic>
          <p:nvPicPr>
            <p:cNvPr id="78915" name="Picture 4" descr="wb_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44"/>
              <a:ext cx="4031" cy="40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8916" name="Group 5"/>
            <p:cNvGrpSpPr>
              <a:grpSpLocks/>
            </p:cNvGrpSpPr>
            <p:nvPr/>
          </p:nvGrpSpPr>
          <p:grpSpPr bwMode="auto">
            <a:xfrm>
              <a:off x="672" y="3936"/>
              <a:ext cx="278" cy="86"/>
              <a:chOff x="672" y="3994"/>
              <a:chExt cx="278" cy="86"/>
            </a:xfrm>
          </p:grpSpPr>
          <p:sp>
            <p:nvSpPr>
              <p:cNvPr id="78917" name="AutoShape 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918" name="AutoShape 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78852" name="Freeform 8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152400 h 208"/>
              <a:gd name="T2" fmla="*/ 304800 w 384"/>
              <a:gd name="T3" fmla="*/ 304800 h 208"/>
              <a:gd name="T4" fmla="*/ 609600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4569" name="Group 9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grpSp>
          <p:nvGrpSpPr>
            <p:cNvPr id="78911" name="Group 10"/>
            <p:cNvGrpSpPr>
              <a:grpSpLocks/>
            </p:cNvGrpSpPr>
            <p:nvPr/>
          </p:nvGrpSpPr>
          <p:grpSpPr bwMode="auto">
            <a:xfrm>
              <a:off x="672" y="3888"/>
              <a:ext cx="278" cy="86"/>
              <a:chOff x="672" y="3994"/>
              <a:chExt cx="278" cy="86"/>
            </a:xfrm>
          </p:grpSpPr>
          <p:sp>
            <p:nvSpPr>
              <p:cNvPr id="78913" name="AutoShape 1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914" name="AutoShape 1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pic>
          <p:nvPicPr>
            <p:cNvPr id="78912" name="Picture 13" descr="wb_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74" name="Group 14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pic>
          <p:nvPicPr>
            <p:cNvPr id="78907" name="Picture 15" descr="wb_0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8908" name="Group 16"/>
            <p:cNvGrpSpPr>
              <a:grpSpLocks/>
            </p:cNvGrpSpPr>
            <p:nvPr/>
          </p:nvGrpSpPr>
          <p:grpSpPr bwMode="auto">
            <a:xfrm>
              <a:off x="672" y="3840"/>
              <a:ext cx="278" cy="86"/>
              <a:chOff x="672" y="3994"/>
              <a:chExt cx="278" cy="86"/>
            </a:xfrm>
          </p:grpSpPr>
          <p:sp>
            <p:nvSpPr>
              <p:cNvPr id="78909" name="AutoShape 17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910" name="AutoShape 18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194579" name="Group 1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903" name="Group 20"/>
            <p:cNvGrpSpPr>
              <a:grpSpLocks/>
            </p:cNvGrpSpPr>
            <p:nvPr/>
          </p:nvGrpSpPr>
          <p:grpSpPr bwMode="auto">
            <a:xfrm>
              <a:off x="672" y="3744"/>
              <a:ext cx="278" cy="86"/>
              <a:chOff x="672" y="3994"/>
              <a:chExt cx="278" cy="86"/>
            </a:xfrm>
          </p:grpSpPr>
          <p:sp>
            <p:nvSpPr>
              <p:cNvPr id="78905" name="AutoShape 2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906" name="AutoShape 2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pic>
          <p:nvPicPr>
            <p:cNvPr id="78904" name="Picture 23" descr="wb_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4" name="Group 2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9" name="Group 25"/>
            <p:cNvGrpSpPr>
              <a:grpSpLocks/>
            </p:cNvGrpSpPr>
            <p:nvPr/>
          </p:nvGrpSpPr>
          <p:grpSpPr bwMode="auto">
            <a:xfrm>
              <a:off x="672" y="3600"/>
              <a:ext cx="278" cy="86"/>
              <a:chOff x="672" y="3994"/>
              <a:chExt cx="278" cy="86"/>
            </a:xfrm>
          </p:grpSpPr>
          <p:sp>
            <p:nvSpPr>
              <p:cNvPr id="78901" name="AutoShape 2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902" name="AutoShape 2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pic>
          <p:nvPicPr>
            <p:cNvPr id="78900" name="Picture 28" descr="wb_00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9" name="Group 2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5" name="Group 30"/>
            <p:cNvGrpSpPr>
              <a:grpSpLocks/>
            </p:cNvGrpSpPr>
            <p:nvPr/>
          </p:nvGrpSpPr>
          <p:grpSpPr bwMode="auto">
            <a:xfrm>
              <a:off x="672" y="3360"/>
              <a:ext cx="278" cy="86"/>
              <a:chOff x="672" y="3994"/>
              <a:chExt cx="278" cy="86"/>
            </a:xfrm>
          </p:grpSpPr>
          <p:sp>
            <p:nvSpPr>
              <p:cNvPr id="78897" name="AutoShape 3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898" name="AutoShape 3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pic>
          <p:nvPicPr>
            <p:cNvPr id="78896" name="Picture 33" descr="wb_0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4" name="Group 3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1" name="Group 35"/>
            <p:cNvGrpSpPr>
              <a:grpSpLocks/>
            </p:cNvGrpSpPr>
            <p:nvPr/>
          </p:nvGrpSpPr>
          <p:grpSpPr bwMode="auto">
            <a:xfrm>
              <a:off x="672" y="3034"/>
              <a:ext cx="278" cy="86"/>
              <a:chOff x="672" y="3994"/>
              <a:chExt cx="278" cy="86"/>
            </a:xfrm>
          </p:grpSpPr>
          <p:sp>
            <p:nvSpPr>
              <p:cNvPr id="78893" name="AutoShape 3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894" name="AutoShape 3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pic>
          <p:nvPicPr>
            <p:cNvPr id="78892" name="Picture 38" descr="wb_0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9" name="Group 3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87" name="Group 40"/>
            <p:cNvGrpSpPr>
              <a:grpSpLocks/>
            </p:cNvGrpSpPr>
            <p:nvPr/>
          </p:nvGrpSpPr>
          <p:grpSpPr bwMode="auto">
            <a:xfrm>
              <a:off x="672" y="2544"/>
              <a:ext cx="278" cy="86"/>
              <a:chOff x="672" y="3994"/>
              <a:chExt cx="278" cy="86"/>
            </a:xfrm>
          </p:grpSpPr>
          <p:sp>
            <p:nvSpPr>
              <p:cNvPr id="78889" name="AutoShape 4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890" name="AutoShape 4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pic>
          <p:nvPicPr>
            <p:cNvPr id="78888" name="Picture 43" descr="wb_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4" name="Group 4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83" name="Group 45"/>
            <p:cNvGrpSpPr>
              <a:grpSpLocks/>
            </p:cNvGrpSpPr>
            <p:nvPr/>
          </p:nvGrpSpPr>
          <p:grpSpPr bwMode="auto">
            <a:xfrm>
              <a:off x="672" y="1872"/>
              <a:ext cx="278" cy="86"/>
              <a:chOff x="672" y="3994"/>
              <a:chExt cx="278" cy="86"/>
            </a:xfrm>
          </p:grpSpPr>
          <p:sp>
            <p:nvSpPr>
              <p:cNvPr id="78885" name="AutoShape 4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886" name="AutoShape 4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pic>
          <p:nvPicPr>
            <p:cNvPr id="78884" name="Picture 48" descr="wb_0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9" name="Group 4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79" name="Group 50"/>
            <p:cNvGrpSpPr>
              <a:grpSpLocks/>
            </p:cNvGrpSpPr>
            <p:nvPr/>
          </p:nvGrpSpPr>
          <p:grpSpPr bwMode="auto">
            <a:xfrm>
              <a:off x="672" y="912"/>
              <a:ext cx="278" cy="86"/>
              <a:chOff x="672" y="3994"/>
              <a:chExt cx="278" cy="86"/>
            </a:xfrm>
          </p:grpSpPr>
          <p:sp>
            <p:nvSpPr>
              <p:cNvPr id="78881" name="AutoShape 5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882" name="AutoShape 5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pic>
          <p:nvPicPr>
            <p:cNvPr id="78880" name="Picture 53" descr="wb_01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14" name="Picture 54" descr="wb_0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5" name="Picture 55" descr="wb_0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6" name="Picture 56" descr="wb_0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7" name="Picture 57" descr="wb_0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8" name="Picture 58" descr="wb_0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9" name="Picture 59" descr="wb_03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0" name="Picture 60" descr="wb_0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1" name="Picture 61" descr="wb_03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2" name="Picture 62" descr="wb_03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3" name="Picture 63" descr="wb_03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4" name="Picture 64" descr="wb_04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5" name="Picture 65" descr="wb_04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6" name="Picture 66" descr="wb_04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7" name="Picture 67" descr="wb_04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8" name="Picture 68" descr="wb_04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9" name="Picture 69" descr="wb_05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78" name="Rectangle 7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wb_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1" name="Picture 3" descr="wb_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2" name="Picture 4" descr="wb_0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3" name="Picture 5" descr="wb_0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4" name="Picture 6" descr="wb_0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5" name="Picture 7" descr="wb_0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6" name="Picture 8" descr="wb_0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7" name="Picture 9" descr="wb_0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8" name="Picture 10" descr="wb_0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9" name="Picture 11" descr="wb_0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0" name="Picture 12" descr="wb_0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1" name="Picture 13" descr="wb_0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2" name="Picture 14" descr="wb_0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3" name="Picture 15" descr="wb_0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4" name="Picture 16" descr="wb_02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5" name="Picture 17" descr="wb_0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6" name="Picture 18" descr="wb_0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7" name="Picture 19" descr="wb_0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8" name="Picture 20" descr="wb_0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9" name="Picture 21" descr="wb_01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0" name="Picture 22" descr="wb_01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1" name="Picture 23" descr="wb_00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2" name="Picture 24" descr="wb_00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3" name="Picture 25" descr="wb_00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4" name="Picture 26" descr="wb_00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5" name="Picture 27" descr="wb_00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20" name="AutoShape 28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21" name="Freeform 29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152400 h 208"/>
              <a:gd name="T2" fmla="*/ 304800 w 384"/>
              <a:gd name="T3" fmla="*/ 304800 h 208"/>
              <a:gd name="T4" fmla="*/ 609600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1758" name="Group 30"/>
          <p:cNvGrpSpPr>
            <a:grpSpLocks/>
          </p:cNvGrpSpPr>
          <p:nvPr/>
        </p:nvGrpSpPr>
        <p:grpSpPr bwMode="auto">
          <a:xfrm>
            <a:off x="1066800" y="6273800"/>
            <a:ext cx="441325" cy="161925"/>
            <a:chOff x="672" y="3952"/>
            <a:chExt cx="278" cy="102"/>
          </a:xfrm>
        </p:grpSpPr>
        <p:sp>
          <p:nvSpPr>
            <p:cNvPr id="85080" name="AutoShape 31"/>
            <p:cNvSpPr>
              <a:spLocks noChangeArrowheads="1"/>
            </p:cNvSpPr>
            <p:nvPr/>
          </p:nvSpPr>
          <p:spPr bwMode="auto">
            <a:xfrm>
              <a:off x="672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81" name="AutoShape 32"/>
            <p:cNvSpPr>
              <a:spLocks noChangeArrowheads="1"/>
            </p:cNvSpPr>
            <p:nvPr/>
          </p:nvSpPr>
          <p:spPr bwMode="auto">
            <a:xfrm>
              <a:off x="864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82" name="AutoShape 33"/>
            <p:cNvSpPr>
              <a:spLocks noChangeArrowheads="1"/>
            </p:cNvSpPr>
            <p:nvPr/>
          </p:nvSpPr>
          <p:spPr bwMode="auto">
            <a:xfrm>
              <a:off x="809" y="3968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01762" name="Group 34"/>
          <p:cNvGrpSpPr>
            <a:grpSpLocks/>
          </p:cNvGrpSpPr>
          <p:nvPr/>
        </p:nvGrpSpPr>
        <p:grpSpPr bwMode="auto">
          <a:xfrm>
            <a:off x="1066800" y="6251575"/>
            <a:ext cx="441325" cy="161925"/>
            <a:chOff x="672" y="3936"/>
            <a:chExt cx="278" cy="102"/>
          </a:xfrm>
        </p:grpSpPr>
        <p:sp>
          <p:nvSpPr>
            <p:cNvPr id="85077" name="AutoShape 3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78" name="AutoShape 3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79" name="AutoShape 3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01766" name="Group 38"/>
          <p:cNvGrpSpPr>
            <a:grpSpLocks/>
          </p:cNvGrpSpPr>
          <p:nvPr/>
        </p:nvGrpSpPr>
        <p:grpSpPr bwMode="auto">
          <a:xfrm>
            <a:off x="1068388" y="6234113"/>
            <a:ext cx="441325" cy="161925"/>
            <a:chOff x="672" y="3936"/>
            <a:chExt cx="278" cy="102"/>
          </a:xfrm>
        </p:grpSpPr>
        <p:sp>
          <p:nvSpPr>
            <p:cNvPr id="85074" name="AutoShape 3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75" name="AutoShape 4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76" name="AutoShape 4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01770" name="Group 42"/>
          <p:cNvGrpSpPr>
            <a:grpSpLocks/>
          </p:cNvGrpSpPr>
          <p:nvPr/>
        </p:nvGrpSpPr>
        <p:grpSpPr bwMode="auto">
          <a:xfrm>
            <a:off x="1068388" y="6205538"/>
            <a:ext cx="441325" cy="161925"/>
            <a:chOff x="672" y="3936"/>
            <a:chExt cx="278" cy="102"/>
          </a:xfrm>
        </p:grpSpPr>
        <p:sp>
          <p:nvSpPr>
            <p:cNvPr id="85071" name="AutoShape 4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72" name="AutoShape 4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73" name="AutoShape 4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01774" name="Group 46"/>
          <p:cNvGrpSpPr>
            <a:grpSpLocks/>
          </p:cNvGrpSpPr>
          <p:nvPr/>
        </p:nvGrpSpPr>
        <p:grpSpPr bwMode="auto">
          <a:xfrm>
            <a:off x="1068388" y="6169025"/>
            <a:ext cx="441325" cy="161925"/>
            <a:chOff x="672" y="3936"/>
            <a:chExt cx="278" cy="102"/>
          </a:xfrm>
        </p:grpSpPr>
        <p:sp>
          <p:nvSpPr>
            <p:cNvPr id="85068" name="AutoShape 4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69" name="AutoShape 4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70" name="AutoShape 4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01778" name="Group 50"/>
          <p:cNvGrpSpPr>
            <a:grpSpLocks/>
          </p:cNvGrpSpPr>
          <p:nvPr/>
        </p:nvGrpSpPr>
        <p:grpSpPr bwMode="auto">
          <a:xfrm>
            <a:off x="1068388" y="6115050"/>
            <a:ext cx="441325" cy="161925"/>
            <a:chOff x="672" y="3936"/>
            <a:chExt cx="278" cy="102"/>
          </a:xfrm>
        </p:grpSpPr>
        <p:sp>
          <p:nvSpPr>
            <p:cNvPr id="85065" name="AutoShape 5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66" name="AutoShape 5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67" name="AutoShape 5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01782" name="Group 54"/>
          <p:cNvGrpSpPr>
            <a:grpSpLocks/>
          </p:cNvGrpSpPr>
          <p:nvPr/>
        </p:nvGrpSpPr>
        <p:grpSpPr bwMode="auto">
          <a:xfrm>
            <a:off x="1068388" y="6032500"/>
            <a:ext cx="441325" cy="161925"/>
            <a:chOff x="672" y="3936"/>
            <a:chExt cx="278" cy="102"/>
          </a:xfrm>
        </p:grpSpPr>
        <p:sp>
          <p:nvSpPr>
            <p:cNvPr id="85062" name="AutoShape 5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63" name="AutoShape 5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64" name="AutoShape 5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01786" name="Group 58"/>
          <p:cNvGrpSpPr>
            <a:grpSpLocks/>
          </p:cNvGrpSpPr>
          <p:nvPr/>
        </p:nvGrpSpPr>
        <p:grpSpPr bwMode="auto">
          <a:xfrm>
            <a:off x="1068388" y="5913438"/>
            <a:ext cx="441325" cy="161925"/>
            <a:chOff x="672" y="3936"/>
            <a:chExt cx="278" cy="102"/>
          </a:xfrm>
        </p:grpSpPr>
        <p:sp>
          <p:nvSpPr>
            <p:cNvPr id="85059" name="AutoShape 5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60" name="AutoShape 6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61" name="AutoShape 6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01790" name="Group 62"/>
          <p:cNvGrpSpPr>
            <a:grpSpLocks/>
          </p:cNvGrpSpPr>
          <p:nvPr/>
        </p:nvGrpSpPr>
        <p:grpSpPr bwMode="auto">
          <a:xfrm>
            <a:off x="1068388" y="5740400"/>
            <a:ext cx="441325" cy="161925"/>
            <a:chOff x="672" y="3936"/>
            <a:chExt cx="278" cy="102"/>
          </a:xfrm>
        </p:grpSpPr>
        <p:sp>
          <p:nvSpPr>
            <p:cNvPr id="85056" name="AutoShape 6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57" name="AutoShape 6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58" name="AutoShape 6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01794" name="Group 66"/>
          <p:cNvGrpSpPr>
            <a:grpSpLocks/>
          </p:cNvGrpSpPr>
          <p:nvPr/>
        </p:nvGrpSpPr>
        <p:grpSpPr bwMode="auto">
          <a:xfrm>
            <a:off x="1068388" y="5492750"/>
            <a:ext cx="441325" cy="161925"/>
            <a:chOff x="672" y="3936"/>
            <a:chExt cx="278" cy="102"/>
          </a:xfrm>
        </p:grpSpPr>
        <p:sp>
          <p:nvSpPr>
            <p:cNvPr id="85053" name="AutoShape 6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54" name="AutoShape 6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55" name="AutoShape 6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01798" name="Group 70"/>
          <p:cNvGrpSpPr>
            <a:grpSpLocks/>
          </p:cNvGrpSpPr>
          <p:nvPr/>
        </p:nvGrpSpPr>
        <p:grpSpPr bwMode="auto">
          <a:xfrm>
            <a:off x="1068388" y="5137150"/>
            <a:ext cx="441325" cy="161925"/>
            <a:chOff x="672" y="3936"/>
            <a:chExt cx="278" cy="102"/>
          </a:xfrm>
        </p:grpSpPr>
        <p:sp>
          <p:nvSpPr>
            <p:cNvPr id="85050" name="AutoShape 7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51" name="AutoShape 7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52" name="AutoShape 7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01802" name="Group 74"/>
          <p:cNvGrpSpPr>
            <a:grpSpLocks/>
          </p:cNvGrpSpPr>
          <p:nvPr/>
        </p:nvGrpSpPr>
        <p:grpSpPr bwMode="auto">
          <a:xfrm>
            <a:off x="1068388" y="4633913"/>
            <a:ext cx="441325" cy="161925"/>
            <a:chOff x="672" y="3936"/>
            <a:chExt cx="278" cy="102"/>
          </a:xfrm>
        </p:grpSpPr>
        <p:sp>
          <p:nvSpPr>
            <p:cNvPr id="85047" name="AutoShape 7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48" name="AutoShape 7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49" name="AutoShape 7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01806" name="Group 78"/>
          <p:cNvGrpSpPr>
            <a:grpSpLocks/>
          </p:cNvGrpSpPr>
          <p:nvPr/>
        </p:nvGrpSpPr>
        <p:grpSpPr bwMode="auto">
          <a:xfrm>
            <a:off x="1068388" y="3902075"/>
            <a:ext cx="441325" cy="161925"/>
            <a:chOff x="672" y="3936"/>
            <a:chExt cx="278" cy="102"/>
          </a:xfrm>
        </p:grpSpPr>
        <p:sp>
          <p:nvSpPr>
            <p:cNvPr id="85044" name="AutoShape 7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45" name="AutoShape 8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46" name="AutoShape 8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01810" name="Group 82"/>
          <p:cNvGrpSpPr>
            <a:grpSpLocks/>
          </p:cNvGrpSpPr>
          <p:nvPr/>
        </p:nvGrpSpPr>
        <p:grpSpPr bwMode="auto">
          <a:xfrm>
            <a:off x="1068388" y="2841625"/>
            <a:ext cx="441325" cy="161925"/>
            <a:chOff x="672" y="3936"/>
            <a:chExt cx="278" cy="102"/>
          </a:xfrm>
        </p:grpSpPr>
        <p:sp>
          <p:nvSpPr>
            <p:cNvPr id="85041" name="AutoShape 8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42" name="AutoShape 8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43" name="AutoShape 8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01814" name="Group 86"/>
          <p:cNvGrpSpPr>
            <a:grpSpLocks/>
          </p:cNvGrpSpPr>
          <p:nvPr/>
        </p:nvGrpSpPr>
        <p:grpSpPr bwMode="auto">
          <a:xfrm>
            <a:off x="1068388" y="1323975"/>
            <a:ext cx="441325" cy="161925"/>
            <a:chOff x="672" y="3936"/>
            <a:chExt cx="278" cy="102"/>
          </a:xfrm>
        </p:grpSpPr>
        <p:sp>
          <p:nvSpPr>
            <p:cNvPr id="85038" name="AutoShape 8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39" name="AutoShape 8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40" name="AutoShape 8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85037" name="Rectangle 9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tx2"/>
                </a:solidFill>
              </a:rPr>
              <a:t>scattering from a structure</a:t>
            </a:r>
          </a:p>
        </p:txBody>
      </p:sp>
      <p:pic>
        <p:nvPicPr>
          <p:cNvPr id="86019" name="Picture 3" descr="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0" name="Picture 4" descr="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1" name="Picture 5" descr="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2" name="Picture 6" descr="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3" name="Picture 7" descr="frame_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4" name="Picture 8" descr="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5" name="Picture 9" descr="frame_0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6" name="Picture 10" descr="frame_00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7" name="Picture 11" descr="frame_00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8" name="Picture 12" descr="frame_0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sample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detector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428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tx2"/>
                </a:solidFill>
              </a:rPr>
              <a:t>forward Fourier Transform</a:t>
            </a:r>
          </a:p>
        </p:txBody>
      </p:sp>
      <p:pic>
        <p:nvPicPr>
          <p:cNvPr id="87043" name="Picture 3" descr="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4" name="Picture 4" descr="pat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5" name="Rectangle 5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tx2"/>
                </a:solidFill>
              </a:rPr>
              <a:t>inverse Fourier Transform</a:t>
            </a:r>
          </a:p>
        </p:txBody>
      </p:sp>
      <p:sp>
        <p:nvSpPr>
          <p:cNvPr id="204806" name="AutoShape 6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07" name="AutoShape 7"/>
          <p:cNvSpPr>
            <a:spLocks noChangeArrowheads="1"/>
          </p:cNvSpPr>
          <p:nvPr/>
        </p:nvSpPr>
        <p:spPr bwMode="auto">
          <a:xfrm rot="10800000">
            <a:off x="3332163" y="423545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3851275" y="1063625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no phase</a:t>
            </a:r>
          </a:p>
        </p:txBody>
      </p:sp>
      <p:grpSp>
        <p:nvGrpSpPr>
          <p:cNvPr id="204809" name="Group 9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87050" name="Group 10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87060" name="Freeform 11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61" name="Freeform 12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62" name="Freeform 13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63" name="Freeform 14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64" name="Freeform 15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65" name="Freeform 16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66" name="Freeform 17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67" name="Freeform 18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7051" name="Group 19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87052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53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54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55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56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57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58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59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2" grpId="0"/>
      <p:bldP spid="204805" grpId="0"/>
      <p:bldP spid="204806" grpId="0" animBg="1"/>
      <p:bldP spid="20480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tx2"/>
                </a:solidFill>
              </a:rPr>
              <a:t>scattering from a structure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colored by phase</a:t>
            </a:r>
          </a:p>
        </p:txBody>
      </p:sp>
      <p:pic>
        <p:nvPicPr>
          <p:cNvPr id="88068" name="Picture 4" descr="phaseframe_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5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0" name="Picture 6" descr="phaseframe_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1" name="Picture 7" descr="phaseframe_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2" name="Picture 8" descr="phaseframe_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3" name="Picture 9" descr="phase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4" name="Picture 10" descr="phaseframe_0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5" name="Picture 11" descr="phaseframe_0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6" name="Picture 12" descr="phaseframe_0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7" name="Picture 13" descr="phaseframe_0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8" name="Picture 14" descr="phaseframe_0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9" name="Text Box 1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sample</a:t>
            </a:r>
          </a:p>
        </p:txBody>
      </p:sp>
      <p:sp>
        <p:nvSpPr>
          <p:cNvPr id="88080" name="Text Box 1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detector</a:t>
            </a:r>
          </a:p>
        </p:txBody>
      </p:sp>
      <p:sp>
        <p:nvSpPr>
          <p:cNvPr id="88081" name="AutoShape 17"/>
          <p:cNvSpPr>
            <a:spLocks noChangeArrowheads="1"/>
          </p:cNvSpPr>
          <p:nvPr/>
        </p:nvSpPr>
        <p:spPr bwMode="auto">
          <a:xfrm>
            <a:off x="3219450" y="4229100"/>
            <a:ext cx="941388" cy="781050"/>
          </a:xfrm>
          <a:prstGeom prst="leftArrow">
            <a:avLst>
              <a:gd name="adj1" fmla="val 43500"/>
              <a:gd name="adj2" fmla="val 40779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05842" name="Group 18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88085" name="Group 19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88095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6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7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8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9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00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01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02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086" name="Group 28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88087" name="Freeform 29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8" name="Freeform 30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9" name="Freeform 31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0" name="Freeform 32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1" name="Freeform 33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2" name="Freeform 34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3" name="Freeform 35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4" name="Freeform 36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5861" name="Rectangle 37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tx2"/>
                </a:solidFill>
              </a:rPr>
              <a:t>inverse Fourier Transform</a:t>
            </a:r>
          </a:p>
        </p:txBody>
      </p:sp>
      <p:sp>
        <p:nvSpPr>
          <p:cNvPr id="88084" name="AutoShape 38"/>
          <p:cNvSpPr>
            <a:spLocks noChangeArrowheads="1"/>
          </p:cNvSpPr>
          <p:nvPr/>
        </p:nvSpPr>
        <p:spPr bwMode="auto">
          <a:xfrm rot="10800000">
            <a:off x="3384550" y="4235450"/>
            <a:ext cx="1008063" cy="781050"/>
          </a:xfrm>
          <a:prstGeom prst="leftArrow">
            <a:avLst>
              <a:gd name="adj1" fmla="val 43500"/>
              <a:gd name="adj2" fmla="val 43667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  <p:bldP spid="20586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tx2"/>
                </a:solidFill>
              </a:rPr>
              <a:t>scattering from a lattice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colored by phase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sample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detector</a:t>
            </a:r>
          </a:p>
        </p:txBody>
      </p:sp>
      <p:pic>
        <p:nvPicPr>
          <p:cNvPr id="89094" name="Picture 6" descr="phase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5" name="Picture 7" descr="phase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6" name="Picture 8" descr="phase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7" name="Picture 9" descr="phase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Background scattering</a:t>
            </a:r>
          </a:p>
        </p:txBody>
      </p:sp>
      <p:graphicFrame>
        <p:nvGraphicFramePr>
          <p:cNvPr id="7659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6826934"/>
              </p:ext>
            </p:extLst>
          </p:nvPr>
        </p:nvGraphicFramePr>
        <p:xfrm>
          <a:off x="990600" y="1397000"/>
          <a:ext cx="7442200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42" name="Chart" r:id="rId3" imgW="4876942" imgH="3246215" progId="MSGraph.Chart.8">
                  <p:embed followColorScheme="full"/>
                </p:oleObj>
              </mc:Choice>
              <mc:Fallback>
                <p:oleObj name="Chart" r:id="rId3" imgW="4876942" imgH="324621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61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5956" name="Text Box 4"/>
          <p:cNvSpPr txBox="1">
            <a:spLocks noChangeArrowheads="1"/>
          </p:cNvSpPr>
          <p:nvPr/>
        </p:nvSpPr>
        <p:spPr bwMode="auto">
          <a:xfrm>
            <a:off x="4002088" y="5995988"/>
            <a:ext cx="174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Resolution (Ǻ)</a:t>
            </a:r>
          </a:p>
        </p:txBody>
      </p:sp>
      <p:sp>
        <p:nvSpPr>
          <p:cNvPr id="765957" name="Text Box 5"/>
          <p:cNvSpPr txBox="1">
            <a:spLocks noChangeArrowheads="1"/>
          </p:cNvSpPr>
          <p:nvPr/>
        </p:nvSpPr>
        <p:spPr bwMode="auto">
          <a:xfrm rot="-5400000">
            <a:off x="-78581" y="3518694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Photons/s/pixel</a:t>
            </a:r>
          </a:p>
        </p:txBody>
      </p:sp>
      <p:sp>
        <p:nvSpPr>
          <p:cNvPr id="765958" name="Text Box 6"/>
          <p:cNvSpPr txBox="1">
            <a:spLocks noChangeArrowheads="1"/>
          </p:cNvSpPr>
          <p:nvPr/>
        </p:nvSpPr>
        <p:spPr bwMode="auto">
          <a:xfrm>
            <a:off x="2159000" y="1000125"/>
            <a:ext cx="490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00"/>
                </a:solidFill>
              </a:rPr>
              <a:t>Se edge with detector at 100 mm</a:t>
            </a:r>
          </a:p>
        </p:txBody>
      </p:sp>
      <p:sp>
        <p:nvSpPr>
          <p:cNvPr id="765959" name="Text Box 7"/>
          <p:cNvSpPr txBox="1">
            <a:spLocks noChangeArrowheads="1"/>
          </p:cNvSpPr>
          <p:nvPr/>
        </p:nvSpPr>
        <p:spPr bwMode="auto">
          <a:xfrm>
            <a:off x="1503363" y="5446713"/>
            <a:ext cx="6697662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sym typeface="Symbol" pitchFamily="18" charset="2"/>
              </a:rPr>
              <a:t> </a:t>
            </a:r>
            <a:r>
              <a:rPr lang="en-US" altLang="en-US" b="1" smtClean="0">
                <a:solidFill>
                  <a:srgbClr val="000000"/>
                </a:solidFill>
              </a:rPr>
              <a:t>          7.5        3.8         2.5        1.9         1.5        1.2        1.1</a:t>
            </a:r>
          </a:p>
        </p:txBody>
      </p:sp>
      <p:sp>
        <p:nvSpPr>
          <p:cNvPr id="765960" name="Text Box 8"/>
          <p:cNvSpPr txBox="1">
            <a:spLocks noChangeArrowheads="1"/>
          </p:cNvSpPr>
          <p:nvPr/>
        </p:nvSpPr>
        <p:spPr bwMode="auto">
          <a:xfrm>
            <a:off x="1989138" y="3197225"/>
            <a:ext cx="5819775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smtClean="0">
                <a:solidFill>
                  <a:srgbClr val="000000"/>
                </a:solidFill>
              </a:rPr>
              <a:t>xtal size x 1000 = air gap</a:t>
            </a:r>
          </a:p>
        </p:txBody>
      </p:sp>
    </p:spTree>
    <p:extLst>
      <p:ext uri="{BB962C8B-B14F-4D97-AF65-F5344CB8AC3E}">
        <p14:creationId xmlns:p14="http://schemas.microsoft.com/office/powerpoint/2010/main" val="8666138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5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5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596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tx2"/>
                </a:solidFill>
              </a:rPr>
              <a:t>scattering from a lattice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colored by phase</a:t>
            </a:r>
          </a:p>
        </p:txBody>
      </p:sp>
      <p:pic>
        <p:nvPicPr>
          <p:cNvPr id="90116" name="Picture 4" descr="lattice_pha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sample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detector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tx2"/>
                </a:solidFill>
              </a:rPr>
              <a:t>scattering from a lattice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colored by phase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sample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detector</a:t>
            </a:r>
          </a:p>
        </p:txBody>
      </p:sp>
      <p:pic>
        <p:nvPicPr>
          <p:cNvPr id="91142" name="Picture 6" descr="phaseframe_0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phasefr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3" name="Picture 3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tx2"/>
                </a:solidFill>
              </a:rPr>
              <a:t>scattering from a crystal structure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colored by phase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sample</a:t>
            </a:r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detector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crystal expansion</a:t>
            </a:r>
          </a:p>
        </p:txBody>
      </p:sp>
      <p:pic>
        <p:nvPicPr>
          <p:cNvPr id="2535427" name="Picture 3" descr="N16A_trig_WO4_2_001_fac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599" r="1022" b="11850"/>
          <a:stretch>
            <a:fillRect/>
          </a:stretch>
        </p:blipFill>
        <p:spPr bwMode="auto">
          <a:xfrm>
            <a:off x="392113" y="1671638"/>
            <a:ext cx="834548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5428" name="Text Box 4"/>
          <p:cNvSpPr txBox="1">
            <a:spLocks noChangeArrowheads="1"/>
          </p:cNvSpPr>
          <p:nvPr/>
        </p:nvSpPr>
        <p:spPr bwMode="auto">
          <a:xfrm>
            <a:off x="1458913" y="1143000"/>
            <a:ext cx="622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smtClean="0">
                <a:solidFill>
                  <a:srgbClr val="000000"/>
                </a:solidFill>
              </a:rPr>
              <a:t>Protein crystal in sucrose, NaWO4 and oil</a:t>
            </a:r>
          </a:p>
        </p:txBody>
      </p:sp>
    </p:spTree>
    <p:extLst>
      <p:ext uri="{BB962C8B-B14F-4D97-AF65-F5344CB8AC3E}">
        <p14:creationId xmlns:p14="http://schemas.microsoft.com/office/powerpoint/2010/main" val="1269748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6450" name="Picture 2" descr="N16A_trig_WO4_2_002_fac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599" r="1022" b="11850"/>
          <a:stretch>
            <a:fillRect/>
          </a:stretch>
        </p:blipFill>
        <p:spPr bwMode="auto">
          <a:xfrm>
            <a:off x="392113" y="1671638"/>
            <a:ext cx="8345487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364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crystal expansion</a:t>
            </a:r>
          </a:p>
        </p:txBody>
      </p:sp>
      <p:sp>
        <p:nvSpPr>
          <p:cNvPr id="2536452" name="Text Box 4"/>
          <p:cNvSpPr txBox="1">
            <a:spLocks noChangeArrowheads="1"/>
          </p:cNvSpPr>
          <p:nvPr/>
        </p:nvSpPr>
        <p:spPr bwMode="auto">
          <a:xfrm>
            <a:off x="1458913" y="1143000"/>
            <a:ext cx="622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smtClean="0">
                <a:solidFill>
                  <a:srgbClr val="000000"/>
                </a:solidFill>
              </a:rPr>
              <a:t>Protein crystal in sucrose, NaWO4 and oil</a:t>
            </a:r>
          </a:p>
        </p:txBody>
      </p:sp>
    </p:spTree>
    <p:extLst>
      <p:ext uri="{BB962C8B-B14F-4D97-AF65-F5344CB8AC3E}">
        <p14:creationId xmlns:p14="http://schemas.microsoft.com/office/powerpoint/2010/main" val="4212719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7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crystal expansion</a:t>
            </a:r>
          </a:p>
        </p:txBody>
      </p:sp>
      <p:sp>
        <p:nvSpPr>
          <p:cNvPr id="2537475" name="Text Box 3"/>
          <p:cNvSpPr txBox="1">
            <a:spLocks noChangeArrowheads="1"/>
          </p:cNvSpPr>
          <p:nvPr/>
        </p:nvSpPr>
        <p:spPr bwMode="auto">
          <a:xfrm>
            <a:off x="1458913" y="1143000"/>
            <a:ext cx="622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smtClean="0">
                <a:solidFill>
                  <a:srgbClr val="000000"/>
                </a:solidFill>
              </a:rPr>
              <a:t>Protein crystal in sucrose, NaWO4 and oil</a:t>
            </a:r>
          </a:p>
        </p:txBody>
      </p:sp>
      <p:pic>
        <p:nvPicPr>
          <p:cNvPr id="2537476" name="Picture 4" descr="N16A_trig_WO4_2_003_fac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599" r="1022" b="11850"/>
          <a:stretch>
            <a:fillRect/>
          </a:stretch>
        </p:blipFill>
        <p:spPr bwMode="auto">
          <a:xfrm>
            <a:off x="392113" y="1671638"/>
            <a:ext cx="8345487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489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crystal expansion</a:t>
            </a:r>
          </a:p>
        </p:txBody>
      </p:sp>
      <p:sp>
        <p:nvSpPr>
          <p:cNvPr id="2538499" name="Text Box 3"/>
          <p:cNvSpPr txBox="1">
            <a:spLocks noChangeArrowheads="1"/>
          </p:cNvSpPr>
          <p:nvPr/>
        </p:nvSpPr>
        <p:spPr bwMode="auto">
          <a:xfrm>
            <a:off x="1458913" y="1143000"/>
            <a:ext cx="622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smtClean="0">
                <a:solidFill>
                  <a:srgbClr val="000000"/>
                </a:solidFill>
              </a:rPr>
              <a:t>Protein crystal in sucrose, NaWO4 and oil</a:t>
            </a:r>
          </a:p>
        </p:txBody>
      </p:sp>
      <p:pic>
        <p:nvPicPr>
          <p:cNvPr id="2538500" name="Picture 4" descr="N16A_trig_WO4_2_005_fac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599" r="1022" b="11850"/>
          <a:stretch>
            <a:fillRect/>
          </a:stretch>
        </p:blipFill>
        <p:spPr bwMode="auto">
          <a:xfrm>
            <a:off x="392113" y="1671638"/>
            <a:ext cx="8345487" cy="478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708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0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Distention of cryo with dose</a:t>
            </a:r>
          </a:p>
        </p:txBody>
      </p:sp>
      <p:pic>
        <p:nvPicPr>
          <p:cNvPr id="2540547" name="Picture 3" descr="dose_001_edgeon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2538" y="1600200"/>
            <a:ext cx="663733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40548" name="Text Box 4"/>
          <p:cNvSpPr txBox="1">
            <a:spLocks noChangeArrowheads="1"/>
          </p:cNvSpPr>
          <p:nvPr/>
        </p:nvSpPr>
        <p:spPr bwMode="auto">
          <a:xfrm>
            <a:off x="3935413" y="2025650"/>
            <a:ext cx="12731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smtClean="0">
                <a:solidFill>
                  <a:srgbClr val="000000"/>
                </a:solidFill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496459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1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Distention of cryo with dose</a:t>
            </a:r>
          </a:p>
        </p:txBody>
      </p:sp>
      <p:pic>
        <p:nvPicPr>
          <p:cNvPr id="2541571" name="Picture 3" descr="dose_023_edgeon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2538" y="1600200"/>
            <a:ext cx="663733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41572" name="Text Box 4"/>
          <p:cNvSpPr txBox="1">
            <a:spLocks noChangeArrowheads="1"/>
          </p:cNvSpPr>
          <p:nvPr/>
        </p:nvSpPr>
        <p:spPr bwMode="auto">
          <a:xfrm>
            <a:off x="4092575" y="2025650"/>
            <a:ext cx="957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smtClean="0">
                <a:solidFill>
                  <a:srgbClr val="000000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107972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3556" name="Text Box 4"/>
          <p:cNvSpPr txBox="1">
            <a:spLocks noChangeArrowheads="1"/>
          </p:cNvSpPr>
          <p:nvPr/>
        </p:nvSpPr>
        <p:spPr bwMode="auto">
          <a:xfrm>
            <a:off x="0" y="6491288"/>
            <a:ext cx="7329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mtClean="0">
                <a:solidFill>
                  <a:srgbClr val="000000"/>
                </a:solidFill>
              </a:rPr>
              <a:t>Leapman, R. D. &amp; Sun, S. (1995). </a:t>
            </a:r>
            <a:r>
              <a:rPr lang="en-US" altLang="en-US" i="1" smtClean="0">
                <a:solidFill>
                  <a:srgbClr val="000000"/>
                </a:solidFill>
              </a:rPr>
              <a:t>Ultramicroscopy</a:t>
            </a:r>
            <a:r>
              <a:rPr lang="en-US" altLang="en-US" smtClean="0">
                <a:solidFill>
                  <a:srgbClr val="000000"/>
                </a:solidFill>
              </a:rPr>
              <a:t>, </a:t>
            </a:r>
            <a:r>
              <a:rPr lang="en-US" altLang="en-US" b="1" smtClean="0">
                <a:solidFill>
                  <a:srgbClr val="000000"/>
                </a:solidFill>
              </a:rPr>
              <a:t>59</a:t>
            </a:r>
            <a:r>
              <a:rPr lang="en-US" altLang="en-US" smtClean="0">
                <a:solidFill>
                  <a:srgbClr val="000000"/>
                </a:solidFill>
              </a:rPr>
              <a:t>, 71–79.</a:t>
            </a:r>
          </a:p>
        </p:txBody>
      </p:sp>
      <p:pic>
        <p:nvPicPr>
          <p:cNvPr id="32235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08"/>
          <a:stretch>
            <a:fillRect/>
          </a:stretch>
        </p:blipFill>
        <p:spPr bwMode="auto">
          <a:xfrm>
            <a:off x="1700213" y="1816100"/>
            <a:ext cx="5743575" cy="372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23559" name="Rectangle 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/>
              <a:t>Distention of cryo with dose</a:t>
            </a:r>
          </a:p>
        </p:txBody>
      </p:sp>
      <p:sp>
        <p:nvSpPr>
          <p:cNvPr id="3223560" name="Text Box 8"/>
          <p:cNvSpPr txBox="1">
            <a:spLocks noChangeArrowheads="1"/>
          </p:cNvSpPr>
          <p:nvPr/>
        </p:nvSpPr>
        <p:spPr bwMode="auto">
          <a:xfrm>
            <a:off x="1903413" y="5695950"/>
            <a:ext cx="53371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smtClean="0">
                <a:solidFill>
                  <a:srgbClr val="000000"/>
                </a:solidFill>
              </a:rPr>
              <a:t>High pressure hydrogen bubbles</a:t>
            </a:r>
          </a:p>
        </p:txBody>
      </p:sp>
    </p:spTree>
    <p:extLst>
      <p:ext uri="{BB962C8B-B14F-4D97-AF65-F5344CB8AC3E}">
        <p14:creationId xmlns:p14="http://schemas.microsoft.com/office/powerpoint/2010/main" val="240546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r>
              <a:rPr lang="en-US" altLang="en-US"/>
              <a:t>Background scattering</a:t>
            </a:r>
          </a:p>
        </p:txBody>
      </p:sp>
      <p:sp>
        <p:nvSpPr>
          <p:cNvPr id="759811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371975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I</a:t>
            </a:r>
            <a:r>
              <a:rPr lang="en-US" altLang="en-US" b="1" baseline="-25000" smtClean="0">
                <a:solidFill>
                  <a:srgbClr val="000000"/>
                </a:solidFill>
              </a:rPr>
              <a:t>bg</a:t>
            </a:r>
            <a:r>
              <a:rPr lang="en-US" altLang="en-US" smtClean="0">
                <a:solidFill>
                  <a:srgbClr val="000000"/>
                </a:solidFill>
              </a:rPr>
              <a:t>	- scattered photons/</a:t>
            </a:r>
            <a:r>
              <a:rPr lang="en-US" altLang="en-US" smtClean="0">
                <a:solidFill>
                  <a:srgbClr val="FF0000"/>
                </a:solidFill>
              </a:rPr>
              <a:t>steradian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8000"/>
                </a:solidFill>
              </a:rPr>
              <a:t>I</a:t>
            </a:r>
            <a:r>
              <a:rPr lang="en-US" altLang="en-US" b="1" baseline="-25000" smtClean="0">
                <a:solidFill>
                  <a:srgbClr val="008000"/>
                </a:solidFill>
              </a:rPr>
              <a:t>beam</a:t>
            </a:r>
            <a:r>
              <a:rPr lang="en-US" altLang="en-US" smtClean="0">
                <a:solidFill>
                  <a:srgbClr val="008000"/>
                </a:solidFill>
              </a:rPr>
              <a:t>	- incident (photons/s/m</a:t>
            </a:r>
            <a:r>
              <a:rPr lang="en-US" altLang="en-US" baseline="30000" smtClean="0">
                <a:solidFill>
                  <a:srgbClr val="008000"/>
                </a:solidFill>
              </a:rPr>
              <a:t>2</a:t>
            </a:r>
            <a:r>
              <a:rPr lang="en-US" altLang="en-US" smtClean="0">
                <a:solidFill>
                  <a:srgbClr val="008000"/>
                </a:solidFill>
              </a:rPr>
              <a:t> 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t</a:t>
            </a:r>
            <a:r>
              <a:rPr lang="en-US" altLang="en-US" smtClean="0">
                <a:solidFill>
                  <a:srgbClr val="000000"/>
                </a:solidFill>
              </a:rPr>
              <a:t>	- exposure time (s)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r</a:t>
            </a:r>
            <a:r>
              <a:rPr lang="en-US" altLang="en-US" b="1" baseline="-25000" smtClean="0">
                <a:solidFill>
                  <a:srgbClr val="000000"/>
                </a:solidFill>
              </a:rPr>
              <a:t>e</a:t>
            </a:r>
            <a:r>
              <a:rPr lang="en-US" altLang="en-US" smtClean="0">
                <a:solidFill>
                  <a:srgbClr val="000000"/>
                </a:solidFill>
              </a:rPr>
              <a:t>	- classical electron radius 		   (2.818x10</a:t>
            </a:r>
            <a:r>
              <a:rPr lang="en-US" altLang="en-US" baseline="30000" smtClean="0">
                <a:solidFill>
                  <a:srgbClr val="000000"/>
                </a:solidFill>
              </a:rPr>
              <a:t>-15</a:t>
            </a:r>
            <a:r>
              <a:rPr lang="en-US" altLang="en-US" smtClean="0">
                <a:solidFill>
                  <a:srgbClr val="000000"/>
                </a:solidFill>
              </a:rPr>
              <a:t> m)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N</a:t>
            </a:r>
            <a:r>
              <a:rPr lang="en-US" altLang="en-US" b="1" baseline="-25000" smtClean="0">
                <a:solidFill>
                  <a:srgbClr val="000000"/>
                </a:solidFill>
              </a:rPr>
              <a:t>A</a:t>
            </a:r>
            <a:r>
              <a:rPr lang="en-US" altLang="en-US" smtClean="0">
                <a:solidFill>
                  <a:srgbClr val="000000"/>
                </a:solidFill>
              </a:rPr>
              <a:t>	- Avogadro number (6.02x10</a:t>
            </a:r>
            <a:r>
              <a:rPr lang="en-US" altLang="en-US" baseline="30000" smtClean="0">
                <a:solidFill>
                  <a:srgbClr val="000000"/>
                </a:solidFill>
              </a:rPr>
              <a:t>23</a:t>
            </a:r>
            <a:r>
              <a:rPr lang="en-US" altLang="en-US" smtClean="0">
                <a:solidFill>
                  <a:srgbClr val="000000"/>
                </a:solidFill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mtClean="0">
                <a:solidFill>
                  <a:srgbClr val="000000"/>
                </a:solidFill>
                <a:cs typeface="Arial" charset="0"/>
              </a:rPr>
              <a:t>ρ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density of material (g/</a:t>
            </a:r>
            <a:r>
              <a:rPr lang="en-US" altLang="en-US" smtClean="0">
                <a:solidFill>
                  <a:srgbClr val="000000"/>
                </a:solidFill>
              </a:rPr>
              <a:t>m</a:t>
            </a:r>
            <a:r>
              <a:rPr lang="en-US" altLang="en-US" baseline="30000" smtClean="0">
                <a:solidFill>
                  <a:srgbClr val="000000"/>
                </a:solidFill>
              </a:rPr>
              <a:t>3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)</a:t>
            </a:r>
            <a:endParaRPr lang="el-GR" altLang="en-US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Mr</a:t>
            </a:r>
            <a:r>
              <a:rPr lang="en-US" altLang="en-US" smtClean="0">
                <a:solidFill>
                  <a:srgbClr val="000000"/>
                </a:solidFill>
              </a:rPr>
              <a:t>	- molecular weight (g/mol)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baseline="30000" smtClean="0">
              <a:solidFill>
                <a:srgbClr val="000000"/>
              </a:solidFill>
            </a:endParaRPr>
          </a:p>
        </p:txBody>
      </p:sp>
      <p:sp>
        <p:nvSpPr>
          <p:cNvPr id="759812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V</a:t>
            </a:r>
            <a:r>
              <a:rPr lang="en-US" altLang="en-US" smtClean="0">
                <a:solidFill>
                  <a:srgbClr val="000000"/>
                </a:solidFill>
              </a:rPr>
              <a:t>	- volume of material (in m3)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P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polarization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      </a:t>
            </a:r>
            <a:r>
              <a:rPr lang="en-US" altLang="en-US" smtClean="0">
                <a:solidFill>
                  <a:srgbClr val="000000"/>
                </a:solidFill>
              </a:rPr>
              <a:t>(1+cos</a:t>
            </a:r>
            <a:r>
              <a:rPr lang="en-US" altLang="en-US" baseline="30000" smtClean="0">
                <a:solidFill>
                  <a:srgbClr val="000000"/>
                </a:solidFill>
              </a:rPr>
              <a:t>2</a:t>
            </a:r>
            <a:r>
              <a:rPr lang="en-US" altLang="en-US" smtClean="0">
                <a:solidFill>
                  <a:srgbClr val="000000"/>
                </a:solidFill>
              </a:rPr>
              <a:t>(2</a:t>
            </a:r>
            <a:r>
              <a:rPr lang="el-GR" altLang="en-US" smtClean="0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 smtClean="0">
                <a:solidFill>
                  <a:srgbClr val="000000"/>
                </a:solidFill>
              </a:rPr>
              <a:t>) -Pfac∙cos(2</a:t>
            </a:r>
            <a:r>
              <a:rPr lang="el-GR" altLang="en-US" smtClean="0">
                <a:solidFill>
                  <a:srgbClr val="000000"/>
                </a:solidFill>
                <a:cs typeface="Arial" charset="0"/>
              </a:rPr>
              <a:t>Φ</a:t>
            </a:r>
            <a:r>
              <a:rPr lang="en-US" altLang="en-US" smtClean="0">
                <a:solidFill>
                  <a:srgbClr val="000000"/>
                </a:solidFill>
              </a:rPr>
              <a:t>)sin</a:t>
            </a:r>
            <a:r>
              <a:rPr lang="en-US" altLang="en-US" baseline="30000" smtClean="0">
                <a:solidFill>
                  <a:srgbClr val="000000"/>
                </a:solidFill>
              </a:rPr>
              <a:t>2</a:t>
            </a:r>
            <a:r>
              <a:rPr lang="en-US" altLang="en-US" smtClean="0">
                <a:solidFill>
                  <a:srgbClr val="000000"/>
                </a:solidFill>
              </a:rPr>
              <a:t>(2</a:t>
            </a:r>
            <a:r>
              <a:rPr lang="el-GR" altLang="en-US" smtClean="0">
                <a:solidFill>
                  <a:srgbClr val="000000"/>
                </a:solidFill>
              </a:rPr>
              <a:t>θ</a:t>
            </a:r>
            <a:r>
              <a:rPr lang="en-US" altLang="en-US" smtClean="0">
                <a:solidFill>
                  <a:srgbClr val="000000"/>
                </a:solidFill>
              </a:rPr>
              <a:t>)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)/2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A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absorption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  exp(-</a:t>
            </a:r>
            <a:r>
              <a:rPr lang="el-GR" altLang="en-US" smtClean="0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 baseline="-25000" smtClean="0">
                <a:solidFill>
                  <a:srgbClr val="000000"/>
                </a:solidFill>
                <a:cs typeface="Arial" charset="0"/>
              </a:rPr>
              <a:t>xtal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∙l</a:t>
            </a:r>
            <a:r>
              <a:rPr lang="en-US" altLang="en-US" baseline="-25000" smtClean="0">
                <a:solidFill>
                  <a:srgbClr val="000000"/>
                </a:solidFill>
                <a:cs typeface="Arial" charset="0"/>
              </a:rPr>
              <a:t>path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f(s)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molecular structure amplitude 	   (electrons)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s</a:t>
            </a:r>
            <a:r>
              <a:rPr lang="en-US" altLang="en-US" smtClean="0">
                <a:solidFill>
                  <a:srgbClr val="000000"/>
                </a:solidFill>
              </a:rPr>
              <a:t>	- scattering length (sin(</a:t>
            </a:r>
            <a:r>
              <a:rPr lang="el-GR" altLang="en-US" smtClean="0">
                <a:solidFill>
                  <a:srgbClr val="000000"/>
                </a:solidFill>
              </a:rPr>
              <a:t>θ</a:t>
            </a:r>
            <a:r>
              <a:rPr lang="en-US" altLang="en-US" smtClean="0">
                <a:solidFill>
                  <a:srgbClr val="000000"/>
                </a:solidFill>
              </a:rPr>
              <a:t>)/</a:t>
            </a:r>
            <a:r>
              <a:rPr lang="el-GR" altLang="en-US" smtClean="0">
                <a:solidFill>
                  <a:srgbClr val="000000"/>
                </a:solidFill>
              </a:rPr>
              <a:t>λ</a:t>
            </a:r>
            <a:r>
              <a:rPr lang="en-US" altLang="en-US" smtClean="0">
                <a:solidFill>
                  <a:srgbClr val="000000"/>
                </a:solidFill>
              </a:rPr>
              <a:t>)</a:t>
            </a:r>
            <a:endParaRPr lang="el-GR" altLang="en-US" smtClean="0">
              <a:solidFill>
                <a:srgbClr val="000000"/>
              </a:solidFill>
            </a:endParaRPr>
          </a:p>
        </p:txBody>
      </p:sp>
      <p:sp>
        <p:nvSpPr>
          <p:cNvPr id="759813" name="Rectangle 5"/>
          <p:cNvSpPr>
            <a:spLocks noChangeArrowheads="1"/>
          </p:cNvSpPr>
          <p:nvPr/>
        </p:nvSpPr>
        <p:spPr bwMode="auto">
          <a:xfrm>
            <a:off x="5653088" y="1709738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000000"/>
                </a:solidFill>
              </a:rPr>
              <a:t>P A | f(</a:t>
            </a:r>
            <a:r>
              <a:rPr lang="en-US" altLang="en-US" sz="3600" smtClean="0">
                <a:solidFill>
                  <a:srgbClr val="000000"/>
                </a:solidFill>
                <a:cs typeface="Arial" charset="0"/>
              </a:rPr>
              <a:t>s</a:t>
            </a:r>
            <a:r>
              <a:rPr lang="en-US" altLang="en-US" sz="3600" smtClean="0">
                <a:solidFill>
                  <a:srgbClr val="000000"/>
                </a:solidFill>
              </a:rPr>
              <a:t>) |</a:t>
            </a:r>
            <a:r>
              <a:rPr lang="en-US" altLang="en-US" sz="3600" baseline="30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759814" name="Text Box 6"/>
          <p:cNvSpPr txBox="1">
            <a:spLocks noChangeArrowheads="1"/>
          </p:cNvSpPr>
          <p:nvPr/>
        </p:nvSpPr>
        <p:spPr bwMode="auto">
          <a:xfrm>
            <a:off x="1095375" y="1709738"/>
            <a:ext cx="3062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000000"/>
                </a:solidFill>
                <a:cs typeface="Arial" charset="0"/>
              </a:rPr>
              <a:t>I</a:t>
            </a:r>
            <a:r>
              <a:rPr lang="en-US" altLang="en-US" sz="3600" baseline="-25000" smtClean="0">
                <a:solidFill>
                  <a:srgbClr val="000000"/>
                </a:solidFill>
                <a:cs typeface="Arial" charset="0"/>
              </a:rPr>
              <a:t>bg</a:t>
            </a:r>
            <a:r>
              <a:rPr lang="en-US" altLang="en-US" sz="3600" smtClean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3600" smtClean="0">
                <a:solidFill>
                  <a:srgbClr val="008000"/>
                </a:solidFill>
                <a:cs typeface="Arial" charset="0"/>
              </a:rPr>
              <a:t>I</a:t>
            </a:r>
            <a:r>
              <a:rPr lang="en-US" altLang="en-US" sz="3600" baseline="-25000" smtClean="0">
                <a:solidFill>
                  <a:srgbClr val="008000"/>
                </a:solidFill>
                <a:cs typeface="Arial" charset="0"/>
              </a:rPr>
              <a:t>beam</a:t>
            </a:r>
            <a:r>
              <a:rPr lang="en-US" altLang="en-US" sz="3600" smtClean="0">
                <a:solidFill>
                  <a:srgbClr val="000000"/>
                </a:solidFill>
                <a:cs typeface="Arial" charset="0"/>
              </a:rPr>
              <a:t> t r</a:t>
            </a:r>
            <a:r>
              <a:rPr lang="en-US" altLang="en-US" sz="3600" baseline="-25000" smtClean="0">
                <a:solidFill>
                  <a:srgbClr val="000000"/>
                </a:solidFill>
                <a:cs typeface="Arial" charset="0"/>
              </a:rPr>
              <a:t>e</a:t>
            </a:r>
            <a:r>
              <a:rPr lang="en-US" altLang="en-US" sz="3600" baseline="30000" smtClean="0">
                <a:solidFill>
                  <a:srgbClr val="000000"/>
                </a:solidFill>
                <a:cs typeface="Arial" charset="0"/>
              </a:rPr>
              <a:t>2</a:t>
            </a:r>
            <a:r>
              <a:rPr lang="en-US" altLang="en-US" sz="3600" smtClean="0">
                <a:solidFill>
                  <a:srgbClr val="000000"/>
                </a:solidFill>
                <a:cs typeface="Arial" charset="0"/>
              </a:rPr>
              <a:t> </a:t>
            </a:r>
            <a:endParaRPr lang="el-GR" altLang="en-US" sz="3600" baseline="-25000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759815" name="Group 7"/>
          <p:cNvGrpSpPr>
            <a:grpSpLocks/>
          </p:cNvGrpSpPr>
          <p:nvPr/>
        </p:nvGrpSpPr>
        <p:grpSpPr bwMode="auto">
          <a:xfrm>
            <a:off x="4108450" y="1377950"/>
            <a:ext cx="1382713" cy="1304925"/>
            <a:chOff x="2588" y="868"/>
            <a:chExt cx="871" cy="822"/>
          </a:xfrm>
        </p:grpSpPr>
        <p:sp>
          <p:nvSpPr>
            <p:cNvPr id="759816" name="Text Box 8"/>
            <p:cNvSpPr txBox="1">
              <a:spLocks noChangeArrowheads="1"/>
            </p:cNvSpPr>
            <p:nvPr/>
          </p:nvSpPr>
          <p:spPr bwMode="auto">
            <a:xfrm>
              <a:off x="2588" y="868"/>
              <a:ext cx="871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000000"/>
                  </a:solidFill>
                  <a:cs typeface="Arial" charset="0"/>
                </a:rPr>
                <a:t>N</a:t>
              </a:r>
              <a:r>
                <a:rPr lang="en-US" altLang="en-US" sz="3600" baseline="-25000" smtClean="0">
                  <a:solidFill>
                    <a:srgbClr val="000000"/>
                  </a:solidFill>
                  <a:cs typeface="Arial" charset="0"/>
                </a:rPr>
                <a:t>A </a:t>
              </a:r>
              <a:r>
                <a:rPr lang="el-GR" altLang="en-US" sz="3600" smtClean="0">
                  <a:solidFill>
                    <a:srgbClr val="000000"/>
                  </a:solidFill>
                  <a:cs typeface="Arial" charset="0"/>
                </a:rPr>
                <a:t>ρ</a:t>
              </a:r>
              <a:r>
                <a:rPr lang="en-US" altLang="en-US" sz="3600" smtClean="0">
                  <a:solidFill>
                    <a:srgbClr val="000000"/>
                  </a:solidFill>
                  <a:cs typeface="Arial" charset="0"/>
                </a:rPr>
                <a:t>V</a:t>
              </a:r>
              <a:endParaRPr lang="el-GR" altLang="en-US" sz="3600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59817" name="Text Box 9"/>
            <p:cNvSpPr txBox="1">
              <a:spLocks noChangeArrowheads="1"/>
            </p:cNvSpPr>
            <p:nvPr/>
          </p:nvSpPr>
          <p:spPr bwMode="auto">
            <a:xfrm>
              <a:off x="2797" y="1286"/>
              <a:ext cx="45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000000"/>
                  </a:solidFill>
                  <a:cs typeface="Arial" charset="0"/>
                </a:rPr>
                <a:t>Mr</a:t>
              </a:r>
              <a:endParaRPr lang="el-GR" altLang="en-US" sz="3600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59818" name="Line 10"/>
            <p:cNvSpPr>
              <a:spLocks noChangeShapeType="1"/>
            </p:cNvSpPr>
            <p:nvPr/>
          </p:nvSpPr>
          <p:spPr bwMode="auto">
            <a:xfrm flipV="1">
              <a:off x="2595" y="1293"/>
              <a:ext cx="8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59819" name="Rectangle 11"/>
          <p:cNvSpPr>
            <a:spLocks noChangeArrowheads="1"/>
          </p:cNvSpPr>
          <p:nvPr/>
        </p:nvSpPr>
        <p:spPr bwMode="auto">
          <a:xfrm>
            <a:off x="6470650" y="95885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R. W. James (1947)</a:t>
            </a:r>
          </a:p>
        </p:txBody>
      </p:sp>
    </p:spTree>
    <p:extLst>
      <p:ext uri="{BB962C8B-B14F-4D97-AF65-F5344CB8AC3E}">
        <p14:creationId xmlns:p14="http://schemas.microsoft.com/office/powerpoint/2010/main" val="3626093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7" name="Group 27"/>
          <p:cNvGrpSpPr>
            <a:grpSpLocks/>
          </p:cNvGrpSpPr>
          <p:nvPr/>
        </p:nvGrpSpPr>
        <p:grpSpPr bwMode="auto">
          <a:xfrm>
            <a:off x="1624013" y="1433513"/>
            <a:ext cx="5886450" cy="4710112"/>
            <a:chOff x="1023" y="903"/>
            <a:chExt cx="3708" cy="2967"/>
          </a:xfrm>
        </p:grpSpPr>
        <p:graphicFrame>
          <p:nvGraphicFramePr>
            <p:cNvPr id="71708" name="Object 28"/>
            <p:cNvGraphicFramePr>
              <a:graphicFrameLocks noChangeAspect="1"/>
            </p:cNvGraphicFramePr>
            <p:nvPr/>
          </p:nvGraphicFramePr>
          <p:xfrm>
            <a:off x="1023" y="903"/>
            <a:ext cx="3708" cy="21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570" name="Image" r:id="rId3" imgW="11961905" imgH="7034921" progId="Photoshop.Image.6">
                    <p:embed/>
                  </p:oleObj>
                </mc:Choice>
                <mc:Fallback>
                  <p:oleObj name="Image" r:id="rId3" imgW="11961905" imgH="7034921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3" y="903"/>
                          <a:ext cx="3708" cy="21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09" name="Line 29"/>
            <p:cNvSpPr>
              <a:spLocks noChangeShapeType="1"/>
            </p:cNvSpPr>
            <p:nvPr/>
          </p:nvSpPr>
          <p:spPr bwMode="auto">
            <a:xfrm>
              <a:off x="1134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710" name="Line 30"/>
            <p:cNvSpPr>
              <a:spLocks noChangeShapeType="1"/>
            </p:cNvSpPr>
            <p:nvPr/>
          </p:nvSpPr>
          <p:spPr bwMode="auto">
            <a:xfrm>
              <a:off x="1388" y="3103"/>
              <a:ext cx="0" cy="7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711" name="Line 31"/>
            <p:cNvSpPr>
              <a:spLocks noChangeShapeType="1"/>
            </p:cNvSpPr>
            <p:nvPr/>
          </p:nvSpPr>
          <p:spPr bwMode="auto">
            <a:xfrm>
              <a:off x="1642" y="3150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712" name="Line 32"/>
            <p:cNvSpPr>
              <a:spLocks noChangeShapeType="1"/>
            </p:cNvSpPr>
            <p:nvPr/>
          </p:nvSpPr>
          <p:spPr bwMode="auto">
            <a:xfrm>
              <a:off x="1896" y="3243"/>
              <a:ext cx="0" cy="6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713" name="Line 33"/>
            <p:cNvSpPr>
              <a:spLocks noChangeShapeType="1"/>
            </p:cNvSpPr>
            <p:nvPr/>
          </p:nvSpPr>
          <p:spPr bwMode="auto">
            <a:xfrm>
              <a:off x="2151" y="3393"/>
              <a:ext cx="0" cy="4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714" name="Line 34"/>
            <p:cNvSpPr>
              <a:spLocks noChangeShapeType="1"/>
            </p:cNvSpPr>
            <p:nvPr/>
          </p:nvSpPr>
          <p:spPr bwMode="auto">
            <a:xfrm>
              <a:off x="2405" y="3550"/>
              <a:ext cx="0" cy="3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715" name="Line 35"/>
            <p:cNvSpPr>
              <a:spLocks noChangeShapeType="1"/>
            </p:cNvSpPr>
            <p:nvPr/>
          </p:nvSpPr>
          <p:spPr bwMode="auto">
            <a:xfrm>
              <a:off x="2659" y="3653"/>
              <a:ext cx="0" cy="2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716" name="Line 36"/>
            <p:cNvSpPr>
              <a:spLocks noChangeShapeType="1"/>
            </p:cNvSpPr>
            <p:nvPr/>
          </p:nvSpPr>
          <p:spPr bwMode="auto">
            <a:xfrm>
              <a:off x="2914" y="3764"/>
              <a:ext cx="0" cy="1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717" name="Line 37"/>
            <p:cNvSpPr>
              <a:spLocks noChangeShapeType="1"/>
            </p:cNvSpPr>
            <p:nvPr/>
          </p:nvSpPr>
          <p:spPr bwMode="auto">
            <a:xfrm>
              <a:off x="3168" y="3827"/>
              <a:ext cx="0" cy="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718" name="Line 38"/>
            <p:cNvSpPr>
              <a:spLocks noChangeShapeType="1"/>
            </p:cNvSpPr>
            <p:nvPr/>
          </p:nvSpPr>
          <p:spPr bwMode="auto">
            <a:xfrm>
              <a:off x="3422" y="3845"/>
              <a:ext cx="0" cy="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stress and strain</a:t>
            </a:r>
          </a:p>
        </p:txBody>
      </p:sp>
      <p:grpSp>
        <p:nvGrpSpPr>
          <p:cNvPr id="71706" name="Group 26"/>
          <p:cNvGrpSpPr>
            <a:grpSpLocks/>
          </p:cNvGrpSpPr>
          <p:nvPr/>
        </p:nvGrpSpPr>
        <p:grpSpPr bwMode="auto">
          <a:xfrm>
            <a:off x="1573213" y="1404938"/>
            <a:ext cx="5988050" cy="4740275"/>
            <a:chOff x="991" y="885"/>
            <a:chExt cx="3772" cy="2986"/>
          </a:xfrm>
        </p:grpSpPr>
        <p:graphicFrame>
          <p:nvGraphicFramePr>
            <p:cNvPr id="71682" name="Object 2"/>
            <p:cNvGraphicFramePr>
              <a:graphicFrameLocks noChangeAspect="1"/>
            </p:cNvGraphicFramePr>
            <p:nvPr/>
          </p:nvGraphicFramePr>
          <p:xfrm>
            <a:off x="991" y="885"/>
            <a:ext cx="3772" cy="22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571" name="Image" r:id="rId5" imgW="11961905" imgH="7034921" progId="Photoshop.Image.6">
                    <p:embed/>
                  </p:oleObj>
                </mc:Choice>
                <mc:Fallback>
                  <p:oleObj name="Image" r:id="rId5" imgW="11961905" imgH="7034921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1" y="885"/>
                          <a:ext cx="3772" cy="22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686" name="Line 6"/>
            <p:cNvSpPr>
              <a:spLocks noChangeShapeType="1"/>
            </p:cNvSpPr>
            <p:nvPr/>
          </p:nvSpPr>
          <p:spPr bwMode="auto">
            <a:xfrm>
              <a:off x="1134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687" name="Line 7"/>
            <p:cNvSpPr>
              <a:spLocks noChangeShapeType="1"/>
            </p:cNvSpPr>
            <p:nvPr/>
          </p:nvSpPr>
          <p:spPr bwMode="auto">
            <a:xfrm>
              <a:off x="1388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688" name="Line 8"/>
            <p:cNvSpPr>
              <a:spLocks noChangeShapeType="1"/>
            </p:cNvSpPr>
            <p:nvPr/>
          </p:nvSpPr>
          <p:spPr bwMode="auto">
            <a:xfrm>
              <a:off x="1642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689" name="Line 9"/>
            <p:cNvSpPr>
              <a:spLocks noChangeShapeType="1"/>
            </p:cNvSpPr>
            <p:nvPr/>
          </p:nvSpPr>
          <p:spPr bwMode="auto">
            <a:xfrm>
              <a:off x="1896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690" name="Line 10"/>
            <p:cNvSpPr>
              <a:spLocks noChangeShapeType="1"/>
            </p:cNvSpPr>
            <p:nvPr/>
          </p:nvSpPr>
          <p:spPr bwMode="auto">
            <a:xfrm>
              <a:off x="2151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691" name="Line 11"/>
            <p:cNvSpPr>
              <a:spLocks noChangeShapeType="1"/>
            </p:cNvSpPr>
            <p:nvPr/>
          </p:nvSpPr>
          <p:spPr bwMode="auto">
            <a:xfrm>
              <a:off x="2405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692" name="Line 12"/>
            <p:cNvSpPr>
              <a:spLocks noChangeShapeType="1"/>
            </p:cNvSpPr>
            <p:nvPr/>
          </p:nvSpPr>
          <p:spPr bwMode="auto">
            <a:xfrm>
              <a:off x="2659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693" name="Line 13"/>
            <p:cNvSpPr>
              <a:spLocks noChangeShapeType="1"/>
            </p:cNvSpPr>
            <p:nvPr/>
          </p:nvSpPr>
          <p:spPr bwMode="auto">
            <a:xfrm>
              <a:off x="2914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694" name="Line 14"/>
            <p:cNvSpPr>
              <a:spLocks noChangeShapeType="1"/>
            </p:cNvSpPr>
            <p:nvPr/>
          </p:nvSpPr>
          <p:spPr bwMode="auto">
            <a:xfrm>
              <a:off x="3168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695" name="Line 15"/>
            <p:cNvSpPr>
              <a:spLocks noChangeShapeType="1"/>
            </p:cNvSpPr>
            <p:nvPr/>
          </p:nvSpPr>
          <p:spPr bwMode="auto">
            <a:xfrm>
              <a:off x="3422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696" name="Line 16"/>
            <p:cNvSpPr>
              <a:spLocks noChangeShapeType="1"/>
            </p:cNvSpPr>
            <p:nvPr/>
          </p:nvSpPr>
          <p:spPr bwMode="auto">
            <a:xfrm>
              <a:off x="3677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697" name="Line 17"/>
            <p:cNvSpPr>
              <a:spLocks noChangeShapeType="1"/>
            </p:cNvSpPr>
            <p:nvPr/>
          </p:nvSpPr>
          <p:spPr bwMode="auto">
            <a:xfrm>
              <a:off x="3931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698" name="Line 18"/>
            <p:cNvSpPr>
              <a:spLocks noChangeShapeType="1"/>
            </p:cNvSpPr>
            <p:nvPr/>
          </p:nvSpPr>
          <p:spPr bwMode="auto">
            <a:xfrm>
              <a:off x="4185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699" name="Line 19"/>
            <p:cNvSpPr>
              <a:spLocks noChangeShapeType="1"/>
            </p:cNvSpPr>
            <p:nvPr/>
          </p:nvSpPr>
          <p:spPr bwMode="auto">
            <a:xfrm>
              <a:off x="4440" y="3070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71700" name="Group 20"/>
          <p:cNvGrpSpPr>
            <a:grpSpLocks/>
          </p:cNvGrpSpPr>
          <p:nvPr/>
        </p:nvGrpSpPr>
        <p:grpSpPr bwMode="auto">
          <a:xfrm>
            <a:off x="874713" y="4633913"/>
            <a:ext cx="7977187" cy="2070100"/>
            <a:chOff x="551" y="2919"/>
            <a:chExt cx="5025" cy="1304"/>
          </a:xfrm>
        </p:grpSpPr>
        <p:sp>
          <p:nvSpPr>
            <p:cNvPr id="71701" name="Line 21"/>
            <p:cNvSpPr>
              <a:spLocks noChangeShapeType="1"/>
            </p:cNvSpPr>
            <p:nvPr/>
          </p:nvSpPr>
          <p:spPr bwMode="auto">
            <a:xfrm flipV="1">
              <a:off x="813" y="2919"/>
              <a:ext cx="0" cy="9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702" name="Line 22"/>
            <p:cNvSpPr>
              <a:spLocks noChangeShapeType="1"/>
            </p:cNvSpPr>
            <p:nvPr/>
          </p:nvSpPr>
          <p:spPr bwMode="auto">
            <a:xfrm>
              <a:off x="813" y="3874"/>
              <a:ext cx="41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1703" name="Text Box 23"/>
            <p:cNvSpPr txBox="1">
              <a:spLocks noChangeArrowheads="1"/>
            </p:cNvSpPr>
            <p:nvPr/>
          </p:nvSpPr>
          <p:spPr bwMode="auto">
            <a:xfrm rot="16200000">
              <a:off x="345" y="3279"/>
              <a:ext cx="6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mtClean="0">
                  <a:solidFill>
                    <a:srgbClr val="000000"/>
                  </a:solidFill>
                </a:rPr>
                <a:t>intensity</a:t>
              </a:r>
            </a:p>
          </p:txBody>
        </p:sp>
        <p:sp>
          <p:nvSpPr>
            <p:cNvPr id="71704" name="Text Box 24"/>
            <p:cNvSpPr txBox="1">
              <a:spLocks noChangeArrowheads="1"/>
            </p:cNvSpPr>
            <p:nvPr/>
          </p:nvSpPr>
          <p:spPr bwMode="auto">
            <a:xfrm>
              <a:off x="2416" y="3992"/>
              <a:ext cx="9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mtClean="0">
                  <a:solidFill>
                    <a:srgbClr val="000000"/>
                  </a:solidFill>
                </a:rPr>
                <a:t>resolution (</a:t>
              </a:r>
              <a:r>
                <a:rPr lang="en-US" altLang="en-US" smtClean="0">
                  <a:solidFill>
                    <a:srgbClr val="000000"/>
                  </a:solidFill>
                  <a:cs typeface="Arial" charset="0"/>
                </a:rPr>
                <a:t>Å</a:t>
              </a:r>
              <a:r>
                <a:rPr lang="en-US" altLang="en-US" smtClean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71705" name="Text Box 25"/>
            <p:cNvSpPr txBox="1">
              <a:spLocks noChangeArrowheads="1"/>
            </p:cNvSpPr>
            <p:nvPr/>
          </p:nvSpPr>
          <p:spPr bwMode="auto">
            <a:xfrm>
              <a:off x="680" y="3845"/>
              <a:ext cx="4896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500" b="1" smtClean="0">
                  <a:solidFill>
                    <a:srgbClr val="000000"/>
                  </a:solidFill>
                  <a:sym typeface="Symbol" pitchFamily="18" charset="2"/>
                </a:rPr>
                <a:t> </a:t>
              </a:r>
              <a:r>
                <a:rPr lang="en-US" altLang="en-US" sz="1500" b="1" smtClean="0">
                  <a:solidFill>
                    <a:srgbClr val="000000"/>
                  </a:solidFill>
                </a:rPr>
                <a:t>             10          5                3           2.7         2.5       2.0         1.8         1.5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415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12" name="Object 8"/>
          <p:cNvGraphicFramePr>
            <a:graphicFrameLocks noChangeAspect="1"/>
          </p:cNvGraphicFramePr>
          <p:nvPr/>
        </p:nvGraphicFramePr>
        <p:xfrm>
          <a:off x="1571625" y="1406525"/>
          <a:ext cx="5988050" cy="352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98" name="Image" r:id="rId3" imgW="11961905" imgH="7034921" progId="Photoshop.Image.6">
                  <p:embed/>
                </p:oleObj>
              </mc:Choice>
              <mc:Fallback>
                <p:oleObj name="Image" r:id="rId3" imgW="11961905" imgH="7034921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25" y="1406525"/>
                        <a:ext cx="5988050" cy="352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stress and strain</a:t>
            </a:r>
          </a:p>
        </p:txBody>
      </p:sp>
      <p:grpSp>
        <p:nvGrpSpPr>
          <p:cNvPr id="21533" name="Group 29"/>
          <p:cNvGrpSpPr>
            <a:grpSpLocks/>
          </p:cNvGrpSpPr>
          <p:nvPr/>
        </p:nvGrpSpPr>
        <p:grpSpPr bwMode="auto">
          <a:xfrm>
            <a:off x="874713" y="4633913"/>
            <a:ext cx="7977187" cy="2070100"/>
            <a:chOff x="551" y="2919"/>
            <a:chExt cx="5025" cy="1304"/>
          </a:xfrm>
        </p:grpSpPr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 flipV="1">
              <a:off x="813" y="2919"/>
              <a:ext cx="0" cy="9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14" name="Line 10"/>
            <p:cNvSpPr>
              <a:spLocks noChangeShapeType="1"/>
            </p:cNvSpPr>
            <p:nvPr/>
          </p:nvSpPr>
          <p:spPr bwMode="auto">
            <a:xfrm>
              <a:off x="813" y="3874"/>
              <a:ext cx="41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15" name="Text Box 11"/>
            <p:cNvSpPr txBox="1">
              <a:spLocks noChangeArrowheads="1"/>
            </p:cNvSpPr>
            <p:nvPr/>
          </p:nvSpPr>
          <p:spPr bwMode="auto">
            <a:xfrm rot="16200000">
              <a:off x="345" y="3279"/>
              <a:ext cx="6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mtClean="0">
                  <a:solidFill>
                    <a:srgbClr val="000000"/>
                  </a:solidFill>
                </a:rPr>
                <a:t>intensity</a:t>
              </a:r>
            </a:p>
          </p:txBody>
        </p:sp>
        <p:sp>
          <p:nvSpPr>
            <p:cNvPr id="21516" name="Text Box 12"/>
            <p:cNvSpPr txBox="1">
              <a:spLocks noChangeArrowheads="1"/>
            </p:cNvSpPr>
            <p:nvPr/>
          </p:nvSpPr>
          <p:spPr bwMode="auto">
            <a:xfrm>
              <a:off x="2416" y="3992"/>
              <a:ext cx="9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mtClean="0">
                  <a:solidFill>
                    <a:srgbClr val="000000"/>
                  </a:solidFill>
                </a:rPr>
                <a:t>resolution (</a:t>
              </a:r>
              <a:r>
                <a:rPr lang="en-US" altLang="en-US" smtClean="0">
                  <a:solidFill>
                    <a:srgbClr val="000000"/>
                  </a:solidFill>
                  <a:cs typeface="Arial" charset="0"/>
                </a:rPr>
                <a:t>Å</a:t>
              </a:r>
              <a:r>
                <a:rPr lang="en-US" altLang="en-US" smtClean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21518" name="Text Box 14"/>
            <p:cNvSpPr txBox="1">
              <a:spLocks noChangeArrowheads="1"/>
            </p:cNvSpPr>
            <p:nvPr/>
          </p:nvSpPr>
          <p:spPr bwMode="auto">
            <a:xfrm>
              <a:off x="680" y="3845"/>
              <a:ext cx="4896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500" b="1" smtClean="0">
                  <a:solidFill>
                    <a:srgbClr val="000000"/>
                  </a:solidFill>
                  <a:sym typeface="Symbol" pitchFamily="18" charset="2"/>
                </a:rPr>
                <a:t> </a:t>
              </a:r>
              <a:r>
                <a:rPr lang="en-US" altLang="en-US" sz="1500" b="1" smtClean="0">
                  <a:solidFill>
                    <a:srgbClr val="000000"/>
                  </a:solidFill>
                </a:rPr>
                <a:t>             10          5                3           2.7         2.5       2.0         1.8         1.5</a:t>
              </a:r>
            </a:p>
          </p:txBody>
        </p:sp>
      </p:grpSp>
      <p:grpSp>
        <p:nvGrpSpPr>
          <p:cNvPr id="21534" name="Group 30"/>
          <p:cNvGrpSpPr>
            <a:grpSpLocks/>
          </p:cNvGrpSpPr>
          <p:nvPr/>
        </p:nvGrpSpPr>
        <p:grpSpPr bwMode="auto">
          <a:xfrm>
            <a:off x="1571625" y="1406525"/>
            <a:ext cx="5905500" cy="4738688"/>
            <a:chOff x="990" y="886"/>
            <a:chExt cx="3720" cy="2985"/>
          </a:xfrm>
        </p:grpSpPr>
        <p:graphicFrame>
          <p:nvGraphicFramePr>
            <p:cNvPr id="21506" name="Object 2"/>
            <p:cNvGraphicFramePr>
              <a:graphicFrameLocks noChangeAspect="1"/>
            </p:cNvGraphicFramePr>
            <p:nvPr/>
          </p:nvGraphicFramePr>
          <p:xfrm>
            <a:off x="990" y="886"/>
            <a:ext cx="3720" cy="2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599" name="Image" r:id="rId5" imgW="11961905" imgH="7034921" progId="Photoshop.Image.6">
                    <p:embed/>
                  </p:oleObj>
                </mc:Choice>
                <mc:Fallback>
                  <p:oleObj name="Image" r:id="rId5" imgW="11961905" imgH="7034921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0" y="886"/>
                          <a:ext cx="3720" cy="2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9" name="Line 15"/>
            <p:cNvSpPr>
              <a:spLocks noChangeShapeType="1"/>
            </p:cNvSpPr>
            <p:nvPr/>
          </p:nvSpPr>
          <p:spPr bwMode="auto">
            <a:xfrm>
              <a:off x="1134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20" name="Line 16"/>
            <p:cNvSpPr>
              <a:spLocks noChangeShapeType="1"/>
            </p:cNvSpPr>
            <p:nvPr/>
          </p:nvSpPr>
          <p:spPr bwMode="auto">
            <a:xfrm>
              <a:off x="1392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21" name="Line 17"/>
            <p:cNvSpPr>
              <a:spLocks noChangeShapeType="1"/>
            </p:cNvSpPr>
            <p:nvPr/>
          </p:nvSpPr>
          <p:spPr bwMode="auto">
            <a:xfrm>
              <a:off x="1651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22" name="Line 18"/>
            <p:cNvSpPr>
              <a:spLocks noChangeShapeType="1"/>
            </p:cNvSpPr>
            <p:nvPr/>
          </p:nvSpPr>
          <p:spPr bwMode="auto">
            <a:xfrm>
              <a:off x="1909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23" name="Line 19"/>
            <p:cNvSpPr>
              <a:spLocks noChangeShapeType="1"/>
            </p:cNvSpPr>
            <p:nvPr/>
          </p:nvSpPr>
          <p:spPr bwMode="auto">
            <a:xfrm>
              <a:off x="2168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24" name="Line 20"/>
            <p:cNvSpPr>
              <a:spLocks noChangeShapeType="1"/>
            </p:cNvSpPr>
            <p:nvPr/>
          </p:nvSpPr>
          <p:spPr bwMode="auto">
            <a:xfrm>
              <a:off x="2427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25" name="Line 21"/>
            <p:cNvSpPr>
              <a:spLocks noChangeShapeType="1"/>
            </p:cNvSpPr>
            <p:nvPr/>
          </p:nvSpPr>
          <p:spPr bwMode="auto">
            <a:xfrm>
              <a:off x="2685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26" name="Line 22"/>
            <p:cNvSpPr>
              <a:spLocks noChangeShapeType="1"/>
            </p:cNvSpPr>
            <p:nvPr/>
          </p:nvSpPr>
          <p:spPr bwMode="auto">
            <a:xfrm>
              <a:off x="2944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27" name="Line 23"/>
            <p:cNvSpPr>
              <a:spLocks noChangeShapeType="1"/>
            </p:cNvSpPr>
            <p:nvPr/>
          </p:nvSpPr>
          <p:spPr bwMode="auto">
            <a:xfrm>
              <a:off x="3202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28" name="Line 24"/>
            <p:cNvSpPr>
              <a:spLocks noChangeShapeType="1"/>
            </p:cNvSpPr>
            <p:nvPr/>
          </p:nvSpPr>
          <p:spPr bwMode="auto">
            <a:xfrm>
              <a:off x="3461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29" name="Line 25"/>
            <p:cNvSpPr>
              <a:spLocks noChangeShapeType="1"/>
            </p:cNvSpPr>
            <p:nvPr/>
          </p:nvSpPr>
          <p:spPr bwMode="auto">
            <a:xfrm>
              <a:off x="3720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30" name="Line 26"/>
            <p:cNvSpPr>
              <a:spLocks noChangeShapeType="1"/>
            </p:cNvSpPr>
            <p:nvPr/>
          </p:nvSpPr>
          <p:spPr bwMode="auto">
            <a:xfrm>
              <a:off x="3978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31" name="Line 27"/>
            <p:cNvSpPr>
              <a:spLocks noChangeShapeType="1"/>
            </p:cNvSpPr>
            <p:nvPr/>
          </p:nvSpPr>
          <p:spPr bwMode="auto">
            <a:xfrm>
              <a:off x="4237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32" name="Line 28"/>
            <p:cNvSpPr>
              <a:spLocks noChangeShapeType="1"/>
            </p:cNvSpPr>
            <p:nvPr/>
          </p:nvSpPr>
          <p:spPr bwMode="auto">
            <a:xfrm>
              <a:off x="4496" y="3070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1565" name="Group 61"/>
          <p:cNvGrpSpPr>
            <a:grpSpLocks/>
          </p:cNvGrpSpPr>
          <p:nvPr/>
        </p:nvGrpSpPr>
        <p:grpSpPr bwMode="auto">
          <a:xfrm>
            <a:off x="1571625" y="1406525"/>
            <a:ext cx="5988050" cy="4738688"/>
            <a:chOff x="990" y="886"/>
            <a:chExt cx="3772" cy="2985"/>
          </a:xfrm>
        </p:grpSpPr>
        <p:graphicFrame>
          <p:nvGraphicFramePr>
            <p:cNvPr id="21566" name="Object 62"/>
            <p:cNvGraphicFramePr>
              <a:graphicFrameLocks noChangeAspect="1"/>
            </p:cNvGraphicFramePr>
            <p:nvPr/>
          </p:nvGraphicFramePr>
          <p:xfrm>
            <a:off x="990" y="886"/>
            <a:ext cx="3772" cy="22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00" name="Image" r:id="rId6" imgW="11961905" imgH="7034921" progId="Photoshop.Image.6">
                    <p:embed/>
                  </p:oleObj>
                </mc:Choice>
                <mc:Fallback>
                  <p:oleObj name="Image" r:id="rId6" imgW="11961905" imgH="7034921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0" y="886"/>
                          <a:ext cx="3772" cy="22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67" name="Line 63"/>
            <p:cNvSpPr>
              <a:spLocks noChangeShapeType="1"/>
            </p:cNvSpPr>
            <p:nvPr/>
          </p:nvSpPr>
          <p:spPr bwMode="auto">
            <a:xfrm>
              <a:off x="1134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68" name="Line 64"/>
            <p:cNvSpPr>
              <a:spLocks noChangeShapeType="1"/>
            </p:cNvSpPr>
            <p:nvPr/>
          </p:nvSpPr>
          <p:spPr bwMode="auto">
            <a:xfrm>
              <a:off x="1388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69" name="Line 65"/>
            <p:cNvSpPr>
              <a:spLocks noChangeShapeType="1"/>
            </p:cNvSpPr>
            <p:nvPr/>
          </p:nvSpPr>
          <p:spPr bwMode="auto">
            <a:xfrm>
              <a:off x="1642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70" name="Line 66"/>
            <p:cNvSpPr>
              <a:spLocks noChangeShapeType="1"/>
            </p:cNvSpPr>
            <p:nvPr/>
          </p:nvSpPr>
          <p:spPr bwMode="auto">
            <a:xfrm>
              <a:off x="1896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71" name="Line 67"/>
            <p:cNvSpPr>
              <a:spLocks noChangeShapeType="1"/>
            </p:cNvSpPr>
            <p:nvPr/>
          </p:nvSpPr>
          <p:spPr bwMode="auto">
            <a:xfrm>
              <a:off x="2151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72" name="Line 68"/>
            <p:cNvSpPr>
              <a:spLocks noChangeShapeType="1"/>
            </p:cNvSpPr>
            <p:nvPr/>
          </p:nvSpPr>
          <p:spPr bwMode="auto">
            <a:xfrm>
              <a:off x="2405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73" name="Line 69"/>
            <p:cNvSpPr>
              <a:spLocks noChangeShapeType="1"/>
            </p:cNvSpPr>
            <p:nvPr/>
          </p:nvSpPr>
          <p:spPr bwMode="auto">
            <a:xfrm>
              <a:off x="2659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74" name="Line 70"/>
            <p:cNvSpPr>
              <a:spLocks noChangeShapeType="1"/>
            </p:cNvSpPr>
            <p:nvPr/>
          </p:nvSpPr>
          <p:spPr bwMode="auto">
            <a:xfrm>
              <a:off x="2914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75" name="Line 71"/>
            <p:cNvSpPr>
              <a:spLocks noChangeShapeType="1"/>
            </p:cNvSpPr>
            <p:nvPr/>
          </p:nvSpPr>
          <p:spPr bwMode="auto">
            <a:xfrm>
              <a:off x="3168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76" name="Line 72"/>
            <p:cNvSpPr>
              <a:spLocks noChangeShapeType="1"/>
            </p:cNvSpPr>
            <p:nvPr/>
          </p:nvSpPr>
          <p:spPr bwMode="auto">
            <a:xfrm>
              <a:off x="3422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77" name="Line 73"/>
            <p:cNvSpPr>
              <a:spLocks noChangeShapeType="1"/>
            </p:cNvSpPr>
            <p:nvPr/>
          </p:nvSpPr>
          <p:spPr bwMode="auto">
            <a:xfrm>
              <a:off x="3677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78" name="Line 74"/>
            <p:cNvSpPr>
              <a:spLocks noChangeShapeType="1"/>
            </p:cNvSpPr>
            <p:nvPr/>
          </p:nvSpPr>
          <p:spPr bwMode="auto">
            <a:xfrm>
              <a:off x="3931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79" name="Line 75"/>
            <p:cNvSpPr>
              <a:spLocks noChangeShapeType="1"/>
            </p:cNvSpPr>
            <p:nvPr/>
          </p:nvSpPr>
          <p:spPr bwMode="auto">
            <a:xfrm>
              <a:off x="4185" y="3069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80" name="Line 76"/>
            <p:cNvSpPr>
              <a:spLocks noChangeShapeType="1"/>
            </p:cNvSpPr>
            <p:nvPr/>
          </p:nvSpPr>
          <p:spPr bwMode="auto">
            <a:xfrm>
              <a:off x="4440" y="3070"/>
              <a:ext cx="0" cy="8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635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strong reflection</a:t>
            </a:r>
          </a:p>
        </p:txBody>
      </p:sp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575" r="4303" b="13020"/>
          <a:stretch>
            <a:fillRect/>
          </a:stretch>
        </p:blipFill>
        <p:spPr bwMode="auto">
          <a:xfrm>
            <a:off x="393700" y="2249488"/>
            <a:ext cx="821372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4269" name="Group 13"/>
          <p:cNvGrpSpPr>
            <a:grpSpLocks/>
          </p:cNvGrpSpPr>
          <p:nvPr/>
        </p:nvGrpSpPr>
        <p:grpSpPr bwMode="auto">
          <a:xfrm>
            <a:off x="1046163" y="4003675"/>
            <a:ext cx="7486650" cy="371475"/>
            <a:chOff x="659" y="2522"/>
            <a:chExt cx="4716" cy="234"/>
          </a:xfrm>
        </p:grpSpPr>
        <p:sp>
          <p:nvSpPr>
            <p:cNvPr id="224260" name="Oval 4"/>
            <p:cNvSpPr>
              <a:spLocks noChangeArrowheads="1"/>
            </p:cNvSpPr>
            <p:nvPr/>
          </p:nvSpPr>
          <p:spPr bwMode="auto">
            <a:xfrm>
              <a:off x="659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1" name="Oval 5"/>
            <p:cNvSpPr>
              <a:spLocks noChangeArrowheads="1"/>
            </p:cNvSpPr>
            <p:nvPr/>
          </p:nvSpPr>
          <p:spPr bwMode="auto">
            <a:xfrm>
              <a:off x="1220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2" name="Oval 6"/>
            <p:cNvSpPr>
              <a:spLocks noChangeArrowheads="1"/>
            </p:cNvSpPr>
            <p:nvPr/>
          </p:nvSpPr>
          <p:spPr bwMode="auto">
            <a:xfrm>
              <a:off x="1781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3" name="Oval 7"/>
            <p:cNvSpPr>
              <a:spLocks noChangeArrowheads="1"/>
            </p:cNvSpPr>
            <p:nvPr/>
          </p:nvSpPr>
          <p:spPr bwMode="auto">
            <a:xfrm>
              <a:off x="2343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4" name="Oval 8"/>
            <p:cNvSpPr>
              <a:spLocks noChangeArrowheads="1"/>
            </p:cNvSpPr>
            <p:nvPr/>
          </p:nvSpPr>
          <p:spPr bwMode="auto">
            <a:xfrm>
              <a:off x="2904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5" name="Oval 9"/>
            <p:cNvSpPr>
              <a:spLocks noChangeArrowheads="1"/>
            </p:cNvSpPr>
            <p:nvPr/>
          </p:nvSpPr>
          <p:spPr bwMode="auto">
            <a:xfrm>
              <a:off x="3465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6" name="Oval 10"/>
            <p:cNvSpPr>
              <a:spLocks noChangeArrowheads="1"/>
            </p:cNvSpPr>
            <p:nvPr/>
          </p:nvSpPr>
          <p:spPr bwMode="auto">
            <a:xfrm>
              <a:off x="4027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7" name="Oval 11"/>
            <p:cNvSpPr>
              <a:spLocks noChangeArrowheads="1"/>
            </p:cNvSpPr>
            <p:nvPr/>
          </p:nvSpPr>
          <p:spPr bwMode="auto">
            <a:xfrm>
              <a:off x="4588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8" name="Oval 12"/>
            <p:cNvSpPr>
              <a:spLocks noChangeArrowheads="1"/>
            </p:cNvSpPr>
            <p:nvPr/>
          </p:nvSpPr>
          <p:spPr bwMode="auto">
            <a:xfrm>
              <a:off x="5150" y="2522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128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46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weak reflection</a:t>
            </a:r>
          </a:p>
        </p:txBody>
      </p:sp>
      <p:pic>
        <p:nvPicPr>
          <p:cNvPr id="223270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575" r="4303" b="13020"/>
          <a:stretch>
            <a:fillRect/>
          </a:stretch>
        </p:blipFill>
        <p:spPr bwMode="auto">
          <a:xfrm>
            <a:off x="393700" y="2249488"/>
            <a:ext cx="821372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3300" name="Group 68"/>
          <p:cNvGrpSpPr>
            <a:grpSpLocks/>
          </p:cNvGrpSpPr>
          <p:nvPr/>
        </p:nvGrpSpPr>
        <p:grpSpPr bwMode="auto">
          <a:xfrm>
            <a:off x="1033463" y="3997325"/>
            <a:ext cx="7458075" cy="371475"/>
            <a:chOff x="651" y="2510"/>
            <a:chExt cx="4698" cy="234"/>
          </a:xfrm>
        </p:grpSpPr>
        <p:sp>
          <p:nvSpPr>
            <p:cNvPr id="223271" name="Oval 39"/>
            <p:cNvSpPr>
              <a:spLocks noChangeArrowheads="1"/>
            </p:cNvSpPr>
            <p:nvPr/>
          </p:nvSpPr>
          <p:spPr bwMode="auto">
            <a:xfrm>
              <a:off x="651" y="2510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2" name="Oval 40"/>
            <p:cNvSpPr>
              <a:spLocks noChangeArrowheads="1"/>
            </p:cNvSpPr>
            <p:nvPr/>
          </p:nvSpPr>
          <p:spPr bwMode="auto">
            <a:xfrm>
              <a:off x="1281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3" name="Oval 41"/>
            <p:cNvSpPr>
              <a:spLocks noChangeArrowheads="1"/>
            </p:cNvSpPr>
            <p:nvPr/>
          </p:nvSpPr>
          <p:spPr bwMode="auto">
            <a:xfrm>
              <a:off x="1911" y="2510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4" name="Oval 42"/>
            <p:cNvSpPr>
              <a:spLocks noChangeArrowheads="1"/>
            </p:cNvSpPr>
            <p:nvPr/>
          </p:nvSpPr>
          <p:spPr bwMode="auto">
            <a:xfrm>
              <a:off x="2541" y="2510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5" name="Oval 43"/>
            <p:cNvSpPr>
              <a:spLocks noChangeArrowheads="1"/>
            </p:cNvSpPr>
            <p:nvPr/>
          </p:nvSpPr>
          <p:spPr bwMode="auto">
            <a:xfrm>
              <a:off x="3171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6" name="Oval 44"/>
            <p:cNvSpPr>
              <a:spLocks noChangeArrowheads="1"/>
            </p:cNvSpPr>
            <p:nvPr/>
          </p:nvSpPr>
          <p:spPr bwMode="auto">
            <a:xfrm>
              <a:off x="3659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7" name="Oval 45"/>
            <p:cNvSpPr>
              <a:spLocks noChangeArrowheads="1"/>
            </p:cNvSpPr>
            <p:nvPr/>
          </p:nvSpPr>
          <p:spPr bwMode="auto">
            <a:xfrm>
              <a:off x="4147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8" name="Oval 46"/>
            <p:cNvSpPr>
              <a:spLocks noChangeArrowheads="1"/>
            </p:cNvSpPr>
            <p:nvPr/>
          </p:nvSpPr>
          <p:spPr bwMode="auto">
            <a:xfrm>
              <a:off x="4635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9" name="Oval 47"/>
            <p:cNvSpPr>
              <a:spLocks noChangeArrowheads="1"/>
            </p:cNvSpPr>
            <p:nvPr/>
          </p:nvSpPr>
          <p:spPr bwMode="auto">
            <a:xfrm>
              <a:off x="5124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865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658631080"/>
              </p:ext>
            </p:extLst>
          </p:nvPr>
        </p:nvGraphicFramePr>
        <p:xfrm>
          <a:off x="874713" y="1360488"/>
          <a:ext cx="7404100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14" name="Chart" r:id="rId3" imgW="5958911" imgH="4183451" progId="MSGraph.Chart.8">
                  <p:embed followColorScheme="full"/>
                </p:oleObj>
              </mc:Choice>
              <mc:Fallback>
                <p:oleObj name="Chart" r:id="rId3" imgW="5958911" imgH="418345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360488"/>
                        <a:ext cx="7404100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1530912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735665262"/>
              </p:ext>
            </p:extLst>
          </p:nvPr>
        </p:nvGraphicFramePr>
        <p:xfrm>
          <a:off x="874713" y="1360488"/>
          <a:ext cx="7404100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38" name="Chart" r:id="rId3" imgW="5958911" imgH="4183451" progId="MSGraph.Chart.8">
                  <p:embed followColorScheme="full"/>
                </p:oleObj>
              </mc:Choice>
              <mc:Fallback>
                <p:oleObj name="Chart" r:id="rId3" imgW="5958911" imgH="418345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360488"/>
                        <a:ext cx="7404100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2721926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285501886"/>
              </p:ext>
            </p:extLst>
          </p:nvPr>
        </p:nvGraphicFramePr>
        <p:xfrm>
          <a:off x="874713" y="1360488"/>
          <a:ext cx="7404100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62" name="Chart" r:id="rId3" imgW="5958911" imgH="4183451" progId="MSGraph.Chart.8">
                  <p:embed followColorScheme="full"/>
                </p:oleObj>
              </mc:Choice>
              <mc:Fallback>
                <p:oleObj name="Chart" r:id="rId3" imgW="5958911" imgH="418345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360488"/>
                        <a:ext cx="7404100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4050549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895255520"/>
              </p:ext>
            </p:extLst>
          </p:nvPr>
        </p:nvGraphicFramePr>
        <p:xfrm>
          <a:off x="874713" y="1360488"/>
          <a:ext cx="7404100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86" name="Chart" r:id="rId3" imgW="5958911" imgH="4183451" progId="MSGraph.Chart.8">
                  <p:embed followColorScheme="full"/>
                </p:oleObj>
              </mc:Choice>
              <mc:Fallback>
                <p:oleObj name="Chart" r:id="rId3" imgW="5958911" imgH="418345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360488"/>
                        <a:ext cx="7404100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3045104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098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91953443"/>
              </p:ext>
            </p:extLst>
          </p:nvPr>
        </p:nvGraphicFramePr>
        <p:xfrm>
          <a:off x="868363" y="1371600"/>
          <a:ext cx="7416800" cy="517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10" name="Chart" r:id="rId3" imgW="5974222" imgH="4168101" progId="MSGraph.Chart.8">
                  <p:embed followColorScheme="full"/>
                </p:oleObj>
              </mc:Choice>
              <mc:Fallback>
                <p:oleObj name="Chart" r:id="rId3" imgW="5974222" imgH="416810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71600"/>
                        <a:ext cx="7416800" cy="517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0099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2872554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098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875125554"/>
              </p:ext>
            </p:extLst>
          </p:nvPr>
        </p:nvGraphicFramePr>
        <p:xfrm>
          <a:off x="868363" y="1371600"/>
          <a:ext cx="7416800" cy="517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34" name="Chart" r:id="rId3" imgW="5974222" imgH="4168101" progId="MSGraph.Chart.8">
                  <p:embed followColorScheme="full"/>
                </p:oleObj>
              </mc:Choice>
              <mc:Fallback>
                <p:oleObj name="Chart" r:id="rId3" imgW="5974222" imgH="416810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71600"/>
                        <a:ext cx="7416800" cy="517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0099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2109597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0834" name="Group 2"/>
          <p:cNvGrpSpPr>
            <a:grpSpLocks/>
          </p:cNvGrpSpPr>
          <p:nvPr/>
        </p:nvGrpSpPr>
        <p:grpSpPr bwMode="auto">
          <a:xfrm>
            <a:off x="-1587500" y="2270125"/>
            <a:ext cx="12577763" cy="4630738"/>
            <a:chOff x="-1000" y="1430"/>
            <a:chExt cx="7923" cy="2917"/>
          </a:xfrm>
        </p:grpSpPr>
        <p:sp>
          <p:nvSpPr>
            <p:cNvPr id="760835" name="AutoShape 3"/>
            <p:cNvSpPr>
              <a:spLocks noChangeArrowheads="1"/>
            </p:cNvSpPr>
            <p:nvPr/>
          </p:nvSpPr>
          <p:spPr bwMode="auto">
            <a:xfrm>
              <a:off x="4155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36" name="AutoShape 4"/>
            <p:cNvSpPr>
              <a:spLocks noChangeArrowheads="1"/>
            </p:cNvSpPr>
            <p:nvPr/>
          </p:nvSpPr>
          <p:spPr bwMode="auto">
            <a:xfrm>
              <a:off x="5120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37" name="AutoShape 5"/>
            <p:cNvSpPr>
              <a:spLocks noChangeArrowheads="1"/>
            </p:cNvSpPr>
            <p:nvPr/>
          </p:nvSpPr>
          <p:spPr bwMode="auto">
            <a:xfrm>
              <a:off x="4637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38" name="AutoShape 6"/>
            <p:cNvSpPr>
              <a:spLocks noChangeArrowheads="1"/>
            </p:cNvSpPr>
            <p:nvPr/>
          </p:nvSpPr>
          <p:spPr bwMode="auto">
            <a:xfrm>
              <a:off x="3799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39" name="AutoShape 7"/>
            <p:cNvSpPr>
              <a:spLocks noChangeArrowheads="1"/>
            </p:cNvSpPr>
            <p:nvPr/>
          </p:nvSpPr>
          <p:spPr bwMode="auto">
            <a:xfrm>
              <a:off x="4458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40" name="AutoShape 8"/>
            <p:cNvSpPr>
              <a:spLocks noChangeArrowheads="1"/>
            </p:cNvSpPr>
            <p:nvPr/>
          </p:nvSpPr>
          <p:spPr bwMode="auto">
            <a:xfrm>
              <a:off x="3496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41" name="AutoShape 9"/>
            <p:cNvSpPr>
              <a:spLocks noChangeArrowheads="1"/>
            </p:cNvSpPr>
            <p:nvPr/>
          </p:nvSpPr>
          <p:spPr bwMode="auto">
            <a:xfrm>
              <a:off x="3317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42" name="AutoShape 10"/>
            <p:cNvSpPr>
              <a:spLocks noChangeArrowheads="1"/>
            </p:cNvSpPr>
            <p:nvPr/>
          </p:nvSpPr>
          <p:spPr bwMode="auto">
            <a:xfrm>
              <a:off x="2836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43" name="AutoShape 11"/>
            <p:cNvSpPr>
              <a:spLocks noChangeArrowheads="1"/>
            </p:cNvSpPr>
            <p:nvPr/>
          </p:nvSpPr>
          <p:spPr bwMode="auto">
            <a:xfrm>
              <a:off x="3139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44" name="AutoShape 12"/>
            <p:cNvSpPr>
              <a:spLocks noChangeArrowheads="1"/>
            </p:cNvSpPr>
            <p:nvPr/>
          </p:nvSpPr>
          <p:spPr bwMode="auto">
            <a:xfrm>
              <a:off x="2657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45" name="AutoShape 13"/>
            <p:cNvSpPr>
              <a:spLocks noChangeArrowheads="1"/>
            </p:cNvSpPr>
            <p:nvPr/>
          </p:nvSpPr>
          <p:spPr bwMode="auto">
            <a:xfrm>
              <a:off x="2176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46" name="AutoShape 14"/>
            <p:cNvSpPr>
              <a:spLocks noChangeArrowheads="1"/>
            </p:cNvSpPr>
            <p:nvPr/>
          </p:nvSpPr>
          <p:spPr bwMode="auto">
            <a:xfrm>
              <a:off x="2481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47" name="AutoShape 15"/>
            <p:cNvSpPr>
              <a:spLocks noChangeArrowheads="1"/>
            </p:cNvSpPr>
            <p:nvPr/>
          </p:nvSpPr>
          <p:spPr bwMode="auto">
            <a:xfrm>
              <a:off x="1999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48" name="AutoShape 16"/>
            <p:cNvSpPr>
              <a:spLocks noChangeArrowheads="1"/>
            </p:cNvSpPr>
            <p:nvPr/>
          </p:nvSpPr>
          <p:spPr bwMode="auto">
            <a:xfrm>
              <a:off x="1518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49" name="AutoShape 17"/>
            <p:cNvSpPr>
              <a:spLocks noChangeArrowheads="1"/>
            </p:cNvSpPr>
            <p:nvPr/>
          </p:nvSpPr>
          <p:spPr bwMode="auto">
            <a:xfrm>
              <a:off x="1822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50" name="AutoShape 18"/>
            <p:cNvSpPr>
              <a:spLocks noChangeArrowheads="1"/>
            </p:cNvSpPr>
            <p:nvPr/>
          </p:nvSpPr>
          <p:spPr bwMode="auto">
            <a:xfrm>
              <a:off x="1340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51" name="AutoShape 19"/>
            <p:cNvSpPr>
              <a:spLocks noChangeArrowheads="1"/>
            </p:cNvSpPr>
            <p:nvPr/>
          </p:nvSpPr>
          <p:spPr bwMode="auto">
            <a:xfrm>
              <a:off x="859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52" name="AutoShape 20"/>
            <p:cNvSpPr>
              <a:spLocks noChangeArrowheads="1"/>
            </p:cNvSpPr>
            <p:nvPr/>
          </p:nvSpPr>
          <p:spPr bwMode="auto">
            <a:xfrm>
              <a:off x="1162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53" name="AutoShape 21"/>
            <p:cNvSpPr>
              <a:spLocks noChangeArrowheads="1"/>
            </p:cNvSpPr>
            <p:nvPr/>
          </p:nvSpPr>
          <p:spPr bwMode="auto">
            <a:xfrm>
              <a:off x="680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54" name="AutoShape 22"/>
            <p:cNvSpPr>
              <a:spLocks noChangeArrowheads="1"/>
            </p:cNvSpPr>
            <p:nvPr/>
          </p:nvSpPr>
          <p:spPr bwMode="auto">
            <a:xfrm>
              <a:off x="199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55" name="AutoShape 23"/>
            <p:cNvSpPr>
              <a:spLocks noChangeArrowheads="1"/>
            </p:cNvSpPr>
            <p:nvPr/>
          </p:nvSpPr>
          <p:spPr bwMode="auto">
            <a:xfrm>
              <a:off x="501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56" name="AutoShape 24"/>
            <p:cNvSpPr>
              <a:spLocks noChangeArrowheads="1"/>
            </p:cNvSpPr>
            <p:nvPr/>
          </p:nvSpPr>
          <p:spPr bwMode="auto">
            <a:xfrm>
              <a:off x="19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57" name="AutoShape 25"/>
            <p:cNvSpPr>
              <a:spLocks noChangeArrowheads="1"/>
            </p:cNvSpPr>
            <p:nvPr/>
          </p:nvSpPr>
          <p:spPr bwMode="auto">
            <a:xfrm>
              <a:off x="-462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58" name="AutoShape 26"/>
            <p:cNvSpPr>
              <a:spLocks noChangeArrowheads="1"/>
            </p:cNvSpPr>
            <p:nvPr/>
          </p:nvSpPr>
          <p:spPr bwMode="auto">
            <a:xfrm>
              <a:off x="-161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59" name="AutoShape 27"/>
            <p:cNvSpPr>
              <a:spLocks noChangeArrowheads="1"/>
            </p:cNvSpPr>
            <p:nvPr/>
          </p:nvSpPr>
          <p:spPr bwMode="auto">
            <a:xfrm>
              <a:off x="-643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60" name="AutoShape 28"/>
            <p:cNvSpPr>
              <a:spLocks noChangeArrowheads="1"/>
            </p:cNvSpPr>
            <p:nvPr/>
          </p:nvSpPr>
          <p:spPr bwMode="auto">
            <a:xfrm>
              <a:off x="-822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61" name="AutoShape 29"/>
            <p:cNvSpPr>
              <a:spLocks noChangeArrowheads="1"/>
            </p:cNvSpPr>
            <p:nvPr/>
          </p:nvSpPr>
          <p:spPr bwMode="auto">
            <a:xfrm>
              <a:off x="5780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62" name="AutoShape 30"/>
            <p:cNvSpPr>
              <a:spLocks noChangeArrowheads="1"/>
            </p:cNvSpPr>
            <p:nvPr/>
          </p:nvSpPr>
          <p:spPr bwMode="auto">
            <a:xfrm>
              <a:off x="5298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63" name="AutoShape 31"/>
            <p:cNvSpPr>
              <a:spLocks noChangeArrowheads="1"/>
            </p:cNvSpPr>
            <p:nvPr/>
          </p:nvSpPr>
          <p:spPr bwMode="auto">
            <a:xfrm>
              <a:off x="4817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64" name="AutoShape 32"/>
            <p:cNvSpPr>
              <a:spLocks noChangeArrowheads="1"/>
            </p:cNvSpPr>
            <p:nvPr/>
          </p:nvSpPr>
          <p:spPr bwMode="auto">
            <a:xfrm>
              <a:off x="5478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65" name="AutoShape 33"/>
            <p:cNvSpPr>
              <a:spLocks noChangeArrowheads="1"/>
            </p:cNvSpPr>
            <p:nvPr/>
          </p:nvSpPr>
          <p:spPr bwMode="auto">
            <a:xfrm>
              <a:off x="4942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66" name="AutoShape 34"/>
            <p:cNvSpPr>
              <a:spLocks noChangeArrowheads="1"/>
            </p:cNvSpPr>
            <p:nvPr/>
          </p:nvSpPr>
          <p:spPr bwMode="auto">
            <a:xfrm>
              <a:off x="3621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67" name="AutoShape 35"/>
            <p:cNvSpPr>
              <a:spLocks noChangeArrowheads="1"/>
            </p:cNvSpPr>
            <p:nvPr/>
          </p:nvSpPr>
          <p:spPr bwMode="auto">
            <a:xfrm>
              <a:off x="4280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68" name="AutoShape 36"/>
            <p:cNvSpPr>
              <a:spLocks noChangeArrowheads="1"/>
            </p:cNvSpPr>
            <p:nvPr/>
          </p:nvSpPr>
          <p:spPr bwMode="auto">
            <a:xfrm>
              <a:off x="2961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69" name="AutoShape 37"/>
            <p:cNvSpPr>
              <a:spLocks noChangeArrowheads="1"/>
            </p:cNvSpPr>
            <p:nvPr/>
          </p:nvSpPr>
          <p:spPr bwMode="auto">
            <a:xfrm>
              <a:off x="2303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70" name="AutoShape 38"/>
            <p:cNvSpPr>
              <a:spLocks noChangeArrowheads="1"/>
            </p:cNvSpPr>
            <p:nvPr/>
          </p:nvSpPr>
          <p:spPr bwMode="auto">
            <a:xfrm>
              <a:off x="1644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71" name="AutoShape 39"/>
            <p:cNvSpPr>
              <a:spLocks noChangeArrowheads="1"/>
            </p:cNvSpPr>
            <p:nvPr/>
          </p:nvSpPr>
          <p:spPr bwMode="auto">
            <a:xfrm>
              <a:off x="984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72" name="AutoShape 40"/>
            <p:cNvSpPr>
              <a:spLocks noChangeArrowheads="1"/>
            </p:cNvSpPr>
            <p:nvPr/>
          </p:nvSpPr>
          <p:spPr bwMode="auto">
            <a:xfrm>
              <a:off x="323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73" name="AutoShape 41"/>
            <p:cNvSpPr>
              <a:spLocks noChangeArrowheads="1"/>
            </p:cNvSpPr>
            <p:nvPr/>
          </p:nvSpPr>
          <p:spPr bwMode="auto">
            <a:xfrm>
              <a:off x="-339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74" name="AutoShape 42"/>
            <p:cNvSpPr>
              <a:spLocks noChangeArrowheads="1"/>
            </p:cNvSpPr>
            <p:nvPr/>
          </p:nvSpPr>
          <p:spPr bwMode="auto">
            <a:xfrm>
              <a:off x="-1000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75" name="AutoShape 43"/>
            <p:cNvSpPr>
              <a:spLocks noChangeArrowheads="1"/>
            </p:cNvSpPr>
            <p:nvPr/>
          </p:nvSpPr>
          <p:spPr bwMode="auto">
            <a:xfrm>
              <a:off x="5602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76" name="AutoShape 44"/>
            <p:cNvSpPr>
              <a:spLocks noChangeArrowheads="1"/>
            </p:cNvSpPr>
            <p:nvPr/>
          </p:nvSpPr>
          <p:spPr bwMode="auto">
            <a:xfrm>
              <a:off x="4994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77" name="AutoShape 45"/>
            <p:cNvSpPr>
              <a:spLocks noChangeArrowheads="1"/>
            </p:cNvSpPr>
            <p:nvPr/>
          </p:nvSpPr>
          <p:spPr bwMode="auto">
            <a:xfrm>
              <a:off x="3673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78" name="AutoShape 46"/>
            <p:cNvSpPr>
              <a:spLocks noChangeArrowheads="1"/>
            </p:cNvSpPr>
            <p:nvPr/>
          </p:nvSpPr>
          <p:spPr bwMode="auto">
            <a:xfrm>
              <a:off x="4332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79" name="AutoShape 47"/>
            <p:cNvSpPr>
              <a:spLocks noChangeArrowheads="1"/>
            </p:cNvSpPr>
            <p:nvPr/>
          </p:nvSpPr>
          <p:spPr bwMode="auto">
            <a:xfrm>
              <a:off x="3013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80" name="AutoShape 48"/>
            <p:cNvSpPr>
              <a:spLocks noChangeArrowheads="1"/>
            </p:cNvSpPr>
            <p:nvPr/>
          </p:nvSpPr>
          <p:spPr bwMode="auto">
            <a:xfrm>
              <a:off x="2355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81" name="AutoShape 49"/>
            <p:cNvSpPr>
              <a:spLocks noChangeArrowheads="1"/>
            </p:cNvSpPr>
            <p:nvPr/>
          </p:nvSpPr>
          <p:spPr bwMode="auto">
            <a:xfrm>
              <a:off x="1696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82" name="AutoShape 50"/>
            <p:cNvSpPr>
              <a:spLocks noChangeArrowheads="1"/>
            </p:cNvSpPr>
            <p:nvPr/>
          </p:nvSpPr>
          <p:spPr bwMode="auto">
            <a:xfrm>
              <a:off x="1036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83" name="AutoShape 51"/>
            <p:cNvSpPr>
              <a:spLocks noChangeArrowheads="1"/>
            </p:cNvSpPr>
            <p:nvPr/>
          </p:nvSpPr>
          <p:spPr bwMode="auto">
            <a:xfrm>
              <a:off x="375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84" name="AutoShape 52"/>
            <p:cNvSpPr>
              <a:spLocks noChangeArrowheads="1"/>
            </p:cNvSpPr>
            <p:nvPr/>
          </p:nvSpPr>
          <p:spPr bwMode="auto">
            <a:xfrm>
              <a:off x="-287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85" name="AutoShape 53"/>
            <p:cNvSpPr>
              <a:spLocks noChangeArrowheads="1"/>
            </p:cNvSpPr>
            <p:nvPr/>
          </p:nvSpPr>
          <p:spPr bwMode="auto">
            <a:xfrm>
              <a:off x="-948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86" name="AutoShape 54"/>
            <p:cNvSpPr>
              <a:spLocks noChangeArrowheads="1"/>
            </p:cNvSpPr>
            <p:nvPr/>
          </p:nvSpPr>
          <p:spPr bwMode="auto">
            <a:xfrm>
              <a:off x="5654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87" name="AutoShape 55"/>
            <p:cNvSpPr>
              <a:spLocks noChangeArrowheads="1"/>
            </p:cNvSpPr>
            <p:nvPr/>
          </p:nvSpPr>
          <p:spPr bwMode="auto">
            <a:xfrm>
              <a:off x="-463" y="1430"/>
              <a:ext cx="6422" cy="2890"/>
            </a:xfrm>
            <a:prstGeom prst="parallelogram">
              <a:avLst>
                <a:gd name="adj" fmla="val 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996633">
                    <a:alpha val="71001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88" name="AutoShape 56"/>
            <p:cNvSpPr>
              <a:spLocks noChangeArrowheads="1"/>
            </p:cNvSpPr>
            <p:nvPr/>
          </p:nvSpPr>
          <p:spPr bwMode="auto">
            <a:xfrm>
              <a:off x="5178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89" name="AutoShape 57"/>
            <p:cNvSpPr>
              <a:spLocks noChangeArrowheads="1"/>
            </p:cNvSpPr>
            <p:nvPr/>
          </p:nvSpPr>
          <p:spPr bwMode="auto">
            <a:xfrm>
              <a:off x="3857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90" name="AutoShape 58"/>
            <p:cNvSpPr>
              <a:spLocks noChangeArrowheads="1"/>
            </p:cNvSpPr>
            <p:nvPr/>
          </p:nvSpPr>
          <p:spPr bwMode="auto">
            <a:xfrm>
              <a:off x="4516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91" name="AutoShape 59"/>
            <p:cNvSpPr>
              <a:spLocks noChangeArrowheads="1"/>
            </p:cNvSpPr>
            <p:nvPr/>
          </p:nvSpPr>
          <p:spPr bwMode="auto">
            <a:xfrm>
              <a:off x="3197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92" name="AutoShape 60"/>
            <p:cNvSpPr>
              <a:spLocks noChangeArrowheads="1"/>
            </p:cNvSpPr>
            <p:nvPr/>
          </p:nvSpPr>
          <p:spPr bwMode="auto">
            <a:xfrm>
              <a:off x="2539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93" name="AutoShape 61"/>
            <p:cNvSpPr>
              <a:spLocks noChangeArrowheads="1"/>
            </p:cNvSpPr>
            <p:nvPr/>
          </p:nvSpPr>
          <p:spPr bwMode="auto">
            <a:xfrm>
              <a:off x="1880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94" name="AutoShape 62"/>
            <p:cNvSpPr>
              <a:spLocks noChangeArrowheads="1"/>
            </p:cNvSpPr>
            <p:nvPr/>
          </p:nvSpPr>
          <p:spPr bwMode="auto">
            <a:xfrm>
              <a:off x="1220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95" name="AutoShape 63"/>
            <p:cNvSpPr>
              <a:spLocks noChangeArrowheads="1"/>
            </p:cNvSpPr>
            <p:nvPr/>
          </p:nvSpPr>
          <p:spPr bwMode="auto">
            <a:xfrm>
              <a:off x="559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96" name="AutoShape 64"/>
            <p:cNvSpPr>
              <a:spLocks noChangeArrowheads="1"/>
            </p:cNvSpPr>
            <p:nvPr/>
          </p:nvSpPr>
          <p:spPr bwMode="auto">
            <a:xfrm>
              <a:off x="-103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97" name="AutoShape 65"/>
            <p:cNvSpPr>
              <a:spLocks noChangeArrowheads="1"/>
            </p:cNvSpPr>
            <p:nvPr/>
          </p:nvSpPr>
          <p:spPr bwMode="auto">
            <a:xfrm>
              <a:off x="-764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98" name="AutoShape 66"/>
            <p:cNvSpPr>
              <a:spLocks noChangeArrowheads="1"/>
            </p:cNvSpPr>
            <p:nvPr/>
          </p:nvSpPr>
          <p:spPr bwMode="auto">
            <a:xfrm>
              <a:off x="5358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899" name="AutoShape 67"/>
            <p:cNvSpPr>
              <a:spLocks noChangeArrowheads="1"/>
            </p:cNvSpPr>
            <p:nvPr/>
          </p:nvSpPr>
          <p:spPr bwMode="auto">
            <a:xfrm>
              <a:off x="4037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900" name="AutoShape 68"/>
            <p:cNvSpPr>
              <a:spLocks noChangeArrowheads="1"/>
            </p:cNvSpPr>
            <p:nvPr/>
          </p:nvSpPr>
          <p:spPr bwMode="auto">
            <a:xfrm>
              <a:off x="4696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901" name="AutoShape 69"/>
            <p:cNvSpPr>
              <a:spLocks noChangeArrowheads="1"/>
            </p:cNvSpPr>
            <p:nvPr/>
          </p:nvSpPr>
          <p:spPr bwMode="auto">
            <a:xfrm>
              <a:off x="3377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902" name="AutoShape 70"/>
            <p:cNvSpPr>
              <a:spLocks noChangeArrowheads="1"/>
            </p:cNvSpPr>
            <p:nvPr/>
          </p:nvSpPr>
          <p:spPr bwMode="auto">
            <a:xfrm>
              <a:off x="2719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903" name="AutoShape 71"/>
            <p:cNvSpPr>
              <a:spLocks noChangeArrowheads="1"/>
            </p:cNvSpPr>
            <p:nvPr/>
          </p:nvSpPr>
          <p:spPr bwMode="auto">
            <a:xfrm>
              <a:off x="2060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904" name="AutoShape 72"/>
            <p:cNvSpPr>
              <a:spLocks noChangeArrowheads="1"/>
            </p:cNvSpPr>
            <p:nvPr/>
          </p:nvSpPr>
          <p:spPr bwMode="auto">
            <a:xfrm>
              <a:off x="1400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905" name="AutoShape 73"/>
            <p:cNvSpPr>
              <a:spLocks noChangeArrowheads="1"/>
            </p:cNvSpPr>
            <p:nvPr/>
          </p:nvSpPr>
          <p:spPr bwMode="auto">
            <a:xfrm>
              <a:off x="739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906" name="AutoShape 74"/>
            <p:cNvSpPr>
              <a:spLocks noChangeArrowheads="1"/>
            </p:cNvSpPr>
            <p:nvPr/>
          </p:nvSpPr>
          <p:spPr bwMode="auto">
            <a:xfrm>
              <a:off x="77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907" name="AutoShape 75"/>
            <p:cNvSpPr>
              <a:spLocks noChangeArrowheads="1"/>
            </p:cNvSpPr>
            <p:nvPr/>
          </p:nvSpPr>
          <p:spPr bwMode="auto">
            <a:xfrm>
              <a:off x="-584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908" name="AutoShape 76"/>
            <p:cNvSpPr>
              <a:spLocks noChangeArrowheads="1"/>
            </p:cNvSpPr>
            <p:nvPr/>
          </p:nvSpPr>
          <p:spPr bwMode="auto">
            <a:xfrm>
              <a:off x="5542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909" name="AutoShape 77"/>
            <p:cNvSpPr>
              <a:spLocks noChangeArrowheads="1"/>
            </p:cNvSpPr>
            <p:nvPr/>
          </p:nvSpPr>
          <p:spPr bwMode="auto">
            <a:xfrm>
              <a:off x="4221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910" name="AutoShape 78"/>
            <p:cNvSpPr>
              <a:spLocks noChangeArrowheads="1"/>
            </p:cNvSpPr>
            <p:nvPr/>
          </p:nvSpPr>
          <p:spPr bwMode="auto">
            <a:xfrm>
              <a:off x="4880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911" name="AutoShape 79"/>
            <p:cNvSpPr>
              <a:spLocks noChangeArrowheads="1"/>
            </p:cNvSpPr>
            <p:nvPr/>
          </p:nvSpPr>
          <p:spPr bwMode="auto">
            <a:xfrm>
              <a:off x="3561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912" name="AutoShape 80"/>
            <p:cNvSpPr>
              <a:spLocks noChangeArrowheads="1"/>
            </p:cNvSpPr>
            <p:nvPr/>
          </p:nvSpPr>
          <p:spPr bwMode="auto">
            <a:xfrm>
              <a:off x="2903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913" name="AutoShape 81"/>
            <p:cNvSpPr>
              <a:spLocks noChangeArrowheads="1"/>
            </p:cNvSpPr>
            <p:nvPr/>
          </p:nvSpPr>
          <p:spPr bwMode="auto">
            <a:xfrm>
              <a:off x="2244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914" name="AutoShape 82"/>
            <p:cNvSpPr>
              <a:spLocks noChangeArrowheads="1"/>
            </p:cNvSpPr>
            <p:nvPr/>
          </p:nvSpPr>
          <p:spPr bwMode="auto">
            <a:xfrm>
              <a:off x="1584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915" name="AutoShape 83"/>
            <p:cNvSpPr>
              <a:spLocks noChangeArrowheads="1"/>
            </p:cNvSpPr>
            <p:nvPr/>
          </p:nvSpPr>
          <p:spPr bwMode="auto">
            <a:xfrm>
              <a:off x="923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916" name="AutoShape 84"/>
            <p:cNvSpPr>
              <a:spLocks noChangeArrowheads="1"/>
            </p:cNvSpPr>
            <p:nvPr/>
          </p:nvSpPr>
          <p:spPr bwMode="auto">
            <a:xfrm>
              <a:off x="261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0917" name="AutoShape 85"/>
            <p:cNvSpPr>
              <a:spLocks noChangeArrowheads="1"/>
            </p:cNvSpPr>
            <p:nvPr/>
          </p:nvSpPr>
          <p:spPr bwMode="auto">
            <a:xfrm>
              <a:off x="-400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60918" name="Rectangle 8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Solid angle of a pixel</a:t>
            </a:r>
            <a:endParaRPr lang="en-US" altLang="en-US" sz="32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0919" name="AutoShape 87"/>
          <p:cNvSpPr>
            <a:spLocks noChangeArrowheads="1"/>
          </p:cNvSpPr>
          <p:nvPr/>
        </p:nvSpPr>
        <p:spPr bwMode="auto">
          <a:xfrm>
            <a:off x="6313488" y="4424363"/>
            <a:ext cx="1814512" cy="412750"/>
          </a:xfrm>
          <a:prstGeom prst="parallelogram">
            <a:avLst>
              <a:gd name="adj" fmla="val 185941"/>
            </a:avLst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60920" name="Line 88"/>
          <p:cNvSpPr>
            <a:spLocks noChangeShapeType="1"/>
          </p:cNvSpPr>
          <p:nvPr/>
        </p:nvSpPr>
        <p:spPr bwMode="auto">
          <a:xfrm>
            <a:off x="1430338" y="2020888"/>
            <a:ext cx="5811837" cy="259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760921" name="Picture 89" descr="MCBS0078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074">
            <a:off x="962025" y="1593850"/>
            <a:ext cx="935038" cy="8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740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766146658"/>
              </p:ext>
            </p:extLst>
          </p:nvPr>
        </p:nvGraphicFramePr>
        <p:xfrm>
          <a:off x="868363" y="1360488"/>
          <a:ext cx="7418387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58" name="Chart" r:id="rId3" imgW="5958911" imgH="4175776" progId="MSGraph.Chart.8">
                  <p:embed followColorScheme="full"/>
                </p:oleObj>
              </mc:Choice>
              <mc:Fallback>
                <p:oleObj name="Chart" r:id="rId3" imgW="5958911" imgH="4175776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1123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1125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3415851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2146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648387868"/>
              </p:ext>
            </p:extLst>
          </p:nvPr>
        </p:nvGraphicFramePr>
        <p:xfrm>
          <a:off x="868363" y="1365250"/>
          <a:ext cx="7418387" cy="518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782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5250"/>
                        <a:ext cx="7418387" cy="5189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147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3179064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sp>
        <p:nvSpPr>
          <p:cNvPr id="4" name="Freeform 91"/>
          <p:cNvSpPr>
            <a:spLocks/>
          </p:cNvSpPr>
          <p:nvPr/>
        </p:nvSpPr>
        <p:spPr bwMode="auto">
          <a:xfrm>
            <a:off x="734251" y="2094382"/>
            <a:ext cx="3773353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istance (Å)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ensity 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91"/>
          <p:cNvSpPr>
            <a:spLocks/>
          </p:cNvSpPr>
          <p:nvPr/>
        </p:nvSpPr>
        <p:spPr bwMode="auto">
          <a:xfrm>
            <a:off x="4956375" y="2092235"/>
            <a:ext cx="3773353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angle (°)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sp>
        <p:nvSpPr>
          <p:cNvPr id="4" name="Freeform 91"/>
          <p:cNvSpPr>
            <a:spLocks/>
          </p:cNvSpPr>
          <p:nvPr/>
        </p:nvSpPr>
        <p:spPr bwMode="auto">
          <a:xfrm>
            <a:off x="661521" y="2171653"/>
            <a:ext cx="4018820" cy="209343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  <a:gd name="connsiteX0" fmla="*/ 0 w 10000"/>
              <a:gd name="connsiteY0" fmla="*/ 10000 h 10000"/>
              <a:gd name="connsiteX1" fmla="*/ 799 w 10000"/>
              <a:gd name="connsiteY1" fmla="*/ 9967 h 10000"/>
              <a:gd name="connsiteX2" fmla="*/ 1250 w 10000"/>
              <a:gd name="connsiteY2" fmla="*/ 9852 h 10000"/>
              <a:gd name="connsiteX3" fmla="*/ 1786 w 10000"/>
              <a:gd name="connsiteY3" fmla="*/ 9507 h 10000"/>
              <a:gd name="connsiteX4" fmla="*/ 2126 w 10000"/>
              <a:gd name="connsiteY4" fmla="*/ 9112 h 10000"/>
              <a:gd name="connsiteX5" fmla="*/ 2381 w 10000"/>
              <a:gd name="connsiteY5" fmla="*/ 8586 h 10000"/>
              <a:gd name="connsiteX6" fmla="*/ 2636 w 10000"/>
              <a:gd name="connsiteY6" fmla="*/ 8026 h 10000"/>
              <a:gd name="connsiteX7" fmla="*/ 2866 w 10000"/>
              <a:gd name="connsiteY7" fmla="*/ 7336 h 10000"/>
              <a:gd name="connsiteX8" fmla="*/ 3121 w 10000"/>
              <a:gd name="connsiteY8" fmla="*/ 6349 h 10000"/>
              <a:gd name="connsiteX9" fmla="*/ 3393 w 10000"/>
              <a:gd name="connsiteY9" fmla="*/ 5280 h 10000"/>
              <a:gd name="connsiteX10" fmla="*/ 3631 w 10000"/>
              <a:gd name="connsiteY10" fmla="*/ 4194 h 10000"/>
              <a:gd name="connsiteX11" fmla="*/ 3912 w 10000"/>
              <a:gd name="connsiteY11" fmla="*/ 2993 h 10000"/>
              <a:gd name="connsiteX12" fmla="*/ 4107 w 10000"/>
              <a:gd name="connsiteY12" fmla="*/ 2072 h 10000"/>
              <a:gd name="connsiteX13" fmla="*/ 4294 w 10000"/>
              <a:gd name="connsiteY13" fmla="*/ 1316 h 10000"/>
              <a:gd name="connsiteX14" fmla="*/ 4592 w 10000"/>
              <a:gd name="connsiteY14" fmla="*/ 543 h 10000"/>
              <a:gd name="connsiteX15" fmla="*/ 4804 w 10000"/>
              <a:gd name="connsiteY15" fmla="*/ 148 h 10000"/>
              <a:gd name="connsiteX16" fmla="*/ 5034 w 10000"/>
              <a:gd name="connsiteY16" fmla="*/ 0 h 10000"/>
              <a:gd name="connsiteX17" fmla="*/ 5255 w 10000"/>
              <a:gd name="connsiteY17" fmla="*/ 197 h 10000"/>
              <a:gd name="connsiteX18" fmla="*/ 5485 w 10000"/>
              <a:gd name="connsiteY18" fmla="*/ 625 h 10000"/>
              <a:gd name="connsiteX19" fmla="*/ 5697 w 10000"/>
              <a:gd name="connsiteY19" fmla="*/ 1283 h 10000"/>
              <a:gd name="connsiteX20" fmla="*/ 5867 w 10000"/>
              <a:gd name="connsiteY20" fmla="*/ 1924 h 10000"/>
              <a:gd name="connsiteX21" fmla="*/ 6003 w 10000"/>
              <a:gd name="connsiteY21" fmla="*/ 2549 h 10000"/>
              <a:gd name="connsiteX22" fmla="*/ 6131 w 10000"/>
              <a:gd name="connsiteY22" fmla="*/ 3141 h 10000"/>
              <a:gd name="connsiteX23" fmla="*/ 6352 w 10000"/>
              <a:gd name="connsiteY23" fmla="*/ 4079 h 10000"/>
              <a:gd name="connsiteX24" fmla="*/ 6556 w 10000"/>
              <a:gd name="connsiteY24" fmla="*/ 4967 h 10000"/>
              <a:gd name="connsiteX25" fmla="*/ 6769 w 10000"/>
              <a:gd name="connsiteY25" fmla="*/ 6003 h 10000"/>
              <a:gd name="connsiteX26" fmla="*/ 7015 w 10000"/>
              <a:gd name="connsiteY26" fmla="*/ 6908 h 10000"/>
              <a:gd name="connsiteX27" fmla="*/ 7219 w 10000"/>
              <a:gd name="connsiteY27" fmla="*/ 7582 h 10000"/>
              <a:gd name="connsiteX28" fmla="*/ 7662 w 10000"/>
              <a:gd name="connsiteY28" fmla="*/ 8684 h 10000"/>
              <a:gd name="connsiteX29" fmla="*/ 7934 w 10000"/>
              <a:gd name="connsiteY29" fmla="*/ 9161 h 10000"/>
              <a:gd name="connsiteX30" fmla="*/ 8189 w 10000"/>
              <a:gd name="connsiteY30" fmla="*/ 9474 h 10000"/>
              <a:gd name="connsiteX31" fmla="*/ 8469 w 10000"/>
              <a:gd name="connsiteY31" fmla="*/ 9704 h 10000"/>
              <a:gd name="connsiteX32" fmla="*/ 8912 w 10000"/>
              <a:gd name="connsiteY32" fmla="*/ 9868 h 10000"/>
              <a:gd name="connsiteX33" fmla="*/ 9396 w 10000"/>
              <a:gd name="connsiteY33" fmla="*/ 9967 h 10000"/>
              <a:gd name="connsiteX34" fmla="*/ 10000 w 10000"/>
              <a:gd name="connsiteY34" fmla="*/ 9967 h 10000"/>
              <a:gd name="connsiteX0" fmla="*/ 0 w 9396"/>
              <a:gd name="connsiteY0" fmla="*/ 10000 h 10000"/>
              <a:gd name="connsiteX1" fmla="*/ 799 w 9396"/>
              <a:gd name="connsiteY1" fmla="*/ 9967 h 10000"/>
              <a:gd name="connsiteX2" fmla="*/ 1250 w 9396"/>
              <a:gd name="connsiteY2" fmla="*/ 9852 h 10000"/>
              <a:gd name="connsiteX3" fmla="*/ 1786 w 9396"/>
              <a:gd name="connsiteY3" fmla="*/ 9507 h 10000"/>
              <a:gd name="connsiteX4" fmla="*/ 2126 w 9396"/>
              <a:gd name="connsiteY4" fmla="*/ 9112 h 10000"/>
              <a:gd name="connsiteX5" fmla="*/ 2381 w 9396"/>
              <a:gd name="connsiteY5" fmla="*/ 8586 h 10000"/>
              <a:gd name="connsiteX6" fmla="*/ 2636 w 9396"/>
              <a:gd name="connsiteY6" fmla="*/ 8026 h 10000"/>
              <a:gd name="connsiteX7" fmla="*/ 2866 w 9396"/>
              <a:gd name="connsiteY7" fmla="*/ 7336 h 10000"/>
              <a:gd name="connsiteX8" fmla="*/ 3121 w 9396"/>
              <a:gd name="connsiteY8" fmla="*/ 6349 h 10000"/>
              <a:gd name="connsiteX9" fmla="*/ 3393 w 9396"/>
              <a:gd name="connsiteY9" fmla="*/ 5280 h 10000"/>
              <a:gd name="connsiteX10" fmla="*/ 3631 w 9396"/>
              <a:gd name="connsiteY10" fmla="*/ 4194 h 10000"/>
              <a:gd name="connsiteX11" fmla="*/ 3912 w 9396"/>
              <a:gd name="connsiteY11" fmla="*/ 2993 h 10000"/>
              <a:gd name="connsiteX12" fmla="*/ 4107 w 9396"/>
              <a:gd name="connsiteY12" fmla="*/ 2072 h 10000"/>
              <a:gd name="connsiteX13" fmla="*/ 4294 w 9396"/>
              <a:gd name="connsiteY13" fmla="*/ 1316 h 10000"/>
              <a:gd name="connsiteX14" fmla="*/ 4592 w 9396"/>
              <a:gd name="connsiteY14" fmla="*/ 543 h 10000"/>
              <a:gd name="connsiteX15" fmla="*/ 4804 w 9396"/>
              <a:gd name="connsiteY15" fmla="*/ 148 h 10000"/>
              <a:gd name="connsiteX16" fmla="*/ 5034 w 9396"/>
              <a:gd name="connsiteY16" fmla="*/ 0 h 10000"/>
              <a:gd name="connsiteX17" fmla="*/ 5255 w 9396"/>
              <a:gd name="connsiteY17" fmla="*/ 197 h 10000"/>
              <a:gd name="connsiteX18" fmla="*/ 5485 w 9396"/>
              <a:gd name="connsiteY18" fmla="*/ 625 h 10000"/>
              <a:gd name="connsiteX19" fmla="*/ 5697 w 9396"/>
              <a:gd name="connsiteY19" fmla="*/ 1283 h 10000"/>
              <a:gd name="connsiteX20" fmla="*/ 5867 w 9396"/>
              <a:gd name="connsiteY20" fmla="*/ 1924 h 10000"/>
              <a:gd name="connsiteX21" fmla="*/ 6003 w 9396"/>
              <a:gd name="connsiteY21" fmla="*/ 2549 h 10000"/>
              <a:gd name="connsiteX22" fmla="*/ 6131 w 9396"/>
              <a:gd name="connsiteY22" fmla="*/ 3141 h 10000"/>
              <a:gd name="connsiteX23" fmla="*/ 6352 w 9396"/>
              <a:gd name="connsiteY23" fmla="*/ 4079 h 10000"/>
              <a:gd name="connsiteX24" fmla="*/ 6556 w 9396"/>
              <a:gd name="connsiteY24" fmla="*/ 4967 h 10000"/>
              <a:gd name="connsiteX25" fmla="*/ 6769 w 9396"/>
              <a:gd name="connsiteY25" fmla="*/ 6003 h 10000"/>
              <a:gd name="connsiteX26" fmla="*/ 7015 w 9396"/>
              <a:gd name="connsiteY26" fmla="*/ 6908 h 10000"/>
              <a:gd name="connsiteX27" fmla="*/ 7219 w 9396"/>
              <a:gd name="connsiteY27" fmla="*/ 7582 h 10000"/>
              <a:gd name="connsiteX28" fmla="*/ 7662 w 9396"/>
              <a:gd name="connsiteY28" fmla="*/ 8684 h 10000"/>
              <a:gd name="connsiteX29" fmla="*/ 7934 w 9396"/>
              <a:gd name="connsiteY29" fmla="*/ 9161 h 10000"/>
              <a:gd name="connsiteX30" fmla="*/ 8189 w 9396"/>
              <a:gd name="connsiteY30" fmla="*/ 9474 h 10000"/>
              <a:gd name="connsiteX31" fmla="*/ 8469 w 9396"/>
              <a:gd name="connsiteY31" fmla="*/ 9704 h 10000"/>
              <a:gd name="connsiteX32" fmla="*/ 8912 w 9396"/>
              <a:gd name="connsiteY32" fmla="*/ 9868 h 10000"/>
              <a:gd name="connsiteX33" fmla="*/ 9396 w 9396"/>
              <a:gd name="connsiteY33" fmla="*/ 9967 h 10000"/>
              <a:gd name="connsiteX0" fmla="*/ 0 w 9485"/>
              <a:gd name="connsiteY0" fmla="*/ 10000 h 10000"/>
              <a:gd name="connsiteX1" fmla="*/ 850 w 9485"/>
              <a:gd name="connsiteY1" fmla="*/ 9967 h 10000"/>
              <a:gd name="connsiteX2" fmla="*/ 1330 w 9485"/>
              <a:gd name="connsiteY2" fmla="*/ 9852 h 10000"/>
              <a:gd name="connsiteX3" fmla="*/ 1901 w 9485"/>
              <a:gd name="connsiteY3" fmla="*/ 9507 h 10000"/>
              <a:gd name="connsiteX4" fmla="*/ 2263 w 9485"/>
              <a:gd name="connsiteY4" fmla="*/ 9112 h 10000"/>
              <a:gd name="connsiteX5" fmla="*/ 2534 w 9485"/>
              <a:gd name="connsiteY5" fmla="*/ 8586 h 10000"/>
              <a:gd name="connsiteX6" fmla="*/ 2805 w 9485"/>
              <a:gd name="connsiteY6" fmla="*/ 8026 h 10000"/>
              <a:gd name="connsiteX7" fmla="*/ 3050 w 9485"/>
              <a:gd name="connsiteY7" fmla="*/ 7336 h 10000"/>
              <a:gd name="connsiteX8" fmla="*/ 3322 w 9485"/>
              <a:gd name="connsiteY8" fmla="*/ 6349 h 10000"/>
              <a:gd name="connsiteX9" fmla="*/ 3611 w 9485"/>
              <a:gd name="connsiteY9" fmla="*/ 5280 h 10000"/>
              <a:gd name="connsiteX10" fmla="*/ 3864 w 9485"/>
              <a:gd name="connsiteY10" fmla="*/ 4194 h 10000"/>
              <a:gd name="connsiteX11" fmla="*/ 4163 w 9485"/>
              <a:gd name="connsiteY11" fmla="*/ 2993 h 10000"/>
              <a:gd name="connsiteX12" fmla="*/ 4371 w 9485"/>
              <a:gd name="connsiteY12" fmla="*/ 2072 h 10000"/>
              <a:gd name="connsiteX13" fmla="*/ 4570 w 9485"/>
              <a:gd name="connsiteY13" fmla="*/ 1316 h 10000"/>
              <a:gd name="connsiteX14" fmla="*/ 4887 w 9485"/>
              <a:gd name="connsiteY14" fmla="*/ 543 h 10000"/>
              <a:gd name="connsiteX15" fmla="*/ 5113 w 9485"/>
              <a:gd name="connsiteY15" fmla="*/ 148 h 10000"/>
              <a:gd name="connsiteX16" fmla="*/ 5358 w 9485"/>
              <a:gd name="connsiteY16" fmla="*/ 0 h 10000"/>
              <a:gd name="connsiteX17" fmla="*/ 5593 w 9485"/>
              <a:gd name="connsiteY17" fmla="*/ 197 h 10000"/>
              <a:gd name="connsiteX18" fmla="*/ 5838 w 9485"/>
              <a:gd name="connsiteY18" fmla="*/ 625 h 10000"/>
              <a:gd name="connsiteX19" fmla="*/ 6063 w 9485"/>
              <a:gd name="connsiteY19" fmla="*/ 1283 h 10000"/>
              <a:gd name="connsiteX20" fmla="*/ 6244 w 9485"/>
              <a:gd name="connsiteY20" fmla="*/ 1924 h 10000"/>
              <a:gd name="connsiteX21" fmla="*/ 6389 w 9485"/>
              <a:gd name="connsiteY21" fmla="*/ 2549 h 10000"/>
              <a:gd name="connsiteX22" fmla="*/ 6525 w 9485"/>
              <a:gd name="connsiteY22" fmla="*/ 3141 h 10000"/>
              <a:gd name="connsiteX23" fmla="*/ 6760 w 9485"/>
              <a:gd name="connsiteY23" fmla="*/ 4079 h 10000"/>
              <a:gd name="connsiteX24" fmla="*/ 6977 w 9485"/>
              <a:gd name="connsiteY24" fmla="*/ 4967 h 10000"/>
              <a:gd name="connsiteX25" fmla="*/ 7204 w 9485"/>
              <a:gd name="connsiteY25" fmla="*/ 6003 h 10000"/>
              <a:gd name="connsiteX26" fmla="*/ 7466 w 9485"/>
              <a:gd name="connsiteY26" fmla="*/ 6908 h 10000"/>
              <a:gd name="connsiteX27" fmla="*/ 7683 w 9485"/>
              <a:gd name="connsiteY27" fmla="*/ 7582 h 10000"/>
              <a:gd name="connsiteX28" fmla="*/ 8155 w 9485"/>
              <a:gd name="connsiteY28" fmla="*/ 8684 h 10000"/>
              <a:gd name="connsiteX29" fmla="*/ 8444 w 9485"/>
              <a:gd name="connsiteY29" fmla="*/ 9161 h 10000"/>
              <a:gd name="connsiteX30" fmla="*/ 8715 w 9485"/>
              <a:gd name="connsiteY30" fmla="*/ 9474 h 10000"/>
              <a:gd name="connsiteX31" fmla="*/ 9013 w 9485"/>
              <a:gd name="connsiteY31" fmla="*/ 9704 h 10000"/>
              <a:gd name="connsiteX32" fmla="*/ 9485 w 9485"/>
              <a:gd name="connsiteY32" fmla="*/ 9868 h 10000"/>
              <a:gd name="connsiteX0" fmla="*/ 0 w 9502"/>
              <a:gd name="connsiteY0" fmla="*/ 10000 h 10000"/>
              <a:gd name="connsiteX1" fmla="*/ 896 w 9502"/>
              <a:gd name="connsiteY1" fmla="*/ 9967 h 10000"/>
              <a:gd name="connsiteX2" fmla="*/ 1402 w 9502"/>
              <a:gd name="connsiteY2" fmla="*/ 9852 h 10000"/>
              <a:gd name="connsiteX3" fmla="*/ 2004 w 9502"/>
              <a:gd name="connsiteY3" fmla="*/ 9507 h 10000"/>
              <a:gd name="connsiteX4" fmla="*/ 2386 w 9502"/>
              <a:gd name="connsiteY4" fmla="*/ 9112 h 10000"/>
              <a:gd name="connsiteX5" fmla="*/ 2672 w 9502"/>
              <a:gd name="connsiteY5" fmla="*/ 8586 h 10000"/>
              <a:gd name="connsiteX6" fmla="*/ 2957 w 9502"/>
              <a:gd name="connsiteY6" fmla="*/ 8026 h 10000"/>
              <a:gd name="connsiteX7" fmla="*/ 3216 w 9502"/>
              <a:gd name="connsiteY7" fmla="*/ 7336 h 10000"/>
              <a:gd name="connsiteX8" fmla="*/ 3502 w 9502"/>
              <a:gd name="connsiteY8" fmla="*/ 6349 h 10000"/>
              <a:gd name="connsiteX9" fmla="*/ 3807 w 9502"/>
              <a:gd name="connsiteY9" fmla="*/ 5280 h 10000"/>
              <a:gd name="connsiteX10" fmla="*/ 4074 w 9502"/>
              <a:gd name="connsiteY10" fmla="*/ 4194 h 10000"/>
              <a:gd name="connsiteX11" fmla="*/ 4389 w 9502"/>
              <a:gd name="connsiteY11" fmla="*/ 2993 h 10000"/>
              <a:gd name="connsiteX12" fmla="*/ 4608 w 9502"/>
              <a:gd name="connsiteY12" fmla="*/ 2072 h 10000"/>
              <a:gd name="connsiteX13" fmla="*/ 4818 w 9502"/>
              <a:gd name="connsiteY13" fmla="*/ 1316 h 10000"/>
              <a:gd name="connsiteX14" fmla="*/ 5152 w 9502"/>
              <a:gd name="connsiteY14" fmla="*/ 543 h 10000"/>
              <a:gd name="connsiteX15" fmla="*/ 5391 w 9502"/>
              <a:gd name="connsiteY15" fmla="*/ 148 h 10000"/>
              <a:gd name="connsiteX16" fmla="*/ 5649 w 9502"/>
              <a:gd name="connsiteY16" fmla="*/ 0 h 10000"/>
              <a:gd name="connsiteX17" fmla="*/ 5897 w 9502"/>
              <a:gd name="connsiteY17" fmla="*/ 197 h 10000"/>
              <a:gd name="connsiteX18" fmla="*/ 6155 w 9502"/>
              <a:gd name="connsiteY18" fmla="*/ 625 h 10000"/>
              <a:gd name="connsiteX19" fmla="*/ 6392 w 9502"/>
              <a:gd name="connsiteY19" fmla="*/ 1283 h 10000"/>
              <a:gd name="connsiteX20" fmla="*/ 6583 w 9502"/>
              <a:gd name="connsiteY20" fmla="*/ 1924 h 10000"/>
              <a:gd name="connsiteX21" fmla="*/ 6736 w 9502"/>
              <a:gd name="connsiteY21" fmla="*/ 2549 h 10000"/>
              <a:gd name="connsiteX22" fmla="*/ 6879 w 9502"/>
              <a:gd name="connsiteY22" fmla="*/ 3141 h 10000"/>
              <a:gd name="connsiteX23" fmla="*/ 7127 w 9502"/>
              <a:gd name="connsiteY23" fmla="*/ 4079 h 10000"/>
              <a:gd name="connsiteX24" fmla="*/ 7356 w 9502"/>
              <a:gd name="connsiteY24" fmla="*/ 4967 h 10000"/>
              <a:gd name="connsiteX25" fmla="*/ 7595 w 9502"/>
              <a:gd name="connsiteY25" fmla="*/ 6003 h 10000"/>
              <a:gd name="connsiteX26" fmla="*/ 7871 w 9502"/>
              <a:gd name="connsiteY26" fmla="*/ 6908 h 10000"/>
              <a:gd name="connsiteX27" fmla="*/ 8100 w 9502"/>
              <a:gd name="connsiteY27" fmla="*/ 7582 h 10000"/>
              <a:gd name="connsiteX28" fmla="*/ 8598 w 9502"/>
              <a:gd name="connsiteY28" fmla="*/ 8684 h 10000"/>
              <a:gd name="connsiteX29" fmla="*/ 8902 w 9502"/>
              <a:gd name="connsiteY29" fmla="*/ 9161 h 10000"/>
              <a:gd name="connsiteX30" fmla="*/ 9188 w 9502"/>
              <a:gd name="connsiteY30" fmla="*/ 9474 h 10000"/>
              <a:gd name="connsiteX31" fmla="*/ 9502 w 9502"/>
              <a:gd name="connsiteY31" fmla="*/ 9704 h 10000"/>
              <a:gd name="connsiteX0" fmla="*/ 0 w 9670"/>
              <a:gd name="connsiteY0" fmla="*/ 10000 h 10000"/>
              <a:gd name="connsiteX1" fmla="*/ 943 w 9670"/>
              <a:gd name="connsiteY1" fmla="*/ 9967 h 10000"/>
              <a:gd name="connsiteX2" fmla="*/ 1475 w 9670"/>
              <a:gd name="connsiteY2" fmla="*/ 9852 h 10000"/>
              <a:gd name="connsiteX3" fmla="*/ 2109 w 9670"/>
              <a:gd name="connsiteY3" fmla="*/ 9507 h 10000"/>
              <a:gd name="connsiteX4" fmla="*/ 2511 w 9670"/>
              <a:gd name="connsiteY4" fmla="*/ 9112 h 10000"/>
              <a:gd name="connsiteX5" fmla="*/ 2812 w 9670"/>
              <a:gd name="connsiteY5" fmla="*/ 8586 h 10000"/>
              <a:gd name="connsiteX6" fmla="*/ 3112 w 9670"/>
              <a:gd name="connsiteY6" fmla="*/ 8026 h 10000"/>
              <a:gd name="connsiteX7" fmla="*/ 3385 w 9670"/>
              <a:gd name="connsiteY7" fmla="*/ 7336 h 10000"/>
              <a:gd name="connsiteX8" fmla="*/ 3686 w 9670"/>
              <a:gd name="connsiteY8" fmla="*/ 6349 h 10000"/>
              <a:gd name="connsiteX9" fmla="*/ 4007 w 9670"/>
              <a:gd name="connsiteY9" fmla="*/ 5280 h 10000"/>
              <a:gd name="connsiteX10" fmla="*/ 4288 w 9670"/>
              <a:gd name="connsiteY10" fmla="*/ 4194 h 10000"/>
              <a:gd name="connsiteX11" fmla="*/ 4619 w 9670"/>
              <a:gd name="connsiteY11" fmla="*/ 2993 h 10000"/>
              <a:gd name="connsiteX12" fmla="*/ 4850 w 9670"/>
              <a:gd name="connsiteY12" fmla="*/ 2072 h 10000"/>
              <a:gd name="connsiteX13" fmla="*/ 5071 w 9670"/>
              <a:gd name="connsiteY13" fmla="*/ 1316 h 10000"/>
              <a:gd name="connsiteX14" fmla="*/ 5422 w 9670"/>
              <a:gd name="connsiteY14" fmla="*/ 543 h 10000"/>
              <a:gd name="connsiteX15" fmla="*/ 5674 w 9670"/>
              <a:gd name="connsiteY15" fmla="*/ 148 h 10000"/>
              <a:gd name="connsiteX16" fmla="*/ 5945 w 9670"/>
              <a:gd name="connsiteY16" fmla="*/ 0 h 10000"/>
              <a:gd name="connsiteX17" fmla="*/ 6206 w 9670"/>
              <a:gd name="connsiteY17" fmla="*/ 197 h 10000"/>
              <a:gd name="connsiteX18" fmla="*/ 6478 w 9670"/>
              <a:gd name="connsiteY18" fmla="*/ 625 h 10000"/>
              <a:gd name="connsiteX19" fmla="*/ 6727 w 9670"/>
              <a:gd name="connsiteY19" fmla="*/ 1283 h 10000"/>
              <a:gd name="connsiteX20" fmla="*/ 6928 w 9670"/>
              <a:gd name="connsiteY20" fmla="*/ 1924 h 10000"/>
              <a:gd name="connsiteX21" fmla="*/ 7089 w 9670"/>
              <a:gd name="connsiteY21" fmla="*/ 2549 h 10000"/>
              <a:gd name="connsiteX22" fmla="*/ 7240 w 9670"/>
              <a:gd name="connsiteY22" fmla="*/ 3141 h 10000"/>
              <a:gd name="connsiteX23" fmla="*/ 7501 w 9670"/>
              <a:gd name="connsiteY23" fmla="*/ 4079 h 10000"/>
              <a:gd name="connsiteX24" fmla="*/ 7742 w 9670"/>
              <a:gd name="connsiteY24" fmla="*/ 4967 h 10000"/>
              <a:gd name="connsiteX25" fmla="*/ 7993 w 9670"/>
              <a:gd name="connsiteY25" fmla="*/ 6003 h 10000"/>
              <a:gd name="connsiteX26" fmla="*/ 8284 w 9670"/>
              <a:gd name="connsiteY26" fmla="*/ 6908 h 10000"/>
              <a:gd name="connsiteX27" fmla="*/ 8525 w 9670"/>
              <a:gd name="connsiteY27" fmla="*/ 7582 h 10000"/>
              <a:gd name="connsiteX28" fmla="*/ 9049 w 9670"/>
              <a:gd name="connsiteY28" fmla="*/ 8684 h 10000"/>
              <a:gd name="connsiteX29" fmla="*/ 9369 w 9670"/>
              <a:gd name="connsiteY29" fmla="*/ 9161 h 10000"/>
              <a:gd name="connsiteX30" fmla="*/ 9670 w 9670"/>
              <a:gd name="connsiteY30" fmla="*/ 9474 h 10000"/>
              <a:gd name="connsiteX0" fmla="*/ 0 w 9689"/>
              <a:gd name="connsiteY0" fmla="*/ 10000 h 10000"/>
              <a:gd name="connsiteX1" fmla="*/ 975 w 9689"/>
              <a:gd name="connsiteY1" fmla="*/ 9967 h 10000"/>
              <a:gd name="connsiteX2" fmla="*/ 1525 w 9689"/>
              <a:gd name="connsiteY2" fmla="*/ 9852 h 10000"/>
              <a:gd name="connsiteX3" fmla="*/ 2181 w 9689"/>
              <a:gd name="connsiteY3" fmla="*/ 9507 h 10000"/>
              <a:gd name="connsiteX4" fmla="*/ 2597 w 9689"/>
              <a:gd name="connsiteY4" fmla="*/ 9112 h 10000"/>
              <a:gd name="connsiteX5" fmla="*/ 2908 w 9689"/>
              <a:gd name="connsiteY5" fmla="*/ 8586 h 10000"/>
              <a:gd name="connsiteX6" fmla="*/ 3218 w 9689"/>
              <a:gd name="connsiteY6" fmla="*/ 8026 h 10000"/>
              <a:gd name="connsiteX7" fmla="*/ 3501 w 9689"/>
              <a:gd name="connsiteY7" fmla="*/ 7336 h 10000"/>
              <a:gd name="connsiteX8" fmla="*/ 3812 w 9689"/>
              <a:gd name="connsiteY8" fmla="*/ 6349 h 10000"/>
              <a:gd name="connsiteX9" fmla="*/ 4144 w 9689"/>
              <a:gd name="connsiteY9" fmla="*/ 5280 h 10000"/>
              <a:gd name="connsiteX10" fmla="*/ 4434 w 9689"/>
              <a:gd name="connsiteY10" fmla="*/ 4194 h 10000"/>
              <a:gd name="connsiteX11" fmla="*/ 4777 w 9689"/>
              <a:gd name="connsiteY11" fmla="*/ 2993 h 10000"/>
              <a:gd name="connsiteX12" fmla="*/ 5016 w 9689"/>
              <a:gd name="connsiteY12" fmla="*/ 2072 h 10000"/>
              <a:gd name="connsiteX13" fmla="*/ 5244 w 9689"/>
              <a:gd name="connsiteY13" fmla="*/ 1316 h 10000"/>
              <a:gd name="connsiteX14" fmla="*/ 5607 w 9689"/>
              <a:gd name="connsiteY14" fmla="*/ 543 h 10000"/>
              <a:gd name="connsiteX15" fmla="*/ 5868 w 9689"/>
              <a:gd name="connsiteY15" fmla="*/ 148 h 10000"/>
              <a:gd name="connsiteX16" fmla="*/ 6148 w 9689"/>
              <a:gd name="connsiteY16" fmla="*/ 0 h 10000"/>
              <a:gd name="connsiteX17" fmla="*/ 6418 w 9689"/>
              <a:gd name="connsiteY17" fmla="*/ 197 h 10000"/>
              <a:gd name="connsiteX18" fmla="*/ 6699 w 9689"/>
              <a:gd name="connsiteY18" fmla="*/ 625 h 10000"/>
              <a:gd name="connsiteX19" fmla="*/ 6957 w 9689"/>
              <a:gd name="connsiteY19" fmla="*/ 1283 h 10000"/>
              <a:gd name="connsiteX20" fmla="*/ 7164 w 9689"/>
              <a:gd name="connsiteY20" fmla="*/ 1924 h 10000"/>
              <a:gd name="connsiteX21" fmla="*/ 7331 w 9689"/>
              <a:gd name="connsiteY21" fmla="*/ 2549 h 10000"/>
              <a:gd name="connsiteX22" fmla="*/ 7487 w 9689"/>
              <a:gd name="connsiteY22" fmla="*/ 3141 h 10000"/>
              <a:gd name="connsiteX23" fmla="*/ 7757 w 9689"/>
              <a:gd name="connsiteY23" fmla="*/ 4079 h 10000"/>
              <a:gd name="connsiteX24" fmla="*/ 8006 w 9689"/>
              <a:gd name="connsiteY24" fmla="*/ 4967 h 10000"/>
              <a:gd name="connsiteX25" fmla="*/ 8266 w 9689"/>
              <a:gd name="connsiteY25" fmla="*/ 6003 h 10000"/>
              <a:gd name="connsiteX26" fmla="*/ 8567 w 9689"/>
              <a:gd name="connsiteY26" fmla="*/ 6908 h 10000"/>
              <a:gd name="connsiteX27" fmla="*/ 8816 w 9689"/>
              <a:gd name="connsiteY27" fmla="*/ 7582 h 10000"/>
              <a:gd name="connsiteX28" fmla="*/ 9358 w 9689"/>
              <a:gd name="connsiteY28" fmla="*/ 8684 h 10000"/>
              <a:gd name="connsiteX29" fmla="*/ 9689 w 9689"/>
              <a:gd name="connsiteY29" fmla="*/ 9161 h 10000"/>
              <a:gd name="connsiteX0" fmla="*/ 0 w 9658"/>
              <a:gd name="connsiteY0" fmla="*/ 10000 h 10000"/>
              <a:gd name="connsiteX1" fmla="*/ 1006 w 9658"/>
              <a:gd name="connsiteY1" fmla="*/ 9967 h 10000"/>
              <a:gd name="connsiteX2" fmla="*/ 1574 w 9658"/>
              <a:gd name="connsiteY2" fmla="*/ 9852 h 10000"/>
              <a:gd name="connsiteX3" fmla="*/ 2251 w 9658"/>
              <a:gd name="connsiteY3" fmla="*/ 9507 h 10000"/>
              <a:gd name="connsiteX4" fmla="*/ 2680 w 9658"/>
              <a:gd name="connsiteY4" fmla="*/ 9112 h 10000"/>
              <a:gd name="connsiteX5" fmla="*/ 3001 w 9658"/>
              <a:gd name="connsiteY5" fmla="*/ 8586 h 10000"/>
              <a:gd name="connsiteX6" fmla="*/ 3321 w 9658"/>
              <a:gd name="connsiteY6" fmla="*/ 8026 h 10000"/>
              <a:gd name="connsiteX7" fmla="*/ 3613 w 9658"/>
              <a:gd name="connsiteY7" fmla="*/ 7336 h 10000"/>
              <a:gd name="connsiteX8" fmla="*/ 3934 w 9658"/>
              <a:gd name="connsiteY8" fmla="*/ 6349 h 10000"/>
              <a:gd name="connsiteX9" fmla="*/ 4277 w 9658"/>
              <a:gd name="connsiteY9" fmla="*/ 5280 h 10000"/>
              <a:gd name="connsiteX10" fmla="*/ 4576 w 9658"/>
              <a:gd name="connsiteY10" fmla="*/ 4194 h 10000"/>
              <a:gd name="connsiteX11" fmla="*/ 4930 w 9658"/>
              <a:gd name="connsiteY11" fmla="*/ 2993 h 10000"/>
              <a:gd name="connsiteX12" fmla="*/ 5177 w 9658"/>
              <a:gd name="connsiteY12" fmla="*/ 2072 h 10000"/>
              <a:gd name="connsiteX13" fmla="*/ 5412 w 9658"/>
              <a:gd name="connsiteY13" fmla="*/ 1316 h 10000"/>
              <a:gd name="connsiteX14" fmla="*/ 5787 w 9658"/>
              <a:gd name="connsiteY14" fmla="*/ 543 h 10000"/>
              <a:gd name="connsiteX15" fmla="*/ 6056 w 9658"/>
              <a:gd name="connsiteY15" fmla="*/ 148 h 10000"/>
              <a:gd name="connsiteX16" fmla="*/ 6345 w 9658"/>
              <a:gd name="connsiteY16" fmla="*/ 0 h 10000"/>
              <a:gd name="connsiteX17" fmla="*/ 6624 w 9658"/>
              <a:gd name="connsiteY17" fmla="*/ 197 h 10000"/>
              <a:gd name="connsiteX18" fmla="*/ 6914 w 9658"/>
              <a:gd name="connsiteY18" fmla="*/ 625 h 10000"/>
              <a:gd name="connsiteX19" fmla="*/ 7180 w 9658"/>
              <a:gd name="connsiteY19" fmla="*/ 1283 h 10000"/>
              <a:gd name="connsiteX20" fmla="*/ 7394 w 9658"/>
              <a:gd name="connsiteY20" fmla="*/ 1924 h 10000"/>
              <a:gd name="connsiteX21" fmla="*/ 7566 w 9658"/>
              <a:gd name="connsiteY21" fmla="*/ 2549 h 10000"/>
              <a:gd name="connsiteX22" fmla="*/ 7727 w 9658"/>
              <a:gd name="connsiteY22" fmla="*/ 3141 h 10000"/>
              <a:gd name="connsiteX23" fmla="*/ 8006 w 9658"/>
              <a:gd name="connsiteY23" fmla="*/ 4079 h 10000"/>
              <a:gd name="connsiteX24" fmla="*/ 8263 w 9658"/>
              <a:gd name="connsiteY24" fmla="*/ 4967 h 10000"/>
              <a:gd name="connsiteX25" fmla="*/ 8531 w 9658"/>
              <a:gd name="connsiteY25" fmla="*/ 6003 h 10000"/>
              <a:gd name="connsiteX26" fmla="*/ 8842 w 9658"/>
              <a:gd name="connsiteY26" fmla="*/ 6908 h 10000"/>
              <a:gd name="connsiteX27" fmla="*/ 9099 w 9658"/>
              <a:gd name="connsiteY27" fmla="*/ 7582 h 10000"/>
              <a:gd name="connsiteX28" fmla="*/ 9658 w 9658"/>
              <a:gd name="connsiteY28" fmla="*/ 8684 h 10000"/>
              <a:gd name="connsiteX0" fmla="*/ 0 w 9421"/>
              <a:gd name="connsiteY0" fmla="*/ 10000 h 10000"/>
              <a:gd name="connsiteX1" fmla="*/ 1042 w 9421"/>
              <a:gd name="connsiteY1" fmla="*/ 9967 h 10000"/>
              <a:gd name="connsiteX2" fmla="*/ 1630 w 9421"/>
              <a:gd name="connsiteY2" fmla="*/ 9852 h 10000"/>
              <a:gd name="connsiteX3" fmla="*/ 2331 w 9421"/>
              <a:gd name="connsiteY3" fmla="*/ 9507 h 10000"/>
              <a:gd name="connsiteX4" fmla="*/ 2775 w 9421"/>
              <a:gd name="connsiteY4" fmla="*/ 9112 h 10000"/>
              <a:gd name="connsiteX5" fmla="*/ 3107 w 9421"/>
              <a:gd name="connsiteY5" fmla="*/ 8586 h 10000"/>
              <a:gd name="connsiteX6" fmla="*/ 3439 w 9421"/>
              <a:gd name="connsiteY6" fmla="*/ 8026 h 10000"/>
              <a:gd name="connsiteX7" fmla="*/ 3741 w 9421"/>
              <a:gd name="connsiteY7" fmla="*/ 7336 h 10000"/>
              <a:gd name="connsiteX8" fmla="*/ 4073 w 9421"/>
              <a:gd name="connsiteY8" fmla="*/ 6349 h 10000"/>
              <a:gd name="connsiteX9" fmla="*/ 4428 w 9421"/>
              <a:gd name="connsiteY9" fmla="*/ 5280 h 10000"/>
              <a:gd name="connsiteX10" fmla="*/ 4738 w 9421"/>
              <a:gd name="connsiteY10" fmla="*/ 4194 h 10000"/>
              <a:gd name="connsiteX11" fmla="*/ 5105 w 9421"/>
              <a:gd name="connsiteY11" fmla="*/ 2993 h 10000"/>
              <a:gd name="connsiteX12" fmla="*/ 5360 w 9421"/>
              <a:gd name="connsiteY12" fmla="*/ 2072 h 10000"/>
              <a:gd name="connsiteX13" fmla="*/ 5604 w 9421"/>
              <a:gd name="connsiteY13" fmla="*/ 1316 h 10000"/>
              <a:gd name="connsiteX14" fmla="*/ 5992 w 9421"/>
              <a:gd name="connsiteY14" fmla="*/ 543 h 10000"/>
              <a:gd name="connsiteX15" fmla="*/ 6270 w 9421"/>
              <a:gd name="connsiteY15" fmla="*/ 148 h 10000"/>
              <a:gd name="connsiteX16" fmla="*/ 6570 w 9421"/>
              <a:gd name="connsiteY16" fmla="*/ 0 h 10000"/>
              <a:gd name="connsiteX17" fmla="*/ 6859 w 9421"/>
              <a:gd name="connsiteY17" fmla="*/ 197 h 10000"/>
              <a:gd name="connsiteX18" fmla="*/ 7159 w 9421"/>
              <a:gd name="connsiteY18" fmla="*/ 625 h 10000"/>
              <a:gd name="connsiteX19" fmla="*/ 7434 w 9421"/>
              <a:gd name="connsiteY19" fmla="*/ 1283 h 10000"/>
              <a:gd name="connsiteX20" fmla="*/ 7656 w 9421"/>
              <a:gd name="connsiteY20" fmla="*/ 1924 h 10000"/>
              <a:gd name="connsiteX21" fmla="*/ 7834 w 9421"/>
              <a:gd name="connsiteY21" fmla="*/ 2549 h 10000"/>
              <a:gd name="connsiteX22" fmla="*/ 8001 w 9421"/>
              <a:gd name="connsiteY22" fmla="*/ 3141 h 10000"/>
              <a:gd name="connsiteX23" fmla="*/ 8290 w 9421"/>
              <a:gd name="connsiteY23" fmla="*/ 4079 h 10000"/>
              <a:gd name="connsiteX24" fmla="*/ 8556 w 9421"/>
              <a:gd name="connsiteY24" fmla="*/ 4967 h 10000"/>
              <a:gd name="connsiteX25" fmla="*/ 8833 w 9421"/>
              <a:gd name="connsiteY25" fmla="*/ 6003 h 10000"/>
              <a:gd name="connsiteX26" fmla="*/ 9155 w 9421"/>
              <a:gd name="connsiteY26" fmla="*/ 6908 h 10000"/>
              <a:gd name="connsiteX27" fmla="*/ 9421 w 9421"/>
              <a:gd name="connsiteY27" fmla="*/ 7582 h 10000"/>
              <a:gd name="connsiteX0" fmla="*/ 0 w 10000"/>
              <a:gd name="connsiteY0" fmla="*/ 10000 h 10000"/>
              <a:gd name="connsiteX1" fmla="*/ 1730 w 10000"/>
              <a:gd name="connsiteY1" fmla="*/ 9852 h 10000"/>
              <a:gd name="connsiteX2" fmla="*/ 2474 w 10000"/>
              <a:gd name="connsiteY2" fmla="*/ 9507 h 10000"/>
              <a:gd name="connsiteX3" fmla="*/ 2946 w 10000"/>
              <a:gd name="connsiteY3" fmla="*/ 9112 h 10000"/>
              <a:gd name="connsiteX4" fmla="*/ 3298 w 10000"/>
              <a:gd name="connsiteY4" fmla="*/ 8586 h 10000"/>
              <a:gd name="connsiteX5" fmla="*/ 3650 w 10000"/>
              <a:gd name="connsiteY5" fmla="*/ 8026 h 10000"/>
              <a:gd name="connsiteX6" fmla="*/ 3971 w 10000"/>
              <a:gd name="connsiteY6" fmla="*/ 7336 h 10000"/>
              <a:gd name="connsiteX7" fmla="*/ 4323 w 10000"/>
              <a:gd name="connsiteY7" fmla="*/ 6349 h 10000"/>
              <a:gd name="connsiteX8" fmla="*/ 4700 w 10000"/>
              <a:gd name="connsiteY8" fmla="*/ 5280 h 10000"/>
              <a:gd name="connsiteX9" fmla="*/ 5029 w 10000"/>
              <a:gd name="connsiteY9" fmla="*/ 4194 h 10000"/>
              <a:gd name="connsiteX10" fmla="*/ 5419 w 10000"/>
              <a:gd name="connsiteY10" fmla="*/ 2993 h 10000"/>
              <a:gd name="connsiteX11" fmla="*/ 5689 w 10000"/>
              <a:gd name="connsiteY11" fmla="*/ 2072 h 10000"/>
              <a:gd name="connsiteX12" fmla="*/ 5948 w 10000"/>
              <a:gd name="connsiteY12" fmla="*/ 1316 h 10000"/>
              <a:gd name="connsiteX13" fmla="*/ 6360 w 10000"/>
              <a:gd name="connsiteY13" fmla="*/ 543 h 10000"/>
              <a:gd name="connsiteX14" fmla="*/ 6655 w 10000"/>
              <a:gd name="connsiteY14" fmla="*/ 148 h 10000"/>
              <a:gd name="connsiteX15" fmla="*/ 6974 w 10000"/>
              <a:gd name="connsiteY15" fmla="*/ 0 h 10000"/>
              <a:gd name="connsiteX16" fmla="*/ 7281 w 10000"/>
              <a:gd name="connsiteY16" fmla="*/ 197 h 10000"/>
              <a:gd name="connsiteX17" fmla="*/ 7599 w 10000"/>
              <a:gd name="connsiteY17" fmla="*/ 625 h 10000"/>
              <a:gd name="connsiteX18" fmla="*/ 7891 w 10000"/>
              <a:gd name="connsiteY18" fmla="*/ 1283 h 10000"/>
              <a:gd name="connsiteX19" fmla="*/ 8127 w 10000"/>
              <a:gd name="connsiteY19" fmla="*/ 1924 h 10000"/>
              <a:gd name="connsiteX20" fmla="*/ 8315 w 10000"/>
              <a:gd name="connsiteY20" fmla="*/ 2549 h 10000"/>
              <a:gd name="connsiteX21" fmla="*/ 8493 w 10000"/>
              <a:gd name="connsiteY21" fmla="*/ 3141 h 10000"/>
              <a:gd name="connsiteX22" fmla="*/ 8799 w 10000"/>
              <a:gd name="connsiteY22" fmla="*/ 4079 h 10000"/>
              <a:gd name="connsiteX23" fmla="*/ 9082 w 10000"/>
              <a:gd name="connsiteY23" fmla="*/ 4967 h 10000"/>
              <a:gd name="connsiteX24" fmla="*/ 9376 w 10000"/>
              <a:gd name="connsiteY24" fmla="*/ 6003 h 10000"/>
              <a:gd name="connsiteX25" fmla="*/ 9718 w 10000"/>
              <a:gd name="connsiteY25" fmla="*/ 6908 h 10000"/>
              <a:gd name="connsiteX26" fmla="*/ 10000 w 10000"/>
              <a:gd name="connsiteY26" fmla="*/ 7582 h 10000"/>
              <a:gd name="connsiteX0" fmla="*/ 0 w 8270"/>
              <a:gd name="connsiteY0" fmla="*/ 9852 h 9852"/>
              <a:gd name="connsiteX1" fmla="*/ 744 w 8270"/>
              <a:gd name="connsiteY1" fmla="*/ 9507 h 9852"/>
              <a:gd name="connsiteX2" fmla="*/ 1216 w 8270"/>
              <a:gd name="connsiteY2" fmla="*/ 9112 h 9852"/>
              <a:gd name="connsiteX3" fmla="*/ 1568 w 8270"/>
              <a:gd name="connsiteY3" fmla="*/ 8586 h 9852"/>
              <a:gd name="connsiteX4" fmla="*/ 1920 w 8270"/>
              <a:gd name="connsiteY4" fmla="*/ 8026 h 9852"/>
              <a:gd name="connsiteX5" fmla="*/ 2241 w 8270"/>
              <a:gd name="connsiteY5" fmla="*/ 7336 h 9852"/>
              <a:gd name="connsiteX6" fmla="*/ 2593 w 8270"/>
              <a:gd name="connsiteY6" fmla="*/ 6349 h 9852"/>
              <a:gd name="connsiteX7" fmla="*/ 2970 w 8270"/>
              <a:gd name="connsiteY7" fmla="*/ 5280 h 9852"/>
              <a:gd name="connsiteX8" fmla="*/ 3299 w 8270"/>
              <a:gd name="connsiteY8" fmla="*/ 4194 h 9852"/>
              <a:gd name="connsiteX9" fmla="*/ 3689 w 8270"/>
              <a:gd name="connsiteY9" fmla="*/ 2993 h 9852"/>
              <a:gd name="connsiteX10" fmla="*/ 3959 w 8270"/>
              <a:gd name="connsiteY10" fmla="*/ 2072 h 9852"/>
              <a:gd name="connsiteX11" fmla="*/ 4218 w 8270"/>
              <a:gd name="connsiteY11" fmla="*/ 1316 h 9852"/>
              <a:gd name="connsiteX12" fmla="*/ 4630 w 8270"/>
              <a:gd name="connsiteY12" fmla="*/ 543 h 9852"/>
              <a:gd name="connsiteX13" fmla="*/ 4925 w 8270"/>
              <a:gd name="connsiteY13" fmla="*/ 148 h 9852"/>
              <a:gd name="connsiteX14" fmla="*/ 5244 w 8270"/>
              <a:gd name="connsiteY14" fmla="*/ 0 h 9852"/>
              <a:gd name="connsiteX15" fmla="*/ 5551 w 8270"/>
              <a:gd name="connsiteY15" fmla="*/ 197 h 9852"/>
              <a:gd name="connsiteX16" fmla="*/ 5869 w 8270"/>
              <a:gd name="connsiteY16" fmla="*/ 625 h 9852"/>
              <a:gd name="connsiteX17" fmla="*/ 6161 w 8270"/>
              <a:gd name="connsiteY17" fmla="*/ 1283 h 9852"/>
              <a:gd name="connsiteX18" fmla="*/ 6397 w 8270"/>
              <a:gd name="connsiteY18" fmla="*/ 1924 h 9852"/>
              <a:gd name="connsiteX19" fmla="*/ 6585 w 8270"/>
              <a:gd name="connsiteY19" fmla="*/ 2549 h 9852"/>
              <a:gd name="connsiteX20" fmla="*/ 6763 w 8270"/>
              <a:gd name="connsiteY20" fmla="*/ 3141 h 9852"/>
              <a:gd name="connsiteX21" fmla="*/ 7069 w 8270"/>
              <a:gd name="connsiteY21" fmla="*/ 4079 h 9852"/>
              <a:gd name="connsiteX22" fmla="*/ 7352 w 8270"/>
              <a:gd name="connsiteY22" fmla="*/ 4967 h 9852"/>
              <a:gd name="connsiteX23" fmla="*/ 7646 w 8270"/>
              <a:gd name="connsiteY23" fmla="*/ 6003 h 9852"/>
              <a:gd name="connsiteX24" fmla="*/ 7988 w 8270"/>
              <a:gd name="connsiteY24" fmla="*/ 6908 h 9852"/>
              <a:gd name="connsiteX25" fmla="*/ 8270 w 8270"/>
              <a:gd name="connsiteY25" fmla="*/ 7582 h 9852"/>
              <a:gd name="connsiteX0" fmla="*/ 0 w 9100"/>
              <a:gd name="connsiteY0" fmla="*/ 9650 h 9650"/>
              <a:gd name="connsiteX1" fmla="*/ 570 w 9100"/>
              <a:gd name="connsiteY1" fmla="*/ 9249 h 9650"/>
              <a:gd name="connsiteX2" fmla="*/ 996 w 9100"/>
              <a:gd name="connsiteY2" fmla="*/ 8715 h 9650"/>
              <a:gd name="connsiteX3" fmla="*/ 1422 w 9100"/>
              <a:gd name="connsiteY3" fmla="*/ 8147 h 9650"/>
              <a:gd name="connsiteX4" fmla="*/ 1810 w 9100"/>
              <a:gd name="connsiteY4" fmla="*/ 7446 h 9650"/>
              <a:gd name="connsiteX5" fmla="*/ 2235 w 9100"/>
              <a:gd name="connsiteY5" fmla="*/ 6444 h 9650"/>
              <a:gd name="connsiteX6" fmla="*/ 2691 w 9100"/>
              <a:gd name="connsiteY6" fmla="*/ 5359 h 9650"/>
              <a:gd name="connsiteX7" fmla="*/ 3089 w 9100"/>
              <a:gd name="connsiteY7" fmla="*/ 4257 h 9650"/>
              <a:gd name="connsiteX8" fmla="*/ 3561 w 9100"/>
              <a:gd name="connsiteY8" fmla="*/ 3038 h 9650"/>
              <a:gd name="connsiteX9" fmla="*/ 3887 w 9100"/>
              <a:gd name="connsiteY9" fmla="*/ 2103 h 9650"/>
              <a:gd name="connsiteX10" fmla="*/ 4200 w 9100"/>
              <a:gd name="connsiteY10" fmla="*/ 1336 h 9650"/>
              <a:gd name="connsiteX11" fmla="*/ 4699 w 9100"/>
              <a:gd name="connsiteY11" fmla="*/ 551 h 9650"/>
              <a:gd name="connsiteX12" fmla="*/ 5055 w 9100"/>
              <a:gd name="connsiteY12" fmla="*/ 150 h 9650"/>
              <a:gd name="connsiteX13" fmla="*/ 5441 w 9100"/>
              <a:gd name="connsiteY13" fmla="*/ 0 h 9650"/>
              <a:gd name="connsiteX14" fmla="*/ 5812 w 9100"/>
              <a:gd name="connsiteY14" fmla="*/ 200 h 9650"/>
              <a:gd name="connsiteX15" fmla="*/ 6197 w 9100"/>
              <a:gd name="connsiteY15" fmla="*/ 634 h 9650"/>
              <a:gd name="connsiteX16" fmla="*/ 6550 w 9100"/>
              <a:gd name="connsiteY16" fmla="*/ 1302 h 9650"/>
              <a:gd name="connsiteX17" fmla="*/ 6835 w 9100"/>
              <a:gd name="connsiteY17" fmla="*/ 1953 h 9650"/>
              <a:gd name="connsiteX18" fmla="*/ 7063 w 9100"/>
              <a:gd name="connsiteY18" fmla="*/ 2587 h 9650"/>
              <a:gd name="connsiteX19" fmla="*/ 7278 w 9100"/>
              <a:gd name="connsiteY19" fmla="*/ 3188 h 9650"/>
              <a:gd name="connsiteX20" fmla="*/ 7648 w 9100"/>
              <a:gd name="connsiteY20" fmla="*/ 4140 h 9650"/>
              <a:gd name="connsiteX21" fmla="*/ 7990 w 9100"/>
              <a:gd name="connsiteY21" fmla="*/ 5042 h 9650"/>
              <a:gd name="connsiteX22" fmla="*/ 8345 w 9100"/>
              <a:gd name="connsiteY22" fmla="*/ 6093 h 9650"/>
              <a:gd name="connsiteX23" fmla="*/ 8759 w 9100"/>
              <a:gd name="connsiteY23" fmla="*/ 7012 h 9650"/>
              <a:gd name="connsiteX24" fmla="*/ 9100 w 9100"/>
              <a:gd name="connsiteY24" fmla="*/ 7696 h 9650"/>
              <a:gd name="connsiteX0" fmla="*/ 0 w 9374"/>
              <a:gd name="connsiteY0" fmla="*/ 9584 h 9584"/>
              <a:gd name="connsiteX1" fmla="*/ 469 w 9374"/>
              <a:gd name="connsiteY1" fmla="*/ 9031 h 9584"/>
              <a:gd name="connsiteX2" fmla="*/ 937 w 9374"/>
              <a:gd name="connsiteY2" fmla="*/ 8442 h 9584"/>
              <a:gd name="connsiteX3" fmla="*/ 1363 w 9374"/>
              <a:gd name="connsiteY3" fmla="*/ 7716 h 9584"/>
              <a:gd name="connsiteX4" fmla="*/ 1830 w 9374"/>
              <a:gd name="connsiteY4" fmla="*/ 6678 h 9584"/>
              <a:gd name="connsiteX5" fmla="*/ 2331 w 9374"/>
              <a:gd name="connsiteY5" fmla="*/ 5553 h 9584"/>
              <a:gd name="connsiteX6" fmla="*/ 2769 w 9374"/>
              <a:gd name="connsiteY6" fmla="*/ 4411 h 9584"/>
              <a:gd name="connsiteX7" fmla="*/ 3287 w 9374"/>
              <a:gd name="connsiteY7" fmla="*/ 3148 h 9584"/>
              <a:gd name="connsiteX8" fmla="*/ 3645 w 9374"/>
              <a:gd name="connsiteY8" fmla="*/ 2179 h 9584"/>
              <a:gd name="connsiteX9" fmla="*/ 3989 w 9374"/>
              <a:gd name="connsiteY9" fmla="*/ 1384 h 9584"/>
              <a:gd name="connsiteX10" fmla="*/ 4538 w 9374"/>
              <a:gd name="connsiteY10" fmla="*/ 571 h 9584"/>
              <a:gd name="connsiteX11" fmla="*/ 4929 w 9374"/>
              <a:gd name="connsiteY11" fmla="*/ 155 h 9584"/>
              <a:gd name="connsiteX12" fmla="*/ 5353 w 9374"/>
              <a:gd name="connsiteY12" fmla="*/ 0 h 9584"/>
              <a:gd name="connsiteX13" fmla="*/ 5761 w 9374"/>
              <a:gd name="connsiteY13" fmla="*/ 207 h 9584"/>
              <a:gd name="connsiteX14" fmla="*/ 6184 w 9374"/>
              <a:gd name="connsiteY14" fmla="*/ 657 h 9584"/>
              <a:gd name="connsiteX15" fmla="*/ 6572 w 9374"/>
              <a:gd name="connsiteY15" fmla="*/ 1349 h 9584"/>
              <a:gd name="connsiteX16" fmla="*/ 6885 w 9374"/>
              <a:gd name="connsiteY16" fmla="*/ 2024 h 9584"/>
              <a:gd name="connsiteX17" fmla="*/ 7136 w 9374"/>
              <a:gd name="connsiteY17" fmla="*/ 2681 h 9584"/>
              <a:gd name="connsiteX18" fmla="*/ 7372 w 9374"/>
              <a:gd name="connsiteY18" fmla="*/ 3304 h 9584"/>
              <a:gd name="connsiteX19" fmla="*/ 7778 w 9374"/>
              <a:gd name="connsiteY19" fmla="*/ 4290 h 9584"/>
              <a:gd name="connsiteX20" fmla="*/ 8154 w 9374"/>
              <a:gd name="connsiteY20" fmla="*/ 5225 h 9584"/>
              <a:gd name="connsiteX21" fmla="*/ 8544 w 9374"/>
              <a:gd name="connsiteY21" fmla="*/ 6314 h 9584"/>
              <a:gd name="connsiteX22" fmla="*/ 8999 w 9374"/>
              <a:gd name="connsiteY22" fmla="*/ 7266 h 9584"/>
              <a:gd name="connsiteX23" fmla="*/ 9374 w 9374"/>
              <a:gd name="connsiteY23" fmla="*/ 7975 h 9584"/>
              <a:gd name="connsiteX0" fmla="*/ 0 w 9500"/>
              <a:gd name="connsiteY0" fmla="*/ 9423 h 9423"/>
              <a:gd name="connsiteX1" fmla="*/ 500 w 9500"/>
              <a:gd name="connsiteY1" fmla="*/ 8808 h 9423"/>
              <a:gd name="connsiteX2" fmla="*/ 954 w 9500"/>
              <a:gd name="connsiteY2" fmla="*/ 8051 h 9423"/>
              <a:gd name="connsiteX3" fmla="*/ 1452 w 9500"/>
              <a:gd name="connsiteY3" fmla="*/ 6968 h 9423"/>
              <a:gd name="connsiteX4" fmla="*/ 1987 w 9500"/>
              <a:gd name="connsiteY4" fmla="*/ 5794 h 9423"/>
              <a:gd name="connsiteX5" fmla="*/ 2454 w 9500"/>
              <a:gd name="connsiteY5" fmla="*/ 4602 h 9423"/>
              <a:gd name="connsiteX6" fmla="*/ 3007 w 9500"/>
              <a:gd name="connsiteY6" fmla="*/ 3285 h 9423"/>
              <a:gd name="connsiteX7" fmla="*/ 3388 w 9500"/>
              <a:gd name="connsiteY7" fmla="*/ 2274 h 9423"/>
              <a:gd name="connsiteX8" fmla="*/ 3755 w 9500"/>
              <a:gd name="connsiteY8" fmla="*/ 1444 h 9423"/>
              <a:gd name="connsiteX9" fmla="*/ 4341 w 9500"/>
              <a:gd name="connsiteY9" fmla="*/ 596 h 9423"/>
              <a:gd name="connsiteX10" fmla="*/ 4758 w 9500"/>
              <a:gd name="connsiteY10" fmla="*/ 162 h 9423"/>
              <a:gd name="connsiteX11" fmla="*/ 5210 w 9500"/>
              <a:gd name="connsiteY11" fmla="*/ 0 h 9423"/>
              <a:gd name="connsiteX12" fmla="*/ 5646 w 9500"/>
              <a:gd name="connsiteY12" fmla="*/ 216 h 9423"/>
              <a:gd name="connsiteX13" fmla="*/ 6097 w 9500"/>
              <a:gd name="connsiteY13" fmla="*/ 686 h 9423"/>
              <a:gd name="connsiteX14" fmla="*/ 6511 w 9500"/>
              <a:gd name="connsiteY14" fmla="*/ 1408 h 9423"/>
              <a:gd name="connsiteX15" fmla="*/ 6845 w 9500"/>
              <a:gd name="connsiteY15" fmla="*/ 2112 h 9423"/>
              <a:gd name="connsiteX16" fmla="*/ 7113 w 9500"/>
              <a:gd name="connsiteY16" fmla="*/ 2797 h 9423"/>
              <a:gd name="connsiteX17" fmla="*/ 7364 w 9500"/>
              <a:gd name="connsiteY17" fmla="*/ 3447 h 9423"/>
              <a:gd name="connsiteX18" fmla="*/ 7797 w 9500"/>
              <a:gd name="connsiteY18" fmla="*/ 4476 h 9423"/>
              <a:gd name="connsiteX19" fmla="*/ 8199 w 9500"/>
              <a:gd name="connsiteY19" fmla="*/ 5452 h 9423"/>
              <a:gd name="connsiteX20" fmla="*/ 8615 w 9500"/>
              <a:gd name="connsiteY20" fmla="*/ 6588 h 9423"/>
              <a:gd name="connsiteX21" fmla="*/ 9100 w 9500"/>
              <a:gd name="connsiteY21" fmla="*/ 7581 h 9423"/>
              <a:gd name="connsiteX22" fmla="*/ 9500 w 9500"/>
              <a:gd name="connsiteY22" fmla="*/ 8321 h 9423"/>
              <a:gd name="connsiteX0" fmla="*/ 0 w 9474"/>
              <a:gd name="connsiteY0" fmla="*/ 9347 h 9347"/>
              <a:gd name="connsiteX1" fmla="*/ 478 w 9474"/>
              <a:gd name="connsiteY1" fmla="*/ 8544 h 9347"/>
              <a:gd name="connsiteX2" fmla="*/ 1002 w 9474"/>
              <a:gd name="connsiteY2" fmla="*/ 7395 h 9347"/>
              <a:gd name="connsiteX3" fmla="*/ 1566 w 9474"/>
              <a:gd name="connsiteY3" fmla="*/ 6149 h 9347"/>
              <a:gd name="connsiteX4" fmla="*/ 2057 w 9474"/>
              <a:gd name="connsiteY4" fmla="*/ 4884 h 9347"/>
              <a:gd name="connsiteX5" fmla="*/ 2639 w 9474"/>
              <a:gd name="connsiteY5" fmla="*/ 3486 h 9347"/>
              <a:gd name="connsiteX6" fmla="*/ 3040 w 9474"/>
              <a:gd name="connsiteY6" fmla="*/ 2413 h 9347"/>
              <a:gd name="connsiteX7" fmla="*/ 3427 w 9474"/>
              <a:gd name="connsiteY7" fmla="*/ 1532 h 9347"/>
              <a:gd name="connsiteX8" fmla="*/ 4043 w 9474"/>
              <a:gd name="connsiteY8" fmla="*/ 632 h 9347"/>
              <a:gd name="connsiteX9" fmla="*/ 4482 w 9474"/>
              <a:gd name="connsiteY9" fmla="*/ 172 h 9347"/>
              <a:gd name="connsiteX10" fmla="*/ 4958 w 9474"/>
              <a:gd name="connsiteY10" fmla="*/ 0 h 9347"/>
              <a:gd name="connsiteX11" fmla="*/ 5417 w 9474"/>
              <a:gd name="connsiteY11" fmla="*/ 229 h 9347"/>
              <a:gd name="connsiteX12" fmla="*/ 5892 w 9474"/>
              <a:gd name="connsiteY12" fmla="*/ 728 h 9347"/>
              <a:gd name="connsiteX13" fmla="*/ 6328 w 9474"/>
              <a:gd name="connsiteY13" fmla="*/ 1494 h 9347"/>
              <a:gd name="connsiteX14" fmla="*/ 6679 w 9474"/>
              <a:gd name="connsiteY14" fmla="*/ 2241 h 9347"/>
              <a:gd name="connsiteX15" fmla="*/ 6961 w 9474"/>
              <a:gd name="connsiteY15" fmla="*/ 2968 h 9347"/>
              <a:gd name="connsiteX16" fmla="*/ 7226 w 9474"/>
              <a:gd name="connsiteY16" fmla="*/ 3658 h 9347"/>
              <a:gd name="connsiteX17" fmla="*/ 7681 w 9474"/>
              <a:gd name="connsiteY17" fmla="*/ 4750 h 9347"/>
              <a:gd name="connsiteX18" fmla="*/ 8105 w 9474"/>
              <a:gd name="connsiteY18" fmla="*/ 5786 h 9347"/>
              <a:gd name="connsiteX19" fmla="*/ 8542 w 9474"/>
              <a:gd name="connsiteY19" fmla="*/ 6991 h 9347"/>
              <a:gd name="connsiteX20" fmla="*/ 9053 w 9474"/>
              <a:gd name="connsiteY20" fmla="*/ 8045 h 9347"/>
              <a:gd name="connsiteX21" fmla="*/ 9474 w 9474"/>
              <a:gd name="connsiteY21" fmla="*/ 8831 h 9347"/>
              <a:gd name="connsiteX0" fmla="*/ 0 w 9495"/>
              <a:gd name="connsiteY0" fmla="*/ 9141 h 9448"/>
              <a:gd name="connsiteX1" fmla="*/ 553 w 9495"/>
              <a:gd name="connsiteY1" fmla="*/ 7912 h 9448"/>
              <a:gd name="connsiteX2" fmla="*/ 1148 w 9495"/>
              <a:gd name="connsiteY2" fmla="*/ 6579 h 9448"/>
              <a:gd name="connsiteX3" fmla="*/ 1666 w 9495"/>
              <a:gd name="connsiteY3" fmla="*/ 5225 h 9448"/>
              <a:gd name="connsiteX4" fmla="*/ 2281 w 9495"/>
              <a:gd name="connsiteY4" fmla="*/ 3730 h 9448"/>
              <a:gd name="connsiteX5" fmla="*/ 2704 w 9495"/>
              <a:gd name="connsiteY5" fmla="*/ 2582 h 9448"/>
              <a:gd name="connsiteX6" fmla="*/ 3112 w 9495"/>
              <a:gd name="connsiteY6" fmla="*/ 1639 h 9448"/>
              <a:gd name="connsiteX7" fmla="*/ 3762 w 9495"/>
              <a:gd name="connsiteY7" fmla="*/ 676 h 9448"/>
              <a:gd name="connsiteX8" fmla="*/ 4226 w 9495"/>
              <a:gd name="connsiteY8" fmla="*/ 184 h 9448"/>
              <a:gd name="connsiteX9" fmla="*/ 4728 w 9495"/>
              <a:gd name="connsiteY9" fmla="*/ 0 h 9448"/>
              <a:gd name="connsiteX10" fmla="*/ 5213 w 9495"/>
              <a:gd name="connsiteY10" fmla="*/ 245 h 9448"/>
              <a:gd name="connsiteX11" fmla="*/ 5714 w 9495"/>
              <a:gd name="connsiteY11" fmla="*/ 779 h 9448"/>
              <a:gd name="connsiteX12" fmla="*/ 6174 w 9495"/>
              <a:gd name="connsiteY12" fmla="*/ 1598 h 9448"/>
              <a:gd name="connsiteX13" fmla="*/ 6545 w 9495"/>
              <a:gd name="connsiteY13" fmla="*/ 2398 h 9448"/>
              <a:gd name="connsiteX14" fmla="*/ 6842 w 9495"/>
              <a:gd name="connsiteY14" fmla="*/ 3175 h 9448"/>
              <a:gd name="connsiteX15" fmla="*/ 7122 w 9495"/>
              <a:gd name="connsiteY15" fmla="*/ 3914 h 9448"/>
              <a:gd name="connsiteX16" fmla="*/ 7602 w 9495"/>
              <a:gd name="connsiteY16" fmla="*/ 5082 h 9448"/>
              <a:gd name="connsiteX17" fmla="*/ 8050 w 9495"/>
              <a:gd name="connsiteY17" fmla="*/ 6190 h 9448"/>
              <a:gd name="connsiteX18" fmla="*/ 8511 w 9495"/>
              <a:gd name="connsiteY18" fmla="*/ 7479 h 9448"/>
              <a:gd name="connsiteX19" fmla="*/ 9051 w 9495"/>
              <a:gd name="connsiteY19" fmla="*/ 8607 h 9448"/>
              <a:gd name="connsiteX20" fmla="*/ 9495 w 9495"/>
              <a:gd name="connsiteY20" fmla="*/ 9448 h 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95" h="9448">
                <a:moveTo>
                  <a:pt x="0" y="9141"/>
                </a:moveTo>
                <a:cubicBezTo>
                  <a:pt x="187" y="8792"/>
                  <a:pt x="368" y="8342"/>
                  <a:pt x="553" y="7912"/>
                </a:cubicBezTo>
                <a:cubicBezTo>
                  <a:pt x="739" y="7479"/>
                  <a:pt x="963" y="7030"/>
                  <a:pt x="1148" y="6579"/>
                </a:cubicBezTo>
                <a:cubicBezTo>
                  <a:pt x="1333" y="6129"/>
                  <a:pt x="1483" y="5697"/>
                  <a:pt x="1666" y="5225"/>
                </a:cubicBezTo>
                <a:cubicBezTo>
                  <a:pt x="1855" y="4753"/>
                  <a:pt x="2115" y="4160"/>
                  <a:pt x="2281" y="3730"/>
                </a:cubicBezTo>
                <a:cubicBezTo>
                  <a:pt x="2444" y="3299"/>
                  <a:pt x="2577" y="2930"/>
                  <a:pt x="2704" y="2582"/>
                </a:cubicBezTo>
                <a:cubicBezTo>
                  <a:pt x="2837" y="2235"/>
                  <a:pt x="2947" y="1947"/>
                  <a:pt x="3112" y="1639"/>
                </a:cubicBezTo>
                <a:cubicBezTo>
                  <a:pt x="3282" y="1332"/>
                  <a:pt x="3579" y="922"/>
                  <a:pt x="3762" y="676"/>
                </a:cubicBezTo>
                <a:cubicBezTo>
                  <a:pt x="3947" y="430"/>
                  <a:pt x="4060" y="308"/>
                  <a:pt x="4226" y="184"/>
                </a:cubicBezTo>
                <a:cubicBezTo>
                  <a:pt x="4394" y="61"/>
                  <a:pt x="4560" y="0"/>
                  <a:pt x="4728" y="0"/>
                </a:cubicBezTo>
                <a:cubicBezTo>
                  <a:pt x="4896" y="0"/>
                  <a:pt x="5044" y="124"/>
                  <a:pt x="5213" y="245"/>
                </a:cubicBezTo>
                <a:cubicBezTo>
                  <a:pt x="5378" y="368"/>
                  <a:pt x="5544" y="553"/>
                  <a:pt x="5714" y="779"/>
                </a:cubicBezTo>
                <a:cubicBezTo>
                  <a:pt x="5876" y="1005"/>
                  <a:pt x="6047" y="1332"/>
                  <a:pt x="6174" y="1598"/>
                </a:cubicBezTo>
                <a:cubicBezTo>
                  <a:pt x="6307" y="1865"/>
                  <a:pt x="6432" y="2132"/>
                  <a:pt x="6545" y="2398"/>
                </a:cubicBezTo>
                <a:cubicBezTo>
                  <a:pt x="6655" y="2665"/>
                  <a:pt x="6750" y="2930"/>
                  <a:pt x="6842" y="3175"/>
                </a:cubicBezTo>
                <a:cubicBezTo>
                  <a:pt x="6937" y="3422"/>
                  <a:pt x="6990" y="3608"/>
                  <a:pt x="7122" y="3914"/>
                </a:cubicBezTo>
                <a:cubicBezTo>
                  <a:pt x="7249" y="4223"/>
                  <a:pt x="7454" y="4714"/>
                  <a:pt x="7602" y="5082"/>
                </a:cubicBezTo>
                <a:cubicBezTo>
                  <a:pt x="7756" y="5452"/>
                  <a:pt x="7899" y="5801"/>
                  <a:pt x="8050" y="6190"/>
                </a:cubicBezTo>
                <a:cubicBezTo>
                  <a:pt x="8200" y="6579"/>
                  <a:pt x="8348" y="7070"/>
                  <a:pt x="8511" y="7479"/>
                </a:cubicBezTo>
                <a:cubicBezTo>
                  <a:pt x="8680" y="7890"/>
                  <a:pt x="8886" y="8281"/>
                  <a:pt x="9051" y="8607"/>
                </a:cubicBezTo>
                <a:cubicBezTo>
                  <a:pt x="9218" y="8935"/>
                  <a:pt x="9329" y="9161"/>
                  <a:pt x="9495" y="9448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istance (Å)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ensity 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91"/>
          <p:cNvSpPr>
            <a:spLocks/>
          </p:cNvSpPr>
          <p:nvPr/>
        </p:nvSpPr>
        <p:spPr bwMode="auto">
          <a:xfrm>
            <a:off x="6228523" y="2078983"/>
            <a:ext cx="1282006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angle (°)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65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istance (Å)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ensity 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angle (°)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91"/>
          <p:cNvSpPr>
            <a:spLocks/>
          </p:cNvSpPr>
          <p:nvPr/>
        </p:nvSpPr>
        <p:spPr bwMode="auto">
          <a:xfrm>
            <a:off x="2094412" y="2091862"/>
            <a:ext cx="1112428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91"/>
          <p:cNvSpPr>
            <a:spLocks/>
          </p:cNvSpPr>
          <p:nvPr/>
        </p:nvSpPr>
        <p:spPr bwMode="auto">
          <a:xfrm>
            <a:off x="4898670" y="2081501"/>
            <a:ext cx="4018820" cy="1447309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  <a:gd name="connsiteX0" fmla="*/ 0 w 10000"/>
              <a:gd name="connsiteY0" fmla="*/ 10000 h 10000"/>
              <a:gd name="connsiteX1" fmla="*/ 799 w 10000"/>
              <a:gd name="connsiteY1" fmla="*/ 9967 h 10000"/>
              <a:gd name="connsiteX2" fmla="*/ 1250 w 10000"/>
              <a:gd name="connsiteY2" fmla="*/ 9852 h 10000"/>
              <a:gd name="connsiteX3" fmla="*/ 1786 w 10000"/>
              <a:gd name="connsiteY3" fmla="*/ 9507 h 10000"/>
              <a:gd name="connsiteX4" fmla="*/ 2126 w 10000"/>
              <a:gd name="connsiteY4" fmla="*/ 9112 h 10000"/>
              <a:gd name="connsiteX5" fmla="*/ 2381 w 10000"/>
              <a:gd name="connsiteY5" fmla="*/ 8586 h 10000"/>
              <a:gd name="connsiteX6" fmla="*/ 2636 w 10000"/>
              <a:gd name="connsiteY6" fmla="*/ 8026 h 10000"/>
              <a:gd name="connsiteX7" fmla="*/ 2866 w 10000"/>
              <a:gd name="connsiteY7" fmla="*/ 7336 h 10000"/>
              <a:gd name="connsiteX8" fmla="*/ 3121 w 10000"/>
              <a:gd name="connsiteY8" fmla="*/ 6349 h 10000"/>
              <a:gd name="connsiteX9" fmla="*/ 3393 w 10000"/>
              <a:gd name="connsiteY9" fmla="*/ 5280 h 10000"/>
              <a:gd name="connsiteX10" fmla="*/ 3631 w 10000"/>
              <a:gd name="connsiteY10" fmla="*/ 4194 h 10000"/>
              <a:gd name="connsiteX11" fmla="*/ 3912 w 10000"/>
              <a:gd name="connsiteY11" fmla="*/ 2993 h 10000"/>
              <a:gd name="connsiteX12" fmla="*/ 4107 w 10000"/>
              <a:gd name="connsiteY12" fmla="*/ 2072 h 10000"/>
              <a:gd name="connsiteX13" fmla="*/ 4294 w 10000"/>
              <a:gd name="connsiteY13" fmla="*/ 1316 h 10000"/>
              <a:gd name="connsiteX14" fmla="*/ 4592 w 10000"/>
              <a:gd name="connsiteY14" fmla="*/ 543 h 10000"/>
              <a:gd name="connsiteX15" fmla="*/ 4804 w 10000"/>
              <a:gd name="connsiteY15" fmla="*/ 148 h 10000"/>
              <a:gd name="connsiteX16" fmla="*/ 5034 w 10000"/>
              <a:gd name="connsiteY16" fmla="*/ 0 h 10000"/>
              <a:gd name="connsiteX17" fmla="*/ 5255 w 10000"/>
              <a:gd name="connsiteY17" fmla="*/ 197 h 10000"/>
              <a:gd name="connsiteX18" fmla="*/ 5485 w 10000"/>
              <a:gd name="connsiteY18" fmla="*/ 625 h 10000"/>
              <a:gd name="connsiteX19" fmla="*/ 5697 w 10000"/>
              <a:gd name="connsiteY19" fmla="*/ 1283 h 10000"/>
              <a:gd name="connsiteX20" fmla="*/ 5867 w 10000"/>
              <a:gd name="connsiteY20" fmla="*/ 1924 h 10000"/>
              <a:gd name="connsiteX21" fmla="*/ 6003 w 10000"/>
              <a:gd name="connsiteY21" fmla="*/ 2549 h 10000"/>
              <a:gd name="connsiteX22" fmla="*/ 6131 w 10000"/>
              <a:gd name="connsiteY22" fmla="*/ 3141 h 10000"/>
              <a:gd name="connsiteX23" fmla="*/ 6352 w 10000"/>
              <a:gd name="connsiteY23" fmla="*/ 4079 h 10000"/>
              <a:gd name="connsiteX24" fmla="*/ 6556 w 10000"/>
              <a:gd name="connsiteY24" fmla="*/ 4967 h 10000"/>
              <a:gd name="connsiteX25" fmla="*/ 6769 w 10000"/>
              <a:gd name="connsiteY25" fmla="*/ 6003 h 10000"/>
              <a:gd name="connsiteX26" fmla="*/ 7015 w 10000"/>
              <a:gd name="connsiteY26" fmla="*/ 6908 h 10000"/>
              <a:gd name="connsiteX27" fmla="*/ 7219 w 10000"/>
              <a:gd name="connsiteY27" fmla="*/ 7582 h 10000"/>
              <a:gd name="connsiteX28" fmla="*/ 7662 w 10000"/>
              <a:gd name="connsiteY28" fmla="*/ 8684 h 10000"/>
              <a:gd name="connsiteX29" fmla="*/ 7934 w 10000"/>
              <a:gd name="connsiteY29" fmla="*/ 9161 h 10000"/>
              <a:gd name="connsiteX30" fmla="*/ 8189 w 10000"/>
              <a:gd name="connsiteY30" fmla="*/ 9474 h 10000"/>
              <a:gd name="connsiteX31" fmla="*/ 8469 w 10000"/>
              <a:gd name="connsiteY31" fmla="*/ 9704 h 10000"/>
              <a:gd name="connsiteX32" fmla="*/ 8912 w 10000"/>
              <a:gd name="connsiteY32" fmla="*/ 9868 h 10000"/>
              <a:gd name="connsiteX33" fmla="*/ 9396 w 10000"/>
              <a:gd name="connsiteY33" fmla="*/ 9967 h 10000"/>
              <a:gd name="connsiteX34" fmla="*/ 10000 w 10000"/>
              <a:gd name="connsiteY34" fmla="*/ 9967 h 10000"/>
              <a:gd name="connsiteX0" fmla="*/ 0 w 9396"/>
              <a:gd name="connsiteY0" fmla="*/ 10000 h 10000"/>
              <a:gd name="connsiteX1" fmla="*/ 799 w 9396"/>
              <a:gd name="connsiteY1" fmla="*/ 9967 h 10000"/>
              <a:gd name="connsiteX2" fmla="*/ 1250 w 9396"/>
              <a:gd name="connsiteY2" fmla="*/ 9852 h 10000"/>
              <a:gd name="connsiteX3" fmla="*/ 1786 w 9396"/>
              <a:gd name="connsiteY3" fmla="*/ 9507 h 10000"/>
              <a:gd name="connsiteX4" fmla="*/ 2126 w 9396"/>
              <a:gd name="connsiteY4" fmla="*/ 9112 h 10000"/>
              <a:gd name="connsiteX5" fmla="*/ 2381 w 9396"/>
              <a:gd name="connsiteY5" fmla="*/ 8586 h 10000"/>
              <a:gd name="connsiteX6" fmla="*/ 2636 w 9396"/>
              <a:gd name="connsiteY6" fmla="*/ 8026 h 10000"/>
              <a:gd name="connsiteX7" fmla="*/ 2866 w 9396"/>
              <a:gd name="connsiteY7" fmla="*/ 7336 h 10000"/>
              <a:gd name="connsiteX8" fmla="*/ 3121 w 9396"/>
              <a:gd name="connsiteY8" fmla="*/ 6349 h 10000"/>
              <a:gd name="connsiteX9" fmla="*/ 3393 w 9396"/>
              <a:gd name="connsiteY9" fmla="*/ 5280 h 10000"/>
              <a:gd name="connsiteX10" fmla="*/ 3631 w 9396"/>
              <a:gd name="connsiteY10" fmla="*/ 4194 h 10000"/>
              <a:gd name="connsiteX11" fmla="*/ 3912 w 9396"/>
              <a:gd name="connsiteY11" fmla="*/ 2993 h 10000"/>
              <a:gd name="connsiteX12" fmla="*/ 4107 w 9396"/>
              <a:gd name="connsiteY12" fmla="*/ 2072 h 10000"/>
              <a:gd name="connsiteX13" fmla="*/ 4294 w 9396"/>
              <a:gd name="connsiteY13" fmla="*/ 1316 h 10000"/>
              <a:gd name="connsiteX14" fmla="*/ 4592 w 9396"/>
              <a:gd name="connsiteY14" fmla="*/ 543 h 10000"/>
              <a:gd name="connsiteX15" fmla="*/ 4804 w 9396"/>
              <a:gd name="connsiteY15" fmla="*/ 148 h 10000"/>
              <a:gd name="connsiteX16" fmla="*/ 5034 w 9396"/>
              <a:gd name="connsiteY16" fmla="*/ 0 h 10000"/>
              <a:gd name="connsiteX17" fmla="*/ 5255 w 9396"/>
              <a:gd name="connsiteY17" fmla="*/ 197 h 10000"/>
              <a:gd name="connsiteX18" fmla="*/ 5485 w 9396"/>
              <a:gd name="connsiteY18" fmla="*/ 625 h 10000"/>
              <a:gd name="connsiteX19" fmla="*/ 5697 w 9396"/>
              <a:gd name="connsiteY19" fmla="*/ 1283 h 10000"/>
              <a:gd name="connsiteX20" fmla="*/ 5867 w 9396"/>
              <a:gd name="connsiteY20" fmla="*/ 1924 h 10000"/>
              <a:gd name="connsiteX21" fmla="*/ 6003 w 9396"/>
              <a:gd name="connsiteY21" fmla="*/ 2549 h 10000"/>
              <a:gd name="connsiteX22" fmla="*/ 6131 w 9396"/>
              <a:gd name="connsiteY22" fmla="*/ 3141 h 10000"/>
              <a:gd name="connsiteX23" fmla="*/ 6352 w 9396"/>
              <a:gd name="connsiteY23" fmla="*/ 4079 h 10000"/>
              <a:gd name="connsiteX24" fmla="*/ 6556 w 9396"/>
              <a:gd name="connsiteY24" fmla="*/ 4967 h 10000"/>
              <a:gd name="connsiteX25" fmla="*/ 6769 w 9396"/>
              <a:gd name="connsiteY25" fmla="*/ 6003 h 10000"/>
              <a:gd name="connsiteX26" fmla="*/ 7015 w 9396"/>
              <a:gd name="connsiteY26" fmla="*/ 6908 h 10000"/>
              <a:gd name="connsiteX27" fmla="*/ 7219 w 9396"/>
              <a:gd name="connsiteY27" fmla="*/ 7582 h 10000"/>
              <a:gd name="connsiteX28" fmla="*/ 7662 w 9396"/>
              <a:gd name="connsiteY28" fmla="*/ 8684 h 10000"/>
              <a:gd name="connsiteX29" fmla="*/ 7934 w 9396"/>
              <a:gd name="connsiteY29" fmla="*/ 9161 h 10000"/>
              <a:gd name="connsiteX30" fmla="*/ 8189 w 9396"/>
              <a:gd name="connsiteY30" fmla="*/ 9474 h 10000"/>
              <a:gd name="connsiteX31" fmla="*/ 8469 w 9396"/>
              <a:gd name="connsiteY31" fmla="*/ 9704 h 10000"/>
              <a:gd name="connsiteX32" fmla="*/ 8912 w 9396"/>
              <a:gd name="connsiteY32" fmla="*/ 9868 h 10000"/>
              <a:gd name="connsiteX33" fmla="*/ 9396 w 9396"/>
              <a:gd name="connsiteY33" fmla="*/ 9967 h 10000"/>
              <a:gd name="connsiteX0" fmla="*/ 0 w 9485"/>
              <a:gd name="connsiteY0" fmla="*/ 10000 h 10000"/>
              <a:gd name="connsiteX1" fmla="*/ 850 w 9485"/>
              <a:gd name="connsiteY1" fmla="*/ 9967 h 10000"/>
              <a:gd name="connsiteX2" fmla="*/ 1330 w 9485"/>
              <a:gd name="connsiteY2" fmla="*/ 9852 h 10000"/>
              <a:gd name="connsiteX3" fmla="*/ 1901 w 9485"/>
              <a:gd name="connsiteY3" fmla="*/ 9507 h 10000"/>
              <a:gd name="connsiteX4" fmla="*/ 2263 w 9485"/>
              <a:gd name="connsiteY4" fmla="*/ 9112 h 10000"/>
              <a:gd name="connsiteX5" fmla="*/ 2534 w 9485"/>
              <a:gd name="connsiteY5" fmla="*/ 8586 h 10000"/>
              <a:gd name="connsiteX6" fmla="*/ 2805 w 9485"/>
              <a:gd name="connsiteY6" fmla="*/ 8026 h 10000"/>
              <a:gd name="connsiteX7" fmla="*/ 3050 w 9485"/>
              <a:gd name="connsiteY7" fmla="*/ 7336 h 10000"/>
              <a:gd name="connsiteX8" fmla="*/ 3322 w 9485"/>
              <a:gd name="connsiteY8" fmla="*/ 6349 h 10000"/>
              <a:gd name="connsiteX9" fmla="*/ 3611 w 9485"/>
              <a:gd name="connsiteY9" fmla="*/ 5280 h 10000"/>
              <a:gd name="connsiteX10" fmla="*/ 3864 w 9485"/>
              <a:gd name="connsiteY10" fmla="*/ 4194 h 10000"/>
              <a:gd name="connsiteX11" fmla="*/ 4163 w 9485"/>
              <a:gd name="connsiteY11" fmla="*/ 2993 h 10000"/>
              <a:gd name="connsiteX12" fmla="*/ 4371 w 9485"/>
              <a:gd name="connsiteY12" fmla="*/ 2072 h 10000"/>
              <a:gd name="connsiteX13" fmla="*/ 4570 w 9485"/>
              <a:gd name="connsiteY13" fmla="*/ 1316 h 10000"/>
              <a:gd name="connsiteX14" fmla="*/ 4887 w 9485"/>
              <a:gd name="connsiteY14" fmla="*/ 543 h 10000"/>
              <a:gd name="connsiteX15" fmla="*/ 5113 w 9485"/>
              <a:gd name="connsiteY15" fmla="*/ 148 h 10000"/>
              <a:gd name="connsiteX16" fmla="*/ 5358 w 9485"/>
              <a:gd name="connsiteY16" fmla="*/ 0 h 10000"/>
              <a:gd name="connsiteX17" fmla="*/ 5593 w 9485"/>
              <a:gd name="connsiteY17" fmla="*/ 197 h 10000"/>
              <a:gd name="connsiteX18" fmla="*/ 5838 w 9485"/>
              <a:gd name="connsiteY18" fmla="*/ 625 h 10000"/>
              <a:gd name="connsiteX19" fmla="*/ 6063 w 9485"/>
              <a:gd name="connsiteY19" fmla="*/ 1283 h 10000"/>
              <a:gd name="connsiteX20" fmla="*/ 6244 w 9485"/>
              <a:gd name="connsiteY20" fmla="*/ 1924 h 10000"/>
              <a:gd name="connsiteX21" fmla="*/ 6389 w 9485"/>
              <a:gd name="connsiteY21" fmla="*/ 2549 h 10000"/>
              <a:gd name="connsiteX22" fmla="*/ 6525 w 9485"/>
              <a:gd name="connsiteY22" fmla="*/ 3141 h 10000"/>
              <a:gd name="connsiteX23" fmla="*/ 6760 w 9485"/>
              <a:gd name="connsiteY23" fmla="*/ 4079 h 10000"/>
              <a:gd name="connsiteX24" fmla="*/ 6977 w 9485"/>
              <a:gd name="connsiteY24" fmla="*/ 4967 h 10000"/>
              <a:gd name="connsiteX25" fmla="*/ 7204 w 9485"/>
              <a:gd name="connsiteY25" fmla="*/ 6003 h 10000"/>
              <a:gd name="connsiteX26" fmla="*/ 7466 w 9485"/>
              <a:gd name="connsiteY26" fmla="*/ 6908 h 10000"/>
              <a:gd name="connsiteX27" fmla="*/ 7683 w 9485"/>
              <a:gd name="connsiteY27" fmla="*/ 7582 h 10000"/>
              <a:gd name="connsiteX28" fmla="*/ 8155 w 9485"/>
              <a:gd name="connsiteY28" fmla="*/ 8684 h 10000"/>
              <a:gd name="connsiteX29" fmla="*/ 8444 w 9485"/>
              <a:gd name="connsiteY29" fmla="*/ 9161 h 10000"/>
              <a:gd name="connsiteX30" fmla="*/ 8715 w 9485"/>
              <a:gd name="connsiteY30" fmla="*/ 9474 h 10000"/>
              <a:gd name="connsiteX31" fmla="*/ 9013 w 9485"/>
              <a:gd name="connsiteY31" fmla="*/ 9704 h 10000"/>
              <a:gd name="connsiteX32" fmla="*/ 9485 w 9485"/>
              <a:gd name="connsiteY32" fmla="*/ 9868 h 10000"/>
              <a:gd name="connsiteX0" fmla="*/ 0 w 9502"/>
              <a:gd name="connsiteY0" fmla="*/ 10000 h 10000"/>
              <a:gd name="connsiteX1" fmla="*/ 896 w 9502"/>
              <a:gd name="connsiteY1" fmla="*/ 9967 h 10000"/>
              <a:gd name="connsiteX2" fmla="*/ 1402 w 9502"/>
              <a:gd name="connsiteY2" fmla="*/ 9852 h 10000"/>
              <a:gd name="connsiteX3" fmla="*/ 2004 w 9502"/>
              <a:gd name="connsiteY3" fmla="*/ 9507 h 10000"/>
              <a:gd name="connsiteX4" fmla="*/ 2386 w 9502"/>
              <a:gd name="connsiteY4" fmla="*/ 9112 h 10000"/>
              <a:gd name="connsiteX5" fmla="*/ 2672 w 9502"/>
              <a:gd name="connsiteY5" fmla="*/ 8586 h 10000"/>
              <a:gd name="connsiteX6" fmla="*/ 2957 w 9502"/>
              <a:gd name="connsiteY6" fmla="*/ 8026 h 10000"/>
              <a:gd name="connsiteX7" fmla="*/ 3216 w 9502"/>
              <a:gd name="connsiteY7" fmla="*/ 7336 h 10000"/>
              <a:gd name="connsiteX8" fmla="*/ 3502 w 9502"/>
              <a:gd name="connsiteY8" fmla="*/ 6349 h 10000"/>
              <a:gd name="connsiteX9" fmla="*/ 3807 w 9502"/>
              <a:gd name="connsiteY9" fmla="*/ 5280 h 10000"/>
              <a:gd name="connsiteX10" fmla="*/ 4074 w 9502"/>
              <a:gd name="connsiteY10" fmla="*/ 4194 h 10000"/>
              <a:gd name="connsiteX11" fmla="*/ 4389 w 9502"/>
              <a:gd name="connsiteY11" fmla="*/ 2993 h 10000"/>
              <a:gd name="connsiteX12" fmla="*/ 4608 w 9502"/>
              <a:gd name="connsiteY12" fmla="*/ 2072 h 10000"/>
              <a:gd name="connsiteX13" fmla="*/ 4818 w 9502"/>
              <a:gd name="connsiteY13" fmla="*/ 1316 h 10000"/>
              <a:gd name="connsiteX14" fmla="*/ 5152 w 9502"/>
              <a:gd name="connsiteY14" fmla="*/ 543 h 10000"/>
              <a:gd name="connsiteX15" fmla="*/ 5391 w 9502"/>
              <a:gd name="connsiteY15" fmla="*/ 148 h 10000"/>
              <a:gd name="connsiteX16" fmla="*/ 5649 w 9502"/>
              <a:gd name="connsiteY16" fmla="*/ 0 h 10000"/>
              <a:gd name="connsiteX17" fmla="*/ 5897 w 9502"/>
              <a:gd name="connsiteY17" fmla="*/ 197 h 10000"/>
              <a:gd name="connsiteX18" fmla="*/ 6155 w 9502"/>
              <a:gd name="connsiteY18" fmla="*/ 625 h 10000"/>
              <a:gd name="connsiteX19" fmla="*/ 6392 w 9502"/>
              <a:gd name="connsiteY19" fmla="*/ 1283 h 10000"/>
              <a:gd name="connsiteX20" fmla="*/ 6583 w 9502"/>
              <a:gd name="connsiteY20" fmla="*/ 1924 h 10000"/>
              <a:gd name="connsiteX21" fmla="*/ 6736 w 9502"/>
              <a:gd name="connsiteY21" fmla="*/ 2549 h 10000"/>
              <a:gd name="connsiteX22" fmla="*/ 6879 w 9502"/>
              <a:gd name="connsiteY22" fmla="*/ 3141 h 10000"/>
              <a:gd name="connsiteX23" fmla="*/ 7127 w 9502"/>
              <a:gd name="connsiteY23" fmla="*/ 4079 h 10000"/>
              <a:gd name="connsiteX24" fmla="*/ 7356 w 9502"/>
              <a:gd name="connsiteY24" fmla="*/ 4967 h 10000"/>
              <a:gd name="connsiteX25" fmla="*/ 7595 w 9502"/>
              <a:gd name="connsiteY25" fmla="*/ 6003 h 10000"/>
              <a:gd name="connsiteX26" fmla="*/ 7871 w 9502"/>
              <a:gd name="connsiteY26" fmla="*/ 6908 h 10000"/>
              <a:gd name="connsiteX27" fmla="*/ 8100 w 9502"/>
              <a:gd name="connsiteY27" fmla="*/ 7582 h 10000"/>
              <a:gd name="connsiteX28" fmla="*/ 8598 w 9502"/>
              <a:gd name="connsiteY28" fmla="*/ 8684 h 10000"/>
              <a:gd name="connsiteX29" fmla="*/ 8902 w 9502"/>
              <a:gd name="connsiteY29" fmla="*/ 9161 h 10000"/>
              <a:gd name="connsiteX30" fmla="*/ 9188 w 9502"/>
              <a:gd name="connsiteY30" fmla="*/ 9474 h 10000"/>
              <a:gd name="connsiteX31" fmla="*/ 9502 w 9502"/>
              <a:gd name="connsiteY31" fmla="*/ 9704 h 10000"/>
              <a:gd name="connsiteX0" fmla="*/ 0 w 9670"/>
              <a:gd name="connsiteY0" fmla="*/ 10000 h 10000"/>
              <a:gd name="connsiteX1" fmla="*/ 943 w 9670"/>
              <a:gd name="connsiteY1" fmla="*/ 9967 h 10000"/>
              <a:gd name="connsiteX2" fmla="*/ 1475 w 9670"/>
              <a:gd name="connsiteY2" fmla="*/ 9852 h 10000"/>
              <a:gd name="connsiteX3" fmla="*/ 2109 w 9670"/>
              <a:gd name="connsiteY3" fmla="*/ 9507 h 10000"/>
              <a:gd name="connsiteX4" fmla="*/ 2511 w 9670"/>
              <a:gd name="connsiteY4" fmla="*/ 9112 h 10000"/>
              <a:gd name="connsiteX5" fmla="*/ 2812 w 9670"/>
              <a:gd name="connsiteY5" fmla="*/ 8586 h 10000"/>
              <a:gd name="connsiteX6" fmla="*/ 3112 w 9670"/>
              <a:gd name="connsiteY6" fmla="*/ 8026 h 10000"/>
              <a:gd name="connsiteX7" fmla="*/ 3385 w 9670"/>
              <a:gd name="connsiteY7" fmla="*/ 7336 h 10000"/>
              <a:gd name="connsiteX8" fmla="*/ 3686 w 9670"/>
              <a:gd name="connsiteY8" fmla="*/ 6349 h 10000"/>
              <a:gd name="connsiteX9" fmla="*/ 4007 w 9670"/>
              <a:gd name="connsiteY9" fmla="*/ 5280 h 10000"/>
              <a:gd name="connsiteX10" fmla="*/ 4288 w 9670"/>
              <a:gd name="connsiteY10" fmla="*/ 4194 h 10000"/>
              <a:gd name="connsiteX11" fmla="*/ 4619 w 9670"/>
              <a:gd name="connsiteY11" fmla="*/ 2993 h 10000"/>
              <a:gd name="connsiteX12" fmla="*/ 4850 w 9670"/>
              <a:gd name="connsiteY12" fmla="*/ 2072 h 10000"/>
              <a:gd name="connsiteX13" fmla="*/ 5071 w 9670"/>
              <a:gd name="connsiteY13" fmla="*/ 1316 h 10000"/>
              <a:gd name="connsiteX14" fmla="*/ 5422 w 9670"/>
              <a:gd name="connsiteY14" fmla="*/ 543 h 10000"/>
              <a:gd name="connsiteX15" fmla="*/ 5674 w 9670"/>
              <a:gd name="connsiteY15" fmla="*/ 148 h 10000"/>
              <a:gd name="connsiteX16" fmla="*/ 5945 w 9670"/>
              <a:gd name="connsiteY16" fmla="*/ 0 h 10000"/>
              <a:gd name="connsiteX17" fmla="*/ 6206 w 9670"/>
              <a:gd name="connsiteY17" fmla="*/ 197 h 10000"/>
              <a:gd name="connsiteX18" fmla="*/ 6478 w 9670"/>
              <a:gd name="connsiteY18" fmla="*/ 625 h 10000"/>
              <a:gd name="connsiteX19" fmla="*/ 6727 w 9670"/>
              <a:gd name="connsiteY19" fmla="*/ 1283 h 10000"/>
              <a:gd name="connsiteX20" fmla="*/ 6928 w 9670"/>
              <a:gd name="connsiteY20" fmla="*/ 1924 h 10000"/>
              <a:gd name="connsiteX21" fmla="*/ 7089 w 9670"/>
              <a:gd name="connsiteY21" fmla="*/ 2549 h 10000"/>
              <a:gd name="connsiteX22" fmla="*/ 7240 w 9670"/>
              <a:gd name="connsiteY22" fmla="*/ 3141 h 10000"/>
              <a:gd name="connsiteX23" fmla="*/ 7501 w 9670"/>
              <a:gd name="connsiteY23" fmla="*/ 4079 h 10000"/>
              <a:gd name="connsiteX24" fmla="*/ 7742 w 9670"/>
              <a:gd name="connsiteY24" fmla="*/ 4967 h 10000"/>
              <a:gd name="connsiteX25" fmla="*/ 7993 w 9670"/>
              <a:gd name="connsiteY25" fmla="*/ 6003 h 10000"/>
              <a:gd name="connsiteX26" fmla="*/ 8284 w 9670"/>
              <a:gd name="connsiteY26" fmla="*/ 6908 h 10000"/>
              <a:gd name="connsiteX27" fmla="*/ 8525 w 9670"/>
              <a:gd name="connsiteY27" fmla="*/ 7582 h 10000"/>
              <a:gd name="connsiteX28" fmla="*/ 9049 w 9670"/>
              <a:gd name="connsiteY28" fmla="*/ 8684 h 10000"/>
              <a:gd name="connsiteX29" fmla="*/ 9369 w 9670"/>
              <a:gd name="connsiteY29" fmla="*/ 9161 h 10000"/>
              <a:gd name="connsiteX30" fmla="*/ 9670 w 9670"/>
              <a:gd name="connsiteY30" fmla="*/ 9474 h 10000"/>
              <a:gd name="connsiteX0" fmla="*/ 0 w 9689"/>
              <a:gd name="connsiteY0" fmla="*/ 10000 h 10000"/>
              <a:gd name="connsiteX1" fmla="*/ 975 w 9689"/>
              <a:gd name="connsiteY1" fmla="*/ 9967 h 10000"/>
              <a:gd name="connsiteX2" fmla="*/ 1525 w 9689"/>
              <a:gd name="connsiteY2" fmla="*/ 9852 h 10000"/>
              <a:gd name="connsiteX3" fmla="*/ 2181 w 9689"/>
              <a:gd name="connsiteY3" fmla="*/ 9507 h 10000"/>
              <a:gd name="connsiteX4" fmla="*/ 2597 w 9689"/>
              <a:gd name="connsiteY4" fmla="*/ 9112 h 10000"/>
              <a:gd name="connsiteX5" fmla="*/ 2908 w 9689"/>
              <a:gd name="connsiteY5" fmla="*/ 8586 h 10000"/>
              <a:gd name="connsiteX6" fmla="*/ 3218 w 9689"/>
              <a:gd name="connsiteY6" fmla="*/ 8026 h 10000"/>
              <a:gd name="connsiteX7" fmla="*/ 3501 w 9689"/>
              <a:gd name="connsiteY7" fmla="*/ 7336 h 10000"/>
              <a:gd name="connsiteX8" fmla="*/ 3812 w 9689"/>
              <a:gd name="connsiteY8" fmla="*/ 6349 h 10000"/>
              <a:gd name="connsiteX9" fmla="*/ 4144 w 9689"/>
              <a:gd name="connsiteY9" fmla="*/ 5280 h 10000"/>
              <a:gd name="connsiteX10" fmla="*/ 4434 w 9689"/>
              <a:gd name="connsiteY10" fmla="*/ 4194 h 10000"/>
              <a:gd name="connsiteX11" fmla="*/ 4777 w 9689"/>
              <a:gd name="connsiteY11" fmla="*/ 2993 h 10000"/>
              <a:gd name="connsiteX12" fmla="*/ 5016 w 9689"/>
              <a:gd name="connsiteY12" fmla="*/ 2072 h 10000"/>
              <a:gd name="connsiteX13" fmla="*/ 5244 w 9689"/>
              <a:gd name="connsiteY13" fmla="*/ 1316 h 10000"/>
              <a:gd name="connsiteX14" fmla="*/ 5607 w 9689"/>
              <a:gd name="connsiteY14" fmla="*/ 543 h 10000"/>
              <a:gd name="connsiteX15" fmla="*/ 5868 w 9689"/>
              <a:gd name="connsiteY15" fmla="*/ 148 h 10000"/>
              <a:gd name="connsiteX16" fmla="*/ 6148 w 9689"/>
              <a:gd name="connsiteY16" fmla="*/ 0 h 10000"/>
              <a:gd name="connsiteX17" fmla="*/ 6418 w 9689"/>
              <a:gd name="connsiteY17" fmla="*/ 197 h 10000"/>
              <a:gd name="connsiteX18" fmla="*/ 6699 w 9689"/>
              <a:gd name="connsiteY18" fmla="*/ 625 h 10000"/>
              <a:gd name="connsiteX19" fmla="*/ 6957 w 9689"/>
              <a:gd name="connsiteY19" fmla="*/ 1283 h 10000"/>
              <a:gd name="connsiteX20" fmla="*/ 7164 w 9689"/>
              <a:gd name="connsiteY20" fmla="*/ 1924 h 10000"/>
              <a:gd name="connsiteX21" fmla="*/ 7331 w 9689"/>
              <a:gd name="connsiteY21" fmla="*/ 2549 h 10000"/>
              <a:gd name="connsiteX22" fmla="*/ 7487 w 9689"/>
              <a:gd name="connsiteY22" fmla="*/ 3141 h 10000"/>
              <a:gd name="connsiteX23" fmla="*/ 7757 w 9689"/>
              <a:gd name="connsiteY23" fmla="*/ 4079 h 10000"/>
              <a:gd name="connsiteX24" fmla="*/ 8006 w 9689"/>
              <a:gd name="connsiteY24" fmla="*/ 4967 h 10000"/>
              <a:gd name="connsiteX25" fmla="*/ 8266 w 9689"/>
              <a:gd name="connsiteY25" fmla="*/ 6003 h 10000"/>
              <a:gd name="connsiteX26" fmla="*/ 8567 w 9689"/>
              <a:gd name="connsiteY26" fmla="*/ 6908 h 10000"/>
              <a:gd name="connsiteX27" fmla="*/ 8816 w 9689"/>
              <a:gd name="connsiteY27" fmla="*/ 7582 h 10000"/>
              <a:gd name="connsiteX28" fmla="*/ 9358 w 9689"/>
              <a:gd name="connsiteY28" fmla="*/ 8684 h 10000"/>
              <a:gd name="connsiteX29" fmla="*/ 9689 w 9689"/>
              <a:gd name="connsiteY29" fmla="*/ 9161 h 10000"/>
              <a:gd name="connsiteX0" fmla="*/ 0 w 9658"/>
              <a:gd name="connsiteY0" fmla="*/ 10000 h 10000"/>
              <a:gd name="connsiteX1" fmla="*/ 1006 w 9658"/>
              <a:gd name="connsiteY1" fmla="*/ 9967 h 10000"/>
              <a:gd name="connsiteX2" fmla="*/ 1574 w 9658"/>
              <a:gd name="connsiteY2" fmla="*/ 9852 h 10000"/>
              <a:gd name="connsiteX3" fmla="*/ 2251 w 9658"/>
              <a:gd name="connsiteY3" fmla="*/ 9507 h 10000"/>
              <a:gd name="connsiteX4" fmla="*/ 2680 w 9658"/>
              <a:gd name="connsiteY4" fmla="*/ 9112 h 10000"/>
              <a:gd name="connsiteX5" fmla="*/ 3001 w 9658"/>
              <a:gd name="connsiteY5" fmla="*/ 8586 h 10000"/>
              <a:gd name="connsiteX6" fmla="*/ 3321 w 9658"/>
              <a:gd name="connsiteY6" fmla="*/ 8026 h 10000"/>
              <a:gd name="connsiteX7" fmla="*/ 3613 w 9658"/>
              <a:gd name="connsiteY7" fmla="*/ 7336 h 10000"/>
              <a:gd name="connsiteX8" fmla="*/ 3934 w 9658"/>
              <a:gd name="connsiteY8" fmla="*/ 6349 h 10000"/>
              <a:gd name="connsiteX9" fmla="*/ 4277 w 9658"/>
              <a:gd name="connsiteY9" fmla="*/ 5280 h 10000"/>
              <a:gd name="connsiteX10" fmla="*/ 4576 w 9658"/>
              <a:gd name="connsiteY10" fmla="*/ 4194 h 10000"/>
              <a:gd name="connsiteX11" fmla="*/ 4930 w 9658"/>
              <a:gd name="connsiteY11" fmla="*/ 2993 h 10000"/>
              <a:gd name="connsiteX12" fmla="*/ 5177 w 9658"/>
              <a:gd name="connsiteY12" fmla="*/ 2072 h 10000"/>
              <a:gd name="connsiteX13" fmla="*/ 5412 w 9658"/>
              <a:gd name="connsiteY13" fmla="*/ 1316 h 10000"/>
              <a:gd name="connsiteX14" fmla="*/ 5787 w 9658"/>
              <a:gd name="connsiteY14" fmla="*/ 543 h 10000"/>
              <a:gd name="connsiteX15" fmla="*/ 6056 w 9658"/>
              <a:gd name="connsiteY15" fmla="*/ 148 h 10000"/>
              <a:gd name="connsiteX16" fmla="*/ 6345 w 9658"/>
              <a:gd name="connsiteY16" fmla="*/ 0 h 10000"/>
              <a:gd name="connsiteX17" fmla="*/ 6624 w 9658"/>
              <a:gd name="connsiteY17" fmla="*/ 197 h 10000"/>
              <a:gd name="connsiteX18" fmla="*/ 6914 w 9658"/>
              <a:gd name="connsiteY18" fmla="*/ 625 h 10000"/>
              <a:gd name="connsiteX19" fmla="*/ 7180 w 9658"/>
              <a:gd name="connsiteY19" fmla="*/ 1283 h 10000"/>
              <a:gd name="connsiteX20" fmla="*/ 7394 w 9658"/>
              <a:gd name="connsiteY20" fmla="*/ 1924 h 10000"/>
              <a:gd name="connsiteX21" fmla="*/ 7566 w 9658"/>
              <a:gd name="connsiteY21" fmla="*/ 2549 h 10000"/>
              <a:gd name="connsiteX22" fmla="*/ 7727 w 9658"/>
              <a:gd name="connsiteY22" fmla="*/ 3141 h 10000"/>
              <a:gd name="connsiteX23" fmla="*/ 8006 w 9658"/>
              <a:gd name="connsiteY23" fmla="*/ 4079 h 10000"/>
              <a:gd name="connsiteX24" fmla="*/ 8263 w 9658"/>
              <a:gd name="connsiteY24" fmla="*/ 4967 h 10000"/>
              <a:gd name="connsiteX25" fmla="*/ 8531 w 9658"/>
              <a:gd name="connsiteY25" fmla="*/ 6003 h 10000"/>
              <a:gd name="connsiteX26" fmla="*/ 8842 w 9658"/>
              <a:gd name="connsiteY26" fmla="*/ 6908 h 10000"/>
              <a:gd name="connsiteX27" fmla="*/ 9099 w 9658"/>
              <a:gd name="connsiteY27" fmla="*/ 7582 h 10000"/>
              <a:gd name="connsiteX28" fmla="*/ 9658 w 9658"/>
              <a:gd name="connsiteY28" fmla="*/ 8684 h 10000"/>
              <a:gd name="connsiteX0" fmla="*/ 0 w 9421"/>
              <a:gd name="connsiteY0" fmla="*/ 10000 h 10000"/>
              <a:gd name="connsiteX1" fmla="*/ 1042 w 9421"/>
              <a:gd name="connsiteY1" fmla="*/ 9967 h 10000"/>
              <a:gd name="connsiteX2" fmla="*/ 1630 w 9421"/>
              <a:gd name="connsiteY2" fmla="*/ 9852 h 10000"/>
              <a:gd name="connsiteX3" fmla="*/ 2331 w 9421"/>
              <a:gd name="connsiteY3" fmla="*/ 9507 h 10000"/>
              <a:gd name="connsiteX4" fmla="*/ 2775 w 9421"/>
              <a:gd name="connsiteY4" fmla="*/ 9112 h 10000"/>
              <a:gd name="connsiteX5" fmla="*/ 3107 w 9421"/>
              <a:gd name="connsiteY5" fmla="*/ 8586 h 10000"/>
              <a:gd name="connsiteX6" fmla="*/ 3439 w 9421"/>
              <a:gd name="connsiteY6" fmla="*/ 8026 h 10000"/>
              <a:gd name="connsiteX7" fmla="*/ 3741 w 9421"/>
              <a:gd name="connsiteY7" fmla="*/ 7336 h 10000"/>
              <a:gd name="connsiteX8" fmla="*/ 4073 w 9421"/>
              <a:gd name="connsiteY8" fmla="*/ 6349 h 10000"/>
              <a:gd name="connsiteX9" fmla="*/ 4428 w 9421"/>
              <a:gd name="connsiteY9" fmla="*/ 5280 h 10000"/>
              <a:gd name="connsiteX10" fmla="*/ 4738 w 9421"/>
              <a:gd name="connsiteY10" fmla="*/ 4194 h 10000"/>
              <a:gd name="connsiteX11" fmla="*/ 5105 w 9421"/>
              <a:gd name="connsiteY11" fmla="*/ 2993 h 10000"/>
              <a:gd name="connsiteX12" fmla="*/ 5360 w 9421"/>
              <a:gd name="connsiteY12" fmla="*/ 2072 h 10000"/>
              <a:gd name="connsiteX13" fmla="*/ 5604 w 9421"/>
              <a:gd name="connsiteY13" fmla="*/ 1316 h 10000"/>
              <a:gd name="connsiteX14" fmla="*/ 5992 w 9421"/>
              <a:gd name="connsiteY14" fmla="*/ 543 h 10000"/>
              <a:gd name="connsiteX15" fmla="*/ 6270 w 9421"/>
              <a:gd name="connsiteY15" fmla="*/ 148 h 10000"/>
              <a:gd name="connsiteX16" fmla="*/ 6570 w 9421"/>
              <a:gd name="connsiteY16" fmla="*/ 0 h 10000"/>
              <a:gd name="connsiteX17" fmla="*/ 6859 w 9421"/>
              <a:gd name="connsiteY17" fmla="*/ 197 h 10000"/>
              <a:gd name="connsiteX18" fmla="*/ 7159 w 9421"/>
              <a:gd name="connsiteY18" fmla="*/ 625 h 10000"/>
              <a:gd name="connsiteX19" fmla="*/ 7434 w 9421"/>
              <a:gd name="connsiteY19" fmla="*/ 1283 h 10000"/>
              <a:gd name="connsiteX20" fmla="*/ 7656 w 9421"/>
              <a:gd name="connsiteY20" fmla="*/ 1924 h 10000"/>
              <a:gd name="connsiteX21" fmla="*/ 7834 w 9421"/>
              <a:gd name="connsiteY21" fmla="*/ 2549 h 10000"/>
              <a:gd name="connsiteX22" fmla="*/ 8001 w 9421"/>
              <a:gd name="connsiteY22" fmla="*/ 3141 h 10000"/>
              <a:gd name="connsiteX23" fmla="*/ 8290 w 9421"/>
              <a:gd name="connsiteY23" fmla="*/ 4079 h 10000"/>
              <a:gd name="connsiteX24" fmla="*/ 8556 w 9421"/>
              <a:gd name="connsiteY24" fmla="*/ 4967 h 10000"/>
              <a:gd name="connsiteX25" fmla="*/ 8833 w 9421"/>
              <a:gd name="connsiteY25" fmla="*/ 6003 h 10000"/>
              <a:gd name="connsiteX26" fmla="*/ 9155 w 9421"/>
              <a:gd name="connsiteY26" fmla="*/ 6908 h 10000"/>
              <a:gd name="connsiteX27" fmla="*/ 9421 w 9421"/>
              <a:gd name="connsiteY27" fmla="*/ 7582 h 10000"/>
              <a:gd name="connsiteX0" fmla="*/ 0 w 10000"/>
              <a:gd name="connsiteY0" fmla="*/ 10000 h 10000"/>
              <a:gd name="connsiteX1" fmla="*/ 1730 w 10000"/>
              <a:gd name="connsiteY1" fmla="*/ 9852 h 10000"/>
              <a:gd name="connsiteX2" fmla="*/ 2474 w 10000"/>
              <a:gd name="connsiteY2" fmla="*/ 9507 h 10000"/>
              <a:gd name="connsiteX3" fmla="*/ 2946 w 10000"/>
              <a:gd name="connsiteY3" fmla="*/ 9112 h 10000"/>
              <a:gd name="connsiteX4" fmla="*/ 3298 w 10000"/>
              <a:gd name="connsiteY4" fmla="*/ 8586 h 10000"/>
              <a:gd name="connsiteX5" fmla="*/ 3650 w 10000"/>
              <a:gd name="connsiteY5" fmla="*/ 8026 h 10000"/>
              <a:gd name="connsiteX6" fmla="*/ 3971 w 10000"/>
              <a:gd name="connsiteY6" fmla="*/ 7336 h 10000"/>
              <a:gd name="connsiteX7" fmla="*/ 4323 w 10000"/>
              <a:gd name="connsiteY7" fmla="*/ 6349 h 10000"/>
              <a:gd name="connsiteX8" fmla="*/ 4700 w 10000"/>
              <a:gd name="connsiteY8" fmla="*/ 5280 h 10000"/>
              <a:gd name="connsiteX9" fmla="*/ 5029 w 10000"/>
              <a:gd name="connsiteY9" fmla="*/ 4194 h 10000"/>
              <a:gd name="connsiteX10" fmla="*/ 5419 w 10000"/>
              <a:gd name="connsiteY10" fmla="*/ 2993 h 10000"/>
              <a:gd name="connsiteX11" fmla="*/ 5689 w 10000"/>
              <a:gd name="connsiteY11" fmla="*/ 2072 h 10000"/>
              <a:gd name="connsiteX12" fmla="*/ 5948 w 10000"/>
              <a:gd name="connsiteY12" fmla="*/ 1316 h 10000"/>
              <a:gd name="connsiteX13" fmla="*/ 6360 w 10000"/>
              <a:gd name="connsiteY13" fmla="*/ 543 h 10000"/>
              <a:gd name="connsiteX14" fmla="*/ 6655 w 10000"/>
              <a:gd name="connsiteY14" fmla="*/ 148 h 10000"/>
              <a:gd name="connsiteX15" fmla="*/ 6974 w 10000"/>
              <a:gd name="connsiteY15" fmla="*/ 0 h 10000"/>
              <a:gd name="connsiteX16" fmla="*/ 7281 w 10000"/>
              <a:gd name="connsiteY16" fmla="*/ 197 h 10000"/>
              <a:gd name="connsiteX17" fmla="*/ 7599 w 10000"/>
              <a:gd name="connsiteY17" fmla="*/ 625 h 10000"/>
              <a:gd name="connsiteX18" fmla="*/ 7891 w 10000"/>
              <a:gd name="connsiteY18" fmla="*/ 1283 h 10000"/>
              <a:gd name="connsiteX19" fmla="*/ 8127 w 10000"/>
              <a:gd name="connsiteY19" fmla="*/ 1924 h 10000"/>
              <a:gd name="connsiteX20" fmla="*/ 8315 w 10000"/>
              <a:gd name="connsiteY20" fmla="*/ 2549 h 10000"/>
              <a:gd name="connsiteX21" fmla="*/ 8493 w 10000"/>
              <a:gd name="connsiteY21" fmla="*/ 3141 h 10000"/>
              <a:gd name="connsiteX22" fmla="*/ 8799 w 10000"/>
              <a:gd name="connsiteY22" fmla="*/ 4079 h 10000"/>
              <a:gd name="connsiteX23" fmla="*/ 9082 w 10000"/>
              <a:gd name="connsiteY23" fmla="*/ 4967 h 10000"/>
              <a:gd name="connsiteX24" fmla="*/ 9376 w 10000"/>
              <a:gd name="connsiteY24" fmla="*/ 6003 h 10000"/>
              <a:gd name="connsiteX25" fmla="*/ 9718 w 10000"/>
              <a:gd name="connsiteY25" fmla="*/ 6908 h 10000"/>
              <a:gd name="connsiteX26" fmla="*/ 10000 w 10000"/>
              <a:gd name="connsiteY26" fmla="*/ 7582 h 10000"/>
              <a:gd name="connsiteX0" fmla="*/ 0 w 8270"/>
              <a:gd name="connsiteY0" fmla="*/ 9852 h 9852"/>
              <a:gd name="connsiteX1" fmla="*/ 744 w 8270"/>
              <a:gd name="connsiteY1" fmla="*/ 9507 h 9852"/>
              <a:gd name="connsiteX2" fmla="*/ 1216 w 8270"/>
              <a:gd name="connsiteY2" fmla="*/ 9112 h 9852"/>
              <a:gd name="connsiteX3" fmla="*/ 1568 w 8270"/>
              <a:gd name="connsiteY3" fmla="*/ 8586 h 9852"/>
              <a:gd name="connsiteX4" fmla="*/ 1920 w 8270"/>
              <a:gd name="connsiteY4" fmla="*/ 8026 h 9852"/>
              <a:gd name="connsiteX5" fmla="*/ 2241 w 8270"/>
              <a:gd name="connsiteY5" fmla="*/ 7336 h 9852"/>
              <a:gd name="connsiteX6" fmla="*/ 2593 w 8270"/>
              <a:gd name="connsiteY6" fmla="*/ 6349 h 9852"/>
              <a:gd name="connsiteX7" fmla="*/ 2970 w 8270"/>
              <a:gd name="connsiteY7" fmla="*/ 5280 h 9852"/>
              <a:gd name="connsiteX8" fmla="*/ 3299 w 8270"/>
              <a:gd name="connsiteY8" fmla="*/ 4194 h 9852"/>
              <a:gd name="connsiteX9" fmla="*/ 3689 w 8270"/>
              <a:gd name="connsiteY9" fmla="*/ 2993 h 9852"/>
              <a:gd name="connsiteX10" fmla="*/ 3959 w 8270"/>
              <a:gd name="connsiteY10" fmla="*/ 2072 h 9852"/>
              <a:gd name="connsiteX11" fmla="*/ 4218 w 8270"/>
              <a:gd name="connsiteY11" fmla="*/ 1316 h 9852"/>
              <a:gd name="connsiteX12" fmla="*/ 4630 w 8270"/>
              <a:gd name="connsiteY12" fmla="*/ 543 h 9852"/>
              <a:gd name="connsiteX13" fmla="*/ 4925 w 8270"/>
              <a:gd name="connsiteY13" fmla="*/ 148 h 9852"/>
              <a:gd name="connsiteX14" fmla="*/ 5244 w 8270"/>
              <a:gd name="connsiteY14" fmla="*/ 0 h 9852"/>
              <a:gd name="connsiteX15" fmla="*/ 5551 w 8270"/>
              <a:gd name="connsiteY15" fmla="*/ 197 h 9852"/>
              <a:gd name="connsiteX16" fmla="*/ 5869 w 8270"/>
              <a:gd name="connsiteY16" fmla="*/ 625 h 9852"/>
              <a:gd name="connsiteX17" fmla="*/ 6161 w 8270"/>
              <a:gd name="connsiteY17" fmla="*/ 1283 h 9852"/>
              <a:gd name="connsiteX18" fmla="*/ 6397 w 8270"/>
              <a:gd name="connsiteY18" fmla="*/ 1924 h 9852"/>
              <a:gd name="connsiteX19" fmla="*/ 6585 w 8270"/>
              <a:gd name="connsiteY19" fmla="*/ 2549 h 9852"/>
              <a:gd name="connsiteX20" fmla="*/ 6763 w 8270"/>
              <a:gd name="connsiteY20" fmla="*/ 3141 h 9852"/>
              <a:gd name="connsiteX21" fmla="*/ 7069 w 8270"/>
              <a:gd name="connsiteY21" fmla="*/ 4079 h 9852"/>
              <a:gd name="connsiteX22" fmla="*/ 7352 w 8270"/>
              <a:gd name="connsiteY22" fmla="*/ 4967 h 9852"/>
              <a:gd name="connsiteX23" fmla="*/ 7646 w 8270"/>
              <a:gd name="connsiteY23" fmla="*/ 6003 h 9852"/>
              <a:gd name="connsiteX24" fmla="*/ 7988 w 8270"/>
              <a:gd name="connsiteY24" fmla="*/ 6908 h 9852"/>
              <a:gd name="connsiteX25" fmla="*/ 8270 w 8270"/>
              <a:gd name="connsiteY25" fmla="*/ 7582 h 9852"/>
              <a:gd name="connsiteX0" fmla="*/ 0 w 9100"/>
              <a:gd name="connsiteY0" fmla="*/ 9650 h 9650"/>
              <a:gd name="connsiteX1" fmla="*/ 570 w 9100"/>
              <a:gd name="connsiteY1" fmla="*/ 9249 h 9650"/>
              <a:gd name="connsiteX2" fmla="*/ 996 w 9100"/>
              <a:gd name="connsiteY2" fmla="*/ 8715 h 9650"/>
              <a:gd name="connsiteX3" fmla="*/ 1422 w 9100"/>
              <a:gd name="connsiteY3" fmla="*/ 8147 h 9650"/>
              <a:gd name="connsiteX4" fmla="*/ 1810 w 9100"/>
              <a:gd name="connsiteY4" fmla="*/ 7446 h 9650"/>
              <a:gd name="connsiteX5" fmla="*/ 2235 w 9100"/>
              <a:gd name="connsiteY5" fmla="*/ 6444 h 9650"/>
              <a:gd name="connsiteX6" fmla="*/ 2691 w 9100"/>
              <a:gd name="connsiteY6" fmla="*/ 5359 h 9650"/>
              <a:gd name="connsiteX7" fmla="*/ 3089 w 9100"/>
              <a:gd name="connsiteY7" fmla="*/ 4257 h 9650"/>
              <a:gd name="connsiteX8" fmla="*/ 3561 w 9100"/>
              <a:gd name="connsiteY8" fmla="*/ 3038 h 9650"/>
              <a:gd name="connsiteX9" fmla="*/ 3887 w 9100"/>
              <a:gd name="connsiteY9" fmla="*/ 2103 h 9650"/>
              <a:gd name="connsiteX10" fmla="*/ 4200 w 9100"/>
              <a:gd name="connsiteY10" fmla="*/ 1336 h 9650"/>
              <a:gd name="connsiteX11" fmla="*/ 4699 w 9100"/>
              <a:gd name="connsiteY11" fmla="*/ 551 h 9650"/>
              <a:gd name="connsiteX12" fmla="*/ 5055 w 9100"/>
              <a:gd name="connsiteY12" fmla="*/ 150 h 9650"/>
              <a:gd name="connsiteX13" fmla="*/ 5441 w 9100"/>
              <a:gd name="connsiteY13" fmla="*/ 0 h 9650"/>
              <a:gd name="connsiteX14" fmla="*/ 5812 w 9100"/>
              <a:gd name="connsiteY14" fmla="*/ 200 h 9650"/>
              <a:gd name="connsiteX15" fmla="*/ 6197 w 9100"/>
              <a:gd name="connsiteY15" fmla="*/ 634 h 9650"/>
              <a:gd name="connsiteX16" fmla="*/ 6550 w 9100"/>
              <a:gd name="connsiteY16" fmla="*/ 1302 h 9650"/>
              <a:gd name="connsiteX17" fmla="*/ 6835 w 9100"/>
              <a:gd name="connsiteY17" fmla="*/ 1953 h 9650"/>
              <a:gd name="connsiteX18" fmla="*/ 7063 w 9100"/>
              <a:gd name="connsiteY18" fmla="*/ 2587 h 9650"/>
              <a:gd name="connsiteX19" fmla="*/ 7278 w 9100"/>
              <a:gd name="connsiteY19" fmla="*/ 3188 h 9650"/>
              <a:gd name="connsiteX20" fmla="*/ 7648 w 9100"/>
              <a:gd name="connsiteY20" fmla="*/ 4140 h 9650"/>
              <a:gd name="connsiteX21" fmla="*/ 7990 w 9100"/>
              <a:gd name="connsiteY21" fmla="*/ 5042 h 9650"/>
              <a:gd name="connsiteX22" fmla="*/ 8345 w 9100"/>
              <a:gd name="connsiteY22" fmla="*/ 6093 h 9650"/>
              <a:gd name="connsiteX23" fmla="*/ 8759 w 9100"/>
              <a:gd name="connsiteY23" fmla="*/ 7012 h 9650"/>
              <a:gd name="connsiteX24" fmla="*/ 9100 w 9100"/>
              <a:gd name="connsiteY24" fmla="*/ 7696 h 9650"/>
              <a:gd name="connsiteX0" fmla="*/ 0 w 9374"/>
              <a:gd name="connsiteY0" fmla="*/ 9584 h 9584"/>
              <a:gd name="connsiteX1" fmla="*/ 469 w 9374"/>
              <a:gd name="connsiteY1" fmla="*/ 9031 h 9584"/>
              <a:gd name="connsiteX2" fmla="*/ 937 w 9374"/>
              <a:gd name="connsiteY2" fmla="*/ 8442 h 9584"/>
              <a:gd name="connsiteX3" fmla="*/ 1363 w 9374"/>
              <a:gd name="connsiteY3" fmla="*/ 7716 h 9584"/>
              <a:gd name="connsiteX4" fmla="*/ 1830 w 9374"/>
              <a:gd name="connsiteY4" fmla="*/ 6678 h 9584"/>
              <a:gd name="connsiteX5" fmla="*/ 2331 w 9374"/>
              <a:gd name="connsiteY5" fmla="*/ 5553 h 9584"/>
              <a:gd name="connsiteX6" fmla="*/ 2769 w 9374"/>
              <a:gd name="connsiteY6" fmla="*/ 4411 h 9584"/>
              <a:gd name="connsiteX7" fmla="*/ 3287 w 9374"/>
              <a:gd name="connsiteY7" fmla="*/ 3148 h 9584"/>
              <a:gd name="connsiteX8" fmla="*/ 3645 w 9374"/>
              <a:gd name="connsiteY8" fmla="*/ 2179 h 9584"/>
              <a:gd name="connsiteX9" fmla="*/ 3989 w 9374"/>
              <a:gd name="connsiteY9" fmla="*/ 1384 h 9584"/>
              <a:gd name="connsiteX10" fmla="*/ 4538 w 9374"/>
              <a:gd name="connsiteY10" fmla="*/ 571 h 9584"/>
              <a:gd name="connsiteX11" fmla="*/ 4929 w 9374"/>
              <a:gd name="connsiteY11" fmla="*/ 155 h 9584"/>
              <a:gd name="connsiteX12" fmla="*/ 5353 w 9374"/>
              <a:gd name="connsiteY12" fmla="*/ 0 h 9584"/>
              <a:gd name="connsiteX13" fmla="*/ 5761 w 9374"/>
              <a:gd name="connsiteY13" fmla="*/ 207 h 9584"/>
              <a:gd name="connsiteX14" fmla="*/ 6184 w 9374"/>
              <a:gd name="connsiteY14" fmla="*/ 657 h 9584"/>
              <a:gd name="connsiteX15" fmla="*/ 6572 w 9374"/>
              <a:gd name="connsiteY15" fmla="*/ 1349 h 9584"/>
              <a:gd name="connsiteX16" fmla="*/ 6885 w 9374"/>
              <a:gd name="connsiteY16" fmla="*/ 2024 h 9584"/>
              <a:gd name="connsiteX17" fmla="*/ 7136 w 9374"/>
              <a:gd name="connsiteY17" fmla="*/ 2681 h 9584"/>
              <a:gd name="connsiteX18" fmla="*/ 7372 w 9374"/>
              <a:gd name="connsiteY18" fmla="*/ 3304 h 9584"/>
              <a:gd name="connsiteX19" fmla="*/ 7778 w 9374"/>
              <a:gd name="connsiteY19" fmla="*/ 4290 h 9584"/>
              <a:gd name="connsiteX20" fmla="*/ 8154 w 9374"/>
              <a:gd name="connsiteY20" fmla="*/ 5225 h 9584"/>
              <a:gd name="connsiteX21" fmla="*/ 8544 w 9374"/>
              <a:gd name="connsiteY21" fmla="*/ 6314 h 9584"/>
              <a:gd name="connsiteX22" fmla="*/ 8999 w 9374"/>
              <a:gd name="connsiteY22" fmla="*/ 7266 h 9584"/>
              <a:gd name="connsiteX23" fmla="*/ 9374 w 9374"/>
              <a:gd name="connsiteY23" fmla="*/ 7975 h 9584"/>
              <a:gd name="connsiteX0" fmla="*/ 0 w 9500"/>
              <a:gd name="connsiteY0" fmla="*/ 9423 h 9423"/>
              <a:gd name="connsiteX1" fmla="*/ 500 w 9500"/>
              <a:gd name="connsiteY1" fmla="*/ 8808 h 9423"/>
              <a:gd name="connsiteX2" fmla="*/ 954 w 9500"/>
              <a:gd name="connsiteY2" fmla="*/ 8051 h 9423"/>
              <a:gd name="connsiteX3" fmla="*/ 1452 w 9500"/>
              <a:gd name="connsiteY3" fmla="*/ 6968 h 9423"/>
              <a:gd name="connsiteX4" fmla="*/ 1987 w 9500"/>
              <a:gd name="connsiteY4" fmla="*/ 5794 h 9423"/>
              <a:gd name="connsiteX5" fmla="*/ 2454 w 9500"/>
              <a:gd name="connsiteY5" fmla="*/ 4602 h 9423"/>
              <a:gd name="connsiteX6" fmla="*/ 3007 w 9500"/>
              <a:gd name="connsiteY6" fmla="*/ 3285 h 9423"/>
              <a:gd name="connsiteX7" fmla="*/ 3388 w 9500"/>
              <a:gd name="connsiteY7" fmla="*/ 2274 h 9423"/>
              <a:gd name="connsiteX8" fmla="*/ 3755 w 9500"/>
              <a:gd name="connsiteY8" fmla="*/ 1444 h 9423"/>
              <a:gd name="connsiteX9" fmla="*/ 4341 w 9500"/>
              <a:gd name="connsiteY9" fmla="*/ 596 h 9423"/>
              <a:gd name="connsiteX10" fmla="*/ 4758 w 9500"/>
              <a:gd name="connsiteY10" fmla="*/ 162 h 9423"/>
              <a:gd name="connsiteX11" fmla="*/ 5210 w 9500"/>
              <a:gd name="connsiteY11" fmla="*/ 0 h 9423"/>
              <a:gd name="connsiteX12" fmla="*/ 5646 w 9500"/>
              <a:gd name="connsiteY12" fmla="*/ 216 h 9423"/>
              <a:gd name="connsiteX13" fmla="*/ 6097 w 9500"/>
              <a:gd name="connsiteY13" fmla="*/ 686 h 9423"/>
              <a:gd name="connsiteX14" fmla="*/ 6511 w 9500"/>
              <a:gd name="connsiteY14" fmla="*/ 1408 h 9423"/>
              <a:gd name="connsiteX15" fmla="*/ 6845 w 9500"/>
              <a:gd name="connsiteY15" fmla="*/ 2112 h 9423"/>
              <a:gd name="connsiteX16" fmla="*/ 7113 w 9500"/>
              <a:gd name="connsiteY16" fmla="*/ 2797 h 9423"/>
              <a:gd name="connsiteX17" fmla="*/ 7364 w 9500"/>
              <a:gd name="connsiteY17" fmla="*/ 3447 h 9423"/>
              <a:gd name="connsiteX18" fmla="*/ 7797 w 9500"/>
              <a:gd name="connsiteY18" fmla="*/ 4476 h 9423"/>
              <a:gd name="connsiteX19" fmla="*/ 8199 w 9500"/>
              <a:gd name="connsiteY19" fmla="*/ 5452 h 9423"/>
              <a:gd name="connsiteX20" fmla="*/ 8615 w 9500"/>
              <a:gd name="connsiteY20" fmla="*/ 6588 h 9423"/>
              <a:gd name="connsiteX21" fmla="*/ 9100 w 9500"/>
              <a:gd name="connsiteY21" fmla="*/ 7581 h 9423"/>
              <a:gd name="connsiteX22" fmla="*/ 9500 w 9500"/>
              <a:gd name="connsiteY22" fmla="*/ 8321 h 9423"/>
              <a:gd name="connsiteX0" fmla="*/ 0 w 9474"/>
              <a:gd name="connsiteY0" fmla="*/ 9347 h 9347"/>
              <a:gd name="connsiteX1" fmla="*/ 478 w 9474"/>
              <a:gd name="connsiteY1" fmla="*/ 8544 h 9347"/>
              <a:gd name="connsiteX2" fmla="*/ 1002 w 9474"/>
              <a:gd name="connsiteY2" fmla="*/ 7395 h 9347"/>
              <a:gd name="connsiteX3" fmla="*/ 1566 w 9474"/>
              <a:gd name="connsiteY3" fmla="*/ 6149 h 9347"/>
              <a:gd name="connsiteX4" fmla="*/ 2057 w 9474"/>
              <a:gd name="connsiteY4" fmla="*/ 4884 h 9347"/>
              <a:gd name="connsiteX5" fmla="*/ 2639 w 9474"/>
              <a:gd name="connsiteY5" fmla="*/ 3486 h 9347"/>
              <a:gd name="connsiteX6" fmla="*/ 3040 w 9474"/>
              <a:gd name="connsiteY6" fmla="*/ 2413 h 9347"/>
              <a:gd name="connsiteX7" fmla="*/ 3427 w 9474"/>
              <a:gd name="connsiteY7" fmla="*/ 1532 h 9347"/>
              <a:gd name="connsiteX8" fmla="*/ 4043 w 9474"/>
              <a:gd name="connsiteY8" fmla="*/ 632 h 9347"/>
              <a:gd name="connsiteX9" fmla="*/ 4482 w 9474"/>
              <a:gd name="connsiteY9" fmla="*/ 172 h 9347"/>
              <a:gd name="connsiteX10" fmla="*/ 4958 w 9474"/>
              <a:gd name="connsiteY10" fmla="*/ 0 h 9347"/>
              <a:gd name="connsiteX11" fmla="*/ 5417 w 9474"/>
              <a:gd name="connsiteY11" fmla="*/ 229 h 9347"/>
              <a:gd name="connsiteX12" fmla="*/ 5892 w 9474"/>
              <a:gd name="connsiteY12" fmla="*/ 728 h 9347"/>
              <a:gd name="connsiteX13" fmla="*/ 6328 w 9474"/>
              <a:gd name="connsiteY13" fmla="*/ 1494 h 9347"/>
              <a:gd name="connsiteX14" fmla="*/ 6679 w 9474"/>
              <a:gd name="connsiteY14" fmla="*/ 2241 h 9347"/>
              <a:gd name="connsiteX15" fmla="*/ 6961 w 9474"/>
              <a:gd name="connsiteY15" fmla="*/ 2968 h 9347"/>
              <a:gd name="connsiteX16" fmla="*/ 7226 w 9474"/>
              <a:gd name="connsiteY16" fmla="*/ 3658 h 9347"/>
              <a:gd name="connsiteX17" fmla="*/ 7681 w 9474"/>
              <a:gd name="connsiteY17" fmla="*/ 4750 h 9347"/>
              <a:gd name="connsiteX18" fmla="*/ 8105 w 9474"/>
              <a:gd name="connsiteY18" fmla="*/ 5786 h 9347"/>
              <a:gd name="connsiteX19" fmla="*/ 8542 w 9474"/>
              <a:gd name="connsiteY19" fmla="*/ 6991 h 9347"/>
              <a:gd name="connsiteX20" fmla="*/ 9053 w 9474"/>
              <a:gd name="connsiteY20" fmla="*/ 8045 h 9347"/>
              <a:gd name="connsiteX21" fmla="*/ 9474 w 9474"/>
              <a:gd name="connsiteY21" fmla="*/ 8831 h 9347"/>
              <a:gd name="connsiteX0" fmla="*/ 0 w 9495"/>
              <a:gd name="connsiteY0" fmla="*/ 9141 h 9448"/>
              <a:gd name="connsiteX1" fmla="*/ 553 w 9495"/>
              <a:gd name="connsiteY1" fmla="*/ 7912 h 9448"/>
              <a:gd name="connsiteX2" fmla="*/ 1148 w 9495"/>
              <a:gd name="connsiteY2" fmla="*/ 6579 h 9448"/>
              <a:gd name="connsiteX3" fmla="*/ 1666 w 9495"/>
              <a:gd name="connsiteY3" fmla="*/ 5225 h 9448"/>
              <a:gd name="connsiteX4" fmla="*/ 2281 w 9495"/>
              <a:gd name="connsiteY4" fmla="*/ 3730 h 9448"/>
              <a:gd name="connsiteX5" fmla="*/ 2704 w 9495"/>
              <a:gd name="connsiteY5" fmla="*/ 2582 h 9448"/>
              <a:gd name="connsiteX6" fmla="*/ 3112 w 9495"/>
              <a:gd name="connsiteY6" fmla="*/ 1639 h 9448"/>
              <a:gd name="connsiteX7" fmla="*/ 3762 w 9495"/>
              <a:gd name="connsiteY7" fmla="*/ 676 h 9448"/>
              <a:gd name="connsiteX8" fmla="*/ 4226 w 9495"/>
              <a:gd name="connsiteY8" fmla="*/ 184 h 9448"/>
              <a:gd name="connsiteX9" fmla="*/ 4728 w 9495"/>
              <a:gd name="connsiteY9" fmla="*/ 0 h 9448"/>
              <a:gd name="connsiteX10" fmla="*/ 5213 w 9495"/>
              <a:gd name="connsiteY10" fmla="*/ 245 h 9448"/>
              <a:gd name="connsiteX11" fmla="*/ 5714 w 9495"/>
              <a:gd name="connsiteY11" fmla="*/ 779 h 9448"/>
              <a:gd name="connsiteX12" fmla="*/ 6174 w 9495"/>
              <a:gd name="connsiteY12" fmla="*/ 1598 h 9448"/>
              <a:gd name="connsiteX13" fmla="*/ 6545 w 9495"/>
              <a:gd name="connsiteY13" fmla="*/ 2398 h 9448"/>
              <a:gd name="connsiteX14" fmla="*/ 6842 w 9495"/>
              <a:gd name="connsiteY14" fmla="*/ 3175 h 9448"/>
              <a:gd name="connsiteX15" fmla="*/ 7122 w 9495"/>
              <a:gd name="connsiteY15" fmla="*/ 3914 h 9448"/>
              <a:gd name="connsiteX16" fmla="*/ 7602 w 9495"/>
              <a:gd name="connsiteY16" fmla="*/ 5082 h 9448"/>
              <a:gd name="connsiteX17" fmla="*/ 8050 w 9495"/>
              <a:gd name="connsiteY17" fmla="*/ 6190 h 9448"/>
              <a:gd name="connsiteX18" fmla="*/ 8511 w 9495"/>
              <a:gd name="connsiteY18" fmla="*/ 7479 h 9448"/>
              <a:gd name="connsiteX19" fmla="*/ 9051 w 9495"/>
              <a:gd name="connsiteY19" fmla="*/ 8607 h 9448"/>
              <a:gd name="connsiteX20" fmla="*/ 9495 w 9495"/>
              <a:gd name="connsiteY20" fmla="*/ 9448 h 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95" h="9448">
                <a:moveTo>
                  <a:pt x="0" y="9141"/>
                </a:moveTo>
                <a:cubicBezTo>
                  <a:pt x="187" y="8792"/>
                  <a:pt x="368" y="8342"/>
                  <a:pt x="553" y="7912"/>
                </a:cubicBezTo>
                <a:cubicBezTo>
                  <a:pt x="739" y="7479"/>
                  <a:pt x="963" y="7030"/>
                  <a:pt x="1148" y="6579"/>
                </a:cubicBezTo>
                <a:cubicBezTo>
                  <a:pt x="1333" y="6129"/>
                  <a:pt x="1483" y="5697"/>
                  <a:pt x="1666" y="5225"/>
                </a:cubicBezTo>
                <a:cubicBezTo>
                  <a:pt x="1855" y="4753"/>
                  <a:pt x="2115" y="4160"/>
                  <a:pt x="2281" y="3730"/>
                </a:cubicBezTo>
                <a:cubicBezTo>
                  <a:pt x="2444" y="3299"/>
                  <a:pt x="2577" y="2930"/>
                  <a:pt x="2704" y="2582"/>
                </a:cubicBezTo>
                <a:cubicBezTo>
                  <a:pt x="2837" y="2235"/>
                  <a:pt x="2947" y="1947"/>
                  <a:pt x="3112" y="1639"/>
                </a:cubicBezTo>
                <a:cubicBezTo>
                  <a:pt x="3282" y="1332"/>
                  <a:pt x="3579" y="922"/>
                  <a:pt x="3762" y="676"/>
                </a:cubicBezTo>
                <a:cubicBezTo>
                  <a:pt x="3947" y="430"/>
                  <a:pt x="4060" y="308"/>
                  <a:pt x="4226" y="184"/>
                </a:cubicBezTo>
                <a:cubicBezTo>
                  <a:pt x="4394" y="61"/>
                  <a:pt x="4560" y="0"/>
                  <a:pt x="4728" y="0"/>
                </a:cubicBezTo>
                <a:cubicBezTo>
                  <a:pt x="4896" y="0"/>
                  <a:pt x="5044" y="124"/>
                  <a:pt x="5213" y="245"/>
                </a:cubicBezTo>
                <a:cubicBezTo>
                  <a:pt x="5378" y="368"/>
                  <a:pt x="5544" y="553"/>
                  <a:pt x="5714" y="779"/>
                </a:cubicBezTo>
                <a:cubicBezTo>
                  <a:pt x="5876" y="1005"/>
                  <a:pt x="6047" y="1332"/>
                  <a:pt x="6174" y="1598"/>
                </a:cubicBezTo>
                <a:cubicBezTo>
                  <a:pt x="6307" y="1865"/>
                  <a:pt x="6432" y="2132"/>
                  <a:pt x="6545" y="2398"/>
                </a:cubicBezTo>
                <a:cubicBezTo>
                  <a:pt x="6655" y="2665"/>
                  <a:pt x="6750" y="2930"/>
                  <a:pt x="6842" y="3175"/>
                </a:cubicBezTo>
                <a:cubicBezTo>
                  <a:pt x="6937" y="3422"/>
                  <a:pt x="6990" y="3608"/>
                  <a:pt x="7122" y="3914"/>
                </a:cubicBezTo>
                <a:cubicBezTo>
                  <a:pt x="7249" y="4223"/>
                  <a:pt x="7454" y="4714"/>
                  <a:pt x="7602" y="5082"/>
                </a:cubicBezTo>
                <a:cubicBezTo>
                  <a:pt x="7756" y="5452"/>
                  <a:pt x="7899" y="5801"/>
                  <a:pt x="8050" y="6190"/>
                </a:cubicBezTo>
                <a:cubicBezTo>
                  <a:pt x="8200" y="6579"/>
                  <a:pt x="8348" y="7070"/>
                  <a:pt x="8511" y="7479"/>
                </a:cubicBezTo>
                <a:cubicBezTo>
                  <a:pt x="8680" y="7890"/>
                  <a:pt x="8886" y="8281"/>
                  <a:pt x="9051" y="8607"/>
                </a:cubicBezTo>
                <a:cubicBezTo>
                  <a:pt x="9218" y="8935"/>
                  <a:pt x="9329" y="9161"/>
                  <a:pt x="9495" y="9448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36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istance (Å)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ensity 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angle (°)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91"/>
          <p:cNvSpPr>
            <a:spLocks/>
          </p:cNvSpPr>
          <p:nvPr/>
        </p:nvSpPr>
        <p:spPr bwMode="auto">
          <a:xfrm>
            <a:off x="2635324" y="2078983"/>
            <a:ext cx="107882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91"/>
          <p:cNvSpPr>
            <a:spLocks/>
          </p:cNvSpPr>
          <p:nvPr/>
        </p:nvSpPr>
        <p:spPr bwMode="auto">
          <a:xfrm>
            <a:off x="4898670" y="2081502"/>
            <a:ext cx="4018820" cy="56392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  <a:gd name="connsiteX0" fmla="*/ 0 w 10000"/>
              <a:gd name="connsiteY0" fmla="*/ 10000 h 10000"/>
              <a:gd name="connsiteX1" fmla="*/ 799 w 10000"/>
              <a:gd name="connsiteY1" fmla="*/ 9967 h 10000"/>
              <a:gd name="connsiteX2" fmla="*/ 1250 w 10000"/>
              <a:gd name="connsiteY2" fmla="*/ 9852 h 10000"/>
              <a:gd name="connsiteX3" fmla="*/ 1786 w 10000"/>
              <a:gd name="connsiteY3" fmla="*/ 9507 h 10000"/>
              <a:gd name="connsiteX4" fmla="*/ 2126 w 10000"/>
              <a:gd name="connsiteY4" fmla="*/ 9112 h 10000"/>
              <a:gd name="connsiteX5" fmla="*/ 2381 w 10000"/>
              <a:gd name="connsiteY5" fmla="*/ 8586 h 10000"/>
              <a:gd name="connsiteX6" fmla="*/ 2636 w 10000"/>
              <a:gd name="connsiteY6" fmla="*/ 8026 h 10000"/>
              <a:gd name="connsiteX7" fmla="*/ 2866 w 10000"/>
              <a:gd name="connsiteY7" fmla="*/ 7336 h 10000"/>
              <a:gd name="connsiteX8" fmla="*/ 3121 w 10000"/>
              <a:gd name="connsiteY8" fmla="*/ 6349 h 10000"/>
              <a:gd name="connsiteX9" fmla="*/ 3393 w 10000"/>
              <a:gd name="connsiteY9" fmla="*/ 5280 h 10000"/>
              <a:gd name="connsiteX10" fmla="*/ 3631 w 10000"/>
              <a:gd name="connsiteY10" fmla="*/ 4194 h 10000"/>
              <a:gd name="connsiteX11" fmla="*/ 3912 w 10000"/>
              <a:gd name="connsiteY11" fmla="*/ 2993 h 10000"/>
              <a:gd name="connsiteX12" fmla="*/ 4107 w 10000"/>
              <a:gd name="connsiteY12" fmla="*/ 2072 h 10000"/>
              <a:gd name="connsiteX13" fmla="*/ 4294 w 10000"/>
              <a:gd name="connsiteY13" fmla="*/ 1316 h 10000"/>
              <a:gd name="connsiteX14" fmla="*/ 4592 w 10000"/>
              <a:gd name="connsiteY14" fmla="*/ 543 h 10000"/>
              <a:gd name="connsiteX15" fmla="*/ 4804 w 10000"/>
              <a:gd name="connsiteY15" fmla="*/ 148 h 10000"/>
              <a:gd name="connsiteX16" fmla="*/ 5034 w 10000"/>
              <a:gd name="connsiteY16" fmla="*/ 0 h 10000"/>
              <a:gd name="connsiteX17" fmla="*/ 5255 w 10000"/>
              <a:gd name="connsiteY17" fmla="*/ 197 h 10000"/>
              <a:gd name="connsiteX18" fmla="*/ 5485 w 10000"/>
              <a:gd name="connsiteY18" fmla="*/ 625 h 10000"/>
              <a:gd name="connsiteX19" fmla="*/ 5697 w 10000"/>
              <a:gd name="connsiteY19" fmla="*/ 1283 h 10000"/>
              <a:gd name="connsiteX20" fmla="*/ 5867 w 10000"/>
              <a:gd name="connsiteY20" fmla="*/ 1924 h 10000"/>
              <a:gd name="connsiteX21" fmla="*/ 6003 w 10000"/>
              <a:gd name="connsiteY21" fmla="*/ 2549 h 10000"/>
              <a:gd name="connsiteX22" fmla="*/ 6131 w 10000"/>
              <a:gd name="connsiteY22" fmla="*/ 3141 h 10000"/>
              <a:gd name="connsiteX23" fmla="*/ 6352 w 10000"/>
              <a:gd name="connsiteY23" fmla="*/ 4079 h 10000"/>
              <a:gd name="connsiteX24" fmla="*/ 6556 w 10000"/>
              <a:gd name="connsiteY24" fmla="*/ 4967 h 10000"/>
              <a:gd name="connsiteX25" fmla="*/ 6769 w 10000"/>
              <a:gd name="connsiteY25" fmla="*/ 6003 h 10000"/>
              <a:gd name="connsiteX26" fmla="*/ 7015 w 10000"/>
              <a:gd name="connsiteY26" fmla="*/ 6908 h 10000"/>
              <a:gd name="connsiteX27" fmla="*/ 7219 w 10000"/>
              <a:gd name="connsiteY27" fmla="*/ 7582 h 10000"/>
              <a:gd name="connsiteX28" fmla="*/ 7662 w 10000"/>
              <a:gd name="connsiteY28" fmla="*/ 8684 h 10000"/>
              <a:gd name="connsiteX29" fmla="*/ 7934 w 10000"/>
              <a:gd name="connsiteY29" fmla="*/ 9161 h 10000"/>
              <a:gd name="connsiteX30" fmla="*/ 8189 w 10000"/>
              <a:gd name="connsiteY30" fmla="*/ 9474 h 10000"/>
              <a:gd name="connsiteX31" fmla="*/ 8469 w 10000"/>
              <a:gd name="connsiteY31" fmla="*/ 9704 h 10000"/>
              <a:gd name="connsiteX32" fmla="*/ 8912 w 10000"/>
              <a:gd name="connsiteY32" fmla="*/ 9868 h 10000"/>
              <a:gd name="connsiteX33" fmla="*/ 9396 w 10000"/>
              <a:gd name="connsiteY33" fmla="*/ 9967 h 10000"/>
              <a:gd name="connsiteX34" fmla="*/ 10000 w 10000"/>
              <a:gd name="connsiteY34" fmla="*/ 9967 h 10000"/>
              <a:gd name="connsiteX0" fmla="*/ 0 w 9396"/>
              <a:gd name="connsiteY0" fmla="*/ 10000 h 10000"/>
              <a:gd name="connsiteX1" fmla="*/ 799 w 9396"/>
              <a:gd name="connsiteY1" fmla="*/ 9967 h 10000"/>
              <a:gd name="connsiteX2" fmla="*/ 1250 w 9396"/>
              <a:gd name="connsiteY2" fmla="*/ 9852 h 10000"/>
              <a:gd name="connsiteX3" fmla="*/ 1786 w 9396"/>
              <a:gd name="connsiteY3" fmla="*/ 9507 h 10000"/>
              <a:gd name="connsiteX4" fmla="*/ 2126 w 9396"/>
              <a:gd name="connsiteY4" fmla="*/ 9112 h 10000"/>
              <a:gd name="connsiteX5" fmla="*/ 2381 w 9396"/>
              <a:gd name="connsiteY5" fmla="*/ 8586 h 10000"/>
              <a:gd name="connsiteX6" fmla="*/ 2636 w 9396"/>
              <a:gd name="connsiteY6" fmla="*/ 8026 h 10000"/>
              <a:gd name="connsiteX7" fmla="*/ 2866 w 9396"/>
              <a:gd name="connsiteY7" fmla="*/ 7336 h 10000"/>
              <a:gd name="connsiteX8" fmla="*/ 3121 w 9396"/>
              <a:gd name="connsiteY8" fmla="*/ 6349 h 10000"/>
              <a:gd name="connsiteX9" fmla="*/ 3393 w 9396"/>
              <a:gd name="connsiteY9" fmla="*/ 5280 h 10000"/>
              <a:gd name="connsiteX10" fmla="*/ 3631 w 9396"/>
              <a:gd name="connsiteY10" fmla="*/ 4194 h 10000"/>
              <a:gd name="connsiteX11" fmla="*/ 3912 w 9396"/>
              <a:gd name="connsiteY11" fmla="*/ 2993 h 10000"/>
              <a:gd name="connsiteX12" fmla="*/ 4107 w 9396"/>
              <a:gd name="connsiteY12" fmla="*/ 2072 h 10000"/>
              <a:gd name="connsiteX13" fmla="*/ 4294 w 9396"/>
              <a:gd name="connsiteY13" fmla="*/ 1316 h 10000"/>
              <a:gd name="connsiteX14" fmla="*/ 4592 w 9396"/>
              <a:gd name="connsiteY14" fmla="*/ 543 h 10000"/>
              <a:gd name="connsiteX15" fmla="*/ 4804 w 9396"/>
              <a:gd name="connsiteY15" fmla="*/ 148 h 10000"/>
              <a:gd name="connsiteX16" fmla="*/ 5034 w 9396"/>
              <a:gd name="connsiteY16" fmla="*/ 0 h 10000"/>
              <a:gd name="connsiteX17" fmla="*/ 5255 w 9396"/>
              <a:gd name="connsiteY17" fmla="*/ 197 h 10000"/>
              <a:gd name="connsiteX18" fmla="*/ 5485 w 9396"/>
              <a:gd name="connsiteY18" fmla="*/ 625 h 10000"/>
              <a:gd name="connsiteX19" fmla="*/ 5697 w 9396"/>
              <a:gd name="connsiteY19" fmla="*/ 1283 h 10000"/>
              <a:gd name="connsiteX20" fmla="*/ 5867 w 9396"/>
              <a:gd name="connsiteY20" fmla="*/ 1924 h 10000"/>
              <a:gd name="connsiteX21" fmla="*/ 6003 w 9396"/>
              <a:gd name="connsiteY21" fmla="*/ 2549 h 10000"/>
              <a:gd name="connsiteX22" fmla="*/ 6131 w 9396"/>
              <a:gd name="connsiteY22" fmla="*/ 3141 h 10000"/>
              <a:gd name="connsiteX23" fmla="*/ 6352 w 9396"/>
              <a:gd name="connsiteY23" fmla="*/ 4079 h 10000"/>
              <a:gd name="connsiteX24" fmla="*/ 6556 w 9396"/>
              <a:gd name="connsiteY24" fmla="*/ 4967 h 10000"/>
              <a:gd name="connsiteX25" fmla="*/ 6769 w 9396"/>
              <a:gd name="connsiteY25" fmla="*/ 6003 h 10000"/>
              <a:gd name="connsiteX26" fmla="*/ 7015 w 9396"/>
              <a:gd name="connsiteY26" fmla="*/ 6908 h 10000"/>
              <a:gd name="connsiteX27" fmla="*/ 7219 w 9396"/>
              <a:gd name="connsiteY27" fmla="*/ 7582 h 10000"/>
              <a:gd name="connsiteX28" fmla="*/ 7662 w 9396"/>
              <a:gd name="connsiteY28" fmla="*/ 8684 h 10000"/>
              <a:gd name="connsiteX29" fmla="*/ 7934 w 9396"/>
              <a:gd name="connsiteY29" fmla="*/ 9161 h 10000"/>
              <a:gd name="connsiteX30" fmla="*/ 8189 w 9396"/>
              <a:gd name="connsiteY30" fmla="*/ 9474 h 10000"/>
              <a:gd name="connsiteX31" fmla="*/ 8469 w 9396"/>
              <a:gd name="connsiteY31" fmla="*/ 9704 h 10000"/>
              <a:gd name="connsiteX32" fmla="*/ 8912 w 9396"/>
              <a:gd name="connsiteY32" fmla="*/ 9868 h 10000"/>
              <a:gd name="connsiteX33" fmla="*/ 9396 w 9396"/>
              <a:gd name="connsiteY33" fmla="*/ 9967 h 10000"/>
              <a:gd name="connsiteX0" fmla="*/ 0 w 9485"/>
              <a:gd name="connsiteY0" fmla="*/ 10000 h 10000"/>
              <a:gd name="connsiteX1" fmla="*/ 850 w 9485"/>
              <a:gd name="connsiteY1" fmla="*/ 9967 h 10000"/>
              <a:gd name="connsiteX2" fmla="*/ 1330 w 9485"/>
              <a:gd name="connsiteY2" fmla="*/ 9852 h 10000"/>
              <a:gd name="connsiteX3" fmla="*/ 1901 w 9485"/>
              <a:gd name="connsiteY3" fmla="*/ 9507 h 10000"/>
              <a:gd name="connsiteX4" fmla="*/ 2263 w 9485"/>
              <a:gd name="connsiteY4" fmla="*/ 9112 h 10000"/>
              <a:gd name="connsiteX5" fmla="*/ 2534 w 9485"/>
              <a:gd name="connsiteY5" fmla="*/ 8586 h 10000"/>
              <a:gd name="connsiteX6" fmla="*/ 2805 w 9485"/>
              <a:gd name="connsiteY6" fmla="*/ 8026 h 10000"/>
              <a:gd name="connsiteX7" fmla="*/ 3050 w 9485"/>
              <a:gd name="connsiteY7" fmla="*/ 7336 h 10000"/>
              <a:gd name="connsiteX8" fmla="*/ 3322 w 9485"/>
              <a:gd name="connsiteY8" fmla="*/ 6349 h 10000"/>
              <a:gd name="connsiteX9" fmla="*/ 3611 w 9485"/>
              <a:gd name="connsiteY9" fmla="*/ 5280 h 10000"/>
              <a:gd name="connsiteX10" fmla="*/ 3864 w 9485"/>
              <a:gd name="connsiteY10" fmla="*/ 4194 h 10000"/>
              <a:gd name="connsiteX11" fmla="*/ 4163 w 9485"/>
              <a:gd name="connsiteY11" fmla="*/ 2993 h 10000"/>
              <a:gd name="connsiteX12" fmla="*/ 4371 w 9485"/>
              <a:gd name="connsiteY12" fmla="*/ 2072 h 10000"/>
              <a:gd name="connsiteX13" fmla="*/ 4570 w 9485"/>
              <a:gd name="connsiteY13" fmla="*/ 1316 h 10000"/>
              <a:gd name="connsiteX14" fmla="*/ 4887 w 9485"/>
              <a:gd name="connsiteY14" fmla="*/ 543 h 10000"/>
              <a:gd name="connsiteX15" fmla="*/ 5113 w 9485"/>
              <a:gd name="connsiteY15" fmla="*/ 148 h 10000"/>
              <a:gd name="connsiteX16" fmla="*/ 5358 w 9485"/>
              <a:gd name="connsiteY16" fmla="*/ 0 h 10000"/>
              <a:gd name="connsiteX17" fmla="*/ 5593 w 9485"/>
              <a:gd name="connsiteY17" fmla="*/ 197 h 10000"/>
              <a:gd name="connsiteX18" fmla="*/ 5838 w 9485"/>
              <a:gd name="connsiteY18" fmla="*/ 625 h 10000"/>
              <a:gd name="connsiteX19" fmla="*/ 6063 w 9485"/>
              <a:gd name="connsiteY19" fmla="*/ 1283 h 10000"/>
              <a:gd name="connsiteX20" fmla="*/ 6244 w 9485"/>
              <a:gd name="connsiteY20" fmla="*/ 1924 h 10000"/>
              <a:gd name="connsiteX21" fmla="*/ 6389 w 9485"/>
              <a:gd name="connsiteY21" fmla="*/ 2549 h 10000"/>
              <a:gd name="connsiteX22" fmla="*/ 6525 w 9485"/>
              <a:gd name="connsiteY22" fmla="*/ 3141 h 10000"/>
              <a:gd name="connsiteX23" fmla="*/ 6760 w 9485"/>
              <a:gd name="connsiteY23" fmla="*/ 4079 h 10000"/>
              <a:gd name="connsiteX24" fmla="*/ 6977 w 9485"/>
              <a:gd name="connsiteY24" fmla="*/ 4967 h 10000"/>
              <a:gd name="connsiteX25" fmla="*/ 7204 w 9485"/>
              <a:gd name="connsiteY25" fmla="*/ 6003 h 10000"/>
              <a:gd name="connsiteX26" fmla="*/ 7466 w 9485"/>
              <a:gd name="connsiteY26" fmla="*/ 6908 h 10000"/>
              <a:gd name="connsiteX27" fmla="*/ 7683 w 9485"/>
              <a:gd name="connsiteY27" fmla="*/ 7582 h 10000"/>
              <a:gd name="connsiteX28" fmla="*/ 8155 w 9485"/>
              <a:gd name="connsiteY28" fmla="*/ 8684 h 10000"/>
              <a:gd name="connsiteX29" fmla="*/ 8444 w 9485"/>
              <a:gd name="connsiteY29" fmla="*/ 9161 h 10000"/>
              <a:gd name="connsiteX30" fmla="*/ 8715 w 9485"/>
              <a:gd name="connsiteY30" fmla="*/ 9474 h 10000"/>
              <a:gd name="connsiteX31" fmla="*/ 9013 w 9485"/>
              <a:gd name="connsiteY31" fmla="*/ 9704 h 10000"/>
              <a:gd name="connsiteX32" fmla="*/ 9485 w 9485"/>
              <a:gd name="connsiteY32" fmla="*/ 9868 h 10000"/>
              <a:gd name="connsiteX0" fmla="*/ 0 w 9502"/>
              <a:gd name="connsiteY0" fmla="*/ 10000 h 10000"/>
              <a:gd name="connsiteX1" fmla="*/ 896 w 9502"/>
              <a:gd name="connsiteY1" fmla="*/ 9967 h 10000"/>
              <a:gd name="connsiteX2" fmla="*/ 1402 w 9502"/>
              <a:gd name="connsiteY2" fmla="*/ 9852 h 10000"/>
              <a:gd name="connsiteX3" fmla="*/ 2004 w 9502"/>
              <a:gd name="connsiteY3" fmla="*/ 9507 h 10000"/>
              <a:gd name="connsiteX4" fmla="*/ 2386 w 9502"/>
              <a:gd name="connsiteY4" fmla="*/ 9112 h 10000"/>
              <a:gd name="connsiteX5" fmla="*/ 2672 w 9502"/>
              <a:gd name="connsiteY5" fmla="*/ 8586 h 10000"/>
              <a:gd name="connsiteX6" fmla="*/ 2957 w 9502"/>
              <a:gd name="connsiteY6" fmla="*/ 8026 h 10000"/>
              <a:gd name="connsiteX7" fmla="*/ 3216 w 9502"/>
              <a:gd name="connsiteY7" fmla="*/ 7336 h 10000"/>
              <a:gd name="connsiteX8" fmla="*/ 3502 w 9502"/>
              <a:gd name="connsiteY8" fmla="*/ 6349 h 10000"/>
              <a:gd name="connsiteX9" fmla="*/ 3807 w 9502"/>
              <a:gd name="connsiteY9" fmla="*/ 5280 h 10000"/>
              <a:gd name="connsiteX10" fmla="*/ 4074 w 9502"/>
              <a:gd name="connsiteY10" fmla="*/ 4194 h 10000"/>
              <a:gd name="connsiteX11" fmla="*/ 4389 w 9502"/>
              <a:gd name="connsiteY11" fmla="*/ 2993 h 10000"/>
              <a:gd name="connsiteX12" fmla="*/ 4608 w 9502"/>
              <a:gd name="connsiteY12" fmla="*/ 2072 h 10000"/>
              <a:gd name="connsiteX13" fmla="*/ 4818 w 9502"/>
              <a:gd name="connsiteY13" fmla="*/ 1316 h 10000"/>
              <a:gd name="connsiteX14" fmla="*/ 5152 w 9502"/>
              <a:gd name="connsiteY14" fmla="*/ 543 h 10000"/>
              <a:gd name="connsiteX15" fmla="*/ 5391 w 9502"/>
              <a:gd name="connsiteY15" fmla="*/ 148 h 10000"/>
              <a:gd name="connsiteX16" fmla="*/ 5649 w 9502"/>
              <a:gd name="connsiteY16" fmla="*/ 0 h 10000"/>
              <a:gd name="connsiteX17" fmla="*/ 5897 w 9502"/>
              <a:gd name="connsiteY17" fmla="*/ 197 h 10000"/>
              <a:gd name="connsiteX18" fmla="*/ 6155 w 9502"/>
              <a:gd name="connsiteY18" fmla="*/ 625 h 10000"/>
              <a:gd name="connsiteX19" fmla="*/ 6392 w 9502"/>
              <a:gd name="connsiteY19" fmla="*/ 1283 h 10000"/>
              <a:gd name="connsiteX20" fmla="*/ 6583 w 9502"/>
              <a:gd name="connsiteY20" fmla="*/ 1924 h 10000"/>
              <a:gd name="connsiteX21" fmla="*/ 6736 w 9502"/>
              <a:gd name="connsiteY21" fmla="*/ 2549 h 10000"/>
              <a:gd name="connsiteX22" fmla="*/ 6879 w 9502"/>
              <a:gd name="connsiteY22" fmla="*/ 3141 h 10000"/>
              <a:gd name="connsiteX23" fmla="*/ 7127 w 9502"/>
              <a:gd name="connsiteY23" fmla="*/ 4079 h 10000"/>
              <a:gd name="connsiteX24" fmla="*/ 7356 w 9502"/>
              <a:gd name="connsiteY24" fmla="*/ 4967 h 10000"/>
              <a:gd name="connsiteX25" fmla="*/ 7595 w 9502"/>
              <a:gd name="connsiteY25" fmla="*/ 6003 h 10000"/>
              <a:gd name="connsiteX26" fmla="*/ 7871 w 9502"/>
              <a:gd name="connsiteY26" fmla="*/ 6908 h 10000"/>
              <a:gd name="connsiteX27" fmla="*/ 8100 w 9502"/>
              <a:gd name="connsiteY27" fmla="*/ 7582 h 10000"/>
              <a:gd name="connsiteX28" fmla="*/ 8598 w 9502"/>
              <a:gd name="connsiteY28" fmla="*/ 8684 h 10000"/>
              <a:gd name="connsiteX29" fmla="*/ 8902 w 9502"/>
              <a:gd name="connsiteY29" fmla="*/ 9161 h 10000"/>
              <a:gd name="connsiteX30" fmla="*/ 9188 w 9502"/>
              <a:gd name="connsiteY30" fmla="*/ 9474 h 10000"/>
              <a:gd name="connsiteX31" fmla="*/ 9502 w 9502"/>
              <a:gd name="connsiteY31" fmla="*/ 9704 h 10000"/>
              <a:gd name="connsiteX0" fmla="*/ 0 w 9670"/>
              <a:gd name="connsiteY0" fmla="*/ 10000 h 10000"/>
              <a:gd name="connsiteX1" fmla="*/ 943 w 9670"/>
              <a:gd name="connsiteY1" fmla="*/ 9967 h 10000"/>
              <a:gd name="connsiteX2" fmla="*/ 1475 w 9670"/>
              <a:gd name="connsiteY2" fmla="*/ 9852 h 10000"/>
              <a:gd name="connsiteX3" fmla="*/ 2109 w 9670"/>
              <a:gd name="connsiteY3" fmla="*/ 9507 h 10000"/>
              <a:gd name="connsiteX4" fmla="*/ 2511 w 9670"/>
              <a:gd name="connsiteY4" fmla="*/ 9112 h 10000"/>
              <a:gd name="connsiteX5" fmla="*/ 2812 w 9670"/>
              <a:gd name="connsiteY5" fmla="*/ 8586 h 10000"/>
              <a:gd name="connsiteX6" fmla="*/ 3112 w 9670"/>
              <a:gd name="connsiteY6" fmla="*/ 8026 h 10000"/>
              <a:gd name="connsiteX7" fmla="*/ 3385 w 9670"/>
              <a:gd name="connsiteY7" fmla="*/ 7336 h 10000"/>
              <a:gd name="connsiteX8" fmla="*/ 3686 w 9670"/>
              <a:gd name="connsiteY8" fmla="*/ 6349 h 10000"/>
              <a:gd name="connsiteX9" fmla="*/ 4007 w 9670"/>
              <a:gd name="connsiteY9" fmla="*/ 5280 h 10000"/>
              <a:gd name="connsiteX10" fmla="*/ 4288 w 9670"/>
              <a:gd name="connsiteY10" fmla="*/ 4194 h 10000"/>
              <a:gd name="connsiteX11" fmla="*/ 4619 w 9670"/>
              <a:gd name="connsiteY11" fmla="*/ 2993 h 10000"/>
              <a:gd name="connsiteX12" fmla="*/ 4850 w 9670"/>
              <a:gd name="connsiteY12" fmla="*/ 2072 h 10000"/>
              <a:gd name="connsiteX13" fmla="*/ 5071 w 9670"/>
              <a:gd name="connsiteY13" fmla="*/ 1316 h 10000"/>
              <a:gd name="connsiteX14" fmla="*/ 5422 w 9670"/>
              <a:gd name="connsiteY14" fmla="*/ 543 h 10000"/>
              <a:gd name="connsiteX15" fmla="*/ 5674 w 9670"/>
              <a:gd name="connsiteY15" fmla="*/ 148 h 10000"/>
              <a:gd name="connsiteX16" fmla="*/ 5945 w 9670"/>
              <a:gd name="connsiteY16" fmla="*/ 0 h 10000"/>
              <a:gd name="connsiteX17" fmla="*/ 6206 w 9670"/>
              <a:gd name="connsiteY17" fmla="*/ 197 h 10000"/>
              <a:gd name="connsiteX18" fmla="*/ 6478 w 9670"/>
              <a:gd name="connsiteY18" fmla="*/ 625 h 10000"/>
              <a:gd name="connsiteX19" fmla="*/ 6727 w 9670"/>
              <a:gd name="connsiteY19" fmla="*/ 1283 h 10000"/>
              <a:gd name="connsiteX20" fmla="*/ 6928 w 9670"/>
              <a:gd name="connsiteY20" fmla="*/ 1924 h 10000"/>
              <a:gd name="connsiteX21" fmla="*/ 7089 w 9670"/>
              <a:gd name="connsiteY21" fmla="*/ 2549 h 10000"/>
              <a:gd name="connsiteX22" fmla="*/ 7240 w 9670"/>
              <a:gd name="connsiteY22" fmla="*/ 3141 h 10000"/>
              <a:gd name="connsiteX23" fmla="*/ 7501 w 9670"/>
              <a:gd name="connsiteY23" fmla="*/ 4079 h 10000"/>
              <a:gd name="connsiteX24" fmla="*/ 7742 w 9670"/>
              <a:gd name="connsiteY24" fmla="*/ 4967 h 10000"/>
              <a:gd name="connsiteX25" fmla="*/ 7993 w 9670"/>
              <a:gd name="connsiteY25" fmla="*/ 6003 h 10000"/>
              <a:gd name="connsiteX26" fmla="*/ 8284 w 9670"/>
              <a:gd name="connsiteY26" fmla="*/ 6908 h 10000"/>
              <a:gd name="connsiteX27" fmla="*/ 8525 w 9670"/>
              <a:gd name="connsiteY27" fmla="*/ 7582 h 10000"/>
              <a:gd name="connsiteX28" fmla="*/ 9049 w 9670"/>
              <a:gd name="connsiteY28" fmla="*/ 8684 h 10000"/>
              <a:gd name="connsiteX29" fmla="*/ 9369 w 9670"/>
              <a:gd name="connsiteY29" fmla="*/ 9161 h 10000"/>
              <a:gd name="connsiteX30" fmla="*/ 9670 w 9670"/>
              <a:gd name="connsiteY30" fmla="*/ 9474 h 10000"/>
              <a:gd name="connsiteX0" fmla="*/ 0 w 9689"/>
              <a:gd name="connsiteY0" fmla="*/ 10000 h 10000"/>
              <a:gd name="connsiteX1" fmla="*/ 975 w 9689"/>
              <a:gd name="connsiteY1" fmla="*/ 9967 h 10000"/>
              <a:gd name="connsiteX2" fmla="*/ 1525 w 9689"/>
              <a:gd name="connsiteY2" fmla="*/ 9852 h 10000"/>
              <a:gd name="connsiteX3" fmla="*/ 2181 w 9689"/>
              <a:gd name="connsiteY3" fmla="*/ 9507 h 10000"/>
              <a:gd name="connsiteX4" fmla="*/ 2597 w 9689"/>
              <a:gd name="connsiteY4" fmla="*/ 9112 h 10000"/>
              <a:gd name="connsiteX5" fmla="*/ 2908 w 9689"/>
              <a:gd name="connsiteY5" fmla="*/ 8586 h 10000"/>
              <a:gd name="connsiteX6" fmla="*/ 3218 w 9689"/>
              <a:gd name="connsiteY6" fmla="*/ 8026 h 10000"/>
              <a:gd name="connsiteX7" fmla="*/ 3501 w 9689"/>
              <a:gd name="connsiteY7" fmla="*/ 7336 h 10000"/>
              <a:gd name="connsiteX8" fmla="*/ 3812 w 9689"/>
              <a:gd name="connsiteY8" fmla="*/ 6349 h 10000"/>
              <a:gd name="connsiteX9" fmla="*/ 4144 w 9689"/>
              <a:gd name="connsiteY9" fmla="*/ 5280 h 10000"/>
              <a:gd name="connsiteX10" fmla="*/ 4434 w 9689"/>
              <a:gd name="connsiteY10" fmla="*/ 4194 h 10000"/>
              <a:gd name="connsiteX11" fmla="*/ 4777 w 9689"/>
              <a:gd name="connsiteY11" fmla="*/ 2993 h 10000"/>
              <a:gd name="connsiteX12" fmla="*/ 5016 w 9689"/>
              <a:gd name="connsiteY12" fmla="*/ 2072 h 10000"/>
              <a:gd name="connsiteX13" fmla="*/ 5244 w 9689"/>
              <a:gd name="connsiteY13" fmla="*/ 1316 h 10000"/>
              <a:gd name="connsiteX14" fmla="*/ 5607 w 9689"/>
              <a:gd name="connsiteY14" fmla="*/ 543 h 10000"/>
              <a:gd name="connsiteX15" fmla="*/ 5868 w 9689"/>
              <a:gd name="connsiteY15" fmla="*/ 148 h 10000"/>
              <a:gd name="connsiteX16" fmla="*/ 6148 w 9689"/>
              <a:gd name="connsiteY16" fmla="*/ 0 h 10000"/>
              <a:gd name="connsiteX17" fmla="*/ 6418 w 9689"/>
              <a:gd name="connsiteY17" fmla="*/ 197 h 10000"/>
              <a:gd name="connsiteX18" fmla="*/ 6699 w 9689"/>
              <a:gd name="connsiteY18" fmla="*/ 625 h 10000"/>
              <a:gd name="connsiteX19" fmla="*/ 6957 w 9689"/>
              <a:gd name="connsiteY19" fmla="*/ 1283 h 10000"/>
              <a:gd name="connsiteX20" fmla="*/ 7164 w 9689"/>
              <a:gd name="connsiteY20" fmla="*/ 1924 h 10000"/>
              <a:gd name="connsiteX21" fmla="*/ 7331 w 9689"/>
              <a:gd name="connsiteY21" fmla="*/ 2549 h 10000"/>
              <a:gd name="connsiteX22" fmla="*/ 7487 w 9689"/>
              <a:gd name="connsiteY22" fmla="*/ 3141 h 10000"/>
              <a:gd name="connsiteX23" fmla="*/ 7757 w 9689"/>
              <a:gd name="connsiteY23" fmla="*/ 4079 h 10000"/>
              <a:gd name="connsiteX24" fmla="*/ 8006 w 9689"/>
              <a:gd name="connsiteY24" fmla="*/ 4967 h 10000"/>
              <a:gd name="connsiteX25" fmla="*/ 8266 w 9689"/>
              <a:gd name="connsiteY25" fmla="*/ 6003 h 10000"/>
              <a:gd name="connsiteX26" fmla="*/ 8567 w 9689"/>
              <a:gd name="connsiteY26" fmla="*/ 6908 h 10000"/>
              <a:gd name="connsiteX27" fmla="*/ 8816 w 9689"/>
              <a:gd name="connsiteY27" fmla="*/ 7582 h 10000"/>
              <a:gd name="connsiteX28" fmla="*/ 9358 w 9689"/>
              <a:gd name="connsiteY28" fmla="*/ 8684 h 10000"/>
              <a:gd name="connsiteX29" fmla="*/ 9689 w 9689"/>
              <a:gd name="connsiteY29" fmla="*/ 9161 h 10000"/>
              <a:gd name="connsiteX0" fmla="*/ 0 w 9658"/>
              <a:gd name="connsiteY0" fmla="*/ 10000 h 10000"/>
              <a:gd name="connsiteX1" fmla="*/ 1006 w 9658"/>
              <a:gd name="connsiteY1" fmla="*/ 9967 h 10000"/>
              <a:gd name="connsiteX2" fmla="*/ 1574 w 9658"/>
              <a:gd name="connsiteY2" fmla="*/ 9852 h 10000"/>
              <a:gd name="connsiteX3" fmla="*/ 2251 w 9658"/>
              <a:gd name="connsiteY3" fmla="*/ 9507 h 10000"/>
              <a:gd name="connsiteX4" fmla="*/ 2680 w 9658"/>
              <a:gd name="connsiteY4" fmla="*/ 9112 h 10000"/>
              <a:gd name="connsiteX5" fmla="*/ 3001 w 9658"/>
              <a:gd name="connsiteY5" fmla="*/ 8586 h 10000"/>
              <a:gd name="connsiteX6" fmla="*/ 3321 w 9658"/>
              <a:gd name="connsiteY6" fmla="*/ 8026 h 10000"/>
              <a:gd name="connsiteX7" fmla="*/ 3613 w 9658"/>
              <a:gd name="connsiteY7" fmla="*/ 7336 h 10000"/>
              <a:gd name="connsiteX8" fmla="*/ 3934 w 9658"/>
              <a:gd name="connsiteY8" fmla="*/ 6349 h 10000"/>
              <a:gd name="connsiteX9" fmla="*/ 4277 w 9658"/>
              <a:gd name="connsiteY9" fmla="*/ 5280 h 10000"/>
              <a:gd name="connsiteX10" fmla="*/ 4576 w 9658"/>
              <a:gd name="connsiteY10" fmla="*/ 4194 h 10000"/>
              <a:gd name="connsiteX11" fmla="*/ 4930 w 9658"/>
              <a:gd name="connsiteY11" fmla="*/ 2993 h 10000"/>
              <a:gd name="connsiteX12" fmla="*/ 5177 w 9658"/>
              <a:gd name="connsiteY12" fmla="*/ 2072 h 10000"/>
              <a:gd name="connsiteX13" fmla="*/ 5412 w 9658"/>
              <a:gd name="connsiteY13" fmla="*/ 1316 h 10000"/>
              <a:gd name="connsiteX14" fmla="*/ 5787 w 9658"/>
              <a:gd name="connsiteY14" fmla="*/ 543 h 10000"/>
              <a:gd name="connsiteX15" fmla="*/ 6056 w 9658"/>
              <a:gd name="connsiteY15" fmla="*/ 148 h 10000"/>
              <a:gd name="connsiteX16" fmla="*/ 6345 w 9658"/>
              <a:gd name="connsiteY16" fmla="*/ 0 h 10000"/>
              <a:gd name="connsiteX17" fmla="*/ 6624 w 9658"/>
              <a:gd name="connsiteY17" fmla="*/ 197 h 10000"/>
              <a:gd name="connsiteX18" fmla="*/ 6914 w 9658"/>
              <a:gd name="connsiteY18" fmla="*/ 625 h 10000"/>
              <a:gd name="connsiteX19" fmla="*/ 7180 w 9658"/>
              <a:gd name="connsiteY19" fmla="*/ 1283 h 10000"/>
              <a:gd name="connsiteX20" fmla="*/ 7394 w 9658"/>
              <a:gd name="connsiteY20" fmla="*/ 1924 h 10000"/>
              <a:gd name="connsiteX21" fmla="*/ 7566 w 9658"/>
              <a:gd name="connsiteY21" fmla="*/ 2549 h 10000"/>
              <a:gd name="connsiteX22" fmla="*/ 7727 w 9658"/>
              <a:gd name="connsiteY22" fmla="*/ 3141 h 10000"/>
              <a:gd name="connsiteX23" fmla="*/ 8006 w 9658"/>
              <a:gd name="connsiteY23" fmla="*/ 4079 h 10000"/>
              <a:gd name="connsiteX24" fmla="*/ 8263 w 9658"/>
              <a:gd name="connsiteY24" fmla="*/ 4967 h 10000"/>
              <a:gd name="connsiteX25" fmla="*/ 8531 w 9658"/>
              <a:gd name="connsiteY25" fmla="*/ 6003 h 10000"/>
              <a:gd name="connsiteX26" fmla="*/ 8842 w 9658"/>
              <a:gd name="connsiteY26" fmla="*/ 6908 h 10000"/>
              <a:gd name="connsiteX27" fmla="*/ 9099 w 9658"/>
              <a:gd name="connsiteY27" fmla="*/ 7582 h 10000"/>
              <a:gd name="connsiteX28" fmla="*/ 9658 w 9658"/>
              <a:gd name="connsiteY28" fmla="*/ 8684 h 10000"/>
              <a:gd name="connsiteX0" fmla="*/ 0 w 9421"/>
              <a:gd name="connsiteY0" fmla="*/ 10000 h 10000"/>
              <a:gd name="connsiteX1" fmla="*/ 1042 w 9421"/>
              <a:gd name="connsiteY1" fmla="*/ 9967 h 10000"/>
              <a:gd name="connsiteX2" fmla="*/ 1630 w 9421"/>
              <a:gd name="connsiteY2" fmla="*/ 9852 h 10000"/>
              <a:gd name="connsiteX3" fmla="*/ 2331 w 9421"/>
              <a:gd name="connsiteY3" fmla="*/ 9507 h 10000"/>
              <a:gd name="connsiteX4" fmla="*/ 2775 w 9421"/>
              <a:gd name="connsiteY4" fmla="*/ 9112 h 10000"/>
              <a:gd name="connsiteX5" fmla="*/ 3107 w 9421"/>
              <a:gd name="connsiteY5" fmla="*/ 8586 h 10000"/>
              <a:gd name="connsiteX6" fmla="*/ 3439 w 9421"/>
              <a:gd name="connsiteY6" fmla="*/ 8026 h 10000"/>
              <a:gd name="connsiteX7" fmla="*/ 3741 w 9421"/>
              <a:gd name="connsiteY7" fmla="*/ 7336 h 10000"/>
              <a:gd name="connsiteX8" fmla="*/ 4073 w 9421"/>
              <a:gd name="connsiteY8" fmla="*/ 6349 h 10000"/>
              <a:gd name="connsiteX9" fmla="*/ 4428 w 9421"/>
              <a:gd name="connsiteY9" fmla="*/ 5280 h 10000"/>
              <a:gd name="connsiteX10" fmla="*/ 4738 w 9421"/>
              <a:gd name="connsiteY10" fmla="*/ 4194 h 10000"/>
              <a:gd name="connsiteX11" fmla="*/ 5105 w 9421"/>
              <a:gd name="connsiteY11" fmla="*/ 2993 h 10000"/>
              <a:gd name="connsiteX12" fmla="*/ 5360 w 9421"/>
              <a:gd name="connsiteY12" fmla="*/ 2072 h 10000"/>
              <a:gd name="connsiteX13" fmla="*/ 5604 w 9421"/>
              <a:gd name="connsiteY13" fmla="*/ 1316 h 10000"/>
              <a:gd name="connsiteX14" fmla="*/ 5992 w 9421"/>
              <a:gd name="connsiteY14" fmla="*/ 543 h 10000"/>
              <a:gd name="connsiteX15" fmla="*/ 6270 w 9421"/>
              <a:gd name="connsiteY15" fmla="*/ 148 h 10000"/>
              <a:gd name="connsiteX16" fmla="*/ 6570 w 9421"/>
              <a:gd name="connsiteY16" fmla="*/ 0 h 10000"/>
              <a:gd name="connsiteX17" fmla="*/ 6859 w 9421"/>
              <a:gd name="connsiteY17" fmla="*/ 197 h 10000"/>
              <a:gd name="connsiteX18" fmla="*/ 7159 w 9421"/>
              <a:gd name="connsiteY18" fmla="*/ 625 h 10000"/>
              <a:gd name="connsiteX19" fmla="*/ 7434 w 9421"/>
              <a:gd name="connsiteY19" fmla="*/ 1283 h 10000"/>
              <a:gd name="connsiteX20" fmla="*/ 7656 w 9421"/>
              <a:gd name="connsiteY20" fmla="*/ 1924 h 10000"/>
              <a:gd name="connsiteX21" fmla="*/ 7834 w 9421"/>
              <a:gd name="connsiteY21" fmla="*/ 2549 h 10000"/>
              <a:gd name="connsiteX22" fmla="*/ 8001 w 9421"/>
              <a:gd name="connsiteY22" fmla="*/ 3141 h 10000"/>
              <a:gd name="connsiteX23" fmla="*/ 8290 w 9421"/>
              <a:gd name="connsiteY23" fmla="*/ 4079 h 10000"/>
              <a:gd name="connsiteX24" fmla="*/ 8556 w 9421"/>
              <a:gd name="connsiteY24" fmla="*/ 4967 h 10000"/>
              <a:gd name="connsiteX25" fmla="*/ 8833 w 9421"/>
              <a:gd name="connsiteY25" fmla="*/ 6003 h 10000"/>
              <a:gd name="connsiteX26" fmla="*/ 9155 w 9421"/>
              <a:gd name="connsiteY26" fmla="*/ 6908 h 10000"/>
              <a:gd name="connsiteX27" fmla="*/ 9421 w 9421"/>
              <a:gd name="connsiteY27" fmla="*/ 7582 h 10000"/>
              <a:gd name="connsiteX0" fmla="*/ 0 w 10000"/>
              <a:gd name="connsiteY0" fmla="*/ 10000 h 10000"/>
              <a:gd name="connsiteX1" fmla="*/ 1730 w 10000"/>
              <a:gd name="connsiteY1" fmla="*/ 9852 h 10000"/>
              <a:gd name="connsiteX2" fmla="*/ 2474 w 10000"/>
              <a:gd name="connsiteY2" fmla="*/ 9507 h 10000"/>
              <a:gd name="connsiteX3" fmla="*/ 2946 w 10000"/>
              <a:gd name="connsiteY3" fmla="*/ 9112 h 10000"/>
              <a:gd name="connsiteX4" fmla="*/ 3298 w 10000"/>
              <a:gd name="connsiteY4" fmla="*/ 8586 h 10000"/>
              <a:gd name="connsiteX5" fmla="*/ 3650 w 10000"/>
              <a:gd name="connsiteY5" fmla="*/ 8026 h 10000"/>
              <a:gd name="connsiteX6" fmla="*/ 3971 w 10000"/>
              <a:gd name="connsiteY6" fmla="*/ 7336 h 10000"/>
              <a:gd name="connsiteX7" fmla="*/ 4323 w 10000"/>
              <a:gd name="connsiteY7" fmla="*/ 6349 h 10000"/>
              <a:gd name="connsiteX8" fmla="*/ 4700 w 10000"/>
              <a:gd name="connsiteY8" fmla="*/ 5280 h 10000"/>
              <a:gd name="connsiteX9" fmla="*/ 5029 w 10000"/>
              <a:gd name="connsiteY9" fmla="*/ 4194 h 10000"/>
              <a:gd name="connsiteX10" fmla="*/ 5419 w 10000"/>
              <a:gd name="connsiteY10" fmla="*/ 2993 h 10000"/>
              <a:gd name="connsiteX11" fmla="*/ 5689 w 10000"/>
              <a:gd name="connsiteY11" fmla="*/ 2072 h 10000"/>
              <a:gd name="connsiteX12" fmla="*/ 5948 w 10000"/>
              <a:gd name="connsiteY12" fmla="*/ 1316 h 10000"/>
              <a:gd name="connsiteX13" fmla="*/ 6360 w 10000"/>
              <a:gd name="connsiteY13" fmla="*/ 543 h 10000"/>
              <a:gd name="connsiteX14" fmla="*/ 6655 w 10000"/>
              <a:gd name="connsiteY14" fmla="*/ 148 h 10000"/>
              <a:gd name="connsiteX15" fmla="*/ 6974 w 10000"/>
              <a:gd name="connsiteY15" fmla="*/ 0 h 10000"/>
              <a:gd name="connsiteX16" fmla="*/ 7281 w 10000"/>
              <a:gd name="connsiteY16" fmla="*/ 197 h 10000"/>
              <a:gd name="connsiteX17" fmla="*/ 7599 w 10000"/>
              <a:gd name="connsiteY17" fmla="*/ 625 h 10000"/>
              <a:gd name="connsiteX18" fmla="*/ 7891 w 10000"/>
              <a:gd name="connsiteY18" fmla="*/ 1283 h 10000"/>
              <a:gd name="connsiteX19" fmla="*/ 8127 w 10000"/>
              <a:gd name="connsiteY19" fmla="*/ 1924 h 10000"/>
              <a:gd name="connsiteX20" fmla="*/ 8315 w 10000"/>
              <a:gd name="connsiteY20" fmla="*/ 2549 h 10000"/>
              <a:gd name="connsiteX21" fmla="*/ 8493 w 10000"/>
              <a:gd name="connsiteY21" fmla="*/ 3141 h 10000"/>
              <a:gd name="connsiteX22" fmla="*/ 8799 w 10000"/>
              <a:gd name="connsiteY22" fmla="*/ 4079 h 10000"/>
              <a:gd name="connsiteX23" fmla="*/ 9082 w 10000"/>
              <a:gd name="connsiteY23" fmla="*/ 4967 h 10000"/>
              <a:gd name="connsiteX24" fmla="*/ 9376 w 10000"/>
              <a:gd name="connsiteY24" fmla="*/ 6003 h 10000"/>
              <a:gd name="connsiteX25" fmla="*/ 9718 w 10000"/>
              <a:gd name="connsiteY25" fmla="*/ 6908 h 10000"/>
              <a:gd name="connsiteX26" fmla="*/ 10000 w 10000"/>
              <a:gd name="connsiteY26" fmla="*/ 7582 h 10000"/>
              <a:gd name="connsiteX0" fmla="*/ 0 w 8270"/>
              <a:gd name="connsiteY0" fmla="*/ 9852 h 9852"/>
              <a:gd name="connsiteX1" fmla="*/ 744 w 8270"/>
              <a:gd name="connsiteY1" fmla="*/ 9507 h 9852"/>
              <a:gd name="connsiteX2" fmla="*/ 1216 w 8270"/>
              <a:gd name="connsiteY2" fmla="*/ 9112 h 9852"/>
              <a:gd name="connsiteX3" fmla="*/ 1568 w 8270"/>
              <a:gd name="connsiteY3" fmla="*/ 8586 h 9852"/>
              <a:gd name="connsiteX4" fmla="*/ 1920 w 8270"/>
              <a:gd name="connsiteY4" fmla="*/ 8026 h 9852"/>
              <a:gd name="connsiteX5" fmla="*/ 2241 w 8270"/>
              <a:gd name="connsiteY5" fmla="*/ 7336 h 9852"/>
              <a:gd name="connsiteX6" fmla="*/ 2593 w 8270"/>
              <a:gd name="connsiteY6" fmla="*/ 6349 h 9852"/>
              <a:gd name="connsiteX7" fmla="*/ 2970 w 8270"/>
              <a:gd name="connsiteY7" fmla="*/ 5280 h 9852"/>
              <a:gd name="connsiteX8" fmla="*/ 3299 w 8270"/>
              <a:gd name="connsiteY8" fmla="*/ 4194 h 9852"/>
              <a:gd name="connsiteX9" fmla="*/ 3689 w 8270"/>
              <a:gd name="connsiteY9" fmla="*/ 2993 h 9852"/>
              <a:gd name="connsiteX10" fmla="*/ 3959 w 8270"/>
              <a:gd name="connsiteY10" fmla="*/ 2072 h 9852"/>
              <a:gd name="connsiteX11" fmla="*/ 4218 w 8270"/>
              <a:gd name="connsiteY11" fmla="*/ 1316 h 9852"/>
              <a:gd name="connsiteX12" fmla="*/ 4630 w 8270"/>
              <a:gd name="connsiteY12" fmla="*/ 543 h 9852"/>
              <a:gd name="connsiteX13" fmla="*/ 4925 w 8270"/>
              <a:gd name="connsiteY13" fmla="*/ 148 h 9852"/>
              <a:gd name="connsiteX14" fmla="*/ 5244 w 8270"/>
              <a:gd name="connsiteY14" fmla="*/ 0 h 9852"/>
              <a:gd name="connsiteX15" fmla="*/ 5551 w 8270"/>
              <a:gd name="connsiteY15" fmla="*/ 197 h 9852"/>
              <a:gd name="connsiteX16" fmla="*/ 5869 w 8270"/>
              <a:gd name="connsiteY16" fmla="*/ 625 h 9852"/>
              <a:gd name="connsiteX17" fmla="*/ 6161 w 8270"/>
              <a:gd name="connsiteY17" fmla="*/ 1283 h 9852"/>
              <a:gd name="connsiteX18" fmla="*/ 6397 w 8270"/>
              <a:gd name="connsiteY18" fmla="*/ 1924 h 9852"/>
              <a:gd name="connsiteX19" fmla="*/ 6585 w 8270"/>
              <a:gd name="connsiteY19" fmla="*/ 2549 h 9852"/>
              <a:gd name="connsiteX20" fmla="*/ 6763 w 8270"/>
              <a:gd name="connsiteY20" fmla="*/ 3141 h 9852"/>
              <a:gd name="connsiteX21" fmla="*/ 7069 w 8270"/>
              <a:gd name="connsiteY21" fmla="*/ 4079 h 9852"/>
              <a:gd name="connsiteX22" fmla="*/ 7352 w 8270"/>
              <a:gd name="connsiteY22" fmla="*/ 4967 h 9852"/>
              <a:gd name="connsiteX23" fmla="*/ 7646 w 8270"/>
              <a:gd name="connsiteY23" fmla="*/ 6003 h 9852"/>
              <a:gd name="connsiteX24" fmla="*/ 7988 w 8270"/>
              <a:gd name="connsiteY24" fmla="*/ 6908 h 9852"/>
              <a:gd name="connsiteX25" fmla="*/ 8270 w 8270"/>
              <a:gd name="connsiteY25" fmla="*/ 7582 h 9852"/>
              <a:gd name="connsiteX0" fmla="*/ 0 w 9100"/>
              <a:gd name="connsiteY0" fmla="*/ 9650 h 9650"/>
              <a:gd name="connsiteX1" fmla="*/ 570 w 9100"/>
              <a:gd name="connsiteY1" fmla="*/ 9249 h 9650"/>
              <a:gd name="connsiteX2" fmla="*/ 996 w 9100"/>
              <a:gd name="connsiteY2" fmla="*/ 8715 h 9650"/>
              <a:gd name="connsiteX3" fmla="*/ 1422 w 9100"/>
              <a:gd name="connsiteY3" fmla="*/ 8147 h 9650"/>
              <a:gd name="connsiteX4" fmla="*/ 1810 w 9100"/>
              <a:gd name="connsiteY4" fmla="*/ 7446 h 9650"/>
              <a:gd name="connsiteX5" fmla="*/ 2235 w 9100"/>
              <a:gd name="connsiteY5" fmla="*/ 6444 h 9650"/>
              <a:gd name="connsiteX6" fmla="*/ 2691 w 9100"/>
              <a:gd name="connsiteY6" fmla="*/ 5359 h 9650"/>
              <a:gd name="connsiteX7" fmla="*/ 3089 w 9100"/>
              <a:gd name="connsiteY7" fmla="*/ 4257 h 9650"/>
              <a:gd name="connsiteX8" fmla="*/ 3561 w 9100"/>
              <a:gd name="connsiteY8" fmla="*/ 3038 h 9650"/>
              <a:gd name="connsiteX9" fmla="*/ 3887 w 9100"/>
              <a:gd name="connsiteY9" fmla="*/ 2103 h 9650"/>
              <a:gd name="connsiteX10" fmla="*/ 4200 w 9100"/>
              <a:gd name="connsiteY10" fmla="*/ 1336 h 9650"/>
              <a:gd name="connsiteX11" fmla="*/ 4699 w 9100"/>
              <a:gd name="connsiteY11" fmla="*/ 551 h 9650"/>
              <a:gd name="connsiteX12" fmla="*/ 5055 w 9100"/>
              <a:gd name="connsiteY12" fmla="*/ 150 h 9650"/>
              <a:gd name="connsiteX13" fmla="*/ 5441 w 9100"/>
              <a:gd name="connsiteY13" fmla="*/ 0 h 9650"/>
              <a:gd name="connsiteX14" fmla="*/ 5812 w 9100"/>
              <a:gd name="connsiteY14" fmla="*/ 200 h 9650"/>
              <a:gd name="connsiteX15" fmla="*/ 6197 w 9100"/>
              <a:gd name="connsiteY15" fmla="*/ 634 h 9650"/>
              <a:gd name="connsiteX16" fmla="*/ 6550 w 9100"/>
              <a:gd name="connsiteY16" fmla="*/ 1302 h 9650"/>
              <a:gd name="connsiteX17" fmla="*/ 6835 w 9100"/>
              <a:gd name="connsiteY17" fmla="*/ 1953 h 9650"/>
              <a:gd name="connsiteX18" fmla="*/ 7063 w 9100"/>
              <a:gd name="connsiteY18" fmla="*/ 2587 h 9650"/>
              <a:gd name="connsiteX19" fmla="*/ 7278 w 9100"/>
              <a:gd name="connsiteY19" fmla="*/ 3188 h 9650"/>
              <a:gd name="connsiteX20" fmla="*/ 7648 w 9100"/>
              <a:gd name="connsiteY20" fmla="*/ 4140 h 9650"/>
              <a:gd name="connsiteX21" fmla="*/ 7990 w 9100"/>
              <a:gd name="connsiteY21" fmla="*/ 5042 h 9650"/>
              <a:gd name="connsiteX22" fmla="*/ 8345 w 9100"/>
              <a:gd name="connsiteY22" fmla="*/ 6093 h 9650"/>
              <a:gd name="connsiteX23" fmla="*/ 8759 w 9100"/>
              <a:gd name="connsiteY23" fmla="*/ 7012 h 9650"/>
              <a:gd name="connsiteX24" fmla="*/ 9100 w 9100"/>
              <a:gd name="connsiteY24" fmla="*/ 7696 h 9650"/>
              <a:gd name="connsiteX0" fmla="*/ 0 w 9374"/>
              <a:gd name="connsiteY0" fmla="*/ 9584 h 9584"/>
              <a:gd name="connsiteX1" fmla="*/ 469 w 9374"/>
              <a:gd name="connsiteY1" fmla="*/ 9031 h 9584"/>
              <a:gd name="connsiteX2" fmla="*/ 937 w 9374"/>
              <a:gd name="connsiteY2" fmla="*/ 8442 h 9584"/>
              <a:gd name="connsiteX3" fmla="*/ 1363 w 9374"/>
              <a:gd name="connsiteY3" fmla="*/ 7716 h 9584"/>
              <a:gd name="connsiteX4" fmla="*/ 1830 w 9374"/>
              <a:gd name="connsiteY4" fmla="*/ 6678 h 9584"/>
              <a:gd name="connsiteX5" fmla="*/ 2331 w 9374"/>
              <a:gd name="connsiteY5" fmla="*/ 5553 h 9584"/>
              <a:gd name="connsiteX6" fmla="*/ 2769 w 9374"/>
              <a:gd name="connsiteY6" fmla="*/ 4411 h 9584"/>
              <a:gd name="connsiteX7" fmla="*/ 3287 w 9374"/>
              <a:gd name="connsiteY7" fmla="*/ 3148 h 9584"/>
              <a:gd name="connsiteX8" fmla="*/ 3645 w 9374"/>
              <a:gd name="connsiteY8" fmla="*/ 2179 h 9584"/>
              <a:gd name="connsiteX9" fmla="*/ 3989 w 9374"/>
              <a:gd name="connsiteY9" fmla="*/ 1384 h 9584"/>
              <a:gd name="connsiteX10" fmla="*/ 4538 w 9374"/>
              <a:gd name="connsiteY10" fmla="*/ 571 h 9584"/>
              <a:gd name="connsiteX11" fmla="*/ 4929 w 9374"/>
              <a:gd name="connsiteY11" fmla="*/ 155 h 9584"/>
              <a:gd name="connsiteX12" fmla="*/ 5353 w 9374"/>
              <a:gd name="connsiteY12" fmla="*/ 0 h 9584"/>
              <a:gd name="connsiteX13" fmla="*/ 5761 w 9374"/>
              <a:gd name="connsiteY13" fmla="*/ 207 h 9584"/>
              <a:gd name="connsiteX14" fmla="*/ 6184 w 9374"/>
              <a:gd name="connsiteY14" fmla="*/ 657 h 9584"/>
              <a:gd name="connsiteX15" fmla="*/ 6572 w 9374"/>
              <a:gd name="connsiteY15" fmla="*/ 1349 h 9584"/>
              <a:gd name="connsiteX16" fmla="*/ 6885 w 9374"/>
              <a:gd name="connsiteY16" fmla="*/ 2024 h 9584"/>
              <a:gd name="connsiteX17" fmla="*/ 7136 w 9374"/>
              <a:gd name="connsiteY17" fmla="*/ 2681 h 9584"/>
              <a:gd name="connsiteX18" fmla="*/ 7372 w 9374"/>
              <a:gd name="connsiteY18" fmla="*/ 3304 h 9584"/>
              <a:gd name="connsiteX19" fmla="*/ 7778 w 9374"/>
              <a:gd name="connsiteY19" fmla="*/ 4290 h 9584"/>
              <a:gd name="connsiteX20" fmla="*/ 8154 w 9374"/>
              <a:gd name="connsiteY20" fmla="*/ 5225 h 9584"/>
              <a:gd name="connsiteX21" fmla="*/ 8544 w 9374"/>
              <a:gd name="connsiteY21" fmla="*/ 6314 h 9584"/>
              <a:gd name="connsiteX22" fmla="*/ 8999 w 9374"/>
              <a:gd name="connsiteY22" fmla="*/ 7266 h 9584"/>
              <a:gd name="connsiteX23" fmla="*/ 9374 w 9374"/>
              <a:gd name="connsiteY23" fmla="*/ 7975 h 9584"/>
              <a:gd name="connsiteX0" fmla="*/ 0 w 9500"/>
              <a:gd name="connsiteY0" fmla="*/ 9423 h 9423"/>
              <a:gd name="connsiteX1" fmla="*/ 500 w 9500"/>
              <a:gd name="connsiteY1" fmla="*/ 8808 h 9423"/>
              <a:gd name="connsiteX2" fmla="*/ 954 w 9500"/>
              <a:gd name="connsiteY2" fmla="*/ 8051 h 9423"/>
              <a:gd name="connsiteX3" fmla="*/ 1452 w 9500"/>
              <a:gd name="connsiteY3" fmla="*/ 6968 h 9423"/>
              <a:gd name="connsiteX4" fmla="*/ 1987 w 9500"/>
              <a:gd name="connsiteY4" fmla="*/ 5794 h 9423"/>
              <a:gd name="connsiteX5" fmla="*/ 2454 w 9500"/>
              <a:gd name="connsiteY5" fmla="*/ 4602 h 9423"/>
              <a:gd name="connsiteX6" fmla="*/ 3007 w 9500"/>
              <a:gd name="connsiteY6" fmla="*/ 3285 h 9423"/>
              <a:gd name="connsiteX7" fmla="*/ 3388 w 9500"/>
              <a:gd name="connsiteY7" fmla="*/ 2274 h 9423"/>
              <a:gd name="connsiteX8" fmla="*/ 3755 w 9500"/>
              <a:gd name="connsiteY8" fmla="*/ 1444 h 9423"/>
              <a:gd name="connsiteX9" fmla="*/ 4341 w 9500"/>
              <a:gd name="connsiteY9" fmla="*/ 596 h 9423"/>
              <a:gd name="connsiteX10" fmla="*/ 4758 w 9500"/>
              <a:gd name="connsiteY10" fmla="*/ 162 h 9423"/>
              <a:gd name="connsiteX11" fmla="*/ 5210 w 9500"/>
              <a:gd name="connsiteY11" fmla="*/ 0 h 9423"/>
              <a:gd name="connsiteX12" fmla="*/ 5646 w 9500"/>
              <a:gd name="connsiteY12" fmla="*/ 216 h 9423"/>
              <a:gd name="connsiteX13" fmla="*/ 6097 w 9500"/>
              <a:gd name="connsiteY13" fmla="*/ 686 h 9423"/>
              <a:gd name="connsiteX14" fmla="*/ 6511 w 9500"/>
              <a:gd name="connsiteY14" fmla="*/ 1408 h 9423"/>
              <a:gd name="connsiteX15" fmla="*/ 6845 w 9500"/>
              <a:gd name="connsiteY15" fmla="*/ 2112 h 9423"/>
              <a:gd name="connsiteX16" fmla="*/ 7113 w 9500"/>
              <a:gd name="connsiteY16" fmla="*/ 2797 h 9423"/>
              <a:gd name="connsiteX17" fmla="*/ 7364 w 9500"/>
              <a:gd name="connsiteY17" fmla="*/ 3447 h 9423"/>
              <a:gd name="connsiteX18" fmla="*/ 7797 w 9500"/>
              <a:gd name="connsiteY18" fmla="*/ 4476 h 9423"/>
              <a:gd name="connsiteX19" fmla="*/ 8199 w 9500"/>
              <a:gd name="connsiteY19" fmla="*/ 5452 h 9423"/>
              <a:gd name="connsiteX20" fmla="*/ 8615 w 9500"/>
              <a:gd name="connsiteY20" fmla="*/ 6588 h 9423"/>
              <a:gd name="connsiteX21" fmla="*/ 9100 w 9500"/>
              <a:gd name="connsiteY21" fmla="*/ 7581 h 9423"/>
              <a:gd name="connsiteX22" fmla="*/ 9500 w 9500"/>
              <a:gd name="connsiteY22" fmla="*/ 8321 h 9423"/>
              <a:gd name="connsiteX0" fmla="*/ 0 w 9474"/>
              <a:gd name="connsiteY0" fmla="*/ 9347 h 9347"/>
              <a:gd name="connsiteX1" fmla="*/ 478 w 9474"/>
              <a:gd name="connsiteY1" fmla="*/ 8544 h 9347"/>
              <a:gd name="connsiteX2" fmla="*/ 1002 w 9474"/>
              <a:gd name="connsiteY2" fmla="*/ 7395 h 9347"/>
              <a:gd name="connsiteX3" fmla="*/ 1566 w 9474"/>
              <a:gd name="connsiteY3" fmla="*/ 6149 h 9347"/>
              <a:gd name="connsiteX4" fmla="*/ 2057 w 9474"/>
              <a:gd name="connsiteY4" fmla="*/ 4884 h 9347"/>
              <a:gd name="connsiteX5" fmla="*/ 2639 w 9474"/>
              <a:gd name="connsiteY5" fmla="*/ 3486 h 9347"/>
              <a:gd name="connsiteX6" fmla="*/ 3040 w 9474"/>
              <a:gd name="connsiteY6" fmla="*/ 2413 h 9347"/>
              <a:gd name="connsiteX7" fmla="*/ 3427 w 9474"/>
              <a:gd name="connsiteY7" fmla="*/ 1532 h 9347"/>
              <a:gd name="connsiteX8" fmla="*/ 4043 w 9474"/>
              <a:gd name="connsiteY8" fmla="*/ 632 h 9347"/>
              <a:gd name="connsiteX9" fmla="*/ 4482 w 9474"/>
              <a:gd name="connsiteY9" fmla="*/ 172 h 9347"/>
              <a:gd name="connsiteX10" fmla="*/ 4958 w 9474"/>
              <a:gd name="connsiteY10" fmla="*/ 0 h 9347"/>
              <a:gd name="connsiteX11" fmla="*/ 5417 w 9474"/>
              <a:gd name="connsiteY11" fmla="*/ 229 h 9347"/>
              <a:gd name="connsiteX12" fmla="*/ 5892 w 9474"/>
              <a:gd name="connsiteY12" fmla="*/ 728 h 9347"/>
              <a:gd name="connsiteX13" fmla="*/ 6328 w 9474"/>
              <a:gd name="connsiteY13" fmla="*/ 1494 h 9347"/>
              <a:gd name="connsiteX14" fmla="*/ 6679 w 9474"/>
              <a:gd name="connsiteY14" fmla="*/ 2241 h 9347"/>
              <a:gd name="connsiteX15" fmla="*/ 6961 w 9474"/>
              <a:gd name="connsiteY15" fmla="*/ 2968 h 9347"/>
              <a:gd name="connsiteX16" fmla="*/ 7226 w 9474"/>
              <a:gd name="connsiteY16" fmla="*/ 3658 h 9347"/>
              <a:gd name="connsiteX17" fmla="*/ 7681 w 9474"/>
              <a:gd name="connsiteY17" fmla="*/ 4750 h 9347"/>
              <a:gd name="connsiteX18" fmla="*/ 8105 w 9474"/>
              <a:gd name="connsiteY18" fmla="*/ 5786 h 9347"/>
              <a:gd name="connsiteX19" fmla="*/ 8542 w 9474"/>
              <a:gd name="connsiteY19" fmla="*/ 6991 h 9347"/>
              <a:gd name="connsiteX20" fmla="*/ 9053 w 9474"/>
              <a:gd name="connsiteY20" fmla="*/ 8045 h 9347"/>
              <a:gd name="connsiteX21" fmla="*/ 9474 w 9474"/>
              <a:gd name="connsiteY21" fmla="*/ 8831 h 9347"/>
              <a:gd name="connsiteX0" fmla="*/ 0 w 9495"/>
              <a:gd name="connsiteY0" fmla="*/ 9141 h 9448"/>
              <a:gd name="connsiteX1" fmla="*/ 553 w 9495"/>
              <a:gd name="connsiteY1" fmla="*/ 7912 h 9448"/>
              <a:gd name="connsiteX2" fmla="*/ 1148 w 9495"/>
              <a:gd name="connsiteY2" fmla="*/ 6579 h 9448"/>
              <a:gd name="connsiteX3" fmla="*/ 1666 w 9495"/>
              <a:gd name="connsiteY3" fmla="*/ 5225 h 9448"/>
              <a:gd name="connsiteX4" fmla="*/ 2281 w 9495"/>
              <a:gd name="connsiteY4" fmla="*/ 3730 h 9448"/>
              <a:gd name="connsiteX5" fmla="*/ 2704 w 9495"/>
              <a:gd name="connsiteY5" fmla="*/ 2582 h 9448"/>
              <a:gd name="connsiteX6" fmla="*/ 3112 w 9495"/>
              <a:gd name="connsiteY6" fmla="*/ 1639 h 9448"/>
              <a:gd name="connsiteX7" fmla="*/ 3762 w 9495"/>
              <a:gd name="connsiteY7" fmla="*/ 676 h 9448"/>
              <a:gd name="connsiteX8" fmla="*/ 4226 w 9495"/>
              <a:gd name="connsiteY8" fmla="*/ 184 h 9448"/>
              <a:gd name="connsiteX9" fmla="*/ 4728 w 9495"/>
              <a:gd name="connsiteY9" fmla="*/ 0 h 9448"/>
              <a:gd name="connsiteX10" fmla="*/ 5213 w 9495"/>
              <a:gd name="connsiteY10" fmla="*/ 245 h 9448"/>
              <a:gd name="connsiteX11" fmla="*/ 5714 w 9495"/>
              <a:gd name="connsiteY11" fmla="*/ 779 h 9448"/>
              <a:gd name="connsiteX12" fmla="*/ 6174 w 9495"/>
              <a:gd name="connsiteY12" fmla="*/ 1598 h 9448"/>
              <a:gd name="connsiteX13" fmla="*/ 6545 w 9495"/>
              <a:gd name="connsiteY13" fmla="*/ 2398 h 9448"/>
              <a:gd name="connsiteX14" fmla="*/ 6842 w 9495"/>
              <a:gd name="connsiteY14" fmla="*/ 3175 h 9448"/>
              <a:gd name="connsiteX15" fmla="*/ 7122 w 9495"/>
              <a:gd name="connsiteY15" fmla="*/ 3914 h 9448"/>
              <a:gd name="connsiteX16" fmla="*/ 7602 w 9495"/>
              <a:gd name="connsiteY16" fmla="*/ 5082 h 9448"/>
              <a:gd name="connsiteX17" fmla="*/ 8050 w 9495"/>
              <a:gd name="connsiteY17" fmla="*/ 6190 h 9448"/>
              <a:gd name="connsiteX18" fmla="*/ 8511 w 9495"/>
              <a:gd name="connsiteY18" fmla="*/ 7479 h 9448"/>
              <a:gd name="connsiteX19" fmla="*/ 9051 w 9495"/>
              <a:gd name="connsiteY19" fmla="*/ 8607 h 9448"/>
              <a:gd name="connsiteX20" fmla="*/ 9495 w 9495"/>
              <a:gd name="connsiteY20" fmla="*/ 9448 h 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95" h="9448">
                <a:moveTo>
                  <a:pt x="0" y="9141"/>
                </a:moveTo>
                <a:cubicBezTo>
                  <a:pt x="187" y="8792"/>
                  <a:pt x="368" y="8342"/>
                  <a:pt x="553" y="7912"/>
                </a:cubicBezTo>
                <a:cubicBezTo>
                  <a:pt x="739" y="7479"/>
                  <a:pt x="963" y="7030"/>
                  <a:pt x="1148" y="6579"/>
                </a:cubicBezTo>
                <a:cubicBezTo>
                  <a:pt x="1333" y="6129"/>
                  <a:pt x="1483" y="5697"/>
                  <a:pt x="1666" y="5225"/>
                </a:cubicBezTo>
                <a:cubicBezTo>
                  <a:pt x="1855" y="4753"/>
                  <a:pt x="2115" y="4160"/>
                  <a:pt x="2281" y="3730"/>
                </a:cubicBezTo>
                <a:cubicBezTo>
                  <a:pt x="2444" y="3299"/>
                  <a:pt x="2577" y="2930"/>
                  <a:pt x="2704" y="2582"/>
                </a:cubicBezTo>
                <a:cubicBezTo>
                  <a:pt x="2837" y="2235"/>
                  <a:pt x="2947" y="1947"/>
                  <a:pt x="3112" y="1639"/>
                </a:cubicBezTo>
                <a:cubicBezTo>
                  <a:pt x="3282" y="1332"/>
                  <a:pt x="3579" y="922"/>
                  <a:pt x="3762" y="676"/>
                </a:cubicBezTo>
                <a:cubicBezTo>
                  <a:pt x="3947" y="430"/>
                  <a:pt x="4060" y="308"/>
                  <a:pt x="4226" y="184"/>
                </a:cubicBezTo>
                <a:cubicBezTo>
                  <a:pt x="4394" y="61"/>
                  <a:pt x="4560" y="0"/>
                  <a:pt x="4728" y="0"/>
                </a:cubicBezTo>
                <a:cubicBezTo>
                  <a:pt x="4896" y="0"/>
                  <a:pt x="5044" y="124"/>
                  <a:pt x="5213" y="245"/>
                </a:cubicBezTo>
                <a:cubicBezTo>
                  <a:pt x="5378" y="368"/>
                  <a:pt x="5544" y="553"/>
                  <a:pt x="5714" y="779"/>
                </a:cubicBezTo>
                <a:cubicBezTo>
                  <a:pt x="5876" y="1005"/>
                  <a:pt x="6047" y="1332"/>
                  <a:pt x="6174" y="1598"/>
                </a:cubicBezTo>
                <a:cubicBezTo>
                  <a:pt x="6307" y="1865"/>
                  <a:pt x="6432" y="2132"/>
                  <a:pt x="6545" y="2398"/>
                </a:cubicBezTo>
                <a:cubicBezTo>
                  <a:pt x="6655" y="2665"/>
                  <a:pt x="6750" y="2930"/>
                  <a:pt x="6842" y="3175"/>
                </a:cubicBezTo>
                <a:cubicBezTo>
                  <a:pt x="6937" y="3422"/>
                  <a:pt x="6990" y="3608"/>
                  <a:pt x="7122" y="3914"/>
                </a:cubicBezTo>
                <a:cubicBezTo>
                  <a:pt x="7249" y="4223"/>
                  <a:pt x="7454" y="4714"/>
                  <a:pt x="7602" y="5082"/>
                </a:cubicBezTo>
                <a:cubicBezTo>
                  <a:pt x="7756" y="5452"/>
                  <a:pt x="7899" y="5801"/>
                  <a:pt x="8050" y="6190"/>
                </a:cubicBezTo>
                <a:cubicBezTo>
                  <a:pt x="8200" y="6579"/>
                  <a:pt x="8348" y="7070"/>
                  <a:pt x="8511" y="7479"/>
                </a:cubicBezTo>
                <a:cubicBezTo>
                  <a:pt x="8680" y="7890"/>
                  <a:pt x="8886" y="8281"/>
                  <a:pt x="9051" y="8607"/>
                </a:cubicBezTo>
                <a:cubicBezTo>
                  <a:pt x="9218" y="8935"/>
                  <a:pt x="9329" y="9161"/>
                  <a:pt x="9495" y="9448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48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Anisotropic diffraction</a:t>
            </a:r>
            <a:endParaRPr lang="en-US" dirty="0"/>
          </a:p>
        </p:txBody>
      </p:sp>
      <p:pic>
        <p:nvPicPr>
          <p:cNvPr id="204802" name="Picture 2" descr="diffr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68400" y="-439593"/>
            <a:ext cx="4814440" cy="880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54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09609"/>
          </a:xfrm>
        </p:spPr>
        <p:txBody>
          <a:bodyPr/>
          <a:lstStyle/>
          <a:p>
            <a:r>
              <a:rPr lang="en-US" dirty="0" smtClean="0"/>
              <a:t>“Anisotropic” diffraction</a:t>
            </a:r>
            <a:endParaRPr lang="en-US" dirty="0"/>
          </a:p>
        </p:txBody>
      </p:sp>
      <p:pic>
        <p:nvPicPr>
          <p:cNvPr id="192514" name="Picture 2" descr="https://qph.ec.quoracdn.net/main-qimg-6015236f5880de0227017bb4ebb7364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5"/>
          <a:stretch/>
        </p:blipFill>
        <p:spPr bwMode="auto">
          <a:xfrm>
            <a:off x="297951" y="988691"/>
            <a:ext cx="8620018" cy="52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76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Completeness: missing wedge</a:t>
            </a:r>
          </a:p>
        </p:txBody>
      </p:sp>
      <p:pic>
        <p:nvPicPr>
          <p:cNvPr id="63493" name="osc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7220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289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http://bl831.als.lbl.gov/~jamesh/movies/osc.mpeg</a:t>
            </a:r>
          </a:p>
        </p:txBody>
      </p:sp>
    </p:spTree>
    <p:extLst>
      <p:ext uri="{BB962C8B-B14F-4D97-AF65-F5344CB8AC3E}">
        <p14:creationId xmlns:p14="http://schemas.microsoft.com/office/powerpoint/2010/main" val="195803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4" fill="hold"/>
                                        <p:tgtEl>
                                          <p:spTgt spid="63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349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3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3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Completeness: random deletion</a:t>
            </a:r>
          </a:p>
        </p:txBody>
      </p:sp>
      <p:pic>
        <p:nvPicPr>
          <p:cNvPr id="192517" name="completeness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8244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6246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http://bl831.als.lbl.gov/~jamesh/movies/completeness.mpeg</a:t>
            </a:r>
          </a:p>
        </p:txBody>
      </p:sp>
    </p:spTree>
    <p:extLst>
      <p:ext uri="{BB962C8B-B14F-4D97-AF65-F5344CB8AC3E}">
        <p14:creationId xmlns:p14="http://schemas.microsoft.com/office/powerpoint/2010/main" val="257504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7" fill="hold"/>
                                        <p:tgtEl>
                                          <p:spTgt spid="192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25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2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2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5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1858" name="Group 2"/>
          <p:cNvGrpSpPr>
            <a:grpSpLocks/>
          </p:cNvGrpSpPr>
          <p:nvPr/>
        </p:nvGrpSpPr>
        <p:grpSpPr bwMode="auto">
          <a:xfrm>
            <a:off x="-1587500" y="2270125"/>
            <a:ext cx="12577763" cy="4630738"/>
            <a:chOff x="-1000" y="1430"/>
            <a:chExt cx="7923" cy="2917"/>
          </a:xfrm>
        </p:grpSpPr>
        <p:sp>
          <p:nvSpPr>
            <p:cNvPr id="761859" name="AutoShape 3"/>
            <p:cNvSpPr>
              <a:spLocks noChangeArrowheads="1"/>
            </p:cNvSpPr>
            <p:nvPr/>
          </p:nvSpPr>
          <p:spPr bwMode="auto">
            <a:xfrm>
              <a:off x="4155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60" name="AutoShape 4"/>
            <p:cNvSpPr>
              <a:spLocks noChangeArrowheads="1"/>
            </p:cNvSpPr>
            <p:nvPr/>
          </p:nvSpPr>
          <p:spPr bwMode="auto">
            <a:xfrm>
              <a:off x="5120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61" name="AutoShape 5"/>
            <p:cNvSpPr>
              <a:spLocks noChangeArrowheads="1"/>
            </p:cNvSpPr>
            <p:nvPr/>
          </p:nvSpPr>
          <p:spPr bwMode="auto">
            <a:xfrm>
              <a:off x="4637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62" name="AutoShape 6"/>
            <p:cNvSpPr>
              <a:spLocks noChangeArrowheads="1"/>
            </p:cNvSpPr>
            <p:nvPr/>
          </p:nvSpPr>
          <p:spPr bwMode="auto">
            <a:xfrm>
              <a:off x="3799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63" name="AutoShape 7"/>
            <p:cNvSpPr>
              <a:spLocks noChangeArrowheads="1"/>
            </p:cNvSpPr>
            <p:nvPr/>
          </p:nvSpPr>
          <p:spPr bwMode="auto">
            <a:xfrm>
              <a:off x="4458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64" name="AutoShape 8"/>
            <p:cNvSpPr>
              <a:spLocks noChangeArrowheads="1"/>
            </p:cNvSpPr>
            <p:nvPr/>
          </p:nvSpPr>
          <p:spPr bwMode="auto">
            <a:xfrm>
              <a:off x="3496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65" name="AutoShape 9"/>
            <p:cNvSpPr>
              <a:spLocks noChangeArrowheads="1"/>
            </p:cNvSpPr>
            <p:nvPr/>
          </p:nvSpPr>
          <p:spPr bwMode="auto">
            <a:xfrm>
              <a:off x="3317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66" name="AutoShape 10"/>
            <p:cNvSpPr>
              <a:spLocks noChangeArrowheads="1"/>
            </p:cNvSpPr>
            <p:nvPr/>
          </p:nvSpPr>
          <p:spPr bwMode="auto">
            <a:xfrm>
              <a:off x="2836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67" name="AutoShape 11"/>
            <p:cNvSpPr>
              <a:spLocks noChangeArrowheads="1"/>
            </p:cNvSpPr>
            <p:nvPr/>
          </p:nvSpPr>
          <p:spPr bwMode="auto">
            <a:xfrm>
              <a:off x="3139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68" name="AutoShape 12"/>
            <p:cNvSpPr>
              <a:spLocks noChangeArrowheads="1"/>
            </p:cNvSpPr>
            <p:nvPr/>
          </p:nvSpPr>
          <p:spPr bwMode="auto">
            <a:xfrm>
              <a:off x="2657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69" name="AutoShape 13"/>
            <p:cNvSpPr>
              <a:spLocks noChangeArrowheads="1"/>
            </p:cNvSpPr>
            <p:nvPr/>
          </p:nvSpPr>
          <p:spPr bwMode="auto">
            <a:xfrm>
              <a:off x="2176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70" name="AutoShape 14"/>
            <p:cNvSpPr>
              <a:spLocks noChangeArrowheads="1"/>
            </p:cNvSpPr>
            <p:nvPr/>
          </p:nvSpPr>
          <p:spPr bwMode="auto">
            <a:xfrm>
              <a:off x="2481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71" name="AutoShape 15"/>
            <p:cNvSpPr>
              <a:spLocks noChangeArrowheads="1"/>
            </p:cNvSpPr>
            <p:nvPr/>
          </p:nvSpPr>
          <p:spPr bwMode="auto">
            <a:xfrm>
              <a:off x="1999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72" name="AutoShape 16"/>
            <p:cNvSpPr>
              <a:spLocks noChangeArrowheads="1"/>
            </p:cNvSpPr>
            <p:nvPr/>
          </p:nvSpPr>
          <p:spPr bwMode="auto">
            <a:xfrm>
              <a:off x="1518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73" name="AutoShape 17"/>
            <p:cNvSpPr>
              <a:spLocks noChangeArrowheads="1"/>
            </p:cNvSpPr>
            <p:nvPr/>
          </p:nvSpPr>
          <p:spPr bwMode="auto">
            <a:xfrm>
              <a:off x="1822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74" name="AutoShape 18"/>
            <p:cNvSpPr>
              <a:spLocks noChangeArrowheads="1"/>
            </p:cNvSpPr>
            <p:nvPr/>
          </p:nvSpPr>
          <p:spPr bwMode="auto">
            <a:xfrm>
              <a:off x="1340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75" name="AutoShape 19"/>
            <p:cNvSpPr>
              <a:spLocks noChangeArrowheads="1"/>
            </p:cNvSpPr>
            <p:nvPr/>
          </p:nvSpPr>
          <p:spPr bwMode="auto">
            <a:xfrm>
              <a:off x="859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76" name="AutoShape 20"/>
            <p:cNvSpPr>
              <a:spLocks noChangeArrowheads="1"/>
            </p:cNvSpPr>
            <p:nvPr/>
          </p:nvSpPr>
          <p:spPr bwMode="auto">
            <a:xfrm>
              <a:off x="1162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77" name="AutoShape 21"/>
            <p:cNvSpPr>
              <a:spLocks noChangeArrowheads="1"/>
            </p:cNvSpPr>
            <p:nvPr/>
          </p:nvSpPr>
          <p:spPr bwMode="auto">
            <a:xfrm>
              <a:off x="680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78" name="AutoShape 22"/>
            <p:cNvSpPr>
              <a:spLocks noChangeArrowheads="1"/>
            </p:cNvSpPr>
            <p:nvPr/>
          </p:nvSpPr>
          <p:spPr bwMode="auto">
            <a:xfrm>
              <a:off x="199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79" name="AutoShape 23"/>
            <p:cNvSpPr>
              <a:spLocks noChangeArrowheads="1"/>
            </p:cNvSpPr>
            <p:nvPr/>
          </p:nvSpPr>
          <p:spPr bwMode="auto">
            <a:xfrm>
              <a:off x="501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80" name="AutoShape 24"/>
            <p:cNvSpPr>
              <a:spLocks noChangeArrowheads="1"/>
            </p:cNvSpPr>
            <p:nvPr/>
          </p:nvSpPr>
          <p:spPr bwMode="auto">
            <a:xfrm>
              <a:off x="19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81" name="AutoShape 25"/>
            <p:cNvSpPr>
              <a:spLocks noChangeArrowheads="1"/>
            </p:cNvSpPr>
            <p:nvPr/>
          </p:nvSpPr>
          <p:spPr bwMode="auto">
            <a:xfrm>
              <a:off x="-462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82" name="AutoShape 26"/>
            <p:cNvSpPr>
              <a:spLocks noChangeArrowheads="1"/>
            </p:cNvSpPr>
            <p:nvPr/>
          </p:nvSpPr>
          <p:spPr bwMode="auto">
            <a:xfrm>
              <a:off x="-161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83" name="AutoShape 27"/>
            <p:cNvSpPr>
              <a:spLocks noChangeArrowheads="1"/>
            </p:cNvSpPr>
            <p:nvPr/>
          </p:nvSpPr>
          <p:spPr bwMode="auto">
            <a:xfrm>
              <a:off x="-643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84" name="AutoShape 28"/>
            <p:cNvSpPr>
              <a:spLocks noChangeArrowheads="1"/>
            </p:cNvSpPr>
            <p:nvPr/>
          </p:nvSpPr>
          <p:spPr bwMode="auto">
            <a:xfrm>
              <a:off x="-822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85" name="AutoShape 29"/>
            <p:cNvSpPr>
              <a:spLocks noChangeArrowheads="1"/>
            </p:cNvSpPr>
            <p:nvPr/>
          </p:nvSpPr>
          <p:spPr bwMode="auto">
            <a:xfrm>
              <a:off x="5780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86" name="AutoShape 30"/>
            <p:cNvSpPr>
              <a:spLocks noChangeArrowheads="1"/>
            </p:cNvSpPr>
            <p:nvPr/>
          </p:nvSpPr>
          <p:spPr bwMode="auto">
            <a:xfrm>
              <a:off x="5298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87" name="AutoShape 31"/>
            <p:cNvSpPr>
              <a:spLocks noChangeArrowheads="1"/>
            </p:cNvSpPr>
            <p:nvPr/>
          </p:nvSpPr>
          <p:spPr bwMode="auto">
            <a:xfrm>
              <a:off x="4817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88" name="AutoShape 32"/>
            <p:cNvSpPr>
              <a:spLocks noChangeArrowheads="1"/>
            </p:cNvSpPr>
            <p:nvPr/>
          </p:nvSpPr>
          <p:spPr bwMode="auto">
            <a:xfrm>
              <a:off x="5478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89" name="AutoShape 33"/>
            <p:cNvSpPr>
              <a:spLocks noChangeArrowheads="1"/>
            </p:cNvSpPr>
            <p:nvPr/>
          </p:nvSpPr>
          <p:spPr bwMode="auto">
            <a:xfrm>
              <a:off x="4942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90" name="AutoShape 34"/>
            <p:cNvSpPr>
              <a:spLocks noChangeArrowheads="1"/>
            </p:cNvSpPr>
            <p:nvPr/>
          </p:nvSpPr>
          <p:spPr bwMode="auto">
            <a:xfrm>
              <a:off x="3621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91" name="AutoShape 35"/>
            <p:cNvSpPr>
              <a:spLocks noChangeArrowheads="1"/>
            </p:cNvSpPr>
            <p:nvPr/>
          </p:nvSpPr>
          <p:spPr bwMode="auto">
            <a:xfrm>
              <a:off x="4280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92" name="AutoShape 36"/>
            <p:cNvSpPr>
              <a:spLocks noChangeArrowheads="1"/>
            </p:cNvSpPr>
            <p:nvPr/>
          </p:nvSpPr>
          <p:spPr bwMode="auto">
            <a:xfrm>
              <a:off x="2961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93" name="AutoShape 37"/>
            <p:cNvSpPr>
              <a:spLocks noChangeArrowheads="1"/>
            </p:cNvSpPr>
            <p:nvPr/>
          </p:nvSpPr>
          <p:spPr bwMode="auto">
            <a:xfrm>
              <a:off x="2303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94" name="AutoShape 38"/>
            <p:cNvSpPr>
              <a:spLocks noChangeArrowheads="1"/>
            </p:cNvSpPr>
            <p:nvPr/>
          </p:nvSpPr>
          <p:spPr bwMode="auto">
            <a:xfrm>
              <a:off x="1644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95" name="AutoShape 39"/>
            <p:cNvSpPr>
              <a:spLocks noChangeArrowheads="1"/>
            </p:cNvSpPr>
            <p:nvPr/>
          </p:nvSpPr>
          <p:spPr bwMode="auto">
            <a:xfrm>
              <a:off x="984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96" name="AutoShape 40"/>
            <p:cNvSpPr>
              <a:spLocks noChangeArrowheads="1"/>
            </p:cNvSpPr>
            <p:nvPr/>
          </p:nvSpPr>
          <p:spPr bwMode="auto">
            <a:xfrm>
              <a:off x="323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97" name="AutoShape 41"/>
            <p:cNvSpPr>
              <a:spLocks noChangeArrowheads="1"/>
            </p:cNvSpPr>
            <p:nvPr/>
          </p:nvSpPr>
          <p:spPr bwMode="auto">
            <a:xfrm>
              <a:off x="-339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98" name="AutoShape 42"/>
            <p:cNvSpPr>
              <a:spLocks noChangeArrowheads="1"/>
            </p:cNvSpPr>
            <p:nvPr/>
          </p:nvSpPr>
          <p:spPr bwMode="auto">
            <a:xfrm>
              <a:off x="-1000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899" name="AutoShape 43"/>
            <p:cNvSpPr>
              <a:spLocks noChangeArrowheads="1"/>
            </p:cNvSpPr>
            <p:nvPr/>
          </p:nvSpPr>
          <p:spPr bwMode="auto">
            <a:xfrm>
              <a:off x="5602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00" name="AutoShape 44"/>
            <p:cNvSpPr>
              <a:spLocks noChangeArrowheads="1"/>
            </p:cNvSpPr>
            <p:nvPr/>
          </p:nvSpPr>
          <p:spPr bwMode="auto">
            <a:xfrm>
              <a:off x="4994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01" name="AutoShape 45"/>
            <p:cNvSpPr>
              <a:spLocks noChangeArrowheads="1"/>
            </p:cNvSpPr>
            <p:nvPr/>
          </p:nvSpPr>
          <p:spPr bwMode="auto">
            <a:xfrm>
              <a:off x="3673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02" name="AutoShape 46"/>
            <p:cNvSpPr>
              <a:spLocks noChangeArrowheads="1"/>
            </p:cNvSpPr>
            <p:nvPr/>
          </p:nvSpPr>
          <p:spPr bwMode="auto">
            <a:xfrm>
              <a:off x="4332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03" name="AutoShape 47"/>
            <p:cNvSpPr>
              <a:spLocks noChangeArrowheads="1"/>
            </p:cNvSpPr>
            <p:nvPr/>
          </p:nvSpPr>
          <p:spPr bwMode="auto">
            <a:xfrm>
              <a:off x="3013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04" name="AutoShape 48"/>
            <p:cNvSpPr>
              <a:spLocks noChangeArrowheads="1"/>
            </p:cNvSpPr>
            <p:nvPr/>
          </p:nvSpPr>
          <p:spPr bwMode="auto">
            <a:xfrm>
              <a:off x="2355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05" name="AutoShape 49"/>
            <p:cNvSpPr>
              <a:spLocks noChangeArrowheads="1"/>
            </p:cNvSpPr>
            <p:nvPr/>
          </p:nvSpPr>
          <p:spPr bwMode="auto">
            <a:xfrm>
              <a:off x="1696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06" name="AutoShape 50"/>
            <p:cNvSpPr>
              <a:spLocks noChangeArrowheads="1"/>
            </p:cNvSpPr>
            <p:nvPr/>
          </p:nvSpPr>
          <p:spPr bwMode="auto">
            <a:xfrm>
              <a:off x="1036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07" name="AutoShape 51"/>
            <p:cNvSpPr>
              <a:spLocks noChangeArrowheads="1"/>
            </p:cNvSpPr>
            <p:nvPr/>
          </p:nvSpPr>
          <p:spPr bwMode="auto">
            <a:xfrm>
              <a:off x="375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08" name="AutoShape 52"/>
            <p:cNvSpPr>
              <a:spLocks noChangeArrowheads="1"/>
            </p:cNvSpPr>
            <p:nvPr/>
          </p:nvSpPr>
          <p:spPr bwMode="auto">
            <a:xfrm>
              <a:off x="-287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09" name="AutoShape 53"/>
            <p:cNvSpPr>
              <a:spLocks noChangeArrowheads="1"/>
            </p:cNvSpPr>
            <p:nvPr/>
          </p:nvSpPr>
          <p:spPr bwMode="auto">
            <a:xfrm>
              <a:off x="-948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10" name="AutoShape 54"/>
            <p:cNvSpPr>
              <a:spLocks noChangeArrowheads="1"/>
            </p:cNvSpPr>
            <p:nvPr/>
          </p:nvSpPr>
          <p:spPr bwMode="auto">
            <a:xfrm>
              <a:off x="5654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11" name="AutoShape 55"/>
            <p:cNvSpPr>
              <a:spLocks noChangeArrowheads="1"/>
            </p:cNvSpPr>
            <p:nvPr/>
          </p:nvSpPr>
          <p:spPr bwMode="auto">
            <a:xfrm>
              <a:off x="-463" y="1430"/>
              <a:ext cx="6422" cy="2890"/>
            </a:xfrm>
            <a:prstGeom prst="parallelogram">
              <a:avLst>
                <a:gd name="adj" fmla="val 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996633">
                    <a:alpha val="71001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12" name="AutoShape 56"/>
            <p:cNvSpPr>
              <a:spLocks noChangeArrowheads="1"/>
            </p:cNvSpPr>
            <p:nvPr/>
          </p:nvSpPr>
          <p:spPr bwMode="auto">
            <a:xfrm>
              <a:off x="5178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13" name="AutoShape 57"/>
            <p:cNvSpPr>
              <a:spLocks noChangeArrowheads="1"/>
            </p:cNvSpPr>
            <p:nvPr/>
          </p:nvSpPr>
          <p:spPr bwMode="auto">
            <a:xfrm>
              <a:off x="3857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14" name="AutoShape 58"/>
            <p:cNvSpPr>
              <a:spLocks noChangeArrowheads="1"/>
            </p:cNvSpPr>
            <p:nvPr/>
          </p:nvSpPr>
          <p:spPr bwMode="auto">
            <a:xfrm>
              <a:off x="4516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15" name="AutoShape 59"/>
            <p:cNvSpPr>
              <a:spLocks noChangeArrowheads="1"/>
            </p:cNvSpPr>
            <p:nvPr/>
          </p:nvSpPr>
          <p:spPr bwMode="auto">
            <a:xfrm>
              <a:off x="3197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16" name="AutoShape 60"/>
            <p:cNvSpPr>
              <a:spLocks noChangeArrowheads="1"/>
            </p:cNvSpPr>
            <p:nvPr/>
          </p:nvSpPr>
          <p:spPr bwMode="auto">
            <a:xfrm>
              <a:off x="2539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17" name="AutoShape 61"/>
            <p:cNvSpPr>
              <a:spLocks noChangeArrowheads="1"/>
            </p:cNvSpPr>
            <p:nvPr/>
          </p:nvSpPr>
          <p:spPr bwMode="auto">
            <a:xfrm>
              <a:off x="1880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18" name="AutoShape 62"/>
            <p:cNvSpPr>
              <a:spLocks noChangeArrowheads="1"/>
            </p:cNvSpPr>
            <p:nvPr/>
          </p:nvSpPr>
          <p:spPr bwMode="auto">
            <a:xfrm>
              <a:off x="1220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19" name="AutoShape 63"/>
            <p:cNvSpPr>
              <a:spLocks noChangeArrowheads="1"/>
            </p:cNvSpPr>
            <p:nvPr/>
          </p:nvSpPr>
          <p:spPr bwMode="auto">
            <a:xfrm>
              <a:off x="559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20" name="AutoShape 64"/>
            <p:cNvSpPr>
              <a:spLocks noChangeArrowheads="1"/>
            </p:cNvSpPr>
            <p:nvPr/>
          </p:nvSpPr>
          <p:spPr bwMode="auto">
            <a:xfrm>
              <a:off x="-103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21" name="AutoShape 65"/>
            <p:cNvSpPr>
              <a:spLocks noChangeArrowheads="1"/>
            </p:cNvSpPr>
            <p:nvPr/>
          </p:nvSpPr>
          <p:spPr bwMode="auto">
            <a:xfrm>
              <a:off x="-764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22" name="AutoShape 66"/>
            <p:cNvSpPr>
              <a:spLocks noChangeArrowheads="1"/>
            </p:cNvSpPr>
            <p:nvPr/>
          </p:nvSpPr>
          <p:spPr bwMode="auto">
            <a:xfrm>
              <a:off x="5358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23" name="AutoShape 67"/>
            <p:cNvSpPr>
              <a:spLocks noChangeArrowheads="1"/>
            </p:cNvSpPr>
            <p:nvPr/>
          </p:nvSpPr>
          <p:spPr bwMode="auto">
            <a:xfrm>
              <a:off x="4037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24" name="AutoShape 68"/>
            <p:cNvSpPr>
              <a:spLocks noChangeArrowheads="1"/>
            </p:cNvSpPr>
            <p:nvPr/>
          </p:nvSpPr>
          <p:spPr bwMode="auto">
            <a:xfrm>
              <a:off x="4696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25" name="AutoShape 69"/>
            <p:cNvSpPr>
              <a:spLocks noChangeArrowheads="1"/>
            </p:cNvSpPr>
            <p:nvPr/>
          </p:nvSpPr>
          <p:spPr bwMode="auto">
            <a:xfrm>
              <a:off x="3377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26" name="AutoShape 70"/>
            <p:cNvSpPr>
              <a:spLocks noChangeArrowheads="1"/>
            </p:cNvSpPr>
            <p:nvPr/>
          </p:nvSpPr>
          <p:spPr bwMode="auto">
            <a:xfrm>
              <a:off x="2719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27" name="AutoShape 71"/>
            <p:cNvSpPr>
              <a:spLocks noChangeArrowheads="1"/>
            </p:cNvSpPr>
            <p:nvPr/>
          </p:nvSpPr>
          <p:spPr bwMode="auto">
            <a:xfrm>
              <a:off x="2060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28" name="AutoShape 72"/>
            <p:cNvSpPr>
              <a:spLocks noChangeArrowheads="1"/>
            </p:cNvSpPr>
            <p:nvPr/>
          </p:nvSpPr>
          <p:spPr bwMode="auto">
            <a:xfrm>
              <a:off x="1400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29" name="AutoShape 73"/>
            <p:cNvSpPr>
              <a:spLocks noChangeArrowheads="1"/>
            </p:cNvSpPr>
            <p:nvPr/>
          </p:nvSpPr>
          <p:spPr bwMode="auto">
            <a:xfrm>
              <a:off x="739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30" name="AutoShape 74"/>
            <p:cNvSpPr>
              <a:spLocks noChangeArrowheads="1"/>
            </p:cNvSpPr>
            <p:nvPr/>
          </p:nvSpPr>
          <p:spPr bwMode="auto">
            <a:xfrm>
              <a:off x="77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31" name="AutoShape 75"/>
            <p:cNvSpPr>
              <a:spLocks noChangeArrowheads="1"/>
            </p:cNvSpPr>
            <p:nvPr/>
          </p:nvSpPr>
          <p:spPr bwMode="auto">
            <a:xfrm>
              <a:off x="-584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32" name="AutoShape 76"/>
            <p:cNvSpPr>
              <a:spLocks noChangeArrowheads="1"/>
            </p:cNvSpPr>
            <p:nvPr/>
          </p:nvSpPr>
          <p:spPr bwMode="auto">
            <a:xfrm>
              <a:off x="5542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33" name="AutoShape 77"/>
            <p:cNvSpPr>
              <a:spLocks noChangeArrowheads="1"/>
            </p:cNvSpPr>
            <p:nvPr/>
          </p:nvSpPr>
          <p:spPr bwMode="auto">
            <a:xfrm>
              <a:off x="4221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34" name="AutoShape 78"/>
            <p:cNvSpPr>
              <a:spLocks noChangeArrowheads="1"/>
            </p:cNvSpPr>
            <p:nvPr/>
          </p:nvSpPr>
          <p:spPr bwMode="auto">
            <a:xfrm>
              <a:off x="4880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35" name="AutoShape 79"/>
            <p:cNvSpPr>
              <a:spLocks noChangeArrowheads="1"/>
            </p:cNvSpPr>
            <p:nvPr/>
          </p:nvSpPr>
          <p:spPr bwMode="auto">
            <a:xfrm>
              <a:off x="3561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36" name="AutoShape 80"/>
            <p:cNvSpPr>
              <a:spLocks noChangeArrowheads="1"/>
            </p:cNvSpPr>
            <p:nvPr/>
          </p:nvSpPr>
          <p:spPr bwMode="auto">
            <a:xfrm>
              <a:off x="2903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37" name="AutoShape 81"/>
            <p:cNvSpPr>
              <a:spLocks noChangeArrowheads="1"/>
            </p:cNvSpPr>
            <p:nvPr/>
          </p:nvSpPr>
          <p:spPr bwMode="auto">
            <a:xfrm>
              <a:off x="2244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38" name="AutoShape 82"/>
            <p:cNvSpPr>
              <a:spLocks noChangeArrowheads="1"/>
            </p:cNvSpPr>
            <p:nvPr/>
          </p:nvSpPr>
          <p:spPr bwMode="auto">
            <a:xfrm>
              <a:off x="1584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39" name="AutoShape 83"/>
            <p:cNvSpPr>
              <a:spLocks noChangeArrowheads="1"/>
            </p:cNvSpPr>
            <p:nvPr/>
          </p:nvSpPr>
          <p:spPr bwMode="auto">
            <a:xfrm>
              <a:off x="923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40" name="AutoShape 84"/>
            <p:cNvSpPr>
              <a:spLocks noChangeArrowheads="1"/>
            </p:cNvSpPr>
            <p:nvPr/>
          </p:nvSpPr>
          <p:spPr bwMode="auto">
            <a:xfrm>
              <a:off x="261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1941" name="AutoShape 85"/>
            <p:cNvSpPr>
              <a:spLocks noChangeArrowheads="1"/>
            </p:cNvSpPr>
            <p:nvPr/>
          </p:nvSpPr>
          <p:spPr bwMode="auto">
            <a:xfrm>
              <a:off x="-400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61942" name="Rectangle 8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Solid angle of a pixel</a:t>
            </a:r>
            <a:endParaRPr lang="en-US" altLang="en-US" sz="32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1943" name="AutoShape 87"/>
          <p:cNvSpPr>
            <a:spLocks noChangeArrowheads="1"/>
          </p:cNvSpPr>
          <p:nvPr/>
        </p:nvSpPr>
        <p:spPr bwMode="auto">
          <a:xfrm>
            <a:off x="6313488" y="4424363"/>
            <a:ext cx="1814512" cy="412750"/>
          </a:xfrm>
          <a:prstGeom prst="parallelogram">
            <a:avLst>
              <a:gd name="adj" fmla="val 185941"/>
            </a:avLst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61944" name="Line 88"/>
          <p:cNvSpPr>
            <a:spLocks noChangeShapeType="1"/>
          </p:cNvSpPr>
          <p:nvPr/>
        </p:nvSpPr>
        <p:spPr bwMode="auto">
          <a:xfrm>
            <a:off x="1430338" y="2020888"/>
            <a:ext cx="5811837" cy="259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61945" name="Line 89"/>
          <p:cNvSpPr>
            <a:spLocks noChangeShapeType="1"/>
          </p:cNvSpPr>
          <p:nvPr/>
        </p:nvSpPr>
        <p:spPr bwMode="auto">
          <a:xfrm>
            <a:off x="1430338" y="2020888"/>
            <a:ext cx="0" cy="259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61946" name="Line 90"/>
          <p:cNvSpPr>
            <a:spLocks noChangeShapeType="1"/>
          </p:cNvSpPr>
          <p:nvPr/>
        </p:nvSpPr>
        <p:spPr bwMode="auto">
          <a:xfrm flipH="1">
            <a:off x="1430338" y="4616450"/>
            <a:ext cx="5811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61947" name="Text Box 91"/>
          <p:cNvSpPr txBox="1">
            <a:spLocks noChangeArrowheads="1"/>
          </p:cNvSpPr>
          <p:nvPr/>
        </p:nvSpPr>
        <p:spPr bwMode="auto">
          <a:xfrm rot="16200000">
            <a:off x="-91281" y="3126582"/>
            <a:ext cx="21431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en-US" sz="3200" b="1" smtClean="0">
                <a:solidFill>
                  <a:srgbClr val="008000"/>
                </a:solidFill>
              </a:rPr>
              <a:t>xtal-to-det</a:t>
            </a:r>
            <a:endParaRPr lang="en-US" altLang="en-US" sz="3200" b="1" smtClean="0">
              <a:solidFill>
                <a:srgbClr val="008000"/>
              </a:solidFill>
            </a:endParaRPr>
          </a:p>
        </p:txBody>
      </p:sp>
      <p:sp>
        <p:nvSpPr>
          <p:cNvPr id="761948" name="Text Box 92"/>
          <p:cNvSpPr txBox="1">
            <a:spLocks noChangeArrowheads="1"/>
          </p:cNvSpPr>
          <p:nvPr/>
        </p:nvSpPr>
        <p:spPr bwMode="auto">
          <a:xfrm>
            <a:off x="3471863" y="4008438"/>
            <a:ext cx="3429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en-US" sz="3200" b="1" smtClean="0">
                <a:solidFill>
                  <a:srgbClr val="CC0000"/>
                </a:solidFill>
              </a:rPr>
              <a:t>r</a:t>
            </a:r>
            <a:endParaRPr lang="en-US" altLang="en-US" sz="3200" b="1" smtClean="0">
              <a:solidFill>
                <a:srgbClr val="CC0000"/>
              </a:solidFill>
            </a:endParaRPr>
          </a:p>
        </p:txBody>
      </p:sp>
      <p:sp>
        <p:nvSpPr>
          <p:cNvPr id="761949" name="Rectangle 93"/>
          <p:cNvSpPr>
            <a:spLocks noChangeArrowheads="1"/>
          </p:cNvSpPr>
          <p:nvPr/>
        </p:nvSpPr>
        <p:spPr bwMode="auto">
          <a:xfrm>
            <a:off x="1430338" y="4395788"/>
            <a:ext cx="220662" cy="220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761950" name="Picture 94" descr="MCBS0078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074">
            <a:off x="962025" y="1593850"/>
            <a:ext cx="935038" cy="8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48182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Resolution</a:t>
            </a:r>
          </a:p>
        </p:txBody>
      </p:sp>
      <p:pic>
        <p:nvPicPr>
          <p:cNvPr id="57348" name="resolution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12813" y="1143000"/>
            <a:ext cx="7313612" cy="5484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2100" name="Text Box 6"/>
          <p:cNvSpPr txBox="1">
            <a:spLocks noChangeArrowheads="1"/>
          </p:cNvSpPr>
          <p:nvPr/>
        </p:nvSpPr>
        <p:spPr bwMode="auto">
          <a:xfrm>
            <a:off x="827088" y="6596063"/>
            <a:ext cx="6034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http://bl831.als.lbl.gov/~jamesh/movies/resolution.mpeg</a:t>
            </a:r>
          </a:p>
        </p:txBody>
      </p:sp>
    </p:spTree>
    <p:extLst>
      <p:ext uri="{BB962C8B-B14F-4D97-AF65-F5344CB8AC3E}">
        <p14:creationId xmlns:p14="http://schemas.microsoft.com/office/powerpoint/2010/main" val="229114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7" fill="hold"/>
                                        <p:tgtEl>
                                          <p:spTgt spid="57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34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7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8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Resolution: low-angle cutoff</a:t>
            </a:r>
          </a:p>
        </p:txBody>
      </p:sp>
      <p:pic>
        <p:nvPicPr>
          <p:cNvPr id="64520" name="lo_cut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24" name="Text Box 10"/>
          <p:cNvSpPr txBox="1">
            <a:spLocks noChangeArrowheads="1"/>
          </p:cNvSpPr>
          <p:nvPr/>
        </p:nvSpPr>
        <p:spPr bwMode="auto">
          <a:xfrm>
            <a:off x="827088" y="6596063"/>
            <a:ext cx="5608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http://bl831.als.lbl.gov/~jamesh/movies/lo_cut.mpeg</a:t>
            </a:r>
          </a:p>
        </p:txBody>
      </p:sp>
    </p:spTree>
    <p:extLst>
      <p:ext uri="{BB962C8B-B14F-4D97-AF65-F5344CB8AC3E}">
        <p14:creationId xmlns:p14="http://schemas.microsoft.com/office/powerpoint/2010/main" val="61001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4" fill="hold"/>
                                        <p:tgtEl>
                                          <p:spTgt spid="645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45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5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45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20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R-factor</a:t>
            </a:r>
          </a:p>
        </p:txBody>
      </p:sp>
      <p:pic>
        <p:nvPicPr>
          <p:cNvPr id="61445" name="rfactor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4148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71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http://bl831.als.lbl.gov/~jamesh/movies/rfactor.mpeg</a:t>
            </a:r>
          </a:p>
        </p:txBody>
      </p:sp>
    </p:spTree>
    <p:extLst>
      <p:ext uri="{BB962C8B-B14F-4D97-AF65-F5344CB8AC3E}">
        <p14:creationId xmlns:p14="http://schemas.microsoft.com/office/powerpoint/2010/main" val="228734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0" fill="hold"/>
                                        <p:tgtEl>
                                          <p:spTgt spid="61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4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1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5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Figure of Merit</a:t>
            </a:r>
          </a:p>
        </p:txBody>
      </p:sp>
      <p:pic>
        <p:nvPicPr>
          <p:cNvPr id="60421" name="dephase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5172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71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http://bl831.als.lbl.gov/~jamesh/movies/dephase.mpeg</a:t>
            </a:r>
          </a:p>
        </p:txBody>
      </p:sp>
    </p:spTree>
    <p:extLst>
      <p:ext uri="{BB962C8B-B14F-4D97-AF65-F5344CB8AC3E}">
        <p14:creationId xmlns:p14="http://schemas.microsoft.com/office/powerpoint/2010/main" val="118931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7" fill="hold"/>
                                        <p:tgtEl>
                                          <p:spTgt spid="60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04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1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Overloads</a:t>
            </a:r>
          </a:p>
        </p:txBody>
      </p:sp>
      <p:pic>
        <p:nvPicPr>
          <p:cNvPr id="62469" name="overload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6196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927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http://bl831.als.lbl.gov/~jamesh/movies/overloads.mpeg</a:t>
            </a:r>
          </a:p>
        </p:txBody>
      </p:sp>
    </p:spTree>
    <p:extLst>
      <p:ext uri="{BB962C8B-B14F-4D97-AF65-F5344CB8AC3E}">
        <p14:creationId xmlns:p14="http://schemas.microsoft.com/office/powerpoint/2010/main" val="7910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0" fill="hold"/>
                                        <p:tgtEl>
                                          <p:spTgt spid="62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246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2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9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002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3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4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5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6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7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8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9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0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0011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0012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0013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4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73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7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8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9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0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1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2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3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1035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1036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1037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8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9" name="Line 15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40" name="Text Box 16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114838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05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1" name="Rectangle 3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2" name="Rectangle 4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3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4" name="Line 6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5" name="Oval 7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6" name="Rectangle 8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7" name="Oval 9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8" name="Rectangle 10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9" name="Rectangle 11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0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2061" name="Text Box 1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2062" name="Text Box 14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2063" name="Text Box 15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2064" name="Freeform 16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5" name="Oval 17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6" name="Line 18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7" name="Text Box 19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185950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07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6" name="Rectangle 14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7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3088" name="Line 16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9" name="Text Box 17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3090" name="Text Box 18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3091" name="Text Box 19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3092" name="Text Box 20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3093" name="Freeform 21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83816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09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09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1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4114" name="Line 18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5" name="Text Box 19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4116" name="Text Box 20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4117" name="Text Box 21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4118" name="Text Box 2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4119" name="Freeform 2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4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2882" name="Group 2"/>
          <p:cNvGrpSpPr>
            <a:grpSpLocks/>
          </p:cNvGrpSpPr>
          <p:nvPr/>
        </p:nvGrpSpPr>
        <p:grpSpPr bwMode="auto">
          <a:xfrm>
            <a:off x="-1587500" y="2270125"/>
            <a:ext cx="12577763" cy="4630738"/>
            <a:chOff x="-1000" y="1430"/>
            <a:chExt cx="7923" cy="2917"/>
          </a:xfrm>
        </p:grpSpPr>
        <p:sp>
          <p:nvSpPr>
            <p:cNvPr id="762883" name="AutoShape 3"/>
            <p:cNvSpPr>
              <a:spLocks noChangeArrowheads="1"/>
            </p:cNvSpPr>
            <p:nvPr/>
          </p:nvSpPr>
          <p:spPr bwMode="auto">
            <a:xfrm>
              <a:off x="4155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884" name="AutoShape 4"/>
            <p:cNvSpPr>
              <a:spLocks noChangeArrowheads="1"/>
            </p:cNvSpPr>
            <p:nvPr/>
          </p:nvSpPr>
          <p:spPr bwMode="auto">
            <a:xfrm>
              <a:off x="5120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885" name="AutoShape 5"/>
            <p:cNvSpPr>
              <a:spLocks noChangeArrowheads="1"/>
            </p:cNvSpPr>
            <p:nvPr/>
          </p:nvSpPr>
          <p:spPr bwMode="auto">
            <a:xfrm>
              <a:off x="4637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886" name="AutoShape 6"/>
            <p:cNvSpPr>
              <a:spLocks noChangeArrowheads="1"/>
            </p:cNvSpPr>
            <p:nvPr/>
          </p:nvSpPr>
          <p:spPr bwMode="auto">
            <a:xfrm>
              <a:off x="3799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887" name="AutoShape 7"/>
            <p:cNvSpPr>
              <a:spLocks noChangeArrowheads="1"/>
            </p:cNvSpPr>
            <p:nvPr/>
          </p:nvSpPr>
          <p:spPr bwMode="auto">
            <a:xfrm>
              <a:off x="4458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888" name="AutoShape 8"/>
            <p:cNvSpPr>
              <a:spLocks noChangeArrowheads="1"/>
            </p:cNvSpPr>
            <p:nvPr/>
          </p:nvSpPr>
          <p:spPr bwMode="auto">
            <a:xfrm>
              <a:off x="3496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889" name="AutoShape 9"/>
            <p:cNvSpPr>
              <a:spLocks noChangeArrowheads="1"/>
            </p:cNvSpPr>
            <p:nvPr/>
          </p:nvSpPr>
          <p:spPr bwMode="auto">
            <a:xfrm>
              <a:off x="3317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890" name="AutoShape 10"/>
            <p:cNvSpPr>
              <a:spLocks noChangeArrowheads="1"/>
            </p:cNvSpPr>
            <p:nvPr/>
          </p:nvSpPr>
          <p:spPr bwMode="auto">
            <a:xfrm>
              <a:off x="2836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891" name="AutoShape 11"/>
            <p:cNvSpPr>
              <a:spLocks noChangeArrowheads="1"/>
            </p:cNvSpPr>
            <p:nvPr/>
          </p:nvSpPr>
          <p:spPr bwMode="auto">
            <a:xfrm>
              <a:off x="3139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892" name="AutoShape 12"/>
            <p:cNvSpPr>
              <a:spLocks noChangeArrowheads="1"/>
            </p:cNvSpPr>
            <p:nvPr/>
          </p:nvSpPr>
          <p:spPr bwMode="auto">
            <a:xfrm>
              <a:off x="2657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893" name="AutoShape 13"/>
            <p:cNvSpPr>
              <a:spLocks noChangeArrowheads="1"/>
            </p:cNvSpPr>
            <p:nvPr/>
          </p:nvSpPr>
          <p:spPr bwMode="auto">
            <a:xfrm>
              <a:off x="2176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894" name="AutoShape 14"/>
            <p:cNvSpPr>
              <a:spLocks noChangeArrowheads="1"/>
            </p:cNvSpPr>
            <p:nvPr/>
          </p:nvSpPr>
          <p:spPr bwMode="auto">
            <a:xfrm>
              <a:off x="2481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895" name="AutoShape 15"/>
            <p:cNvSpPr>
              <a:spLocks noChangeArrowheads="1"/>
            </p:cNvSpPr>
            <p:nvPr/>
          </p:nvSpPr>
          <p:spPr bwMode="auto">
            <a:xfrm>
              <a:off x="1999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896" name="AutoShape 16"/>
            <p:cNvSpPr>
              <a:spLocks noChangeArrowheads="1"/>
            </p:cNvSpPr>
            <p:nvPr/>
          </p:nvSpPr>
          <p:spPr bwMode="auto">
            <a:xfrm>
              <a:off x="1518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897" name="AutoShape 17"/>
            <p:cNvSpPr>
              <a:spLocks noChangeArrowheads="1"/>
            </p:cNvSpPr>
            <p:nvPr/>
          </p:nvSpPr>
          <p:spPr bwMode="auto">
            <a:xfrm>
              <a:off x="1822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898" name="AutoShape 18"/>
            <p:cNvSpPr>
              <a:spLocks noChangeArrowheads="1"/>
            </p:cNvSpPr>
            <p:nvPr/>
          </p:nvSpPr>
          <p:spPr bwMode="auto">
            <a:xfrm>
              <a:off x="1340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899" name="AutoShape 19"/>
            <p:cNvSpPr>
              <a:spLocks noChangeArrowheads="1"/>
            </p:cNvSpPr>
            <p:nvPr/>
          </p:nvSpPr>
          <p:spPr bwMode="auto">
            <a:xfrm>
              <a:off x="859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00" name="AutoShape 20"/>
            <p:cNvSpPr>
              <a:spLocks noChangeArrowheads="1"/>
            </p:cNvSpPr>
            <p:nvPr/>
          </p:nvSpPr>
          <p:spPr bwMode="auto">
            <a:xfrm>
              <a:off x="1162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01" name="AutoShape 21"/>
            <p:cNvSpPr>
              <a:spLocks noChangeArrowheads="1"/>
            </p:cNvSpPr>
            <p:nvPr/>
          </p:nvSpPr>
          <p:spPr bwMode="auto">
            <a:xfrm>
              <a:off x="680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02" name="AutoShape 22"/>
            <p:cNvSpPr>
              <a:spLocks noChangeArrowheads="1"/>
            </p:cNvSpPr>
            <p:nvPr/>
          </p:nvSpPr>
          <p:spPr bwMode="auto">
            <a:xfrm>
              <a:off x="199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03" name="AutoShape 23"/>
            <p:cNvSpPr>
              <a:spLocks noChangeArrowheads="1"/>
            </p:cNvSpPr>
            <p:nvPr/>
          </p:nvSpPr>
          <p:spPr bwMode="auto">
            <a:xfrm>
              <a:off x="501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04" name="AutoShape 24"/>
            <p:cNvSpPr>
              <a:spLocks noChangeArrowheads="1"/>
            </p:cNvSpPr>
            <p:nvPr/>
          </p:nvSpPr>
          <p:spPr bwMode="auto">
            <a:xfrm>
              <a:off x="19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05" name="AutoShape 25"/>
            <p:cNvSpPr>
              <a:spLocks noChangeArrowheads="1"/>
            </p:cNvSpPr>
            <p:nvPr/>
          </p:nvSpPr>
          <p:spPr bwMode="auto">
            <a:xfrm>
              <a:off x="-462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06" name="AutoShape 26"/>
            <p:cNvSpPr>
              <a:spLocks noChangeArrowheads="1"/>
            </p:cNvSpPr>
            <p:nvPr/>
          </p:nvSpPr>
          <p:spPr bwMode="auto">
            <a:xfrm>
              <a:off x="-161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07" name="AutoShape 27"/>
            <p:cNvSpPr>
              <a:spLocks noChangeArrowheads="1"/>
            </p:cNvSpPr>
            <p:nvPr/>
          </p:nvSpPr>
          <p:spPr bwMode="auto">
            <a:xfrm>
              <a:off x="-643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08" name="AutoShape 28"/>
            <p:cNvSpPr>
              <a:spLocks noChangeArrowheads="1"/>
            </p:cNvSpPr>
            <p:nvPr/>
          </p:nvSpPr>
          <p:spPr bwMode="auto">
            <a:xfrm>
              <a:off x="-822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09" name="AutoShape 29"/>
            <p:cNvSpPr>
              <a:spLocks noChangeArrowheads="1"/>
            </p:cNvSpPr>
            <p:nvPr/>
          </p:nvSpPr>
          <p:spPr bwMode="auto">
            <a:xfrm>
              <a:off x="5780" y="25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10" name="AutoShape 30"/>
            <p:cNvSpPr>
              <a:spLocks noChangeArrowheads="1"/>
            </p:cNvSpPr>
            <p:nvPr/>
          </p:nvSpPr>
          <p:spPr bwMode="auto">
            <a:xfrm>
              <a:off x="5298" y="27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7AE8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11" name="AutoShape 31"/>
            <p:cNvSpPr>
              <a:spLocks noChangeArrowheads="1"/>
            </p:cNvSpPr>
            <p:nvPr/>
          </p:nvSpPr>
          <p:spPr bwMode="auto">
            <a:xfrm>
              <a:off x="4817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12" name="AutoShape 32"/>
            <p:cNvSpPr>
              <a:spLocks noChangeArrowheads="1"/>
            </p:cNvSpPr>
            <p:nvPr/>
          </p:nvSpPr>
          <p:spPr bwMode="auto">
            <a:xfrm>
              <a:off x="5478" y="304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13" name="AutoShape 33"/>
            <p:cNvSpPr>
              <a:spLocks noChangeArrowheads="1"/>
            </p:cNvSpPr>
            <p:nvPr/>
          </p:nvSpPr>
          <p:spPr bwMode="auto">
            <a:xfrm>
              <a:off x="4942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14" name="AutoShape 34"/>
            <p:cNvSpPr>
              <a:spLocks noChangeArrowheads="1"/>
            </p:cNvSpPr>
            <p:nvPr/>
          </p:nvSpPr>
          <p:spPr bwMode="auto">
            <a:xfrm>
              <a:off x="3621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15" name="AutoShape 35"/>
            <p:cNvSpPr>
              <a:spLocks noChangeArrowheads="1"/>
            </p:cNvSpPr>
            <p:nvPr/>
          </p:nvSpPr>
          <p:spPr bwMode="auto">
            <a:xfrm>
              <a:off x="4280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16" name="AutoShape 36"/>
            <p:cNvSpPr>
              <a:spLocks noChangeArrowheads="1"/>
            </p:cNvSpPr>
            <p:nvPr/>
          </p:nvSpPr>
          <p:spPr bwMode="auto">
            <a:xfrm>
              <a:off x="2961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17" name="AutoShape 37"/>
            <p:cNvSpPr>
              <a:spLocks noChangeArrowheads="1"/>
            </p:cNvSpPr>
            <p:nvPr/>
          </p:nvSpPr>
          <p:spPr bwMode="auto">
            <a:xfrm>
              <a:off x="2303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18" name="AutoShape 38"/>
            <p:cNvSpPr>
              <a:spLocks noChangeArrowheads="1"/>
            </p:cNvSpPr>
            <p:nvPr/>
          </p:nvSpPr>
          <p:spPr bwMode="auto">
            <a:xfrm>
              <a:off x="1644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19" name="AutoShape 39"/>
            <p:cNvSpPr>
              <a:spLocks noChangeArrowheads="1"/>
            </p:cNvSpPr>
            <p:nvPr/>
          </p:nvSpPr>
          <p:spPr bwMode="auto">
            <a:xfrm>
              <a:off x="984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20" name="AutoShape 40"/>
            <p:cNvSpPr>
              <a:spLocks noChangeArrowheads="1"/>
            </p:cNvSpPr>
            <p:nvPr/>
          </p:nvSpPr>
          <p:spPr bwMode="auto">
            <a:xfrm>
              <a:off x="323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21" name="AutoShape 41"/>
            <p:cNvSpPr>
              <a:spLocks noChangeArrowheads="1"/>
            </p:cNvSpPr>
            <p:nvPr/>
          </p:nvSpPr>
          <p:spPr bwMode="auto">
            <a:xfrm>
              <a:off x="-339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22" name="AutoShape 42"/>
            <p:cNvSpPr>
              <a:spLocks noChangeArrowheads="1"/>
            </p:cNvSpPr>
            <p:nvPr/>
          </p:nvSpPr>
          <p:spPr bwMode="auto">
            <a:xfrm>
              <a:off x="-1000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23" name="AutoShape 43"/>
            <p:cNvSpPr>
              <a:spLocks noChangeArrowheads="1"/>
            </p:cNvSpPr>
            <p:nvPr/>
          </p:nvSpPr>
          <p:spPr bwMode="auto">
            <a:xfrm>
              <a:off x="5602" y="2268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24" name="AutoShape 44"/>
            <p:cNvSpPr>
              <a:spLocks noChangeArrowheads="1"/>
            </p:cNvSpPr>
            <p:nvPr/>
          </p:nvSpPr>
          <p:spPr bwMode="auto">
            <a:xfrm>
              <a:off x="4994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25" name="AutoShape 45"/>
            <p:cNvSpPr>
              <a:spLocks noChangeArrowheads="1"/>
            </p:cNvSpPr>
            <p:nvPr/>
          </p:nvSpPr>
          <p:spPr bwMode="auto">
            <a:xfrm>
              <a:off x="3673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26" name="AutoShape 46"/>
            <p:cNvSpPr>
              <a:spLocks noChangeArrowheads="1"/>
            </p:cNvSpPr>
            <p:nvPr/>
          </p:nvSpPr>
          <p:spPr bwMode="auto">
            <a:xfrm>
              <a:off x="4332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27" name="AutoShape 47"/>
            <p:cNvSpPr>
              <a:spLocks noChangeArrowheads="1"/>
            </p:cNvSpPr>
            <p:nvPr/>
          </p:nvSpPr>
          <p:spPr bwMode="auto">
            <a:xfrm>
              <a:off x="3013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28" name="AutoShape 48"/>
            <p:cNvSpPr>
              <a:spLocks noChangeArrowheads="1"/>
            </p:cNvSpPr>
            <p:nvPr/>
          </p:nvSpPr>
          <p:spPr bwMode="auto">
            <a:xfrm>
              <a:off x="2355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29" name="AutoShape 49"/>
            <p:cNvSpPr>
              <a:spLocks noChangeArrowheads="1"/>
            </p:cNvSpPr>
            <p:nvPr/>
          </p:nvSpPr>
          <p:spPr bwMode="auto">
            <a:xfrm>
              <a:off x="1696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30" name="AutoShape 50"/>
            <p:cNvSpPr>
              <a:spLocks noChangeArrowheads="1"/>
            </p:cNvSpPr>
            <p:nvPr/>
          </p:nvSpPr>
          <p:spPr bwMode="auto">
            <a:xfrm>
              <a:off x="1036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31" name="AutoShape 51"/>
            <p:cNvSpPr>
              <a:spLocks noChangeArrowheads="1"/>
            </p:cNvSpPr>
            <p:nvPr/>
          </p:nvSpPr>
          <p:spPr bwMode="auto">
            <a:xfrm>
              <a:off x="375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32" name="AutoShape 52"/>
            <p:cNvSpPr>
              <a:spLocks noChangeArrowheads="1"/>
            </p:cNvSpPr>
            <p:nvPr/>
          </p:nvSpPr>
          <p:spPr bwMode="auto">
            <a:xfrm>
              <a:off x="-287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33" name="AutoShape 53"/>
            <p:cNvSpPr>
              <a:spLocks noChangeArrowheads="1"/>
            </p:cNvSpPr>
            <p:nvPr/>
          </p:nvSpPr>
          <p:spPr bwMode="auto">
            <a:xfrm>
              <a:off x="-948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34" name="AutoShape 54"/>
            <p:cNvSpPr>
              <a:spLocks noChangeArrowheads="1"/>
            </p:cNvSpPr>
            <p:nvPr/>
          </p:nvSpPr>
          <p:spPr bwMode="auto">
            <a:xfrm>
              <a:off x="5654" y="330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35" name="AutoShape 55"/>
            <p:cNvSpPr>
              <a:spLocks noChangeArrowheads="1"/>
            </p:cNvSpPr>
            <p:nvPr/>
          </p:nvSpPr>
          <p:spPr bwMode="auto">
            <a:xfrm>
              <a:off x="-463" y="1430"/>
              <a:ext cx="6422" cy="2890"/>
            </a:xfrm>
            <a:prstGeom prst="parallelogram">
              <a:avLst>
                <a:gd name="adj" fmla="val 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996633">
                    <a:alpha val="71001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36" name="AutoShape 56"/>
            <p:cNvSpPr>
              <a:spLocks noChangeArrowheads="1"/>
            </p:cNvSpPr>
            <p:nvPr/>
          </p:nvSpPr>
          <p:spPr bwMode="auto">
            <a:xfrm>
              <a:off x="5178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37" name="AutoShape 57"/>
            <p:cNvSpPr>
              <a:spLocks noChangeArrowheads="1"/>
            </p:cNvSpPr>
            <p:nvPr/>
          </p:nvSpPr>
          <p:spPr bwMode="auto">
            <a:xfrm>
              <a:off x="3857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38" name="AutoShape 58"/>
            <p:cNvSpPr>
              <a:spLocks noChangeArrowheads="1"/>
            </p:cNvSpPr>
            <p:nvPr/>
          </p:nvSpPr>
          <p:spPr bwMode="auto">
            <a:xfrm>
              <a:off x="4516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39" name="AutoShape 59"/>
            <p:cNvSpPr>
              <a:spLocks noChangeArrowheads="1"/>
            </p:cNvSpPr>
            <p:nvPr/>
          </p:nvSpPr>
          <p:spPr bwMode="auto">
            <a:xfrm>
              <a:off x="3197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40" name="AutoShape 60"/>
            <p:cNvSpPr>
              <a:spLocks noChangeArrowheads="1"/>
            </p:cNvSpPr>
            <p:nvPr/>
          </p:nvSpPr>
          <p:spPr bwMode="auto">
            <a:xfrm>
              <a:off x="2539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41" name="AutoShape 61"/>
            <p:cNvSpPr>
              <a:spLocks noChangeArrowheads="1"/>
            </p:cNvSpPr>
            <p:nvPr/>
          </p:nvSpPr>
          <p:spPr bwMode="auto">
            <a:xfrm>
              <a:off x="1880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42" name="AutoShape 62"/>
            <p:cNvSpPr>
              <a:spLocks noChangeArrowheads="1"/>
            </p:cNvSpPr>
            <p:nvPr/>
          </p:nvSpPr>
          <p:spPr bwMode="auto">
            <a:xfrm>
              <a:off x="1220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43" name="AutoShape 63"/>
            <p:cNvSpPr>
              <a:spLocks noChangeArrowheads="1"/>
            </p:cNvSpPr>
            <p:nvPr/>
          </p:nvSpPr>
          <p:spPr bwMode="auto">
            <a:xfrm>
              <a:off x="559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44" name="AutoShape 64"/>
            <p:cNvSpPr>
              <a:spLocks noChangeArrowheads="1"/>
            </p:cNvSpPr>
            <p:nvPr/>
          </p:nvSpPr>
          <p:spPr bwMode="auto">
            <a:xfrm>
              <a:off x="-103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45" name="AutoShape 65"/>
            <p:cNvSpPr>
              <a:spLocks noChangeArrowheads="1"/>
            </p:cNvSpPr>
            <p:nvPr/>
          </p:nvSpPr>
          <p:spPr bwMode="auto">
            <a:xfrm>
              <a:off x="-764" y="356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46" name="AutoShape 66"/>
            <p:cNvSpPr>
              <a:spLocks noChangeArrowheads="1"/>
            </p:cNvSpPr>
            <p:nvPr/>
          </p:nvSpPr>
          <p:spPr bwMode="auto">
            <a:xfrm>
              <a:off x="5358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47" name="AutoShape 67"/>
            <p:cNvSpPr>
              <a:spLocks noChangeArrowheads="1"/>
            </p:cNvSpPr>
            <p:nvPr/>
          </p:nvSpPr>
          <p:spPr bwMode="auto">
            <a:xfrm>
              <a:off x="4037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48" name="AutoShape 68"/>
            <p:cNvSpPr>
              <a:spLocks noChangeArrowheads="1"/>
            </p:cNvSpPr>
            <p:nvPr/>
          </p:nvSpPr>
          <p:spPr bwMode="auto">
            <a:xfrm>
              <a:off x="4696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49" name="AutoShape 69"/>
            <p:cNvSpPr>
              <a:spLocks noChangeArrowheads="1"/>
            </p:cNvSpPr>
            <p:nvPr/>
          </p:nvSpPr>
          <p:spPr bwMode="auto">
            <a:xfrm>
              <a:off x="3377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50" name="AutoShape 70"/>
            <p:cNvSpPr>
              <a:spLocks noChangeArrowheads="1"/>
            </p:cNvSpPr>
            <p:nvPr/>
          </p:nvSpPr>
          <p:spPr bwMode="auto">
            <a:xfrm>
              <a:off x="2719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51" name="AutoShape 71"/>
            <p:cNvSpPr>
              <a:spLocks noChangeArrowheads="1"/>
            </p:cNvSpPr>
            <p:nvPr/>
          </p:nvSpPr>
          <p:spPr bwMode="auto">
            <a:xfrm>
              <a:off x="2060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52" name="AutoShape 72"/>
            <p:cNvSpPr>
              <a:spLocks noChangeArrowheads="1"/>
            </p:cNvSpPr>
            <p:nvPr/>
          </p:nvSpPr>
          <p:spPr bwMode="auto">
            <a:xfrm>
              <a:off x="1400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53" name="AutoShape 73"/>
            <p:cNvSpPr>
              <a:spLocks noChangeArrowheads="1"/>
            </p:cNvSpPr>
            <p:nvPr/>
          </p:nvSpPr>
          <p:spPr bwMode="auto">
            <a:xfrm>
              <a:off x="739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54" name="AutoShape 74"/>
            <p:cNvSpPr>
              <a:spLocks noChangeArrowheads="1"/>
            </p:cNvSpPr>
            <p:nvPr/>
          </p:nvSpPr>
          <p:spPr bwMode="auto">
            <a:xfrm>
              <a:off x="77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55" name="AutoShape 75"/>
            <p:cNvSpPr>
              <a:spLocks noChangeArrowheads="1"/>
            </p:cNvSpPr>
            <p:nvPr/>
          </p:nvSpPr>
          <p:spPr bwMode="auto">
            <a:xfrm>
              <a:off x="-584" y="382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56" name="AutoShape 76"/>
            <p:cNvSpPr>
              <a:spLocks noChangeArrowheads="1"/>
            </p:cNvSpPr>
            <p:nvPr/>
          </p:nvSpPr>
          <p:spPr bwMode="auto">
            <a:xfrm>
              <a:off x="5542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57" name="AutoShape 77"/>
            <p:cNvSpPr>
              <a:spLocks noChangeArrowheads="1"/>
            </p:cNvSpPr>
            <p:nvPr/>
          </p:nvSpPr>
          <p:spPr bwMode="auto">
            <a:xfrm>
              <a:off x="4221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58" name="AutoShape 78"/>
            <p:cNvSpPr>
              <a:spLocks noChangeArrowheads="1"/>
            </p:cNvSpPr>
            <p:nvPr/>
          </p:nvSpPr>
          <p:spPr bwMode="auto">
            <a:xfrm>
              <a:off x="4880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2C5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59" name="AutoShape 79"/>
            <p:cNvSpPr>
              <a:spLocks noChangeArrowheads="1"/>
            </p:cNvSpPr>
            <p:nvPr/>
          </p:nvSpPr>
          <p:spPr bwMode="auto">
            <a:xfrm>
              <a:off x="3561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60" name="AutoShape 80"/>
            <p:cNvSpPr>
              <a:spLocks noChangeArrowheads="1"/>
            </p:cNvSpPr>
            <p:nvPr/>
          </p:nvSpPr>
          <p:spPr bwMode="auto">
            <a:xfrm>
              <a:off x="2903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61" name="AutoShape 81"/>
            <p:cNvSpPr>
              <a:spLocks noChangeArrowheads="1"/>
            </p:cNvSpPr>
            <p:nvPr/>
          </p:nvSpPr>
          <p:spPr bwMode="auto">
            <a:xfrm>
              <a:off x="2244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62" name="AutoShape 82"/>
            <p:cNvSpPr>
              <a:spLocks noChangeArrowheads="1"/>
            </p:cNvSpPr>
            <p:nvPr/>
          </p:nvSpPr>
          <p:spPr bwMode="auto">
            <a:xfrm>
              <a:off x="1584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63" name="AutoShape 83"/>
            <p:cNvSpPr>
              <a:spLocks noChangeArrowheads="1"/>
            </p:cNvSpPr>
            <p:nvPr/>
          </p:nvSpPr>
          <p:spPr bwMode="auto">
            <a:xfrm>
              <a:off x="923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64" name="AutoShape 84"/>
            <p:cNvSpPr>
              <a:spLocks noChangeArrowheads="1"/>
            </p:cNvSpPr>
            <p:nvPr/>
          </p:nvSpPr>
          <p:spPr bwMode="auto">
            <a:xfrm>
              <a:off x="261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62965" name="AutoShape 85"/>
            <p:cNvSpPr>
              <a:spLocks noChangeArrowheads="1"/>
            </p:cNvSpPr>
            <p:nvPr/>
          </p:nvSpPr>
          <p:spPr bwMode="auto">
            <a:xfrm>
              <a:off x="-400" y="4087"/>
              <a:ext cx="1143" cy="260"/>
            </a:xfrm>
            <a:prstGeom prst="parallelogram">
              <a:avLst>
                <a:gd name="adj" fmla="val 185941"/>
              </a:avLst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E0D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62966" name="Rectangle 8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Solid angle of a pixel</a:t>
            </a:r>
            <a:endParaRPr lang="en-US" altLang="en-US" sz="32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2967" name="AutoShape 87"/>
          <p:cNvSpPr>
            <a:spLocks noChangeArrowheads="1"/>
          </p:cNvSpPr>
          <p:nvPr/>
        </p:nvSpPr>
        <p:spPr bwMode="auto">
          <a:xfrm>
            <a:off x="6313488" y="4424363"/>
            <a:ext cx="1814512" cy="412750"/>
          </a:xfrm>
          <a:prstGeom prst="parallelogram">
            <a:avLst>
              <a:gd name="adj" fmla="val 185941"/>
            </a:avLst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62968" name="Line 88"/>
          <p:cNvSpPr>
            <a:spLocks noChangeShapeType="1"/>
          </p:cNvSpPr>
          <p:nvPr/>
        </p:nvSpPr>
        <p:spPr bwMode="auto">
          <a:xfrm>
            <a:off x="1430338" y="2020888"/>
            <a:ext cx="6704012" cy="2403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62969" name="Line 89"/>
          <p:cNvSpPr>
            <a:spLocks noChangeShapeType="1"/>
          </p:cNvSpPr>
          <p:nvPr/>
        </p:nvSpPr>
        <p:spPr bwMode="auto">
          <a:xfrm>
            <a:off x="1430338" y="2020888"/>
            <a:ext cx="6075362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62970" name="Line 90"/>
          <p:cNvSpPr>
            <a:spLocks noChangeShapeType="1"/>
          </p:cNvSpPr>
          <p:nvPr/>
        </p:nvSpPr>
        <p:spPr bwMode="auto">
          <a:xfrm>
            <a:off x="1430338" y="2020888"/>
            <a:ext cx="5811837" cy="259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62971" name="Line 91"/>
          <p:cNvSpPr>
            <a:spLocks noChangeShapeType="1"/>
          </p:cNvSpPr>
          <p:nvPr/>
        </p:nvSpPr>
        <p:spPr bwMode="auto">
          <a:xfrm>
            <a:off x="1430338" y="2020888"/>
            <a:ext cx="0" cy="259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62972" name="Line 92"/>
          <p:cNvSpPr>
            <a:spLocks noChangeShapeType="1"/>
          </p:cNvSpPr>
          <p:nvPr/>
        </p:nvSpPr>
        <p:spPr bwMode="auto">
          <a:xfrm flipH="1">
            <a:off x="1430338" y="4616450"/>
            <a:ext cx="5811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62973" name="Text Box 93"/>
          <p:cNvSpPr txBox="1">
            <a:spLocks noChangeArrowheads="1"/>
          </p:cNvSpPr>
          <p:nvPr/>
        </p:nvSpPr>
        <p:spPr bwMode="auto">
          <a:xfrm rot="16200000">
            <a:off x="-91281" y="3126582"/>
            <a:ext cx="21431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en-US" sz="3200" b="1" smtClean="0">
                <a:solidFill>
                  <a:srgbClr val="008000"/>
                </a:solidFill>
              </a:rPr>
              <a:t>xtal-to-det</a:t>
            </a:r>
            <a:endParaRPr lang="en-US" altLang="en-US" sz="3200" b="1" smtClean="0">
              <a:solidFill>
                <a:srgbClr val="008000"/>
              </a:solidFill>
            </a:endParaRPr>
          </a:p>
        </p:txBody>
      </p:sp>
      <p:sp>
        <p:nvSpPr>
          <p:cNvPr id="762974" name="Text Box 94"/>
          <p:cNvSpPr txBox="1">
            <a:spLocks noChangeArrowheads="1"/>
          </p:cNvSpPr>
          <p:nvPr/>
        </p:nvSpPr>
        <p:spPr bwMode="auto">
          <a:xfrm>
            <a:off x="3471863" y="4008438"/>
            <a:ext cx="3429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en-US" sz="3200" b="1" smtClean="0">
                <a:solidFill>
                  <a:srgbClr val="CC0000"/>
                </a:solidFill>
              </a:rPr>
              <a:t>r</a:t>
            </a:r>
            <a:endParaRPr lang="en-US" altLang="en-US" sz="3200" b="1" smtClean="0">
              <a:solidFill>
                <a:srgbClr val="CC0000"/>
              </a:solidFill>
            </a:endParaRPr>
          </a:p>
        </p:txBody>
      </p:sp>
      <p:sp>
        <p:nvSpPr>
          <p:cNvPr id="762975" name="Rectangle 95"/>
          <p:cNvSpPr>
            <a:spLocks noChangeArrowheads="1"/>
          </p:cNvSpPr>
          <p:nvPr/>
        </p:nvSpPr>
        <p:spPr bwMode="auto">
          <a:xfrm>
            <a:off x="1430338" y="4395788"/>
            <a:ext cx="220662" cy="220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62976" name="Line 96"/>
          <p:cNvSpPr>
            <a:spLocks noChangeShapeType="1"/>
          </p:cNvSpPr>
          <p:nvPr/>
        </p:nvSpPr>
        <p:spPr bwMode="auto">
          <a:xfrm flipH="1">
            <a:off x="7505700" y="4424363"/>
            <a:ext cx="622300" cy="1101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62977" name="Text Box 97"/>
          <p:cNvSpPr txBox="1">
            <a:spLocks noChangeArrowheads="1"/>
          </p:cNvSpPr>
          <p:nvPr/>
        </p:nvSpPr>
        <p:spPr bwMode="auto">
          <a:xfrm>
            <a:off x="7937500" y="4837113"/>
            <a:ext cx="622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3200" b="1" smtClean="0">
                <a:solidFill>
                  <a:srgbClr val="000000"/>
                </a:solidFill>
                <a:cs typeface="Arial" charset="0"/>
              </a:rPr>
              <a:t>Ω</a:t>
            </a:r>
            <a:r>
              <a:rPr lang="en-US" altLang="en-US" sz="3200" b="1" smtClean="0">
                <a:solidFill>
                  <a:srgbClr val="000000"/>
                </a:solidFill>
                <a:cs typeface="Arial" charset="0"/>
              </a:rPr>
              <a:t> </a:t>
            </a:r>
            <a:endParaRPr lang="en-US" altLang="en-US" sz="3200" b="1" smtClean="0">
              <a:solidFill>
                <a:srgbClr val="000000"/>
              </a:solidFill>
            </a:endParaRPr>
          </a:p>
        </p:txBody>
      </p:sp>
      <p:pic>
        <p:nvPicPr>
          <p:cNvPr id="762978" name="Picture 98" descr="MCBS0078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074">
            <a:off x="962025" y="1593850"/>
            <a:ext cx="935038" cy="8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36766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22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3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4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5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6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7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8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9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0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5131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2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3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4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5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6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7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5138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9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0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1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2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5143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5144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5145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5146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5147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2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146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7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8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9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0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1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2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3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4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6155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6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7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8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9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0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6162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3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4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5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6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6167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6168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6169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6170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6171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2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3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6174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5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6176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5751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17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717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718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719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719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719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719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719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719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1" name="Line 33"/>
          <p:cNvSpPr>
            <a:spLocks noChangeShapeType="1"/>
          </p:cNvSpPr>
          <p:nvPr/>
        </p:nvSpPr>
        <p:spPr bwMode="auto">
          <a:xfrm flipV="1">
            <a:off x="1204913" y="4240213"/>
            <a:ext cx="3843337" cy="941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2" name="Text Box 34"/>
          <p:cNvSpPr txBox="1">
            <a:spLocks noChangeArrowheads="1"/>
          </p:cNvSpPr>
          <p:nvPr/>
        </p:nvSpPr>
        <p:spPr bwMode="auto">
          <a:xfrm>
            <a:off x="2082800" y="48815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000000"/>
                </a:solidFill>
                <a:cs typeface="Arial" pitchFamily="34" charset="0"/>
              </a:rPr>
              <a:t>θ</a:t>
            </a:r>
          </a:p>
        </p:txBody>
      </p:sp>
      <p:sp>
        <p:nvSpPr>
          <p:cNvPr id="1927203" name="Text Box 35"/>
          <p:cNvSpPr txBox="1">
            <a:spLocks noChangeArrowheads="1"/>
          </p:cNvSpPr>
          <p:nvPr/>
        </p:nvSpPr>
        <p:spPr bwMode="auto">
          <a:xfrm>
            <a:off x="6240463" y="5307013"/>
            <a:ext cx="23447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800" b="1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= 2 d sin(</a:t>
            </a:r>
            <a:r>
              <a:rPr lang="el-GR" altLang="en-US" sz="2800" b="1">
                <a:solidFill>
                  <a:srgbClr val="000000"/>
                </a:solidFill>
                <a:cs typeface="Arial" pitchFamily="34" charset="0"/>
              </a:rPr>
              <a:t>θ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l-GR" altLang="en-US" sz="28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27204" name="Line 36"/>
          <p:cNvSpPr>
            <a:spLocks noChangeShapeType="1"/>
          </p:cNvSpPr>
          <p:nvPr/>
        </p:nvSpPr>
        <p:spPr bwMode="auto">
          <a:xfrm flipV="1">
            <a:off x="4975225" y="4319588"/>
            <a:ext cx="134938" cy="36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5" name="Line 37"/>
          <p:cNvSpPr>
            <a:spLocks noChangeShapeType="1"/>
          </p:cNvSpPr>
          <p:nvPr/>
        </p:nvSpPr>
        <p:spPr bwMode="auto">
          <a:xfrm flipH="1" flipV="1">
            <a:off x="4916488" y="4273550"/>
            <a:ext cx="60325" cy="82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6" name="Arc 38"/>
          <p:cNvSpPr>
            <a:spLocks/>
          </p:cNvSpPr>
          <p:nvPr/>
        </p:nvSpPr>
        <p:spPr bwMode="auto">
          <a:xfrm>
            <a:off x="1193800" y="5000625"/>
            <a:ext cx="908050" cy="188913"/>
          </a:xfrm>
          <a:custGeom>
            <a:avLst/>
            <a:gdLst>
              <a:gd name="G0" fmla="+- 0 0 0"/>
              <a:gd name="G1" fmla="+- 11770 0 0"/>
              <a:gd name="G2" fmla="+- 21600 0 0"/>
              <a:gd name="T0" fmla="*/ 18112 w 21600"/>
              <a:gd name="T1" fmla="*/ 0 h 11830"/>
              <a:gd name="T2" fmla="*/ 21600 w 21600"/>
              <a:gd name="T3" fmla="*/ 11830 h 11830"/>
              <a:gd name="T4" fmla="*/ 0 w 21600"/>
              <a:gd name="T5" fmla="*/ 11770 h 1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1830" fill="none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</a:path>
              <a:path w="21600" h="11830" stroke="0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  <a:lnTo>
                  <a:pt x="0" y="117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8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83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5684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6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7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8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9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mosaic spread</a:t>
            </a:r>
          </a:p>
        </p:txBody>
      </p:sp>
      <p:sp>
        <p:nvSpPr>
          <p:cNvPr id="1656850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1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2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3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4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56855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656856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56857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56858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56859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0" name="Line 28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1" name="Text Box 29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56862" name="Text Box 30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56863" name="Oval 31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altLang="en-US" sz="2400" b="1">
              <a:solidFill>
                <a:srgbClr val="3333CC"/>
              </a:solidFill>
              <a:cs typeface="Arial" pitchFamily="34" charset="0"/>
            </a:endParaRPr>
          </a:p>
        </p:txBody>
      </p:sp>
      <p:sp>
        <p:nvSpPr>
          <p:cNvPr id="1656864" name="Line 32"/>
          <p:cNvSpPr>
            <a:spLocks noChangeShapeType="1"/>
          </p:cNvSpPr>
          <p:nvPr/>
        </p:nvSpPr>
        <p:spPr bwMode="auto">
          <a:xfrm flipH="1" flipV="1">
            <a:off x="3960813" y="3435350"/>
            <a:ext cx="1812925" cy="1770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5" name="Text Box 33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6866" name="Line 34"/>
          <p:cNvSpPr>
            <a:spLocks noChangeShapeType="1"/>
          </p:cNvSpPr>
          <p:nvPr/>
        </p:nvSpPr>
        <p:spPr bwMode="auto">
          <a:xfrm flipH="1" flipV="1">
            <a:off x="4538663" y="2973388"/>
            <a:ext cx="1244600" cy="224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7" name="Text Box 35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230990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85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5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5786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1" name="Oval 15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mosaic spread</a:t>
            </a:r>
          </a:p>
        </p:txBody>
      </p:sp>
      <p:sp>
        <p:nvSpPr>
          <p:cNvPr id="1657874" name="Line 18"/>
          <p:cNvSpPr>
            <a:spLocks noChangeShapeType="1"/>
          </p:cNvSpPr>
          <p:nvPr/>
        </p:nvSpPr>
        <p:spPr bwMode="auto">
          <a:xfrm>
            <a:off x="1196975" y="5207000"/>
            <a:ext cx="3632200" cy="547688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5" name="Rectangle 1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6" name="Line 2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7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8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57879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657880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57881" name="Text Box 2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rays</a:t>
            </a:r>
          </a:p>
        </p:txBody>
      </p:sp>
      <p:sp>
        <p:nvSpPr>
          <p:cNvPr id="1657882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57883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4" name="Oval 2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5" name="Oval 2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6" name="Text Box 3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7887" name="Line 3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8" name="Rectangle 3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9" name="Text Box 3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7890" name="Line 3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1" name="Line 3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2" name="Line 36"/>
          <p:cNvSpPr>
            <a:spLocks noChangeShapeType="1"/>
          </p:cNvSpPr>
          <p:nvPr/>
        </p:nvSpPr>
        <p:spPr bwMode="auto">
          <a:xfrm>
            <a:off x="1211263" y="5214938"/>
            <a:ext cx="3113087" cy="6492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3" name="Line 37"/>
          <p:cNvSpPr>
            <a:spLocks noChangeShapeType="1"/>
          </p:cNvSpPr>
          <p:nvPr/>
        </p:nvSpPr>
        <p:spPr bwMode="auto">
          <a:xfrm flipH="1">
            <a:off x="4343400" y="5646738"/>
            <a:ext cx="6350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4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082" name="Picture 2" descr="mosaic_0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808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 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495949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106" name="Picture 2" descr="mosaic_00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91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0.1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367537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130" name="Picture 2" descr="mosaic_00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01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0.2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391083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154" name="Picture 2" descr="mosaic_00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11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0.4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40789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8" name="Picture 2" descr="mosaic_00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217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0.6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62924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r>
              <a:rPr lang="en-US" altLang="en-US"/>
              <a:t>Diffuse scattering</a:t>
            </a:r>
          </a:p>
        </p:txBody>
      </p:sp>
      <p:sp>
        <p:nvSpPr>
          <p:cNvPr id="775171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371975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I</a:t>
            </a:r>
            <a:r>
              <a:rPr lang="en-US" altLang="en-US" b="1" baseline="-25000" smtClean="0">
                <a:solidFill>
                  <a:srgbClr val="000000"/>
                </a:solidFill>
              </a:rPr>
              <a:t>ds</a:t>
            </a:r>
            <a:r>
              <a:rPr lang="en-US" altLang="en-US" smtClean="0">
                <a:solidFill>
                  <a:srgbClr val="000000"/>
                </a:solidFill>
              </a:rPr>
              <a:t>	- scattered photons/steradian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I</a:t>
            </a:r>
            <a:r>
              <a:rPr lang="en-US" altLang="en-US" b="1" baseline="-25000" smtClean="0">
                <a:solidFill>
                  <a:srgbClr val="000000"/>
                </a:solidFill>
              </a:rPr>
              <a:t>beam</a:t>
            </a:r>
            <a:r>
              <a:rPr lang="en-US" altLang="en-US" smtClean="0">
                <a:solidFill>
                  <a:srgbClr val="000000"/>
                </a:solidFill>
              </a:rPr>
              <a:t>	- incident (photons/s/m</a:t>
            </a:r>
            <a:r>
              <a:rPr lang="en-US" altLang="en-US" baseline="30000" smtClean="0">
                <a:solidFill>
                  <a:srgbClr val="000000"/>
                </a:solidFill>
              </a:rPr>
              <a:t>2</a:t>
            </a:r>
            <a:r>
              <a:rPr lang="en-US" altLang="en-US" smtClean="0">
                <a:solidFill>
                  <a:srgbClr val="000000"/>
                </a:solidFill>
              </a:rPr>
              <a:t> 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t</a:t>
            </a:r>
            <a:r>
              <a:rPr lang="en-US" altLang="en-US" smtClean="0">
                <a:solidFill>
                  <a:srgbClr val="000000"/>
                </a:solidFill>
              </a:rPr>
              <a:t>	- exposure time (s)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r</a:t>
            </a:r>
            <a:r>
              <a:rPr lang="en-US" altLang="en-US" b="1" baseline="-25000" smtClean="0">
                <a:solidFill>
                  <a:srgbClr val="000000"/>
                </a:solidFill>
              </a:rPr>
              <a:t>e</a:t>
            </a:r>
            <a:r>
              <a:rPr lang="en-US" altLang="en-US" smtClean="0">
                <a:solidFill>
                  <a:srgbClr val="000000"/>
                </a:solidFill>
              </a:rPr>
              <a:t>	- classical electron radius 		   (2.818x10</a:t>
            </a:r>
            <a:r>
              <a:rPr lang="en-US" altLang="en-US" baseline="30000" smtClean="0">
                <a:solidFill>
                  <a:srgbClr val="000000"/>
                </a:solidFill>
              </a:rPr>
              <a:t>-15</a:t>
            </a:r>
            <a:r>
              <a:rPr lang="en-US" altLang="en-US" smtClean="0">
                <a:solidFill>
                  <a:srgbClr val="000000"/>
                </a:solidFill>
              </a:rPr>
              <a:t> m)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V</a:t>
            </a:r>
            <a:r>
              <a:rPr lang="en-US" altLang="en-US" b="1" baseline="-25000" smtClean="0">
                <a:solidFill>
                  <a:srgbClr val="000000"/>
                </a:solidFill>
              </a:rPr>
              <a:t>xtal</a:t>
            </a:r>
            <a:r>
              <a:rPr lang="en-US" altLang="en-US" smtClean="0">
                <a:solidFill>
                  <a:srgbClr val="000000"/>
                </a:solidFill>
              </a:rPr>
              <a:t>	- volume of crystal (in m</a:t>
            </a:r>
            <a:r>
              <a:rPr lang="en-US" altLang="en-US" baseline="30000" smtClean="0">
                <a:solidFill>
                  <a:srgbClr val="000000"/>
                </a:solidFill>
              </a:rPr>
              <a:t>3</a:t>
            </a:r>
            <a:r>
              <a:rPr lang="en-US" altLang="en-US" smtClean="0">
                <a:solidFill>
                  <a:srgbClr val="000000"/>
                </a:solidFill>
              </a:rPr>
              <a:t>)</a:t>
            </a:r>
            <a:endParaRPr lang="en-US" altLang="en-US" baseline="3000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V</a:t>
            </a:r>
            <a:r>
              <a:rPr lang="en-US" altLang="en-US" b="1" baseline="-25000" smtClean="0">
                <a:solidFill>
                  <a:srgbClr val="000000"/>
                </a:solidFill>
              </a:rPr>
              <a:t>ASU</a:t>
            </a:r>
            <a:r>
              <a:rPr lang="en-US" altLang="en-US" smtClean="0">
                <a:solidFill>
                  <a:srgbClr val="000000"/>
                </a:solidFill>
              </a:rPr>
              <a:t>	- asymmetric unit (in m</a:t>
            </a:r>
            <a:r>
              <a:rPr lang="en-US" altLang="en-US" baseline="30000" smtClean="0">
                <a:solidFill>
                  <a:srgbClr val="000000"/>
                </a:solidFill>
              </a:rPr>
              <a:t>3</a:t>
            </a:r>
            <a:r>
              <a:rPr lang="en-US" altLang="en-US" smtClean="0">
                <a:solidFill>
                  <a:srgbClr val="000000"/>
                </a:solidFill>
              </a:rPr>
              <a:t>)</a:t>
            </a:r>
            <a:endParaRPr lang="en-US" altLang="en-US" baseline="3000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baseline="30000" smtClean="0">
              <a:solidFill>
                <a:srgbClr val="000000"/>
              </a:solidFill>
            </a:endParaRPr>
          </a:p>
        </p:txBody>
      </p:sp>
      <p:sp>
        <p:nvSpPr>
          <p:cNvPr id="775172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P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polarization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A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absorption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a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particular atom in the ASU</a:t>
            </a:r>
            <a:endParaRPr lang="el-GR" altLang="en-US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f</a:t>
            </a:r>
            <a:r>
              <a:rPr lang="en-US" altLang="en-US" b="1" baseline="-25000" smtClean="0">
                <a:solidFill>
                  <a:srgbClr val="000000"/>
                </a:solidFill>
                <a:cs typeface="Arial" charset="0"/>
              </a:rPr>
              <a:t>a</a:t>
            </a: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(s)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atomic structure amplitude 	   (electrons)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s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scattering length (sin(</a:t>
            </a:r>
            <a:r>
              <a:rPr lang="el-GR" altLang="en-US" smtClean="0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)/</a:t>
            </a:r>
            <a:r>
              <a:rPr lang="el-GR" altLang="en-US" smtClean="0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B</a:t>
            </a:r>
            <a:r>
              <a:rPr lang="en-US" altLang="en-US" b="1" baseline="-25000" smtClean="0">
                <a:solidFill>
                  <a:srgbClr val="000000"/>
                </a:solidFill>
                <a:cs typeface="Arial" charset="0"/>
              </a:rPr>
              <a:t>a</a:t>
            </a: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	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- atomic B factor</a:t>
            </a:r>
          </a:p>
        </p:txBody>
      </p:sp>
      <p:sp>
        <p:nvSpPr>
          <p:cNvPr id="775173" name="Rectangle 5"/>
          <p:cNvSpPr>
            <a:spLocks noChangeArrowheads="1"/>
          </p:cNvSpPr>
          <p:nvPr/>
        </p:nvSpPr>
        <p:spPr bwMode="auto">
          <a:xfrm>
            <a:off x="5022850" y="1725613"/>
            <a:ext cx="46847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</a:rPr>
              <a:t>|f</a:t>
            </a:r>
            <a:r>
              <a:rPr lang="en-US" altLang="en-US" sz="2800" b="1" baseline="-25000" smtClean="0">
                <a:solidFill>
                  <a:srgbClr val="000000"/>
                </a:solidFill>
              </a:rPr>
              <a:t>a</a:t>
            </a:r>
            <a:r>
              <a:rPr lang="en-US" altLang="en-US" sz="2800" b="1" smtClean="0">
                <a:solidFill>
                  <a:srgbClr val="000000"/>
                </a:solidFill>
              </a:rPr>
              <a:t>(</a:t>
            </a:r>
            <a:r>
              <a:rPr lang="en-US" altLang="en-US" sz="2800" b="1" smtClean="0">
                <a:solidFill>
                  <a:srgbClr val="000000"/>
                </a:solidFill>
                <a:cs typeface="Arial" charset="0"/>
              </a:rPr>
              <a:t>s</a:t>
            </a:r>
            <a:r>
              <a:rPr lang="en-US" altLang="en-US" sz="2800" b="1" smtClean="0">
                <a:solidFill>
                  <a:srgbClr val="000000"/>
                </a:solidFill>
              </a:rPr>
              <a:t>)|</a:t>
            </a:r>
            <a:r>
              <a:rPr lang="en-US" altLang="en-US" sz="2800" b="1" baseline="30000" smtClean="0">
                <a:solidFill>
                  <a:srgbClr val="000000"/>
                </a:solidFill>
              </a:rPr>
              <a:t>2</a:t>
            </a:r>
            <a:r>
              <a:rPr lang="en-US" altLang="en-US" sz="2800" b="1" smtClean="0">
                <a:solidFill>
                  <a:srgbClr val="000000"/>
                </a:solidFill>
              </a:rPr>
              <a:t> </a:t>
            </a:r>
            <a:r>
              <a:rPr lang="en-US" altLang="en-US" sz="2800" smtClean="0">
                <a:solidFill>
                  <a:srgbClr val="000000"/>
                </a:solidFill>
              </a:rPr>
              <a:t>(1-exp(</a:t>
            </a:r>
            <a:r>
              <a:rPr lang="en-US" altLang="en-US" sz="2800" b="1" smtClean="0">
                <a:solidFill>
                  <a:srgbClr val="000000"/>
                </a:solidFill>
              </a:rPr>
              <a:t>-2B</a:t>
            </a:r>
            <a:r>
              <a:rPr lang="en-US" altLang="en-US" sz="2800" b="1" baseline="-25000" smtClean="0">
                <a:solidFill>
                  <a:srgbClr val="000000"/>
                </a:solidFill>
              </a:rPr>
              <a:t>a</a:t>
            </a:r>
            <a:r>
              <a:rPr lang="en-US" altLang="en-US" sz="2800" b="1" smtClean="0">
                <a:solidFill>
                  <a:srgbClr val="000000"/>
                </a:solidFill>
                <a:cs typeface="Arial" charset="0"/>
              </a:rPr>
              <a:t>∙s</a:t>
            </a:r>
            <a:r>
              <a:rPr lang="en-US" altLang="en-US" sz="2800" b="1" baseline="30000" smtClean="0">
                <a:solidFill>
                  <a:srgbClr val="000000"/>
                </a:solidFill>
                <a:cs typeface="Arial" charset="0"/>
              </a:rPr>
              <a:t>2</a:t>
            </a:r>
            <a:r>
              <a:rPr lang="en-US" altLang="en-US" sz="2800" smtClean="0">
                <a:solidFill>
                  <a:srgbClr val="000000"/>
                </a:solidFill>
              </a:rPr>
              <a:t>))</a:t>
            </a:r>
            <a:r>
              <a:rPr lang="en-US" altLang="en-US" sz="2800" b="1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75174" name="Text Box 6"/>
          <p:cNvSpPr txBox="1">
            <a:spLocks noChangeArrowheads="1"/>
          </p:cNvSpPr>
          <p:nvPr/>
        </p:nvSpPr>
        <p:spPr bwMode="auto">
          <a:xfrm>
            <a:off x="277813" y="1725613"/>
            <a:ext cx="25892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cs typeface="Arial" charset="0"/>
              </a:rPr>
              <a:t>I</a:t>
            </a:r>
            <a:r>
              <a:rPr lang="en-US" altLang="en-US" sz="2800" b="1" baseline="-25000" smtClean="0">
                <a:solidFill>
                  <a:srgbClr val="000000"/>
                </a:solidFill>
                <a:cs typeface="Arial" charset="0"/>
              </a:rPr>
              <a:t>ds</a:t>
            </a:r>
            <a:r>
              <a:rPr lang="en-US" altLang="en-US" sz="2800" b="1" smtClean="0">
                <a:solidFill>
                  <a:srgbClr val="000000"/>
                </a:solidFill>
                <a:cs typeface="Arial" charset="0"/>
              </a:rPr>
              <a:t> = I</a:t>
            </a:r>
            <a:r>
              <a:rPr lang="en-US" altLang="en-US" sz="2800" b="1" baseline="-25000" smtClean="0">
                <a:solidFill>
                  <a:srgbClr val="000000"/>
                </a:solidFill>
                <a:cs typeface="Arial" charset="0"/>
              </a:rPr>
              <a:t>beam</a:t>
            </a:r>
            <a:r>
              <a:rPr lang="en-US" altLang="en-US" sz="2800" b="1" smtClean="0">
                <a:solidFill>
                  <a:srgbClr val="000000"/>
                </a:solidFill>
                <a:cs typeface="Arial" charset="0"/>
              </a:rPr>
              <a:t> t r</a:t>
            </a:r>
            <a:r>
              <a:rPr lang="en-US" altLang="en-US" sz="2800" b="1" baseline="-25000" smtClean="0">
                <a:solidFill>
                  <a:srgbClr val="000000"/>
                </a:solidFill>
                <a:cs typeface="Arial" charset="0"/>
              </a:rPr>
              <a:t>e</a:t>
            </a:r>
            <a:r>
              <a:rPr lang="en-US" altLang="en-US" sz="2800" b="1" baseline="30000" smtClean="0">
                <a:solidFill>
                  <a:srgbClr val="000000"/>
                </a:solidFill>
                <a:cs typeface="Arial" charset="0"/>
              </a:rPr>
              <a:t>2 </a:t>
            </a:r>
            <a:endParaRPr lang="el-GR" altLang="en-US" sz="2800" b="1" baseline="-25000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775175" name="Group 7"/>
          <p:cNvGrpSpPr>
            <a:grpSpLocks/>
          </p:cNvGrpSpPr>
          <p:nvPr/>
        </p:nvGrpSpPr>
        <p:grpSpPr bwMode="auto">
          <a:xfrm>
            <a:off x="2679700" y="1393825"/>
            <a:ext cx="938213" cy="1182688"/>
            <a:chOff x="2149" y="970"/>
            <a:chExt cx="591" cy="745"/>
          </a:xfrm>
        </p:grpSpPr>
        <p:sp>
          <p:nvSpPr>
            <p:cNvPr id="775176" name="Text Box 8"/>
            <p:cNvSpPr txBox="1">
              <a:spLocks noChangeArrowheads="1"/>
            </p:cNvSpPr>
            <p:nvPr/>
          </p:nvSpPr>
          <p:spPr bwMode="auto">
            <a:xfrm>
              <a:off x="2149" y="970"/>
              <a:ext cx="5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smtClean="0">
                  <a:solidFill>
                    <a:srgbClr val="000000"/>
                  </a:solidFill>
                  <a:cs typeface="Arial" charset="0"/>
                </a:rPr>
                <a:t>V</a:t>
              </a:r>
              <a:r>
                <a:rPr lang="en-US" altLang="en-US" sz="2800" b="1" baseline="-25000" smtClean="0">
                  <a:solidFill>
                    <a:srgbClr val="000000"/>
                  </a:solidFill>
                  <a:cs typeface="Arial" charset="0"/>
                </a:rPr>
                <a:t>xtal</a:t>
              </a:r>
              <a:endParaRPr lang="el-GR" altLang="en-US" sz="2800" b="1" baseline="-25000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75177" name="Text Box 9"/>
            <p:cNvSpPr txBox="1">
              <a:spLocks noChangeArrowheads="1"/>
            </p:cNvSpPr>
            <p:nvPr/>
          </p:nvSpPr>
          <p:spPr bwMode="auto">
            <a:xfrm>
              <a:off x="2154" y="1388"/>
              <a:ext cx="58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smtClean="0">
                  <a:solidFill>
                    <a:srgbClr val="000000"/>
                  </a:solidFill>
                  <a:cs typeface="Arial" charset="0"/>
                </a:rPr>
                <a:t>V</a:t>
              </a:r>
              <a:r>
                <a:rPr lang="en-US" altLang="en-US" sz="2800" b="1" baseline="-25000" smtClean="0">
                  <a:solidFill>
                    <a:srgbClr val="000000"/>
                  </a:solidFill>
                  <a:cs typeface="Arial" charset="0"/>
                </a:rPr>
                <a:t>ASU</a:t>
              </a:r>
              <a:endParaRPr lang="el-GR" altLang="en-US" sz="2800" b="1" baseline="-25000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75178" name="Line 10"/>
            <p:cNvSpPr>
              <a:spLocks noChangeShapeType="1"/>
            </p:cNvSpPr>
            <p:nvPr/>
          </p:nvSpPr>
          <p:spPr bwMode="auto">
            <a:xfrm flipV="1">
              <a:off x="2166" y="1333"/>
              <a:ext cx="5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75179" name="Text Box 11"/>
          <p:cNvSpPr txBox="1">
            <a:spLocks noChangeArrowheads="1"/>
          </p:cNvSpPr>
          <p:nvPr/>
        </p:nvSpPr>
        <p:spPr bwMode="auto">
          <a:xfrm>
            <a:off x="3683000" y="1725613"/>
            <a:ext cx="8747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</a:rPr>
              <a:t>P A </a:t>
            </a:r>
          </a:p>
        </p:txBody>
      </p:sp>
      <p:grpSp>
        <p:nvGrpSpPr>
          <p:cNvPr id="775180" name="Group 12"/>
          <p:cNvGrpSpPr>
            <a:grpSpLocks/>
          </p:cNvGrpSpPr>
          <p:nvPr/>
        </p:nvGrpSpPr>
        <p:grpSpPr bwMode="auto">
          <a:xfrm>
            <a:off x="4421188" y="1387475"/>
            <a:ext cx="749300" cy="1250950"/>
            <a:chOff x="2704" y="856"/>
            <a:chExt cx="472" cy="788"/>
          </a:xfrm>
        </p:grpSpPr>
        <p:sp>
          <p:nvSpPr>
            <p:cNvPr id="775181" name="Text Box 13"/>
            <p:cNvSpPr txBox="1">
              <a:spLocks noChangeArrowheads="1"/>
            </p:cNvSpPr>
            <p:nvPr/>
          </p:nvSpPr>
          <p:spPr bwMode="auto">
            <a:xfrm>
              <a:off x="2704" y="856"/>
              <a:ext cx="472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altLang="en-US" sz="7200" smtClean="0">
                  <a:solidFill>
                    <a:srgbClr val="000000"/>
                  </a:solidFill>
                  <a:latin typeface="Century Gothic" pitchFamily="34" charset="0"/>
                  <a:cs typeface="Arial" charset="0"/>
                </a:rPr>
                <a:t>Σ</a:t>
              </a:r>
            </a:p>
          </p:txBody>
        </p:sp>
        <p:sp>
          <p:nvSpPr>
            <p:cNvPr id="775182" name="Text Box 14"/>
            <p:cNvSpPr txBox="1">
              <a:spLocks noChangeArrowheads="1"/>
            </p:cNvSpPr>
            <p:nvPr/>
          </p:nvSpPr>
          <p:spPr bwMode="auto">
            <a:xfrm>
              <a:off x="2831" y="1413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smtClean="0">
                  <a:solidFill>
                    <a:srgbClr val="000000"/>
                  </a:solidFill>
                </a:rPr>
                <a:t>a</a:t>
              </a:r>
            </a:p>
          </p:txBody>
        </p:sp>
      </p:grpSp>
      <p:sp>
        <p:nvSpPr>
          <p:cNvPr id="775183" name="Rectangle 15"/>
          <p:cNvSpPr>
            <a:spLocks noChangeArrowheads="1"/>
          </p:cNvSpPr>
          <p:nvPr/>
        </p:nvSpPr>
        <p:spPr bwMode="auto">
          <a:xfrm>
            <a:off x="6470650" y="95885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R. W. James (1947)</a:t>
            </a:r>
          </a:p>
        </p:txBody>
      </p:sp>
    </p:spTree>
    <p:extLst>
      <p:ext uri="{BB962C8B-B14F-4D97-AF65-F5344CB8AC3E}">
        <p14:creationId xmlns:p14="http://schemas.microsoft.com/office/powerpoint/2010/main" val="3220052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02" name="Picture 2" descr="mosaic_00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0.8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098041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226" name="Picture 2" descr="mosaic_0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42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1.0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049413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250" name="Picture 2" descr="mosaic_0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52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1.5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268798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74" name="Picture 2" descr="mosaic_0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62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2.0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46892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298" name="Picture 2" descr="mosaic_02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72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2.5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293262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322" name="Picture 2" descr="mosaic_03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83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3.2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5576868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6" name="Picture 2" descr="mosaic_06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93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6.4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100085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370" name="Picture 2" descr="mosaic_12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03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12.8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2704313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3622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Trick Question:</a:t>
            </a:r>
            <a:b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space group?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3276600"/>
            <a:ext cx="58576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63 b = 63 c = 63 </a:t>
            </a:r>
          </a:p>
          <a:p>
            <a:r>
              <a:rPr lang="el-GR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 </a:t>
            </a:r>
            <a:r>
              <a:rPr lang="el-GR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 </a:t>
            </a:r>
            <a:r>
              <a:rPr lang="el-GR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6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you know when: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600200"/>
            <a:ext cx="795762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Autoindexing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Lattice (14)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Scaling:			Point Group (43)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Refinement:		Space Group (84)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93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r>
              <a:rPr lang="en-US" altLang="en-US"/>
              <a:t>Diffuse scattering</a:t>
            </a:r>
          </a:p>
        </p:txBody>
      </p:sp>
      <p:sp>
        <p:nvSpPr>
          <p:cNvPr id="776195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371975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I</a:t>
            </a:r>
            <a:r>
              <a:rPr lang="en-US" altLang="en-US" b="1" baseline="-25000" smtClean="0">
                <a:solidFill>
                  <a:srgbClr val="000000"/>
                </a:solidFill>
              </a:rPr>
              <a:t>ds</a:t>
            </a:r>
            <a:r>
              <a:rPr lang="en-US" altLang="en-US" smtClean="0">
                <a:solidFill>
                  <a:srgbClr val="000000"/>
                </a:solidFill>
              </a:rPr>
              <a:t>	- scattered photons/steradian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I</a:t>
            </a:r>
            <a:r>
              <a:rPr lang="en-US" altLang="en-US" b="1" baseline="-25000" smtClean="0">
                <a:solidFill>
                  <a:srgbClr val="000000"/>
                </a:solidFill>
              </a:rPr>
              <a:t>beam</a:t>
            </a:r>
            <a:r>
              <a:rPr lang="en-US" altLang="en-US" smtClean="0">
                <a:solidFill>
                  <a:srgbClr val="000000"/>
                </a:solidFill>
              </a:rPr>
              <a:t>	- incident (photons/s/m</a:t>
            </a:r>
            <a:r>
              <a:rPr lang="en-US" altLang="en-US" baseline="30000" smtClean="0">
                <a:solidFill>
                  <a:srgbClr val="000000"/>
                </a:solidFill>
              </a:rPr>
              <a:t>2</a:t>
            </a:r>
            <a:r>
              <a:rPr lang="en-US" altLang="en-US" smtClean="0">
                <a:solidFill>
                  <a:srgbClr val="000000"/>
                </a:solidFill>
              </a:rPr>
              <a:t> 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t</a:t>
            </a:r>
            <a:r>
              <a:rPr lang="en-US" altLang="en-US" smtClean="0">
                <a:solidFill>
                  <a:srgbClr val="000000"/>
                </a:solidFill>
              </a:rPr>
              <a:t>	- exposure time (s)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r</a:t>
            </a:r>
            <a:r>
              <a:rPr lang="en-US" altLang="en-US" b="1" baseline="-25000" smtClean="0">
                <a:solidFill>
                  <a:srgbClr val="000000"/>
                </a:solidFill>
              </a:rPr>
              <a:t>e</a:t>
            </a:r>
            <a:r>
              <a:rPr lang="en-US" altLang="en-US" smtClean="0">
                <a:solidFill>
                  <a:srgbClr val="000000"/>
                </a:solidFill>
              </a:rPr>
              <a:t>	- classical electron radius 		   (2.818x10</a:t>
            </a:r>
            <a:r>
              <a:rPr lang="en-US" altLang="en-US" baseline="30000" smtClean="0">
                <a:solidFill>
                  <a:srgbClr val="000000"/>
                </a:solidFill>
              </a:rPr>
              <a:t>-15</a:t>
            </a:r>
            <a:r>
              <a:rPr lang="en-US" altLang="en-US" smtClean="0">
                <a:solidFill>
                  <a:srgbClr val="000000"/>
                </a:solidFill>
              </a:rPr>
              <a:t> m)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V</a:t>
            </a:r>
            <a:r>
              <a:rPr lang="en-US" altLang="en-US" b="1" baseline="-25000" smtClean="0">
                <a:solidFill>
                  <a:srgbClr val="000000"/>
                </a:solidFill>
              </a:rPr>
              <a:t>xtal</a:t>
            </a:r>
            <a:r>
              <a:rPr lang="en-US" altLang="en-US" smtClean="0">
                <a:solidFill>
                  <a:srgbClr val="000000"/>
                </a:solidFill>
              </a:rPr>
              <a:t>	- volume of crystal (in m</a:t>
            </a:r>
            <a:r>
              <a:rPr lang="en-US" altLang="en-US" baseline="30000" smtClean="0">
                <a:solidFill>
                  <a:srgbClr val="000000"/>
                </a:solidFill>
              </a:rPr>
              <a:t>3</a:t>
            </a:r>
            <a:r>
              <a:rPr lang="en-US" altLang="en-US" smtClean="0">
                <a:solidFill>
                  <a:srgbClr val="000000"/>
                </a:solidFill>
              </a:rPr>
              <a:t>)</a:t>
            </a:r>
            <a:endParaRPr lang="en-US" altLang="en-US" baseline="3000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V</a:t>
            </a:r>
            <a:r>
              <a:rPr lang="en-US" altLang="en-US" b="1" baseline="-25000" smtClean="0">
                <a:solidFill>
                  <a:srgbClr val="000000"/>
                </a:solidFill>
              </a:rPr>
              <a:t>ASU</a:t>
            </a:r>
            <a:r>
              <a:rPr lang="en-US" altLang="en-US" smtClean="0">
                <a:solidFill>
                  <a:srgbClr val="000000"/>
                </a:solidFill>
              </a:rPr>
              <a:t>	- asymmetric unit (in m</a:t>
            </a:r>
            <a:r>
              <a:rPr lang="en-US" altLang="en-US" baseline="30000" smtClean="0">
                <a:solidFill>
                  <a:srgbClr val="000000"/>
                </a:solidFill>
              </a:rPr>
              <a:t>3</a:t>
            </a:r>
            <a:r>
              <a:rPr lang="en-US" altLang="en-US" smtClean="0">
                <a:solidFill>
                  <a:srgbClr val="000000"/>
                </a:solidFill>
              </a:rPr>
              <a:t>)</a:t>
            </a:r>
            <a:endParaRPr lang="en-US" altLang="en-US" baseline="3000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baseline="30000" smtClean="0">
              <a:solidFill>
                <a:srgbClr val="000000"/>
              </a:solidFill>
            </a:endParaRPr>
          </a:p>
        </p:txBody>
      </p:sp>
      <p:sp>
        <p:nvSpPr>
          <p:cNvPr id="776196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P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polarization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A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absorption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a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particular atom in the ASU</a:t>
            </a:r>
            <a:endParaRPr lang="el-GR" altLang="en-US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f</a:t>
            </a:r>
            <a:r>
              <a:rPr lang="en-US" altLang="en-US" b="1" baseline="-25000" smtClean="0">
                <a:solidFill>
                  <a:srgbClr val="000000"/>
                </a:solidFill>
                <a:cs typeface="Arial" charset="0"/>
              </a:rPr>
              <a:t>a</a:t>
            </a: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(s)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atomic structure amplitude 	   (electrons)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Arial" charset="0"/>
              </a:rPr>
              <a:t>s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	- scattering length (sin(</a:t>
            </a:r>
            <a:r>
              <a:rPr lang="el-GR" altLang="en-US" smtClean="0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)/</a:t>
            </a:r>
            <a:r>
              <a:rPr lang="el-GR" altLang="en-US" smtClean="0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smtClean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CC3300"/>
                </a:solidFill>
                <a:cs typeface="Arial" charset="0"/>
              </a:rPr>
              <a:t>B</a:t>
            </a:r>
            <a:r>
              <a:rPr lang="en-US" altLang="en-US" b="1" baseline="-25000" smtClean="0">
                <a:solidFill>
                  <a:srgbClr val="CC3300"/>
                </a:solidFill>
                <a:cs typeface="Arial" charset="0"/>
              </a:rPr>
              <a:t>a</a:t>
            </a:r>
            <a:r>
              <a:rPr lang="en-US" altLang="en-US" b="1" smtClean="0">
                <a:solidFill>
                  <a:srgbClr val="CC3300"/>
                </a:solidFill>
                <a:cs typeface="Arial" charset="0"/>
              </a:rPr>
              <a:t>	</a:t>
            </a:r>
            <a:r>
              <a:rPr lang="en-US" altLang="en-US" smtClean="0">
                <a:solidFill>
                  <a:srgbClr val="CC3300"/>
                </a:solidFill>
                <a:cs typeface="Arial" charset="0"/>
              </a:rPr>
              <a:t>- atomic B factor</a:t>
            </a:r>
          </a:p>
        </p:txBody>
      </p:sp>
      <p:sp>
        <p:nvSpPr>
          <p:cNvPr id="776197" name="Rectangle 5"/>
          <p:cNvSpPr>
            <a:spLocks noChangeArrowheads="1"/>
          </p:cNvSpPr>
          <p:nvPr/>
        </p:nvSpPr>
        <p:spPr bwMode="auto">
          <a:xfrm>
            <a:off x="5022850" y="1725613"/>
            <a:ext cx="46847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</a:rPr>
              <a:t>|f</a:t>
            </a:r>
            <a:r>
              <a:rPr lang="en-US" altLang="en-US" sz="2800" b="1" baseline="-25000" smtClean="0">
                <a:solidFill>
                  <a:srgbClr val="000000"/>
                </a:solidFill>
              </a:rPr>
              <a:t>a</a:t>
            </a:r>
            <a:r>
              <a:rPr lang="en-US" altLang="en-US" sz="2800" b="1" smtClean="0">
                <a:solidFill>
                  <a:srgbClr val="000000"/>
                </a:solidFill>
              </a:rPr>
              <a:t>(</a:t>
            </a:r>
            <a:r>
              <a:rPr lang="en-US" altLang="en-US" sz="2800" b="1" smtClean="0">
                <a:solidFill>
                  <a:srgbClr val="000000"/>
                </a:solidFill>
                <a:cs typeface="Arial" charset="0"/>
              </a:rPr>
              <a:t>s</a:t>
            </a:r>
            <a:r>
              <a:rPr lang="en-US" altLang="en-US" sz="2800" b="1" smtClean="0">
                <a:solidFill>
                  <a:srgbClr val="000000"/>
                </a:solidFill>
              </a:rPr>
              <a:t>)|</a:t>
            </a:r>
            <a:r>
              <a:rPr lang="en-US" altLang="en-US" sz="2800" b="1" baseline="30000" smtClean="0">
                <a:solidFill>
                  <a:srgbClr val="000000"/>
                </a:solidFill>
              </a:rPr>
              <a:t>2</a:t>
            </a:r>
            <a:r>
              <a:rPr lang="en-US" altLang="en-US" sz="2800" b="1" smtClean="0">
                <a:solidFill>
                  <a:srgbClr val="000000"/>
                </a:solidFill>
              </a:rPr>
              <a:t> </a:t>
            </a:r>
            <a:r>
              <a:rPr lang="en-US" altLang="en-US" sz="2800" smtClean="0">
                <a:solidFill>
                  <a:srgbClr val="000000"/>
                </a:solidFill>
              </a:rPr>
              <a:t>(1-</a:t>
            </a:r>
            <a:r>
              <a:rPr lang="en-US" altLang="en-US" sz="2800" smtClean="0">
                <a:solidFill>
                  <a:srgbClr val="CC3300"/>
                </a:solidFill>
              </a:rPr>
              <a:t>exp(</a:t>
            </a:r>
            <a:r>
              <a:rPr lang="en-US" altLang="en-US" sz="2800" b="1" smtClean="0">
                <a:solidFill>
                  <a:srgbClr val="CC3300"/>
                </a:solidFill>
              </a:rPr>
              <a:t>-2B</a:t>
            </a:r>
            <a:r>
              <a:rPr lang="en-US" altLang="en-US" sz="2800" b="1" baseline="-25000" smtClean="0">
                <a:solidFill>
                  <a:srgbClr val="CC3300"/>
                </a:solidFill>
              </a:rPr>
              <a:t>a</a:t>
            </a:r>
            <a:r>
              <a:rPr lang="en-US" altLang="en-US" sz="2800" b="1" smtClean="0">
                <a:solidFill>
                  <a:srgbClr val="CC3300"/>
                </a:solidFill>
                <a:cs typeface="Arial" charset="0"/>
              </a:rPr>
              <a:t>∙s</a:t>
            </a:r>
            <a:r>
              <a:rPr lang="en-US" altLang="en-US" sz="2800" b="1" baseline="30000" smtClean="0">
                <a:solidFill>
                  <a:srgbClr val="CC3300"/>
                </a:solidFill>
                <a:cs typeface="Arial" charset="0"/>
              </a:rPr>
              <a:t>2</a:t>
            </a:r>
            <a:r>
              <a:rPr lang="en-US" altLang="en-US" sz="2800" smtClean="0">
                <a:solidFill>
                  <a:srgbClr val="CC3300"/>
                </a:solidFill>
              </a:rPr>
              <a:t>)</a:t>
            </a:r>
            <a:r>
              <a:rPr lang="en-US" altLang="en-US" sz="2800" smtClean="0">
                <a:solidFill>
                  <a:srgbClr val="000000"/>
                </a:solidFill>
              </a:rPr>
              <a:t>)</a:t>
            </a:r>
            <a:r>
              <a:rPr lang="en-US" altLang="en-US" sz="2800" b="1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76198" name="Text Box 6"/>
          <p:cNvSpPr txBox="1">
            <a:spLocks noChangeArrowheads="1"/>
          </p:cNvSpPr>
          <p:nvPr/>
        </p:nvSpPr>
        <p:spPr bwMode="auto">
          <a:xfrm>
            <a:off x="277813" y="1725613"/>
            <a:ext cx="25892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  <a:cs typeface="Arial" charset="0"/>
              </a:rPr>
              <a:t>I</a:t>
            </a:r>
            <a:r>
              <a:rPr lang="en-US" altLang="en-US" sz="2800" b="1" baseline="-25000" smtClean="0">
                <a:solidFill>
                  <a:srgbClr val="000000"/>
                </a:solidFill>
                <a:cs typeface="Arial" charset="0"/>
              </a:rPr>
              <a:t>ds</a:t>
            </a:r>
            <a:r>
              <a:rPr lang="en-US" altLang="en-US" sz="2800" b="1" smtClean="0">
                <a:solidFill>
                  <a:srgbClr val="000000"/>
                </a:solidFill>
                <a:cs typeface="Arial" charset="0"/>
              </a:rPr>
              <a:t> = I</a:t>
            </a:r>
            <a:r>
              <a:rPr lang="en-US" altLang="en-US" sz="2800" b="1" baseline="-25000" smtClean="0">
                <a:solidFill>
                  <a:srgbClr val="000000"/>
                </a:solidFill>
                <a:cs typeface="Arial" charset="0"/>
              </a:rPr>
              <a:t>beam</a:t>
            </a:r>
            <a:r>
              <a:rPr lang="en-US" altLang="en-US" sz="2800" b="1" smtClean="0">
                <a:solidFill>
                  <a:srgbClr val="000000"/>
                </a:solidFill>
                <a:cs typeface="Arial" charset="0"/>
              </a:rPr>
              <a:t> t r</a:t>
            </a:r>
            <a:r>
              <a:rPr lang="en-US" altLang="en-US" sz="2800" b="1" baseline="-25000" smtClean="0">
                <a:solidFill>
                  <a:srgbClr val="000000"/>
                </a:solidFill>
                <a:cs typeface="Arial" charset="0"/>
              </a:rPr>
              <a:t>e</a:t>
            </a:r>
            <a:r>
              <a:rPr lang="en-US" altLang="en-US" sz="2800" b="1" baseline="30000" smtClean="0">
                <a:solidFill>
                  <a:srgbClr val="000000"/>
                </a:solidFill>
                <a:cs typeface="Arial" charset="0"/>
              </a:rPr>
              <a:t>2 </a:t>
            </a:r>
            <a:endParaRPr lang="el-GR" altLang="en-US" sz="2800" b="1" baseline="-25000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776199" name="Group 7"/>
          <p:cNvGrpSpPr>
            <a:grpSpLocks/>
          </p:cNvGrpSpPr>
          <p:nvPr/>
        </p:nvGrpSpPr>
        <p:grpSpPr bwMode="auto">
          <a:xfrm>
            <a:off x="2679700" y="1393825"/>
            <a:ext cx="938213" cy="1182688"/>
            <a:chOff x="2149" y="970"/>
            <a:chExt cx="591" cy="745"/>
          </a:xfrm>
        </p:grpSpPr>
        <p:sp>
          <p:nvSpPr>
            <p:cNvPr id="776200" name="Text Box 8"/>
            <p:cNvSpPr txBox="1">
              <a:spLocks noChangeArrowheads="1"/>
            </p:cNvSpPr>
            <p:nvPr/>
          </p:nvSpPr>
          <p:spPr bwMode="auto">
            <a:xfrm>
              <a:off x="2149" y="970"/>
              <a:ext cx="5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smtClean="0">
                  <a:solidFill>
                    <a:srgbClr val="000000"/>
                  </a:solidFill>
                  <a:cs typeface="Arial" charset="0"/>
                </a:rPr>
                <a:t>V</a:t>
              </a:r>
              <a:r>
                <a:rPr lang="en-US" altLang="en-US" sz="2800" b="1" baseline="-25000" smtClean="0">
                  <a:solidFill>
                    <a:srgbClr val="000000"/>
                  </a:solidFill>
                  <a:cs typeface="Arial" charset="0"/>
                </a:rPr>
                <a:t>xtal</a:t>
              </a:r>
              <a:endParaRPr lang="el-GR" altLang="en-US" sz="2800" b="1" baseline="-25000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76201" name="Text Box 9"/>
            <p:cNvSpPr txBox="1">
              <a:spLocks noChangeArrowheads="1"/>
            </p:cNvSpPr>
            <p:nvPr/>
          </p:nvSpPr>
          <p:spPr bwMode="auto">
            <a:xfrm>
              <a:off x="2154" y="1388"/>
              <a:ext cx="58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smtClean="0">
                  <a:solidFill>
                    <a:srgbClr val="000000"/>
                  </a:solidFill>
                  <a:cs typeface="Arial" charset="0"/>
                </a:rPr>
                <a:t>V</a:t>
              </a:r>
              <a:r>
                <a:rPr lang="en-US" altLang="en-US" sz="2800" b="1" baseline="-25000" smtClean="0">
                  <a:solidFill>
                    <a:srgbClr val="000000"/>
                  </a:solidFill>
                  <a:cs typeface="Arial" charset="0"/>
                </a:rPr>
                <a:t>ASU</a:t>
              </a:r>
              <a:endParaRPr lang="el-GR" altLang="en-US" sz="2800" b="1" baseline="-25000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76202" name="Line 10"/>
            <p:cNvSpPr>
              <a:spLocks noChangeShapeType="1"/>
            </p:cNvSpPr>
            <p:nvPr/>
          </p:nvSpPr>
          <p:spPr bwMode="auto">
            <a:xfrm flipV="1">
              <a:off x="2166" y="1333"/>
              <a:ext cx="5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76203" name="Text Box 11"/>
          <p:cNvSpPr txBox="1">
            <a:spLocks noChangeArrowheads="1"/>
          </p:cNvSpPr>
          <p:nvPr/>
        </p:nvSpPr>
        <p:spPr bwMode="auto">
          <a:xfrm>
            <a:off x="3683000" y="1725613"/>
            <a:ext cx="8747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00"/>
                </a:solidFill>
              </a:rPr>
              <a:t>P A </a:t>
            </a:r>
          </a:p>
        </p:txBody>
      </p:sp>
      <p:grpSp>
        <p:nvGrpSpPr>
          <p:cNvPr id="776204" name="Group 12"/>
          <p:cNvGrpSpPr>
            <a:grpSpLocks/>
          </p:cNvGrpSpPr>
          <p:nvPr/>
        </p:nvGrpSpPr>
        <p:grpSpPr bwMode="auto">
          <a:xfrm>
            <a:off x="4421188" y="1387475"/>
            <a:ext cx="749300" cy="1250950"/>
            <a:chOff x="2704" y="856"/>
            <a:chExt cx="472" cy="788"/>
          </a:xfrm>
        </p:grpSpPr>
        <p:sp>
          <p:nvSpPr>
            <p:cNvPr id="776205" name="Text Box 13"/>
            <p:cNvSpPr txBox="1">
              <a:spLocks noChangeArrowheads="1"/>
            </p:cNvSpPr>
            <p:nvPr/>
          </p:nvSpPr>
          <p:spPr bwMode="auto">
            <a:xfrm>
              <a:off x="2704" y="856"/>
              <a:ext cx="472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altLang="en-US" sz="7200" smtClean="0">
                  <a:solidFill>
                    <a:srgbClr val="000000"/>
                  </a:solidFill>
                  <a:latin typeface="Century Gothic" pitchFamily="34" charset="0"/>
                  <a:cs typeface="Arial" charset="0"/>
                </a:rPr>
                <a:t>Σ</a:t>
              </a:r>
            </a:p>
          </p:txBody>
        </p:sp>
        <p:sp>
          <p:nvSpPr>
            <p:cNvPr id="776206" name="Text Box 14"/>
            <p:cNvSpPr txBox="1">
              <a:spLocks noChangeArrowheads="1"/>
            </p:cNvSpPr>
            <p:nvPr/>
          </p:nvSpPr>
          <p:spPr bwMode="auto">
            <a:xfrm>
              <a:off x="2831" y="1413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smtClean="0">
                  <a:solidFill>
                    <a:srgbClr val="000000"/>
                  </a:solidFill>
                </a:rPr>
                <a:t>a</a:t>
              </a:r>
            </a:p>
          </p:txBody>
        </p:sp>
      </p:grpSp>
      <p:sp>
        <p:nvSpPr>
          <p:cNvPr id="776207" name="Rectangle 15"/>
          <p:cNvSpPr>
            <a:spLocks noChangeArrowheads="1"/>
          </p:cNvSpPr>
          <p:nvPr/>
        </p:nvSpPr>
        <p:spPr bwMode="auto">
          <a:xfrm>
            <a:off x="6470650" y="958850"/>
            <a:ext cx="221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R. W. James (1947)</a:t>
            </a:r>
          </a:p>
        </p:txBody>
      </p:sp>
    </p:spTree>
    <p:extLst>
      <p:ext uri="{BB962C8B-B14F-4D97-AF65-F5344CB8AC3E}">
        <p14:creationId xmlns:p14="http://schemas.microsoft.com/office/powerpoint/2010/main" val="2750657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600199"/>
          </a:xfrm>
        </p:spPr>
        <p:txBody>
          <a:bodyPr/>
          <a:lstStyle/>
          <a:p>
            <a:r>
              <a:rPr lang="en-US" dirty="0" smtClean="0"/>
              <a:t>Incompatible chemistries</a:t>
            </a:r>
            <a:br>
              <a:rPr lang="en-US" dirty="0" smtClean="0"/>
            </a:br>
            <a:r>
              <a:rPr lang="en-US" dirty="0" smtClean="0"/>
              <a:t> for crystallization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905000"/>
            <a:ext cx="2209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Mg + PO4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Ca + SO4</a:t>
            </a:r>
          </a:p>
          <a:p>
            <a:r>
              <a:rPr lang="en-US" dirty="0" err="1" smtClean="0">
                <a:solidFill>
                  <a:prstClr val="black"/>
                </a:solidFill>
              </a:rPr>
              <a:t>Tris</a:t>
            </a:r>
            <a:r>
              <a:rPr lang="en-US" dirty="0" smtClean="0">
                <a:solidFill>
                  <a:prstClr val="black"/>
                </a:solidFill>
              </a:rPr>
              <a:t> + gold</a:t>
            </a:r>
          </a:p>
          <a:p>
            <a:r>
              <a:rPr lang="en-US" dirty="0" err="1" smtClean="0">
                <a:solidFill>
                  <a:prstClr val="black"/>
                </a:solidFill>
              </a:rPr>
              <a:t>Tris</a:t>
            </a:r>
            <a:r>
              <a:rPr lang="en-US" dirty="0" smtClean="0">
                <a:solidFill>
                  <a:prstClr val="black"/>
                </a:solidFill>
              </a:rPr>
              <a:t>  + temperature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Lipid + oil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Salt + peg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Salt + detergent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Zn + PO4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Ca + PO4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Ca + hi pH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2013898"/>
            <a:ext cx="2209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Ag + Cl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Osmotic shock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 </a:t>
            </a:r>
          </a:p>
          <a:p>
            <a:r>
              <a:rPr lang="en-US" dirty="0" err="1" smtClean="0">
                <a:solidFill>
                  <a:prstClr val="black"/>
                </a:solidFill>
              </a:rPr>
              <a:t>Tris</a:t>
            </a:r>
            <a:r>
              <a:rPr lang="en-US" dirty="0" smtClean="0">
                <a:solidFill>
                  <a:prstClr val="black"/>
                </a:solidFill>
              </a:rPr>
              <a:t> + </a:t>
            </a:r>
            <a:r>
              <a:rPr lang="en-US" dirty="0" err="1" smtClean="0">
                <a:solidFill>
                  <a:prstClr val="black"/>
                </a:solidFill>
              </a:rPr>
              <a:t>gluteraldehyde</a:t>
            </a:r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46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Good, bad and ugly crystals?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2951946"/>
            <a:ext cx="77588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https://hamptonresearch.com/gallery.aspx</a:t>
            </a:r>
          </a:p>
        </p:txBody>
      </p:sp>
    </p:spTree>
    <p:extLst>
      <p:ext uri="{BB962C8B-B14F-4D97-AF65-F5344CB8AC3E}">
        <p14:creationId xmlns:p14="http://schemas.microsoft.com/office/powerpoint/2010/main" val="336655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35823</TotalTime>
  <Words>1040</Words>
  <Application>Microsoft Office PowerPoint</Application>
  <PresentationFormat>On-screen Show (4:3)</PresentationFormat>
  <Paragraphs>424</Paragraphs>
  <Slides>91</Slides>
  <Notes>0</Notes>
  <HiddenSlides>0</HiddenSlides>
  <MMClips>7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91</vt:i4>
      </vt:variant>
    </vt:vector>
  </HeadingPairs>
  <TitlesOfParts>
    <vt:vector size="96" baseType="lpstr">
      <vt:lpstr>Default Design</vt:lpstr>
      <vt:lpstr>1_Default Design</vt:lpstr>
      <vt:lpstr>2_Default Design</vt:lpstr>
      <vt:lpstr>Adobe Photoshop Image</vt:lpstr>
      <vt:lpstr>Microsoft Graph Chart</vt:lpstr>
      <vt:lpstr>Background scattering</vt:lpstr>
      <vt:lpstr>Background scattering</vt:lpstr>
      <vt:lpstr>Background scattering</vt:lpstr>
      <vt:lpstr>Background scattering</vt:lpstr>
      <vt:lpstr>Solid angle of a pixel</vt:lpstr>
      <vt:lpstr>Solid angle of a pixel</vt:lpstr>
      <vt:lpstr>Solid angle of a pixel</vt:lpstr>
      <vt:lpstr>Diffuse scattering</vt:lpstr>
      <vt:lpstr>Diffuse scattering</vt:lpstr>
      <vt:lpstr>Compton scattering</vt:lpstr>
      <vt:lpstr>Compton scattering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crystal expansion</vt:lpstr>
      <vt:lpstr>crystal expansion</vt:lpstr>
      <vt:lpstr>crystal expansion</vt:lpstr>
      <vt:lpstr>crystal expansion</vt:lpstr>
      <vt:lpstr>Distention of cryo with dose</vt:lpstr>
      <vt:lpstr>Distention of cryo with dose</vt:lpstr>
      <vt:lpstr>Distention of cryo with dose</vt:lpstr>
      <vt:lpstr>stress and strain</vt:lpstr>
      <vt:lpstr>stress and strain</vt:lpstr>
      <vt:lpstr>strong reflection</vt:lpstr>
      <vt:lpstr>weak reflection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Fourier view of scattering</vt:lpstr>
      <vt:lpstr>A Fourier view of scattering</vt:lpstr>
      <vt:lpstr>A Fourier view of scattering</vt:lpstr>
      <vt:lpstr>A Fourier view of scattering</vt:lpstr>
      <vt:lpstr>Anisotropic diffraction</vt:lpstr>
      <vt:lpstr>“Anisotropic” diffraction</vt:lpstr>
      <vt:lpstr>Completeness: missing wedge</vt:lpstr>
      <vt:lpstr>Completeness: random deletion</vt:lpstr>
      <vt:lpstr>Resolution</vt:lpstr>
      <vt:lpstr>Resolution: low-angle cutoff</vt:lpstr>
      <vt:lpstr>R-factor</vt:lpstr>
      <vt:lpstr>Figure of Merit</vt:lpstr>
      <vt:lpstr>Overloads</vt:lpstr>
      <vt:lpstr>Spot Shape</vt:lpstr>
      <vt:lpstr>Spot Shape</vt:lpstr>
      <vt:lpstr>Spot Shape</vt:lpstr>
      <vt:lpstr>Spot Shape</vt:lpstr>
      <vt:lpstr>Spot Shape</vt:lpstr>
      <vt:lpstr>Spot Shape</vt:lpstr>
      <vt:lpstr>Spot Shape</vt:lpstr>
      <vt:lpstr>Spot Shape</vt:lpstr>
      <vt:lpstr>mosaic spread</vt:lpstr>
      <vt:lpstr>mosaic spread</vt:lpstr>
      <vt:lpstr>  mosaic spread = 0 º</vt:lpstr>
      <vt:lpstr>  mosaic spread = 0.1º</vt:lpstr>
      <vt:lpstr>  mosaic spread = 0.2º</vt:lpstr>
      <vt:lpstr>  mosaic spread = 0.4º</vt:lpstr>
      <vt:lpstr>  mosaic spread = 0.6º</vt:lpstr>
      <vt:lpstr>  mosaic spread = 0.8º</vt:lpstr>
      <vt:lpstr>  mosaic spread = 1.0º</vt:lpstr>
      <vt:lpstr>  mosaic spread = 1.5º</vt:lpstr>
      <vt:lpstr>  mosaic spread = 2.0º</vt:lpstr>
      <vt:lpstr>  mosaic spread = 2.5º</vt:lpstr>
      <vt:lpstr>  mosaic spread = 3.2º</vt:lpstr>
      <vt:lpstr>  mosaic spread = 6.4º</vt:lpstr>
      <vt:lpstr>  mosaic spread = 12.8º</vt:lpstr>
      <vt:lpstr>Trick Question: What is the space group?</vt:lpstr>
      <vt:lpstr>What you know when:</vt:lpstr>
      <vt:lpstr>Incompatible chemistries  for crystallization</vt:lpstr>
      <vt:lpstr>Good, bad and ugly crystals?</vt:lpstr>
    </vt:vector>
  </TitlesOfParts>
  <Company>Advance Light Source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Crystallography</dc:title>
  <dc:creator>James Holton</dc:creator>
  <cp:lastModifiedBy>James_Holton</cp:lastModifiedBy>
  <cp:revision>56</cp:revision>
  <dcterms:created xsi:type="dcterms:W3CDTF">2010-03-07T18:24:14Z</dcterms:created>
  <dcterms:modified xsi:type="dcterms:W3CDTF">2017-10-21T04:12:32Z</dcterms:modified>
</cp:coreProperties>
</file>