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7" r:id="rId4"/>
    <p:sldMasterId id="2147483699" r:id="rId5"/>
    <p:sldMasterId id="2147483712" r:id="rId6"/>
    <p:sldMasterId id="2147483727" r:id="rId7"/>
  </p:sldMasterIdLst>
  <p:notesMasterIdLst>
    <p:notesMasterId r:id="rId112"/>
  </p:notesMasterIdLst>
  <p:sldIdLst>
    <p:sldId id="277" r:id="rId8"/>
    <p:sldId id="278" r:id="rId9"/>
    <p:sldId id="280" r:id="rId10"/>
    <p:sldId id="310" r:id="rId11"/>
    <p:sldId id="298" r:id="rId12"/>
    <p:sldId id="299" r:id="rId13"/>
    <p:sldId id="300" r:id="rId14"/>
    <p:sldId id="301" r:id="rId15"/>
    <p:sldId id="302" r:id="rId16"/>
    <p:sldId id="350" r:id="rId17"/>
    <p:sldId id="367" r:id="rId18"/>
    <p:sldId id="312" r:id="rId19"/>
    <p:sldId id="303" r:id="rId20"/>
    <p:sldId id="304" r:id="rId21"/>
    <p:sldId id="305" r:id="rId22"/>
    <p:sldId id="279" r:id="rId23"/>
    <p:sldId id="343" r:id="rId24"/>
    <p:sldId id="311" r:id="rId25"/>
    <p:sldId id="293" r:id="rId26"/>
    <p:sldId id="294" r:id="rId27"/>
    <p:sldId id="295" r:id="rId28"/>
    <p:sldId id="351" r:id="rId29"/>
    <p:sldId id="354" r:id="rId30"/>
    <p:sldId id="353" r:id="rId31"/>
    <p:sldId id="355" r:id="rId32"/>
    <p:sldId id="356" r:id="rId33"/>
    <p:sldId id="357" r:id="rId34"/>
    <p:sldId id="358" r:id="rId35"/>
    <p:sldId id="296" r:id="rId36"/>
    <p:sldId id="361" r:id="rId37"/>
    <p:sldId id="297" r:id="rId38"/>
    <p:sldId id="282" r:id="rId39"/>
    <p:sldId id="283" r:id="rId40"/>
    <p:sldId id="284" r:id="rId41"/>
    <p:sldId id="285" r:id="rId42"/>
    <p:sldId id="286" r:id="rId43"/>
    <p:sldId id="287" r:id="rId44"/>
    <p:sldId id="292" r:id="rId45"/>
    <p:sldId id="344" r:id="rId46"/>
    <p:sldId id="281" r:id="rId47"/>
    <p:sldId id="306" r:id="rId48"/>
    <p:sldId id="359" r:id="rId49"/>
    <p:sldId id="313" r:id="rId50"/>
    <p:sldId id="314" r:id="rId51"/>
    <p:sldId id="315" r:id="rId52"/>
    <p:sldId id="316" r:id="rId53"/>
    <p:sldId id="360" r:id="rId54"/>
    <p:sldId id="307" r:id="rId55"/>
    <p:sldId id="317" r:id="rId56"/>
    <p:sldId id="318" r:id="rId57"/>
    <p:sldId id="308" r:id="rId58"/>
    <p:sldId id="349" r:id="rId59"/>
    <p:sldId id="324" r:id="rId60"/>
    <p:sldId id="320" r:id="rId61"/>
    <p:sldId id="323" r:id="rId62"/>
    <p:sldId id="322" r:id="rId63"/>
    <p:sldId id="321" r:id="rId64"/>
    <p:sldId id="327" r:id="rId65"/>
    <p:sldId id="326" r:id="rId66"/>
    <p:sldId id="345" r:id="rId67"/>
    <p:sldId id="346" r:id="rId68"/>
    <p:sldId id="288" r:id="rId69"/>
    <p:sldId id="328" r:id="rId70"/>
    <p:sldId id="329" r:id="rId71"/>
    <p:sldId id="331" r:id="rId72"/>
    <p:sldId id="332" r:id="rId73"/>
    <p:sldId id="340" r:id="rId74"/>
    <p:sldId id="335" r:id="rId75"/>
    <p:sldId id="334" r:id="rId76"/>
    <p:sldId id="330" r:id="rId77"/>
    <p:sldId id="339" r:id="rId78"/>
    <p:sldId id="333" r:id="rId79"/>
    <p:sldId id="336" r:id="rId80"/>
    <p:sldId id="337" r:id="rId81"/>
    <p:sldId id="338" r:id="rId82"/>
    <p:sldId id="347" r:id="rId83"/>
    <p:sldId id="265" r:id="rId84"/>
    <p:sldId id="309" r:id="rId85"/>
    <p:sldId id="362" r:id="rId86"/>
    <p:sldId id="363" r:id="rId87"/>
    <p:sldId id="364" r:id="rId88"/>
    <p:sldId id="289" r:id="rId89"/>
    <p:sldId id="291" r:id="rId90"/>
    <p:sldId id="290" r:id="rId91"/>
    <p:sldId id="366" r:id="rId92"/>
    <p:sldId id="267" r:id="rId93"/>
    <p:sldId id="266" r:id="rId94"/>
    <p:sldId id="268" r:id="rId95"/>
    <p:sldId id="269" r:id="rId96"/>
    <p:sldId id="270" r:id="rId97"/>
    <p:sldId id="271" r:id="rId98"/>
    <p:sldId id="272" r:id="rId99"/>
    <p:sldId id="273" r:id="rId100"/>
    <p:sldId id="274" r:id="rId101"/>
    <p:sldId id="275" r:id="rId102"/>
    <p:sldId id="262" r:id="rId103"/>
    <p:sldId id="256" r:id="rId104"/>
    <p:sldId id="257" r:id="rId105"/>
    <p:sldId id="258" r:id="rId106"/>
    <p:sldId id="259" r:id="rId107"/>
    <p:sldId id="260" r:id="rId108"/>
    <p:sldId id="348" r:id="rId109"/>
    <p:sldId id="341" r:id="rId110"/>
    <p:sldId id="342" r:id="rId1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0C7C"/>
    <a:srgbClr val="C00064"/>
    <a:srgbClr val="8D78AA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8" d="100"/>
          <a:sy n="68" d="100"/>
        </p:scale>
        <p:origin x="-658" y="-3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569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87" Type="http://schemas.openxmlformats.org/officeDocument/2006/relationships/slide" Target="slides/slide80.xml"/><Relationship Id="rId102" Type="http://schemas.openxmlformats.org/officeDocument/2006/relationships/slide" Target="slides/slide95.xml"/><Relationship Id="rId110" Type="http://schemas.openxmlformats.org/officeDocument/2006/relationships/slide" Target="slides/slide103.xml"/><Relationship Id="rId11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13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16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11" Type="http://schemas.openxmlformats.org/officeDocument/2006/relationships/slide" Target="slides/slide10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14" Type="http://schemas.openxmlformats.org/officeDocument/2006/relationships/viewProps" Target="viewProp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28509249183895"/>
          <c:y val="6.1904761904761914E-2"/>
          <c:w val="0.85310119695320996"/>
          <c:h val="0.7984126984126982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Rwork</c:v>
                </c:pt>
              </c:strCache>
            </c:strRef>
          </c:tx>
          <c:spPr>
            <a:ln w="36573">
              <a:solidFill>
                <a:srgbClr val="800000"/>
              </a:solidFill>
              <a:prstDash val="solid"/>
            </a:ln>
          </c:spPr>
          <c:marker>
            <c:symbol val="none"/>
          </c:marker>
          <c:xVal>
            <c:numRef>
              <c:f>Sheet1!$A$2:$A$252</c:f>
              <c:numCache>
                <c:formatCode>General</c:formatCode>
                <c:ptCount val="25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</c:numCache>
            </c:numRef>
          </c:xVal>
          <c:yVal>
            <c:numRef>
              <c:f>Sheet1!$B$2:$B$252</c:f>
              <c:numCache>
                <c:formatCode>General</c:formatCode>
                <c:ptCount val="251"/>
                <c:pt idx="0">
                  <c:v>6.73</c:v>
                </c:pt>
                <c:pt idx="1">
                  <c:v>8.66</c:v>
                </c:pt>
                <c:pt idx="2">
                  <c:v>10.47</c:v>
                </c:pt>
                <c:pt idx="3">
                  <c:v>12.06</c:v>
                </c:pt>
                <c:pt idx="4">
                  <c:v>12.9</c:v>
                </c:pt>
                <c:pt idx="5">
                  <c:v>14.11</c:v>
                </c:pt>
                <c:pt idx="6">
                  <c:v>15.49</c:v>
                </c:pt>
                <c:pt idx="7">
                  <c:v>16.489999999999998</c:v>
                </c:pt>
                <c:pt idx="8">
                  <c:v>17.02</c:v>
                </c:pt>
                <c:pt idx="9">
                  <c:v>17.34</c:v>
                </c:pt>
                <c:pt idx="10">
                  <c:v>16.739999999999998</c:v>
                </c:pt>
                <c:pt idx="11">
                  <c:v>15.06</c:v>
                </c:pt>
                <c:pt idx="12">
                  <c:v>14.81</c:v>
                </c:pt>
                <c:pt idx="13">
                  <c:v>13.9</c:v>
                </c:pt>
                <c:pt idx="14">
                  <c:v>13.53</c:v>
                </c:pt>
                <c:pt idx="15">
                  <c:v>13.12</c:v>
                </c:pt>
                <c:pt idx="16">
                  <c:v>12.16</c:v>
                </c:pt>
                <c:pt idx="17">
                  <c:v>12.18</c:v>
                </c:pt>
                <c:pt idx="18">
                  <c:v>12.45</c:v>
                </c:pt>
                <c:pt idx="19">
                  <c:v>12.07</c:v>
                </c:pt>
                <c:pt idx="20">
                  <c:v>12.06</c:v>
                </c:pt>
                <c:pt idx="21">
                  <c:v>11.81</c:v>
                </c:pt>
                <c:pt idx="22">
                  <c:v>11.31</c:v>
                </c:pt>
                <c:pt idx="23">
                  <c:v>10.61</c:v>
                </c:pt>
                <c:pt idx="24">
                  <c:v>10.19</c:v>
                </c:pt>
                <c:pt idx="25">
                  <c:v>10.52</c:v>
                </c:pt>
                <c:pt idx="26">
                  <c:v>9.56</c:v>
                </c:pt>
                <c:pt idx="27">
                  <c:v>9.61</c:v>
                </c:pt>
                <c:pt idx="28">
                  <c:v>9.43</c:v>
                </c:pt>
                <c:pt idx="29">
                  <c:v>9.67</c:v>
                </c:pt>
                <c:pt idx="30">
                  <c:v>9.6300000000000008</c:v>
                </c:pt>
                <c:pt idx="31">
                  <c:v>9.4</c:v>
                </c:pt>
                <c:pt idx="32">
                  <c:v>9.6</c:v>
                </c:pt>
                <c:pt idx="33">
                  <c:v>9.2200000000000006</c:v>
                </c:pt>
                <c:pt idx="34">
                  <c:v>9.27</c:v>
                </c:pt>
                <c:pt idx="35">
                  <c:v>9.4700000000000006</c:v>
                </c:pt>
                <c:pt idx="36">
                  <c:v>9.68</c:v>
                </c:pt>
                <c:pt idx="37">
                  <c:v>9.36</c:v>
                </c:pt>
                <c:pt idx="38">
                  <c:v>9.33</c:v>
                </c:pt>
                <c:pt idx="39">
                  <c:v>9.2100000000000009</c:v>
                </c:pt>
                <c:pt idx="40">
                  <c:v>8.93</c:v>
                </c:pt>
                <c:pt idx="41">
                  <c:v>9.09</c:v>
                </c:pt>
                <c:pt idx="42">
                  <c:v>9.26</c:v>
                </c:pt>
                <c:pt idx="43">
                  <c:v>8.58</c:v>
                </c:pt>
                <c:pt idx="44">
                  <c:v>8.86</c:v>
                </c:pt>
                <c:pt idx="45">
                  <c:v>8.57</c:v>
                </c:pt>
                <c:pt idx="46">
                  <c:v>8.61</c:v>
                </c:pt>
                <c:pt idx="47">
                  <c:v>8.23</c:v>
                </c:pt>
                <c:pt idx="48">
                  <c:v>8.34</c:v>
                </c:pt>
                <c:pt idx="49">
                  <c:v>8.25</c:v>
                </c:pt>
                <c:pt idx="50">
                  <c:v>8.26</c:v>
                </c:pt>
                <c:pt idx="51">
                  <c:v>8.26</c:v>
                </c:pt>
                <c:pt idx="52">
                  <c:v>8.24</c:v>
                </c:pt>
                <c:pt idx="53">
                  <c:v>8.2899999999999991</c:v>
                </c:pt>
                <c:pt idx="54">
                  <c:v>7.92</c:v>
                </c:pt>
                <c:pt idx="55">
                  <c:v>8</c:v>
                </c:pt>
                <c:pt idx="56">
                  <c:v>8.1</c:v>
                </c:pt>
                <c:pt idx="57">
                  <c:v>8.2899999999999991</c:v>
                </c:pt>
                <c:pt idx="58">
                  <c:v>7.88</c:v>
                </c:pt>
                <c:pt idx="59">
                  <c:v>7.75</c:v>
                </c:pt>
                <c:pt idx="60">
                  <c:v>7.95</c:v>
                </c:pt>
                <c:pt idx="61">
                  <c:v>8.07</c:v>
                </c:pt>
                <c:pt idx="62">
                  <c:v>8.01</c:v>
                </c:pt>
                <c:pt idx="63">
                  <c:v>7.97</c:v>
                </c:pt>
                <c:pt idx="64">
                  <c:v>8.0500000000000007</c:v>
                </c:pt>
                <c:pt idx="65">
                  <c:v>8.19</c:v>
                </c:pt>
                <c:pt idx="66">
                  <c:v>8.43</c:v>
                </c:pt>
                <c:pt idx="67">
                  <c:v>8.07</c:v>
                </c:pt>
                <c:pt idx="68">
                  <c:v>7.97</c:v>
                </c:pt>
                <c:pt idx="69">
                  <c:v>7.93</c:v>
                </c:pt>
                <c:pt idx="70">
                  <c:v>7.76</c:v>
                </c:pt>
                <c:pt idx="71">
                  <c:v>8.23</c:v>
                </c:pt>
                <c:pt idx="72">
                  <c:v>8.31</c:v>
                </c:pt>
                <c:pt idx="73">
                  <c:v>8.2200000000000006</c:v>
                </c:pt>
                <c:pt idx="74">
                  <c:v>8.1199999999999992</c:v>
                </c:pt>
                <c:pt idx="75">
                  <c:v>7.73</c:v>
                </c:pt>
                <c:pt idx="76">
                  <c:v>8.14</c:v>
                </c:pt>
                <c:pt idx="77">
                  <c:v>7.75</c:v>
                </c:pt>
                <c:pt idx="78">
                  <c:v>7.84</c:v>
                </c:pt>
                <c:pt idx="79">
                  <c:v>8.1</c:v>
                </c:pt>
                <c:pt idx="80">
                  <c:v>7.86</c:v>
                </c:pt>
                <c:pt idx="81">
                  <c:v>14.44</c:v>
                </c:pt>
                <c:pt idx="82">
                  <c:v>7.64</c:v>
                </c:pt>
                <c:pt idx="83">
                  <c:v>7.46</c:v>
                </c:pt>
                <c:pt idx="84">
                  <c:v>10.83</c:v>
                </c:pt>
                <c:pt idx="85">
                  <c:v>7.19</c:v>
                </c:pt>
                <c:pt idx="86">
                  <c:v>9.23</c:v>
                </c:pt>
                <c:pt idx="87">
                  <c:v>8.32</c:v>
                </c:pt>
                <c:pt idx="88">
                  <c:v>7.7</c:v>
                </c:pt>
                <c:pt idx="89">
                  <c:v>6.57</c:v>
                </c:pt>
                <c:pt idx="90">
                  <c:v>6.45</c:v>
                </c:pt>
                <c:pt idx="91">
                  <c:v>6.74</c:v>
                </c:pt>
                <c:pt idx="92">
                  <c:v>6.57</c:v>
                </c:pt>
                <c:pt idx="93">
                  <c:v>6.45</c:v>
                </c:pt>
                <c:pt idx="94">
                  <c:v>6.7</c:v>
                </c:pt>
                <c:pt idx="95">
                  <c:v>6.65</c:v>
                </c:pt>
                <c:pt idx="96">
                  <c:v>7.05</c:v>
                </c:pt>
                <c:pt idx="97">
                  <c:v>6.95</c:v>
                </c:pt>
                <c:pt idx="98">
                  <c:v>6.88</c:v>
                </c:pt>
                <c:pt idx="99">
                  <c:v>6.94</c:v>
                </c:pt>
                <c:pt idx="100">
                  <c:v>6.88</c:v>
                </c:pt>
                <c:pt idx="101">
                  <c:v>6.89</c:v>
                </c:pt>
                <c:pt idx="102">
                  <c:v>7.16</c:v>
                </c:pt>
                <c:pt idx="103">
                  <c:v>7</c:v>
                </c:pt>
                <c:pt idx="104">
                  <c:v>7.26</c:v>
                </c:pt>
                <c:pt idx="105">
                  <c:v>7.92</c:v>
                </c:pt>
                <c:pt idx="106">
                  <c:v>7.5</c:v>
                </c:pt>
                <c:pt idx="107">
                  <c:v>7.76</c:v>
                </c:pt>
                <c:pt idx="108">
                  <c:v>7.11</c:v>
                </c:pt>
                <c:pt idx="109">
                  <c:v>7.34</c:v>
                </c:pt>
                <c:pt idx="110">
                  <c:v>7.4</c:v>
                </c:pt>
                <c:pt idx="111">
                  <c:v>7.6</c:v>
                </c:pt>
                <c:pt idx="112">
                  <c:v>7.42</c:v>
                </c:pt>
                <c:pt idx="113">
                  <c:v>7.19</c:v>
                </c:pt>
                <c:pt idx="114">
                  <c:v>7.13</c:v>
                </c:pt>
                <c:pt idx="115">
                  <c:v>6.91</c:v>
                </c:pt>
                <c:pt idx="116">
                  <c:v>7.19</c:v>
                </c:pt>
                <c:pt idx="117">
                  <c:v>7.11</c:v>
                </c:pt>
                <c:pt idx="118">
                  <c:v>7.46</c:v>
                </c:pt>
                <c:pt idx="119">
                  <c:v>7.33</c:v>
                </c:pt>
                <c:pt idx="120">
                  <c:v>7.2</c:v>
                </c:pt>
                <c:pt idx="121">
                  <c:v>7.3</c:v>
                </c:pt>
                <c:pt idx="122">
                  <c:v>7.16</c:v>
                </c:pt>
                <c:pt idx="123">
                  <c:v>7.27</c:v>
                </c:pt>
                <c:pt idx="124">
                  <c:v>7.33</c:v>
                </c:pt>
                <c:pt idx="125">
                  <c:v>6.85</c:v>
                </c:pt>
                <c:pt idx="126">
                  <c:v>7.19</c:v>
                </c:pt>
                <c:pt idx="127">
                  <c:v>7.59</c:v>
                </c:pt>
                <c:pt idx="128">
                  <c:v>7.13</c:v>
                </c:pt>
                <c:pt idx="129">
                  <c:v>8.56</c:v>
                </c:pt>
                <c:pt idx="130">
                  <c:v>7.62</c:v>
                </c:pt>
                <c:pt idx="131">
                  <c:v>8.24</c:v>
                </c:pt>
                <c:pt idx="132">
                  <c:v>8.24</c:v>
                </c:pt>
                <c:pt idx="133">
                  <c:v>7.88</c:v>
                </c:pt>
                <c:pt idx="134">
                  <c:v>8.33</c:v>
                </c:pt>
                <c:pt idx="135">
                  <c:v>7.91</c:v>
                </c:pt>
                <c:pt idx="136">
                  <c:v>7.82</c:v>
                </c:pt>
                <c:pt idx="137">
                  <c:v>8.57</c:v>
                </c:pt>
                <c:pt idx="138">
                  <c:v>7.88</c:v>
                </c:pt>
                <c:pt idx="139">
                  <c:v>7.73</c:v>
                </c:pt>
                <c:pt idx="140">
                  <c:v>7.83</c:v>
                </c:pt>
                <c:pt idx="141">
                  <c:v>7.47</c:v>
                </c:pt>
                <c:pt idx="142">
                  <c:v>7.86</c:v>
                </c:pt>
                <c:pt idx="143">
                  <c:v>8.2899999999999991</c:v>
                </c:pt>
                <c:pt idx="144">
                  <c:v>8.27</c:v>
                </c:pt>
                <c:pt idx="145">
                  <c:v>8.5</c:v>
                </c:pt>
                <c:pt idx="146">
                  <c:v>7.85</c:v>
                </c:pt>
                <c:pt idx="147">
                  <c:v>8.69</c:v>
                </c:pt>
                <c:pt idx="148">
                  <c:v>8.34</c:v>
                </c:pt>
                <c:pt idx="149">
                  <c:v>8.43</c:v>
                </c:pt>
                <c:pt idx="150">
                  <c:v>8.74</c:v>
                </c:pt>
                <c:pt idx="151">
                  <c:v>9.52</c:v>
                </c:pt>
                <c:pt idx="152">
                  <c:v>9.42</c:v>
                </c:pt>
                <c:pt idx="153">
                  <c:v>10.24</c:v>
                </c:pt>
                <c:pt idx="154">
                  <c:v>9.9</c:v>
                </c:pt>
                <c:pt idx="155">
                  <c:v>10.58</c:v>
                </c:pt>
                <c:pt idx="156">
                  <c:v>10.73</c:v>
                </c:pt>
                <c:pt idx="157">
                  <c:v>10.78</c:v>
                </c:pt>
                <c:pt idx="158">
                  <c:v>11.38</c:v>
                </c:pt>
                <c:pt idx="159">
                  <c:v>11.04</c:v>
                </c:pt>
                <c:pt idx="160">
                  <c:v>12.63</c:v>
                </c:pt>
                <c:pt idx="161">
                  <c:v>13.69</c:v>
                </c:pt>
                <c:pt idx="162">
                  <c:v>13.18</c:v>
                </c:pt>
                <c:pt idx="163">
                  <c:v>12.56</c:v>
                </c:pt>
                <c:pt idx="164">
                  <c:v>12.89</c:v>
                </c:pt>
                <c:pt idx="165">
                  <c:v>13</c:v>
                </c:pt>
                <c:pt idx="166">
                  <c:v>12.64</c:v>
                </c:pt>
                <c:pt idx="167">
                  <c:v>13.25</c:v>
                </c:pt>
                <c:pt idx="168">
                  <c:v>13.42</c:v>
                </c:pt>
                <c:pt idx="169">
                  <c:v>13.24</c:v>
                </c:pt>
                <c:pt idx="170">
                  <c:v>14.57</c:v>
                </c:pt>
                <c:pt idx="171">
                  <c:v>13.16</c:v>
                </c:pt>
                <c:pt idx="172">
                  <c:v>14.02</c:v>
                </c:pt>
                <c:pt idx="173">
                  <c:v>15.18</c:v>
                </c:pt>
                <c:pt idx="174">
                  <c:v>14.7</c:v>
                </c:pt>
                <c:pt idx="175">
                  <c:v>13.84</c:v>
                </c:pt>
                <c:pt idx="176">
                  <c:v>14.98</c:v>
                </c:pt>
                <c:pt idx="177">
                  <c:v>14.37</c:v>
                </c:pt>
                <c:pt idx="178">
                  <c:v>14.07</c:v>
                </c:pt>
                <c:pt idx="179">
                  <c:v>12.84</c:v>
                </c:pt>
                <c:pt idx="180">
                  <c:v>12.63</c:v>
                </c:pt>
                <c:pt idx="181">
                  <c:v>12.11</c:v>
                </c:pt>
                <c:pt idx="182">
                  <c:v>12.2</c:v>
                </c:pt>
                <c:pt idx="183">
                  <c:v>12.7</c:v>
                </c:pt>
                <c:pt idx="184">
                  <c:v>12.47</c:v>
                </c:pt>
                <c:pt idx="185">
                  <c:v>14.29</c:v>
                </c:pt>
                <c:pt idx="186">
                  <c:v>12.63</c:v>
                </c:pt>
                <c:pt idx="187">
                  <c:v>14.11</c:v>
                </c:pt>
                <c:pt idx="188">
                  <c:v>13.85</c:v>
                </c:pt>
                <c:pt idx="189">
                  <c:v>14.97</c:v>
                </c:pt>
                <c:pt idx="190">
                  <c:v>13.51</c:v>
                </c:pt>
                <c:pt idx="191">
                  <c:v>13.77</c:v>
                </c:pt>
                <c:pt idx="192">
                  <c:v>13.86</c:v>
                </c:pt>
                <c:pt idx="193">
                  <c:v>14.65</c:v>
                </c:pt>
                <c:pt idx="194">
                  <c:v>13.86</c:v>
                </c:pt>
                <c:pt idx="195">
                  <c:v>13.23</c:v>
                </c:pt>
                <c:pt idx="196">
                  <c:v>13.63</c:v>
                </c:pt>
                <c:pt idx="197">
                  <c:v>12.91</c:v>
                </c:pt>
                <c:pt idx="198">
                  <c:v>13.65</c:v>
                </c:pt>
                <c:pt idx="199">
                  <c:v>14.19</c:v>
                </c:pt>
                <c:pt idx="200">
                  <c:v>13.83</c:v>
                </c:pt>
                <c:pt idx="201">
                  <c:v>14.69</c:v>
                </c:pt>
                <c:pt idx="202">
                  <c:v>14.02</c:v>
                </c:pt>
                <c:pt idx="203">
                  <c:v>14.14</c:v>
                </c:pt>
                <c:pt idx="204">
                  <c:v>14.71</c:v>
                </c:pt>
                <c:pt idx="205">
                  <c:v>13.42</c:v>
                </c:pt>
                <c:pt idx="206">
                  <c:v>15.19</c:v>
                </c:pt>
                <c:pt idx="207">
                  <c:v>14.04</c:v>
                </c:pt>
                <c:pt idx="208">
                  <c:v>15.23</c:v>
                </c:pt>
                <c:pt idx="209">
                  <c:v>13.5</c:v>
                </c:pt>
                <c:pt idx="210">
                  <c:v>16.100000000000001</c:v>
                </c:pt>
                <c:pt idx="211">
                  <c:v>15.95</c:v>
                </c:pt>
                <c:pt idx="212">
                  <c:v>15.91</c:v>
                </c:pt>
                <c:pt idx="213">
                  <c:v>16.13</c:v>
                </c:pt>
                <c:pt idx="214">
                  <c:v>16.79</c:v>
                </c:pt>
                <c:pt idx="215">
                  <c:v>16</c:v>
                </c:pt>
                <c:pt idx="216">
                  <c:v>16.89</c:v>
                </c:pt>
                <c:pt idx="217">
                  <c:v>16.89</c:v>
                </c:pt>
                <c:pt idx="218">
                  <c:v>17.260000000000002</c:v>
                </c:pt>
                <c:pt idx="219">
                  <c:v>16.53</c:v>
                </c:pt>
                <c:pt idx="220">
                  <c:v>19.32</c:v>
                </c:pt>
                <c:pt idx="221">
                  <c:v>17.739999999999998</c:v>
                </c:pt>
                <c:pt idx="222">
                  <c:v>18.059999999999999</c:v>
                </c:pt>
                <c:pt idx="223">
                  <c:v>17.670000000000002</c:v>
                </c:pt>
                <c:pt idx="224">
                  <c:v>20.309999999999999</c:v>
                </c:pt>
                <c:pt idx="225">
                  <c:v>19.329999999999998</c:v>
                </c:pt>
                <c:pt idx="226">
                  <c:v>20.22</c:v>
                </c:pt>
                <c:pt idx="227">
                  <c:v>23.31</c:v>
                </c:pt>
                <c:pt idx="228">
                  <c:v>22.46</c:v>
                </c:pt>
                <c:pt idx="229">
                  <c:v>22.57</c:v>
                </c:pt>
                <c:pt idx="230">
                  <c:v>23.76</c:v>
                </c:pt>
                <c:pt idx="231">
                  <c:v>25.85</c:v>
                </c:pt>
                <c:pt idx="232">
                  <c:v>26.79</c:v>
                </c:pt>
                <c:pt idx="233">
                  <c:v>26.41</c:v>
                </c:pt>
                <c:pt idx="234">
                  <c:v>22.59</c:v>
                </c:pt>
                <c:pt idx="235">
                  <c:v>24.29</c:v>
                </c:pt>
                <c:pt idx="236">
                  <c:v>26.07</c:v>
                </c:pt>
                <c:pt idx="237">
                  <c:v>24.58</c:v>
                </c:pt>
                <c:pt idx="238">
                  <c:v>25.29</c:v>
                </c:pt>
                <c:pt idx="239">
                  <c:v>25.34</c:v>
                </c:pt>
                <c:pt idx="240">
                  <c:v>33.5</c:v>
                </c:pt>
                <c:pt idx="241">
                  <c:v>33.229999999999997</c:v>
                </c:pt>
                <c:pt idx="242">
                  <c:v>37.99</c:v>
                </c:pt>
                <c:pt idx="243">
                  <c:v>43.56</c:v>
                </c:pt>
                <c:pt idx="244">
                  <c:v>45.41</c:v>
                </c:pt>
                <c:pt idx="245">
                  <c:v>43.54</c:v>
                </c:pt>
                <c:pt idx="246">
                  <c:v>44.5</c:v>
                </c:pt>
                <c:pt idx="247">
                  <c:v>42.27</c:v>
                </c:pt>
                <c:pt idx="248">
                  <c:v>48.52</c:v>
                </c:pt>
                <c:pt idx="249">
                  <c:v>49.44</c:v>
                </c:pt>
                <c:pt idx="250">
                  <c:v>54.96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Rfree</c:v>
                </c:pt>
              </c:strCache>
            </c:strRef>
          </c:tx>
          <c:spPr>
            <a:ln w="36573">
              <a:solidFill>
                <a:srgbClr val="003366"/>
              </a:solidFill>
              <a:prstDash val="solid"/>
            </a:ln>
          </c:spPr>
          <c:marker>
            <c:symbol val="none"/>
          </c:marker>
          <c:xVal>
            <c:numRef>
              <c:f>Sheet1!$A$2:$A$252</c:f>
              <c:numCache>
                <c:formatCode>General</c:formatCode>
                <c:ptCount val="25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</c:numCache>
            </c:numRef>
          </c:xVal>
          <c:yVal>
            <c:numRef>
              <c:f>Sheet1!$C$2:$C$252</c:f>
              <c:numCache>
                <c:formatCode>General</c:formatCode>
                <c:ptCount val="251"/>
                <c:pt idx="0">
                  <c:v>15.97</c:v>
                </c:pt>
                <c:pt idx="1">
                  <c:v>20.8</c:v>
                </c:pt>
                <c:pt idx="2">
                  <c:v>24.4</c:v>
                </c:pt>
                <c:pt idx="3">
                  <c:v>27.8</c:v>
                </c:pt>
                <c:pt idx="4">
                  <c:v>30.29</c:v>
                </c:pt>
                <c:pt idx="5">
                  <c:v>33.47</c:v>
                </c:pt>
                <c:pt idx="6">
                  <c:v>37.32</c:v>
                </c:pt>
                <c:pt idx="7">
                  <c:v>40.22</c:v>
                </c:pt>
                <c:pt idx="8">
                  <c:v>42.1</c:v>
                </c:pt>
                <c:pt idx="9">
                  <c:v>43.34</c:v>
                </c:pt>
                <c:pt idx="10">
                  <c:v>43.56</c:v>
                </c:pt>
                <c:pt idx="11">
                  <c:v>44.44</c:v>
                </c:pt>
                <c:pt idx="12">
                  <c:v>44.24</c:v>
                </c:pt>
                <c:pt idx="13">
                  <c:v>44.98</c:v>
                </c:pt>
                <c:pt idx="14">
                  <c:v>44.58</c:v>
                </c:pt>
                <c:pt idx="15">
                  <c:v>44.93</c:v>
                </c:pt>
                <c:pt idx="16">
                  <c:v>44.36</c:v>
                </c:pt>
                <c:pt idx="17">
                  <c:v>44.15</c:v>
                </c:pt>
                <c:pt idx="18">
                  <c:v>43.58</c:v>
                </c:pt>
                <c:pt idx="19">
                  <c:v>43.19</c:v>
                </c:pt>
                <c:pt idx="20">
                  <c:v>42.49</c:v>
                </c:pt>
                <c:pt idx="21">
                  <c:v>42.07</c:v>
                </c:pt>
                <c:pt idx="22">
                  <c:v>42.29</c:v>
                </c:pt>
                <c:pt idx="23">
                  <c:v>42.2</c:v>
                </c:pt>
                <c:pt idx="24">
                  <c:v>42.27</c:v>
                </c:pt>
                <c:pt idx="25">
                  <c:v>42.04</c:v>
                </c:pt>
                <c:pt idx="26">
                  <c:v>41.49</c:v>
                </c:pt>
                <c:pt idx="27">
                  <c:v>40.75</c:v>
                </c:pt>
                <c:pt idx="28">
                  <c:v>40.299999999999997</c:v>
                </c:pt>
                <c:pt idx="29">
                  <c:v>40.25</c:v>
                </c:pt>
                <c:pt idx="30">
                  <c:v>39.700000000000003</c:v>
                </c:pt>
                <c:pt idx="31">
                  <c:v>39.979999999999997</c:v>
                </c:pt>
                <c:pt idx="32">
                  <c:v>39.549999999999997</c:v>
                </c:pt>
                <c:pt idx="33">
                  <c:v>39.82</c:v>
                </c:pt>
                <c:pt idx="34">
                  <c:v>39.01</c:v>
                </c:pt>
                <c:pt idx="35">
                  <c:v>39.299999999999997</c:v>
                </c:pt>
                <c:pt idx="36">
                  <c:v>39.24</c:v>
                </c:pt>
                <c:pt idx="37">
                  <c:v>39.11</c:v>
                </c:pt>
                <c:pt idx="38">
                  <c:v>38.64</c:v>
                </c:pt>
                <c:pt idx="39">
                  <c:v>38.17</c:v>
                </c:pt>
                <c:pt idx="40">
                  <c:v>37.94</c:v>
                </c:pt>
                <c:pt idx="41">
                  <c:v>37.950000000000003</c:v>
                </c:pt>
                <c:pt idx="42">
                  <c:v>37.869999999999997</c:v>
                </c:pt>
                <c:pt idx="43">
                  <c:v>38.06</c:v>
                </c:pt>
                <c:pt idx="44">
                  <c:v>37.93</c:v>
                </c:pt>
                <c:pt idx="45">
                  <c:v>37.9</c:v>
                </c:pt>
                <c:pt idx="46">
                  <c:v>38.03</c:v>
                </c:pt>
                <c:pt idx="47">
                  <c:v>38.020000000000003</c:v>
                </c:pt>
                <c:pt idx="48">
                  <c:v>37.799999999999997</c:v>
                </c:pt>
                <c:pt idx="49">
                  <c:v>38.26</c:v>
                </c:pt>
                <c:pt idx="50">
                  <c:v>37.979999999999997</c:v>
                </c:pt>
                <c:pt idx="51">
                  <c:v>37.950000000000003</c:v>
                </c:pt>
                <c:pt idx="52">
                  <c:v>37.909999999999997</c:v>
                </c:pt>
                <c:pt idx="53">
                  <c:v>37.64</c:v>
                </c:pt>
                <c:pt idx="54">
                  <c:v>37.479999999999997</c:v>
                </c:pt>
                <c:pt idx="55">
                  <c:v>37.15</c:v>
                </c:pt>
                <c:pt idx="56">
                  <c:v>37.15</c:v>
                </c:pt>
                <c:pt idx="57">
                  <c:v>36.909999999999997</c:v>
                </c:pt>
                <c:pt idx="58">
                  <c:v>36.6</c:v>
                </c:pt>
                <c:pt idx="59">
                  <c:v>36.409999999999997</c:v>
                </c:pt>
                <c:pt idx="60">
                  <c:v>36.11</c:v>
                </c:pt>
                <c:pt idx="61">
                  <c:v>36.32</c:v>
                </c:pt>
                <c:pt idx="62">
                  <c:v>36.340000000000003</c:v>
                </c:pt>
                <c:pt idx="63">
                  <c:v>36.72</c:v>
                </c:pt>
                <c:pt idx="64">
                  <c:v>36.68</c:v>
                </c:pt>
                <c:pt idx="65">
                  <c:v>36.11</c:v>
                </c:pt>
                <c:pt idx="66">
                  <c:v>36.200000000000003</c:v>
                </c:pt>
                <c:pt idx="67">
                  <c:v>35.840000000000003</c:v>
                </c:pt>
                <c:pt idx="68">
                  <c:v>35.61</c:v>
                </c:pt>
                <c:pt idx="69">
                  <c:v>35.659999999999997</c:v>
                </c:pt>
                <c:pt idx="70">
                  <c:v>35.9</c:v>
                </c:pt>
                <c:pt idx="71">
                  <c:v>34.89</c:v>
                </c:pt>
                <c:pt idx="72">
                  <c:v>34.619999999999997</c:v>
                </c:pt>
                <c:pt idx="73">
                  <c:v>34.56</c:v>
                </c:pt>
                <c:pt idx="74">
                  <c:v>34.36</c:v>
                </c:pt>
                <c:pt idx="75">
                  <c:v>34.33</c:v>
                </c:pt>
                <c:pt idx="76">
                  <c:v>33.840000000000003</c:v>
                </c:pt>
                <c:pt idx="77">
                  <c:v>33.299999999999997</c:v>
                </c:pt>
                <c:pt idx="78">
                  <c:v>33.32</c:v>
                </c:pt>
                <c:pt idx="79">
                  <c:v>32.450000000000003</c:v>
                </c:pt>
                <c:pt idx="80">
                  <c:v>31.46</c:v>
                </c:pt>
                <c:pt idx="81">
                  <c:v>36.25</c:v>
                </c:pt>
                <c:pt idx="82">
                  <c:v>29.74</c:v>
                </c:pt>
                <c:pt idx="83">
                  <c:v>29.41</c:v>
                </c:pt>
                <c:pt idx="84">
                  <c:v>31.69</c:v>
                </c:pt>
                <c:pt idx="85">
                  <c:v>27.85</c:v>
                </c:pt>
                <c:pt idx="86">
                  <c:v>29.72</c:v>
                </c:pt>
                <c:pt idx="87">
                  <c:v>28.7</c:v>
                </c:pt>
                <c:pt idx="88">
                  <c:v>27.69</c:v>
                </c:pt>
                <c:pt idx="89">
                  <c:v>26.96</c:v>
                </c:pt>
                <c:pt idx="90">
                  <c:v>26.5</c:v>
                </c:pt>
                <c:pt idx="91">
                  <c:v>26.12</c:v>
                </c:pt>
                <c:pt idx="92">
                  <c:v>26.37</c:v>
                </c:pt>
                <c:pt idx="93">
                  <c:v>25.82</c:v>
                </c:pt>
                <c:pt idx="94">
                  <c:v>25.99</c:v>
                </c:pt>
                <c:pt idx="95">
                  <c:v>25.65</c:v>
                </c:pt>
                <c:pt idx="96">
                  <c:v>25.48</c:v>
                </c:pt>
                <c:pt idx="97">
                  <c:v>25.54</c:v>
                </c:pt>
                <c:pt idx="98">
                  <c:v>25.32</c:v>
                </c:pt>
                <c:pt idx="99">
                  <c:v>25.35</c:v>
                </c:pt>
                <c:pt idx="100">
                  <c:v>25.22</c:v>
                </c:pt>
                <c:pt idx="101">
                  <c:v>26.04</c:v>
                </c:pt>
                <c:pt idx="102">
                  <c:v>26.19</c:v>
                </c:pt>
                <c:pt idx="103">
                  <c:v>26.76</c:v>
                </c:pt>
                <c:pt idx="104">
                  <c:v>26.98</c:v>
                </c:pt>
                <c:pt idx="105">
                  <c:v>27.33</c:v>
                </c:pt>
                <c:pt idx="106">
                  <c:v>27.94</c:v>
                </c:pt>
                <c:pt idx="107">
                  <c:v>28.43</c:v>
                </c:pt>
                <c:pt idx="108">
                  <c:v>28.45</c:v>
                </c:pt>
                <c:pt idx="109">
                  <c:v>28.47</c:v>
                </c:pt>
                <c:pt idx="110">
                  <c:v>28.72</c:v>
                </c:pt>
                <c:pt idx="111">
                  <c:v>28.75</c:v>
                </c:pt>
                <c:pt idx="112">
                  <c:v>28.76</c:v>
                </c:pt>
                <c:pt idx="113">
                  <c:v>27.65</c:v>
                </c:pt>
                <c:pt idx="114">
                  <c:v>27.09</c:v>
                </c:pt>
                <c:pt idx="115">
                  <c:v>27.13</c:v>
                </c:pt>
                <c:pt idx="116">
                  <c:v>27.09</c:v>
                </c:pt>
                <c:pt idx="117">
                  <c:v>26.72</c:v>
                </c:pt>
                <c:pt idx="118">
                  <c:v>26.4</c:v>
                </c:pt>
                <c:pt idx="119">
                  <c:v>26.05</c:v>
                </c:pt>
                <c:pt idx="120">
                  <c:v>25.86</c:v>
                </c:pt>
                <c:pt idx="121">
                  <c:v>25.45</c:v>
                </c:pt>
                <c:pt idx="122">
                  <c:v>25.41</c:v>
                </c:pt>
                <c:pt idx="123">
                  <c:v>25.37</c:v>
                </c:pt>
                <c:pt idx="124">
                  <c:v>25.29</c:v>
                </c:pt>
                <c:pt idx="125">
                  <c:v>25.08</c:v>
                </c:pt>
                <c:pt idx="126">
                  <c:v>24.64</c:v>
                </c:pt>
                <c:pt idx="127">
                  <c:v>24.84</c:v>
                </c:pt>
                <c:pt idx="128">
                  <c:v>24.69</c:v>
                </c:pt>
                <c:pt idx="129">
                  <c:v>25</c:v>
                </c:pt>
                <c:pt idx="130">
                  <c:v>24.62</c:v>
                </c:pt>
                <c:pt idx="131">
                  <c:v>25.35</c:v>
                </c:pt>
                <c:pt idx="132">
                  <c:v>25.79</c:v>
                </c:pt>
                <c:pt idx="133">
                  <c:v>25.63</c:v>
                </c:pt>
                <c:pt idx="134">
                  <c:v>25.72</c:v>
                </c:pt>
                <c:pt idx="135">
                  <c:v>25.81</c:v>
                </c:pt>
                <c:pt idx="136">
                  <c:v>25.79</c:v>
                </c:pt>
                <c:pt idx="137">
                  <c:v>26.19</c:v>
                </c:pt>
                <c:pt idx="138">
                  <c:v>25.14</c:v>
                </c:pt>
                <c:pt idx="139">
                  <c:v>25.09</c:v>
                </c:pt>
                <c:pt idx="140">
                  <c:v>25.11</c:v>
                </c:pt>
                <c:pt idx="141">
                  <c:v>25.12</c:v>
                </c:pt>
                <c:pt idx="142">
                  <c:v>25.56</c:v>
                </c:pt>
                <c:pt idx="143">
                  <c:v>26.2</c:v>
                </c:pt>
                <c:pt idx="144">
                  <c:v>27.38</c:v>
                </c:pt>
                <c:pt idx="145">
                  <c:v>27.83</c:v>
                </c:pt>
                <c:pt idx="146">
                  <c:v>28.14</c:v>
                </c:pt>
                <c:pt idx="147">
                  <c:v>28.53</c:v>
                </c:pt>
                <c:pt idx="148">
                  <c:v>28.58</c:v>
                </c:pt>
                <c:pt idx="149">
                  <c:v>28.11</c:v>
                </c:pt>
                <c:pt idx="150">
                  <c:v>28.08</c:v>
                </c:pt>
                <c:pt idx="151">
                  <c:v>28.93</c:v>
                </c:pt>
                <c:pt idx="152">
                  <c:v>28.83</c:v>
                </c:pt>
                <c:pt idx="153">
                  <c:v>28.54</c:v>
                </c:pt>
                <c:pt idx="154">
                  <c:v>29.42</c:v>
                </c:pt>
                <c:pt idx="155">
                  <c:v>29.91</c:v>
                </c:pt>
                <c:pt idx="156">
                  <c:v>30.02</c:v>
                </c:pt>
                <c:pt idx="157">
                  <c:v>30.6</c:v>
                </c:pt>
                <c:pt idx="158">
                  <c:v>31.31</c:v>
                </c:pt>
                <c:pt idx="159">
                  <c:v>31.98</c:v>
                </c:pt>
                <c:pt idx="160">
                  <c:v>33.49</c:v>
                </c:pt>
                <c:pt idx="161">
                  <c:v>34.4</c:v>
                </c:pt>
                <c:pt idx="162">
                  <c:v>35.630000000000003</c:v>
                </c:pt>
                <c:pt idx="163">
                  <c:v>35.17</c:v>
                </c:pt>
                <c:pt idx="164">
                  <c:v>36.17</c:v>
                </c:pt>
                <c:pt idx="165">
                  <c:v>36.090000000000003</c:v>
                </c:pt>
                <c:pt idx="166">
                  <c:v>36.14</c:v>
                </c:pt>
                <c:pt idx="167">
                  <c:v>36.54</c:v>
                </c:pt>
                <c:pt idx="168">
                  <c:v>37.18</c:v>
                </c:pt>
                <c:pt idx="169">
                  <c:v>37.17</c:v>
                </c:pt>
                <c:pt idx="170">
                  <c:v>38.549999999999997</c:v>
                </c:pt>
                <c:pt idx="171">
                  <c:v>36.96</c:v>
                </c:pt>
                <c:pt idx="172">
                  <c:v>37.799999999999997</c:v>
                </c:pt>
                <c:pt idx="173">
                  <c:v>39.270000000000003</c:v>
                </c:pt>
                <c:pt idx="174">
                  <c:v>38.9</c:v>
                </c:pt>
                <c:pt idx="175">
                  <c:v>38.590000000000003</c:v>
                </c:pt>
                <c:pt idx="176">
                  <c:v>39.630000000000003</c:v>
                </c:pt>
                <c:pt idx="177">
                  <c:v>38.85</c:v>
                </c:pt>
                <c:pt idx="178">
                  <c:v>39.229999999999997</c:v>
                </c:pt>
                <c:pt idx="179">
                  <c:v>39</c:v>
                </c:pt>
                <c:pt idx="180">
                  <c:v>39.630000000000003</c:v>
                </c:pt>
                <c:pt idx="181">
                  <c:v>39.64</c:v>
                </c:pt>
                <c:pt idx="182">
                  <c:v>40.03</c:v>
                </c:pt>
                <c:pt idx="183">
                  <c:v>40.520000000000003</c:v>
                </c:pt>
                <c:pt idx="184">
                  <c:v>39.65</c:v>
                </c:pt>
                <c:pt idx="185">
                  <c:v>41.06</c:v>
                </c:pt>
                <c:pt idx="186">
                  <c:v>40.799999999999997</c:v>
                </c:pt>
                <c:pt idx="187">
                  <c:v>41.36</c:v>
                </c:pt>
                <c:pt idx="188">
                  <c:v>42.47</c:v>
                </c:pt>
                <c:pt idx="189">
                  <c:v>42.95</c:v>
                </c:pt>
                <c:pt idx="190">
                  <c:v>42.66</c:v>
                </c:pt>
                <c:pt idx="191">
                  <c:v>43.02</c:v>
                </c:pt>
                <c:pt idx="192">
                  <c:v>42.94</c:v>
                </c:pt>
                <c:pt idx="193">
                  <c:v>42.65</c:v>
                </c:pt>
                <c:pt idx="194">
                  <c:v>42.37</c:v>
                </c:pt>
                <c:pt idx="195">
                  <c:v>42.64</c:v>
                </c:pt>
                <c:pt idx="196">
                  <c:v>42.1</c:v>
                </c:pt>
                <c:pt idx="197">
                  <c:v>41.74</c:v>
                </c:pt>
                <c:pt idx="198">
                  <c:v>41.89</c:v>
                </c:pt>
                <c:pt idx="199">
                  <c:v>41.28</c:v>
                </c:pt>
                <c:pt idx="200">
                  <c:v>40.44</c:v>
                </c:pt>
                <c:pt idx="201">
                  <c:v>40.369999999999997</c:v>
                </c:pt>
                <c:pt idx="202">
                  <c:v>40.24</c:v>
                </c:pt>
                <c:pt idx="203">
                  <c:v>40.44</c:v>
                </c:pt>
                <c:pt idx="204">
                  <c:v>41.01</c:v>
                </c:pt>
                <c:pt idx="205">
                  <c:v>40.590000000000003</c:v>
                </c:pt>
                <c:pt idx="206">
                  <c:v>41.68</c:v>
                </c:pt>
                <c:pt idx="207">
                  <c:v>42.16</c:v>
                </c:pt>
                <c:pt idx="208">
                  <c:v>43.29</c:v>
                </c:pt>
                <c:pt idx="209">
                  <c:v>43.31</c:v>
                </c:pt>
                <c:pt idx="210">
                  <c:v>45.13</c:v>
                </c:pt>
                <c:pt idx="211">
                  <c:v>44.66</c:v>
                </c:pt>
                <c:pt idx="212">
                  <c:v>44.91</c:v>
                </c:pt>
                <c:pt idx="213">
                  <c:v>45.19</c:v>
                </c:pt>
                <c:pt idx="214">
                  <c:v>46.27</c:v>
                </c:pt>
                <c:pt idx="215">
                  <c:v>44.51</c:v>
                </c:pt>
                <c:pt idx="216">
                  <c:v>44.74</c:v>
                </c:pt>
                <c:pt idx="217">
                  <c:v>44.78</c:v>
                </c:pt>
                <c:pt idx="218">
                  <c:v>45.48</c:v>
                </c:pt>
                <c:pt idx="219">
                  <c:v>45.18</c:v>
                </c:pt>
                <c:pt idx="220">
                  <c:v>48.46</c:v>
                </c:pt>
                <c:pt idx="221">
                  <c:v>48.28</c:v>
                </c:pt>
                <c:pt idx="222">
                  <c:v>49.11</c:v>
                </c:pt>
                <c:pt idx="223">
                  <c:v>49.04</c:v>
                </c:pt>
                <c:pt idx="224">
                  <c:v>50.97</c:v>
                </c:pt>
                <c:pt idx="225">
                  <c:v>51.09</c:v>
                </c:pt>
                <c:pt idx="226">
                  <c:v>51.88</c:v>
                </c:pt>
                <c:pt idx="227">
                  <c:v>53.64</c:v>
                </c:pt>
                <c:pt idx="228">
                  <c:v>53.91</c:v>
                </c:pt>
                <c:pt idx="229">
                  <c:v>55.3</c:v>
                </c:pt>
                <c:pt idx="230">
                  <c:v>57.53</c:v>
                </c:pt>
                <c:pt idx="231">
                  <c:v>58.27</c:v>
                </c:pt>
                <c:pt idx="232">
                  <c:v>57.88</c:v>
                </c:pt>
                <c:pt idx="233">
                  <c:v>56.32</c:v>
                </c:pt>
                <c:pt idx="234">
                  <c:v>55.03</c:v>
                </c:pt>
                <c:pt idx="235">
                  <c:v>57</c:v>
                </c:pt>
                <c:pt idx="236">
                  <c:v>57.72</c:v>
                </c:pt>
                <c:pt idx="237">
                  <c:v>57.46</c:v>
                </c:pt>
                <c:pt idx="238">
                  <c:v>56.93</c:v>
                </c:pt>
                <c:pt idx="239">
                  <c:v>55.43</c:v>
                </c:pt>
                <c:pt idx="240">
                  <c:v>55.84</c:v>
                </c:pt>
                <c:pt idx="241">
                  <c:v>54.62</c:v>
                </c:pt>
                <c:pt idx="242">
                  <c:v>57.06</c:v>
                </c:pt>
                <c:pt idx="243">
                  <c:v>57.21</c:v>
                </c:pt>
                <c:pt idx="244">
                  <c:v>60.62</c:v>
                </c:pt>
                <c:pt idx="245">
                  <c:v>59.01</c:v>
                </c:pt>
                <c:pt idx="246">
                  <c:v>63.43</c:v>
                </c:pt>
                <c:pt idx="247">
                  <c:v>61.06</c:v>
                </c:pt>
                <c:pt idx="248">
                  <c:v>60.16</c:v>
                </c:pt>
                <c:pt idx="249">
                  <c:v>61.86</c:v>
                </c:pt>
                <c:pt idx="250">
                  <c:v>65.459999999999994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5257600"/>
        <c:axId val="615259136"/>
      </c:scatterChart>
      <c:valAx>
        <c:axId val="615257600"/>
        <c:scaling>
          <c:orientation val="minMax"/>
          <c:max val="250"/>
        </c:scaling>
        <c:delete val="0"/>
        <c:axPos val="b"/>
        <c:majorGridlines>
          <c:spPr>
            <a:ln w="12191">
              <a:solidFill>
                <a:srgbClr val="C0C0C0"/>
              </a:solidFill>
              <a:prstDash val="solid"/>
            </a:ln>
          </c:spPr>
        </c:majorGridlines>
        <c:minorGridlines>
          <c:spPr>
            <a:ln w="12191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cross"/>
        <c:minorTickMark val="cross"/>
        <c:tickLblPos val="low"/>
        <c:spPr>
          <a:ln w="1219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6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15259136"/>
        <c:crosses val="autoZero"/>
        <c:crossBetween val="midCat"/>
      </c:valAx>
      <c:valAx>
        <c:axId val="615259136"/>
        <c:scaling>
          <c:orientation val="minMax"/>
        </c:scaling>
        <c:delete val="0"/>
        <c:axPos val="l"/>
        <c:majorGridlines>
          <c:spPr>
            <a:ln w="12191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19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2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15257600"/>
        <c:crosses val="autoZero"/>
        <c:crossBetween val="midCat"/>
      </c:valAx>
      <c:spPr>
        <a:noFill/>
        <a:ln w="12191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4363438520130578"/>
          <c:y val="9.5238095238095233E-2"/>
          <c:w val="0.1773667029379761"/>
          <c:h val="0.17301587301587304"/>
        </c:manualLayout>
      </c:layout>
      <c:overlay val="0"/>
      <c:spPr>
        <a:solidFill>
          <a:schemeClr val="bg1"/>
        </a:solidFill>
        <a:ln w="3048">
          <a:solidFill>
            <a:schemeClr val="tx1"/>
          </a:solidFill>
          <a:prstDash val="solid"/>
        </a:ln>
      </c:spPr>
      <c:txPr>
        <a:bodyPr/>
        <a:lstStyle/>
        <a:p>
          <a:pPr>
            <a:defRPr sz="17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8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74AD1-5FFD-406F-A8F8-E88122A42054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F5288-F3E0-4846-BD93-0B0CE35B3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06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91E80-1F70-4D5E-9E70-3346552B3E5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646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91E80-1F70-4D5E-9E70-3346552B3E5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646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39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39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07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D3066-AC0A-4D1B-A0CA-E7EEB995070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586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12168-BE1C-4838-BDEF-39CF02F991C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854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56D13-3270-4518-B5FB-4BC7495E44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544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3920D-AD85-43C6-8E39-1B32EC1A29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25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40908-B101-4183-8E78-A26B8164CE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58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942EB-4BB4-47BB-A347-8281C20B516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425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10EEE-14BF-4B15-BA0E-AB81D0F320A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97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FC4F2-151C-491D-8505-7D157EEF646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320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56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E0B49-625E-4777-BE10-0E1CB757C1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02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D912E-57AA-4537-B561-00F759FA80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941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2BB03-3830-4928-AF47-9D38DDC4B84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0046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62172-BB84-4520-8BDF-5BB7BA07DA3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8175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975AB5E-2347-40F8-9751-6BE3CE3529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456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87B317A-F778-4BDF-A8D0-CE2F94D8D9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0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1B0393E-B0AA-4188-9B5D-4443AB405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57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6550082-AF02-4976-BF10-71FE00574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07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B1F1ECE-69C0-43CF-BAFA-01FF10CEBE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592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50CC5A2-281F-49AD-B737-A26E7EB9F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67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019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E9F37CB-B11C-40AE-925D-BA73C6642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205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D03C856-AA97-4D0A-8861-976C994E8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42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9AE2115-05B2-486E-A0BA-1416229737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208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F60ECB7-5377-46C4-9586-F8147AF8F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764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33A1304-1AD8-4477-A761-F0984D940D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214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565E865-6F26-447A-B36F-F810D5AF25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593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BF14C04-FCAA-4967-B0EA-4609B82AEA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56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7633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354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628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514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961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5685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0239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234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3459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0462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5179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0777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433634-B68A-42B7-921F-F026026EC06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320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99218B-65E1-48B5-B86C-2582C70A65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838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744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F6609-B191-4E74-BF61-4E986C1B5C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7546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C60A69-5D94-4833-9045-2578410EFD0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1771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05FF3D-05C3-43C7-A475-2A1575FCED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690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F1039-E7EB-4548-8578-72D33C28A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8380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678A5-EE4C-43FE-B6A1-9BBBB83D114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9813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02AE55-6815-43C6-BBAD-DE07604EDA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8553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2F120-E2EC-4AA4-BCD7-77C2F00537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2016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1919E9-DD9A-4466-BDAA-4C898E0BB87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090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10E641-00E8-4949-8BE9-5C728D407F6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37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2424693-2F26-4D55-821E-179AAB2AE87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076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072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9C4DF-6C90-4A72-9862-0FC45E4D4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473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7881E-BF0B-426B-B339-62562C7A5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921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009F5-A1D4-49D8-AA2E-509E8E1A3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994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B2EB4-9D58-4B87-A6FE-996A4927F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120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6D0BD-E322-44F4-9BF6-E56508542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078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80C1B-745B-47EA-8A4C-613650D36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233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0C918-D432-488B-B63D-D9D72B7F5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677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A6AD1-60DD-4B13-895C-F5850DCDA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208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ACD13-7744-471C-A25F-30AEC6733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724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068CB-7CF3-4B82-A840-44C6521AD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33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222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81739-2B20-4387-8F4C-2C00A7430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93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AA54D-A463-4394-9A36-922731D06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991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79BD6-2009-460E-9BAA-C9CEEBEAB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90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91FB1-7F7C-48FF-B605-02D84E152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780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D3066-AC0A-4D1B-A0CA-E7EEB995070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7295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12168-BE1C-4838-BDEF-39CF02F991C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4285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56D13-3270-4518-B5FB-4BC7495E44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2838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3920D-AD85-43C6-8E39-1B32EC1A29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1750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40908-B101-4183-8E78-A26B8164CE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0641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942EB-4BB4-47BB-A347-8281C20B516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88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896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10EEE-14BF-4B15-BA0E-AB81D0F320A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129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FC4F2-151C-491D-8505-7D157EEF646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1164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E0B49-625E-4777-BE10-0E1CB757C1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491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D912E-57AA-4537-B561-00F759FA80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314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2BB03-3830-4928-AF47-9D38DDC4B84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773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62172-BB84-4520-8BDF-5BB7BA07DA3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8817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3FE4ECA0-55B2-4D26-8D7B-464C31470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87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13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C786C-E146-49E1-A290-1421B967E3A9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560CC-0998-4AA9-A49E-06018AD3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775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A09F52-ABE3-4390-AA3A-DA238C283DD7}" type="slidenum">
              <a:rPr lang="en-US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633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FFB296-6699-48E2-AA58-40578716447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2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588D5D-7E79-466F-B214-2C6D760EEF8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33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794B84-0735-4ACE-B93D-BDD7427E8D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4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A09F52-ABE3-4390-AA3A-DA238C283DD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1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00" y="0"/>
            <a:ext cx="115351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62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"/>
            <a:ext cx="7772400" cy="17526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False “Damage reversal”: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from beam profile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-55751" y="2999678"/>
            <a:ext cx="4237459" cy="646771"/>
          </a:xfrm>
          <a:prstGeom prst="rect">
            <a:avLst/>
          </a:prstGeom>
          <a:solidFill>
            <a:srgbClr val="66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beam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-55754" y="4016925"/>
            <a:ext cx="4237462" cy="620752"/>
          </a:xfrm>
          <a:prstGeom prst="rect">
            <a:avLst/>
          </a:prstGeom>
          <a:solidFill>
            <a:srgbClr val="9933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beam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84161" y="1401454"/>
            <a:ext cx="695441" cy="4910137"/>
            <a:chOff x="7645075" y="1582459"/>
            <a:chExt cx="695441" cy="1197254"/>
          </a:xfrm>
        </p:grpSpPr>
        <p:cxnSp>
          <p:nvCxnSpPr>
            <p:cNvPr id="7" name="Straight Connector 6"/>
            <p:cNvCxnSpPr/>
            <p:nvPr/>
          </p:nvCxnSpPr>
          <p:spPr>
            <a:xfrm flipH="1" flipV="1">
              <a:off x="7645075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7784163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7923251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8062339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8201427" y="1582459"/>
              <a:ext cx="2" cy="1197254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8340514" y="1609725"/>
              <a:ext cx="2" cy="116998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367816" y="2516291"/>
            <a:ext cx="2134956" cy="2305260"/>
            <a:chOff x="5146791" y="2954337"/>
            <a:chExt cx="1039078" cy="1390354"/>
          </a:xfrm>
        </p:grpSpPr>
        <p:sp>
          <p:nvSpPr>
            <p:cNvPr id="22" name="Line 13"/>
            <p:cNvSpPr>
              <a:spLocks noChangeAspect="1" noChangeShapeType="1"/>
            </p:cNvSpPr>
            <p:nvPr/>
          </p:nvSpPr>
          <p:spPr bwMode="auto">
            <a:xfrm flipV="1">
              <a:off x="5209556" y="2954337"/>
              <a:ext cx="976313" cy="7032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Line 14"/>
            <p:cNvSpPr>
              <a:spLocks noChangeAspect="1" noChangeShapeType="1"/>
            </p:cNvSpPr>
            <p:nvPr/>
          </p:nvSpPr>
          <p:spPr bwMode="auto">
            <a:xfrm>
              <a:off x="5146791" y="3720803"/>
              <a:ext cx="1035050" cy="317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Line 15"/>
            <p:cNvSpPr>
              <a:spLocks noChangeAspect="1" noChangeShapeType="1"/>
            </p:cNvSpPr>
            <p:nvPr/>
          </p:nvSpPr>
          <p:spPr bwMode="auto">
            <a:xfrm flipV="1">
              <a:off x="5269029" y="3498553"/>
              <a:ext cx="520700" cy="200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Line 16"/>
            <p:cNvSpPr>
              <a:spLocks noChangeAspect="1" noChangeShapeType="1"/>
            </p:cNvSpPr>
            <p:nvPr/>
          </p:nvSpPr>
          <p:spPr bwMode="auto">
            <a:xfrm>
              <a:off x="5265854" y="3847803"/>
              <a:ext cx="554038" cy="4968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568293" y="803930"/>
            <a:ext cx="1441891" cy="5953709"/>
            <a:chOff x="7621260" y="1582459"/>
            <a:chExt cx="722699" cy="401693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66FF66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786" y="1582459"/>
              <a:ext cx="713173" cy="4016932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 flipV="1">
              <a:off x="7630786" y="1609725"/>
              <a:ext cx="703647" cy="70252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7621260" y="1940720"/>
              <a:ext cx="713173" cy="570566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628426" y="2271714"/>
              <a:ext cx="706007" cy="44291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622845" y="2602708"/>
              <a:ext cx="711588" cy="306644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7622845" y="2933702"/>
              <a:ext cx="711588" cy="17468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7622845" y="3264695"/>
              <a:ext cx="711588" cy="4272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621260" y="3482976"/>
              <a:ext cx="713173" cy="11271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622845" y="3705484"/>
              <a:ext cx="711588" cy="22119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30786" y="3904515"/>
              <a:ext cx="703647" cy="35316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622845" y="4106864"/>
              <a:ext cx="711588" cy="48180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622845" y="4302583"/>
              <a:ext cx="711588" cy="61708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622845" y="4501616"/>
              <a:ext cx="711588" cy="74904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621260" y="4700648"/>
              <a:ext cx="713173" cy="881004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 bwMode="auto">
          <a:xfrm>
            <a:off x="4181708" y="1986020"/>
            <a:ext cx="847493" cy="392911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4181707" y="4016925"/>
            <a:ext cx="847493" cy="6207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177686" y="592129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01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Nancy Pelosi poised to return as House speak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6"/>
            <a:ext cx="9144000" cy="68180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2514600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9050"/>
            <a:ext cx="2667000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	   0.0815</a:t>
            </a:r>
          </a:p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	   0.0805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bond:	   0.0101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Angle:  1.83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2600" y="4919008"/>
            <a:ext cx="2362200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MoPro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0.72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Clash:	    0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dev:   0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Rota:	    0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Rama:	    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87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1"/>
            <a:ext cx="9144000" cy="6818095"/>
          </a:xfrm>
          <a:prstGeom prst="rect">
            <a:avLst/>
          </a:prstGeom>
        </p:spPr>
      </p:pic>
      <p:sp>
        <p:nvSpPr>
          <p:cNvPr id="5" name="AutoShape 2" descr="Nancy Pelosi poised to return as House speak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2514600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9050"/>
            <a:ext cx="2667000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	   0.0815</a:t>
            </a:r>
          </a:p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	   0.0805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bond:	   0.0101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Angle:  1.83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2600" y="4919008"/>
            <a:ext cx="2362200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MoPro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0.72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Clash:	    0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dev:   0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Rota:	    0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Rama:	    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6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0064" y="9906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Take home: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2261956" y="3276600"/>
            <a:ext cx="462011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Single-electron changes</a:t>
            </a:r>
          </a:p>
          <a:p>
            <a:pPr algn="ctr"/>
            <a:r>
              <a:rPr lang="en-US" sz="3600" dirty="0" smtClean="0"/>
              <a:t>are visible at 3.5 Å</a:t>
            </a:r>
          </a:p>
          <a:p>
            <a:pPr algn="ctr"/>
            <a:r>
              <a:rPr lang="en-US" sz="2800" dirty="0" smtClean="0"/>
              <a:t>(but only if </a:t>
            </a:r>
            <a:r>
              <a:rPr lang="en-US" sz="2800" dirty="0" err="1" smtClean="0"/>
              <a:t>R</a:t>
            </a:r>
            <a:r>
              <a:rPr lang="en-US" sz="2800" baseline="-25000" dirty="0" err="1" smtClean="0"/>
              <a:t>free</a:t>
            </a:r>
            <a:r>
              <a:rPr lang="en-US" sz="2800" dirty="0" smtClean="0"/>
              <a:t> ~ 5%)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0838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9588" y="2486826"/>
            <a:ext cx="8162925" cy="4044667"/>
          </a:xfrm>
        </p:spPr>
        <p:txBody>
          <a:bodyPr/>
          <a:lstStyle/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008000"/>
                </a:solidFill>
              </a:rPr>
              <a:t>“dose contrast” avoided with dose flattening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008000"/>
                </a:solidFill>
              </a:rPr>
              <a:t>Two photons are better than two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008000"/>
                </a:solidFill>
              </a:rPr>
              <a:t>Non-isomorphism is correctable (real space)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008000"/>
                </a:solidFill>
              </a:rPr>
              <a:t>Solvent “touch up” doesn’t hurt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008000"/>
                </a:solidFill>
              </a:rPr>
              <a:t>Ensemble tangling limits refinement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008000"/>
                </a:solidFill>
              </a:rPr>
              <a:t>Hydrogens at 3.5 Å</a:t>
            </a:r>
            <a:endParaRPr lang="en-US" altLang="en-US" sz="2800" b="1" dirty="0" smtClean="0">
              <a:solidFill>
                <a:srgbClr val="008000"/>
              </a:solidFill>
            </a:endParaRP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14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6000" b="1" dirty="0" smtClean="0"/>
              <a:t>Summary</a:t>
            </a:r>
          </a:p>
        </p:txBody>
      </p:sp>
      <p:sp>
        <p:nvSpPr>
          <p:cNvPr id="273412" name="Rectangle 4"/>
          <p:cNvSpPr>
            <a:spLocks noChangeArrowheads="1"/>
          </p:cNvSpPr>
          <p:nvPr/>
        </p:nvSpPr>
        <p:spPr bwMode="auto">
          <a:xfrm>
            <a:off x="498475" y="1185863"/>
            <a:ext cx="8645525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ourier New" pitchFamily="49" charset="0"/>
              </a:rPr>
              <a:t>http://bl831.als.lbl.gov/~jamesh/powerpoint/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CBMS_WB_2022.pptx</a:t>
            </a:r>
            <a:endParaRPr lang="en-US" altLang="en-US" sz="2400" b="1" dirty="0" smtClean="0">
              <a:solidFill>
                <a:srgbClr val="000000"/>
              </a:solidFill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421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00" y="0"/>
            <a:ext cx="115351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43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"/>
            <a:ext cx="7772400" cy="17526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False “Damage reversal”: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from drift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-59773" y="3533136"/>
            <a:ext cx="4237459" cy="646771"/>
          </a:xfrm>
          <a:prstGeom prst="rect">
            <a:avLst/>
          </a:prstGeom>
          <a:solidFill>
            <a:srgbClr val="66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X-ray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beam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84161" y="1401454"/>
            <a:ext cx="695441" cy="4910137"/>
            <a:chOff x="7645075" y="1582459"/>
            <a:chExt cx="695441" cy="1197254"/>
          </a:xfrm>
        </p:grpSpPr>
        <p:cxnSp>
          <p:nvCxnSpPr>
            <p:cNvPr id="7" name="Straight Connector 6"/>
            <p:cNvCxnSpPr/>
            <p:nvPr/>
          </p:nvCxnSpPr>
          <p:spPr>
            <a:xfrm flipH="1" flipV="1">
              <a:off x="7645075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7784163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7923251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8062339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8201427" y="1582459"/>
              <a:ext cx="2" cy="1197254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8340514" y="1609725"/>
              <a:ext cx="2" cy="116998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367816" y="2516291"/>
            <a:ext cx="2134956" cy="2305260"/>
            <a:chOff x="5146791" y="2954337"/>
            <a:chExt cx="1039078" cy="1390354"/>
          </a:xfrm>
        </p:grpSpPr>
        <p:sp>
          <p:nvSpPr>
            <p:cNvPr id="22" name="Line 13"/>
            <p:cNvSpPr>
              <a:spLocks noChangeAspect="1" noChangeShapeType="1"/>
            </p:cNvSpPr>
            <p:nvPr/>
          </p:nvSpPr>
          <p:spPr bwMode="auto">
            <a:xfrm flipV="1">
              <a:off x="5209556" y="2954337"/>
              <a:ext cx="976313" cy="7032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Line 14"/>
            <p:cNvSpPr>
              <a:spLocks noChangeAspect="1" noChangeShapeType="1"/>
            </p:cNvSpPr>
            <p:nvPr/>
          </p:nvSpPr>
          <p:spPr bwMode="auto">
            <a:xfrm>
              <a:off x="5146791" y="3720803"/>
              <a:ext cx="1035050" cy="317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Line 15"/>
            <p:cNvSpPr>
              <a:spLocks noChangeAspect="1" noChangeShapeType="1"/>
            </p:cNvSpPr>
            <p:nvPr/>
          </p:nvSpPr>
          <p:spPr bwMode="auto">
            <a:xfrm flipV="1">
              <a:off x="5269029" y="3498553"/>
              <a:ext cx="520700" cy="200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Line 16"/>
            <p:cNvSpPr>
              <a:spLocks noChangeAspect="1" noChangeShapeType="1"/>
            </p:cNvSpPr>
            <p:nvPr/>
          </p:nvSpPr>
          <p:spPr bwMode="auto">
            <a:xfrm>
              <a:off x="5265854" y="3847803"/>
              <a:ext cx="554038" cy="4968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568293" y="803930"/>
            <a:ext cx="1441891" cy="5953709"/>
            <a:chOff x="7621260" y="1582459"/>
            <a:chExt cx="722699" cy="401693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786" y="1582459"/>
              <a:ext cx="713173" cy="4016932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 flipV="1">
              <a:off x="7630786" y="1609725"/>
              <a:ext cx="703647" cy="70252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7621260" y="1940720"/>
              <a:ext cx="713173" cy="570566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628426" y="2271714"/>
              <a:ext cx="706007" cy="44291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622845" y="2602708"/>
              <a:ext cx="711588" cy="306644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7622845" y="2933702"/>
              <a:ext cx="711588" cy="17468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7622845" y="3264695"/>
              <a:ext cx="711588" cy="4272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621260" y="3482976"/>
              <a:ext cx="713173" cy="11271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622845" y="3705484"/>
              <a:ext cx="711588" cy="22119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30786" y="3904515"/>
              <a:ext cx="703647" cy="35316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622845" y="4106864"/>
              <a:ext cx="711588" cy="48180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622845" y="4302583"/>
              <a:ext cx="711588" cy="61708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622845" y="4501616"/>
              <a:ext cx="711588" cy="74904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621260" y="4700648"/>
              <a:ext cx="713173" cy="881004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 bwMode="auto">
          <a:xfrm>
            <a:off x="4181708" y="1986020"/>
            <a:ext cx="847493" cy="392911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177686" y="592129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4181708" y="3546146"/>
            <a:ext cx="847493" cy="620752"/>
          </a:xfrm>
          <a:prstGeom prst="rect">
            <a:avLst/>
          </a:prstGeom>
          <a:solidFill>
            <a:srgbClr val="CC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7549287" y="810991"/>
            <a:ext cx="1441891" cy="5953709"/>
            <a:chOff x="7621260" y="1582459"/>
            <a:chExt cx="722699" cy="4016932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  <a14:imgEffect>
                        <a14:brightnessContrast contrast="-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786" y="1582459"/>
              <a:ext cx="713173" cy="4016932"/>
            </a:xfrm>
            <a:prstGeom prst="rect">
              <a:avLst/>
            </a:prstGeom>
          </p:spPr>
        </p:pic>
        <p:cxnSp>
          <p:nvCxnSpPr>
            <p:cNvPr id="67" name="Straight Connector 66"/>
            <p:cNvCxnSpPr/>
            <p:nvPr/>
          </p:nvCxnSpPr>
          <p:spPr>
            <a:xfrm flipV="1">
              <a:off x="7630786" y="1609725"/>
              <a:ext cx="703647" cy="70252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7621260" y="1940720"/>
              <a:ext cx="713173" cy="570566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7628426" y="2271714"/>
              <a:ext cx="706007" cy="44291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7622845" y="2602708"/>
              <a:ext cx="711588" cy="306644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7622845" y="2933702"/>
              <a:ext cx="711588" cy="17468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7622845" y="3264695"/>
              <a:ext cx="711588" cy="4272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7621260" y="3482976"/>
              <a:ext cx="713173" cy="11271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7622845" y="3705484"/>
              <a:ext cx="711588" cy="22119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7630786" y="3904515"/>
              <a:ext cx="703647" cy="35316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7622845" y="4106864"/>
              <a:ext cx="711588" cy="48180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7622845" y="4302583"/>
              <a:ext cx="711588" cy="61708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7622845" y="4501616"/>
              <a:ext cx="711588" cy="74904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7621260" y="4700648"/>
              <a:ext cx="713173" cy="881004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77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8148E-6 L -3.61111E-6 -0.0865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Systematic error: </a:t>
            </a:r>
            <a:r>
              <a:rPr lang="en-US" dirty="0" smtClean="0">
                <a:solidFill>
                  <a:srgbClr val="FFC000"/>
                </a:solidFill>
              </a:rPr>
              <a:t>Illumination </a:t>
            </a:r>
            <a:r>
              <a:rPr lang="en-US" dirty="0" smtClean="0">
                <a:solidFill>
                  <a:srgbClr val="FFC000"/>
                </a:solidFill>
              </a:rPr>
              <a:t>contrast</a:t>
            </a: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sz="3200" dirty="0" smtClean="0"/>
              <a:t>appears to “reverse” damage</a:t>
            </a:r>
            <a:endParaRPr lang="en-US" sz="3200" dirty="0"/>
          </a:p>
        </p:txBody>
      </p:sp>
      <p:sp>
        <p:nvSpPr>
          <p:cNvPr id="11" name="RT high-dose rate series"/>
          <p:cNvSpPr txBox="1"/>
          <p:nvPr/>
        </p:nvSpPr>
        <p:spPr>
          <a:xfrm>
            <a:off x="1981200" y="1752600"/>
            <a:ext cx="5234318" cy="4411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smtClean="0"/>
              <a:t>Room temperature</a:t>
            </a:r>
            <a:r>
              <a:rPr dirty="0" smtClean="0"/>
              <a:t> </a:t>
            </a:r>
            <a:r>
              <a:rPr dirty="0"/>
              <a:t>high-dose rate series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488668"/>
            <a:ext cx="5925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 la Mora, </a:t>
            </a:r>
            <a:r>
              <a:rPr lang="en-US" dirty="0" smtClean="0"/>
              <a:t>et al. </a:t>
            </a:r>
            <a:r>
              <a:rPr lang="en-US" dirty="0"/>
              <a:t>(2020) </a:t>
            </a:r>
            <a:r>
              <a:rPr lang="en-US" i="1" dirty="0" smtClean="0"/>
              <a:t>PNAS </a:t>
            </a:r>
            <a:r>
              <a:rPr lang="en-US" i="1" dirty="0"/>
              <a:t>USA</a:t>
            </a:r>
            <a:r>
              <a:rPr lang="en-US" dirty="0"/>
              <a:t> </a:t>
            </a:r>
            <a:r>
              <a:rPr lang="en-US" b="1" dirty="0"/>
              <a:t>117</a:t>
            </a:r>
            <a:r>
              <a:rPr lang="en-US" dirty="0"/>
              <a:t>, 4142-4151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09800"/>
            <a:ext cx="4646216" cy="357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reeform 9"/>
          <p:cNvSpPr/>
          <p:nvPr/>
        </p:nvSpPr>
        <p:spPr>
          <a:xfrm>
            <a:off x="614503" y="2546144"/>
            <a:ext cx="4039077" cy="1604049"/>
          </a:xfrm>
          <a:custGeom>
            <a:avLst/>
            <a:gdLst>
              <a:gd name="connsiteX0" fmla="*/ 0 w 3695700"/>
              <a:gd name="connsiteY0" fmla="*/ 0 h 2309662"/>
              <a:gd name="connsiteX1" fmla="*/ 85725 w 3695700"/>
              <a:gd name="connsiteY1" fmla="*/ 1362075 h 2309662"/>
              <a:gd name="connsiteX2" fmla="*/ 200025 w 3695700"/>
              <a:gd name="connsiteY2" fmla="*/ 2114550 h 2309662"/>
              <a:gd name="connsiteX3" fmla="*/ 304800 w 3695700"/>
              <a:gd name="connsiteY3" fmla="*/ 2266950 h 2309662"/>
              <a:gd name="connsiteX4" fmla="*/ 523875 w 3695700"/>
              <a:gd name="connsiteY4" fmla="*/ 2305050 h 2309662"/>
              <a:gd name="connsiteX5" fmla="*/ 752475 w 3695700"/>
              <a:gd name="connsiteY5" fmla="*/ 2181225 h 2309662"/>
              <a:gd name="connsiteX6" fmla="*/ 1181100 w 3695700"/>
              <a:gd name="connsiteY6" fmla="*/ 1866900 h 2309662"/>
              <a:gd name="connsiteX7" fmla="*/ 1905000 w 3695700"/>
              <a:gd name="connsiteY7" fmla="*/ 1571625 h 2309662"/>
              <a:gd name="connsiteX8" fmla="*/ 2809875 w 3695700"/>
              <a:gd name="connsiteY8" fmla="*/ 1457325 h 2309662"/>
              <a:gd name="connsiteX9" fmla="*/ 3695700 w 3695700"/>
              <a:gd name="connsiteY9" fmla="*/ 1514475 h 2309662"/>
              <a:gd name="connsiteX0" fmla="*/ 0 w 3695700"/>
              <a:gd name="connsiteY0" fmla="*/ 0 h 2312971"/>
              <a:gd name="connsiteX1" fmla="*/ 85725 w 3695700"/>
              <a:gd name="connsiteY1" fmla="*/ 1362075 h 2312971"/>
              <a:gd name="connsiteX2" fmla="*/ 173560 w 3695700"/>
              <a:gd name="connsiteY2" fmla="*/ 1995936 h 2312971"/>
              <a:gd name="connsiteX3" fmla="*/ 304800 w 3695700"/>
              <a:gd name="connsiteY3" fmla="*/ 2266950 h 2312971"/>
              <a:gd name="connsiteX4" fmla="*/ 523875 w 3695700"/>
              <a:gd name="connsiteY4" fmla="*/ 2305050 h 2312971"/>
              <a:gd name="connsiteX5" fmla="*/ 752475 w 3695700"/>
              <a:gd name="connsiteY5" fmla="*/ 2181225 h 2312971"/>
              <a:gd name="connsiteX6" fmla="*/ 1181100 w 3695700"/>
              <a:gd name="connsiteY6" fmla="*/ 1866900 h 2312971"/>
              <a:gd name="connsiteX7" fmla="*/ 1905000 w 3695700"/>
              <a:gd name="connsiteY7" fmla="*/ 1571625 h 2312971"/>
              <a:gd name="connsiteX8" fmla="*/ 2809875 w 3695700"/>
              <a:gd name="connsiteY8" fmla="*/ 1457325 h 2312971"/>
              <a:gd name="connsiteX9" fmla="*/ 3695700 w 3695700"/>
              <a:gd name="connsiteY9" fmla="*/ 1514475 h 2312971"/>
              <a:gd name="connsiteX0" fmla="*/ 0 w 3695700"/>
              <a:gd name="connsiteY0" fmla="*/ 0 h 2352471"/>
              <a:gd name="connsiteX1" fmla="*/ 85725 w 3695700"/>
              <a:gd name="connsiteY1" fmla="*/ 1362075 h 2352471"/>
              <a:gd name="connsiteX2" fmla="*/ 304800 w 3695700"/>
              <a:gd name="connsiteY2" fmla="*/ 2266950 h 2352471"/>
              <a:gd name="connsiteX3" fmla="*/ 523875 w 3695700"/>
              <a:gd name="connsiteY3" fmla="*/ 2305050 h 2352471"/>
              <a:gd name="connsiteX4" fmla="*/ 752475 w 3695700"/>
              <a:gd name="connsiteY4" fmla="*/ 2181225 h 2352471"/>
              <a:gd name="connsiteX5" fmla="*/ 1181100 w 3695700"/>
              <a:gd name="connsiteY5" fmla="*/ 1866900 h 2352471"/>
              <a:gd name="connsiteX6" fmla="*/ 1905000 w 3695700"/>
              <a:gd name="connsiteY6" fmla="*/ 1571625 h 2352471"/>
              <a:gd name="connsiteX7" fmla="*/ 2809875 w 3695700"/>
              <a:gd name="connsiteY7" fmla="*/ 1457325 h 2352471"/>
              <a:gd name="connsiteX8" fmla="*/ 3695700 w 3695700"/>
              <a:gd name="connsiteY8" fmla="*/ 1514475 h 2352471"/>
              <a:gd name="connsiteX0" fmla="*/ 0 w 3695700"/>
              <a:gd name="connsiteY0" fmla="*/ 0 h 2353581"/>
              <a:gd name="connsiteX1" fmla="*/ 85725 w 3695700"/>
              <a:gd name="connsiteY1" fmla="*/ 1362075 h 2353581"/>
              <a:gd name="connsiteX2" fmla="*/ 523875 w 3695700"/>
              <a:gd name="connsiteY2" fmla="*/ 2305050 h 2353581"/>
              <a:gd name="connsiteX3" fmla="*/ 752475 w 3695700"/>
              <a:gd name="connsiteY3" fmla="*/ 2181225 h 2353581"/>
              <a:gd name="connsiteX4" fmla="*/ 1181100 w 3695700"/>
              <a:gd name="connsiteY4" fmla="*/ 1866900 h 2353581"/>
              <a:gd name="connsiteX5" fmla="*/ 1905000 w 3695700"/>
              <a:gd name="connsiteY5" fmla="*/ 1571625 h 2353581"/>
              <a:gd name="connsiteX6" fmla="*/ 2809875 w 3695700"/>
              <a:gd name="connsiteY6" fmla="*/ 1457325 h 2353581"/>
              <a:gd name="connsiteX7" fmla="*/ 3695700 w 3695700"/>
              <a:gd name="connsiteY7" fmla="*/ 1514475 h 2353581"/>
              <a:gd name="connsiteX0" fmla="*/ 0 w 3695700"/>
              <a:gd name="connsiteY0" fmla="*/ 0 h 2196053"/>
              <a:gd name="connsiteX1" fmla="*/ 85725 w 3695700"/>
              <a:gd name="connsiteY1" fmla="*/ 1362075 h 2196053"/>
              <a:gd name="connsiteX2" fmla="*/ 752475 w 3695700"/>
              <a:gd name="connsiteY2" fmla="*/ 2181225 h 2196053"/>
              <a:gd name="connsiteX3" fmla="*/ 1181100 w 3695700"/>
              <a:gd name="connsiteY3" fmla="*/ 1866900 h 2196053"/>
              <a:gd name="connsiteX4" fmla="*/ 1905000 w 3695700"/>
              <a:gd name="connsiteY4" fmla="*/ 1571625 h 2196053"/>
              <a:gd name="connsiteX5" fmla="*/ 2809875 w 3695700"/>
              <a:gd name="connsiteY5" fmla="*/ 1457325 h 2196053"/>
              <a:gd name="connsiteX6" fmla="*/ 3695700 w 3695700"/>
              <a:gd name="connsiteY6" fmla="*/ 1514475 h 2196053"/>
              <a:gd name="connsiteX0" fmla="*/ 22431 w 3718131"/>
              <a:gd name="connsiteY0" fmla="*/ 0 h 1870089"/>
              <a:gd name="connsiteX1" fmla="*/ 108156 w 3718131"/>
              <a:gd name="connsiteY1" fmla="*/ 1362075 h 1870089"/>
              <a:gd name="connsiteX2" fmla="*/ 1203531 w 3718131"/>
              <a:gd name="connsiteY2" fmla="*/ 1866900 h 1870089"/>
              <a:gd name="connsiteX3" fmla="*/ 1927431 w 3718131"/>
              <a:gd name="connsiteY3" fmla="*/ 1571625 h 1870089"/>
              <a:gd name="connsiteX4" fmla="*/ 2832306 w 3718131"/>
              <a:gd name="connsiteY4" fmla="*/ 1457325 h 1870089"/>
              <a:gd name="connsiteX5" fmla="*/ 3718131 w 3718131"/>
              <a:gd name="connsiteY5" fmla="*/ 1514475 h 1870089"/>
              <a:gd name="connsiteX0" fmla="*/ 0 w 3695700"/>
              <a:gd name="connsiteY0" fmla="*/ 0 h 1943432"/>
              <a:gd name="connsiteX1" fmla="*/ 1181100 w 3695700"/>
              <a:gd name="connsiteY1" fmla="*/ 1866900 h 1943432"/>
              <a:gd name="connsiteX2" fmla="*/ 1905000 w 3695700"/>
              <a:gd name="connsiteY2" fmla="*/ 1571625 h 1943432"/>
              <a:gd name="connsiteX3" fmla="*/ 2809875 w 3695700"/>
              <a:gd name="connsiteY3" fmla="*/ 1457325 h 1943432"/>
              <a:gd name="connsiteX4" fmla="*/ 3695700 w 3695700"/>
              <a:gd name="connsiteY4" fmla="*/ 1514475 h 1943432"/>
              <a:gd name="connsiteX0" fmla="*/ 0 w 3695700"/>
              <a:gd name="connsiteY0" fmla="*/ 0 h 1571625"/>
              <a:gd name="connsiteX1" fmla="*/ 1905000 w 3695700"/>
              <a:gd name="connsiteY1" fmla="*/ 1571625 h 1571625"/>
              <a:gd name="connsiteX2" fmla="*/ 2809875 w 3695700"/>
              <a:gd name="connsiteY2" fmla="*/ 1457325 h 1571625"/>
              <a:gd name="connsiteX3" fmla="*/ 3695700 w 3695700"/>
              <a:gd name="connsiteY3" fmla="*/ 1514475 h 1571625"/>
              <a:gd name="connsiteX0" fmla="*/ 0 w 3695700"/>
              <a:gd name="connsiteY0" fmla="*/ 0 h 1514475"/>
              <a:gd name="connsiteX1" fmla="*/ 2809875 w 3695700"/>
              <a:gd name="connsiteY1" fmla="*/ 1457325 h 1514475"/>
              <a:gd name="connsiteX2" fmla="*/ 3695700 w 3695700"/>
              <a:gd name="connsiteY2" fmla="*/ 1514475 h 1514475"/>
              <a:gd name="connsiteX0" fmla="*/ 0 w 3695700"/>
              <a:gd name="connsiteY0" fmla="*/ 0 h 1514475"/>
              <a:gd name="connsiteX1" fmla="*/ 3695700 w 3695700"/>
              <a:gd name="connsiteY1" fmla="*/ 1514475 h 1514475"/>
              <a:gd name="connsiteX0" fmla="*/ 0 w 3701848"/>
              <a:gd name="connsiteY0" fmla="*/ 0 h 1579136"/>
              <a:gd name="connsiteX1" fmla="*/ 3701848 w 3701848"/>
              <a:gd name="connsiteY1" fmla="*/ 1579136 h 1579136"/>
              <a:gd name="connsiteX0" fmla="*/ 0 w 3701848"/>
              <a:gd name="connsiteY0" fmla="*/ 0 h 1579136"/>
              <a:gd name="connsiteX1" fmla="*/ 3701848 w 3701848"/>
              <a:gd name="connsiteY1" fmla="*/ 1579136 h 1579136"/>
              <a:gd name="connsiteX0" fmla="*/ 0 w 3701848"/>
              <a:gd name="connsiteY0" fmla="*/ 0 h 1579136"/>
              <a:gd name="connsiteX1" fmla="*/ 3701848 w 3701848"/>
              <a:gd name="connsiteY1" fmla="*/ 1579136 h 157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01848" h="1579136">
                <a:moveTo>
                  <a:pt x="0" y="0"/>
                </a:moveTo>
                <a:cubicBezTo>
                  <a:pt x="637558" y="1539397"/>
                  <a:pt x="1951437" y="1462275"/>
                  <a:pt x="3701848" y="1579136"/>
                </a:cubicBezTo>
              </a:path>
            </a:pathLst>
          </a:cu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70"/>
          <p:cNvSpPr/>
          <p:nvPr/>
        </p:nvSpPr>
        <p:spPr>
          <a:xfrm>
            <a:off x="598064" y="2342899"/>
            <a:ext cx="4026567" cy="3024659"/>
          </a:xfrm>
          <a:custGeom>
            <a:avLst/>
            <a:gdLst>
              <a:gd name="connsiteX0" fmla="*/ 0 w 5676900"/>
              <a:gd name="connsiteY0" fmla="*/ 0 h 2019300"/>
              <a:gd name="connsiteX1" fmla="*/ 5676900 w 5676900"/>
              <a:gd name="connsiteY1" fmla="*/ 0 h 2019300"/>
              <a:gd name="connsiteX2" fmla="*/ 5676900 w 5676900"/>
              <a:gd name="connsiteY2" fmla="*/ 2019300 h 2019300"/>
              <a:gd name="connsiteX3" fmla="*/ 0 w 5676900"/>
              <a:gd name="connsiteY3" fmla="*/ 2019300 h 2019300"/>
              <a:gd name="connsiteX4" fmla="*/ 0 w 5676900"/>
              <a:gd name="connsiteY4" fmla="*/ 0 h 2019300"/>
              <a:gd name="connsiteX0" fmla="*/ 5676900 w 5676900"/>
              <a:gd name="connsiteY0" fmla="*/ 0 h 2019300"/>
              <a:gd name="connsiteX1" fmla="*/ 5676900 w 5676900"/>
              <a:gd name="connsiteY1" fmla="*/ 2019300 h 2019300"/>
              <a:gd name="connsiteX2" fmla="*/ 0 w 5676900"/>
              <a:gd name="connsiteY2" fmla="*/ 2019300 h 2019300"/>
              <a:gd name="connsiteX3" fmla="*/ 91440 w 5676900"/>
              <a:gd name="connsiteY3" fmla="*/ 91440 h 2019300"/>
              <a:gd name="connsiteX0" fmla="*/ 5714668 w 5714668"/>
              <a:gd name="connsiteY0" fmla="*/ 17891 h 2037191"/>
              <a:gd name="connsiteX1" fmla="*/ 5714668 w 5714668"/>
              <a:gd name="connsiteY1" fmla="*/ 2037191 h 2037191"/>
              <a:gd name="connsiteX2" fmla="*/ 37768 w 5714668"/>
              <a:gd name="connsiteY2" fmla="*/ 2037191 h 2037191"/>
              <a:gd name="connsiteX3" fmla="*/ 0 w 5714668"/>
              <a:gd name="connsiteY3" fmla="*/ 0 h 2037191"/>
              <a:gd name="connsiteX0" fmla="*/ 5714668 w 5714668"/>
              <a:gd name="connsiteY0" fmla="*/ 2037191 h 2037191"/>
              <a:gd name="connsiteX1" fmla="*/ 37768 w 5714668"/>
              <a:gd name="connsiteY1" fmla="*/ 2037191 h 2037191"/>
              <a:gd name="connsiteX2" fmla="*/ 0 w 5714668"/>
              <a:gd name="connsiteY2" fmla="*/ 0 h 2037191"/>
              <a:gd name="connsiteX0" fmla="*/ 5676900 w 5676900"/>
              <a:gd name="connsiteY0" fmla="*/ 2027252 h 2027252"/>
              <a:gd name="connsiteX1" fmla="*/ 0 w 5676900"/>
              <a:gd name="connsiteY1" fmla="*/ 2027252 h 2027252"/>
              <a:gd name="connsiteX2" fmla="*/ 1988 w 5676900"/>
              <a:gd name="connsiteY2" fmla="*/ 0 h 2027252"/>
              <a:gd name="connsiteX0" fmla="*/ 5694790 w 5694790"/>
              <a:gd name="connsiteY0" fmla="*/ 2027252 h 2027252"/>
              <a:gd name="connsiteX1" fmla="*/ 17890 w 5694790"/>
              <a:gd name="connsiteY1" fmla="*/ 2027252 h 2027252"/>
              <a:gd name="connsiteX2" fmla="*/ 0 w 5694790"/>
              <a:gd name="connsiteY2" fmla="*/ 0 h 2027252"/>
              <a:gd name="connsiteX0" fmla="*/ 5676900 w 5676900"/>
              <a:gd name="connsiteY0" fmla="*/ 2017313 h 2017313"/>
              <a:gd name="connsiteX1" fmla="*/ 0 w 5676900"/>
              <a:gd name="connsiteY1" fmla="*/ 2017313 h 2017313"/>
              <a:gd name="connsiteX2" fmla="*/ 11927 w 5676900"/>
              <a:gd name="connsiteY2" fmla="*/ 0 h 2017313"/>
              <a:gd name="connsiteX0" fmla="*/ 5680213 w 5680213"/>
              <a:gd name="connsiteY0" fmla="*/ 2015408 h 2015408"/>
              <a:gd name="connsiteX1" fmla="*/ 3313 w 5680213"/>
              <a:gd name="connsiteY1" fmla="*/ 2015408 h 2015408"/>
              <a:gd name="connsiteX2" fmla="*/ 0 w 5680213"/>
              <a:gd name="connsiteY2" fmla="*/ 0 h 2015408"/>
              <a:gd name="connsiteX0" fmla="*/ 5676900 w 5676900"/>
              <a:gd name="connsiteY0" fmla="*/ 2013503 h 2013503"/>
              <a:gd name="connsiteX1" fmla="*/ 0 w 5676900"/>
              <a:gd name="connsiteY1" fmla="*/ 2013503 h 2013503"/>
              <a:gd name="connsiteX2" fmla="*/ 4307 w 5676900"/>
              <a:gd name="connsiteY2" fmla="*/ 0 h 2013503"/>
              <a:gd name="connsiteX0" fmla="*/ 5678308 w 5678308"/>
              <a:gd name="connsiteY0" fmla="*/ 2011598 h 2011598"/>
              <a:gd name="connsiteX1" fmla="*/ 1408 w 5678308"/>
              <a:gd name="connsiteY1" fmla="*/ 2011598 h 2011598"/>
              <a:gd name="connsiteX2" fmla="*/ 0 w 5678308"/>
              <a:gd name="connsiteY2" fmla="*/ 0 h 201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78308" h="2011598">
                <a:moveTo>
                  <a:pt x="5678308" y="2011598"/>
                </a:moveTo>
                <a:lnTo>
                  <a:pt x="1408" y="2011598"/>
                </a:lnTo>
                <a:cubicBezTo>
                  <a:pt x="1408" y="1338498"/>
                  <a:pt x="0" y="0"/>
                  <a:pt x="0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703437" y="3690211"/>
            <a:ext cx="1868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occupancy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19813" y="5399419"/>
            <a:ext cx="1060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594" y="509543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70272" y="234563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21" name="Freeform 20"/>
          <p:cNvSpPr/>
          <p:nvPr/>
        </p:nvSpPr>
        <p:spPr>
          <a:xfrm>
            <a:off x="686113" y="2574786"/>
            <a:ext cx="3810016" cy="2386386"/>
          </a:xfrm>
          <a:custGeom>
            <a:avLst/>
            <a:gdLst>
              <a:gd name="connsiteX0" fmla="*/ 0 w 3695700"/>
              <a:gd name="connsiteY0" fmla="*/ 0 h 2309662"/>
              <a:gd name="connsiteX1" fmla="*/ 85725 w 3695700"/>
              <a:gd name="connsiteY1" fmla="*/ 1362075 h 2309662"/>
              <a:gd name="connsiteX2" fmla="*/ 200025 w 3695700"/>
              <a:gd name="connsiteY2" fmla="*/ 2114550 h 2309662"/>
              <a:gd name="connsiteX3" fmla="*/ 304800 w 3695700"/>
              <a:gd name="connsiteY3" fmla="*/ 2266950 h 2309662"/>
              <a:gd name="connsiteX4" fmla="*/ 523875 w 3695700"/>
              <a:gd name="connsiteY4" fmla="*/ 2305050 h 2309662"/>
              <a:gd name="connsiteX5" fmla="*/ 752475 w 3695700"/>
              <a:gd name="connsiteY5" fmla="*/ 2181225 h 2309662"/>
              <a:gd name="connsiteX6" fmla="*/ 1181100 w 3695700"/>
              <a:gd name="connsiteY6" fmla="*/ 1866900 h 2309662"/>
              <a:gd name="connsiteX7" fmla="*/ 1905000 w 3695700"/>
              <a:gd name="connsiteY7" fmla="*/ 1571625 h 2309662"/>
              <a:gd name="connsiteX8" fmla="*/ 2809875 w 3695700"/>
              <a:gd name="connsiteY8" fmla="*/ 1457325 h 2309662"/>
              <a:gd name="connsiteX9" fmla="*/ 3695700 w 3695700"/>
              <a:gd name="connsiteY9" fmla="*/ 1514475 h 2309662"/>
              <a:gd name="connsiteX0" fmla="*/ 0 w 3695700"/>
              <a:gd name="connsiteY0" fmla="*/ 0 h 2312971"/>
              <a:gd name="connsiteX1" fmla="*/ 85725 w 3695700"/>
              <a:gd name="connsiteY1" fmla="*/ 1362075 h 2312971"/>
              <a:gd name="connsiteX2" fmla="*/ 173560 w 3695700"/>
              <a:gd name="connsiteY2" fmla="*/ 1995936 h 2312971"/>
              <a:gd name="connsiteX3" fmla="*/ 304800 w 3695700"/>
              <a:gd name="connsiteY3" fmla="*/ 2266950 h 2312971"/>
              <a:gd name="connsiteX4" fmla="*/ 523875 w 3695700"/>
              <a:gd name="connsiteY4" fmla="*/ 2305050 h 2312971"/>
              <a:gd name="connsiteX5" fmla="*/ 752475 w 3695700"/>
              <a:gd name="connsiteY5" fmla="*/ 2181225 h 2312971"/>
              <a:gd name="connsiteX6" fmla="*/ 1181100 w 3695700"/>
              <a:gd name="connsiteY6" fmla="*/ 1866900 h 2312971"/>
              <a:gd name="connsiteX7" fmla="*/ 1905000 w 3695700"/>
              <a:gd name="connsiteY7" fmla="*/ 1571625 h 2312971"/>
              <a:gd name="connsiteX8" fmla="*/ 2809875 w 3695700"/>
              <a:gd name="connsiteY8" fmla="*/ 1457325 h 2312971"/>
              <a:gd name="connsiteX9" fmla="*/ 3695700 w 3695700"/>
              <a:gd name="connsiteY9" fmla="*/ 1514475 h 231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95700" h="2312971">
                <a:moveTo>
                  <a:pt x="0" y="0"/>
                </a:moveTo>
                <a:cubicBezTo>
                  <a:pt x="26194" y="504825"/>
                  <a:pt x="56798" y="1029419"/>
                  <a:pt x="85725" y="1362075"/>
                </a:cubicBezTo>
                <a:cubicBezTo>
                  <a:pt x="114652" y="1694731"/>
                  <a:pt x="137048" y="1845124"/>
                  <a:pt x="173560" y="1995936"/>
                </a:cubicBezTo>
                <a:cubicBezTo>
                  <a:pt x="210072" y="2146748"/>
                  <a:pt x="246414" y="2215431"/>
                  <a:pt x="304800" y="2266950"/>
                </a:cubicBezTo>
                <a:cubicBezTo>
                  <a:pt x="363186" y="2318469"/>
                  <a:pt x="449263" y="2319337"/>
                  <a:pt x="523875" y="2305050"/>
                </a:cubicBezTo>
                <a:cubicBezTo>
                  <a:pt x="598487" y="2290763"/>
                  <a:pt x="642938" y="2254250"/>
                  <a:pt x="752475" y="2181225"/>
                </a:cubicBezTo>
                <a:cubicBezTo>
                  <a:pt x="862012" y="2108200"/>
                  <a:pt x="989013" y="1968500"/>
                  <a:pt x="1181100" y="1866900"/>
                </a:cubicBezTo>
                <a:cubicBezTo>
                  <a:pt x="1373188" y="1765300"/>
                  <a:pt x="1633538" y="1639888"/>
                  <a:pt x="1905000" y="1571625"/>
                </a:cubicBezTo>
                <a:cubicBezTo>
                  <a:pt x="2176463" y="1503363"/>
                  <a:pt x="2511425" y="1466850"/>
                  <a:pt x="2809875" y="1457325"/>
                </a:cubicBezTo>
                <a:cubicBezTo>
                  <a:pt x="3108325" y="1447800"/>
                  <a:pt x="3402012" y="1481137"/>
                  <a:pt x="3695700" y="1514475"/>
                </a:cubicBezTo>
              </a:path>
            </a:pathLst>
          </a:cu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671792" y="2546143"/>
            <a:ext cx="587625" cy="2778446"/>
          </a:xfrm>
          <a:custGeom>
            <a:avLst/>
            <a:gdLst>
              <a:gd name="connsiteX0" fmla="*/ 0 w 3695700"/>
              <a:gd name="connsiteY0" fmla="*/ 0 h 2309662"/>
              <a:gd name="connsiteX1" fmla="*/ 85725 w 3695700"/>
              <a:gd name="connsiteY1" fmla="*/ 1362075 h 2309662"/>
              <a:gd name="connsiteX2" fmla="*/ 200025 w 3695700"/>
              <a:gd name="connsiteY2" fmla="*/ 2114550 h 2309662"/>
              <a:gd name="connsiteX3" fmla="*/ 304800 w 3695700"/>
              <a:gd name="connsiteY3" fmla="*/ 2266950 h 2309662"/>
              <a:gd name="connsiteX4" fmla="*/ 523875 w 3695700"/>
              <a:gd name="connsiteY4" fmla="*/ 2305050 h 2309662"/>
              <a:gd name="connsiteX5" fmla="*/ 752475 w 3695700"/>
              <a:gd name="connsiteY5" fmla="*/ 2181225 h 2309662"/>
              <a:gd name="connsiteX6" fmla="*/ 1181100 w 3695700"/>
              <a:gd name="connsiteY6" fmla="*/ 1866900 h 2309662"/>
              <a:gd name="connsiteX7" fmla="*/ 1905000 w 3695700"/>
              <a:gd name="connsiteY7" fmla="*/ 1571625 h 2309662"/>
              <a:gd name="connsiteX8" fmla="*/ 2809875 w 3695700"/>
              <a:gd name="connsiteY8" fmla="*/ 1457325 h 2309662"/>
              <a:gd name="connsiteX9" fmla="*/ 3695700 w 3695700"/>
              <a:gd name="connsiteY9" fmla="*/ 1514475 h 2309662"/>
              <a:gd name="connsiteX0" fmla="*/ 0 w 3695700"/>
              <a:gd name="connsiteY0" fmla="*/ 0 h 2312971"/>
              <a:gd name="connsiteX1" fmla="*/ 85725 w 3695700"/>
              <a:gd name="connsiteY1" fmla="*/ 1362075 h 2312971"/>
              <a:gd name="connsiteX2" fmla="*/ 173560 w 3695700"/>
              <a:gd name="connsiteY2" fmla="*/ 1995936 h 2312971"/>
              <a:gd name="connsiteX3" fmla="*/ 304800 w 3695700"/>
              <a:gd name="connsiteY3" fmla="*/ 2266950 h 2312971"/>
              <a:gd name="connsiteX4" fmla="*/ 523875 w 3695700"/>
              <a:gd name="connsiteY4" fmla="*/ 2305050 h 2312971"/>
              <a:gd name="connsiteX5" fmla="*/ 752475 w 3695700"/>
              <a:gd name="connsiteY5" fmla="*/ 2181225 h 2312971"/>
              <a:gd name="connsiteX6" fmla="*/ 1181100 w 3695700"/>
              <a:gd name="connsiteY6" fmla="*/ 1866900 h 2312971"/>
              <a:gd name="connsiteX7" fmla="*/ 1905000 w 3695700"/>
              <a:gd name="connsiteY7" fmla="*/ 1571625 h 2312971"/>
              <a:gd name="connsiteX8" fmla="*/ 2809875 w 3695700"/>
              <a:gd name="connsiteY8" fmla="*/ 1457325 h 2312971"/>
              <a:gd name="connsiteX9" fmla="*/ 3695700 w 3695700"/>
              <a:gd name="connsiteY9" fmla="*/ 1514475 h 2312971"/>
              <a:gd name="connsiteX0" fmla="*/ 0 w 3695700"/>
              <a:gd name="connsiteY0" fmla="*/ 0 h 2352471"/>
              <a:gd name="connsiteX1" fmla="*/ 85725 w 3695700"/>
              <a:gd name="connsiteY1" fmla="*/ 1362075 h 2352471"/>
              <a:gd name="connsiteX2" fmla="*/ 304800 w 3695700"/>
              <a:gd name="connsiteY2" fmla="*/ 2266950 h 2352471"/>
              <a:gd name="connsiteX3" fmla="*/ 523875 w 3695700"/>
              <a:gd name="connsiteY3" fmla="*/ 2305050 h 2352471"/>
              <a:gd name="connsiteX4" fmla="*/ 752475 w 3695700"/>
              <a:gd name="connsiteY4" fmla="*/ 2181225 h 2352471"/>
              <a:gd name="connsiteX5" fmla="*/ 1181100 w 3695700"/>
              <a:gd name="connsiteY5" fmla="*/ 1866900 h 2352471"/>
              <a:gd name="connsiteX6" fmla="*/ 1905000 w 3695700"/>
              <a:gd name="connsiteY6" fmla="*/ 1571625 h 2352471"/>
              <a:gd name="connsiteX7" fmla="*/ 2809875 w 3695700"/>
              <a:gd name="connsiteY7" fmla="*/ 1457325 h 2352471"/>
              <a:gd name="connsiteX8" fmla="*/ 3695700 w 3695700"/>
              <a:gd name="connsiteY8" fmla="*/ 1514475 h 2352471"/>
              <a:gd name="connsiteX0" fmla="*/ 0 w 3695700"/>
              <a:gd name="connsiteY0" fmla="*/ 0 h 2353581"/>
              <a:gd name="connsiteX1" fmla="*/ 85725 w 3695700"/>
              <a:gd name="connsiteY1" fmla="*/ 1362075 h 2353581"/>
              <a:gd name="connsiteX2" fmla="*/ 523875 w 3695700"/>
              <a:gd name="connsiteY2" fmla="*/ 2305050 h 2353581"/>
              <a:gd name="connsiteX3" fmla="*/ 752475 w 3695700"/>
              <a:gd name="connsiteY3" fmla="*/ 2181225 h 2353581"/>
              <a:gd name="connsiteX4" fmla="*/ 1181100 w 3695700"/>
              <a:gd name="connsiteY4" fmla="*/ 1866900 h 2353581"/>
              <a:gd name="connsiteX5" fmla="*/ 1905000 w 3695700"/>
              <a:gd name="connsiteY5" fmla="*/ 1571625 h 2353581"/>
              <a:gd name="connsiteX6" fmla="*/ 2809875 w 3695700"/>
              <a:gd name="connsiteY6" fmla="*/ 1457325 h 2353581"/>
              <a:gd name="connsiteX7" fmla="*/ 3695700 w 3695700"/>
              <a:gd name="connsiteY7" fmla="*/ 1514475 h 2353581"/>
              <a:gd name="connsiteX0" fmla="*/ 0 w 3695700"/>
              <a:gd name="connsiteY0" fmla="*/ 0 h 2196053"/>
              <a:gd name="connsiteX1" fmla="*/ 85725 w 3695700"/>
              <a:gd name="connsiteY1" fmla="*/ 1362075 h 2196053"/>
              <a:gd name="connsiteX2" fmla="*/ 752475 w 3695700"/>
              <a:gd name="connsiteY2" fmla="*/ 2181225 h 2196053"/>
              <a:gd name="connsiteX3" fmla="*/ 1181100 w 3695700"/>
              <a:gd name="connsiteY3" fmla="*/ 1866900 h 2196053"/>
              <a:gd name="connsiteX4" fmla="*/ 1905000 w 3695700"/>
              <a:gd name="connsiteY4" fmla="*/ 1571625 h 2196053"/>
              <a:gd name="connsiteX5" fmla="*/ 2809875 w 3695700"/>
              <a:gd name="connsiteY5" fmla="*/ 1457325 h 2196053"/>
              <a:gd name="connsiteX6" fmla="*/ 3695700 w 3695700"/>
              <a:gd name="connsiteY6" fmla="*/ 1514475 h 2196053"/>
              <a:gd name="connsiteX0" fmla="*/ 22431 w 3718131"/>
              <a:gd name="connsiteY0" fmla="*/ 0 h 1870089"/>
              <a:gd name="connsiteX1" fmla="*/ 108156 w 3718131"/>
              <a:gd name="connsiteY1" fmla="*/ 1362075 h 1870089"/>
              <a:gd name="connsiteX2" fmla="*/ 1203531 w 3718131"/>
              <a:gd name="connsiteY2" fmla="*/ 1866900 h 1870089"/>
              <a:gd name="connsiteX3" fmla="*/ 1927431 w 3718131"/>
              <a:gd name="connsiteY3" fmla="*/ 1571625 h 1870089"/>
              <a:gd name="connsiteX4" fmla="*/ 2832306 w 3718131"/>
              <a:gd name="connsiteY4" fmla="*/ 1457325 h 1870089"/>
              <a:gd name="connsiteX5" fmla="*/ 3718131 w 3718131"/>
              <a:gd name="connsiteY5" fmla="*/ 1514475 h 1870089"/>
              <a:gd name="connsiteX0" fmla="*/ 0 w 3695700"/>
              <a:gd name="connsiteY0" fmla="*/ 0 h 1943432"/>
              <a:gd name="connsiteX1" fmla="*/ 1181100 w 3695700"/>
              <a:gd name="connsiteY1" fmla="*/ 1866900 h 1943432"/>
              <a:gd name="connsiteX2" fmla="*/ 1905000 w 3695700"/>
              <a:gd name="connsiteY2" fmla="*/ 1571625 h 1943432"/>
              <a:gd name="connsiteX3" fmla="*/ 2809875 w 3695700"/>
              <a:gd name="connsiteY3" fmla="*/ 1457325 h 1943432"/>
              <a:gd name="connsiteX4" fmla="*/ 3695700 w 3695700"/>
              <a:gd name="connsiteY4" fmla="*/ 1514475 h 1943432"/>
              <a:gd name="connsiteX0" fmla="*/ 0 w 3695700"/>
              <a:gd name="connsiteY0" fmla="*/ 0 h 1571625"/>
              <a:gd name="connsiteX1" fmla="*/ 1905000 w 3695700"/>
              <a:gd name="connsiteY1" fmla="*/ 1571625 h 1571625"/>
              <a:gd name="connsiteX2" fmla="*/ 2809875 w 3695700"/>
              <a:gd name="connsiteY2" fmla="*/ 1457325 h 1571625"/>
              <a:gd name="connsiteX3" fmla="*/ 3695700 w 3695700"/>
              <a:gd name="connsiteY3" fmla="*/ 1514475 h 1571625"/>
              <a:gd name="connsiteX0" fmla="*/ 0 w 3695700"/>
              <a:gd name="connsiteY0" fmla="*/ 0 h 1514475"/>
              <a:gd name="connsiteX1" fmla="*/ 2809875 w 3695700"/>
              <a:gd name="connsiteY1" fmla="*/ 1457325 h 1514475"/>
              <a:gd name="connsiteX2" fmla="*/ 3695700 w 3695700"/>
              <a:gd name="connsiteY2" fmla="*/ 1514475 h 1514475"/>
              <a:gd name="connsiteX0" fmla="*/ 0 w 3695700"/>
              <a:gd name="connsiteY0" fmla="*/ 0 h 1514475"/>
              <a:gd name="connsiteX1" fmla="*/ 3695700 w 3695700"/>
              <a:gd name="connsiteY1" fmla="*/ 1514475 h 1514475"/>
              <a:gd name="connsiteX0" fmla="*/ 0 w 3701848"/>
              <a:gd name="connsiteY0" fmla="*/ 0 h 1579136"/>
              <a:gd name="connsiteX1" fmla="*/ 3701848 w 3701848"/>
              <a:gd name="connsiteY1" fmla="*/ 1579136 h 1579136"/>
              <a:gd name="connsiteX0" fmla="*/ 0 w 3701848"/>
              <a:gd name="connsiteY0" fmla="*/ 0 h 1579136"/>
              <a:gd name="connsiteX1" fmla="*/ 3701848 w 3701848"/>
              <a:gd name="connsiteY1" fmla="*/ 1579136 h 1579136"/>
              <a:gd name="connsiteX0" fmla="*/ 0 w 3701848"/>
              <a:gd name="connsiteY0" fmla="*/ 0 h 1579136"/>
              <a:gd name="connsiteX1" fmla="*/ 3701848 w 3701848"/>
              <a:gd name="connsiteY1" fmla="*/ 1579136 h 157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01848" h="1579136">
                <a:moveTo>
                  <a:pt x="0" y="0"/>
                </a:moveTo>
                <a:cubicBezTo>
                  <a:pt x="637558" y="1539397"/>
                  <a:pt x="1951437" y="1462275"/>
                  <a:pt x="3701848" y="1579136"/>
                </a:cubicBezTo>
              </a:path>
            </a:pathLst>
          </a:custGeom>
          <a:noFill/>
          <a:ln w="76200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7942" y="4393581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91269" y="3118625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endParaRPr lang="en-US" sz="28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5454" y="3839736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</a:t>
            </a:r>
            <a:endParaRPr lang="en-US" sz="2800" b="1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39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9367" y="641350"/>
            <a:ext cx="8345347" cy="596423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52" y="-260620"/>
            <a:ext cx="8229600" cy="1143000"/>
          </a:xfrm>
        </p:spPr>
        <p:txBody>
          <a:bodyPr/>
          <a:lstStyle/>
          <a:p>
            <a:r>
              <a:rPr lang="en-US" dirty="0" smtClean="0"/>
              <a:t>0 </a:t>
            </a:r>
            <a:r>
              <a:rPr lang="en-US" dirty="0" err="1" smtClean="0"/>
              <a:t>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1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orse_man_skeleton_in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641350"/>
            <a:ext cx="7962900" cy="596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6016"/>
            <a:ext cx="8229600" cy="1143000"/>
          </a:xfrm>
        </p:spPr>
        <p:txBody>
          <a:bodyPr/>
          <a:lstStyle/>
          <a:p>
            <a:r>
              <a:rPr lang="en-US" dirty="0" smtClean="0"/>
              <a:t>100 </a:t>
            </a:r>
            <a:r>
              <a:rPr lang="en-US" dirty="0" err="1" smtClean="0"/>
              <a:t>MGy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82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orse_man_skeleton_in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641350"/>
            <a:ext cx="7962900" cy="596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9367" y="641350"/>
            <a:ext cx="8345347" cy="5964238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-216016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/>
              <a:t>50 </a:t>
            </a:r>
            <a:r>
              <a:rPr lang="en-US" kern="0" dirty="0" err="1" smtClean="0"/>
              <a:t>MGy</a:t>
            </a:r>
            <a:r>
              <a:rPr lang="en-US" kern="0" dirty="0" smtClean="0"/>
              <a:t> ?</a:t>
            </a:r>
            <a:endParaRPr lang="en-US" kern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4997"/>
            <a:ext cx="8229600" cy="1143000"/>
          </a:xfrm>
        </p:spPr>
        <p:txBody>
          <a:bodyPr/>
          <a:lstStyle/>
          <a:p>
            <a:r>
              <a:rPr lang="en-US" dirty="0" smtClean="0"/>
              <a:t>What is the dose?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57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ext Box 2"/>
          <p:cNvSpPr txBox="1">
            <a:spLocks noChangeArrowheads="1"/>
          </p:cNvSpPr>
          <p:nvPr/>
        </p:nvSpPr>
        <p:spPr bwMode="auto">
          <a:xfrm>
            <a:off x="6" y="6491288"/>
            <a:ext cx="5622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Holton (2009) </a:t>
            </a:r>
            <a:r>
              <a:rPr lang="en-US" altLang="en-US" i="1" dirty="0">
                <a:solidFill>
                  <a:srgbClr val="000000"/>
                </a:solidFill>
                <a:cs typeface="Arial" charset="0"/>
              </a:rPr>
              <a:t>J. Synchrotron Rad.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b="1" dirty="0">
                <a:solidFill>
                  <a:srgbClr val="000000"/>
                </a:solidFill>
                <a:cs typeface="Arial" charset="0"/>
              </a:rPr>
              <a:t>16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 133-42</a:t>
            </a:r>
          </a:p>
        </p:txBody>
      </p:sp>
      <p:sp>
        <p:nvSpPr>
          <p:cNvPr id="301059" name="Text Box 3"/>
          <p:cNvSpPr txBox="1">
            <a:spLocks noChangeArrowheads="1"/>
          </p:cNvSpPr>
          <p:nvPr/>
        </p:nvSpPr>
        <p:spPr bwMode="auto">
          <a:xfrm>
            <a:off x="0" y="12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Radiation Damage World Records</a:t>
            </a:r>
          </a:p>
        </p:txBody>
      </p:sp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622300" y="-16656"/>
            <a:ext cx="8064500" cy="603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6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MGy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	reaction			reference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rgbClr val="000000"/>
              </a:solidFill>
              <a:cs typeface="Arial" charset="0"/>
            </a:endParaRP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~45	global damage		Owen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(2006)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70C0"/>
                </a:solidFill>
                <a:cs typeface="Arial" charset="0"/>
              </a:rPr>
              <a:t>10/Å	global damage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		Howells et al. (2009)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5	Se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Met			Holton (2007)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4	Hg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S			</a:t>
            </a: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Ramagopal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(2004)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4	R-C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COOH		Garman et al. (2015)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3	S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S			Murray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(2002)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1	Br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RNA			</a:t>
            </a: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Olieric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(2007)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~1?	Cl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C			???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0.5	</a:t>
            </a: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Mn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 in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PS II		Yano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(2005)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0.06	</a:t>
            </a: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putidaredoxin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		Corbett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(2007)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0.02	Fe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 in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myoglobin		Denisov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(2007)</a:t>
            </a:r>
          </a:p>
        </p:txBody>
      </p:sp>
      <p:sp>
        <p:nvSpPr>
          <p:cNvPr id="301061" name="Line 5"/>
          <p:cNvSpPr>
            <a:spLocks noChangeShapeType="1"/>
          </p:cNvSpPr>
          <p:nvPr/>
        </p:nvSpPr>
        <p:spPr bwMode="auto">
          <a:xfrm>
            <a:off x="500065" y="1504169"/>
            <a:ext cx="7816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7872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0064" y="9906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Take home: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2876672" y="3276600"/>
            <a:ext cx="33906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“dose contrast” </a:t>
            </a:r>
          </a:p>
          <a:p>
            <a:pPr algn="ctr"/>
            <a:r>
              <a:rPr lang="en-US" sz="3600" dirty="0" smtClean="0"/>
              <a:t>makes</a:t>
            </a:r>
            <a:r>
              <a:rPr lang="en-US" sz="3600" dirty="0" smtClean="0"/>
              <a:t> rad dam</a:t>
            </a:r>
          </a:p>
          <a:p>
            <a:pPr algn="ctr"/>
            <a:r>
              <a:rPr lang="en-US" sz="3600" dirty="0" smtClean="0"/>
              <a:t>Hard to correct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9133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Shape Dichotomy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Flat-top beam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Uniform dose in illuminated region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Sharp edges: </a:t>
            </a:r>
            <a:r>
              <a:rPr lang="en-US" dirty="0" smtClean="0">
                <a:solidFill>
                  <a:srgbClr val="C00000"/>
                </a:solidFill>
              </a:rPr>
              <a:t>sensitive </a:t>
            </a:r>
            <a:r>
              <a:rPr lang="en-US" dirty="0" smtClean="0">
                <a:solidFill>
                  <a:srgbClr val="C00000"/>
                </a:solidFill>
              </a:rPr>
              <a:t>to drift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 smtClean="0"/>
              <a:t>Gaussian beam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Softer edges</a:t>
            </a:r>
            <a:endParaRPr lang="en-US" dirty="0" smtClean="0">
              <a:solidFill>
                <a:srgbClr val="003300"/>
              </a:solidFill>
            </a:endParaRPr>
          </a:p>
          <a:p>
            <a:pPr lvl="1"/>
            <a:r>
              <a:rPr lang="en-US" dirty="0">
                <a:solidFill>
                  <a:srgbClr val="C00000"/>
                </a:solidFill>
              </a:rPr>
              <a:t>H</a:t>
            </a:r>
            <a:r>
              <a:rPr lang="en-US" dirty="0" smtClean="0">
                <a:solidFill>
                  <a:srgbClr val="C00000"/>
                </a:solidFill>
              </a:rPr>
              <a:t>igh dose contrast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 </a:t>
            </a:r>
            <a:r>
              <a:rPr lang="en-US" dirty="0" smtClean="0"/>
              <a:t>Best of both?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“dose flattening”</a:t>
            </a:r>
            <a:endParaRPr lang="en-US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>
            <a:off x="4513943" y="2496457"/>
            <a:ext cx="1190171" cy="100148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776686" y="1915886"/>
            <a:ext cx="24240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 </a:t>
            </a:r>
          </a:p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crystal</a:t>
            </a:r>
          </a:p>
        </p:txBody>
      </p:sp>
      <p:sp>
        <p:nvSpPr>
          <p:cNvPr id="16" name="Oval 15"/>
          <p:cNvSpPr/>
          <p:nvPr/>
        </p:nvSpPr>
        <p:spPr>
          <a:xfrm>
            <a:off x="1524000" y="1901371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09600" y="1828800"/>
            <a:ext cx="91440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7200" y="1219200"/>
            <a:ext cx="20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beam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614057" y="1828800"/>
            <a:ext cx="957943" cy="49348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72000" y="1524000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rastering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 to find the crystal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39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6 L 0.21598 7.40741E-6 L 0.21789 0.05325 L -0.03003 0.05325 L -0.03211 0.10394 L 0.29393 0.10394 L 0.3 0.15464 L -0.06215 0.15186 L -0.05816 0.21598 L 0.43386 0.20533 L 0.43177 0.26135 L -0.0401 0.2639 L -0.03402 0.31459 L 0.50591 0.31737 L 0.51389 0.36806 L 0.03195 0.35996 L 0.03386 0.4213 L 0.2 0.4132 " pathEditMode="relative" ptsTypes="AAAAAAAAAAAAAAAAAA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51" y="423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712359" y="2721376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>
              <a:spcBef>
                <a:spcPts val="1200"/>
              </a:spcBef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8.3.1: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TomAlberTron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NIGMS R01 GM124149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NIAID P50 </a:t>
            </a: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AI150476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</a:t>
            </a:r>
            <a:r>
              <a:rPr lang="en-US" altLang="en-US" sz="1800" b="1" dirty="0">
                <a:solidFill>
                  <a:srgbClr val="663300"/>
                </a:solidFill>
                <a:cs typeface="Arial" panose="020B0604020202020204" pitchFamily="34" charset="0"/>
              </a:rPr>
              <a:t>NIGMS P30 </a:t>
            </a:r>
            <a:r>
              <a:rPr lang="en-US" altLang="en-US" sz="1800" b="1" dirty="0" smtClean="0">
                <a:solidFill>
                  <a:srgbClr val="663300"/>
                </a:solidFill>
                <a:cs typeface="Arial" panose="020B0604020202020204" pitchFamily="34" charset="0"/>
              </a:rPr>
              <a:t>GM124169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DOE-BER Integrated Diffraction Analysis Technologies (IDAT)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NIH NIGMS </a:t>
            </a:r>
            <a:r>
              <a:rPr lang="en-US" altLang="en-US" sz="1800" b="1" dirty="0">
                <a:solidFill>
                  <a:srgbClr val="C00000"/>
                </a:solidFill>
                <a:cs typeface="Arial" panose="020B0604020202020204" pitchFamily="34" charset="0"/>
              </a:rPr>
              <a:t>P30 GM133894 </a:t>
            </a:r>
            <a:endParaRPr lang="en-US" altLang="en-US" sz="18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1200"/>
              </a:spcBef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96491" y="1575868"/>
            <a:ext cx="5664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Robert </a:t>
            </a:r>
            <a:r>
              <a:rPr lang="en-US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Stroud      James 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Fraser   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Nevan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Krogan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Paul Adams   John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Tainer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Greg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Hura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 Nick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Sauter</a:t>
            </a:r>
            <a:endParaRPr lang="en-US" dirty="0">
              <a:solidFill>
                <a:srgbClr val="663300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Aina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Cohen   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Art Lyubimov  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Jeney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Wierman</a:t>
            </a:r>
            <a:endParaRPr lang="en-US" dirty="0">
              <a:solidFill>
                <a:srgbClr val="C000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3999" cy="556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en-US" sz="2600" b="1" dirty="0">
                <a:solidFill>
                  <a:srgbClr val="000000"/>
                </a:solidFill>
                <a:latin typeface="Arial Narrow" panose="020B0606020202030204" pitchFamily="34" charset="0"/>
              </a:rPr>
              <a:t>http://bl831.als.lbl.gov/~jamesh/powerpoint/CBMS_WB_2022.pptx</a:t>
            </a:r>
            <a:endParaRPr lang="en-US" altLang="en-US" sz="26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7434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solidFill>
            <a:srgbClr val="00B050"/>
          </a:solidFill>
          <a:extLst/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rastering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 for flat dose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938664" y="1862962"/>
            <a:ext cx="5907413" cy="3421856"/>
          </a:xfrm>
          <a:custGeom>
            <a:avLst/>
            <a:gdLst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3030021 w 5907413"/>
              <a:gd name="connsiteY28" fmla="*/ 3086110 h 3421856"/>
              <a:gd name="connsiteX29" fmla="*/ 3011167 w 5907413"/>
              <a:gd name="connsiteY29" fmla="*/ 3208659 h 3421856"/>
              <a:gd name="connsiteX30" fmla="*/ 2869765 w 5907413"/>
              <a:gd name="connsiteY30" fmla="*/ 3321780 h 3421856"/>
              <a:gd name="connsiteX31" fmla="*/ 2681229 w 5907413"/>
              <a:gd name="connsiteY31" fmla="*/ 3387768 h 3421856"/>
              <a:gd name="connsiteX32" fmla="*/ 1220074 w 5907413"/>
              <a:gd name="connsiteY32" fmla="*/ 3406622 h 3421856"/>
              <a:gd name="connsiteX33" fmla="*/ 927843 w 5907413"/>
              <a:gd name="connsiteY33" fmla="*/ 3161525 h 3421856"/>
              <a:gd name="connsiteX34" fmla="*/ 927843 w 5907413"/>
              <a:gd name="connsiteY34" fmla="*/ 3076683 h 3421856"/>
              <a:gd name="connsiteX35" fmla="*/ 1040965 w 5907413"/>
              <a:gd name="connsiteY35" fmla="*/ 2963562 h 3421856"/>
              <a:gd name="connsiteX36" fmla="*/ 946697 w 5907413"/>
              <a:gd name="connsiteY36" fmla="*/ 2878720 h 3421856"/>
              <a:gd name="connsiteX37" fmla="*/ 918416 w 5907413"/>
              <a:gd name="connsiteY37" fmla="*/ 2737318 h 3421856"/>
              <a:gd name="connsiteX38" fmla="*/ 974977 w 5907413"/>
              <a:gd name="connsiteY38" fmla="*/ 2680758 h 3421856"/>
              <a:gd name="connsiteX39" fmla="*/ 588478 w 5907413"/>
              <a:gd name="connsiteY39" fmla="*/ 2690184 h 3421856"/>
              <a:gd name="connsiteX40" fmla="*/ 362235 w 5907413"/>
              <a:gd name="connsiteY40" fmla="*/ 2595916 h 3421856"/>
              <a:gd name="connsiteX41" fmla="*/ 277394 w 5907413"/>
              <a:gd name="connsiteY41" fmla="*/ 2416807 h 3421856"/>
              <a:gd name="connsiteX42" fmla="*/ 381089 w 5907413"/>
              <a:gd name="connsiteY42" fmla="*/ 2284832 h 3421856"/>
              <a:gd name="connsiteX43" fmla="*/ 296247 w 5907413"/>
              <a:gd name="connsiteY43" fmla="*/ 2247125 h 3421856"/>
              <a:gd name="connsiteX44" fmla="*/ 220833 w 5907413"/>
              <a:gd name="connsiteY44" fmla="*/ 2124576 h 3421856"/>
              <a:gd name="connsiteX45" fmla="*/ 286821 w 5907413"/>
              <a:gd name="connsiteY45" fmla="*/ 1992601 h 3421856"/>
              <a:gd name="connsiteX46" fmla="*/ 154845 w 5907413"/>
              <a:gd name="connsiteY46" fmla="*/ 1954894 h 3421856"/>
              <a:gd name="connsiteX47" fmla="*/ 60577 w 5907413"/>
              <a:gd name="connsiteY47" fmla="*/ 1794638 h 3421856"/>
              <a:gd name="connsiteX48" fmla="*/ 32297 w 5907413"/>
              <a:gd name="connsiteY48" fmla="*/ 1747504 h 3421856"/>
              <a:gd name="connsiteX49" fmla="*/ 154845 w 5907413"/>
              <a:gd name="connsiteY49" fmla="*/ 1568395 h 3421856"/>
              <a:gd name="connsiteX50" fmla="*/ 88858 w 5907413"/>
              <a:gd name="connsiteY50" fmla="*/ 1521261 h 3421856"/>
              <a:gd name="connsiteX51" fmla="*/ 4016 w 5907413"/>
              <a:gd name="connsiteY51" fmla="*/ 1417566 h 3421856"/>
              <a:gd name="connsiteX52" fmla="*/ 32297 w 5907413"/>
              <a:gd name="connsiteY52" fmla="*/ 1238457 h 3421856"/>
              <a:gd name="connsiteX53" fmla="*/ 192552 w 5907413"/>
              <a:gd name="connsiteY53" fmla="*/ 1163042 h 3421856"/>
              <a:gd name="connsiteX54" fmla="*/ 352808 w 5907413"/>
              <a:gd name="connsiteY54" fmla="*/ 1106481 h 3421856"/>
              <a:gd name="connsiteX55" fmla="*/ 315101 w 5907413"/>
              <a:gd name="connsiteY55" fmla="*/ 955652 h 3421856"/>
              <a:gd name="connsiteX56" fmla="*/ 399942 w 5907413"/>
              <a:gd name="connsiteY56" fmla="*/ 851958 h 3421856"/>
              <a:gd name="connsiteX57" fmla="*/ 475357 w 5907413"/>
              <a:gd name="connsiteY57" fmla="*/ 833104 h 3421856"/>
              <a:gd name="connsiteX58" fmla="*/ 371662 w 5907413"/>
              <a:gd name="connsiteY58" fmla="*/ 719982 h 3421856"/>
              <a:gd name="connsiteX59" fmla="*/ 333955 w 5907413"/>
              <a:gd name="connsiteY59" fmla="*/ 550300 h 3421856"/>
              <a:gd name="connsiteX60" fmla="*/ 428223 w 5907413"/>
              <a:gd name="connsiteY60" fmla="*/ 418325 h 3421856"/>
              <a:gd name="connsiteX61" fmla="*/ 616759 w 5907413"/>
              <a:gd name="connsiteY61" fmla="*/ 408898 h 3421856"/>
              <a:gd name="connsiteX62" fmla="*/ 588478 w 5907413"/>
              <a:gd name="connsiteY62" fmla="*/ 248642 h 3421856"/>
              <a:gd name="connsiteX63" fmla="*/ 673320 w 5907413"/>
              <a:gd name="connsiteY63" fmla="*/ 135520 h 3421856"/>
              <a:gd name="connsiteX64" fmla="*/ 824148 w 5907413"/>
              <a:gd name="connsiteY64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4189517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4170663 w 5907413"/>
              <a:gd name="connsiteY10" fmla="*/ 1172469 h 3421856"/>
              <a:gd name="connsiteX11" fmla="*/ 3972701 w 5907413"/>
              <a:gd name="connsiteY11" fmla="*/ 1398712 h 3421856"/>
              <a:gd name="connsiteX12" fmla="*/ 4189517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189517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897286 w 5907413"/>
              <a:gd name="connsiteY9" fmla="*/ 1172469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897286 w 5907413"/>
              <a:gd name="connsiteY9" fmla="*/ 1172469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5113344 w 5907413"/>
              <a:gd name="connsiteY16" fmla="*/ 1917186 h 3421856"/>
              <a:gd name="connsiteX17" fmla="*/ 5151051 w 5907413"/>
              <a:gd name="connsiteY17" fmla="*/ 2190564 h 3421856"/>
              <a:gd name="connsiteX18" fmla="*/ 5499843 w 5907413"/>
              <a:gd name="connsiteY18" fmla="*/ 2209417 h 3421856"/>
              <a:gd name="connsiteX19" fmla="*/ 5697806 w 5907413"/>
              <a:gd name="connsiteY19" fmla="*/ 2228271 h 3421856"/>
              <a:gd name="connsiteX20" fmla="*/ 5792074 w 5907413"/>
              <a:gd name="connsiteY20" fmla="*/ 2303685 h 3421856"/>
              <a:gd name="connsiteX21" fmla="*/ 5801501 w 5907413"/>
              <a:gd name="connsiteY21" fmla="*/ 2454514 h 3421856"/>
              <a:gd name="connsiteX22" fmla="*/ 5688379 w 5907413"/>
              <a:gd name="connsiteY22" fmla="*/ 2614770 h 3421856"/>
              <a:gd name="connsiteX23" fmla="*/ 5858062 w 5907413"/>
              <a:gd name="connsiteY23" fmla="*/ 2661904 h 3421856"/>
              <a:gd name="connsiteX24" fmla="*/ 5895769 w 5907413"/>
              <a:gd name="connsiteY24" fmla="*/ 2878720 h 3421856"/>
              <a:gd name="connsiteX25" fmla="*/ 5678952 w 5907413"/>
              <a:gd name="connsiteY25" fmla="*/ 3067257 h 3421856"/>
              <a:gd name="connsiteX26" fmla="*/ 5565831 w 5907413"/>
              <a:gd name="connsiteY26" fmla="*/ 3067257 h 3421856"/>
              <a:gd name="connsiteX27" fmla="*/ 4255505 w 5907413"/>
              <a:gd name="connsiteY27" fmla="*/ 3076683 h 3421856"/>
              <a:gd name="connsiteX28" fmla="*/ 3030021 w 5907413"/>
              <a:gd name="connsiteY28" fmla="*/ 3086110 h 3421856"/>
              <a:gd name="connsiteX29" fmla="*/ 3011167 w 5907413"/>
              <a:gd name="connsiteY29" fmla="*/ 3208659 h 3421856"/>
              <a:gd name="connsiteX30" fmla="*/ 2869765 w 5907413"/>
              <a:gd name="connsiteY30" fmla="*/ 3321780 h 3421856"/>
              <a:gd name="connsiteX31" fmla="*/ 2681229 w 5907413"/>
              <a:gd name="connsiteY31" fmla="*/ 3387768 h 3421856"/>
              <a:gd name="connsiteX32" fmla="*/ 1220074 w 5907413"/>
              <a:gd name="connsiteY32" fmla="*/ 3406622 h 3421856"/>
              <a:gd name="connsiteX33" fmla="*/ 927843 w 5907413"/>
              <a:gd name="connsiteY33" fmla="*/ 3161525 h 3421856"/>
              <a:gd name="connsiteX34" fmla="*/ 927843 w 5907413"/>
              <a:gd name="connsiteY34" fmla="*/ 3076683 h 3421856"/>
              <a:gd name="connsiteX35" fmla="*/ 1040965 w 5907413"/>
              <a:gd name="connsiteY35" fmla="*/ 2963562 h 3421856"/>
              <a:gd name="connsiteX36" fmla="*/ 946697 w 5907413"/>
              <a:gd name="connsiteY36" fmla="*/ 2878720 h 3421856"/>
              <a:gd name="connsiteX37" fmla="*/ 918416 w 5907413"/>
              <a:gd name="connsiteY37" fmla="*/ 2737318 h 3421856"/>
              <a:gd name="connsiteX38" fmla="*/ 974977 w 5907413"/>
              <a:gd name="connsiteY38" fmla="*/ 2680758 h 3421856"/>
              <a:gd name="connsiteX39" fmla="*/ 588478 w 5907413"/>
              <a:gd name="connsiteY39" fmla="*/ 2690184 h 3421856"/>
              <a:gd name="connsiteX40" fmla="*/ 362235 w 5907413"/>
              <a:gd name="connsiteY40" fmla="*/ 2595916 h 3421856"/>
              <a:gd name="connsiteX41" fmla="*/ 277394 w 5907413"/>
              <a:gd name="connsiteY41" fmla="*/ 2416807 h 3421856"/>
              <a:gd name="connsiteX42" fmla="*/ 381089 w 5907413"/>
              <a:gd name="connsiteY42" fmla="*/ 2284832 h 3421856"/>
              <a:gd name="connsiteX43" fmla="*/ 296247 w 5907413"/>
              <a:gd name="connsiteY43" fmla="*/ 2247125 h 3421856"/>
              <a:gd name="connsiteX44" fmla="*/ 220833 w 5907413"/>
              <a:gd name="connsiteY44" fmla="*/ 2124576 h 3421856"/>
              <a:gd name="connsiteX45" fmla="*/ 286821 w 5907413"/>
              <a:gd name="connsiteY45" fmla="*/ 1992601 h 3421856"/>
              <a:gd name="connsiteX46" fmla="*/ 154845 w 5907413"/>
              <a:gd name="connsiteY46" fmla="*/ 1954894 h 3421856"/>
              <a:gd name="connsiteX47" fmla="*/ 60577 w 5907413"/>
              <a:gd name="connsiteY47" fmla="*/ 1794638 h 3421856"/>
              <a:gd name="connsiteX48" fmla="*/ 32297 w 5907413"/>
              <a:gd name="connsiteY48" fmla="*/ 1747504 h 3421856"/>
              <a:gd name="connsiteX49" fmla="*/ 154845 w 5907413"/>
              <a:gd name="connsiteY49" fmla="*/ 1568395 h 3421856"/>
              <a:gd name="connsiteX50" fmla="*/ 88858 w 5907413"/>
              <a:gd name="connsiteY50" fmla="*/ 1521261 h 3421856"/>
              <a:gd name="connsiteX51" fmla="*/ 4016 w 5907413"/>
              <a:gd name="connsiteY51" fmla="*/ 1417566 h 3421856"/>
              <a:gd name="connsiteX52" fmla="*/ 32297 w 5907413"/>
              <a:gd name="connsiteY52" fmla="*/ 1238457 h 3421856"/>
              <a:gd name="connsiteX53" fmla="*/ 192552 w 5907413"/>
              <a:gd name="connsiteY53" fmla="*/ 1163042 h 3421856"/>
              <a:gd name="connsiteX54" fmla="*/ 352808 w 5907413"/>
              <a:gd name="connsiteY54" fmla="*/ 1106481 h 3421856"/>
              <a:gd name="connsiteX55" fmla="*/ 315101 w 5907413"/>
              <a:gd name="connsiteY55" fmla="*/ 955652 h 3421856"/>
              <a:gd name="connsiteX56" fmla="*/ 399942 w 5907413"/>
              <a:gd name="connsiteY56" fmla="*/ 851958 h 3421856"/>
              <a:gd name="connsiteX57" fmla="*/ 475357 w 5907413"/>
              <a:gd name="connsiteY57" fmla="*/ 833104 h 3421856"/>
              <a:gd name="connsiteX58" fmla="*/ 371662 w 5907413"/>
              <a:gd name="connsiteY58" fmla="*/ 719982 h 3421856"/>
              <a:gd name="connsiteX59" fmla="*/ 333955 w 5907413"/>
              <a:gd name="connsiteY59" fmla="*/ 550300 h 3421856"/>
              <a:gd name="connsiteX60" fmla="*/ 428223 w 5907413"/>
              <a:gd name="connsiteY60" fmla="*/ 418325 h 3421856"/>
              <a:gd name="connsiteX61" fmla="*/ 616759 w 5907413"/>
              <a:gd name="connsiteY61" fmla="*/ 408898 h 3421856"/>
              <a:gd name="connsiteX62" fmla="*/ 588478 w 5907413"/>
              <a:gd name="connsiteY62" fmla="*/ 248642 h 3421856"/>
              <a:gd name="connsiteX63" fmla="*/ 673320 w 5907413"/>
              <a:gd name="connsiteY63" fmla="*/ 135520 h 3421856"/>
              <a:gd name="connsiteX64" fmla="*/ 824148 w 5907413"/>
              <a:gd name="connsiteY64" fmla="*/ 50679 h 3421856"/>
              <a:gd name="connsiteX65" fmla="*/ 927843 w 5907413"/>
              <a:gd name="connsiteY65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897286 w 5907413"/>
              <a:gd name="connsiteY9" fmla="*/ 1172469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5113344 w 5907413"/>
              <a:gd name="connsiteY16" fmla="*/ 1917186 h 3421856"/>
              <a:gd name="connsiteX17" fmla="*/ 5151051 w 5907413"/>
              <a:gd name="connsiteY17" fmla="*/ 2190564 h 3421856"/>
              <a:gd name="connsiteX18" fmla="*/ 5499843 w 5907413"/>
              <a:gd name="connsiteY18" fmla="*/ 2209417 h 3421856"/>
              <a:gd name="connsiteX19" fmla="*/ 5697806 w 5907413"/>
              <a:gd name="connsiteY19" fmla="*/ 2228271 h 3421856"/>
              <a:gd name="connsiteX20" fmla="*/ 5792074 w 5907413"/>
              <a:gd name="connsiteY20" fmla="*/ 2303685 h 3421856"/>
              <a:gd name="connsiteX21" fmla="*/ 5801501 w 5907413"/>
              <a:gd name="connsiteY21" fmla="*/ 2454514 h 3421856"/>
              <a:gd name="connsiteX22" fmla="*/ 5688379 w 5907413"/>
              <a:gd name="connsiteY22" fmla="*/ 2614770 h 3421856"/>
              <a:gd name="connsiteX23" fmla="*/ 5858062 w 5907413"/>
              <a:gd name="connsiteY23" fmla="*/ 2661904 h 3421856"/>
              <a:gd name="connsiteX24" fmla="*/ 5895769 w 5907413"/>
              <a:gd name="connsiteY24" fmla="*/ 2878720 h 3421856"/>
              <a:gd name="connsiteX25" fmla="*/ 5678952 w 5907413"/>
              <a:gd name="connsiteY25" fmla="*/ 3067257 h 3421856"/>
              <a:gd name="connsiteX26" fmla="*/ 5565831 w 5907413"/>
              <a:gd name="connsiteY26" fmla="*/ 3067257 h 3421856"/>
              <a:gd name="connsiteX27" fmla="*/ 4255505 w 5907413"/>
              <a:gd name="connsiteY27" fmla="*/ 3076683 h 3421856"/>
              <a:gd name="connsiteX28" fmla="*/ 3030021 w 5907413"/>
              <a:gd name="connsiteY28" fmla="*/ 3086110 h 3421856"/>
              <a:gd name="connsiteX29" fmla="*/ 3011167 w 5907413"/>
              <a:gd name="connsiteY29" fmla="*/ 3208659 h 3421856"/>
              <a:gd name="connsiteX30" fmla="*/ 2869765 w 5907413"/>
              <a:gd name="connsiteY30" fmla="*/ 3321780 h 3421856"/>
              <a:gd name="connsiteX31" fmla="*/ 2681229 w 5907413"/>
              <a:gd name="connsiteY31" fmla="*/ 3387768 h 3421856"/>
              <a:gd name="connsiteX32" fmla="*/ 1220074 w 5907413"/>
              <a:gd name="connsiteY32" fmla="*/ 3406622 h 3421856"/>
              <a:gd name="connsiteX33" fmla="*/ 927843 w 5907413"/>
              <a:gd name="connsiteY33" fmla="*/ 3161525 h 3421856"/>
              <a:gd name="connsiteX34" fmla="*/ 927843 w 5907413"/>
              <a:gd name="connsiteY34" fmla="*/ 3076683 h 3421856"/>
              <a:gd name="connsiteX35" fmla="*/ 1040965 w 5907413"/>
              <a:gd name="connsiteY35" fmla="*/ 2963562 h 3421856"/>
              <a:gd name="connsiteX36" fmla="*/ 946697 w 5907413"/>
              <a:gd name="connsiteY36" fmla="*/ 2878720 h 3421856"/>
              <a:gd name="connsiteX37" fmla="*/ 918416 w 5907413"/>
              <a:gd name="connsiteY37" fmla="*/ 2737318 h 3421856"/>
              <a:gd name="connsiteX38" fmla="*/ 588478 w 5907413"/>
              <a:gd name="connsiteY38" fmla="*/ 2690184 h 3421856"/>
              <a:gd name="connsiteX39" fmla="*/ 362235 w 5907413"/>
              <a:gd name="connsiteY39" fmla="*/ 2595916 h 3421856"/>
              <a:gd name="connsiteX40" fmla="*/ 277394 w 5907413"/>
              <a:gd name="connsiteY40" fmla="*/ 2416807 h 3421856"/>
              <a:gd name="connsiteX41" fmla="*/ 381089 w 5907413"/>
              <a:gd name="connsiteY41" fmla="*/ 2284832 h 3421856"/>
              <a:gd name="connsiteX42" fmla="*/ 296247 w 5907413"/>
              <a:gd name="connsiteY42" fmla="*/ 2247125 h 3421856"/>
              <a:gd name="connsiteX43" fmla="*/ 220833 w 5907413"/>
              <a:gd name="connsiteY43" fmla="*/ 2124576 h 3421856"/>
              <a:gd name="connsiteX44" fmla="*/ 286821 w 5907413"/>
              <a:gd name="connsiteY44" fmla="*/ 1992601 h 3421856"/>
              <a:gd name="connsiteX45" fmla="*/ 154845 w 5907413"/>
              <a:gd name="connsiteY45" fmla="*/ 1954894 h 3421856"/>
              <a:gd name="connsiteX46" fmla="*/ 60577 w 5907413"/>
              <a:gd name="connsiteY46" fmla="*/ 1794638 h 3421856"/>
              <a:gd name="connsiteX47" fmla="*/ 32297 w 5907413"/>
              <a:gd name="connsiteY47" fmla="*/ 1747504 h 3421856"/>
              <a:gd name="connsiteX48" fmla="*/ 154845 w 5907413"/>
              <a:gd name="connsiteY48" fmla="*/ 1568395 h 3421856"/>
              <a:gd name="connsiteX49" fmla="*/ 88858 w 5907413"/>
              <a:gd name="connsiteY49" fmla="*/ 1521261 h 3421856"/>
              <a:gd name="connsiteX50" fmla="*/ 4016 w 5907413"/>
              <a:gd name="connsiteY50" fmla="*/ 1417566 h 3421856"/>
              <a:gd name="connsiteX51" fmla="*/ 32297 w 5907413"/>
              <a:gd name="connsiteY51" fmla="*/ 1238457 h 3421856"/>
              <a:gd name="connsiteX52" fmla="*/ 192552 w 5907413"/>
              <a:gd name="connsiteY52" fmla="*/ 1163042 h 3421856"/>
              <a:gd name="connsiteX53" fmla="*/ 352808 w 5907413"/>
              <a:gd name="connsiteY53" fmla="*/ 1106481 h 3421856"/>
              <a:gd name="connsiteX54" fmla="*/ 315101 w 5907413"/>
              <a:gd name="connsiteY54" fmla="*/ 955652 h 3421856"/>
              <a:gd name="connsiteX55" fmla="*/ 399942 w 5907413"/>
              <a:gd name="connsiteY55" fmla="*/ 851958 h 3421856"/>
              <a:gd name="connsiteX56" fmla="*/ 475357 w 5907413"/>
              <a:gd name="connsiteY56" fmla="*/ 833104 h 3421856"/>
              <a:gd name="connsiteX57" fmla="*/ 371662 w 5907413"/>
              <a:gd name="connsiteY57" fmla="*/ 719982 h 3421856"/>
              <a:gd name="connsiteX58" fmla="*/ 333955 w 5907413"/>
              <a:gd name="connsiteY58" fmla="*/ 550300 h 3421856"/>
              <a:gd name="connsiteX59" fmla="*/ 428223 w 5907413"/>
              <a:gd name="connsiteY59" fmla="*/ 418325 h 3421856"/>
              <a:gd name="connsiteX60" fmla="*/ 616759 w 5907413"/>
              <a:gd name="connsiteY60" fmla="*/ 408898 h 3421856"/>
              <a:gd name="connsiteX61" fmla="*/ 588478 w 5907413"/>
              <a:gd name="connsiteY61" fmla="*/ 248642 h 3421856"/>
              <a:gd name="connsiteX62" fmla="*/ 673320 w 5907413"/>
              <a:gd name="connsiteY62" fmla="*/ 135520 h 3421856"/>
              <a:gd name="connsiteX63" fmla="*/ 824148 w 5907413"/>
              <a:gd name="connsiteY63" fmla="*/ 50679 h 3421856"/>
              <a:gd name="connsiteX64" fmla="*/ 927843 w 5907413"/>
              <a:gd name="connsiteY64" fmla="*/ 22399 h 342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907413" h="3421856">
                <a:moveTo>
                  <a:pt x="927843" y="22399"/>
                </a:moveTo>
                <a:cubicBezTo>
                  <a:pt x="1718909" y="403"/>
                  <a:pt x="2509975" y="-21593"/>
                  <a:pt x="2869765" y="41252"/>
                </a:cubicBezTo>
                <a:cubicBezTo>
                  <a:pt x="3229555" y="104097"/>
                  <a:pt x="3066156" y="324057"/>
                  <a:pt x="3086581" y="399471"/>
                </a:cubicBezTo>
                <a:cubicBezTo>
                  <a:pt x="3107006" y="474885"/>
                  <a:pt x="2973459" y="457603"/>
                  <a:pt x="2992313" y="493739"/>
                </a:cubicBezTo>
                <a:cubicBezTo>
                  <a:pt x="3011167" y="529875"/>
                  <a:pt x="3160425" y="577009"/>
                  <a:pt x="3199703" y="616287"/>
                </a:cubicBezTo>
                <a:cubicBezTo>
                  <a:pt x="3238981" y="655565"/>
                  <a:pt x="3160424" y="702700"/>
                  <a:pt x="3227983" y="729409"/>
                </a:cubicBezTo>
                <a:cubicBezTo>
                  <a:pt x="3295542" y="756118"/>
                  <a:pt x="3498219" y="737265"/>
                  <a:pt x="3605056" y="776543"/>
                </a:cubicBezTo>
                <a:cubicBezTo>
                  <a:pt x="3711893" y="815821"/>
                  <a:pt x="3826586" y="917945"/>
                  <a:pt x="3869006" y="965079"/>
                </a:cubicBezTo>
                <a:cubicBezTo>
                  <a:pt x="3911427" y="1012213"/>
                  <a:pt x="3854866" y="1024782"/>
                  <a:pt x="3859579" y="1059347"/>
                </a:cubicBezTo>
                <a:cubicBezTo>
                  <a:pt x="3864292" y="1093912"/>
                  <a:pt x="3845439" y="1153615"/>
                  <a:pt x="3897286" y="1172469"/>
                </a:cubicBezTo>
                <a:cubicBezTo>
                  <a:pt x="3949133" y="1191323"/>
                  <a:pt x="4106247" y="1153615"/>
                  <a:pt x="4170663" y="1172469"/>
                </a:cubicBezTo>
                <a:cubicBezTo>
                  <a:pt x="4235080" y="1191323"/>
                  <a:pt x="4247649" y="1243171"/>
                  <a:pt x="4283785" y="1285591"/>
                </a:cubicBezTo>
                <a:cubicBezTo>
                  <a:pt x="4319921" y="1328011"/>
                  <a:pt x="4288499" y="1400283"/>
                  <a:pt x="4387480" y="1426992"/>
                </a:cubicBezTo>
                <a:cubicBezTo>
                  <a:pt x="4486461" y="1453701"/>
                  <a:pt x="4748841" y="1411281"/>
                  <a:pt x="4877674" y="1445846"/>
                </a:cubicBezTo>
                <a:cubicBezTo>
                  <a:pt x="5006507" y="1480411"/>
                  <a:pt x="5124342" y="1566823"/>
                  <a:pt x="5160478" y="1634382"/>
                </a:cubicBezTo>
                <a:cubicBezTo>
                  <a:pt x="5196614" y="1701941"/>
                  <a:pt x="5102347" y="1804065"/>
                  <a:pt x="5094491" y="1851199"/>
                </a:cubicBezTo>
                <a:cubicBezTo>
                  <a:pt x="5086635" y="1898333"/>
                  <a:pt x="5103917" y="1860625"/>
                  <a:pt x="5113344" y="1917186"/>
                </a:cubicBezTo>
                <a:cubicBezTo>
                  <a:pt x="5122771" y="1973747"/>
                  <a:pt x="5086635" y="2141859"/>
                  <a:pt x="5151051" y="2190564"/>
                </a:cubicBezTo>
                <a:cubicBezTo>
                  <a:pt x="5215467" y="2239269"/>
                  <a:pt x="5408717" y="2203133"/>
                  <a:pt x="5499843" y="2209417"/>
                </a:cubicBezTo>
                <a:cubicBezTo>
                  <a:pt x="5590969" y="2215701"/>
                  <a:pt x="5649101" y="2212560"/>
                  <a:pt x="5697806" y="2228271"/>
                </a:cubicBezTo>
                <a:cubicBezTo>
                  <a:pt x="5746511" y="2243982"/>
                  <a:pt x="5774792" y="2265978"/>
                  <a:pt x="5792074" y="2303685"/>
                </a:cubicBezTo>
                <a:cubicBezTo>
                  <a:pt x="5809356" y="2341392"/>
                  <a:pt x="5818783" y="2402667"/>
                  <a:pt x="5801501" y="2454514"/>
                </a:cubicBezTo>
                <a:cubicBezTo>
                  <a:pt x="5784219" y="2506361"/>
                  <a:pt x="5678952" y="2580205"/>
                  <a:pt x="5688379" y="2614770"/>
                </a:cubicBezTo>
                <a:cubicBezTo>
                  <a:pt x="5697806" y="2649335"/>
                  <a:pt x="5823497" y="2617912"/>
                  <a:pt x="5858062" y="2661904"/>
                </a:cubicBezTo>
                <a:cubicBezTo>
                  <a:pt x="5892627" y="2705896"/>
                  <a:pt x="5925621" y="2811161"/>
                  <a:pt x="5895769" y="2878720"/>
                </a:cubicBezTo>
                <a:cubicBezTo>
                  <a:pt x="5865917" y="2946279"/>
                  <a:pt x="5733942" y="3035834"/>
                  <a:pt x="5678952" y="3067257"/>
                </a:cubicBezTo>
                <a:cubicBezTo>
                  <a:pt x="5623962" y="3098680"/>
                  <a:pt x="5803072" y="3065686"/>
                  <a:pt x="5565831" y="3067257"/>
                </a:cubicBezTo>
                <a:lnTo>
                  <a:pt x="4255505" y="3076683"/>
                </a:lnTo>
                <a:lnTo>
                  <a:pt x="3030021" y="3086110"/>
                </a:lnTo>
                <a:cubicBezTo>
                  <a:pt x="3000171" y="3185092"/>
                  <a:pt x="3037876" y="3169381"/>
                  <a:pt x="3011167" y="3208659"/>
                </a:cubicBezTo>
                <a:cubicBezTo>
                  <a:pt x="2984458" y="3247937"/>
                  <a:pt x="2924755" y="3291929"/>
                  <a:pt x="2869765" y="3321780"/>
                </a:cubicBezTo>
                <a:cubicBezTo>
                  <a:pt x="2814775" y="3351631"/>
                  <a:pt x="2956178" y="3373628"/>
                  <a:pt x="2681229" y="3387768"/>
                </a:cubicBezTo>
                <a:cubicBezTo>
                  <a:pt x="2406280" y="3401908"/>
                  <a:pt x="1512305" y="3444329"/>
                  <a:pt x="1220074" y="3406622"/>
                </a:cubicBezTo>
                <a:cubicBezTo>
                  <a:pt x="927843" y="3368915"/>
                  <a:pt x="976548" y="3216515"/>
                  <a:pt x="927843" y="3161525"/>
                </a:cubicBezTo>
                <a:cubicBezTo>
                  <a:pt x="879138" y="3106535"/>
                  <a:pt x="908989" y="3109677"/>
                  <a:pt x="927843" y="3076683"/>
                </a:cubicBezTo>
                <a:cubicBezTo>
                  <a:pt x="946697" y="3043689"/>
                  <a:pt x="1037823" y="2996556"/>
                  <a:pt x="1040965" y="2963562"/>
                </a:cubicBezTo>
                <a:cubicBezTo>
                  <a:pt x="1044107" y="2930568"/>
                  <a:pt x="967122" y="2916427"/>
                  <a:pt x="946697" y="2878720"/>
                </a:cubicBezTo>
                <a:cubicBezTo>
                  <a:pt x="926272" y="2841013"/>
                  <a:pt x="978119" y="2768741"/>
                  <a:pt x="918416" y="2737318"/>
                </a:cubicBezTo>
                <a:cubicBezTo>
                  <a:pt x="858713" y="2705895"/>
                  <a:pt x="681175" y="2713751"/>
                  <a:pt x="588478" y="2690184"/>
                </a:cubicBezTo>
                <a:cubicBezTo>
                  <a:pt x="495781" y="2666617"/>
                  <a:pt x="414082" y="2641479"/>
                  <a:pt x="362235" y="2595916"/>
                </a:cubicBezTo>
                <a:cubicBezTo>
                  <a:pt x="310388" y="2550353"/>
                  <a:pt x="274252" y="2468654"/>
                  <a:pt x="277394" y="2416807"/>
                </a:cubicBezTo>
                <a:cubicBezTo>
                  <a:pt x="280536" y="2364960"/>
                  <a:pt x="377947" y="2313112"/>
                  <a:pt x="381089" y="2284832"/>
                </a:cubicBezTo>
                <a:cubicBezTo>
                  <a:pt x="384231" y="2256552"/>
                  <a:pt x="322956" y="2273834"/>
                  <a:pt x="296247" y="2247125"/>
                </a:cubicBezTo>
                <a:cubicBezTo>
                  <a:pt x="269538" y="2220416"/>
                  <a:pt x="222404" y="2166997"/>
                  <a:pt x="220833" y="2124576"/>
                </a:cubicBezTo>
                <a:cubicBezTo>
                  <a:pt x="219262" y="2082155"/>
                  <a:pt x="297819" y="2020881"/>
                  <a:pt x="286821" y="1992601"/>
                </a:cubicBezTo>
                <a:cubicBezTo>
                  <a:pt x="275823" y="1964321"/>
                  <a:pt x="192552" y="1987888"/>
                  <a:pt x="154845" y="1954894"/>
                </a:cubicBezTo>
                <a:cubicBezTo>
                  <a:pt x="117138" y="1921900"/>
                  <a:pt x="81002" y="1829203"/>
                  <a:pt x="60577" y="1794638"/>
                </a:cubicBezTo>
                <a:cubicBezTo>
                  <a:pt x="40152" y="1760073"/>
                  <a:pt x="16586" y="1785211"/>
                  <a:pt x="32297" y="1747504"/>
                </a:cubicBezTo>
                <a:cubicBezTo>
                  <a:pt x="48008" y="1709797"/>
                  <a:pt x="145418" y="1606102"/>
                  <a:pt x="154845" y="1568395"/>
                </a:cubicBezTo>
                <a:cubicBezTo>
                  <a:pt x="164272" y="1530688"/>
                  <a:pt x="113996" y="1546399"/>
                  <a:pt x="88858" y="1521261"/>
                </a:cubicBezTo>
                <a:cubicBezTo>
                  <a:pt x="63720" y="1496123"/>
                  <a:pt x="13443" y="1464700"/>
                  <a:pt x="4016" y="1417566"/>
                </a:cubicBezTo>
                <a:cubicBezTo>
                  <a:pt x="-5411" y="1370432"/>
                  <a:pt x="874" y="1280878"/>
                  <a:pt x="32297" y="1238457"/>
                </a:cubicBezTo>
                <a:cubicBezTo>
                  <a:pt x="63720" y="1196036"/>
                  <a:pt x="139134" y="1185038"/>
                  <a:pt x="192552" y="1163042"/>
                </a:cubicBezTo>
                <a:cubicBezTo>
                  <a:pt x="245970" y="1141046"/>
                  <a:pt x="332383" y="1141046"/>
                  <a:pt x="352808" y="1106481"/>
                </a:cubicBezTo>
                <a:cubicBezTo>
                  <a:pt x="373233" y="1071916"/>
                  <a:pt x="307245" y="998073"/>
                  <a:pt x="315101" y="955652"/>
                </a:cubicBezTo>
                <a:cubicBezTo>
                  <a:pt x="322957" y="913232"/>
                  <a:pt x="373233" y="872383"/>
                  <a:pt x="399942" y="851958"/>
                </a:cubicBezTo>
                <a:cubicBezTo>
                  <a:pt x="426651" y="831533"/>
                  <a:pt x="480070" y="855100"/>
                  <a:pt x="475357" y="833104"/>
                </a:cubicBezTo>
                <a:cubicBezTo>
                  <a:pt x="470644" y="811108"/>
                  <a:pt x="395229" y="767116"/>
                  <a:pt x="371662" y="719982"/>
                </a:cubicBezTo>
                <a:cubicBezTo>
                  <a:pt x="348095" y="672848"/>
                  <a:pt x="324528" y="600576"/>
                  <a:pt x="333955" y="550300"/>
                </a:cubicBezTo>
                <a:cubicBezTo>
                  <a:pt x="343382" y="500024"/>
                  <a:pt x="381089" y="441892"/>
                  <a:pt x="428223" y="418325"/>
                </a:cubicBezTo>
                <a:cubicBezTo>
                  <a:pt x="475357" y="394758"/>
                  <a:pt x="590050" y="437178"/>
                  <a:pt x="616759" y="408898"/>
                </a:cubicBezTo>
                <a:cubicBezTo>
                  <a:pt x="643468" y="380618"/>
                  <a:pt x="579051" y="294205"/>
                  <a:pt x="588478" y="248642"/>
                </a:cubicBezTo>
                <a:cubicBezTo>
                  <a:pt x="597905" y="203079"/>
                  <a:pt x="634042" y="168514"/>
                  <a:pt x="673320" y="135520"/>
                </a:cubicBezTo>
                <a:cubicBezTo>
                  <a:pt x="712598" y="102526"/>
                  <a:pt x="768373" y="76602"/>
                  <a:pt x="824148" y="50679"/>
                </a:cubicBezTo>
                <a:lnTo>
                  <a:pt x="927843" y="22399"/>
                </a:lnTo>
                <a:close/>
              </a:path>
            </a:pathLst>
          </a:cu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4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rastering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 for virtual beam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71361" y="3313820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598709" y="3646901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744012" y="3348386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740871" y="2987025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30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3" descr="pink-nakedxta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6874">
            <a:off x="2044840" y="3386118"/>
            <a:ext cx="4297806" cy="293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/>
          <p:cNvSpPr/>
          <p:nvPr/>
        </p:nvSpPr>
        <p:spPr>
          <a:xfrm rot="5400000">
            <a:off x="5665962" y="3147045"/>
            <a:ext cx="2725316" cy="3456495"/>
          </a:xfrm>
          <a:prstGeom prst="rect">
            <a:avLst/>
          </a:prstGeom>
          <a:gradFill>
            <a:gsLst>
              <a:gs pos="0">
                <a:schemeClr val="bg1"/>
              </a:gs>
              <a:gs pos="7680">
                <a:srgbClr val="9AB5E4"/>
              </a:gs>
              <a:gs pos="64000">
                <a:schemeClr val="accent1">
                  <a:tint val="66000"/>
                  <a:satMod val="16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97800" y="2115227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5400000">
            <a:off x="3392225" y="4267287"/>
            <a:ext cx="3189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position along  crystal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104517" y="2379342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05172" y="2379342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 rot="5400000">
            <a:off x="6679679" y="1446597"/>
            <a:ext cx="697881" cy="3456495"/>
          </a:xfrm>
          <a:prstGeom prst="rect">
            <a:avLst/>
          </a:prstGeom>
          <a:gradFill>
            <a:gsLst>
              <a:gs pos="0">
                <a:schemeClr val="bg1"/>
              </a:gs>
              <a:gs pos="8300">
                <a:srgbClr val="9DA6D1"/>
              </a:gs>
              <a:gs pos="100000">
                <a:srgbClr val="C0000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5643564" y="3144570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26995" y="89209"/>
            <a:ext cx="65261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Old way: shoot and scoot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 rot="5400000">
            <a:off x="6689218" y="2122642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0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3" descr="pink-nakedxta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6874">
            <a:off x="2044840" y="3386118"/>
            <a:ext cx="4297806" cy="293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/>
          <p:cNvSpPr/>
          <p:nvPr/>
        </p:nvSpPr>
        <p:spPr>
          <a:xfrm rot="5400000">
            <a:off x="6011650" y="3492733"/>
            <a:ext cx="2033940" cy="3456495"/>
          </a:xfrm>
          <a:prstGeom prst="rect">
            <a:avLst/>
          </a:prstGeom>
          <a:gradFill>
            <a:gsLst>
              <a:gs pos="0">
                <a:schemeClr val="bg1"/>
              </a:gs>
              <a:gs pos="7680">
                <a:srgbClr val="9AB5E4"/>
              </a:gs>
              <a:gs pos="64000">
                <a:schemeClr val="accent1">
                  <a:tint val="66000"/>
                  <a:satMod val="16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97800" y="2115227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5400000">
            <a:off x="3392225" y="4267287"/>
            <a:ext cx="3189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position along  crystal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104517" y="2379342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05172" y="2379342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 rot="5400000">
            <a:off x="6328415" y="1797860"/>
            <a:ext cx="1400408" cy="3456495"/>
          </a:xfrm>
          <a:prstGeom prst="rect">
            <a:avLst/>
          </a:prstGeom>
          <a:gradFill>
            <a:gsLst>
              <a:gs pos="0">
                <a:schemeClr val="bg1"/>
              </a:gs>
              <a:gs pos="8300">
                <a:srgbClr val="9DA6D1"/>
              </a:gs>
              <a:gs pos="100000">
                <a:srgbClr val="C0000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 rot="5400000">
            <a:off x="6689218" y="2122642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5643564" y="3144570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5643564" y="3839786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 rot="5400000">
            <a:off x="6689218" y="2803680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326995" y="89209"/>
            <a:ext cx="65261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Old way: shoot and scoot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69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3" descr="pink-nakedxta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6874">
            <a:off x="2044840" y="3386118"/>
            <a:ext cx="4297806" cy="293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/>
          <p:cNvSpPr/>
          <p:nvPr/>
        </p:nvSpPr>
        <p:spPr>
          <a:xfrm rot="5400000">
            <a:off x="6345679" y="3826761"/>
            <a:ext cx="1365883" cy="3456495"/>
          </a:xfrm>
          <a:prstGeom prst="rect">
            <a:avLst/>
          </a:prstGeom>
          <a:gradFill>
            <a:gsLst>
              <a:gs pos="0">
                <a:schemeClr val="bg1"/>
              </a:gs>
              <a:gs pos="7680">
                <a:srgbClr val="9AB5E4"/>
              </a:gs>
              <a:gs pos="64000">
                <a:schemeClr val="accent1">
                  <a:tint val="66000"/>
                  <a:satMod val="16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97800" y="2115227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5400000">
            <a:off x="3392225" y="4267287"/>
            <a:ext cx="3189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position along  crystal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104517" y="2379342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05172" y="2379342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 rot="5400000">
            <a:off x="6003634" y="2122643"/>
            <a:ext cx="2049973" cy="3456495"/>
          </a:xfrm>
          <a:prstGeom prst="rect">
            <a:avLst/>
          </a:prstGeom>
          <a:gradFill>
            <a:gsLst>
              <a:gs pos="0">
                <a:schemeClr val="bg1"/>
              </a:gs>
              <a:gs pos="8300">
                <a:srgbClr val="9DA6D1"/>
              </a:gs>
              <a:gs pos="100000">
                <a:srgbClr val="C0000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 rot="5400000">
            <a:off x="6689218" y="2803680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 rot="5400000">
            <a:off x="6689218" y="3483222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 rot="5400000">
            <a:off x="6689218" y="2122642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5643564" y="3144570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5643564" y="3839786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5643564" y="4535002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326995" y="89209"/>
            <a:ext cx="65261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Old way: shoot and scoot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73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3" descr="pink-nakedxta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6874">
            <a:off x="2044840" y="3386118"/>
            <a:ext cx="4297806" cy="293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/>
          <p:cNvSpPr/>
          <p:nvPr/>
        </p:nvSpPr>
        <p:spPr>
          <a:xfrm rot="5400000">
            <a:off x="6345679" y="3826761"/>
            <a:ext cx="1365883" cy="3456495"/>
          </a:xfrm>
          <a:prstGeom prst="rect">
            <a:avLst/>
          </a:prstGeom>
          <a:gradFill>
            <a:gsLst>
              <a:gs pos="0">
                <a:schemeClr val="bg1"/>
              </a:gs>
              <a:gs pos="7680">
                <a:srgbClr val="9AB5E4"/>
              </a:gs>
              <a:gs pos="64000">
                <a:schemeClr val="accent1">
                  <a:tint val="66000"/>
                  <a:satMod val="16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97800" y="2115227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5400000">
            <a:off x="3392225" y="4267287"/>
            <a:ext cx="3189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position along  crystal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104517" y="2379342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05172" y="2379342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720596" y="2158296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913013" y="2379342"/>
            <a:ext cx="857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7968" y="2379342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3826" y="2780377"/>
            <a:ext cx="3476625" cy="3476625"/>
          </a:xfrm>
          <a:prstGeom prst="rect">
            <a:avLst/>
          </a:prstGeom>
          <a:gradFill>
            <a:gsLst>
              <a:gs pos="37000">
                <a:srgbClr val="8D78AA"/>
              </a:gs>
              <a:gs pos="24000">
                <a:srgbClr val="9BB0DE"/>
              </a:gs>
              <a:gs pos="0">
                <a:schemeClr val="bg1"/>
              </a:gs>
            </a:gsLst>
            <a:lin ang="20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6003634" y="2122643"/>
            <a:ext cx="2049973" cy="3456495"/>
          </a:xfrm>
          <a:prstGeom prst="rect">
            <a:avLst/>
          </a:prstGeom>
          <a:gradFill>
            <a:gsLst>
              <a:gs pos="0">
                <a:schemeClr val="bg1"/>
              </a:gs>
              <a:gs pos="8300">
                <a:srgbClr val="9DA6D1"/>
              </a:gs>
              <a:gs pos="100000">
                <a:srgbClr val="C0000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 rot="5400000">
            <a:off x="6689218" y="2803680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 rot="5400000">
            <a:off x="6689218" y="3483222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 rot="5400000">
            <a:off x="6689218" y="2122642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5643564" y="3144570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5643564" y="3839786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5643564" y="4535002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>
            <a:off x="219075" y="2872621"/>
            <a:ext cx="1114425" cy="3331507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78420" y="100360"/>
            <a:ext cx="88152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Painting mode: raster as collection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22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3" descr="pink-nakedxta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6874">
            <a:off x="2044840" y="3386118"/>
            <a:ext cx="4297806" cy="293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/>
          <p:cNvSpPr/>
          <p:nvPr/>
        </p:nvSpPr>
        <p:spPr>
          <a:xfrm rot="5400000">
            <a:off x="6345679" y="3826761"/>
            <a:ext cx="1365883" cy="3456495"/>
          </a:xfrm>
          <a:prstGeom prst="rect">
            <a:avLst/>
          </a:prstGeom>
          <a:gradFill>
            <a:gsLst>
              <a:gs pos="0">
                <a:schemeClr val="bg1"/>
              </a:gs>
              <a:gs pos="7680">
                <a:srgbClr val="9AB5E4"/>
              </a:gs>
              <a:gs pos="64000">
                <a:schemeClr val="accent1">
                  <a:tint val="66000"/>
                  <a:satMod val="16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97800" y="2115227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5400000">
            <a:off x="3392225" y="4267287"/>
            <a:ext cx="3189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position along  crystal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104517" y="2379342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05172" y="2379342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720596" y="2158296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913013" y="2379342"/>
            <a:ext cx="857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7968" y="2379342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3826" y="2780377"/>
            <a:ext cx="3476625" cy="3476625"/>
          </a:xfrm>
          <a:prstGeom prst="rect">
            <a:avLst/>
          </a:prstGeom>
          <a:gradFill>
            <a:gsLst>
              <a:gs pos="44000">
                <a:srgbClr val="A67C9C"/>
              </a:gs>
              <a:gs pos="24000">
                <a:srgbClr val="9BB0DE"/>
              </a:gs>
              <a:gs pos="0">
                <a:schemeClr val="bg1"/>
              </a:gs>
            </a:gsLst>
            <a:lin ang="20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6003634" y="2122643"/>
            <a:ext cx="2049973" cy="3456495"/>
          </a:xfrm>
          <a:prstGeom prst="rect">
            <a:avLst/>
          </a:prstGeom>
          <a:gradFill>
            <a:gsLst>
              <a:gs pos="0">
                <a:schemeClr val="bg1"/>
              </a:gs>
              <a:gs pos="8300">
                <a:srgbClr val="9DA6D1"/>
              </a:gs>
              <a:gs pos="100000">
                <a:srgbClr val="C0000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 rot="5400000">
            <a:off x="6689218" y="2803680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 rot="5400000">
            <a:off x="6689218" y="3483222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 rot="5400000">
            <a:off x="6689218" y="2122642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5643564" y="3144570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5643564" y="3839786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5643564" y="4535002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>
            <a:off x="219075" y="2872621"/>
            <a:ext cx="1114425" cy="3331507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445294" y="2872621"/>
            <a:ext cx="1114425" cy="3331507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78420" y="100360"/>
            <a:ext cx="88152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Painting mode: raster as collection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81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3" descr="pink-nakedxta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6874">
            <a:off x="2044840" y="3386118"/>
            <a:ext cx="4297806" cy="293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/>
          <p:cNvSpPr/>
          <p:nvPr/>
        </p:nvSpPr>
        <p:spPr>
          <a:xfrm rot="5400000">
            <a:off x="6345679" y="3826761"/>
            <a:ext cx="1365883" cy="3456495"/>
          </a:xfrm>
          <a:prstGeom prst="rect">
            <a:avLst/>
          </a:prstGeom>
          <a:gradFill>
            <a:gsLst>
              <a:gs pos="0">
                <a:schemeClr val="bg1"/>
              </a:gs>
              <a:gs pos="7680">
                <a:srgbClr val="9AB5E4"/>
              </a:gs>
              <a:gs pos="64000">
                <a:schemeClr val="accent1">
                  <a:tint val="66000"/>
                  <a:satMod val="16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97800" y="2115227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5400000">
            <a:off x="3392225" y="4267287"/>
            <a:ext cx="3189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position along  crystal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104517" y="2379342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05172" y="2379342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720596" y="2158296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913013" y="2379342"/>
            <a:ext cx="857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7968" y="2379342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3826" y="2780377"/>
            <a:ext cx="3476625" cy="3476625"/>
          </a:xfrm>
          <a:prstGeom prst="rect">
            <a:avLst/>
          </a:prstGeom>
          <a:gradFill>
            <a:gsLst>
              <a:gs pos="56000">
                <a:srgbClr val="A67C9C"/>
              </a:gs>
              <a:gs pos="24000">
                <a:srgbClr val="9BB0DE"/>
              </a:gs>
              <a:gs pos="0">
                <a:schemeClr val="bg1"/>
              </a:gs>
              <a:gs pos="100000">
                <a:srgbClr val="B40C7C"/>
              </a:gs>
            </a:gsLst>
            <a:lin ang="20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6003634" y="2122643"/>
            <a:ext cx="2049973" cy="3456495"/>
          </a:xfrm>
          <a:prstGeom prst="rect">
            <a:avLst/>
          </a:prstGeom>
          <a:gradFill>
            <a:gsLst>
              <a:gs pos="0">
                <a:schemeClr val="bg1"/>
              </a:gs>
              <a:gs pos="8300">
                <a:srgbClr val="9DA6D1"/>
              </a:gs>
              <a:gs pos="100000">
                <a:srgbClr val="C0000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 rot="5400000">
            <a:off x="6689218" y="2803680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 rot="5400000">
            <a:off x="6689218" y="3483222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 rot="5400000">
            <a:off x="6689218" y="2122642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5643564" y="3144570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5643564" y="3839786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5643564" y="4535002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>
            <a:off x="219075" y="2872621"/>
            <a:ext cx="1114425" cy="3331507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445294" y="2872621"/>
            <a:ext cx="1114425" cy="3331507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>
            <a:off x="671513" y="2872621"/>
            <a:ext cx="1114425" cy="3331507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78420" y="100360"/>
            <a:ext cx="88152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Painting mode: raster as collection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32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3" descr="pink-nakedxta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6874">
            <a:off x="2044840" y="3386118"/>
            <a:ext cx="4297806" cy="293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/>
          <p:cNvSpPr/>
          <p:nvPr/>
        </p:nvSpPr>
        <p:spPr>
          <a:xfrm rot="5400000">
            <a:off x="6345679" y="3826761"/>
            <a:ext cx="1365883" cy="3456495"/>
          </a:xfrm>
          <a:prstGeom prst="rect">
            <a:avLst/>
          </a:prstGeom>
          <a:gradFill>
            <a:gsLst>
              <a:gs pos="0">
                <a:schemeClr val="bg1"/>
              </a:gs>
              <a:gs pos="7680">
                <a:srgbClr val="9AB5E4"/>
              </a:gs>
              <a:gs pos="64000">
                <a:schemeClr val="accent1">
                  <a:tint val="66000"/>
                  <a:satMod val="16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97800" y="2115227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5400000">
            <a:off x="3392225" y="4267287"/>
            <a:ext cx="3189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position along  crystal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104517" y="2379342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05172" y="2379342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720596" y="2158296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913013" y="2379342"/>
            <a:ext cx="857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7968" y="2379342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3826" y="2780377"/>
            <a:ext cx="3476625" cy="3476625"/>
          </a:xfrm>
          <a:prstGeom prst="rect">
            <a:avLst/>
          </a:prstGeom>
          <a:gradFill>
            <a:gsLst>
              <a:gs pos="59000">
                <a:srgbClr val="A67C9C"/>
              </a:gs>
              <a:gs pos="24000">
                <a:srgbClr val="9BB0DE"/>
              </a:gs>
              <a:gs pos="0">
                <a:schemeClr val="bg1"/>
              </a:gs>
              <a:gs pos="100000">
                <a:srgbClr val="C00000"/>
              </a:gs>
            </a:gsLst>
            <a:lin ang="20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6003634" y="2122643"/>
            <a:ext cx="2049973" cy="3456495"/>
          </a:xfrm>
          <a:prstGeom prst="rect">
            <a:avLst/>
          </a:prstGeom>
          <a:gradFill>
            <a:gsLst>
              <a:gs pos="0">
                <a:schemeClr val="bg1"/>
              </a:gs>
              <a:gs pos="8300">
                <a:srgbClr val="9DA6D1"/>
              </a:gs>
              <a:gs pos="100000">
                <a:srgbClr val="C0000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 rot="5400000">
            <a:off x="6689218" y="2803680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 rot="5400000">
            <a:off x="6689218" y="3483222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 rot="5400000">
            <a:off x="6689218" y="2122642"/>
            <a:ext cx="678805" cy="34564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109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5643564" y="3144570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5643564" y="3839786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5643564" y="4535002"/>
            <a:ext cx="2867025" cy="3373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>
            <a:off x="219075" y="2872621"/>
            <a:ext cx="1114425" cy="3331507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445294" y="2872621"/>
            <a:ext cx="1114425" cy="3331507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>
            <a:off x="671513" y="2872621"/>
            <a:ext cx="1114425" cy="3331507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>
            <a:off x="897732" y="2872621"/>
            <a:ext cx="1114425" cy="3331507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>
            <a:off x="1123950" y="2872621"/>
            <a:ext cx="1114425" cy="3331507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>
            <a:off x="1133475" y="5606165"/>
            <a:ext cx="200025" cy="597963"/>
          </a:xfrm>
          <a:prstGeom prst="straightConnector1">
            <a:avLst/>
          </a:prstGeom>
          <a:ln w="5715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>
            <a:off x="1131093" y="4922779"/>
            <a:ext cx="200025" cy="597963"/>
          </a:xfrm>
          <a:prstGeom prst="straightConnector1">
            <a:avLst/>
          </a:prstGeom>
          <a:ln w="5715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>
            <a:off x="1128712" y="4239393"/>
            <a:ext cx="200025" cy="597963"/>
          </a:xfrm>
          <a:prstGeom prst="straightConnector1">
            <a:avLst/>
          </a:prstGeom>
          <a:ln w="5715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>
            <a:off x="1126331" y="3556007"/>
            <a:ext cx="200025" cy="597963"/>
          </a:xfrm>
          <a:prstGeom prst="straightConnector1">
            <a:avLst/>
          </a:prstGeom>
          <a:ln w="5715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/>
          <p:nvPr/>
        </p:nvCxnSpPr>
        <p:spPr>
          <a:xfrm>
            <a:off x="1123950" y="2872621"/>
            <a:ext cx="200025" cy="597963"/>
          </a:xfrm>
          <a:prstGeom prst="straightConnector1">
            <a:avLst/>
          </a:prstGeom>
          <a:ln w="5715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78420" y="100360"/>
            <a:ext cx="88152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Painting mode: raster as collection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83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How many images?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56701"/>
            <a:ext cx="8229600" cy="37694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360° / 0.1° * ( 100 µm / 1 µm )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0" indent="0" algn="ctr">
              <a:buNone/>
            </a:pP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36x10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marL="0" indent="0" algn="ctr">
              <a:buNone/>
            </a:pP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28,000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photons/image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35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8610600" cy="19811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Systematic Errors!</a:t>
            </a:r>
            <a:b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and how to eliminate them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752600"/>
            <a:ext cx="6019800" cy="4800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Damage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Non-isomorphism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Bulk(-</a:t>
            </a:r>
            <a:r>
              <a:rPr lang="en-US" sz="4000" b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solvent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Tangled refinement</a:t>
            </a:r>
          </a:p>
          <a:p>
            <a:endParaRPr lang="en-US" sz="2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31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Lossless data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rate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272677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1.2e-5 scattered photons per incident photon can be derived form the cross section of oxygen (0.2 cm^2/g) and the rough density of protein crystals (1.2 g/cm^3), and the fact that about half of all scattered photons hit a flat detector: 0.2*1.2*1e-4/2 = 1.155e-5</a:t>
            </a:r>
            <a:b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is, flux*thickness*1.2e-5 is the rate of photon arrivals and log2(pixels) is the number of bits required to store the location of one photon in the entropy-limited regime.  Lossless compression cannot be better than this because individual photon arrivals are genuinely random. 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09600" y="1371600"/>
            <a:ext cx="7727230" cy="1077218"/>
            <a:chOff x="625139" y="1524000"/>
            <a:chExt cx="7727230" cy="1077218"/>
          </a:xfrm>
        </p:grpSpPr>
        <p:sp>
          <p:nvSpPr>
            <p:cNvPr id="5" name="TextBox 4"/>
            <p:cNvSpPr txBox="1"/>
            <p:nvPr/>
          </p:nvSpPr>
          <p:spPr>
            <a:xfrm>
              <a:off x="625139" y="1524000"/>
              <a:ext cx="82266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3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its</a:t>
              </a:r>
            </a:p>
            <a:p>
              <a:pPr algn="ctr"/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00200" y="1828800"/>
              <a:ext cx="67521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log</a:t>
              </a:r>
              <a:r>
                <a:rPr lang="en-US" sz="3200" baseline="-25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3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(pixels) * flux * thick * 1.2x10</a:t>
              </a:r>
              <a:r>
                <a:rPr lang="en-US" sz="3200" baseline="30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-5</a:t>
              </a:r>
              <a:endParaRPr lang="en-US" sz="3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625139" y="2133600"/>
              <a:ext cx="82266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/>
          <p:cNvSpPr/>
          <p:nvPr/>
        </p:nvSpPr>
        <p:spPr>
          <a:xfrm>
            <a:off x="1600200" y="2362200"/>
            <a:ext cx="4953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where:</a:t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bits/s = 	entropy-limited compressed data rate</a:t>
            </a:r>
          </a:p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pixels =	number of pixels in the detector </a:t>
            </a:r>
          </a:p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 = 	photons/s onto the sample</a:t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 = 	sample thickness in microns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76400" y="3810000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EG: 1e12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 * 100um thick = 3.4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GBytes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1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lose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3578" y="1600200"/>
            <a:ext cx="6443221" cy="483830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long exposures</a:t>
            </a:r>
          </a:p>
          <a:p>
            <a:pPr marL="400050" lvl="1" indent="0">
              <a:buNone/>
            </a:pPr>
            <a:r>
              <a:rPr lang="en-US" sz="1800" dirty="0" smtClean="0"/>
              <a:t>	&gt;1 photon/image = order of arrivals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Wide phi slice</a:t>
            </a:r>
          </a:p>
          <a:p>
            <a:pPr marL="400050" lvl="1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sum over </a:t>
            </a:r>
            <a:r>
              <a:rPr lang="en-US" sz="1900" dirty="0"/>
              <a:t>angle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Large </a:t>
            </a:r>
            <a:r>
              <a:rPr lang="en-US" dirty="0"/>
              <a:t>beams</a:t>
            </a:r>
          </a:p>
          <a:p>
            <a:pPr marL="400050" lvl="1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sum over profile area</a:t>
            </a:r>
            <a:endParaRPr lang="en-US" sz="19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Pink/divergent beam</a:t>
            </a:r>
          </a:p>
          <a:p>
            <a:pPr marL="400050" lvl="1" indent="0">
              <a:buNone/>
            </a:pPr>
            <a:r>
              <a:rPr lang="en-US" sz="1800" dirty="0"/>
              <a:t>	sum over lambda/angle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Background</a:t>
            </a:r>
            <a:endParaRPr lang="en-US" dirty="0"/>
          </a:p>
          <a:p>
            <a:pPr marL="400050" lvl="1" indent="0">
              <a:buNone/>
            </a:pPr>
            <a:r>
              <a:rPr lang="en-US" sz="1900" dirty="0"/>
              <a:t>	non-crystal stuff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Systematics</a:t>
            </a:r>
          </a:p>
          <a:p>
            <a:pPr marL="400050" lvl="1" indent="0">
              <a:buNone/>
            </a:pPr>
            <a:r>
              <a:rPr lang="en-US" sz="1900" dirty="0" smtClean="0"/>
              <a:t>	Dose contrast, drift, read-out gap</a:t>
            </a:r>
          </a:p>
        </p:txBody>
      </p:sp>
    </p:spTree>
    <p:extLst>
      <p:ext uri="{BB962C8B-B14F-4D97-AF65-F5344CB8AC3E}">
        <p14:creationId xmlns:p14="http://schemas.microsoft.com/office/powerpoint/2010/main" val="3596187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42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92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64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05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07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10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628649" y="1849670"/>
            <a:ext cx="3362325" cy="1952625"/>
          </a:xfrm>
          <a:prstGeom prst="rect">
            <a:avLst/>
          </a:prstGeom>
          <a:gradFill>
            <a:gsLst>
              <a:gs pos="0">
                <a:srgbClr val="FFFF00"/>
              </a:gs>
              <a:gs pos="69000">
                <a:srgbClr val="FFFF8F"/>
              </a:gs>
              <a:gs pos="26000">
                <a:srgbClr val="FFC000"/>
              </a:gs>
              <a:gs pos="51000">
                <a:srgbClr val="C00000"/>
              </a:gs>
              <a:gs pos="100000">
                <a:schemeClr val="bg1"/>
              </a:gs>
            </a:gsLst>
            <a:lin ang="7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70"/>
          <p:cNvSpPr/>
          <p:nvPr/>
        </p:nvSpPr>
        <p:spPr>
          <a:xfrm>
            <a:off x="608192" y="1828800"/>
            <a:ext cx="3411358" cy="2011598"/>
          </a:xfrm>
          <a:custGeom>
            <a:avLst/>
            <a:gdLst>
              <a:gd name="connsiteX0" fmla="*/ 0 w 5676900"/>
              <a:gd name="connsiteY0" fmla="*/ 0 h 2019300"/>
              <a:gd name="connsiteX1" fmla="*/ 5676900 w 5676900"/>
              <a:gd name="connsiteY1" fmla="*/ 0 h 2019300"/>
              <a:gd name="connsiteX2" fmla="*/ 5676900 w 5676900"/>
              <a:gd name="connsiteY2" fmla="*/ 2019300 h 2019300"/>
              <a:gd name="connsiteX3" fmla="*/ 0 w 5676900"/>
              <a:gd name="connsiteY3" fmla="*/ 2019300 h 2019300"/>
              <a:gd name="connsiteX4" fmla="*/ 0 w 5676900"/>
              <a:gd name="connsiteY4" fmla="*/ 0 h 2019300"/>
              <a:gd name="connsiteX0" fmla="*/ 5676900 w 5676900"/>
              <a:gd name="connsiteY0" fmla="*/ 0 h 2019300"/>
              <a:gd name="connsiteX1" fmla="*/ 5676900 w 5676900"/>
              <a:gd name="connsiteY1" fmla="*/ 2019300 h 2019300"/>
              <a:gd name="connsiteX2" fmla="*/ 0 w 5676900"/>
              <a:gd name="connsiteY2" fmla="*/ 2019300 h 2019300"/>
              <a:gd name="connsiteX3" fmla="*/ 91440 w 5676900"/>
              <a:gd name="connsiteY3" fmla="*/ 91440 h 2019300"/>
              <a:gd name="connsiteX0" fmla="*/ 5714668 w 5714668"/>
              <a:gd name="connsiteY0" fmla="*/ 17891 h 2037191"/>
              <a:gd name="connsiteX1" fmla="*/ 5714668 w 5714668"/>
              <a:gd name="connsiteY1" fmla="*/ 2037191 h 2037191"/>
              <a:gd name="connsiteX2" fmla="*/ 37768 w 5714668"/>
              <a:gd name="connsiteY2" fmla="*/ 2037191 h 2037191"/>
              <a:gd name="connsiteX3" fmla="*/ 0 w 5714668"/>
              <a:gd name="connsiteY3" fmla="*/ 0 h 2037191"/>
              <a:gd name="connsiteX0" fmla="*/ 5714668 w 5714668"/>
              <a:gd name="connsiteY0" fmla="*/ 2037191 h 2037191"/>
              <a:gd name="connsiteX1" fmla="*/ 37768 w 5714668"/>
              <a:gd name="connsiteY1" fmla="*/ 2037191 h 2037191"/>
              <a:gd name="connsiteX2" fmla="*/ 0 w 5714668"/>
              <a:gd name="connsiteY2" fmla="*/ 0 h 2037191"/>
              <a:gd name="connsiteX0" fmla="*/ 5676900 w 5676900"/>
              <a:gd name="connsiteY0" fmla="*/ 2027252 h 2027252"/>
              <a:gd name="connsiteX1" fmla="*/ 0 w 5676900"/>
              <a:gd name="connsiteY1" fmla="*/ 2027252 h 2027252"/>
              <a:gd name="connsiteX2" fmla="*/ 1988 w 5676900"/>
              <a:gd name="connsiteY2" fmla="*/ 0 h 2027252"/>
              <a:gd name="connsiteX0" fmla="*/ 5694790 w 5694790"/>
              <a:gd name="connsiteY0" fmla="*/ 2027252 h 2027252"/>
              <a:gd name="connsiteX1" fmla="*/ 17890 w 5694790"/>
              <a:gd name="connsiteY1" fmla="*/ 2027252 h 2027252"/>
              <a:gd name="connsiteX2" fmla="*/ 0 w 5694790"/>
              <a:gd name="connsiteY2" fmla="*/ 0 h 2027252"/>
              <a:gd name="connsiteX0" fmla="*/ 5676900 w 5676900"/>
              <a:gd name="connsiteY0" fmla="*/ 2017313 h 2017313"/>
              <a:gd name="connsiteX1" fmla="*/ 0 w 5676900"/>
              <a:gd name="connsiteY1" fmla="*/ 2017313 h 2017313"/>
              <a:gd name="connsiteX2" fmla="*/ 11927 w 5676900"/>
              <a:gd name="connsiteY2" fmla="*/ 0 h 2017313"/>
              <a:gd name="connsiteX0" fmla="*/ 5680213 w 5680213"/>
              <a:gd name="connsiteY0" fmla="*/ 2015408 h 2015408"/>
              <a:gd name="connsiteX1" fmla="*/ 3313 w 5680213"/>
              <a:gd name="connsiteY1" fmla="*/ 2015408 h 2015408"/>
              <a:gd name="connsiteX2" fmla="*/ 0 w 5680213"/>
              <a:gd name="connsiteY2" fmla="*/ 0 h 2015408"/>
              <a:gd name="connsiteX0" fmla="*/ 5676900 w 5676900"/>
              <a:gd name="connsiteY0" fmla="*/ 2013503 h 2013503"/>
              <a:gd name="connsiteX1" fmla="*/ 0 w 5676900"/>
              <a:gd name="connsiteY1" fmla="*/ 2013503 h 2013503"/>
              <a:gd name="connsiteX2" fmla="*/ 4307 w 5676900"/>
              <a:gd name="connsiteY2" fmla="*/ 0 h 2013503"/>
              <a:gd name="connsiteX0" fmla="*/ 5678308 w 5678308"/>
              <a:gd name="connsiteY0" fmla="*/ 2011598 h 2011598"/>
              <a:gd name="connsiteX1" fmla="*/ 1408 w 5678308"/>
              <a:gd name="connsiteY1" fmla="*/ 2011598 h 2011598"/>
              <a:gd name="connsiteX2" fmla="*/ 0 w 5678308"/>
              <a:gd name="connsiteY2" fmla="*/ 0 h 201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78308" h="2011598">
                <a:moveTo>
                  <a:pt x="5678308" y="2011598"/>
                </a:moveTo>
                <a:lnTo>
                  <a:pt x="1408" y="2011598"/>
                </a:lnTo>
                <a:cubicBezTo>
                  <a:pt x="1408" y="1338498"/>
                  <a:pt x="0" y="0"/>
                  <a:pt x="0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410647" y="2460345"/>
            <a:ext cx="1495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cs typeface="Arial" panose="020B0604020202020204" pitchFamily="34" charset="0"/>
              </a:rPr>
              <a:t>photons</a:t>
            </a:r>
            <a:endParaRPr lang="en-US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" y="365942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175" y="183062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4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791075" y="1828800"/>
            <a:ext cx="3867150" cy="2199953"/>
            <a:chOff x="4714875" y="369654"/>
            <a:chExt cx="3867150" cy="2199953"/>
          </a:xfrm>
        </p:grpSpPr>
        <p:sp>
          <p:nvSpPr>
            <p:cNvPr id="44" name="Rectangle 43"/>
            <p:cNvSpPr/>
            <p:nvPr/>
          </p:nvSpPr>
          <p:spPr>
            <a:xfrm>
              <a:off x="5181599" y="400049"/>
              <a:ext cx="3362325" cy="1952625"/>
            </a:xfrm>
            <a:prstGeom prst="rect">
              <a:avLst/>
            </a:prstGeom>
            <a:gradFill>
              <a:gsLst>
                <a:gs pos="0">
                  <a:srgbClr val="FFFF00"/>
                </a:gs>
                <a:gs pos="82000">
                  <a:srgbClr val="FFFF8F"/>
                </a:gs>
                <a:gs pos="17000">
                  <a:srgbClr val="FFC000"/>
                </a:gs>
                <a:gs pos="51000">
                  <a:srgbClr val="C00000"/>
                </a:gs>
                <a:gs pos="100000">
                  <a:schemeClr val="bg1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70"/>
            <p:cNvSpPr/>
            <p:nvPr/>
          </p:nvSpPr>
          <p:spPr>
            <a:xfrm>
              <a:off x="5170667" y="369654"/>
              <a:ext cx="3411358" cy="2011598"/>
            </a:xfrm>
            <a:custGeom>
              <a:avLst/>
              <a:gdLst>
                <a:gd name="connsiteX0" fmla="*/ 0 w 5676900"/>
                <a:gd name="connsiteY0" fmla="*/ 0 h 2019300"/>
                <a:gd name="connsiteX1" fmla="*/ 5676900 w 5676900"/>
                <a:gd name="connsiteY1" fmla="*/ 0 h 2019300"/>
                <a:gd name="connsiteX2" fmla="*/ 5676900 w 5676900"/>
                <a:gd name="connsiteY2" fmla="*/ 2019300 h 2019300"/>
                <a:gd name="connsiteX3" fmla="*/ 0 w 5676900"/>
                <a:gd name="connsiteY3" fmla="*/ 2019300 h 2019300"/>
                <a:gd name="connsiteX4" fmla="*/ 0 w 5676900"/>
                <a:gd name="connsiteY4" fmla="*/ 0 h 2019300"/>
                <a:gd name="connsiteX0" fmla="*/ 5676900 w 5676900"/>
                <a:gd name="connsiteY0" fmla="*/ 0 h 2019300"/>
                <a:gd name="connsiteX1" fmla="*/ 5676900 w 5676900"/>
                <a:gd name="connsiteY1" fmla="*/ 2019300 h 2019300"/>
                <a:gd name="connsiteX2" fmla="*/ 0 w 5676900"/>
                <a:gd name="connsiteY2" fmla="*/ 2019300 h 2019300"/>
                <a:gd name="connsiteX3" fmla="*/ 91440 w 5676900"/>
                <a:gd name="connsiteY3" fmla="*/ 91440 h 2019300"/>
                <a:gd name="connsiteX0" fmla="*/ 5714668 w 5714668"/>
                <a:gd name="connsiteY0" fmla="*/ 17891 h 2037191"/>
                <a:gd name="connsiteX1" fmla="*/ 5714668 w 5714668"/>
                <a:gd name="connsiteY1" fmla="*/ 2037191 h 2037191"/>
                <a:gd name="connsiteX2" fmla="*/ 37768 w 5714668"/>
                <a:gd name="connsiteY2" fmla="*/ 2037191 h 2037191"/>
                <a:gd name="connsiteX3" fmla="*/ 0 w 5714668"/>
                <a:gd name="connsiteY3" fmla="*/ 0 h 2037191"/>
                <a:gd name="connsiteX0" fmla="*/ 5714668 w 5714668"/>
                <a:gd name="connsiteY0" fmla="*/ 2037191 h 2037191"/>
                <a:gd name="connsiteX1" fmla="*/ 37768 w 5714668"/>
                <a:gd name="connsiteY1" fmla="*/ 2037191 h 2037191"/>
                <a:gd name="connsiteX2" fmla="*/ 0 w 5714668"/>
                <a:gd name="connsiteY2" fmla="*/ 0 h 2037191"/>
                <a:gd name="connsiteX0" fmla="*/ 5676900 w 5676900"/>
                <a:gd name="connsiteY0" fmla="*/ 2027252 h 2027252"/>
                <a:gd name="connsiteX1" fmla="*/ 0 w 5676900"/>
                <a:gd name="connsiteY1" fmla="*/ 2027252 h 2027252"/>
                <a:gd name="connsiteX2" fmla="*/ 1988 w 5676900"/>
                <a:gd name="connsiteY2" fmla="*/ 0 h 2027252"/>
                <a:gd name="connsiteX0" fmla="*/ 5694790 w 5694790"/>
                <a:gd name="connsiteY0" fmla="*/ 2027252 h 2027252"/>
                <a:gd name="connsiteX1" fmla="*/ 17890 w 5694790"/>
                <a:gd name="connsiteY1" fmla="*/ 2027252 h 2027252"/>
                <a:gd name="connsiteX2" fmla="*/ 0 w 5694790"/>
                <a:gd name="connsiteY2" fmla="*/ 0 h 2027252"/>
                <a:gd name="connsiteX0" fmla="*/ 5676900 w 5676900"/>
                <a:gd name="connsiteY0" fmla="*/ 2017313 h 2017313"/>
                <a:gd name="connsiteX1" fmla="*/ 0 w 5676900"/>
                <a:gd name="connsiteY1" fmla="*/ 2017313 h 2017313"/>
                <a:gd name="connsiteX2" fmla="*/ 11927 w 5676900"/>
                <a:gd name="connsiteY2" fmla="*/ 0 h 2017313"/>
                <a:gd name="connsiteX0" fmla="*/ 5680213 w 5680213"/>
                <a:gd name="connsiteY0" fmla="*/ 2015408 h 2015408"/>
                <a:gd name="connsiteX1" fmla="*/ 3313 w 5680213"/>
                <a:gd name="connsiteY1" fmla="*/ 2015408 h 2015408"/>
                <a:gd name="connsiteX2" fmla="*/ 0 w 5680213"/>
                <a:gd name="connsiteY2" fmla="*/ 0 h 2015408"/>
                <a:gd name="connsiteX0" fmla="*/ 5676900 w 5676900"/>
                <a:gd name="connsiteY0" fmla="*/ 2013503 h 2013503"/>
                <a:gd name="connsiteX1" fmla="*/ 0 w 5676900"/>
                <a:gd name="connsiteY1" fmla="*/ 2013503 h 2013503"/>
                <a:gd name="connsiteX2" fmla="*/ 4307 w 5676900"/>
                <a:gd name="connsiteY2" fmla="*/ 0 h 2013503"/>
                <a:gd name="connsiteX0" fmla="*/ 5678308 w 5678308"/>
                <a:gd name="connsiteY0" fmla="*/ 2011598 h 2011598"/>
                <a:gd name="connsiteX1" fmla="*/ 1408 w 5678308"/>
                <a:gd name="connsiteY1" fmla="*/ 2011598 h 2011598"/>
                <a:gd name="connsiteX2" fmla="*/ 0 w 5678308"/>
                <a:gd name="connsiteY2" fmla="*/ 0 h 201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78308" h="2011598">
                  <a:moveTo>
                    <a:pt x="5678308" y="2011598"/>
                  </a:moveTo>
                  <a:lnTo>
                    <a:pt x="1408" y="2011598"/>
                  </a:lnTo>
                  <a:cubicBezTo>
                    <a:pt x="1408" y="1338498"/>
                    <a:pt x="0" y="0"/>
                    <a:pt x="0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16200000">
              <a:off x="4151828" y="1001199"/>
              <a:ext cx="1495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photons</a:t>
              </a:r>
              <a:endParaRPr lang="en-US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829175" y="220027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0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819650" y="37147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4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791075" y="4181475"/>
            <a:ext cx="3867150" cy="2430696"/>
            <a:chOff x="4733925" y="2722329"/>
            <a:chExt cx="3867150" cy="2430696"/>
          </a:xfrm>
        </p:grpSpPr>
        <p:sp>
          <p:nvSpPr>
            <p:cNvPr id="43" name="Rectangle 42"/>
            <p:cNvSpPr/>
            <p:nvPr/>
          </p:nvSpPr>
          <p:spPr>
            <a:xfrm>
              <a:off x="5181599" y="2762249"/>
              <a:ext cx="3362325" cy="1952625"/>
            </a:xfrm>
            <a:prstGeom prst="rect">
              <a:avLst/>
            </a:prstGeom>
            <a:gradFill>
              <a:gsLst>
                <a:gs pos="57000">
                  <a:srgbClr val="FFFF8F"/>
                </a:gs>
                <a:gs pos="333">
                  <a:srgbClr val="FFA700"/>
                </a:gs>
                <a:gs pos="22000">
                  <a:srgbClr val="C00000"/>
                </a:gs>
                <a:gs pos="100000">
                  <a:schemeClr val="bg1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374881" y="4783693"/>
              <a:ext cx="1495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time</a:t>
              </a:r>
              <a:endParaRPr lang="en-US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Rectangle 70"/>
            <p:cNvSpPr/>
            <p:nvPr/>
          </p:nvSpPr>
          <p:spPr>
            <a:xfrm>
              <a:off x="5189717" y="2722329"/>
              <a:ext cx="3411358" cy="2011598"/>
            </a:xfrm>
            <a:custGeom>
              <a:avLst/>
              <a:gdLst>
                <a:gd name="connsiteX0" fmla="*/ 0 w 5676900"/>
                <a:gd name="connsiteY0" fmla="*/ 0 h 2019300"/>
                <a:gd name="connsiteX1" fmla="*/ 5676900 w 5676900"/>
                <a:gd name="connsiteY1" fmla="*/ 0 h 2019300"/>
                <a:gd name="connsiteX2" fmla="*/ 5676900 w 5676900"/>
                <a:gd name="connsiteY2" fmla="*/ 2019300 h 2019300"/>
                <a:gd name="connsiteX3" fmla="*/ 0 w 5676900"/>
                <a:gd name="connsiteY3" fmla="*/ 2019300 h 2019300"/>
                <a:gd name="connsiteX4" fmla="*/ 0 w 5676900"/>
                <a:gd name="connsiteY4" fmla="*/ 0 h 2019300"/>
                <a:gd name="connsiteX0" fmla="*/ 5676900 w 5676900"/>
                <a:gd name="connsiteY0" fmla="*/ 0 h 2019300"/>
                <a:gd name="connsiteX1" fmla="*/ 5676900 w 5676900"/>
                <a:gd name="connsiteY1" fmla="*/ 2019300 h 2019300"/>
                <a:gd name="connsiteX2" fmla="*/ 0 w 5676900"/>
                <a:gd name="connsiteY2" fmla="*/ 2019300 h 2019300"/>
                <a:gd name="connsiteX3" fmla="*/ 91440 w 5676900"/>
                <a:gd name="connsiteY3" fmla="*/ 91440 h 2019300"/>
                <a:gd name="connsiteX0" fmla="*/ 5714668 w 5714668"/>
                <a:gd name="connsiteY0" fmla="*/ 17891 h 2037191"/>
                <a:gd name="connsiteX1" fmla="*/ 5714668 w 5714668"/>
                <a:gd name="connsiteY1" fmla="*/ 2037191 h 2037191"/>
                <a:gd name="connsiteX2" fmla="*/ 37768 w 5714668"/>
                <a:gd name="connsiteY2" fmla="*/ 2037191 h 2037191"/>
                <a:gd name="connsiteX3" fmla="*/ 0 w 5714668"/>
                <a:gd name="connsiteY3" fmla="*/ 0 h 2037191"/>
                <a:gd name="connsiteX0" fmla="*/ 5714668 w 5714668"/>
                <a:gd name="connsiteY0" fmla="*/ 2037191 h 2037191"/>
                <a:gd name="connsiteX1" fmla="*/ 37768 w 5714668"/>
                <a:gd name="connsiteY1" fmla="*/ 2037191 h 2037191"/>
                <a:gd name="connsiteX2" fmla="*/ 0 w 5714668"/>
                <a:gd name="connsiteY2" fmla="*/ 0 h 2037191"/>
                <a:gd name="connsiteX0" fmla="*/ 5676900 w 5676900"/>
                <a:gd name="connsiteY0" fmla="*/ 2027252 h 2027252"/>
                <a:gd name="connsiteX1" fmla="*/ 0 w 5676900"/>
                <a:gd name="connsiteY1" fmla="*/ 2027252 h 2027252"/>
                <a:gd name="connsiteX2" fmla="*/ 1988 w 5676900"/>
                <a:gd name="connsiteY2" fmla="*/ 0 h 2027252"/>
                <a:gd name="connsiteX0" fmla="*/ 5694790 w 5694790"/>
                <a:gd name="connsiteY0" fmla="*/ 2027252 h 2027252"/>
                <a:gd name="connsiteX1" fmla="*/ 17890 w 5694790"/>
                <a:gd name="connsiteY1" fmla="*/ 2027252 h 2027252"/>
                <a:gd name="connsiteX2" fmla="*/ 0 w 5694790"/>
                <a:gd name="connsiteY2" fmla="*/ 0 h 2027252"/>
                <a:gd name="connsiteX0" fmla="*/ 5676900 w 5676900"/>
                <a:gd name="connsiteY0" fmla="*/ 2017313 h 2017313"/>
                <a:gd name="connsiteX1" fmla="*/ 0 w 5676900"/>
                <a:gd name="connsiteY1" fmla="*/ 2017313 h 2017313"/>
                <a:gd name="connsiteX2" fmla="*/ 11927 w 5676900"/>
                <a:gd name="connsiteY2" fmla="*/ 0 h 2017313"/>
                <a:gd name="connsiteX0" fmla="*/ 5680213 w 5680213"/>
                <a:gd name="connsiteY0" fmla="*/ 2015408 h 2015408"/>
                <a:gd name="connsiteX1" fmla="*/ 3313 w 5680213"/>
                <a:gd name="connsiteY1" fmla="*/ 2015408 h 2015408"/>
                <a:gd name="connsiteX2" fmla="*/ 0 w 5680213"/>
                <a:gd name="connsiteY2" fmla="*/ 0 h 2015408"/>
                <a:gd name="connsiteX0" fmla="*/ 5676900 w 5676900"/>
                <a:gd name="connsiteY0" fmla="*/ 2013503 h 2013503"/>
                <a:gd name="connsiteX1" fmla="*/ 0 w 5676900"/>
                <a:gd name="connsiteY1" fmla="*/ 2013503 h 2013503"/>
                <a:gd name="connsiteX2" fmla="*/ 4307 w 5676900"/>
                <a:gd name="connsiteY2" fmla="*/ 0 h 2013503"/>
                <a:gd name="connsiteX0" fmla="*/ 5678308 w 5678308"/>
                <a:gd name="connsiteY0" fmla="*/ 2011598 h 2011598"/>
                <a:gd name="connsiteX1" fmla="*/ 1408 w 5678308"/>
                <a:gd name="connsiteY1" fmla="*/ 2011598 h 2011598"/>
                <a:gd name="connsiteX2" fmla="*/ 0 w 5678308"/>
                <a:gd name="connsiteY2" fmla="*/ 0 h 201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78308" h="2011598">
                  <a:moveTo>
                    <a:pt x="5678308" y="2011598"/>
                  </a:moveTo>
                  <a:lnTo>
                    <a:pt x="1408" y="2011598"/>
                  </a:lnTo>
                  <a:cubicBezTo>
                    <a:pt x="1408" y="1338498"/>
                    <a:pt x="0" y="0"/>
                    <a:pt x="0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6200000">
              <a:off x="4170878" y="3353874"/>
              <a:ext cx="1495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photons</a:t>
              </a:r>
              <a:endParaRPr lang="en-US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48225" y="455295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0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838700" y="272415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4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66775" y="3249846"/>
            <a:ext cx="533400" cy="555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2400" y="4181475"/>
            <a:ext cx="3867150" cy="2430696"/>
            <a:chOff x="152400" y="4181475"/>
            <a:chExt cx="3867150" cy="2430696"/>
          </a:xfrm>
        </p:grpSpPr>
        <p:sp>
          <p:nvSpPr>
            <p:cNvPr id="42" name="Rectangle 41"/>
            <p:cNvSpPr/>
            <p:nvPr/>
          </p:nvSpPr>
          <p:spPr>
            <a:xfrm>
              <a:off x="638174" y="4221395"/>
              <a:ext cx="3362325" cy="1952625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91000">
                  <a:srgbClr val="FFFF8F"/>
                </a:gs>
                <a:gs pos="8000">
                  <a:srgbClr val="FFFF00"/>
                </a:gs>
                <a:gs pos="51000">
                  <a:srgbClr val="C00000"/>
                </a:gs>
                <a:gs pos="100000">
                  <a:schemeClr val="bg1"/>
                </a:gs>
              </a:gsLst>
              <a:lin ang="36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93356" y="6242839"/>
              <a:ext cx="1495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time</a:t>
              </a:r>
              <a:endParaRPr lang="en-US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Rectangle 70"/>
            <p:cNvSpPr/>
            <p:nvPr/>
          </p:nvSpPr>
          <p:spPr>
            <a:xfrm>
              <a:off x="608192" y="4181475"/>
              <a:ext cx="3411358" cy="2011598"/>
            </a:xfrm>
            <a:custGeom>
              <a:avLst/>
              <a:gdLst>
                <a:gd name="connsiteX0" fmla="*/ 0 w 5676900"/>
                <a:gd name="connsiteY0" fmla="*/ 0 h 2019300"/>
                <a:gd name="connsiteX1" fmla="*/ 5676900 w 5676900"/>
                <a:gd name="connsiteY1" fmla="*/ 0 h 2019300"/>
                <a:gd name="connsiteX2" fmla="*/ 5676900 w 5676900"/>
                <a:gd name="connsiteY2" fmla="*/ 2019300 h 2019300"/>
                <a:gd name="connsiteX3" fmla="*/ 0 w 5676900"/>
                <a:gd name="connsiteY3" fmla="*/ 2019300 h 2019300"/>
                <a:gd name="connsiteX4" fmla="*/ 0 w 5676900"/>
                <a:gd name="connsiteY4" fmla="*/ 0 h 2019300"/>
                <a:gd name="connsiteX0" fmla="*/ 5676900 w 5676900"/>
                <a:gd name="connsiteY0" fmla="*/ 0 h 2019300"/>
                <a:gd name="connsiteX1" fmla="*/ 5676900 w 5676900"/>
                <a:gd name="connsiteY1" fmla="*/ 2019300 h 2019300"/>
                <a:gd name="connsiteX2" fmla="*/ 0 w 5676900"/>
                <a:gd name="connsiteY2" fmla="*/ 2019300 h 2019300"/>
                <a:gd name="connsiteX3" fmla="*/ 91440 w 5676900"/>
                <a:gd name="connsiteY3" fmla="*/ 91440 h 2019300"/>
                <a:gd name="connsiteX0" fmla="*/ 5714668 w 5714668"/>
                <a:gd name="connsiteY0" fmla="*/ 17891 h 2037191"/>
                <a:gd name="connsiteX1" fmla="*/ 5714668 w 5714668"/>
                <a:gd name="connsiteY1" fmla="*/ 2037191 h 2037191"/>
                <a:gd name="connsiteX2" fmla="*/ 37768 w 5714668"/>
                <a:gd name="connsiteY2" fmla="*/ 2037191 h 2037191"/>
                <a:gd name="connsiteX3" fmla="*/ 0 w 5714668"/>
                <a:gd name="connsiteY3" fmla="*/ 0 h 2037191"/>
                <a:gd name="connsiteX0" fmla="*/ 5714668 w 5714668"/>
                <a:gd name="connsiteY0" fmla="*/ 2037191 h 2037191"/>
                <a:gd name="connsiteX1" fmla="*/ 37768 w 5714668"/>
                <a:gd name="connsiteY1" fmla="*/ 2037191 h 2037191"/>
                <a:gd name="connsiteX2" fmla="*/ 0 w 5714668"/>
                <a:gd name="connsiteY2" fmla="*/ 0 h 2037191"/>
                <a:gd name="connsiteX0" fmla="*/ 5676900 w 5676900"/>
                <a:gd name="connsiteY0" fmla="*/ 2027252 h 2027252"/>
                <a:gd name="connsiteX1" fmla="*/ 0 w 5676900"/>
                <a:gd name="connsiteY1" fmla="*/ 2027252 h 2027252"/>
                <a:gd name="connsiteX2" fmla="*/ 1988 w 5676900"/>
                <a:gd name="connsiteY2" fmla="*/ 0 h 2027252"/>
                <a:gd name="connsiteX0" fmla="*/ 5694790 w 5694790"/>
                <a:gd name="connsiteY0" fmla="*/ 2027252 h 2027252"/>
                <a:gd name="connsiteX1" fmla="*/ 17890 w 5694790"/>
                <a:gd name="connsiteY1" fmla="*/ 2027252 h 2027252"/>
                <a:gd name="connsiteX2" fmla="*/ 0 w 5694790"/>
                <a:gd name="connsiteY2" fmla="*/ 0 h 2027252"/>
                <a:gd name="connsiteX0" fmla="*/ 5676900 w 5676900"/>
                <a:gd name="connsiteY0" fmla="*/ 2017313 h 2017313"/>
                <a:gd name="connsiteX1" fmla="*/ 0 w 5676900"/>
                <a:gd name="connsiteY1" fmla="*/ 2017313 h 2017313"/>
                <a:gd name="connsiteX2" fmla="*/ 11927 w 5676900"/>
                <a:gd name="connsiteY2" fmla="*/ 0 h 2017313"/>
                <a:gd name="connsiteX0" fmla="*/ 5680213 w 5680213"/>
                <a:gd name="connsiteY0" fmla="*/ 2015408 h 2015408"/>
                <a:gd name="connsiteX1" fmla="*/ 3313 w 5680213"/>
                <a:gd name="connsiteY1" fmla="*/ 2015408 h 2015408"/>
                <a:gd name="connsiteX2" fmla="*/ 0 w 5680213"/>
                <a:gd name="connsiteY2" fmla="*/ 0 h 2015408"/>
                <a:gd name="connsiteX0" fmla="*/ 5676900 w 5676900"/>
                <a:gd name="connsiteY0" fmla="*/ 2013503 h 2013503"/>
                <a:gd name="connsiteX1" fmla="*/ 0 w 5676900"/>
                <a:gd name="connsiteY1" fmla="*/ 2013503 h 2013503"/>
                <a:gd name="connsiteX2" fmla="*/ 4307 w 5676900"/>
                <a:gd name="connsiteY2" fmla="*/ 0 h 2013503"/>
                <a:gd name="connsiteX0" fmla="*/ 5678308 w 5678308"/>
                <a:gd name="connsiteY0" fmla="*/ 2011598 h 2011598"/>
                <a:gd name="connsiteX1" fmla="*/ 1408 w 5678308"/>
                <a:gd name="connsiteY1" fmla="*/ 2011598 h 2011598"/>
                <a:gd name="connsiteX2" fmla="*/ 0 w 5678308"/>
                <a:gd name="connsiteY2" fmla="*/ 0 h 201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78308" h="2011598">
                  <a:moveTo>
                    <a:pt x="5678308" y="2011598"/>
                  </a:moveTo>
                  <a:lnTo>
                    <a:pt x="1408" y="2011598"/>
                  </a:lnTo>
                  <a:cubicBezTo>
                    <a:pt x="1408" y="1338498"/>
                    <a:pt x="0" y="0"/>
                    <a:pt x="0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-410647" y="4813020"/>
              <a:ext cx="1495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photons</a:t>
              </a:r>
              <a:endParaRPr lang="en-US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66700" y="601209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0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7175" y="418329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4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057525" y="5669195"/>
              <a:ext cx="533400" cy="50741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6657975" y="3249846"/>
            <a:ext cx="533400" cy="555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372100" y="5669195"/>
            <a:ext cx="533400" cy="50741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020050" y="5669195"/>
            <a:ext cx="533400" cy="50741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0764" y="0"/>
            <a:ext cx="918552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50000"/>
                  </a:schemeClr>
                </a:solidFill>
              </a:rPr>
              <a:t>S</a:t>
            </a: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</a:rPr>
              <a:t>ingle 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</a:rPr>
              <a:t>P</a:t>
            </a: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</a:rPr>
              <a:t>hotons 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</a:rPr>
              <a:t>C</a:t>
            </a: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</a:rPr>
              <a:t>arry 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</a:rPr>
              <a:t>I</a:t>
            </a: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</a:rPr>
              <a:t>nformation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</a:rPr>
              <a:t>A</a:t>
            </a:r>
            <a:r>
              <a:rPr lang="en-US" sz="3200" b="1" dirty="0" smtClean="0">
                <a:solidFill>
                  <a:srgbClr val="C00000"/>
                </a:solidFill>
              </a:rPr>
              <a:t>bout </a:t>
            </a:r>
            <a:r>
              <a:rPr lang="en-US" sz="3200" b="1" dirty="0">
                <a:solidFill>
                  <a:srgbClr val="C00000"/>
                </a:solidFill>
              </a:rPr>
              <a:t>R</a:t>
            </a:r>
            <a:r>
              <a:rPr lang="en-US" sz="3200" b="1" dirty="0" smtClean="0">
                <a:solidFill>
                  <a:srgbClr val="C00000"/>
                </a:solidFill>
              </a:rPr>
              <a:t>adiation </a:t>
            </a:r>
            <a:r>
              <a:rPr lang="en-US" sz="3200" b="1" dirty="0">
                <a:solidFill>
                  <a:srgbClr val="C00000"/>
                </a:solidFill>
              </a:rPr>
              <a:t>D</a:t>
            </a:r>
            <a:r>
              <a:rPr lang="en-US" sz="3200" b="1" dirty="0" smtClean="0">
                <a:solidFill>
                  <a:srgbClr val="C00000"/>
                </a:solidFill>
              </a:rPr>
              <a:t>amage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31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0064" y="9906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Take home: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2450760" y="3276600"/>
            <a:ext cx="4242508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“dose flattening” </a:t>
            </a:r>
          </a:p>
          <a:p>
            <a:pPr algn="ctr"/>
            <a:r>
              <a:rPr lang="en-US" sz="3600" dirty="0" smtClean="0"/>
              <a:t>makes</a:t>
            </a:r>
            <a:r>
              <a:rPr lang="en-US" sz="3600" dirty="0" smtClean="0"/>
              <a:t> rad dam</a:t>
            </a:r>
          </a:p>
          <a:p>
            <a:pPr algn="ctr"/>
            <a:r>
              <a:rPr lang="en-US" sz="3600" dirty="0"/>
              <a:t>c</a:t>
            </a:r>
            <a:r>
              <a:rPr lang="en-US" sz="3600" dirty="0" smtClean="0"/>
              <a:t>orrectable</a:t>
            </a:r>
          </a:p>
          <a:p>
            <a:pPr algn="ctr"/>
            <a:r>
              <a:rPr lang="en-US" sz="2800" dirty="0" smtClean="0"/>
              <a:t>(if we can use weak images)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395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Systematic error: </a:t>
            </a:r>
            <a:r>
              <a:rPr lang="en-US" dirty="0" smtClean="0">
                <a:solidFill>
                  <a:srgbClr val="FFC000"/>
                </a:solidFill>
              </a:rPr>
              <a:t>Illumination </a:t>
            </a:r>
            <a:r>
              <a:rPr lang="en-US" dirty="0" smtClean="0">
                <a:solidFill>
                  <a:srgbClr val="FFC000"/>
                </a:solidFill>
              </a:rPr>
              <a:t>contrast</a:t>
            </a: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sz="3200" dirty="0" smtClean="0"/>
              <a:t>appears to “reverse” damage</a:t>
            </a:r>
            <a:endParaRPr lang="en-US" sz="3200" dirty="0"/>
          </a:p>
        </p:txBody>
      </p:sp>
      <p:pic>
        <p:nvPicPr>
          <p:cNvPr id="4" name="hd_14ms_22oct18.png" descr="hd_14ms_22oct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2286000"/>
            <a:ext cx="3654001" cy="3654001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0.34 MGy"/>
          <p:cNvSpPr txBox="1"/>
          <p:nvPr/>
        </p:nvSpPr>
        <p:spPr>
          <a:xfrm>
            <a:off x="289637" y="2257438"/>
            <a:ext cx="1325608" cy="441146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smtClean="0"/>
              <a:t>0.3</a:t>
            </a:r>
            <a:r>
              <a:rPr lang="fr-FR" smtClean="0"/>
              <a:t>5</a:t>
            </a:r>
            <a:r>
              <a:rPr smtClean="0"/>
              <a:t> </a:t>
            </a:r>
            <a:r>
              <a:rPr dirty="0"/>
              <a:t>MGy</a:t>
            </a:r>
          </a:p>
        </p:txBody>
      </p:sp>
      <p:sp>
        <p:nvSpPr>
          <p:cNvPr id="6" name="Cys6"/>
          <p:cNvSpPr txBox="1"/>
          <p:nvPr/>
        </p:nvSpPr>
        <p:spPr>
          <a:xfrm>
            <a:off x="1546586" y="4388557"/>
            <a:ext cx="635125" cy="36082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Cys6</a:t>
            </a:r>
          </a:p>
        </p:txBody>
      </p:sp>
      <p:sp>
        <p:nvSpPr>
          <p:cNvPr id="7" name="Cys127"/>
          <p:cNvSpPr txBox="1"/>
          <p:nvPr/>
        </p:nvSpPr>
        <p:spPr>
          <a:xfrm>
            <a:off x="2347575" y="3250704"/>
            <a:ext cx="889398" cy="36082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Cys127</a:t>
            </a:r>
          </a:p>
        </p:txBody>
      </p:sp>
      <p:sp>
        <p:nvSpPr>
          <p:cNvPr id="11" name="RT high-dose rate series"/>
          <p:cNvSpPr txBox="1"/>
          <p:nvPr/>
        </p:nvSpPr>
        <p:spPr>
          <a:xfrm>
            <a:off x="1981200" y="1752600"/>
            <a:ext cx="5234318" cy="4411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smtClean="0"/>
              <a:t>Room temperature</a:t>
            </a:r>
            <a:r>
              <a:rPr dirty="0" smtClean="0"/>
              <a:t> </a:t>
            </a:r>
            <a:r>
              <a:rPr dirty="0"/>
              <a:t>high-dose rate series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488668"/>
            <a:ext cx="5925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 la Mora, </a:t>
            </a:r>
            <a:r>
              <a:rPr lang="en-US" dirty="0" smtClean="0"/>
              <a:t>et al. </a:t>
            </a:r>
            <a:r>
              <a:rPr lang="en-US" dirty="0"/>
              <a:t>(2020) </a:t>
            </a:r>
            <a:r>
              <a:rPr lang="en-US" i="1" dirty="0" smtClean="0"/>
              <a:t>PNAS </a:t>
            </a:r>
            <a:r>
              <a:rPr lang="en-US" i="1" dirty="0"/>
              <a:t>USA</a:t>
            </a:r>
            <a:r>
              <a:rPr lang="en-US" dirty="0"/>
              <a:t> </a:t>
            </a:r>
            <a:r>
              <a:rPr lang="en-US" b="1" dirty="0"/>
              <a:t>117</a:t>
            </a:r>
            <a:r>
              <a:rPr lang="en-US" dirty="0"/>
              <a:t>, 4142-4151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09800"/>
            <a:ext cx="4646216" cy="357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42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8610600" cy="19811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Systematic Errors!</a:t>
            </a:r>
            <a:b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and how to eliminate them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752600"/>
            <a:ext cx="6019800" cy="4800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Damage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Non-isomorphism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Bulk(-</a:t>
            </a:r>
            <a:r>
              <a:rPr lang="en-US" sz="4000" b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solvent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Tangled refinement</a:t>
            </a:r>
          </a:p>
          <a:p>
            <a:endParaRPr lang="en-US" sz="2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12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Non-isomorphism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9293" y="1447800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 annoying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33400" y="3886200"/>
            <a:ext cx="4038600" cy="25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Caused by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 dam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humidity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temperature</a:t>
            </a:r>
          </a:p>
          <a:p>
            <a:pPr algn="l"/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495800" y="4038600"/>
            <a:ext cx="4038600" cy="25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conditions</a:t>
            </a:r>
          </a:p>
          <a:p>
            <a:pPr algn="l"/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-cooling</a:t>
            </a:r>
          </a:p>
          <a:p>
            <a:pPr algn="l"/>
            <a:endParaRPr 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Everything</a:t>
            </a:r>
          </a:p>
          <a:p>
            <a:pPr algn="l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33400" y="2209800"/>
            <a:ext cx="33528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means you: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can’t merge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419600" y="2362200"/>
            <a:ext cx="23622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can’t 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6172200" y="2362200"/>
            <a:ext cx="25908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can’t 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subtract</a:t>
            </a:r>
          </a:p>
        </p:txBody>
      </p:sp>
    </p:spTree>
    <p:extLst>
      <p:ext uri="{BB962C8B-B14F-4D97-AF65-F5344CB8AC3E}">
        <p14:creationId xmlns:p14="http://schemas.microsoft.com/office/powerpoint/2010/main" val="2673058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clustering: 100 datasets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49186" name="Picture 2" descr="http://bl831.als.lbl.gov/~jamesh/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9061"/>
            <a:ext cx="9053852" cy="57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02849" y="1582892"/>
            <a:ext cx="22878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Reality: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Perfect isomorphism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(simulated data)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2506222"/>
            <a:ext cx="9144000" cy="4301991"/>
            <a:chOff x="0" y="2506222"/>
            <a:chExt cx="9144000" cy="4301991"/>
          </a:xfrm>
        </p:grpSpPr>
        <p:sp>
          <p:nvSpPr>
            <p:cNvPr id="7" name="Rectangle 6"/>
            <p:cNvSpPr/>
            <p:nvPr/>
          </p:nvSpPr>
          <p:spPr>
            <a:xfrm>
              <a:off x="0" y="6408103"/>
              <a:ext cx="850700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2000" dirty="0" err="1"/>
                <a:t>Holton</a:t>
              </a:r>
              <a:r>
                <a:rPr lang="es-ES" sz="2000" dirty="0"/>
                <a:t>, J. (2019).</a:t>
              </a:r>
              <a:r>
                <a:rPr lang="es-ES" sz="2000" i="1" dirty="0"/>
                <a:t> Acta </a:t>
              </a:r>
              <a:r>
                <a:rPr lang="es-ES" sz="2000" i="1" dirty="0" err="1"/>
                <a:t>Cryst</a:t>
              </a:r>
              <a:r>
                <a:rPr lang="es-ES" sz="2000" i="1" dirty="0"/>
                <a:t>. D</a:t>
              </a:r>
              <a:r>
                <a:rPr lang="es-ES" sz="2000" dirty="0"/>
                <a:t> </a:t>
              </a:r>
              <a:r>
                <a:rPr lang="es-ES" sz="2000" b="1" dirty="0"/>
                <a:t>75</a:t>
              </a:r>
              <a:r>
                <a:rPr lang="es-ES" sz="2000" dirty="0"/>
                <a:t>, 113-122.</a:t>
              </a:r>
              <a:endParaRPr lang="en-US" sz="20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6" name="Picture 4" descr="http://bl831.als.lbl.gov/~jamesh/challenge/microfocus/movie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8552" y="2506222"/>
              <a:ext cx="4045448" cy="4061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636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395494" y="5560526"/>
            <a:ext cx="5918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0.5% cell change → 15%</a:t>
            </a:r>
          </a:p>
        </p:txBody>
      </p:sp>
      <p:sp>
        <p:nvSpPr>
          <p:cNvPr id="91" name="Rectangle 90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Crick &amp; </a:t>
            </a:r>
            <a:r>
              <a:rPr lang="en-US" dirty="0" err="1">
                <a:solidFill>
                  <a:prstClr val="black"/>
                </a:solidFill>
              </a:rPr>
              <a:t>Magdoff</a:t>
            </a:r>
            <a:r>
              <a:rPr lang="en-US" dirty="0">
                <a:solidFill>
                  <a:prstClr val="black"/>
                </a:solidFill>
              </a:rPr>
              <a:t> (1956) “theory method isomorphous replacement”, </a:t>
            </a:r>
            <a:r>
              <a:rPr lang="en-US" i="1" dirty="0" err="1">
                <a:solidFill>
                  <a:prstClr val="black"/>
                </a:solidFill>
              </a:rPr>
              <a:t>Acta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r>
              <a:rPr lang="en-US" i="1" dirty="0" err="1">
                <a:solidFill>
                  <a:prstClr val="black"/>
                </a:solidFill>
              </a:rPr>
              <a:t>Cryst</a:t>
            </a:r>
            <a:r>
              <a:rPr lang="en-US" i="1" dirty="0">
                <a:solidFill>
                  <a:prstClr val="black"/>
                </a:solidFill>
              </a:rPr>
              <a:t>. </a:t>
            </a:r>
            <a:r>
              <a:rPr lang="en-US" b="1" dirty="0">
                <a:solidFill>
                  <a:prstClr val="black"/>
                </a:solidFill>
              </a:rPr>
              <a:t>9</a:t>
            </a:r>
            <a:r>
              <a:rPr lang="en-US" dirty="0">
                <a:solidFill>
                  <a:prstClr val="black"/>
                </a:solidFill>
              </a:rPr>
              <a:t>, 901-8.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</a:rPr>
              <a:t>Same structure, different cell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283133" y="1951514"/>
            <a:ext cx="4586426" cy="3531444"/>
            <a:chOff x="2283133" y="1951514"/>
            <a:chExt cx="4586426" cy="3531444"/>
          </a:xfrm>
        </p:grpSpPr>
        <p:cxnSp>
          <p:nvCxnSpPr>
            <p:cNvPr id="78" name="Straight Connector 77"/>
            <p:cNvCxnSpPr/>
            <p:nvPr/>
          </p:nvCxnSpPr>
          <p:spPr>
            <a:xfrm flipV="1">
              <a:off x="2283133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5672777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2283133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3479915" y="4676228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3479915" y="1951514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3479915" y="1951514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6869559" y="1951516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5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2592491" y="286582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4384649" y="210059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Rectangle 76"/>
            <p:cNvSpPr/>
            <p:nvPr/>
          </p:nvSpPr>
          <p:spPr>
            <a:xfrm>
              <a:off x="2283133" y="2758244"/>
              <a:ext cx="3389644" cy="272471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5650942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8265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9" name="Straight Connector 218"/>
          <p:cNvCxnSpPr/>
          <p:nvPr/>
        </p:nvCxnSpPr>
        <p:spPr>
          <a:xfrm flipV="1">
            <a:off x="2278837" y="957943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flipV="1">
            <a:off x="6392690" y="957943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/>
        </p:nvCxnSpPr>
        <p:spPr>
          <a:xfrm flipV="1">
            <a:off x="6419361" y="4455877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/>
          <p:nvPr/>
        </p:nvCxnSpPr>
        <p:spPr>
          <a:xfrm flipV="1">
            <a:off x="2278837" y="4455877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/>
          <p:nvPr/>
        </p:nvCxnSpPr>
        <p:spPr>
          <a:xfrm flipV="1">
            <a:off x="3740733" y="4455877"/>
            <a:ext cx="4140524" cy="3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 flipV="1">
            <a:off x="3740733" y="957943"/>
            <a:ext cx="4140524" cy="3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>
            <a:off x="3740733" y="957943"/>
            <a:ext cx="0" cy="3497937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/>
          <p:nvPr/>
        </p:nvCxnSpPr>
        <p:spPr>
          <a:xfrm>
            <a:off x="7881257" y="957946"/>
            <a:ext cx="0" cy="3497937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</a:rPr>
              <a:t>Same structure, different cell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395494" y="5560526"/>
            <a:ext cx="5918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0.5% cell change → 15%</a:t>
            </a:r>
          </a:p>
        </p:txBody>
      </p:sp>
      <p:sp>
        <p:nvSpPr>
          <p:cNvPr id="57" name="Rectangle 5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Crick &amp; </a:t>
            </a:r>
            <a:r>
              <a:rPr lang="en-US" dirty="0" err="1">
                <a:solidFill>
                  <a:prstClr val="black"/>
                </a:solidFill>
              </a:rPr>
              <a:t>Magdoff</a:t>
            </a:r>
            <a:r>
              <a:rPr lang="en-US" dirty="0">
                <a:solidFill>
                  <a:prstClr val="black"/>
                </a:solidFill>
              </a:rPr>
              <a:t> (1956) “theory method isomorphous replacement”, </a:t>
            </a:r>
            <a:r>
              <a:rPr lang="en-US" i="1" dirty="0" err="1">
                <a:solidFill>
                  <a:prstClr val="black"/>
                </a:solidFill>
              </a:rPr>
              <a:t>Acta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r>
              <a:rPr lang="en-US" i="1" dirty="0" err="1">
                <a:solidFill>
                  <a:prstClr val="black"/>
                </a:solidFill>
              </a:rPr>
              <a:t>Cryst</a:t>
            </a:r>
            <a:r>
              <a:rPr lang="en-US" i="1" dirty="0">
                <a:solidFill>
                  <a:prstClr val="black"/>
                </a:solidFill>
              </a:rPr>
              <a:t>. </a:t>
            </a:r>
            <a:r>
              <a:rPr lang="en-US" b="1" dirty="0">
                <a:solidFill>
                  <a:prstClr val="black"/>
                </a:solidFill>
              </a:rPr>
              <a:t>9</a:t>
            </a:r>
            <a:r>
              <a:rPr lang="en-US" dirty="0">
                <a:solidFill>
                  <a:prstClr val="black"/>
                </a:solidFill>
              </a:rPr>
              <a:t>, 901-8.</a:t>
            </a:r>
          </a:p>
        </p:txBody>
      </p:sp>
      <p:pic>
        <p:nvPicPr>
          <p:cNvPr id="18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2592491" y="2865828"/>
            <a:ext cx="2463076" cy="260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4384649" y="2100598"/>
            <a:ext cx="2463076" cy="260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" name="Rectangle 217"/>
          <p:cNvSpPr/>
          <p:nvPr/>
        </p:nvSpPr>
        <p:spPr>
          <a:xfrm>
            <a:off x="2278837" y="1993607"/>
            <a:ext cx="4140524" cy="34979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37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</a:rPr>
              <a:t>Uniform stretch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25419" y="5560526"/>
            <a:ext cx="4293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5% change → 0%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283133" y="1951514"/>
            <a:ext cx="4586426" cy="3531444"/>
            <a:chOff x="2283133" y="1951514"/>
            <a:chExt cx="4586426" cy="3531444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2283133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5672777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283133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79915" y="4676228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3479915" y="1951514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479915" y="1951514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869559" y="1951516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2592491" y="286582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4384649" y="210059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2283133" y="2758244"/>
              <a:ext cx="3389644" cy="272471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 flipV="1">
              <a:off x="5650942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57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425419" y="5560526"/>
            <a:ext cx="4293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5% change → 0%</a:t>
            </a:r>
          </a:p>
        </p:txBody>
      </p:sp>
      <p:cxnSp>
        <p:nvCxnSpPr>
          <p:cNvPr id="78" name="Straight Connector 77"/>
          <p:cNvCxnSpPr/>
          <p:nvPr/>
        </p:nvCxnSpPr>
        <p:spPr>
          <a:xfrm flipV="1">
            <a:off x="2283132" y="1524000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6083123" y="4578566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2283132" y="4578566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3624796" y="4578566"/>
            <a:ext cx="3799991" cy="3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3624796" y="1524000"/>
            <a:ext cx="3799991" cy="3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3624796" y="1524000"/>
            <a:ext cx="0" cy="305456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7424787" y="1524003"/>
            <a:ext cx="0" cy="305456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2629941" y="2549000"/>
            <a:ext cx="2761254" cy="292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4639056" y="1691132"/>
            <a:ext cx="2761254" cy="292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</a:rPr>
              <a:t>Uniform stretch</a:t>
            </a:r>
          </a:p>
        </p:txBody>
      </p:sp>
      <p:sp>
        <p:nvSpPr>
          <p:cNvPr id="77" name="Rectangle 76"/>
          <p:cNvSpPr/>
          <p:nvPr/>
        </p:nvSpPr>
        <p:spPr>
          <a:xfrm>
            <a:off x="2283132" y="2428392"/>
            <a:ext cx="3799991" cy="305456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 flipV="1">
            <a:off x="6058645" y="1524000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18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Hygrostatic</a:t>
            </a:r>
            <a:r>
              <a:rPr lang="en-US" dirty="0" smtClean="0"/>
              <a:t> gradients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486400" y="2667000"/>
            <a:ext cx="2286000" cy="2240280"/>
          </a:xfrm>
          <a:prstGeom prst="ellipse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92D05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"/>
          <p:cNvSpPr>
            <a:spLocks/>
          </p:cNvSpPr>
          <p:nvPr/>
        </p:nvSpPr>
        <p:spPr bwMode="auto">
          <a:xfrm>
            <a:off x="2357437" y="3608387"/>
            <a:ext cx="1701800" cy="1408113"/>
          </a:xfrm>
          <a:custGeom>
            <a:avLst/>
            <a:gdLst>
              <a:gd name="T0" fmla="*/ 705 w 1072"/>
              <a:gd name="T1" fmla="*/ 274 h 887"/>
              <a:gd name="T2" fmla="*/ 1013 w 1072"/>
              <a:gd name="T3" fmla="*/ 511 h 887"/>
              <a:gd name="T4" fmla="*/ 1037 w 1072"/>
              <a:gd name="T5" fmla="*/ 772 h 887"/>
              <a:gd name="T6" fmla="*/ 800 w 1072"/>
              <a:gd name="T7" fmla="*/ 874 h 887"/>
              <a:gd name="T8" fmla="*/ 563 w 1072"/>
              <a:gd name="T9" fmla="*/ 850 h 887"/>
              <a:gd name="T10" fmla="*/ 279 w 1072"/>
              <a:gd name="T11" fmla="*/ 667 h 887"/>
              <a:gd name="T12" fmla="*/ 49 w 1072"/>
              <a:gd name="T13" fmla="*/ 165 h 887"/>
              <a:gd name="T14" fmla="*/ 16 w 1072"/>
              <a:gd name="T15" fmla="*/ 25 h 887"/>
              <a:gd name="T16" fmla="*/ 115 w 1072"/>
              <a:gd name="T17" fmla="*/ 41 h 887"/>
              <a:gd name="T18" fmla="*/ 705 w 1072"/>
              <a:gd name="T19" fmla="*/ 274 h 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72" h="887">
                <a:moveTo>
                  <a:pt x="705" y="274"/>
                </a:moveTo>
                <a:cubicBezTo>
                  <a:pt x="855" y="352"/>
                  <a:pt x="958" y="428"/>
                  <a:pt x="1013" y="511"/>
                </a:cubicBezTo>
                <a:cubicBezTo>
                  <a:pt x="1068" y="594"/>
                  <a:pt x="1072" y="712"/>
                  <a:pt x="1037" y="772"/>
                </a:cubicBezTo>
                <a:cubicBezTo>
                  <a:pt x="1002" y="832"/>
                  <a:pt x="879" y="861"/>
                  <a:pt x="800" y="874"/>
                </a:cubicBezTo>
                <a:cubicBezTo>
                  <a:pt x="721" y="887"/>
                  <a:pt x="650" y="884"/>
                  <a:pt x="563" y="850"/>
                </a:cubicBezTo>
                <a:cubicBezTo>
                  <a:pt x="476" y="816"/>
                  <a:pt x="365" y="781"/>
                  <a:pt x="279" y="667"/>
                </a:cubicBezTo>
                <a:cubicBezTo>
                  <a:pt x="193" y="553"/>
                  <a:pt x="93" y="272"/>
                  <a:pt x="49" y="165"/>
                </a:cubicBezTo>
                <a:cubicBezTo>
                  <a:pt x="5" y="58"/>
                  <a:pt x="5" y="46"/>
                  <a:pt x="16" y="25"/>
                </a:cubicBezTo>
                <a:cubicBezTo>
                  <a:pt x="27" y="4"/>
                  <a:pt x="0" y="0"/>
                  <a:pt x="115" y="41"/>
                </a:cubicBezTo>
                <a:cubicBezTo>
                  <a:pt x="230" y="82"/>
                  <a:pt x="555" y="196"/>
                  <a:pt x="705" y="274"/>
                </a:cubicBez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100000">
                <a:srgbClr val="92D050"/>
              </a:gs>
            </a:gsLst>
            <a:lin ang="27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685800" y="2057400"/>
            <a:ext cx="3359150" cy="3021012"/>
            <a:chOff x="11" y="1490"/>
            <a:chExt cx="2116" cy="1903"/>
          </a:xfrm>
        </p:grpSpPr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11" y="1543"/>
              <a:ext cx="2116" cy="1766"/>
            </a:xfrm>
            <a:custGeom>
              <a:avLst/>
              <a:gdLst>
                <a:gd name="T0" fmla="*/ 2020 w 2116"/>
                <a:gd name="T1" fmla="*/ 1766 h 1766"/>
                <a:gd name="T2" fmla="*/ 2096 w 2116"/>
                <a:gd name="T3" fmla="*/ 1668 h 1766"/>
                <a:gd name="T4" fmla="*/ 2017 w 2116"/>
                <a:gd name="T5" fmla="*/ 1369 h 1766"/>
                <a:gd name="T6" fmla="*/ 1504 w 2116"/>
                <a:gd name="T7" fmla="*/ 1029 h 1766"/>
                <a:gd name="T8" fmla="*/ 1054 w 2116"/>
                <a:gd name="T9" fmla="*/ 911 h 1766"/>
                <a:gd name="T10" fmla="*/ 819 w 2116"/>
                <a:gd name="T11" fmla="*/ 812 h 1766"/>
                <a:gd name="T12" fmla="*/ 711 w 2116"/>
                <a:gd name="T13" fmla="*/ 530 h 1766"/>
                <a:gd name="T14" fmla="*/ 413 w 2116"/>
                <a:gd name="T15" fmla="*/ 398 h 1766"/>
                <a:gd name="T16" fmla="*/ 299 w 2116"/>
                <a:gd name="T17" fmla="*/ 110 h 1766"/>
                <a:gd name="T18" fmla="*/ 0 w 2116"/>
                <a:gd name="T19" fmla="*/ 0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6" h="1766">
                  <a:moveTo>
                    <a:pt x="2020" y="1766"/>
                  </a:moveTo>
                  <a:cubicBezTo>
                    <a:pt x="2033" y="1750"/>
                    <a:pt x="2096" y="1734"/>
                    <a:pt x="2096" y="1668"/>
                  </a:cubicBezTo>
                  <a:cubicBezTo>
                    <a:pt x="2096" y="1602"/>
                    <a:pt x="2116" y="1475"/>
                    <a:pt x="2017" y="1369"/>
                  </a:cubicBezTo>
                  <a:cubicBezTo>
                    <a:pt x="1918" y="1263"/>
                    <a:pt x="1665" y="1105"/>
                    <a:pt x="1504" y="1029"/>
                  </a:cubicBezTo>
                  <a:cubicBezTo>
                    <a:pt x="1343" y="953"/>
                    <a:pt x="1168" y="947"/>
                    <a:pt x="1054" y="911"/>
                  </a:cubicBezTo>
                  <a:cubicBezTo>
                    <a:pt x="940" y="875"/>
                    <a:pt x="876" y="876"/>
                    <a:pt x="819" y="812"/>
                  </a:cubicBezTo>
                  <a:cubicBezTo>
                    <a:pt x="762" y="748"/>
                    <a:pt x="778" y="599"/>
                    <a:pt x="711" y="530"/>
                  </a:cubicBezTo>
                  <a:cubicBezTo>
                    <a:pt x="644" y="461"/>
                    <a:pt x="481" y="468"/>
                    <a:pt x="413" y="398"/>
                  </a:cubicBezTo>
                  <a:cubicBezTo>
                    <a:pt x="344" y="327"/>
                    <a:pt x="369" y="177"/>
                    <a:pt x="299" y="110"/>
                  </a:cubicBezTo>
                  <a:cubicBezTo>
                    <a:pt x="230" y="44"/>
                    <a:pt x="51" y="18"/>
                    <a:pt x="0" y="0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131" y="1490"/>
              <a:ext cx="1930" cy="1903"/>
            </a:xfrm>
            <a:custGeom>
              <a:avLst/>
              <a:gdLst>
                <a:gd name="T0" fmla="*/ 1930 w 1930"/>
                <a:gd name="T1" fmla="*/ 1804 h 1903"/>
                <a:gd name="T2" fmla="*/ 1636 w 1930"/>
                <a:gd name="T3" fmla="*/ 1887 h 1903"/>
                <a:gd name="T4" fmla="*/ 1321 w 1930"/>
                <a:gd name="T5" fmla="*/ 1706 h 1903"/>
                <a:gd name="T6" fmla="*/ 1053 w 1930"/>
                <a:gd name="T7" fmla="*/ 1351 h 1903"/>
                <a:gd name="T8" fmla="*/ 911 w 1930"/>
                <a:gd name="T9" fmla="*/ 1051 h 1903"/>
                <a:gd name="T10" fmla="*/ 819 w 1930"/>
                <a:gd name="T11" fmla="*/ 812 h 1903"/>
                <a:gd name="T12" fmla="*/ 537 w 1930"/>
                <a:gd name="T13" fmla="*/ 706 h 1903"/>
                <a:gd name="T14" fmla="*/ 402 w 1930"/>
                <a:gd name="T15" fmla="*/ 409 h 1903"/>
                <a:gd name="T16" fmla="*/ 113 w 1930"/>
                <a:gd name="T17" fmla="*/ 298 h 1903"/>
                <a:gd name="T18" fmla="*/ 0 w 1930"/>
                <a:gd name="T19" fmla="*/ 0 h 1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0" h="1903">
                  <a:moveTo>
                    <a:pt x="1930" y="1804"/>
                  </a:moveTo>
                  <a:cubicBezTo>
                    <a:pt x="1881" y="1818"/>
                    <a:pt x="1737" y="1903"/>
                    <a:pt x="1636" y="1887"/>
                  </a:cubicBezTo>
                  <a:cubicBezTo>
                    <a:pt x="1535" y="1871"/>
                    <a:pt x="1418" y="1795"/>
                    <a:pt x="1321" y="1706"/>
                  </a:cubicBezTo>
                  <a:cubicBezTo>
                    <a:pt x="1224" y="1617"/>
                    <a:pt x="1121" y="1460"/>
                    <a:pt x="1053" y="1351"/>
                  </a:cubicBezTo>
                  <a:cubicBezTo>
                    <a:pt x="985" y="1242"/>
                    <a:pt x="950" y="1141"/>
                    <a:pt x="911" y="1051"/>
                  </a:cubicBezTo>
                  <a:cubicBezTo>
                    <a:pt x="872" y="961"/>
                    <a:pt x="881" y="869"/>
                    <a:pt x="819" y="812"/>
                  </a:cubicBezTo>
                  <a:cubicBezTo>
                    <a:pt x="757" y="755"/>
                    <a:pt x="606" y="773"/>
                    <a:pt x="537" y="706"/>
                  </a:cubicBezTo>
                  <a:cubicBezTo>
                    <a:pt x="467" y="640"/>
                    <a:pt x="473" y="477"/>
                    <a:pt x="402" y="409"/>
                  </a:cubicBezTo>
                  <a:cubicBezTo>
                    <a:pt x="330" y="341"/>
                    <a:pt x="180" y="367"/>
                    <a:pt x="113" y="298"/>
                  </a:cubicBezTo>
                  <a:cubicBezTo>
                    <a:pt x="46" y="229"/>
                    <a:pt x="19" y="51"/>
                    <a:pt x="0" y="0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3070225" y="4335462"/>
            <a:ext cx="225425" cy="225425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20999999" lon="21299999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7400" y="5562600"/>
            <a:ext cx="95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loop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5410200"/>
            <a:ext cx="61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jet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5562600" y="3124200"/>
            <a:ext cx="225425" cy="225425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20999999" lon="21299999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6553200" y="3657600"/>
            <a:ext cx="225425" cy="225425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20999999" lon="21299999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2274193" y="2286000"/>
            <a:ext cx="5803007" cy="3316311"/>
            <a:chOff x="2274193" y="2286000"/>
            <a:chExt cx="5803007" cy="3316311"/>
          </a:xfrm>
        </p:grpSpPr>
        <p:sp>
          <p:nvSpPr>
            <p:cNvPr id="17" name="Freeform 16"/>
            <p:cNvSpPr/>
            <p:nvPr/>
          </p:nvSpPr>
          <p:spPr>
            <a:xfrm>
              <a:off x="3036194" y="3453685"/>
              <a:ext cx="1764406" cy="1880315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4406" h="1880315">
                  <a:moveTo>
                    <a:pt x="1764406" y="1880315"/>
                  </a:moveTo>
                  <a:cubicBezTo>
                    <a:pt x="1591614" y="1731134"/>
                    <a:pt x="1418823" y="1581954"/>
                    <a:pt x="1313646" y="1378039"/>
                  </a:cubicBezTo>
                  <a:cubicBezTo>
                    <a:pt x="1208468" y="1174123"/>
                    <a:pt x="1352282" y="886495"/>
                    <a:pt x="1133341" y="656822"/>
                  </a:cubicBezTo>
                  <a:cubicBezTo>
                    <a:pt x="914400" y="427149"/>
                    <a:pt x="457200" y="213574"/>
                    <a:pt x="0" y="0"/>
                  </a:cubicBezTo>
                </a:path>
              </a:pathLst>
            </a:custGeom>
            <a:noFill/>
            <a:ln w="31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74193" y="4404577"/>
              <a:ext cx="2189409" cy="1197734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678806 w 2678806"/>
                <a:gd name="connsiteY0" fmla="*/ 1237233 h 1237233"/>
                <a:gd name="connsiteX1" fmla="*/ 2228046 w 2678806"/>
                <a:gd name="connsiteY1" fmla="*/ 734957 h 1237233"/>
                <a:gd name="connsiteX2" fmla="*/ 2047741 w 2678806"/>
                <a:gd name="connsiteY2" fmla="*/ 13740 h 1237233"/>
                <a:gd name="connsiteX3" fmla="*/ 0 w 2678806"/>
                <a:gd name="connsiteY3" fmla="*/ 155409 h 1237233"/>
                <a:gd name="connsiteX0" fmla="*/ 2678806 w 2678806"/>
                <a:gd name="connsiteY0" fmla="*/ 1081824 h 1081824"/>
                <a:gd name="connsiteX1" fmla="*/ 2228046 w 2678806"/>
                <a:gd name="connsiteY1" fmla="*/ 579548 h 1081824"/>
                <a:gd name="connsiteX2" fmla="*/ 875764 w 2678806"/>
                <a:gd name="connsiteY2" fmla="*/ 862883 h 1081824"/>
                <a:gd name="connsiteX3" fmla="*/ 0 w 2678806"/>
                <a:gd name="connsiteY3" fmla="*/ 0 h 1081824"/>
                <a:gd name="connsiteX0" fmla="*/ 2678806 w 2678806"/>
                <a:gd name="connsiteY0" fmla="*/ 1081824 h 1081824"/>
                <a:gd name="connsiteX1" fmla="*/ 1571223 w 2678806"/>
                <a:gd name="connsiteY1" fmla="*/ 837125 h 1081824"/>
                <a:gd name="connsiteX2" fmla="*/ 875764 w 2678806"/>
                <a:gd name="connsiteY2" fmla="*/ 862883 h 1081824"/>
                <a:gd name="connsiteX3" fmla="*/ 0 w 2678806"/>
                <a:gd name="connsiteY3" fmla="*/ 0 h 1081824"/>
                <a:gd name="connsiteX0" fmla="*/ 2189409 w 2189409"/>
                <a:gd name="connsiteY0" fmla="*/ 1197734 h 1197734"/>
                <a:gd name="connsiteX1" fmla="*/ 1571223 w 2189409"/>
                <a:gd name="connsiteY1" fmla="*/ 837125 h 1197734"/>
                <a:gd name="connsiteX2" fmla="*/ 875764 w 2189409"/>
                <a:gd name="connsiteY2" fmla="*/ 862883 h 1197734"/>
                <a:gd name="connsiteX3" fmla="*/ 0 w 2189409"/>
                <a:gd name="connsiteY3" fmla="*/ 0 h 119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9409" h="1197734">
                  <a:moveTo>
                    <a:pt x="2189409" y="1197734"/>
                  </a:moveTo>
                  <a:cubicBezTo>
                    <a:pt x="2016617" y="1048553"/>
                    <a:pt x="1790164" y="892933"/>
                    <a:pt x="1571223" y="837125"/>
                  </a:cubicBezTo>
                  <a:cubicBezTo>
                    <a:pt x="1352282" y="781317"/>
                    <a:pt x="1137634" y="1002404"/>
                    <a:pt x="875764" y="862883"/>
                  </a:cubicBezTo>
                  <a:cubicBezTo>
                    <a:pt x="613894" y="723362"/>
                    <a:pt x="457200" y="213574"/>
                    <a:pt x="0" y="0"/>
                  </a:cubicBezTo>
                </a:path>
              </a:pathLst>
            </a:custGeom>
            <a:noFill/>
            <a:ln w="31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5181600" y="3886200"/>
              <a:ext cx="685800" cy="1143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6629400" y="2286000"/>
              <a:ext cx="0" cy="914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7162800" y="3581400"/>
              <a:ext cx="91440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6858000" y="4114800"/>
              <a:ext cx="508000" cy="762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5867400" y="4267200"/>
              <a:ext cx="533400" cy="6667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2583286" y="1752600"/>
            <a:ext cx="3922268" cy="2868768"/>
            <a:chOff x="2583286" y="1752600"/>
            <a:chExt cx="3922268" cy="2868768"/>
          </a:xfrm>
        </p:grpSpPr>
        <p:sp>
          <p:nvSpPr>
            <p:cNvPr id="40" name="Freeform 39"/>
            <p:cNvSpPr/>
            <p:nvPr/>
          </p:nvSpPr>
          <p:spPr>
            <a:xfrm>
              <a:off x="2583286" y="1957589"/>
              <a:ext cx="1249252" cy="1893193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369713 w 2369713"/>
                <a:gd name="connsiteY0" fmla="*/ 1635617 h 1635617"/>
                <a:gd name="connsiteX1" fmla="*/ 1918953 w 2369713"/>
                <a:gd name="connsiteY1" fmla="*/ 1133341 h 1635617"/>
                <a:gd name="connsiteX2" fmla="*/ 1738648 w 2369713"/>
                <a:gd name="connsiteY2" fmla="*/ 412124 h 1635617"/>
                <a:gd name="connsiteX3" fmla="*/ 0 w 2369713"/>
                <a:gd name="connsiteY3" fmla="*/ 0 h 1635617"/>
                <a:gd name="connsiteX0" fmla="*/ 2369713 w 2369713"/>
                <a:gd name="connsiteY0" fmla="*/ 1888848 h 1888848"/>
                <a:gd name="connsiteX1" fmla="*/ 1918953 w 2369713"/>
                <a:gd name="connsiteY1" fmla="*/ 1386572 h 1888848"/>
                <a:gd name="connsiteX2" fmla="*/ 1738648 w 2369713"/>
                <a:gd name="connsiteY2" fmla="*/ 665355 h 1888848"/>
                <a:gd name="connsiteX3" fmla="*/ 0 w 2369713"/>
                <a:gd name="connsiteY3" fmla="*/ 253231 h 1888848"/>
                <a:gd name="connsiteX0" fmla="*/ 2369713 w 2369713"/>
                <a:gd name="connsiteY0" fmla="*/ 2802732 h 2802732"/>
                <a:gd name="connsiteX1" fmla="*/ 1918953 w 2369713"/>
                <a:gd name="connsiteY1" fmla="*/ 2300456 h 2802732"/>
                <a:gd name="connsiteX2" fmla="*/ 682581 w 2369713"/>
                <a:gd name="connsiteY2" fmla="*/ 33774 h 2802732"/>
                <a:gd name="connsiteX3" fmla="*/ 0 w 2369713"/>
                <a:gd name="connsiteY3" fmla="*/ 1167115 h 2802732"/>
                <a:gd name="connsiteX0" fmla="*/ 2369713 w 2369713"/>
                <a:gd name="connsiteY0" fmla="*/ 2795329 h 2795329"/>
                <a:gd name="connsiteX1" fmla="*/ 1571223 w 2369713"/>
                <a:gd name="connsiteY1" fmla="*/ 567284 h 2795329"/>
                <a:gd name="connsiteX2" fmla="*/ 682581 w 2369713"/>
                <a:gd name="connsiteY2" fmla="*/ 26371 h 2795329"/>
                <a:gd name="connsiteX3" fmla="*/ 0 w 2369713"/>
                <a:gd name="connsiteY3" fmla="*/ 1159712 h 2795329"/>
                <a:gd name="connsiteX0" fmla="*/ 1571223 w 1571223"/>
                <a:gd name="connsiteY0" fmla="*/ 567284 h 1159712"/>
                <a:gd name="connsiteX1" fmla="*/ 682581 w 1571223"/>
                <a:gd name="connsiteY1" fmla="*/ 26371 h 1159712"/>
                <a:gd name="connsiteX2" fmla="*/ 0 w 1571223"/>
                <a:gd name="connsiteY2" fmla="*/ 1159712 h 1159712"/>
                <a:gd name="connsiteX0" fmla="*/ 1210615 w 1210615"/>
                <a:gd name="connsiteY0" fmla="*/ 221811 h 1471061"/>
                <a:gd name="connsiteX1" fmla="*/ 682581 w 1210615"/>
                <a:gd name="connsiteY1" fmla="*/ 337720 h 1471061"/>
                <a:gd name="connsiteX2" fmla="*/ 0 w 1210615"/>
                <a:gd name="connsiteY2" fmla="*/ 1471061 h 1471061"/>
                <a:gd name="connsiteX0" fmla="*/ 1210615 w 1210615"/>
                <a:gd name="connsiteY0" fmla="*/ 190020 h 1439270"/>
                <a:gd name="connsiteX1" fmla="*/ 334852 w 1210615"/>
                <a:gd name="connsiteY1" fmla="*/ 434717 h 1439270"/>
                <a:gd name="connsiteX2" fmla="*/ 0 w 1210615"/>
                <a:gd name="connsiteY2" fmla="*/ 1439270 h 143927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017432 w 1017432"/>
                <a:gd name="connsiteY0" fmla="*/ 0 h 1700010"/>
                <a:gd name="connsiteX1" fmla="*/ 0 w 1017432"/>
                <a:gd name="connsiteY1" fmla="*/ 1700010 h 1700010"/>
                <a:gd name="connsiteX0" fmla="*/ 1249252 w 1249252"/>
                <a:gd name="connsiteY0" fmla="*/ 0 h 1893193"/>
                <a:gd name="connsiteX1" fmla="*/ 0 w 1249252"/>
                <a:gd name="connsiteY1" fmla="*/ 1893193 h 189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49252" h="1893193">
                  <a:moveTo>
                    <a:pt x="1249252" y="0"/>
                  </a:moveTo>
                  <a:cubicBezTo>
                    <a:pt x="382074" y="4293"/>
                    <a:pt x="133082" y="1167683"/>
                    <a:pt x="0" y="1893193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4422822" y="1955442"/>
              <a:ext cx="2082732" cy="1596979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369713 w 2369713"/>
                <a:gd name="connsiteY0" fmla="*/ 1635617 h 1635617"/>
                <a:gd name="connsiteX1" fmla="*/ 1918953 w 2369713"/>
                <a:gd name="connsiteY1" fmla="*/ 1133341 h 1635617"/>
                <a:gd name="connsiteX2" fmla="*/ 1738648 w 2369713"/>
                <a:gd name="connsiteY2" fmla="*/ 412124 h 1635617"/>
                <a:gd name="connsiteX3" fmla="*/ 0 w 2369713"/>
                <a:gd name="connsiteY3" fmla="*/ 0 h 1635617"/>
                <a:gd name="connsiteX0" fmla="*/ 2369713 w 2369713"/>
                <a:gd name="connsiteY0" fmla="*/ 1888848 h 1888848"/>
                <a:gd name="connsiteX1" fmla="*/ 1918953 w 2369713"/>
                <a:gd name="connsiteY1" fmla="*/ 1386572 h 1888848"/>
                <a:gd name="connsiteX2" fmla="*/ 1738648 w 2369713"/>
                <a:gd name="connsiteY2" fmla="*/ 665355 h 1888848"/>
                <a:gd name="connsiteX3" fmla="*/ 0 w 2369713"/>
                <a:gd name="connsiteY3" fmla="*/ 253231 h 1888848"/>
                <a:gd name="connsiteX0" fmla="*/ 2369713 w 2369713"/>
                <a:gd name="connsiteY0" fmla="*/ 2802732 h 2802732"/>
                <a:gd name="connsiteX1" fmla="*/ 1918953 w 2369713"/>
                <a:gd name="connsiteY1" fmla="*/ 2300456 h 2802732"/>
                <a:gd name="connsiteX2" fmla="*/ 682581 w 2369713"/>
                <a:gd name="connsiteY2" fmla="*/ 33774 h 2802732"/>
                <a:gd name="connsiteX3" fmla="*/ 0 w 2369713"/>
                <a:gd name="connsiteY3" fmla="*/ 1167115 h 2802732"/>
                <a:gd name="connsiteX0" fmla="*/ 2369713 w 2369713"/>
                <a:gd name="connsiteY0" fmla="*/ 2795329 h 2795329"/>
                <a:gd name="connsiteX1" fmla="*/ 1571223 w 2369713"/>
                <a:gd name="connsiteY1" fmla="*/ 567284 h 2795329"/>
                <a:gd name="connsiteX2" fmla="*/ 682581 w 2369713"/>
                <a:gd name="connsiteY2" fmla="*/ 26371 h 2795329"/>
                <a:gd name="connsiteX3" fmla="*/ 0 w 2369713"/>
                <a:gd name="connsiteY3" fmla="*/ 1159712 h 2795329"/>
                <a:gd name="connsiteX0" fmla="*/ 1571223 w 1571223"/>
                <a:gd name="connsiteY0" fmla="*/ 567284 h 1159712"/>
                <a:gd name="connsiteX1" fmla="*/ 682581 w 1571223"/>
                <a:gd name="connsiteY1" fmla="*/ 26371 h 1159712"/>
                <a:gd name="connsiteX2" fmla="*/ 0 w 1571223"/>
                <a:gd name="connsiteY2" fmla="*/ 1159712 h 1159712"/>
                <a:gd name="connsiteX0" fmla="*/ 1210615 w 1210615"/>
                <a:gd name="connsiteY0" fmla="*/ 221811 h 1471061"/>
                <a:gd name="connsiteX1" fmla="*/ 682581 w 1210615"/>
                <a:gd name="connsiteY1" fmla="*/ 337720 h 1471061"/>
                <a:gd name="connsiteX2" fmla="*/ 0 w 1210615"/>
                <a:gd name="connsiteY2" fmla="*/ 1471061 h 1471061"/>
                <a:gd name="connsiteX0" fmla="*/ 1210615 w 1210615"/>
                <a:gd name="connsiteY0" fmla="*/ 190020 h 1439270"/>
                <a:gd name="connsiteX1" fmla="*/ 334852 w 1210615"/>
                <a:gd name="connsiteY1" fmla="*/ 434717 h 1439270"/>
                <a:gd name="connsiteX2" fmla="*/ 0 w 1210615"/>
                <a:gd name="connsiteY2" fmla="*/ 1439270 h 143927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36607 w 2690278"/>
                <a:gd name="connsiteY0" fmla="*/ 0 h 798489"/>
                <a:gd name="connsiteX1" fmla="*/ 2686623 w 2690278"/>
                <a:gd name="connsiteY1" fmla="*/ 798489 h 798489"/>
                <a:gd name="connsiteX0" fmla="*/ 166783 w 1974427"/>
                <a:gd name="connsiteY0" fmla="*/ 0 h 1068945"/>
                <a:gd name="connsiteX1" fmla="*/ 1969824 w 1974427"/>
                <a:gd name="connsiteY1" fmla="*/ 1068945 h 1068945"/>
                <a:gd name="connsiteX0" fmla="*/ 0 w 1814382"/>
                <a:gd name="connsiteY0" fmla="*/ 0 h 1068945"/>
                <a:gd name="connsiteX1" fmla="*/ 1803041 w 1814382"/>
                <a:gd name="connsiteY1" fmla="*/ 1068945 h 1068945"/>
                <a:gd name="connsiteX0" fmla="*/ 0 w 1814382"/>
                <a:gd name="connsiteY0" fmla="*/ 0 h 991672"/>
                <a:gd name="connsiteX1" fmla="*/ 1803041 w 1814382"/>
                <a:gd name="connsiteY1" fmla="*/ 991672 h 991672"/>
                <a:gd name="connsiteX0" fmla="*/ 0 w 1686966"/>
                <a:gd name="connsiteY0" fmla="*/ 0 h 1378038"/>
                <a:gd name="connsiteX1" fmla="*/ 1674252 w 1686966"/>
                <a:gd name="connsiteY1" fmla="*/ 1378038 h 1378038"/>
                <a:gd name="connsiteX0" fmla="*/ 0 w 2082732"/>
                <a:gd name="connsiteY0" fmla="*/ 0 h 1596979"/>
                <a:gd name="connsiteX1" fmla="*/ 2073497 w 2082732"/>
                <a:gd name="connsiteY1" fmla="*/ 1596979 h 159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82732" h="1596979">
                  <a:moveTo>
                    <a:pt x="0" y="0"/>
                  </a:moveTo>
                  <a:cubicBezTo>
                    <a:pt x="871470" y="42930"/>
                    <a:pt x="2206579" y="871469"/>
                    <a:pt x="2073497" y="1596979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352800" y="1752600"/>
              <a:ext cx="151836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h</a:t>
              </a:r>
              <a:r>
                <a:rPr lang="en-US" dirty="0" smtClean="0">
                  <a:solidFill>
                    <a:srgbClr val="000000"/>
                  </a:solidFill>
                </a:rPr>
                <a:t>igh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</a:rPr>
                <a:t>w</a:t>
              </a:r>
              <a:r>
                <a:rPr lang="en-US" dirty="0" smtClean="0">
                  <a:solidFill>
                    <a:srgbClr val="000000"/>
                  </a:solidFill>
                </a:rPr>
                <a:t>ater activity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low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3489019" y="2483478"/>
              <a:ext cx="392888" cy="2137890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369713 w 2369713"/>
                <a:gd name="connsiteY0" fmla="*/ 1635617 h 1635617"/>
                <a:gd name="connsiteX1" fmla="*/ 1918953 w 2369713"/>
                <a:gd name="connsiteY1" fmla="*/ 1133341 h 1635617"/>
                <a:gd name="connsiteX2" fmla="*/ 1738648 w 2369713"/>
                <a:gd name="connsiteY2" fmla="*/ 412124 h 1635617"/>
                <a:gd name="connsiteX3" fmla="*/ 0 w 2369713"/>
                <a:gd name="connsiteY3" fmla="*/ 0 h 1635617"/>
                <a:gd name="connsiteX0" fmla="*/ 2369713 w 2369713"/>
                <a:gd name="connsiteY0" fmla="*/ 1888848 h 1888848"/>
                <a:gd name="connsiteX1" fmla="*/ 1918953 w 2369713"/>
                <a:gd name="connsiteY1" fmla="*/ 1386572 h 1888848"/>
                <a:gd name="connsiteX2" fmla="*/ 1738648 w 2369713"/>
                <a:gd name="connsiteY2" fmla="*/ 665355 h 1888848"/>
                <a:gd name="connsiteX3" fmla="*/ 0 w 2369713"/>
                <a:gd name="connsiteY3" fmla="*/ 253231 h 1888848"/>
                <a:gd name="connsiteX0" fmla="*/ 2369713 w 2369713"/>
                <a:gd name="connsiteY0" fmla="*/ 2802732 h 2802732"/>
                <a:gd name="connsiteX1" fmla="*/ 1918953 w 2369713"/>
                <a:gd name="connsiteY1" fmla="*/ 2300456 h 2802732"/>
                <a:gd name="connsiteX2" fmla="*/ 682581 w 2369713"/>
                <a:gd name="connsiteY2" fmla="*/ 33774 h 2802732"/>
                <a:gd name="connsiteX3" fmla="*/ 0 w 2369713"/>
                <a:gd name="connsiteY3" fmla="*/ 1167115 h 2802732"/>
                <a:gd name="connsiteX0" fmla="*/ 2369713 w 2369713"/>
                <a:gd name="connsiteY0" fmla="*/ 2795329 h 2795329"/>
                <a:gd name="connsiteX1" fmla="*/ 1571223 w 2369713"/>
                <a:gd name="connsiteY1" fmla="*/ 567284 h 2795329"/>
                <a:gd name="connsiteX2" fmla="*/ 682581 w 2369713"/>
                <a:gd name="connsiteY2" fmla="*/ 26371 h 2795329"/>
                <a:gd name="connsiteX3" fmla="*/ 0 w 2369713"/>
                <a:gd name="connsiteY3" fmla="*/ 1159712 h 2795329"/>
                <a:gd name="connsiteX0" fmla="*/ 1571223 w 1571223"/>
                <a:gd name="connsiteY0" fmla="*/ 567284 h 1159712"/>
                <a:gd name="connsiteX1" fmla="*/ 682581 w 1571223"/>
                <a:gd name="connsiteY1" fmla="*/ 26371 h 1159712"/>
                <a:gd name="connsiteX2" fmla="*/ 0 w 1571223"/>
                <a:gd name="connsiteY2" fmla="*/ 1159712 h 1159712"/>
                <a:gd name="connsiteX0" fmla="*/ 1210615 w 1210615"/>
                <a:gd name="connsiteY0" fmla="*/ 221811 h 1471061"/>
                <a:gd name="connsiteX1" fmla="*/ 682581 w 1210615"/>
                <a:gd name="connsiteY1" fmla="*/ 337720 h 1471061"/>
                <a:gd name="connsiteX2" fmla="*/ 0 w 1210615"/>
                <a:gd name="connsiteY2" fmla="*/ 1471061 h 1471061"/>
                <a:gd name="connsiteX0" fmla="*/ 1210615 w 1210615"/>
                <a:gd name="connsiteY0" fmla="*/ 190020 h 1439270"/>
                <a:gd name="connsiteX1" fmla="*/ 334852 w 1210615"/>
                <a:gd name="connsiteY1" fmla="*/ 434717 h 1439270"/>
                <a:gd name="connsiteX2" fmla="*/ 0 w 1210615"/>
                <a:gd name="connsiteY2" fmla="*/ 1439270 h 143927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017432 w 1017432"/>
                <a:gd name="connsiteY0" fmla="*/ 0 h 1700010"/>
                <a:gd name="connsiteX1" fmla="*/ 0 w 1017432"/>
                <a:gd name="connsiteY1" fmla="*/ 1700010 h 1700010"/>
                <a:gd name="connsiteX0" fmla="*/ 1249252 w 1249252"/>
                <a:gd name="connsiteY0" fmla="*/ 0 h 1893193"/>
                <a:gd name="connsiteX1" fmla="*/ 0 w 1249252"/>
                <a:gd name="connsiteY1" fmla="*/ 1893193 h 1893193"/>
                <a:gd name="connsiteX0" fmla="*/ 423431 w 423431"/>
                <a:gd name="connsiteY0" fmla="*/ 0 h 2511378"/>
                <a:gd name="connsiteX1" fmla="*/ 178731 w 423431"/>
                <a:gd name="connsiteY1" fmla="*/ 2511378 h 2511378"/>
                <a:gd name="connsiteX0" fmla="*/ 392888 w 392888"/>
                <a:gd name="connsiteY0" fmla="*/ 0 h 2137890"/>
                <a:gd name="connsiteX1" fmla="*/ 251219 w 392888"/>
                <a:gd name="connsiteY1" fmla="*/ 2137890 h 213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2888" h="2137890">
                  <a:moveTo>
                    <a:pt x="392888" y="0"/>
                  </a:moveTo>
                  <a:cubicBezTo>
                    <a:pt x="-474290" y="4293"/>
                    <a:pt x="384301" y="1412380"/>
                    <a:pt x="251219" y="213789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4330521" y="2494208"/>
              <a:ext cx="1275008" cy="1107582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369713 w 2369713"/>
                <a:gd name="connsiteY0" fmla="*/ 1635617 h 1635617"/>
                <a:gd name="connsiteX1" fmla="*/ 1918953 w 2369713"/>
                <a:gd name="connsiteY1" fmla="*/ 1133341 h 1635617"/>
                <a:gd name="connsiteX2" fmla="*/ 1738648 w 2369713"/>
                <a:gd name="connsiteY2" fmla="*/ 412124 h 1635617"/>
                <a:gd name="connsiteX3" fmla="*/ 0 w 2369713"/>
                <a:gd name="connsiteY3" fmla="*/ 0 h 1635617"/>
                <a:gd name="connsiteX0" fmla="*/ 2369713 w 2369713"/>
                <a:gd name="connsiteY0" fmla="*/ 1888848 h 1888848"/>
                <a:gd name="connsiteX1" fmla="*/ 1918953 w 2369713"/>
                <a:gd name="connsiteY1" fmla="*/ 1386572 h 1888848"/>
                <a:gd name="connsiteX2" fmla="*/ 1738648 w 2369713"/>
                <a:gd name="connsiteY2" fmla="*/ 665355 h 1888848"/>
                <a:gd name="connsiteX3" fmla="*/ 0 w 2369713"/>
                <a:gd name="connsiteY3" fmla="*/ 253231 h 1888848"/>
                <a:gd name="connsiteX0" fmla="*/ 2369713 w 2369713"/>
                <a:gd name="connsiteY0" fmla="*/ 2802732 h 2802732"/>
                <a:gd name="connsiteX1" fmla="*/ 1918953 w 2369713"/>
                <a:gd name="connsiteY1" fmla="*/ 2300456 h 2802732"/>
                <a:gd name="connsiteX2" fmla="*/ 682581 w 2369713"/>
                <a:gd name="connsiteY2" fmla="*/ 33774 h 2802732"/>
                <a:gd name="connsiteX3" fmla="*/ 0 w 2369713"/>
                <a:gd name="connsiteY3" fmla="*/ 1167115 h 2802732"/>
                <a:gd name="connsiteX0" fmla="*/ 2369713 w 2369713"/>
                <a:gd name="connsiteY0" fmla="*/ 2795329 h 2795329"/>
                <a:gd name="connsiteX1" fmla="*/ 1571223 w 2369713"/>
                <a:gd name="connsiteY1" fmla="*/ 567284 h 2795329"/>
                <a:gd name="connsiteX2" fmla="*/ 682581 w 2369713"/>
                <a:gd name="connsiteY2" fmla="*/ 26371 h 2795329"/>
                <a:gd name="connsiteX3" fmla="*/ 0 w 2369713"/>
                <a:gd name="connsiteY3" fmla="*/ 1159712 h 2795329"/>
                <a:gd name="connsiteX0" fmla="*/ 1571223 w 1571223"/>
                <a:gd name="connsiteY0" fmla="*/ 567284 h 1159712"/>
                <a:gd name="connsiteX1" fmla="*/ 682581 w 1571223"/>
                <a:gd name="connsiteY1" fmla="*/ 26371 h 1159712"/>
                <a:gd name="connsiteX2" fmla="*/ 0 w 1571223"/>
                <a:gd name="connsiteY2" fmla="*/ 1159712 h 1159712"/>
                <a:gd name="connsiteX0" fmla="*/ 1210615 w 1210615"/>
                <a:gd name="connsiteY0" fmla="*/ 221811 h 1471061"/>
                <a:gd name="connsiteX1" fmla="*/ 682581 w 1210615"/>
                <a:gd name="connsiteY1" fmla="*/ 337720 h 1471061"/>
                <a:gd name="connsiteX2" fmla="*/ 0 w 1210615"/>
                <a:gd name="connsiteY2" fmla="*/ 1471061 h 1471061"/>
                <a:gd name="connsiteX0" fmla="*/ 1210615 w 1210615"/>
                <a:gd name="connsiteY0" fmla="*/ 190020 h 1439270"/>
                <a:gd name="connsiteX1" fmla="*/ 334852 w 1210615"/>
                <a:gd name="connsiteY1" fmla="*/ 434717 h 1439270"/>
                <a:gd name="connsiteX2" fmla="*/ 0 w 1210615"/>
                <a:gd name="connsiteY2" fmla="*/ 1439270 h 143927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36607 w 2690278"/>
                <a:gd name="connsiteY0" fmla="*/ 0 h 798489"/>
                <a:gd name="connsiteX1" fmla="*/ 2686623 w 2690278"/>
                <a:gd name="connsiteY1" fmla="*/ 798489 h 798489"/>
                <a:gd name="connsiteX0" fmla="*/ 166783 w 1974427"/>
                <a:gd name="connsiteY0" fmla="*/ 0 h 1068945"/>
                <a:gd name="connsiteX1" fmla="*/ 1969824 w 1974427"/>
                <a:gd name="connsiteY1" fmla="*/ 1068945 h 1068945"/>
                <a:gd name="connsiteX0" fmla="*/ 0 w 1814382"/>
                <a:gd name="connsiteY0" fmla="*/ 0 h 1068945"/>
                <a:gd name="connsiteX1" fmla="*/ 1803041 w 1814382"/>
                <a:gd name="connsiteY1" fmla="*/ 1068945 h 1068945"/>
                <a:gd name="connsiteX0" fmla="*/ 0 w 1814382"/>
                <a:gd name="connsiteY0" fmla="*/ 0 h 991672"/>
                <a:gd name="connsiteX1" fmla="*/ 1803041 w 1814382"/>
                <a:gd name="connsiteY1" fmla="*/ 991672 h 991672"/>
                <a:gd name="connsiteX0" fmla="*/ 0 w 1686966"/>
                <a:gd name="connsiteY0" fmla="*/ 0 h 1378038"/>
                <a:gd name="connsiteX1" fmla="*/ 1674252 w 1686966"/>
                <a:gd name="connsiteY1" fmla="*/ 1378038 h 1378038"/>
                <a:gd name="connsiteX0" fmla="*/ 0 w 2082732"/>
                <a:gd name="connsiteY0" fmla="*/ 0 h 1596979"/>
                <a:gd name="connsiteX1" fmla="*/ 2073497 w 2082732"/>
                <a:gd name="connsiteY1" fmla="*/ 1596979 h 1596979"/>
                <a:gd name="connsiteX0" fmla="*/ 0 w 2326098"/>
                <a:gd name="connsiteY0" fmla="*/ 0 h 1210613"/>
                <a:gd name="connsiteX1" fmla="*/ 2318196 w 2326098"/>
                <a:gd name="connsiteY1" fmla="*/ 1210613 h 1210613"/>
                <a:gd name="connsiteX0" fmla="*/ 0 w 1295183"/>
                <a:gd name="connsiteY0" fmla="*/ 0 h 1107582"/>
                <a:gd name="connsiteX1" fmla="*/ 1275008 w 1295183"/>
                <a:gd name="connsiteY1" fmla="*/ 1107582 h 1107582"/>
                <a:gd name="connsiteX0" fmla="*/ 0 w 1275008"/>
                <a:gd name="connsiteY0" fmla="*/ 0 h 1107582"/>
                <a:gd name="connsiteX1" fmla="*/ 1275008 w 1275008"/>
                <a:gd name="connsiteY1" fmla="*/ 1107582 h 1107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5008" h="1107582">
                  <a:moveTo>
                    <a:pt x="0" y="0"/>
                  </a:moveTo>
                  <a:cubicBezTo>
                    <a:pt x="871470" y="42930"/>
                    <a:pt x="880056" y="884348"/>
                    <a:pt x="1275008" y="1107582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069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225" y="352029"/>
            <a:ext cx="8709660" cy="7543800"/>
          </a:xfrm>
        </p:spPr>
      </p:pic>
      <p:sp>
        <p:nvSpPr>
          <p:cNvPr id="6" name="TextBox 5"/>
          <p:cNvSpPr txBox="1"/>
          <p:nvPr/>
        </p:nvSpPr>
        <p:spPr>
          <a:xfrm>
            <a:off x="6726775" y="1710050"/>
            <a:ext cx="27216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RH: 84.2%</a:t>
            </a:r>
          </a:p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prstClr val="black"/>
                </a:solidFill>
              </a:rPr>
              <a:t>vs 71.9%</a:t>
            </a:r>
          </a:p>
        </p:txBody>
      </p:sp>
      <p:sp>
        <p:nvSpPr>
          <p:cNvPr id="8" name="Rectangle 7"/>
          <p:cNvSpPr/>
          <p:nvPr/>
        </p:nvSpPr>
        <p:spPr>
          <a:xfrm>
            <a:off x="6423764" y="1052500"/>
            <a:ext cx="24609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prstClr val="black"/>
                </a:solidFill>
              </a:rPr>
              <a:t>R</a:t>
            </a:r>
            <a:r>
              <a:rPr lang="en-US" sz="3200" baseline="-25000" dirty="0" err="1">
                <a:solidFill>
                  <a:prstClr val="black"/>
                </a:solidFill>
              </a:rPr>
              <a:t>iso</a:t>
            </a:r>
            <a:r>
              <a:rPr lang="en-US" sz="3200" dirty="0">
                <a:solidFill>
                  <a:prstClr val="black"/>
                </a:solidFill>
              </a:rPr>
              <a:t> = 44.5%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299247" y="440774"/>
            <a:ext cx="152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8197" y="5559029"/>
            <a:ext cx="922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3aw6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3aw7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36513" y="1052500"/>
            <a:ext cx="2590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3200" dirty="0">
                <a:solidFill>
                  <a:srgbClr val="FF0000"/>
                </a:solidFill>
              </a:rPr>
              <a:t>Δ</a:t>
            </a:r>
            <a:r>
              <a:rPr lang="en-US" sz="3200" dirty="0">
                <a:solidFill>
                  <a:srgbClr val="FF0000"/>
                </a:solidFill>
              </a:rPr>
              <a:t>cell = 0.7 %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Non-isomorphism in lysozyme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052500"/>
            <a:ext cx="30460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RMSD = 1.70 Å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516295"/>
            <a:ext cx="33826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RMSD = 0.18 </a:t>
            </a:r>
            <a:r>
              <a:rPr lang="en-US" sz="3200" dirty="0" smtClean="0">
                <a:solidFill>
                  <a:prstClr val="black"/>
                </a:solidFill>
              </a:rPr>
              <a:t>Å LSQ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0" grpId="0"/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5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"/>
            <a:ext cx="7772400" cy="17526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False “Damage reversal”: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from beam profile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-59773" y="3206187"/>
            <a:ext cx="4237459" cy="1203434"/>
          </a:xfrm>
          <a:prstGeom prst="rect">
            <a:avLst/>
          </a:prstGeom>
          <a:gradFill flip="none" rotWithShape="1">
            <a:gsLst>
              <a:gs pos="0">
                <a:srgbClr val="66FF66"/>
              </a:gs>
              <a:gs pos="50000">
                <a:srgbClr val="993366"/>
              </a:gs>
              <a:gs pos="100000">
                <a:srgbClr val="66FF66"/>
              </a:gs>
            </a:gsLst>
            <a:lin ang="54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beam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84161" y="1401454"/>
            <a:ext cx="695441" cy="4910137"/>
            <a:chOff x="7645075" y="1582459"/>
            <a:chExt cx="695441" cy="1197254"/>
          </a:xfrm>
        </p:grpSpPr>
        <p:cxnSp>
          <p:nvCxnSpPr>
            <p:cNvPr id="7" name="Straight Connector 6"/>
            <p:cNvCxnSpPr/>
            <p:nvPr/>
          </p:nvCxnSpPr>
          <p:spPr>
            <a:xfrm flipH="1" flipV="1">
              <a:off x="7645075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7784163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7923251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8062339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8201427" y="1582459"/>
              <a:ext cx="2" cy="1197254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8340514" y="1609725"/>
              <a:ext cx="2" cy="116998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367816" y="2516291"/>
            <a:ext cx="2134956" cy="2305260"/>
            <a:chOff x="5146791" y="2954337"/>
            <a:chExt cx="1039078" cy="1390354"/>
          </a:xfrm>
        </p:grpSpPr>
        <p:sp>
          <p:nvSpPr>
            <p:cNvPr id="22" name="Line 13"/>
            <p:cNvSpPr>
              <a:spLocks noChangeAspect="1" noChangeShapeType="1"/>
            </p:cNvSpPr>
            <p:nvPr/>
          </p:nvSpPr>
          <p:spPr bwMode="auto">
            <a:xfrm flipV="1">
              <a:off x="5209556" y="2954337"/>
              <a:ext cx="976313" cy="7032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Line 14"/>
            <p:cNvSpPr>
              <a:spLocks noChangeAspect="1" noChangeShapeType="1"/>
            </p:cNvSpPr>
            <p:nvPr/>
          </p:nvSpPr>
          <p:spPr bwMode="auto">
            <a:xfrm>
              <a:off x="5146791" y="3720803"/>
              <a:ext cx="1035050" cy="317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Line 15"/>
            <p:cNvSpPr>
              <a:spLocks noChangeAspect="1" noChangeShapeType="1"/>
            </p:cNvSpPr>
            <p:nvPr/>
          </p:nvSpPr>
          <p:spPr bwMode="auto">
            <a:xfrm flipV="1">
              <a:off x="5269029" y="3498553"/>
              <a:ext cx="520700" cy="200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Line 16"/>
            <p:cNvSpPr>
              <a:spLocks noChangeAspect="1" noChangeShapeType="1"/>
            </p:cNvSpPr>
            <p:nvPr/>
          </p:nvSpPr>
          <p:spPr bwMode="auto">
            <a:xfrm>
              <a:off x="5265854" y="3847803"/>
              <a:ext cx="554038" cy="4968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568293" y="803930"/>
            <a:ext cx="1441891" cy="5953709"/>
            <a:chOff x="7621260" y="1582459"/>
            <a:chExt cx="722699" cy="401693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786" y="1582459"/>
              <a:ext cx="713173" cy="4016932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 flipV="1">
              <a:off x="7630786" y="1609725"/>
              <a:ext cx="703647" cy="70252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7621260" y="1940720"/>
              <a:ext cx="713173" cy="570566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628426" y="2271714"/>
              <a:ext cx="706007" cy="44291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622845" y="2602708"/>
              <a:ext cx="711588" cy="306644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7622845" y="2933702"/>
              <a:ext cx="711588" cy="17468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7622845" y="3264695"/>
              <a:ext cx="711588" cy="4272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621260" y="3482976"/>
              <a:ext cx="713173" cy="11271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622845" y="3705484"/>
              <a:ext cx="711588" cy="22119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30786" y="3904515"/>
              <a:ext cx="703647" cy="35316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622845" y="4106864"/>
              <a:ext cx="711588" cy="48180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622845" y="4302583"/>
              <a:ext cx="711588" cy="61708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622845" y="4501616"/>
              <a:ext cx="711588" cy="74904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621260" y="4700648"/>
              <a:ext cx="713173" cy="881004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 bwMode="auto">
          <a:xfrm>
            <a:off x="4181708" y="1986020"/>
            <a:ext cx="847493" cy="392911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77686" y="592129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45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 3aw7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6934200" y="4648200"/>
            <a:ext cx="228600" cy="457200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6324600" y="4581525"/>
            <a:ext cx="171450" cy="46672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153275" y="5238750"/>
            <a:ext cx="171450" cy="46672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00125" y="2867025"/>
            <a:ext cx="9525" cy="37147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276600" y="3057525"/>
            <a:ext cx="161925" cy="514350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724150" y="5810250"/>
            <a:ext cx="142876" cy="40957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53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609600"/>
            <a:ext cx="9117875" cy="68384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" y="76200"/>
            <a:ext cx="89087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Spatial Distortion Vector Field</a:t>
            </a:r>
            <a:endParaRPr lang="en-US" sz="4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57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 3aw7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6934200" y="4648200"/>
            <a:ext cx="228600" cy="457200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6324600" y="4581525"/>
            <a:ext cx="171450" cy="46672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153275" y="5238750"/>
            <a:ext cx="171450" cy="46672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00125" y="2867025"/>
            <a:ext cx="9525" cy="37147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276600" y="3057525"/>
            <a:ext cx="161925" cy="514350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724150" y="5810250"/>
            <a:ext cx="142876" cy="40957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64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3aw6, 3aw7, “bent” 3aw6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1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3aw7, “bent” 3aw6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1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259"/>
            <a:ext cx="9144000" cy="6404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42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8" y="450655"/>
            <a:ext cx="9147717" cy="6407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“bent” 3aw7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73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259"/>
            <a:ext cx="9144000" cy="6404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96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239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57775" y="390525"/>
            <a:ext cx="36535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-F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difference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1.8 Å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“unbent”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53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239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57775" y="390525"/>
            <a:ext cx="36076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-F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difference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1.8 Å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old way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86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"/>
            <a:ext cx="7772400" cy="17526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False “Damage reversal”: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from beam profile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-59773" y="3211586"/>
            <a:ext cx="4237459" cy="646771"/>
          </a:xfrm>
          <a:prstGeom prst="rect">
            <a:avLst/>
          </a:prstGeom>
          <a:solidFill>
            <a:srgbClr val="66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beam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-55754" y="3832567"/>
            <a:ext cx="4237462" cy="620752"/>
          </a:xfrm>
          <a:prstGeom prst="rect">
            <a:avLst/>
          </a:prstGeom>
          <a:solidFill>
            <a:srgbClr val="9933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beam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84161" y="1401454"/>
            <a:ext cx="695441" cy="4910137"/>
            <a:chOff x="7645075" y="1582459"/>
            <a:chExt cx="695441" cy="1197254"/>
          </a:xfrm>
        </p:grpSpPr>
        <p:cxnSp>
          <p:nvCxnSpPr>
            <p:cNvPr id="7" name="Straight Connector 6"/>
            <p:cNvCxnSpPr/>
            <p:nvPr/>
          </p:nvCxnSpPr>
          <p:spPr>
            <a:xfrm flipH="1" flipV="1">
              <a:off x="7645075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7784163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7923251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8062339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8201427" y="1582459"/>
              <a:ext cx="2" cy="1197254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8340514" y="1609725"/>
              <a:ext cx="2" cy="116998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367816" y="2516291"/>
            <a:ext cx="2134956" cy="2305260"/>
            <a:chOff x="5146791" y="2954337"/>
            <a:chExt cx="1039078" cy="1390354"/>
          </a:xfrm>
        </p:grpSpPr>
        <p:sp>
          <p:nvSpPr>
            <p:cNvPr id="22" name="Line 13"/>
            <p:cNvSpPr>
              <a:spLocks noChangeAspect="1" noChangeShapeType="1"/>
            </p:cNvSpPr>
            <p:nvPr/>
          </p:nvSpPr>
          <p:spPr bwMode="auto">
            <a:xfrm flipV="1">
              <a:off x="5209556" y="2954337"/>
              <a:ext cx="976313" cy="7032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Line 14"/>
            <p:cNvSpPr>
              <a:spLocks noChangeAspect="1" noChangeShapeType="1"/>
            </p:cNvSpPr>
            <p:nvPr/>
          </p:nvSpPr>
          <p:spPr bwMode="auto">
            <a:xfrm>
              <a:off x="5146791" y="3720803"/>
              <a:ext cx="1035050" cy="317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Line 15"/>
            <p:cNvSpPr>
              <a:spLocks noChangeAspect="1" noChangeShapeType="1"/>
            </p:cNvSpPr>
            <p:nvPr/>
          </p:nvSpPr>
          <p:spPr bwMode="auto">
            <a:xfrm flipV="1">
              <a:off x="5269029" y="3498553"/>
              <a:ext cx="520700" cy="200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Line 16"/>
            <p:cNvSpPr>
              <a:spLocks noChangeAspect="1" noChangeShapeType="1"/>
            </p:cNvSpPr>
            <p:nvPr/>
          </p:nvSpPr>
          <p:spPr bwMode="auto">
            <a:xfrm>
              <a:off x="5265854" y="3847803"/>
              <a:ext cx="554038" cy="4968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568293" y="803930"/>
            <a:ext cx="1441891" cy="5953709"/>
            <a:chOff x="7621260" y="1582459"/>
            <a:chExt cx="722699" cy="401693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786" y="1582459"/>
              <a:ext cx="713173" cy="4016932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 flipV="1">
              <a:off x="7630786" y="1609725"/>
              <a:ext cx="703647" cy="70252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7621260" y="1940720"/>
              <a:ext cx="713173" cy="570566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628426" y="2271714"/>
              <a:ext cx="706007" cy="44291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622845" y="2602708"/>
              <a:ext cx="711588" cy="306644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7622845" y="2933702"/>
              <a:ext cx="711588" cy="17468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7622845" y="3264695"/>
              <a:ext cx="711588" cy="4272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621260" y="3482976"/>
              <a:ext cx="713173" cy="11271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622845" y="3705484"/>
              <a:ext cx="711588" cy="22119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30786" y="3904515"/>
              <a:ext cx="703647" cy="35316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622845" y="4106864"/>
              <a:ext cx="711588" cy="48180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622845" y="4302583"/>
              <a:ext cx="711588" cy="61708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622845" y="4501616"/>
              <a:ext cx="711588" cy="74904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621260" y="4700648"/>
              <a:ext cx="713173" cy="881004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 bwMode="auto">
          <a:xfrm>
            <a:off x="4181708" y="1986020"/>
            <a:ext cx="847493" cy="392911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77686" y="592129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0064" y="9906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Take home: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2764335" y="3276600"/>
            <a:ext cx="36153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Non-isomorphism</a:t>
            </a:r>
          </a:p>
          <a:p>
            <a:pPr algn="ctr"/>
            <a:r>
              <a:rPr lang="en-US" sz="3600" dirty="0"/>
              <a:t>i</a:t>
            </a:r>
            <a:r>
              <a:rPr lang="en-US" sz="3600" dirty="0" smtClean="0"/>
              <a:t>s now correctable</a:t>
            </a:r>
          </a:p>
          <a:p>
            <a:pPr algn="ctr"/>
            <a:r>
              <a:rPr lang="en-US" sz="2800" dirty="0" smtClean="0"/>
              <a:t>(in real space)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1536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Downloading “map bender”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1020631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529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8610600" cy="19811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Systematic Errors!</a:t>
            </a:r>
            <a:b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and how to eliminate them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752600"/>
            <a:ext cx="6019800" cy="4800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Damage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Non-isomorphism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Bulk(-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solvent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Tangled refinement</a:t>
            </a:r>
          </a:p>
          <a:p>
            <a:endParaRPr lang="en-US" sz="2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89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023"/>
            <a:ext cx="9144000" cy="59559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4009" y="0"/>
            <a:ext cx="2998382" cy="1143000"/>
          </a:xfrm>
        </p:spPr>
        <p:txBody>
          <a:bodyPr/>
          <a:lstStyle/>
          <a:p>
            <a:pPr algn="l"/>
            <a:r>
              <a:rPr lang="en-US" dirty="0" smtClean="0"/>
              <a:t>Refined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43869" y="0"/>
            <a:ext cx="3700131" cy="1206794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en-US" b="1" baseline="-25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work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 0.17023</a:t>
            </a:r>
          </a:p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en-US" b="1" baseline="-25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free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= 0.19309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3si4</a:t>
            </a:r>
            <a:endParaRPr lang="en-US" sz="2400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83955" y="993104"/>
            <a:ext cx="3147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sz="32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aters = 401</a:t>
            </a:r>
            <a:endParaRPr lang="en-US" sz="3200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67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023"/>
            <a:ext cx="9144000" cy="59559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4009" y="0"/>
            <a:ext cx="3806456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Watershed-</a:t>
            </a:r>
            <a:r>
              <a:rPr lang="en-US" dirty="0" err="1" smtClean="0"/>
              <a:t>ed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43869" y="0"/>
            <a:ext cx="3700131" cy="1206794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en-US" b="1" baseline="-25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work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 0.17727</a:t>
            </a:r>
          </a:p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en-US" b="1" baseline="-25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free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= 0.19281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3si4</a:t>
            </a:r>
            <a:endParaRPr lang="en-US" sz="2400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83955" y="993104"/>
            <a:ext cx="3147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sz="32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aters = 291</a:t>
            </a:r>
            <a:endParaRPr lang="en-US" sz="3200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37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Fo</a:t>
            </a:r>
            <a:r>
              <a:rPr lang="en-US" dirty="0" smtClean="0"/>
              <a:t>-Fc peak in solvent</a:t>
            </a:r>
            <a:br>
              <a:rPr lang="en-US" dirty="0" smtClean="0"/>
            </a:br>
            <a:r>
              <a:rPr lang="en-US" dirty="0" smtClean="0"/>
              <a:t>but “water” makes it worse…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4" b="-7314"/>
          <a:stretch/>
        </p:blipFill>
        <p:spPr>
          <a:xfrm>
            <a:off x="0" y="1600200"/>
            <a:ext cx="9144000" cy="62508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55326" y="4622180"/>
            <a:ext cx="2345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11.71</a:t>
            </a:r>
          </a:p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13.46</a:t>
            </a:r>
          </a:p>
          <a:p>
            <a:pPr algn="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ond   0.007 Å</a:t>
            </a:r>
          </a:p>
          <a:p>
            <a:pPr algn="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angle      1.78°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42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solvent “touch-up”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4" b="-7314"/>
          <a:stretch/>
        </p:blipFill>
        <p:spPr>
          <a:xfrm>
            <a:off x="0" y="1600200"/>
            <a:ext cx="9144000" cy="62508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55326" y="4622180"/>
            <a:ext cx="234547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11.10</a:t>
            </a:r>
          </a:p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12.97</a:t>
            </a:r>
          </a:p>
          <a:p>
            <a:pPr algn="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bond   0.006 Å</a:t>
            </a:r>
          </a:p>
          <a:p>
            <a:pPr algn="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angle      1.49°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15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Probability that it’s not noise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95400" y="1600200"/>
                <a:ext cx="6759479" cy="1645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3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ρ</m:t>
                          </m:r>
                        </m:e>
                      </m:d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60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erf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36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36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36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  <m:t>ρ</m:t>
                                          </m:r>
                                        </m:num>
                                        <m:den>
                                          <m:r>
                                            <a:rPr lang="el-GR" sz="36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  <m:t>𝜎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36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l-GR" sz="36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/>
                                                </a:rPr>
                                                <m:t>𝜌</m:t>
                                              </m:r>
                                            </m:e>
                                          </m:d>
                                          <m:rad>
                                            <m:radPr>
                                              <m:degHide m:val="on"/>
                                              <m:ctrlPr>
                                                <a:rPr lang="en-US" sz="36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/>
                                                </a:rPr>
                                              </m:ctrlPr>
                                            </m:radPr>
                                            <m:deg/>
                                            <m:e>
                                              <m:r>
                                                <a:rPr lang="en-US" sz="36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e>
                                          </m:rad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  <m:sup>
                          <m:f>
                            <m:fPr>
                              <m:type m:val="skw"/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6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36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𝑎𝑠𝑢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36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sz="36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36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𝑠h𝑎𝑛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600200"/>
                <a:ext cx="6759479" cy="164577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28600" y="4800600"/>
            <a:ext cx="434176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P()     probability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ρ        electron density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σ(</a:t>
            </a:r>
            <a:r>
              <a:rPr lang="en-US" dirty="0">
                <a:solidFill>
                  <a:prstClr val="black"/>
                </a:solidFill>
              </a:rPr>
              <a:t>ρ</a:t>
            </a:r>
            <a:r>
              <a:rPr lang="en-US" dirty="0" smtClean="0">
                <a:solidFill>
                  <a:prstClr val="black"/>
                </a:solidFill>
              </a:rPr>
              <a:t>)   </a:t>
            </a:r>
            <a:r>
              <a:rPr lang="en-US" dirty="0" err="1" smtClean="0">
                <a:solidFill>
                  <a:prstClr val="black"/>
                </a:solidFill>
              </a:rPr>
              <a:t>rms</a:t>
            </a:r>
            <a:r>
              <a:rPr lang="en-US" dirty="0" smtClean="0">
                <a:solidFill>
                  <a:prstClr val="black"/>
                </a:solidFill>
              </a:rPr>
              <a:t> value of difference map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erf()  error function – integral of a Gaussian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V</a:t>
            </a:r>
            <a:r>
              <a:rPr lang="en-US" baseline="-25000" dirty="0" smtClean="0">
                <a:solidFill>
                  <a:prstClr val="black"/>
                </a:solidFill>
              </a:rPr>
              <a:t>asu</a:t>
            </a:r>
            <a:r>
              <a:rPr lang="en-US" dirty="0" smtClean="0">
                <a:solidFill>
                  <a:prstClr val="black"/>
                </a:solidFill>
              </a:rPr>
              <a:t>    volume of asymmetric unit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 err="1" smtClean="0">
                <a:solidFill>
                  <a:prstClr val="black"/>
                </a:solidFill>
              </a:rPr>
              <a:t>V</a:t>
            </a:r>
            <a:r>
              <a:rPr lang="en-US" baseline="-25000" dirty="0" err="1" smtClean="0">
                <a:solidFill>
                  <a:prstClr val="black"/>
                </a:solidFill>
              </a:rPr>
              <a:t>shan</a:t>
            </a:r>
            <a:r>
              <a:rPr lang="en-US" dirty="0" smtClean="0">
                <a:solidFill>
                  <a:prstClr val="black"/>
                </a:solidFill>
              </a:rPr>
              <a:t>  volume </a:t>
            </a:r>
            <a:r>
              <a:rPr lang="en-US" dirty="0">
                <a:solidFill>
                  <a:prstClr val="black"/>
                </a:solidFill>
              </a:rPr>
              <a:t>of “Shannon </a:t>
            </a:r>
            <a:r>
              <a:rPr lang="en-US" dirty="0" smtClean="0">
                <a:solidFill>
                  <a:prstClr val="black"/>
                </a:solidFill>
              </a:rPr>
              <a:t>voxel”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400" y="5257800"/>
            <a:ext cx="388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  true resolution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B  Debye-Waller factor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9.484 intrinsic width of C atom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B = 8</a:t>
            </a:r>
            <a:r>
              <a:rPr lang="el-GR" dirty="0" smtClean="0">
                <a:solidFill>
                  <a:prstClr val="black"/>
                </a:solidFill>
              </a:rPr>
              <a:t>π</a:t>
            </a:r>
            <a:r>
              <a:rPr lang="en-US" baseline="30000" dirty="0" smtClean="0">
                <a:solidFill>
                  <a:prstClr val="black"/>
                </a:solidFill>
              </a:rPr>
              <a:t>2</a:t>
            </a:r>
            <a:r>
              <a:rPr lang="en-US" dirty="0" smtClean="0">
                <a:solidFill>
                  <a:prstClr val="black"/>
                </a:solidFill>
              </a:rPr>
              <a:t>rms</a:t>
            </a:r>
            <a:r>
              <a:rPr lang="en-US" baseline="30000" dirty="0" smtClean="0">
                <a:solidFill>
                  <a:prstClr val="black"/>
                </a:solidFill>
              </a:rPr>
              <a:t>2</a:t>
            </a:r>
            <a:r>
              <a:rPr lang="en-US" dirty="0" smtClean="0">
                <a:solidFill>
                  <a:prstClr val="black"/>
                </a:solidFill>
              </a:rPr>
              <a:t>      </a:t>
            </a:r>
            <a:r>
              <a:rPr lang="en-US" dirty="0" err="1">
                <a:solidFill>
                  <a:prstClr val="black"/>
                </a:solidFill>
              </a:rPr>
              <a:t>exp</a:t>
            </a:r>
            <a:r>
              <a:rPr lang="en-US" dirty="0">
                <a:solidFill>
                  <a:prstClr val="black"/>
                </a:solidFill>
              </a:rPr>
              <a:t>(-x</a:t>
            </a:r>
            <a:r>
              <a:rPr lang="en-US" baseline="30000" dirty="0">
                <a:solidFill>
                  <a:prstClr val="black"/>
                </a:solidFill>
              </a:rPr>
              <a:t>2</a:t>
            </a:r>
            <a:r>
              <a:rPr lang="en-US" dirty="0">
                <a:solidFill>
                  <a:prstClr val="black"/>
                </a:solidFill>
              </a:rPr>
              <a:t>) has </a:t>
            </a:r>
            <a:r>
              <a:rPr lang="en-US" dirty="0" err="1">
                <a:solidFill>
                  <a:prstClr val="black"/>
                </a:solidFill>
              </a:rPr>
              <a:t>rms</a:t>
            </a:r>
            <a:r>
              <a:rPr lang="en-US" dirty="0">
                <a:solidFill>
                  <a:prstClr val="black"/>
                </a:solidFill>
              </a:rPr>
              <a:t> = </a:t>
            </a:r>
            <a:r>
              <a:rPr lang="en-US" dirty="0" smtClean="0">
                <a:solidFill>
                  <a:prstClr val="black"/>
                </a:solidFill>
              </a:rPr>
              <a:t>1</a:t>
            </a:r>
          </a:p>
          <a:p>
            <a:r>
              <a:rPr lang="en-US" dirty="0" err="1" smtClean="0">
                <a:solidFill>
                  <a:prstClr val="black"/>
                </a:solidFill>
              </a:rPr>
              <a:t>fwhm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= 2*</a:t>
            </a:r>
            <a:r>
              <a:rPr lang="en-US" dirty="0" err="1">
                <a:solidFill>
                  <a:prstClr val="black"/>
                </a:solidFill>
              </a:rPr>
              <a:t>sqrt</a:t>
            </a:r>
            <a:r>
              <a:rPr lang="en-US" dirty="0">
                <a:solidFill>
                  <a:prstClr val="black"/>
                </a:solidFill>
              </a:rPr>
              <a:t>(2*log(2))*</a:t>
            </a:r>
            <a:r>
              <a:rPr lang="en-US" dirty="0" err="1">
                <a:solidFill>
                  <a:prstClr val="black"/>
                </a:solidFill>
              </a:rPr>
              <a:t>rms</a:t>
            </a:r>
            <a:endParaRPr lang="en-US" baseline="30000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14400" y="3962400"/>
                <a:ext cx="24391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𝑠h𝑎𝑛</m:t>
                          </m:r>
                        </m:sub>
                      </m:sSub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p>
                          <m: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962400"/>
                <a:ext cx="2439194" cy="6463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200400" y="3352800"/>
                <a:ext cx="4936095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en-US" sz="36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radPr>
                                    <m:deg/>
                                    <m:e>
                                      <m:d>
                                        <m:dPr>
                                          <m:ctrlPr>
                                            <a:rPr lang="en-US" sz="360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  <m:t>𝐵</m:t>
                                          </m:r>
                                          <m:r>
                                            <a:rPr lang="en-US" sz="36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  <m:t>+9.5</m:t>
                                          </m:r>
                                        </m:e>
                                      </m:d>
                                      <m:r>
                                        <m:rPr>
                                          <m:sty m:val="p"/>
                                        </m:rPr>
                                        <a:rPr lang="en-US" sz="3600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log</m:t>
                                      </m:r>
                                      <m:r>
                                        <a:rPr lang="en-US" sz="36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⁡(2)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l-GR" sz="36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π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3352800"/>
                <a:ext cx="4936095" cy="144655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217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“Bulk” solvent average from 100 ns MD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2089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914400"/>
            <a:ext cx="2345474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11.10</a:t>
            </a:r>
          </a:p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12.97</a:t>
            </a:r>
          </a:p>
          <a:p>
            <a:pPr algn="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bond   0.006 Å</a:t>
            </a:r>
          </a:p>
          <a:p>
            <a:pPr algn="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angle      1.49°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0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208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Best so far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958468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8564 waters for AMBER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914400"/>
            <a:ext cx="2345474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11.94</a:t>
            </a:r>
          </a:p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21.13</a:t>
            </a:r>
          </a:p>
          <a:p>
            <a:pPr algn="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bond   0.005 Å</a:t>
            </a:r>
          </a:p>
          <a:p>
            <a:pPr algn="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angle      1.29°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865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"/>
            <a:ext cx="7772400" cy="17526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False “Damage reversal”: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from beam profile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-55751" y="2999678"/>
            <a:ext cx="4237459" cy="646771"/>
          </a:xfrm>
          <a:prstGeom prst="rect">
            <a:avLst/>
          </a:prstGeom>
          <a:solidFill>
            <a:srgbClr val="66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beam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-55754" y="4016925"/>
            <a:ext cx="4237462" cy="620752"/>
          </a:xfrm>
          <a:prstGeom prst="rect">
            <a:avLst/>
          </a:prstGeom>
          <a:solidFill>
            <a:srgbClr val="9933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beam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84161" y="1401454"/>
            <a:ext cx="695441" cy="4910137"/>
            <a:chOff x="7645075" y="1582459"/>
            <a:chExt cx="695441" cy="1197254"/>
          </a:xfrm>
        </p:grpSpPr>
        <p:cxnSp>
          <p:nvCxnSpPr>
            <p:cNvPr id="7" name="Straight Connector 6"/>
            <p:cNvCxnSpPr/>
            <p:nvPr/>
          </p:nvCxnSpPr>
          <p:spPr>
            <a:xfrm flipH="1" flipV="1">
              <a:off x="7645075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7784163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7923251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8062339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8201427" y="1582459"/>
              <a:ext cx="2" cy="1197254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8340514" y="1609725"/>
              <a:ext cx="2" cy="116998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367816" y="2516291"/>
            <a:ext cx="2134956" cy="2305260"/>
            <a:chOff x="5146791" y="2954337"/>
            <a:chExt cx="1039078" cy="1390354"/>
          </a:xfrm>
        </p:grpSpPr>
        <p:sp>
          <p:nvSpPr>
            <p:cNvPr id="22" name="Line 13"/>
            <p:cNvSpPr>
              <a:spLocks noChangeAspect="1" noChangeShapeType="1"/>
            </p:cNvSpPr>
            <p:nvPr/>
          </p:nvSpPr>
          <p:spPr bwMode="auto">
            <a:xfrm flipV="1">
              <a:off x="5209556" y="2954337"/>
              <a:ext cx="976313" cy="7032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Line 14"/>
            <p:cNvSpPr>
              <a:spLocks noChangeAspect="1" noChangeShapeType="1"/>
            </p:cNvSpPr>
            <p:nvPr/>
          </p:nvSpPr>
          <p:spPr bwMode="auto">
            <a:xfrm>
              <a:off x="5146791" y="3720803"/>
              <a:ext cx="1035050" cy="317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Line 15"/>
            <p:cNvSpPr>
              <a:spLocks noChangeAspect="1" noChangeShapeType="1"/>
            </p:cNvSpPr>
            <p:nvPr/>
          </p:nvSpPr>
          <p:spPr bwMode="auto">
            <a:xfrm flipV="1">
              <a:off x="5269029" y="3498553"/>
              <a:ext cx="520700" cy="200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Line 16"/>
            <p:cNvSpPr>
              <a:spLocks noChangeAspect="1" noChangeShapeType="1"/>
            </p:cNvSpPr>
            <p:nvPr/>
          </p:nvSpPr>
          <p:spPr bwMode="auto">
            <a:xfrm>
              <a:off x="5265854" y="3847803"/>
              <a:ext cx="554038" cy="4968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568293" y="803930"/>
            <a:ext cx="1441891" cy="5953709"/>
            <a:chOff x="7621260" y="1582459"/>
            <a:chExt cx="722699" cy="401693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786" y="1582459"/>
              <a:ext cx="713173" cy="4016932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 flipV="1">
              <a:off x="7630786" y="1609725"/>
              <a:ext cx="703647" cy="70252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7621260" y="1940720"/>
              <a:ext cx="713173" cy="570566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628426" y="2271714"/>
              <a:ext cx="706007" cy="44291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622845" y="2602708"/>
              <a:ext cx="711588" cy="306644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7622845" y="2933702"/>
              <a:ext cx="711588" cy="17468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7622845" y="3264695"/>
              <a:ext cx="711588" cy="4272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621260" y="3482976"/>
              <a:ext cx="713173" cy="11271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622845" y="3705484"/>
              <a:ext cx="711588" cy="22119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30786" y="3904515"/>
              <a:ext cx="703647" cy="35316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622845" y="4106864"/>
              <a:ext cx="711588" cy="48180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622845" y="4302583"/>
              <a:ext cx="711588" cy="61708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622845" y="4501616"/>
              <a:ext cx="711588" cy="74904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621260" y="4700648"/>
              <a:ext cx="713173" cy="881004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 bwMode="auto">
          <a:xfrm>
            <a:off x="4181708" y="1986020"/>
            <a:ext cx="847493" cy="392911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77686" y="592129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53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4266080"/>
              </p:ext>
            </p:extLst>
          </p:nvPr>
        </p:nvGraphicFramePr>
        <p:xfrm>
          <a:off x="663611" y="639628"/>
          <a:ext cx="8436521" cy="5796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665806" y="6204621"/>
            <a:ext cx="35621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Phenix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macro-cycle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667007" y="3263090"/>
            <a:ext cx="22028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 factor (%)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Explicit solvent: refinement is unstable</a:t>
            </a:r>
          </a:p>
        </p:txBody>
      </p:sp>
    </p:spTree>
    <p:extLst>
      <p:ext uri="{BB962C8B-B14F-4D97-AF65-F5344CB8AC3E}">
        <p14:creationId xmlns:p14="http://schemas.microsoft.com/office/powerpoint/2010/main" val="2198186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complexity vs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free</a:t>
            </a:r>
            <a:endParaRPr lang="en-US" baseline="-25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255660"/>
              </p:ext>
            </p:extLst>
          </p:nvPr>
        </p:nvGraphicFramePr>
        <p:xfrm>
          <a:off x="381000" y="1371600"/>
          <a:ext cx="8153400" cy="1362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7268"/>
                <a:gridCol w="1398066"/>
                <a:gridCol w="1398066"/>
              </a:tblGrid>
              <a:tr h="5041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 of 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refinement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000" kern="1200" baseline="-25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000" kern="1200" baseline="-25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81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Refmac5: defaults, isotropic 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.1617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.1797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906214" y="256478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1aho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65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complexity vs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free</a:t>
            </a:r>
            <a:endParaRPr lang="en-US" baseline="-25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140210"/>
              </p:ext>
            </p:extLst>
          </p:nvPr>
        </p:nvGraphicFramePr>
        <p:xfrm>
          <a:off x="381000" y="1371600"/>
          <a:ext cx="8153400" cy="2220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7268"/>
                <a:gridCol w="1398066"/>
                <a:gridCol w="1398066"/>
              </a:tblGrid>
              <a:tr h="5041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 of 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refinement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000" kern="1200" baseline="-25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000" kern="1200" baseline="-25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81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Refmac5: defaults, isotropic 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.1617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.1797</a:t>
                      </a:r>
                      <a:endParaRPr lang="en-US" sz="3200" b="1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81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3D-RISM solvent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.1578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.1739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906214" y="256478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1aho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89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complexity vs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free</a:t>
            </a:r>
            <a:endParaRPr lang="en-US" baseline="-25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563224"/>
              </p:ext>
            </p:extLst>
          </p:nvPr>
        </p:nvGraphicFramePr>
        <p:xfrm>
          <a:off x="381000" y="1371600"/>
          <a:ext cx="8153400" cy="3078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7268"/>
                <a:gridCol w="1398066"/>
                <a:gridCol w="1398066"/>
              </a:tblGrid>
              <a:tr h="5041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 of 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refinement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000" kern="1200" baseline="-25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000" kern="1200" baseline="-25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81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Refmac5: defaults, isotropic 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.1617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.1797</a:t>
                      </a:r>
                      <a:endParaRPr lang="en-US" sz="3200" b="1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81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3D-RISM solvent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.1578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.1739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81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ns averaged MD solvent protein 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fixed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.1440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.1666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906214" y="256478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1aho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6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complexity vs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free</a:t>
            </a:r>
            <a:endParaRPr lang="en-US" baseline="-25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821604"/>
              </p:ext>
            </p:extLst>
          </p:nvPr>
        </p:nvGraphicFramePr>
        <p:xfrm>
          <a:off x="381000" y="1371600"/>
          <a:ext cx="8153400" cy="3936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7268"/>
                <a:gridCol w="1398066"/>
                <a:gridCol w="1398066"/>
              </a:tblGrid>
              <a:tr h="5041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 of 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refinement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000" kern="1200" baseline="-25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000" kern="1200" baseline="-25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81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Refmac5: defaults, isotropic 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.1617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.1797</a:t>
                      </a:r>
                      <a:endParaRPr lang="en-US" sz="3200" b="1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81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3D-RISM solvent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.1578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.1739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81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ns averaged MD solvent protein 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fixed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.1440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.1666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81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2-8 conformers/residue 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Iterative solvent from restrained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MD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.1089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.1239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906214" y="256478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1aho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6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complexity vs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free</a:t>
            </a:r>
            <a:endParaRPr lang="en-US" baseline="-25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268341"/>
              </p:ext>
            </p:extLst>
          </p:nvPr>
        </p:nvGraphicFramePr>
        <p:xfrm>
          <a:off x="381000" y="1371600"/>
          <a:ext cx="8153400" cy="4795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7268"/>
                <a:gridCol w="1398066"/>
                <a:gridCol w="1398066"/>
              </a:tblGrid>
              <a:tr h="5041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 of 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refinement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000" kern="1200" baseline="-25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000" kern="1200" baseline="-25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81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Refmac5: defaults, isotropic 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.1617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.1797</a:t>
                      </a:r>
                      <a:endParaRPr lang="en-US" sz="3200" b="1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81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3D-RISM solvent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.1578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.1739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81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ns averaged MD solvent protein 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fixed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.1440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.1666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81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2-8 conformers/residue 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Iterative solvent from restrained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MD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.1089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.1239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81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48-copy supercell refinement</a:t>
                      </a:r>
                      <a:b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mixed MD &amp; ordered + watershed + touchup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.0928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.1161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906214" y="256478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1aho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6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0064" y="9906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Take home: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1688409" y="3276600"/>
            <a:ext cx="57672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Solvent region contains error</a:t>
            </a:r>
          </a:p>
          <a:p>
            <a:pPr algn="ctr"/>
            <a:r>
              <a:rPr lang="en-US" sz="3600" dirty="0" smtClean="0"/>
              <a:t>(but not all of it)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0838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7562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Why does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ensemble refinement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(3 parameters/observation and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still high!)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chains are “tangled”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19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8610600" cy="19811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Systematic Errors!</a:t>
            </a:r>
            <a:b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and how to eliminate them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752600"/>
            <a:ext cx="6019800" cy="4800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Damage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Non-isomorphism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Bulk(-</a:t>
            </a:r>
            <a:r>
              <a:rPr lang="en-US" sz="4000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solvent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Tangled refinement</a:t>
            </a:r>
          </a:p>
          <a:p>
            <a:endParaRPr lang="en-US" sz="2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54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69"/>
          <a:stretch>
            <a:fillRect/>
          </a:stretch>
        </p:blipFill>
        <p:spPr bwMode="auto">
          <a:xfrm>
            <a:off x="4570413" y="-457200"/>
            <a:ext cx="4879975" cy="73152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los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11"/>
          <a:stretch>
            <a:fillRect/>
          </a:stretch>
        </p:blipFill>
        <p:spPr bwMode="auto">
          <a:xfrm>
            <a:off x="0" y="-457200"/>
            <a:ext cx="4573588" cy="73152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-1449388" y="-258763"/>
            <a:ext cx="11969751" cy="218757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folHlink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79333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28257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 it Real? Or is it</a:t>
            </a:r>
            <a:r>
              <a:rPr lang="en-US" alt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MLFSOM</a:t>
            </a:r>
          </a:p>
        </p:txBody>
      </p:sp>
      <p:sp>
        <p:nvSpPr>
          <p:cNvPr id="1379334" name="Text Box 6"/>
          <p:cNvSpPr txBox="1">
            <a:spLocks noChangeArrowheads="1"/>
          </p:cNvSpPr>
          <p:nvPr/>
        </p:nvSpPr>
        <p:spPr bwMode="auto">
          <a:xfrm>
            <a:off x="1273175" y="1498600"/>
            <a:ext cx="1774825" cy="457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2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simulated</a:t>
            </a:r>
            <a:endParaRPr lang="en-US" altLang="en-US" sz="2400" b="1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79335" name="Text Box 7"/>
          <p:cNvSpPr txBox="1">
            <a:spLocks noChangeArrowheads="1"/>
          </p:cNvSpPr>
          <p:nvPr/>
        </p:nvSpPr>
        <p:spPr bwMode="auto">
          <a:xfrm>
            <a:off x="7232650" y="1498600"/>
            <a:ext cx="790575" cy="457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2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real</a:t>
            </a:r>
          </a:p>
        </p:txBody>
      </p:sp>
      <p:sp>
        <p:nvSpPr>
          <p:cNvPr id="8" name="Rectangle 7"/>
          <p:cNvSpPr/>
          <p:nvPr/>
        </p:nvSpPr>
        <p:spPr>
          <a:xfrm>
            <a:off x="1104851" y="6073032"/>
            <a:ext cx="6903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Holton </a:t>
            </a:r>
            <a:r>
              <a:rPr lang="en-US" i="1" dirty="0" smtClean="0">
                <a:solidFill>
                  <a:prstClr val="black"/>
                </a:solidFill>
              </a:rPr>
              <a:t>et al</a:t>
            </a:r>
            <a:r>
              <a:rPr lang="en-US" dirty="0" smtClean="0">
                <a:solidFill>
                  <a:prstClr val="black"/>
                </a:solidFill>
              </a:rPr>
              <a:t> (2014) "R-factor gap", </a:t>
            </a:r>
            <a:r>
              <a:rPr lang="en-US" i="1" dirty="0">
                <a:solidFill>
                  <a:prstClr val="black"/>
                </a:solidFill>
              </a:rPr>
              <a:t>FEBS Journal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281</a:t>
            </a:r>
            <a:r>
              <a:rPr lang="en-US" dirty="0">
                <a:solidFill>
                  <a:prstClr val="black"/>
                </a:solidFill>
              </a:rPr>
              <a:t>, 4046-4060. </a:t>
            </a:r>
          </a:p>
        </p:txBody>
      </p:sp>
    </p:spTree>
    <p:extLst>
      <p:ext uri="{BB962C8B-B14F-4D97-AF65-F5344CB8AC3E}">
        <p14:creationId xmlns:p14="http://schemas.microsoft.com/office/powerpoint/2010/main" val="27167425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9334" grpId="0" animBg="1"/>
      <p:bldP spid="13793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"/>
            <a:ext cx="7772400" cy="17526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False “Damage reversal”: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from beam profile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-55751" y="2999678"/>
            <a:ext cx="4237459" cy="646771"/>
          </a:xfrm>
          <a:prstGeom prst="rect">
            <a:avLst/>
          </a:prstGeom>
          <a:solidFill>
            <a:srgbClr val="66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beam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-55754" y="4016925"/>
            <a:ext cx="4237462" cy="620752"/>
          </a:xfrm>
          <a:prstGeom prst="rect">
            <a:avLst/>
          </a:prstGeom>
          <a:solidFill>
            <a:srgbClr val="9933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beam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84161" y="1401454"/>
            <a:ext cx="695441" cy="4910137"/>
            <a:chOff x="7645075" y="1582459"/>
            <a:chExt cx="695441" cy="1197254"/>
          </a:xfrm>
        </p:grpSpPr>
        <p:cxnSp>
          <p:nvCxnSpPr>
            <p:cNvPr id="7" name="Straight Connector 6"/>
            <p:cNvCxnSpPr/>
            <p:nvPr/>
          </p:nvCxnSpPr>
          <p:spPr>
            <a:xfrm flipH="1" flipV="1">
              <a:off x="7645075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7784163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7923251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8062339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8201427" y="1582459"/>
              <a:ext cx="2" cy="1197254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8340514" y="1609725"/>
              <a:ext cx="2" cy="116998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367816" y="2516291"/>
            <a:ext cx="2134956" cy="2305260"/>
            <a:chOff x="5146791" y="2954337"/>
            <a:chExt cx="1039078" cy="1390354"/>
          </a:xfrm>
        </p:grpSpPr>
        <p:sp>
          <p:nvSpPr>
            <p:cNvPr id="22" name="Line 13"/>
            <p:cNvSpPr>
              <a:spLocks noChangeAspect="1" noChangeShapeType="1"/>
            </p:cNvSpPr>
            <p:nvPr/>
          </p:nvSpPr>
          <p:spPr bwMode="auto">
            <a:xfrm flipV="1">
              <a:off x="5209556" y="2954337"/>
              <a:ext cx="976313" cy="7032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Line 14"/>
            <p:cNvSpPr>
              <a:spLocks noChangeAspect="1" noChangeShapeType="1"/>
            </p:cNvSpPr>
            <p:nvPr/>
          </p:nvSpPr>
          <p:spPr bwMode="auto">
            <a:xfrm>
              <a:off x="5146791" y="3720803"/>
              <a:ext cx="1035050" cy="317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Line 15"/>
            <p:cNvSpPr>
              <a:spLocks noChangeAspect="1" noChangeShapeType="1"/>
            </p:cNvSpPr>
            <p:nvPr/>
          </p:nvSpPr>
          <p:spPr bwMode="auto">
            <a:xfrm flipV="1">
              <a:off x="5269029" y="3498553"/>
              <a:ext cx="520700" cy="200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Line 16"/>
            <p:cNvSpPr>
              <a:spLocks noChangeAspect="1" noChangeShapeType="1"/>
            </p:cNvSpPr>
            <p:nvPr/>
          </p:nvSpPr>
          <p:spPr bwMode="auto">
            <a:xfrm>
              <a:off x="5265854" y="3847803"/>
              <a:ext cx="554038" cy="4968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568293" y="803930"/>
            <a:ext cx="1441891" cy="5953709"/>
            <a:chOff x="7621260" y="1582459"/>
            <a:chExt cx="722699" cy="401693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993366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786" y="1582459"/>
              <a:ext cx="713173" cy="4016932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 flipV="1">
              <a:off x="7630786" y="1609725"/>
              <a:ext cx="703647" cy="70252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7621260" y="1940720"/>
              <a:ext cx="713173" cy="570566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628426" y="2271714"/>
              <a:ext cx="706007" cy="44291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622845" y="2602708"/>
              <a:ext cx="711588" cy="306644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7622845" y="2933702"/>
              <a:ext cx="711588" cy="17468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7622845" y="3264695"/>
              <a:ext cx="711588" cy="4272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621260" y="3482976"/>
              <a:ext cx="713173" cy="11271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622845" y="3705484"/>
              <a:ext cx="711588" cy="22119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30786" y="3904515"/>
              <a:ext cx="703647" cy="35316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622845" y="4106864"/>
              <a:ext cx="711588" cy="48180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622845" y="4302583"/>
              <a:ext cx="711588" cy="61708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622845" y="4501616"/>
              <a:ext cx="711588" cy="74904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621260" y="4700648"/>
              <a:ext cx="713173" cy="881004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 bwMode="auto">
          <a:xfrm>
            <a:off x="4181708" y="1986020"/>
            <a:ext cx="847493" cy="392911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77686" y="592129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41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losest"/>
          <p:cNvPicPr>
            <a:picLocks noChangeAspect="1" noChangeArrowheads="1"/>
          </p:cNvPicPr>
          <p:nvPr/>
        </p:nvPicPr>
        <p:blipFill>
          <a:blip r:embed="rId2">
            <a:lum bright="60000" contrast="-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r="50906"/>
          <a:stretch>
            <a:fillRect/>
          </a:stretch>
        </p:blipFill>
        <p:spPr bwMode="auto">
          <a:xfrm>
            <a:off x="0" y="0"/>
            <a:ext cx="4787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real"/>
          <p:cNvPicPr>
            <a:picLocks noChangeAspect="1" noChangeArrowheads="1"/>
          </p:cNvPicPr>
          <p:nvPr/>
        </p:nvPicPr>
        <p:blipFill>
          <a:blip r:embed="rId3">
            <a:lum bright="60000" contrast="-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r="53156"/>
          <a:stretch>
            <a:fillRect/>
          </a:stretch>
        </p:blipFill>
        <p:spPr bwMode="auto">
          <a:xfrm>
            <a:off x="4570413" y="0"/>
            <a:ext cx="456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88548" name="Group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6819981"/>
              </p:ext>
            </p:extLst>
          </p:nvPr>
        </p:nvGraphicFramePr>
        <p:xfrm>
          <a:off x="360363" y="257175"/>
          <a:ext cx="8229600" cy="5181870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Simulated</a:t>
                      </a: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statistic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Real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5.4%</a:t>
                      </a: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</a:t>
                      </a:r>
                      <a:r>
                        <a:rPr kumimoji="0" lang="en-US" alt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merge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6.2%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18.9</a:t>
                      </a: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I/sd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16.2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1.9</a:t>
                      </a: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I/sd (1.4 </a:t>
                      </a: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Ǻ</a:t>
                      </a: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1.6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1.7 4.0 0.020</a:t>
                      </a: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SDCORR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1.0 2.2 0.065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36.8</a:t>
                      </a: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PADFPH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31.46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3.871</a:t>
                      </a: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mlphare f”</a:t>
                      </a:r>
                      <a:endParaRPr kumimoji="0" lang="el-GR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3.476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0.178</a:t>
                      </a: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FOM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0.192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0.545</a:t>
                      </a: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FOMDM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0.664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0.6270</a:t>
                      </a: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CC(1H87)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0.6090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422234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losest"/>
          <p:cNvPicPr>
            <a:picLocks noChangeAspect="1" noChangeArrowheads="1"/>
          </p:cNvPicPr>
          <p:nvPr/>
        </p:nvPicPr>
        <p:blipFill>
          <a:blip r:embed="rId2">
            <a:lum bright="60000" contrast="-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r="50906"/>
          <a:stretch>
            <a:fillRect/>
          </a:stretch>
        </p:blipFill>
        <p:spPr bwMode="auto">
          <a:xfrm>
            <a:off x="0" y="0"/>
            <a:ext cx="4787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real"/>
          <p:cNvPicPr>
            <a:picLocks noChangeAspect="1" noChangeArrowheads="1"/>
          </p:cNvPicPr>
          <p:nvPr/>
        </p:nvPicPr>
        <p:blipFill>
          <a:blip r:embed="rId3">
            <a:lum bright="60000" contrast="-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r="53156"/>
          <a:stretch>
            <a:fillRect/>
          </a:stretch>
        </p:blipFill>
        <p:spPr bwMode="auto">
          <a:xfrm>
            <a:off x="4570413" y="0"/>
            <a:ext cx="456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88548" name="Group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9832367"/>
              </p:ext>
            </p:extLst>
          </p:nvPr>
        </p:nvGraphicFramePr>
        <p:xfrm>
          <a:off x="360363" y="257175"/>
          <a:ext cx="8229600" cy="6218244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Simulated</a:t>
                      </a: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statistic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Real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5.4%</a:t>
                      </a: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</a:t>
                      </a:r>
                      <a:r>
                        <a:rPr kumimoji="0" lang="en-US" alt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merge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6.2%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18.9</a:t>
                      </a: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I/sd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16.2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1.9</a:t>
                      </a: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I/sd (1.4 </a:t>
                      </a: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Ǻ</a:t>
                      </a: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1.6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1.7 4.0 0.020</a:t>
                      </a: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SDCORR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1.0 2.2 0.065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36.8</a:t>
                      </a: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PADFPH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31.46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3.871</a:t>
                      </a: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mlphare f”</a:t>
                      </a:r>
                      <a:endParaRPr kumimoji="0" lang="el-GR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3.476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0.178</a:t>
                      </a: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FOM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0.192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0.545</a:t>
                      </a: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FOMDM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0.664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0.6270</a:t>
                      </a: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CC(1H87)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0.6090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0.050</a:t>
                      </a: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</a:t>
                      </a:r>
                      <a:r>
                        <a:rPr kumimoji="0" lang="en-US" alt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cryst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0.184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0.070</a:t>
                      </a: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</a:t>
                      </a:r>
                      <a:r>
                        <a:rPr kumimoji="0" lang="en-US" altLang="en-US" sz="28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free</a:t>
                      </a:r>
                      <a:endParaRPr kumimoji="0" lang="en-US" altLang="en-US" sz="2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0.231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606845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8" t="13949" r="15259" b="3261"/>
          <a:stretch/>
        </p:blipFill>
        <p:spPr bwMode="auto">
          <a:xfrm>
            <a:off x="152400" y="914400"/>
            <a:ext cx="8763000" cy="551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/>
          <a:lstStyle/>
          <a:p>
            <a:r>
              <a:rPr lang="en-US" altLang="en-US" b="1" dirty="0" smtClean="0"/>
              <a:t>Model building: </a:t>
            </a:r>
            <a:r>
              <a:rPr lang="en-US" altLang="en-US" b="1" dirty="0" smtClean="0">
                <a:solidFill>
                  <a:schemeClr val="accent6">
                    <a:lumMod val="75000"/>
                  </a:schemeClr>
                </a:solidFill>
              </a:rPr>
              <a:t>real</a:t>
            </a:r>
            <a:r>
              <a:rPr lang="en-US" altLang="en-US" b="1" dirty="0" smtClean="0"/>
              <a:t> vs </a:t>
            </a:r>
            <a:r>
              <a:rPr lang="en-US" altLang="en-US" b="1" dirty="0" smtClean="0">
                <a:solidFill>
                  <a:schemeClr val="accent3">
                    <a:lumMod val="50000"/>
                  </a:schemeClr>
                </a:solidFill>
              </a:rPr>
              <a:t>sim</a:t>
            </a:r>
            <a:r>
              <a:rPr lang="en-US" altLang="en-US" b="1" dirty="0" smtClean="0"/>
              <a:t> data</a:t>
            </a:r>
            <a:endParaRPr lang="en-US" alt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Holton </a:t>
            </a:r>
            <a:r>
              <a:rPr lang="en-US" i="1" dirty="0">
                <a:solidFill>
                  <a:prstClr val="black"/>
                </a:solidFill>
                <a:cs typeface="Arial" panose="020B0604020202020204" pitchFamily="34" charset="0"/>
              </a:rPr>
              <a:t>et al. 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(2014)  "The R-factor gap", </a:t>
            </a:r>
            <a:r>
              <a:rPr lang="en-US" i="1" dirty="0">
                <a:solidFill>
                  <a:prstClr val="black"/>
                </a:solidFill>
                <a:cs typeface="Arial" panose="020B0604020202020204" pitchFamily="34" charset="0"/>
              </a:rPr>
              <a:t>FEBS J.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, 4046-4060. </a:t>
            </a:r>
          </a:p>
        </p:txBody>
      </p:sp>
    </p:spTree>
    <p:extLst>
      <p:ext uri="{BB962C8B-B14F-4D97-AF65-F5344CB8AC3E}">
        <p14:creationId xmlns:p14="http://schemas.microsoft.com/office/powerpoint/2010/main" val="406115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Holton </a:t>
            </a:r>
            <a:r>
              <a:rPr lang="en-US" i="1" dirty="0">
                <a:solidFill>
                  <a:prstClr val="black"/>
                </a:solidFill>
                <a:cs typeface="Arial" panose="020B0604020202020204" pitchFamily="34" charset="0"/>
              </a:rPr>
              <a:t>et al. 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(2014)  "The R-factor gap", </a:t>
            </a:r>
            <a:r>
              <a:rPr lang="en-US" i="1" dirty="0">
                <a:solidFill>
                  <a:prstClr val="black"/>
                </a:solidFill>
                <a:cs typeface="Arial" panose="020B0604020202020204" pitchFamily="34" charset="0"/>
              </a:rPr>
              <a:t>FEBS J.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, 4046-4060. 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80010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16200000">
            <a:off x="-792214" y="3230614"/>
            <a:ext cx="36301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Fo</a:t>
            </a:r>
            <a:r>
              <a:rPr lang="en-US" dirty="0" smtClean="0">
                <a:solidFill>
                  <a:srgbClr val="000000"/>
                </a:solidFill>
              </a:rPr>
              <a:t>-Fc difference map peak height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57200" y="587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Model building: 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real 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vs 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sim 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data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509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171"/>
            <a:ext cx="9144000" cy="6058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914400"/>
            <a:ext cx="2981325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000" b="1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0.04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000" b="1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 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0.05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4000" b="1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3.5 Å </a:t>
            </a:r>
          </a:p>
        </p:txBody>
      </p:sp>
      <p:sp>
        <p:nvSpPr>
          <p:cNvPr id="8" name="Freeform 7"/>
          <p:cNvSpPr/>
          <p:nvPr/>
        </p:nvSpPr>
        <p:spPr>
          <a:xfrm>
            <a:off x="4283765" y="542926"/>
            <a:ext cx="3644505" cy="1565542"/>
          </a:xfrm>
          <a:custGeom>
            <a:avLst/>
            <a:gdLst>
              <a:gd name="connsiteX0" fmla="*/ 0 w 3644505"/>
              <a:gd name="connsiteY0" fmla="*/ 79513 h 1263641"/>
              <a:gd name="connsiteX1" fmla="*/ 159026 w 3644505"/>
              <a:gd name="connsiteY1" fmla="*/ 447261 h 1263641"/>
              <a:gd name="connsiteX2" fmla="*/ 616226 w 3644505"/>
              <a:gd name="connsiteY2" fmla="*/ 695739 h 1263641"/>
              <a:gd name="connsiteX3" fmla="*/ 1451113 w 3644505"/>
              <a:gd name="connsiteY3" fmla="*/ 1133061 h 1263641"/>
              <a:gd name="connsiteX4" fmla="*/ 2146852 w 3644505"/>
              <a:gd name="connsiteY4" fmla="*/ 1222513 h 1263641"/>
              <a:gd name="connsiteX5" fmla="*/ 2773018 w 3644505"/>
              <a:gd name="connsiteY5" fmla="*/ 1182757 h 1263641"/>
              <a:gd name="connsiteX6" fmla="*/ 3597965 w 3644505"/>
              <a:gd name="connsiteY6" fmla="*/ 327991 h 1263641"/>
              <a:gd name="connsiteX7" fmla="*/ 3468757 w 3644505"/>
              <a:gd name="connsiteY7" fmla="*/ 0 h 126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4505" h="1263641">
                <a:moveTo>
                  <a:pt x="0" y="79513"/>
                </a:moveTo>
                <a:cubicBezTo>
                  <a:pt x="28161" y="212035"/>
                  <a:pt x="56322" y="344557"/>
                  <a:pt x="159026" y="447261"/>
                </a:cubicBezTo>
                <a:cubicBezTo>
                  <a:pt x="261730" y="549965"/>
                  <a:pt x="616226" y="695739"/>
                  <a:pt x="616226" y="695739"/>
                </a:cubicBezTo>
                <a:cubicBezTo>
                  <a:pt x="831574" y="810039"/>
                  <a:pt x="1196009" y="1045265"/>
                  <a:pt x="1451113" y="1133061"/>
                </a:cubicBezTo>
                <a:cubicBezTo>
                  <a:pt x="1706217" y="1220857"/>
                  <a:pt x="1926535" y="1214230"/>
                  <a:pt x="2146852" y="1222513"/>
                </a:cubicBezTo>
                <a:cubicBezTo>
                  <a:pt x="2367169" y="1230796"/>
                  <a:pt x="2531166" y="1331844"/>
                  <a:pt x="2773018" y="1182757"/>
                </a:cubicBezTo>
                <a:cubicBezTo>
                  <a:pt x="3014870" y="1033670"/>
                  <a:pt x="3482009" y="525117"/>
                  <a:pt x="3597965" y="327991"/>
                </a:cubicBezTo>
                <a:cubicBezTo>
                  <a:pt x="3713922" y="130865"/>
                  <a:pt x="3591339" y="65432"/>
                  <a:pt x="3468757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46424" y="1239470"/>
            <a:ext cx="3797576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 e</a:t>
            </a:r>
            <a:r>
              <a:rPr lang="en-US" sz="6600" b="1" baseline="30000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400" b="1" baseline="30000" dirty="0">
              <a:solidFill>
                <a:srgbClr val="509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4200" y="5349895"/>
            <a:ext cx="3660749" cy="15081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Realistic noise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“perfect” model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4534" y="19050"/>
            <a:ext cx="8654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Hydrogen: visible at 3.5 Å resolution!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78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0064" y="9906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Big Question: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2382192" y="3276600"/>
            <a:ext cx="43796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Why doesn’t this work</a:t>
            </a:r>
          </a:p>
          <a:p>
            <a:pPr algn="ctr"/>
            <a:r>
              <a:rPr lang="en-US" sz="3600" dirty="0"/>
              <a:t>w</a:t>
            </a:r>
            <a:r>
              <a:rPr lang="en-US" sz="3600" dirty="0" smtClean="0"/>
              <a:t>ith real data?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5643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81"/>
          <a:stretch/>
        </p:blipFill>
        <p:spPr>
          <a:xfrm>
            <a:off x="0" y="-612648"/>
            <a:ext cx="91440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774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81"/>
          <a:stretch/>
        </p:blipFill>
        <p:spPr>
          <a:xfrm>
            <a:off x="0" y="-609600"/>
            <a:ext cx="91440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44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Right answer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76069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 = 0.8%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bond = 0.0002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2" t="19425" r="16631" b="18109"/>
          <a:stretch/>
        </p:blipFill>
        <p:spPr>
          <a:xfrm>
            <a:off x="6096000" y="1219200"/>
            <a:ext cx="268605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5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wap assignments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417650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 = 0.8%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bond = 0.04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52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"/>
            <a:ext cx="7772400" cy="17526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False “Damage reversal”: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from beam profile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-55751" y="2999678"/>
            <a:ext cx="4237459" cy="646771"/>
          </a:xfrm>
          <a:prstGeom prst="rect">
            <a:avLst/>
          </a:prstGeom>
          <a:solidFill>
            <a:srgbClr val="66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beam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-55754" y="4016925"/>
            <a:ext cx="4237462" cy="620752"/>
          </a:xfrm>
          <a:prstGeom prst="rect">
            <a:avLst/>
          </a:prstGeom>
          <a:solidFill>
            <a:srgbClr val="9933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beam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84161" y="1401454"/>
            <a:ext cx="695441" cy="4910137"/>
            <a:chOff x="7645075" y="1582459"/>
            <a:chExt cx="695441" cy="1197254"/>
          </a:xfrm>
        </p:grpSpPr>
        <p:cxnSp>
          <p:nvCxnSpPr>
            <p:cNvPr id="7" name="Straight Connector 6"/>
            <p:cNvCxnSpPr/>
            <p:nvPr/>
          </p:nvCxnSpPr>
          <p:spPr>
            <a:xfrm flipH="1" flipV="1">
              <a:off x="7645075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7784163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7923251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8062339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8201427" y="1582459"/>
              <a:ext cx="2" cy="1197254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8340514" y="1609725"/>
              <a:ext cx="2" cy="116998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367816" y="2516291"/>
            <a:ext cx="2134956" cy="2305260"/>
            <a:chOff x="5146791" y="2954337"/>
            <a:chExt cx="1039078" cy="1390354"/>
          </a:xfrm>
        </p:grpSpPr>
        <p:sp>
          <p:nvSpPr>
            <p:cNvPr id="22" name="Line 13"/>
            <p:cNvSpPr>
              <a:spLocks noChangeAspect="1" noChangeShapeType="1"/>
            </p:cNvSpPr>
            <p:nvPr/>
          </p:nvSpPr>
          <p:spPr bwMode="auto">
            <a:xfrm flipV="1">
              <a:off x="5209556" y="2954337"/>
              <a:ext cx="976313" cy="7032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Line 14"/>
            <p:cNvSpPr>
              <a:spLocks noChangeAspect="1" noChangeShapeType="1"/>
            </p:cNvSpPr>
            <p:nvPr/>
          </p:nvSpPr>
          <p:spPr bwMode="auto">
            <a:xfrm>
              <a:off x="5146791" y="3720803"/>
              <a:ext cx="1035050" cy="317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Line 15"/>
            <p:cNvSpPr>
              <a:spLocks noChangeAspect="1" noChangeShapeType="1"/>
            </p:cNvSpPr>
            <p:nvPr/>
          </p:nvSpPr>
          <p:spPr bwMode="auto">
            <a:xfrm flipV="1">
              <a:off x="5269029" y="3498553"/>
              <a:ext cx="520700" cy="200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Line 16"/>
            <p:cNvSpPr>
              <a:spLocks noChangeAspect="1" noChangeShapeType="1"/>
            </p:cNvSpPr>
            <p:nvPr/>
          </p:nvSpPr>
          <p:spPr bwMode="auto">
            <a:xfrm>
              <a:off x="5265854" y="3847803"/>
              <a:ext cx="554038" cy="4968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568293" y="803930"/>
            <a:ext cx="1441891" cy="5953709"/>
            <a:chOff x="7621260" y="1582459"/>
            <a:chExt cx="722699" cy="401693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66FF66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786" y="1582459"/>
              <a:ext cx="713173" cy="4016932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 flipV="1">
              <a:off x="7630786" y="1609725"/>
              <a:ext cx="703647" cy="70252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7621260" y="1940720"/>
              <a:ext cx="713173" cy="570566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628426" y="2271714"/>
              <a:ext cx="706007" cy="44291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622845" y="2602708"/>
              <a:ext cx="711588" cy="306644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7622845" y="2933702"/>
              <a:ext cx="711588" cy="17468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7622845" y="3264695"/>
              <a:ext cx="711588" cy="4272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621260" y="3482976"/>
              <a:ext cx="713173" cy="11271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622845" y="3705484"/>
              <a:ext cx="711588" cy="22119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30786" y="3904515"/>
              <a:ext cx="703647" cy="35316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622845" y="4106864"/>
              <a:ext cx="711588" cy="48180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622845" y="4302583"/>
              <a:ext cx="711588" cy="61708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622845" y="4501616"/>
              <a:ext cx="711588" cy="74904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621260" y="4700648"/>
              <a:ext cx="713173" cy="881004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 bwMode="auto">
          <a:xfrm>
            <a:off x="4181708" y="1986020"/>
            <a:ext cx="847493" cy="392911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4181707" y="4016925"/>
            <a:ext cx="847493" cy="620752"/>
          </a:xfrm>
          <a:prstGeom prst="rect">
            <a:avLst/>
          </a:prstGeom>
          <a:solidFill>
            <a:srgbClr val="CC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177686" y="592129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25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 – low x-ray weight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76069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 = 14.3%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bond = 0.0002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87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 – step 61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589170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 = 6.8%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bond = 0.001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4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 – step 62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589170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 = 5.7%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bond = 0.003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57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 – high x-ray weight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502608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 = 1.2%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bond = 0.06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62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compromise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589170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 = 7.07%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bond = 0.001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53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Right answer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76069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 = 0.8%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bond = 0.0002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01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What if … 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Exactly two conformations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50:50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Geometry/energy excellent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Solvent model-able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Can correct assignments be found?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If so,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hat would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be?   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~4%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95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914400"/>
            <a:ext cx="2133600" cy="5334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flipme.pdb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Nancy Pelosi poised to return as House speak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5" b="22556"/>
          <a:stretch/>
        </p:blipFill>
        <p:spPr>
          <a:xfrm>
            <a:off x="1676400" y="2133600"/>
            <a:ext cx="1905000" cy="7024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1"/>
          <a:stretch/>
        </p:blipFill>
        <p:spPr>
          <a:xfrm>
            <a:off x="1676400" y="3048000"/>
            <a:ext cx="1905000" cy="10083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2133600"/>
            <a:ext cx="1265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3086100"/>
            <a:ext cx="1165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Flip_1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6" r="3333" b="18112"/>
          <a:stretch/>
        </p:blipFill>
        <p:spPr>
          <a:xfrm>
            <a:off x="1676400" y="4000007"/>
            <a:ext cx="1905000" cy="8005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4038600"/>
            <a:ext cx="1165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Flip_2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695700" y="2514600"/>
            <a:ext cx="1524000" cy="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695700" y="3467100"/>
            <a:ext cx="1524000" cy="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695700" y="4419600"/>
            <a:ext cx="1524000" cy="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33800" y="1752600"/>
            <a:ext cx="1225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Refine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43600" y="1676400"/>
            <a:ext cx="2220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Score &amp; Sort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34474" y="2667000"/>
            <a:ext cx="383874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Multiply together:</a:t>
            </a:r>
          </a:p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Clashscore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VdW_Energy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C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dev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Worst &amp; average Z-scores:</a:t>
            </a:r>
          </a:p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rotamer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sin(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bonds angles planes</a:t>
            </a:r>
          </a:p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Chirals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dihedrals</a:t>
            </a:r>
          </a:p>
        </p:txBody>
      </p:sp>
      <p:sp>
        <p:nvSpPr>
          <p:cNvPr id="20" name="Freeform 19"/>
          <p:cNvSpPr/>
          <p:nvPr/>
        </p:nvSpPr>
        <p:spPr>
          <a:xfrm>
            <a:off x="3143250" y="1065826"/>
            <a:ext cx="5926689" cy="1572599"/>
          </a:xfrm>
          <a:custGeom>
            <a:avLst/>
            <a:gdLst>
              <a:gd name="connsiteX0" fmla="*/ 5248275 w 5926689"/>
              <a:gd name="connsiteY0" fmla="*/ 1572599 h 1572599"/>
              <a:gd name="connsiteX1" fmla="*/ 5467350 w 5926689"/>
              <a:gd name="connsiteY1" fmla="*/ 143849 h 1572599"/>
              <a:gd name="connsiteX2" fmla="*/ 0 w 5926689"/>
              <a:gd name="connsiteY2" fmla="*/ 124799 h 157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26689" h="1572599">
                <a:moveTo>
                  <a:pt x="5248275" y="1572599"/>
                </a:moveTo>
                <a:cubicBezTo>
                  <a:pt x="5795169" y="978874"/>
                  <a:pt x="6342063" y="385149"/>
                  <a:pt x="5467350" y="143849"/>
                </a:cubicBezTo>
                <a:cubicBezTo>
                  <a:pt x="4592637" y="-97451"/>
                  <a:pt x="2296318" y="13674"/>
                  <a:pt x="0" y="124799"/>
                </a:cubicBezTo>
              </a:path>
            </a:pathLst>
          </a:custGeom>
          <a:noFill/>
          <a:ln w="7620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33400" y="5029200"/>
            <a:ext cx="2021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Flip_3     …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400" y="6019800"/>
            <a:ext cx="2021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Flip_4     …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24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6" grpId="0"/>
      <p:bldP spid="17" grpId="0"/>
      <p:bldP spid="18" grpId="0"/>
      <p:bldP spid="20" grpId="0" animBg="1"/>
      <p:bldP spid="21" grpId="0"/>
      <p:bldP spid="2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180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2514600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9050"/>
            <a:ext cx="2971800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	   0.1226</a:t>
            </a:r>
          </a:p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	   0.1385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bond:	   0.0319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Angle:   3.57</a:t>
            </a:r>
          </a:p>
        </p:txBody>
      </p:sp>
      <p:sp>
        <p:nvSpPr>
          <p:cNvPr id="5" name="AutoShape 2" descr="Nancy Pelosi poised to return as House speak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52600" y="4919008"/>
            <a:ext cx="2362200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MoPro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2.12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Clash:	    6.52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dev:     11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Rota:	    2.78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Rama:	    1.61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03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Nancy Pelosi poised to return as House speak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180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2514600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9050"/>
            <a:ext cx="2514600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	   0.1107</a:t>
            </a:r>
          </a:p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	   0.1250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bond:	   0.024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Angle:   4.11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2600" y="4919008"/>
            <a:ext cx="2362200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MoPro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0.89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Clash:	    0.54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dev:    1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Rota:	    0.93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Rama:	    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23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2528</TotalTime>
  <Words>1750</Words>
  <Application>Microsoft Office PowerPoint</Application>
  <PresentationFormat>On-screen Show (4:3)</PresentationFormat>
  <Paragraphs>594</Paragraphs>
  <Slides>104</Slides>
  <Notes>2</Notes>
  <HiddenSlides>4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104</vt:i4>
      </vt:variant>
    </vt:vector>
  </HeadingPairs>
  <TitlesOfParts>
    <vt:vector size="111" baseType="lpstr">
      <vt:lpstr>Office Theme</vt:lpstr>
      <vt:lpstr>12_Default Design</vt:lpstr>
      <vt:lpstr>4_Default Design</vt:lpstr>
      <vt:lpstr>1_Office Theme</vt:lpstr>
      <vt:lpstr>3_Default Design</vt:lpstr>
      <vt:lpstr>13_Default Design</vt:lpstr>
      <vt:lpstr>6_Default Design</vt:lpstr>
      <vt:lpstr>PowerPoint Presentation</vt:lpstr>
      <vt:lpstr>Acknowledgements</vt:lpstr>
      <vt:lpstr>Systematic Errors! … and how to eliminate them</vt:lpstr>
      <vt:lpstr>Systematic error: Illumination contrast appears to “reverse” damage</vt:lpstr>
      <vt:lpstr>False “Damage reversal”: from beam profile</vt:lpstr>
      <vt:lpstr>False “Damage reversal”: from beam profile</vt:lpstr>
      <vt:lpstr>False “Damage reversal”: from beam profile</vt:lpstr>
      <vt:lpstr>False “Damage reversal”: from beam profile</vt:lpstr>
      <vt:lpstr>False “Damage reversal”: from beam profile</vt:lpstr>
      <vt:lpstr>False “Damage reversal”: from beam profile</vt:lpstr>
      <vt:lpstr>False “Damage reversal”: from drift</vt:lpstr>
      <vt:lpstr>Systematic error: Illumination contrast appears to “reverse” damage</vt:lpstr>
      <vt:lpstr>0 Gy</vt:lpstr>
      <vt:lpstr>100 MGy</vt:lpstr>
      <vt:lpstr>What is the dose?</vt:lpstr>
      <vt:lpstr>PowerPoint Presentation</vt:lpstr>
      <vt:lpstr>PowerPoint Presentation</vt:lpstr>
      <vt:lpstr>Beam Shape Dichotomy</vt:lpstr>
      <vt:lpstr>“rastering” to find the crystal</vt:lpstr>
      <vt:lpstr>“rastering” for flat dose</vt:lpstr>
      <vt:lpstr>“rastering” for virtual beam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many images?</vt:lpstr>
      <vt:lpstr>Lossless data rate</vt:lpstr>
      <vt:lpstr>How to lose information</vt:lpstr>
      <vt:lpstr>Dose slicing: is that a spot?</vt:lpstr>
      <vt:lpstr>Dose slicing: is that a spot?</vt:lpstr>
      <vt:lpstr>Dose slicing: is that a spot?</vt:lpstr>
      <vt:lpstr>Dose slicing: is that a spot?</vt:lpstr>
      <vt:lpstr>Dose slicing: is that a spot?</vt:lpstr>
      <vt:lpstr>Dose slicing: is that a spot?</vt:lpstr>
      <vt:lpstr>PowerPoint Presentation</vt:lpstr>
      <vt:lpstr>PowerPoint Presentation</vt:lpstr>
      <vt:lpstr>Systematic Errors! … and how to eliminate them</vt:lpstr>
      <vt:lpstr>Non-isomorphism </vt:lpstr>
      <vt:lpstr>Cell clustering: 100 datasets</vt:lpstr>
      <vt:lpstr>PowerPoint Presentation</vt:lpstr>
      <vt:lpstr>PowerPoint Presentation</vt:lpstr>
      <vt:lpstr>PowerPoint Presentation</vt:lpstr>
      <vt:lpstr>PowerPoint Presentation</vt:lpstr>
      <vt:lpstr>Hygrostatic gradients</vt:lpstr>
      <vt:lpstr>Non-isomorphism in lysozyme</vt:lpstr>
      <vt:lpstr>3aw6</vt:lpstr>
      <vt:lpstr>3aw6 3aw7</vt:lpstr>
      <vt:lpstr>PowerPoint Presentation</vt:lpstr>
      <vt:lpstr>3aw6 3aw7</vt:lpstr>
      <vt:lpstr>3aw6, 3aw7, “bent” 3aw6</vt:lpstr>
      <vt:lpstr>3aw7, “bent” 3aw6</vt:lpstr>
      <vt:lpstr>3aw7</vt:lpstr>
      <vt:lpstr>“bent” 3aw7</vt:lpstr>
      <vt:lpstr>3aw6</vt:lpstr>
      <vt:lpstr>PowerPoint Presentation</vt:lpstr>
      <vt:lpstr>PowerPoint Presentation</vt:lpstr>
      <vt:lpstr>PowerPoint Presentation</vt:lpstr>
      <vt:lpstr>Downloading “map bender”</vt:lpstr>
      <vt:lpstr>Systematic Errors! … and how to eliminate them</vt:lpstr>
      <vt:lpstr>Refined</vt:lpstr>
      <vt:lpstr>Watershed-ed</vt:lpstr>
      <vt:lpstr>Fo-Fc peak in solvent but “water” makes it worse…</vt:lpstr>
      <vt:lpstr>After solvent “touch-up”</vt:lpstr>
      <vt:lpstr>Probability that it’s not noise</vt:lpstr>
      <vt:lpstr>“Bulk” solvent average from 100 ns MD</vt:lpstr>
      <vt:lpstr>Best so far</vt:lpstr>
      <vt:lpstr>PowerPoint Presentation</vt:lpstr>
      <vt:lpstr>Model complexity vs Rfree</vt:lpstr>
      <vt:lpstr>Model complexity vs Rfree</vt:lpstr>
      <vt:lpstr>Model complexity vs Rfree</vt:lpstr>
      <vt:lpstr>Model complexity vs Rfree</vt:lpstr>
      <vt:lpstr>Model complexity vs Rfree</vt:lpstr>
      <vt:lpstr>PowerPoint Presentation</vt:lpstr>
      <vt:lpstr>Why does  ensemble refinement  suck?  (3 parameters/observation and Rwork still high!)  The chains are “tangled”</vt:lpstr>
      <vt:lpstr>Systematic Errors! … and how to eliminate them</vt:lpstr>
      <vt:lpstr>Is it Real? Or is it MLFSOM</vt:lpstr>
      <vt:lpstr>PowerPoint Presentation</vt:lpstr>
      <vt:lpstr>PowerPoint Presentation</vt:lpstr>
      <vt:lpstr>Model building: real vs sim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Right answer</vt:lpstr>
      <vt:lpstr>swap assignments</vt:lpstr>
      <vt:lpstr>Refine – low x-ray weight</vt:lpstr>
      <vt:lpstr>Refine – step 61</vt:lpstr>
      <vt:lpstr>Refine – step 62</vt:lpstr>
      <vt:lpstr>Refine – high x-ray weight</vt:lpstr>
      <vt:lpstr>Final compromise</vt:lpstr>
      <vt:lpstr>Right answer</vt:lpstr>
      <vt:lpstr>What if …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49</cp:revision>
  <dcterms:created xsi:type="dcterms:W3CDTF">2022-05-01T23:15:01Z</dcterms:created>
  <dcterms:modified xsi:type="dcterms:W3CDTF">2022-06-06T18:56:33Z</dcterms:modified>
</cp:coreProperties>
</file>