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7"/>
  </p:notesMasterIdLst>
  <p:sldIdLst>
    <p:sldId id="259" r:id="rId3"/>
    <p:sldId id="256" r:id="rId4"/>
    <p:sldId id="257" r:id="rId5"/>
    <p:sldId id="605" r:id="rId6"/>
    <p:sldId id="608" r:id="rId7"/>
    <p:sldId id="598" r:id="rId8"/>
    <p:sldId id="313" r:id="rId9"/>
    <p:sldId id="606" r:id="rId10"/>
    <p:sldId id="607" r:id="rId11"/>
    <p:sldId id="612" r:id="rId12"/>
    <p:sldId id="615" r:id="rId13"/>
    <p:sldId id="613" r:id="rId14"/>
    <p:sldId id="614" r:id="rId15"/>
    <p:sldId id="61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2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65819-0D62-F749-9599-B27A9AC4A3D7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B80-0552-D644-BCFF-FC77726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xmlns="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xmlns="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67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xmlns="" id="{1382A407-6411-B443-937C-598787198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76315B-A7D0-7D4C-93BE-2034DC1F93AB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F18C165F-1A31-C447-B1F6-4B349BA58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xmlns="" id="{38EBC835-24F1-634F-B379-DB7E6BFD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BCFD9-AFC1-4C38-BD78-4FEF6B8A2E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6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01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7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8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4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FBA93-9B1A-48DF-9CE5-D22CC7FAE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FE707-F9D6-4C01-8230-66BCEB7D7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6277B-5000-45AF-AD8F-F8F8849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18F39-37D3-4FB3-9F48-59C936D0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A9B34-7F34-4CC3-A420-94A45227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8694A-11DD-4593-B351-231A5D57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2E254A-C956-41DD-B55C-6015E2483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E76CCE-A48D-4404-AA08-F583EAEE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67EE9-2F6E-42C7-9B8B-6A3B248C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D2CF3-EBA1-44AF-A4A9-27BBF1BB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21620-D723-4FCD-BAFF-D3D638E3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386B1E-E7BA-489D-9C0A-84376EF2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CBAA4-9B8F-44FB-8218-BA81870A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5E838B-AD6D-4A80-82C6-A3EC6855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E5BA0-ECA8-4810-ACF6-4A063825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8DA6B-5F22-43E1-BD12-9897889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CEEC8-2F3A-438B-9998-84D603FFB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B8CC9F-C397-4B7D-88F1-D1BD72454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217EB7-F7A7-4608-AF22-A819E57B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0A0494-1583-4D16-97DB-2600D4C6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E9B735-1628-4A7A-85B9-C37E32B3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398FE1-40F5-487D-8A0A-86E0DB9A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3FDF1-A618-4C16-A802-62B60030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FA97FA-5245-4AFA-B8B3-60824372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580FD1-74E1-4A5D-8488-16C66E867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1DD062-7866-4A13-A259-50BE89C4D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E8A306-C53E-4567-835E-5AF3BFA2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D21981-C11A-4B68-8DC4-58DDA03F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13CA4D-B315-4689-A39A-2A20AB45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2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466E8-189C-4942-88F8-CFB747BF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310675-90F5-40A2-BFE2-879DB721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1B54FA-E53B-4F89-AB3C-5D348064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EB2C8A-94EE-4238-9CEF-4D4BBC34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0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117D67-6434-469C-877F-03DEB96D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F4BA44-2592-4302-A2BA-952E867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06C896-74D6-4D7B-B429-262C9957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8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A7ACD-E5E5-4624-B26C-ADCE4E42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447F16-418D-45C4-9FFD-11D45CA3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0C4595-4107-436E-976B-D15A47CA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8FA5A4-423E-4E6F-9ACD-9E0BC3DD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473860-D97F-4547-9748-9D8062D0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016785-A36B-435B-B6C4-4F36B7FD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A553C-01ED-4CF1-8FEF-6A28321A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288DC5-D657-4783-9437-AD1ED62C7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EC13F2-8BFE-49DC-92BF-F82AFBEAB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0B2DC8-E08B-4D82-93D4-F46746D8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F5DC6-D2D0-4B2A-82A6-837067C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153F6-DC37-4067-815B-CF066E6E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1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C500E-B165-4845-81BF-34F30486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51960A-5235-4598-838C-D1CBA091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4ACAAF-1C0A-4295-992E-B341CB06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71502-6E50-4A59-A974-F47B3386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CA1782-4CF4-452A-BC64-EECF31BE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DC8EBD-EF89-4413-B921-F498CADDF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F4AE8C-83E1-4AF7-9377-B7139B7B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5B53A-2B97-4B53-8995-44B66D8E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72CAE-3C14-4B2D-8015-BD04395E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6B263-9175-4F53-9254-6857CD2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4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6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E93239-2E35-4524-81F5-1A9AF41F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C00F2A-31BB-4496-8B37-3B0927E9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3B83E-A018-4164-B409-A8B3D702E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7D3B-10F7-4804-BD13-5A7E4AEB84C5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16CC6-E994-4D97-AB35-F27C744D6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F5EB2-A798-4A64-BD59-18BE92B0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905093" name="Rectangle 5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229600" cy="1143000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FF"/>
                </a:solidFill>
              </a:rPr>
              <a:t>A</a:t>
            </a:r>
            <a:r>
              <a:rPr lang="en-US" altLang="en-US" sz="5400" dirty="0"/>
              <a:t>dvanced </a:t>
            </a:r>
            <a:r>
              <a:rPr lang="en-US" altLang="en-US" sz="5400" dirty="0">
                <a:solidFill>
                  <a:srgbClr val="0000FF"/>
                </a:solidFill>
              </a:rPr>
              <a:t>L</a:t>
            </a:r>
            <a:r>
              <a:rPr lang="en-US" altLang="en-US" sz="5400" dirty="0"/>
              <a:t>ight </a:t>
            </a:r>
            <a:r>
              <a:rPr lang="en-US" altLang="en-US" sz="5400" dirty="0">
                <a:solidFill>
                  <a:srgbClr val="0000FF"/>
                </a:solidFill>
              </a:rPr>
              <a:t>S</a:t>
            </a:r>
            <a:r>
              <a:rPr lang="en-US" altLang="en-US" sz="5400" dirty="0"/>
              <a:t>ource</a:t>
            </a:r>
          </a:p>
        </p:txBody>
      </p:sp>
      <p:pic>
        <p:nvPicPr>
          <p:cNvPr id="29050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48338"/>
            <a:ext cx="571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50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9" y="4010025"/>
            <a:ext cx="395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05094" name="Group 6"/>
          <p:cNvGrpSpPr>
            <a:grpSpLocks/>
          </p:cNvGrpSpPr>
          <p:nvPr/>
        </p:nvGrpSpPr>
        <p:grpSpPr bwMode="auto">
          <a:xfrm>
            <a:off x="3838575" y="1827213"/>
            <a:ext cx="4325938" cy="4303712"/>
            <a:chOff x="1557" y="1124"/>
            <a:chExt cx="2725" cy="2711"/>
          </a:xfrm>
        </p:grpSpPr>
        <p:sp>
          <p:nvSpPr>
            <p:cNvPr id="2905095" name="Line 7"/>
            <p:cNvSpPr>
              <a:spLocks noChangeShapeType="1"/>
            </p:cNvSpPr>
            <p:nvPr/>
          </p:nvSpPr>
          <p:spPr bwMode="auto">
            <a:xfrm rot="900000">
              <a:off x="2181" y="382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6" name="Line 8"/>
            <p:cNvSpPr>
              <a:spLocks noChangeShapeType="1"/>
            </p:cNvSpPr>
            <p:nvPr/>
          </p:nvSpPr>
          <p:spPr bwMode="auto">
            <a:xfrm rot="2700000">
              <a:off x="1554" y="346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7" name="Line 9"/>
            <p:cNvSpPr>
              <a:spLocks noChangeShapeType="1"/>
            </p:cNvSpPr>
            <p:nvPr/>
          </p:nvSpPr>
          <p:spPr bwMode="auto">
            <a:xfrm rot="6300000">
              <a:off x="1194" y="211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8" name="Line 10"/>
            <p:cNvSpPr>
              <a:spLocks noChangeShapeType="1"/>
            </p:cNvSpPr>
            <p:nvPr/>
          </p:nvSpPr>
          <p:spPr bwMode="auto">
            <a:xfrm rot="8100000">
              <a:off x="1557" y="148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9" name="Line 11"/>
            <p:cNvSpPr>
              <a:spLocks noChangeShapeType="1"/>
            </p:cNvSpPr>
            <p:nvPr/>
          </p:nvSpPr>
          <p:spPr bwMode="auto">
            <a:xfrm rot="9900000">
              <a:off x="2183" y="112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0" name="Line 12"/>
            <p:cNvSpPr>
              <a:spLocks noChangeShapeType="1"/>
            </p:cNvSpPr>
            <p:nvPr/>
          </p:nvSpPr>
          <p:spPr bwMode="auto">
            <a:xfrm rot="4500000">
              <a:off x="1193" y="2833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1" name="Line 13"/>
            <p:cNvSpPr>
              <a:spLocks noChangeShapeType="1"/>
            </p:cNvSpPr>
            <p:nvPr/>
          </p:nvSpPr>
          <p:spPr bwMode="auto">
            <a:xfrm rot="20700000" flipH="1">
              <a:off x="2909" y="382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2" name="Line 14"/>
            <p:cNvSpPr>
              <a:spLocks noChangeShapeType="1"/>
            </p:cNvSpPr>
            <p:nvPr/>
          </p:nvSpPr>
          <p:spPr bwMode="auto">
            <a:xfrm rot="18900000" flipH="1">
              <a:off x="3535" y="346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3" name="Line 15"/>
            <p:cNvSpPr>
              <a:spLocks noChangeShapeType="1"/>
            </p:cNvSpPr>
            <p:nvPr/>
          </p:nvSpPr>
          <p:spPr bwMode="auto">
            <a:xfrm rot="15300000" flipH="1">
              <a:off x="3895" y="211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4" name="Line 16"/>
            <p:cNvSpPr>
              <a:spLocks noChangeShapeType="1"/>
            </p:cNvSpPr>
            <p:nvPr/>
          </p:nvSpPr>
          <p:spPr bwMode="auto">
            <a:xfrm rot="13500000" flipH="1">
              <a:off x="3533" y="148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5" name="Line 17"/>
            <p:cNvSpPr>
              <a:spLocks noChangeShapeType="1"/>
            </p:cNvSpPr>
            <p:nvPr/>
          </p:nvSpPr>
          <p:spPr bwMode="auto">
            <a:xfrm rot="11700000" flipH="1">
              <a:off x="2907" y="112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6" name="Line 18"/>
            <p:cNvSpPr>
              <a:spLocks noChangeShapeType="1"/>
            </p:cNvSpPr>
            <p:nvPr/>
          </p:nvSpPr>
          <p:spPr bwMode="auto">
            <a:xfrm rot="17100000" flipH="1">
              <a:off x="3896" y="283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07" name="Line 19"/>
          <p:cNvSpPr>
            <a:spLocks noChangeShapeType="1"/>
          </p:cNvSpPr>
          <p:nvPr/>
        </p:nvSpPr>
        <p:spPr bwMode="auto">
          <a:xfrm>
            <a:off x="3006725" y="3814764"/>
            <a:ext cx="1003300" cy="1296987"/>
          </a:xfrm>
          <a:prstGeom prst="line">
            <a:avLst/>
          </a:prstGeom>
          <a:noFill/>
          <a:ln w="57150">
            <a:solidFill>
              <a:srgbClr val="A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905108" name="Group 20"/>
          <p:cNvGrpSpPr>
            <a:grpSpLocks/>
          </p:cNvGrpSpPr>
          <p:nvPr/>
        </p:nvGrpSpPr>
        <p:grpSpPr bwMode="auto">
          <a:xfrm>
            <a:off x="3270251" y="2641601"/>
            <a:ext cx="441325" cy="1355725"/>
            <a:chOff x="1092" y="1718"/>
            <a:chExt cx="278" cy="854"/>
          </a:xfrm>
        </p:grpSpPr>
        <p:sp>
          <p:nvSpPr>
            <p:cNvPr id="2905109" name="Line 21"/>
            <p:cNvSpPr>
              <a:spLocks noChangeShapeType="1"/>
            </p:cNvSpPr>
            <p:nvPr/>
          </p:nvSpPr>
          <p:spPr bwMode="auto">
            <a:xfrm>
              <a:off x="1092" y="1718"/>
              <a:ext cx="278" cy="854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0" name="Line 22"/>
            <p:cNvSpPr>
              <a:spLocks noChangeShapeType="1"/>
            </p:cNvSpPr>
            <p:nvPr/>
          </p:nvSpPr>
          <p:spPr bwMode="auto">
            <a:xfrm>
              <a:off x="1102" y="2042"/>
              <a:ext cx="210" cy="35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1" name="Line 23"/>
            <p:cNvSpPr>
              <a:spLocks noChangeShapeType="1"/>
            </p:cNvSpPr>
            <p:nvPr/>
          </p:nvSpPr>
          <p:spPr bwMode="auto">
            <a:xfrm>
              <a:off x="1254" y="1982"/>
              <a:ext cx="60" cy="41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12" name="Line 24"/>
          <p:cNvSpPr>
            <a:spLocks noChangeShapeType="1"/>
          </p:cNvSpPr>
          <p:nvPr/>
        </p:nvSpPr>
        <p:spPr bwMode="auto">
          <a:xfrm flipH="1">
            <a:off x="6007101" y="1238251"/>
            <a:ext cx="2111375" cy="4349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3" name="Line 25"/>
          <p:cNvSpPr>
            <a:spLocks noChangeShapeType="1"/>
          </p:cNvSpPr>
          <p:nvPr/>
        </p:nvSpPr>
        <p:spPr bwMode="auto">
          <a:xfrm flipH="1">
            <a:off x="6007101" y="1466851"/>
            <a:ext cx="2333625" cy="2063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4" name="Line 26"/>
          <p:cNvSpPr>
            <a:spLocks noChangeShapeType="1"/>
          </p:cNvSpPr>
          <p:nvPr/>
        </p:nvSpPr>
        <p:spPr bwMode="auto">
          <a:xfrm flipH="1" flipV="1">
            <a:off x="6007101" y="1673226"/>
            <a:ext cx="2524125" cy="15875"/>
          </a:xfrm>
          <a:prstGeom prst="line">
            <a:avLst/>
          </a:prstGeom>
          <a:noFill/>
          <a:ln w="57150">
            <a:solidFill>
              <a:srgbClr val="0000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5" name="Line 27"/>
          <p:cNvSpPr>
            <a:spLocks noChangeShapeType="1"/>
          </p:cNvSpPr>
          <p:nvPr/>
        </p:nvSpPr>
        <p:spPr bwMode="auto">
          <a:xfrm flipV="1">
            <a:off x="7451725" y="5118100"/>
            <a:ext cx="539750" cy="155575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6" name="Text Box 28"/>
          <p:cNvSpPr txBox="1">
            <a:spLocks noChangeArrowheads="1"/>
          </p:cNvSpPr>
          <p:nvPr/>
        </p:nvSpPr>
        <p:spPr bwMode="auto">
          <a:xfrm>
            <a:off x="2897188" y="22844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5.0.2</a:t>
            </a:r>
          </a:p>
        </p:txBody>
      </p:sp>
      <p:sp>
        <p:nvSpPr>
          <p:cNvPr id="2905117" name="Text Box 29"/>
          <p:cNvSpPr txBox="1">
            <a:spLocks noChangeArrowheads="1"/>
          </p:cNvSpPr>
          <p:nvPr/>
        </p:nvSpPr>
        <p:spPr bwMode="auto">
          <a:xfrm>
            <a:off x="2668588" y="290512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5.0.1</a:t>
            </a:r>
          </a:p>
        </p:txBody>
      </p:sp>
      <p:sp>
        <p:nvSpPr>
          <p:cNvPr id="2905118" name="Text Box 30"/>
          <p:cNvSpPr txBox="1">
            <a:spLocks noChangeArrowheads="1"/>
          </p:cNvSpPr>
          <p:nvPr/>
        </p:nvSpPr>
        <p:spPr bwMode="auto">
          <a:xfrm>
            <a:off x="3352800" y="27225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5.0.3</a:t>
            </a:r>
          </a:p>
        </p:txBody>
      </p:sp>
      <p:sp>
        <p:nvSpPr>
          <p:cNvPr id="2905119" name="Text Box 31"/>
          <p:cNvSpPr txBox="1">
            <a:spLocks noChangeArrowheads="1"/>
          </p:cNvSpPr>
          <p:nvPr/>
        </p:nvSpPr>
        <p:spPr bwMode="auto">
          <a:xfrm>
            <a:off x="1770063" y="3630613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A0A000"/>
                </a:solidFill>
                <a:latin typeface="Arial" panose="020B0604020202020204" pitchFamily="34" charset="0"/>
              </a:rPr>
              <a:t>MBC 4.2.2</a:t>
            </a:r>
          </a:p>
        </p:txBody>
      </p:sp>
      <p:sp>
        <p:nvSpPr>
          <p:cNvPr id="2905120" name="Text Box 32"/>
          <p:cNvSpPr txBox="1">
            <a:spLocks noChangeArrowheads="1"/>
          </p:cNvSpPr>
          <p:nvPr/>
        </p:nvSpPr>
        <p:spPr bwMode="auto">
          <a:xfrm>
            <a:off x="8413750" y="1238251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8.2.2</a:t>
            </a:r>
          </a:p>
        </p:txBody>
      </p:sp>
      <p:sp>
        <p:nvSpPr>
          <p:cNvPr id="2905121" name="Text Box 33"/>
          <p:cNvSpPr txBox="1">
            <a:spLocks noChangeArrowheads="1"/>
          </p:cNvSpPr>
          <p:nvPr/>
        </p:nvSpPr>
        <p:spPr bwMode="auto">
          <a:xfrm>
            <a:off x="8497888" y="151447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96"/>
                </a:solidFill>
                <a:latin typeface="Arial" panose="020B0604020202020204" pitchFamily="34" charset="0"/>
              </a:rPr>
              <a:t>8.3.1</a:t>
            </a:r>
          </a:p>
        </p:txBody>
      </p:sp>
      <p:sp>
        <p:nvSpPr>
          <p:cNvPr id="2905122" name="Text Box 34"/>
          <p:cNvSpPr txBox="1">
            <a:spLocks noChangeArrowheads="1"/>
          </p:cNvSpPr>
          <p:nvPr/>
        </p:nvSpPr>
        <p:spPr bwMode="auto">
          <a:xfrm>
            <a:off x="8132763" y="9985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8.2.1</a:t>
            </a:r>
          </a:p>
        </p:txBody>
      </p:sp>
      <p:sp>
        <p:nvSpPr>
          <p:cNvPr id="2905123" name="Text Box 35"/>
          <p:cNvSpPr txBox="1">
            <a:spLocks noChangeArrowheads="1"/>
          </p:cNvSpPr>
          <p:nvPr/>
        </p:nvSpPr>
        <p:spPr bwMode="auto">
          <a:xfrm>
            <a:off x="7993559" y="5379007"/>
            <a:ext cx="19672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12.3.1 SIBYLS</a:t>
            </a:r>
          </a:p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        MX &amp; SAXS</a:t>
            </a:r>
          </a:p>
        </p:txBody>
      </p:sp>
      <p:pic>
        <p:nvPicPr>
          <p:cNvPr id="2905124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1847851"/>
            <a:ext cx="4429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5144" name="Text Box 56"/>
          <p:cNvSpPr txBox="1">
            <a:spLocks noChangeArrowheads="1"/>
          </p:cNvSpPr>
          <p:nvPr/>
        </p:nvSpPr>
        <p:spPr bwMode="auto">
          <a:xfrm>
            <a:off x="2974975" y="1169989"/>
            <a:ext cx="12875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Berkeley 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Center for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Structural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Biology</a:t>
            </a:r>
          </a:p>
        </p:txBody>
      </p:sp>
      <p:grpSp>
        <p:nvGrpSpPr>
          <p:cNvPr id="2905145" name="Group 57"/>
          <p:cNvGrpSpPr>
            <a:grpSpLocks/>
          </p:cNvGrpSpPr>
          <p:nvPr/>
        </p:nvGrpSpPr>
        <p:grpSpPr bwMode="auto">
          <a:xfrm rot="4502188">
            <a:off x="3540125" y="4329113"/>
            <a:ext cx="560388" cy="138112"/>
            <a:chOff x="364" y="1976"/>
            <a:chExt cx="2946" cy="369"/>
          </a:xfrm>
        </p:grpSpPr>
        <p:grpSp>
          <p:nvGrpSpPr>
            <p:cNvPr id="290514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2905147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48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49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2905150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1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2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2905153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4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5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2905156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7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8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2905159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0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2905162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3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4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2905165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6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7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2905168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9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905170" name="Text Box 82"/>
          <p:cNvSpPr txBox="1">
            <a:spLocks noChangeArrowheads="1"/>
          </p:cNvSpPr>
          <p:nvPr/>
        </p:nvSpPr>
        <p:spPr bwMode="auto">
          <a:xfrm>
            <a:off x="5257801" y="3352801"/>
            <a:ext cx="16818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ALS 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Biosciences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2905171" name="Oval 83"/>
          <p:cNvSpPr>
            <a:spLocks noChangeArrowheads="1"/>
          </p:cNvSpPr>
          <p:nvPr/>
        </p:nvSpPr>
        <p:spPr bwMode="auto">
          <a:xfrm>
            <a:off x="5826125" y="1558925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2" name="Oval 84"/>
          <p:cNvSpPr>
            <a:spLocks noChangeArrowheads="1"/>
          </p:cNvSpPr>
          <p:nvPr/>
        </p:nvSpPr>
        <p:spPr bwMode="auto">
          <a:xfrm>
            <a:off x="7874000" y="5005388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3" name="Oval 85"/>
          <p:cNvSpPr>
            <a:spLocks noChangeArrowheads="1"/>
          </p:cNvSpPr>
          <p:nvPr/>
        </p:nvSpPr>
        <p:spPr bwMode="auto">
          <a:xfrm>
            <a:off x="3881438" y="4965700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4" name="Freeform 86"/>
          <p:cNvSpPr>
            <a:spLocks/>
          </p:cNvSpPr>
          <p:nvPr/>
        </p:nvSpPr>
        <p:spPr bwMode="auto">
          <a:xfrm>
            <a:off x="4340226" y="1098551"/>
            <a:ext cx="2932113" cy="411163"/>
          </a:xfrm>
          <a:custGeom>
            <a:avLst/>
            <a:gdLst>
              <a:gd name="T0" fmla="*/ 0 w 1847"/>
              <a:gd name="T1" fmla="*/ 259 h 259"/>
              <a:gd name="T2" fmla="*/ 932 w 1847"/>
              <a:gd name="T3" fmla="*/ 3 h 259"/>
              <a:gd name="T4" fmla="*/ 1847 w 1847"/>
              <a:gd name="T5" fmla="*/ 24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7" h="259">
                <a:moveTo>
                  <a:pt x="0" y="259"/>
                </a:moveTo>
                <a:cubicBezTo>
                  <a:pt x="312" y="132"/>
                  <a:pt x="624" y="6"/>
                  <a:pt x="932" y="3"/>
                </a:cubicBezTo>
                <a:cubicBezTo>
                  <a:pt x="1240" y="0"/>
                  <a:pt x="1695" y="201"/>
                  <a:pt x="1847" y="241"/>
                </a:cubicBezTo>
              </a:path>
            </a:pathLst>
          </a:custGeom>
          <a:noFill/>
          <a:ln w="25400">
            <a:solidFill>
              <a:srgbClr val="C8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https://lh4.googleusercontent.com/-avDxcb9JWsU/AAAAAAAAAAI/AAAAAAAAAAA/Dws2Rp4VuY8/s0-c-k-no-ns/phot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21200" y1="41176" x2="21200" y2="41176"/>
                        <a14:foregroundMark x1="33600" y1="27059" x2="33600" y2="27059"/>
                        <a14:foregroundMark x1="58000" y1="45882" x2="58000" y2="45882"/>
                        <a14:foregroundMark x1="86000" y1="38824" x2="86000" y2="38824"/>
                        <a14:foregroundMark x1="87200" y1="17647" x2="87200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1353" y="1059657"/>
            <a:ext cx="1056767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Line 7"/>
          <p:cNvSpPr>
            <a:spLocks noChangeShapeType="1"/>
          </p:cNvSpPr>
          <p:nvPr/>
        </p:nvSpPr>
        <p:spPr bwMode="auto">
          <a:xfrm rot="900000" flipV="1">
            <a:off x="4681143" y="6074381"/>
            <a:ext cx="1311239" cy="427184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6" name="Text Box 30"/>
          <p:cNvSpPr txBox="1">
            <a:spLocks noChangeArrowheads="1"/>
          </p:cNvSpPr>
          <p:nvPr/>
        </p:nvSpPr>
        <p:spPr bwMode="auto">
          <a:xfrm>
            <a:off x="3218891" y="6034597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 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2.1</a:t>
            </a:r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NCXT</a:t>
            </a:r>
            <a:endParaRPr lang="en-US" altLang="en-US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grpSp>
        <p:nvGrpSpPr>
          <p:cNvPr id="75" name="Group 57"/>
          <p:cNvGrpSpPr>
            <a:grpSpLocks/>
          </p:cNvGrpSpPr>
          <p:nvPr/>
        </p:nvGrpSpPr>
        <p:grpSpPr bwMode="auto">
          <a:xfrm rot="20610405">
            <a:off x="6332677" y="6020306"/>
            <a:ext cx="560388" cy="138112"/>
            <a:chOff x="364" y="1976"/>
            <a:chExt cx="2946" cy="369"/>
          </a:xfrm>
        </p:grpSpPr>
        <p:grpSp>
          <p:nvGrpSpPr>
            <p:cNvPr id="7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99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7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97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8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9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0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90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88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3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2" name="Line 13"/>
          <p:cNvSpPr>
            <a:spLocks noChangeShapeType="1"/>
          </p:cNvSpPr>
          <p:nvPr/>
        </p:nvSpPr>
        <p:spPr bwMode="auto">
          <a:xfrm rot="20700000" flipH="1">
            <a:off x="4856543" y="6402274"/>
            <a:ext cx="1189038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9" name="Text Box 30"/>
          <p:cNvSpPr txBox="1">
            <a:spLocks noChangeArrowheads="1"/>
          </p:cNvSpPr>
          <p:nvPr/>
        </p:nvSpPr>
        <p:spPr bwMode="auto">
          <a:xfrm>
            <a:off x="3301758" y="6412468"/>
            <a:ext cx="1575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B000"/>
                </a:solidFill>
                <a:latin typeface="Arial" panose="020B0604020202020204" pitchFamily="34" charset="0"/>
              </a:rPr>
              <a:t>2.0.1 Gemini</a:t>
            </a: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 rot="9900000" flipV="1">
            <a:off x="3681269" y="3566331"/>
            <a:ext cx="1095663" cy="26168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>
            <a:off x="4746594" y="2950346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5.4 </a:t>
            </a: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BSISB </a:t>
            </a:r>
            <a:r>
              <a:rPr lang="en-US" altLang="en-US" b="1" smtClean="0">
                <a:solidFill>
                  <a:srgbClr val="C80000"/>
                </a:solidFill>
                <a:latin typeface="Arial" panose="020B0604020202020204" pitchFamily="34" charset="0"/>
              </a:rPr>
              <a:t>- infrared</a:t>
            </a:r>
            <a:endParaRPr lang="en-US" altLang="en-US" b="1" dirty="0">
              <a:solidFill>
                <a:srgbClr val="C8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Line 7"/>
          <p:cNvSpPr>
            <a:spLocks noChangeShapeType="1"/>
          </p:cNvSpPr>
          <p:nvPr/>
        </p:nvSpPr>
        <p:spPr bwMode="auto">
          <a:xfrm rot="900000">
            <a:off x="3676577" y="5809034"/>
            <a:ext cx="1189038" cy="0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rot="900000">
            <a:off x="3654205" y="3108727"/>
            <a:ext cx="147313" cy="829115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4" name="Text Box 30"/>
          <p:cNvSpPr txBox="1">
            <a:spLocks noChangeArrowheads="1"/>
          </p:cNvSpPr>
          <p:nvPr/>
        </p:nvSpPr>
        <p:spPr bwMode="auto">
          <a:xfrm>
            <a:off x="3926567" y="2971284"/>
            <a:ext cx="6976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5.3.1</a:t>
            </a:r>
          </a:p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XFP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5" name="Text Box 30"/>
          <p:cNvSpPr txBox="1">
            <a:spLocks noChangeArrowheads="1"/>
          </p:cNvSpPr>
          <p:nvPr/>
        </p:nvSpPr>
        <p:spPr bwMode="auto">
          <a:xfrm>
            <a:off x="2528275" y="5349612"/>
            <a:ext cx="1210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3.2.1 XFP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6" name="Text Box 31"/>
          <p:cNvSpPr txBox="1">
            <a:spLocks noChangeArrowheads="1"/>
          </p:cNvSpPr>
          <p:nvPr/>
        </p:nvSpPr>
        <p:spPr bwMode="auto">
          <a:xfrm>
            <a:off x="9212150" y="1451244"/>
            <a:ext cx="630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UC</a:t>
            </a: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9661859" y="1531654"/>
            <a:ext cx="577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SF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D7D6C37C-FCEC-48C8-85FA-1196B5D3AE1E}"/>
              </a:ext>
            </a:extLst>
          </p:cNvPr>
          <p:cNvSpPr txBox="1"/>
          <p:nvPr/>
        </p:nvSpPr>
        <p:spPr>
          <a:xfrm>
            <a:off x="8601226" y="19026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-CT</a:t>
            </a:r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 flipH="1" flipV="1">
            <a:off x="5993174" y="1696597"/>
            <a:ext cx="1961003" cy="1762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0" name="Text Box 33"/>
          <p:cNvSpPr txBox="1">
            <a:spLocks noChangeArrowheads="1"/>
          </p:cNvSpPr>
          <p:nvPr/>
        </p:nvSpPr>
        <p:spPr bwMode="auto">
          <a:xfrm>
            <a:off x="7868092" y="186517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8.3.2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7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19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01209"/>
            <a:ext cx="12192000" cy="515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320" y="165253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 of Light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8621" y="117086"/>
            <a:ext cx="4225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2000-2020    5000 hours/year</a:t>
            </a:r>
          </a:p>
          <a:p>
            <a:r>
              <a:rPr lang="en-US" sz="24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2021-2025    3000 hours/year</a:t>
            </a:r>
          </a:p>
          <a:p>
            <a:pPr marL="342900" indent="-342900">
              <a:buAutoNum type="arabicPlain" startAt="2026"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0 hours/year</a:t>
            </a:r>
          </a:p>
          <a:p>
            <a:pPr marL="342900" indent="-342900">
              <a:buAutoNum type="arabicPlain" startAt="2026"/>
            </a:pPr>
            <a:r>
              <a:rPr lang="en-US" sz="24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70% flux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/>
          <a:stretch/>
        </p:blipFill>
        <p:spPr>
          <a:xfrm>
            <a:off x="202018" y="1066801"/>
            <a:ext cx="4210493" cy="687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4054" y="1044268"/>
            <a:ext cx="3411026" cy="3698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5665" y="3232298"/>
            <a:ext cx="10930270" cy="11695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APS-U shutdown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E1709F0-E218-42BE-81C6-C90BD1F75168}"/>
              </a:ext>
            </a:extLst>
          </p:cNvPr>
          <p:cNvSpPr/>
          <p:nvPr/>
        </p:nvSpPr>
        <p:spPr>
          <a:xfrm>
            <a:off x="3055175" y="3683154"/>
            <a:ext cx="9094259" cy="3099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39A48DF-5462-4394-AB04-10353FF06F37}"/>
              </a:ext>
            </a:extLst>
          </p:cNvPr>
          <p:cNvSpPr/>
          <p:nvPr/>
        </p:nvSpPr>
        <p:spPr>
          <a:xfrm>
            <a:off x="8054788" y="4321291"/>
            <a:ext cx="3343836" cy="2083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302CE82-1BE6-48E6-B4FA-B177DF4DFEA2}"/>
              </a:ext>
            </a:extLst>
          </p:cNvPr>
          <p:cNvSpPr/>
          <p:nvPr/>
        </p:nvSpPr>
        <p:spPr>
          <a:xfrm>
            <a:off x="3036432" y="42227"/>
            <a:ext cx="9131746" cy="3607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D75F18A-43FE-4B43-A411-889018B9B948}"/>
              </a:ext>
            </a:extLst>
          </p:cNvPr>
          <p:cNvSpPr/>
          <p:nvPr/>
        </p:nvSpPr>
        <p:spPr>
          <a:xfrm>
            <a:off x="41356" y="50545"/>
            <a:ext cx="2883162" cy="68074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5" descr="SIBYLS">
            <a:extLst>
              <a:ext uri="{FF2B5EF4-FFF2-40B4-BE49-F238E27FC236}">
                <a16:creationId xmlns:a16="http://schemas.microsoft.com/office/drawing/2014/main" xmlns="" id="{2E008BB8-934C-497A-B73E-BB9AB628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8" y="210804"/>
            <a:ext cx="1656578" cy="20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A5F385-F3BD-4E5B-81E0-F7B3E6490D9D}"/>
              </a:ext>
            </a:extLst>
          </p:cNvPr>
          <p:cNvSpPr txBox="1"/>
          <p:nvPr/>
        </p:nvSpPr>
        <p:spPr>
          <a:xfrm>
            <a:off x="-159809" y="2546347"/>
            <a:ext cx="329481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SIBYLS (12.3.1)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Bio-SAXS beamline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Program Established in 2003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Annual Budget: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~3million$/year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43 Publications in 2020: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 Science, Nature or Cell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9 high impact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(Nature Associated, PNAS)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2020 Utilization: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80 unique labs 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AA47D5-DAD7-485E-97CB-335ED07C0AA2}"/>
              </a:ext>
            </a:extLst>
          </p:cNvPr>
          <p:cNvSpPr txBox="1"/>
          <p:nvPr/>
        </p:nvSpPr>
        <p:spPr>
          <a:xfrm>
            <a:off x="4794735" y="70780"/>
            <a:ext cx="57271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COVID19 Response Led by SIBYLS Staff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3F8CCB-7AFA-4CCC-9E9E-EFC3494335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6387" y="1148920"/>
            <a:ext cx="4006090" cy="181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77A566-A3A6-4C48-8070-4DFB48B5D286}"/>
              </a:ext>
            </a:extLst>
          </p:cNvPr>
          <p:cNvSpPr txBox="1"/>
          <p:nvPr/>
        </p:nvSpPr>
        <p:spPr>
          <a:xfrm>
            <a:off x="3136798" y="2912275"/>
            <a:ext cx="384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4x increase in diagnostic sensitivity to SARS-CoV-2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3B9A1D-7910-498F-B58C-764955284376}"/>
              </a:ext>
            </a:extLst>
          </p:cNvPr>
          <p:cNvSpPr txBox="1"/>
          <p:nvPr/>
        </p:nvSpPr>
        <p:spPr>
          <a:xfrm>
            <a:off x="7338525" y="3001816"/>
            <a:ext cx="486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Identified New Target for Therapeutic Treatment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E49F1F-1B15-4F52-B8D8-B2BDE34C5B38}"/>
              </a:ext>
            </a:extLst>
          </p:cNvPr>
          <p:cNvSpPr/>
          <p:nvPr/>
        </p:nvSpPr>
        <p:spPr>
          <a:xfrm>
            <a:off x="3217304" y="464060"/>
            <a:ext cx="3927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Rigid antibodies improve detection of SARS-CoV-2 – Published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CDE2ED-5AA0-4F69-9C8E-8FB4C30BE8B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963490"/>
            <a:ext cx="3702613" cy="2057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1E85FD-EB76-4614-A08B-546577E7A051}"/>
              </a:ext>
            </a:extLst>
          </p:cNvPr>
          <p:cNvSpPr txBox="1"/>
          <p:nvPr/>
        </p:nvSpPr>
        <p:spPr>
          <a:xfrm>
            <a:off x="3890447" y="3615387"/>
            <a:ext cx="74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DOE Mission: Bio-Sequestration and Synthetic Biology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7DB8CA-3D11-4F41-BE81-BD7839ED29E3}"/>
              </a:ext>
            </a:extLst>
          </p:cNvPr>
          <p:cNvSpPr/>
          <p:nvPr/>
        </p:nvSpPr>
        <p:spPr>
          <a:xfrm>
            <a:off x="7503124" y="502589"/>
            <a:ext cx="484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SARS-CoV-2 replication-transcription complex Under Review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5C3350-2CBE-46E2-AB11-761B06BCE21D}"/>
              </a:ext>
            </a:extLst>
          </p:cNvPr>
          <p:cNvSpPr/>
          <p:nvPr/>
        </p:nvSpPr>
        <p:spPr>
          <a:xfrm>
            <a:off x="3274322" y="6146198"/>
            <a:ext cx="330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Characterize Primitive Rubisco for Bio-engineering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BA306D-565D-4C82-BE44-89A1B7D13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5" y="4464936"/>
            <a:ext cx="3014451" cy="1878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BE08F1-46CA-42A6-86C4-8CE3A6C358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74" y="4768577"/>
            <a:ext cx="1360722" cy="1360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91C4C7-36AC-45B3-9006-12EFC1FD96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62" y="4832957"/>
            <a:ext cx="1434235" cy="130479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9DFCA7F-D2F2-44B5-B8E2-3B75735FED58}"/>
              </a:ext>
            </a:extLst>
          </p:cNvPr>
          <p:cNvSpPr/>
          <p:nvPr/>
        </p:nvSpPr>
        <p:spPr>
          <a:xfrm>
            <a:off x="3135004" y="40786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Rubisco: Primary Plant CO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“Fixer”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Nature Plants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57DF70-84DC-49D8-8C2B-AC5460EB26EF}"/>
              </a:ext>
            </a:extLst>
          </p:cNvPr>
          <p:cNvSpPr txBox="1"/>
          <p:nvPr/>
        </p:nvSpPr>
        <p:spPr>
          <a:xfrm>
            <a:off x="8111295" y="4005895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 Protein Rigid Sheets - Nature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76B6CE5-E3DA-4241-BAB4-539C55F02B08}"/>
              </a:ext>
            </a:extLst>
          </p:cNvPr>
          <p:cNvSpPr txBox="1"/>
          <p:nvPr/>
        </p:nvSpPr>
        <p:spPr>
          <a:xfrm>
            <a:off x="8668337" y="640337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Novel Bio-Material</a:t>
            </a:r>
          </a:p>
        </p:txBody>
      </p:sp>
    </p:spTree>
    <p:extLst>
      <p:ext uri="{BB962C8B-B14F-4D97-AF65-F5344CB8AC3E}">
        <p14:creationId xmlns:p14="http://schemas.microsoft.com/office/powerpoint/2010/main" val="7104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C13AF4-AC8F-44D3-B967-4CE1F13008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63" y="923364"/>
            <a:ext cx="5597841" cy="3482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6E068-A6C5-4148-AAF0-AAC12351DED6}"/>
              </a:ext>
            </a:extLst>
          </p:cNvPr>
          <p:cNvSpPr txBox="1"/>
          <p:nvPr/>
        </p:nvSpPr>
        <p:spPr>
          <a:xfrm>
            <a:off x="313765" y="129989"/>
            <a:ext cx="892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year plan – to build a world class Bio-SAXS/WAXS beamline at SIBYLS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D3FABF-E2DA-44D6-B21B-6E85D03DCC31}"/>
              </a:ext>
            </a:extLst>
          </p:cNvPr>
          <p:cNvSpPr txBox="1"/>
          <p:nvPr/>
        </p:nvSpPr>
        <p:spPr>
          <a:xfrm>
            <a:off x="721659" y="4930588"/>
            <a:ext cx="993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Concerns: </a:t>
            </a:r>
          </a:p>
          <a:p>
            <a:r>
              <a:rPr lang="en-US" dirty="0"/>
              <a:t>If productivity drops </a:t>
            </a:r>
            <a:r>
              <a:rPr lang="en-US" dirty="0" smtClean="0"/>
              <a:t>due </a:t>
            </a:r>
            <a:r>
              <a:rPr lang="en-US" dirty="0"/>
              <a:t>to new/inconsistent shutdowns, how do we maintain momentum for upgrade?</a:t>
            </a:r>
          </a:p>
        </p:txBody>
      </p:sp>
      <p:pic>
        <p:nvPicPr>
          <p:cNvPr id="1026" name="Picture 2" descr="saxs endstation with title.png">
            <a:extLst>
              <a:ext uri="{FF2B5EF4-FFF2-40B4-BE49-F238E27FC236}">
                <a16:creationId xmlns:a16="http://schemas.microsoft.com/office/drawing/2014/main" xmlns="" id="{4091DA59-E611-477D-84E5-108BEC17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40199"/>
            <a:ext cx="5212459" cy="31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49BE82E8-05AF-496D-84EB-7EC57F73CF27}"/>
              </a:ext>
            </a:extLst>
          </p:cNvPr>
          <p:cNvSpPr/>
          <p:nvPr/>
        </p:nvSpPr>
        <p:spPr>
          <a:xfrm>
            <a:off x="5499847" y="2590800"/>
            <a:ext cx="730624" cy="802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3068EAE6-6D7B-3547-BBCE-3CFB10F5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1" y="260054"/>
            <a:ext cx="9024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Berkeley Center for Structural Biology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F41FF387-1EA6-B244-B705-25FC1AE5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31" y="1160963"/>
            <a:ext cx="483943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/>
              <a:t>Operating six MX beamlines (2.0.1,5.0.1/2/3,8.2.1/2)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BCSB staff: 8 FTE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20% of ALS impactful publications are associated with data collected at BCSB beamlines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~350 users/year, 500 visits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26,219 crystals were analyzed in 2020 supporting science and drug discovery programs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100% remote users in the pandemic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Automated data collection pipeline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altLang="en-US" sz="1600" dirty="0"/>
              <a:t>15+ Groups using our beamlines in the effort against COVID-19 pandemic</a:t>
            </a:r>
          </a:p>
          <a:p>
            <a:pPr algn="l" eaLnBrk="1" hangingPunct="1">
              <a:defRPr/>
            </a:pPr>
            <a:endParaRPr lang="en-US" sz="1600" dirty="0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0DE82A0-F160-4D49-B523-C14A13284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0" y="4295642"/>
            <a:ext cx="4554485" cy="2325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F872F9-D089-F746-AB1D-C072B3A7C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14" y="1496180"/>
            <a:ext cx="3651885" cy="2221992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8E5FD405-2FB9-C046-A4F9-F8593369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76" y="3730692"/>
            <a:ext cx="5465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Experimental Drug </a:t>
            </a:r>
            <a:r>
              <a:rPr lang="en-US" altLang="en-US" sz="1600" dirty="0" smtClean="0"/>
              <a:t>Target </a:t>
            </a:r>
            <a:r>
              <a:rPr lang="en-US" altLang="en-US" sz="1600" dirty="0"/>
              <a:t>HIV in a Novel Way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(Gilead Sciences Inc.)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1B7BF740-2283-9E4F-98DC-96E63DA59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176" y="1002112"/>
            <a:ext cx="5165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dirty="0"/>
              <a:t>SARS-CoV-2 ORF8 mystery protein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Dr. J. Hurley, UC Berkeley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xmlns="" id="{286E88BA-974B-D94C-B43C-8A5D34C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94" y="2272639"/>
            <a:ext cx="31908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Amgen</a:t>
            </a:r>
          </a:p>
          <a:p>
            <a:pPr algn="l" eaLnBrk="1" hangingPunct="1"/>
            <a:r>
              <a:rPr lang="en-US" altLang="en-US" sz="2000" dirty="0"/>
              <a:t>Celgene/BMS</a:t>
            </a:r>
          </a:p>
          <a:p>
            <a:pPr algn="l" eaLnBrk="1" hangingPunct="1"/>
            <a:r>
              <a:rPr lang="en-US" altLang="en-US" sz="2000" dirty="0"/>
              <a:t>Eli Lilly</a:t>
            </a:r>
          </a:p>
          <a:p>
            <a:pPr algn="l" eaLnBrk="1" hangingPunct="1"/>
            <a:r>
              <a:rPr lang="en-US" altLang="en-US" sz="2000" dirty="0"/>
              <a:t>Genentech</a:t>
            </a:r>
          </a:p>
          <a:p>
            <a:pPr algn="l" eaLnBrk="1" hangingPunct="1"/>
            <a:r>
              <a:rPr lang="en-US" altLang="en-US" sz="2000" dirty="0"/>
              <a:t>Gilead</a:t>
            </a:r>
          </a:p>
          <a:p>
            <a:pPr algn="l" eaLnBrk="1" hangingPunct="1"/>
            <a:r>
              <a:rPr lang="en-US" altLang="en-US" sz="2000" dirty="0"/>
              <a:t>GlaxoSmithKline</a:t>
            </a:r>
          </a:p>
          <a:p>
            <a:pPr algn="l" eaLnBrk="1" hangingPunct="1"/>
            <a:r>
              <a:rPr lang="en-US" altLang="en-US" sz="2000" dirty="0"/>
              <a:t>GNF</a:t>
            </a:r>
          </a:p>
          <a:p>
            <a:pPr algn="l" eaLnBrk="1" hangingPunct="1"/>
            <a:r>
              <a:rPr lang="en-US" altLang="en-US" sz="2000" dirty="0"/>
              <a:t>Monsanto/Bayer</a:t>
            </a:r>
          </a:p>
          <a:p>
            <a:pPr algn="l" eaLnBrk="1" hangingPunct="1"/>
            <a:r>
              <a:rPr lang="en-US" altLang="en-US" sz="2000" dirty="0"/>
              <a:t>Novartis</a:t>
            </a:r>
          </a:p>
          <a:p>
            <a:pPr algn="l" eaLnBrk="1" hangingPunct="1"/>
            <a:r>
              <a:rPr lang="en-US" altLang="en-US" sz="2000" dirty="0"/>
              <a:t>Regeneron</a:t>
            </a:r>
          </a:p>
          <a:p>
            <a:pPr algn="l" eaLnBrk="1" hangingPunct="1"/>
            <a:r>
              <a:rPr lang="en-US" altLang="en-US" sz="2000" dirty="0"/>
              <a:t>Takeda</a:t>
            </a:r>
          </a:p>
          <a:p>
            <a:pPr algn="l" eaLnBrk="1" hangingPunct="1"/>
            <a:r>
              <a:rPr lang="en-US" altLang="en-US" sz="2000" dirty="0"/>
              <a:t>Vertex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xmlns="" id="{203F80F6-F96C-F541-A554-01E6AC48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724" y="2262854"/>
            <a:ext cx="4445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NIH-NCI</a:t>
            </a:r>
          </a:p>
          <a:p>
            <a:pPr algn="l" eaLnBrk="1" hangingPunct="1"/>
            <a:r>
              <a:rPr lang="en-US" altLang="en-US" sz="2000" dirty="0"/>
              <a:t>NIH-NINDS</a:t>
            </a:r>
          </a:p>
          <a:p>
            <a:pPr algn="l" eaLnBrk="1" hangingPunct="1"/>
            <a:r>
              <a:rPr lang="en-US" altLang="en-US" sz="2000" dirty="0"/>
              <a:t>NIH-NLHBI</a:t>
            </a:r>
          </a:p>
          <a:p>
            <a:pPr algn="l" eaLnBrk="1" hangingPunct="1"/>
            <a:r>
              <a:rPr lang="en-US" altLang="en-US" sz="2000" dirty="0"/>
              <a:t>Fred Hutch CRC</a:t>
            </a:r>
          </a:p>
          <a:p>
            <a:pPr algn="l" eaLnBrk="1" hangingPunct="1"/>
            <a:r>
              <a:rPr lang="en-US" altLang="en-US" sz="2000" dirty="0"/>
              <a:t>CDC</a:t>
            </a:r>
          </a:p>
          <a:p>
            <a:pPr algn="l" eaLnBrk="1" hangingPunct="1"/>
            <a:r>
              <a:rPr lang="en-US" altLang="en-US" sz="2000" dirty="0"/>
              <a:t>Georgia Inst. Technology</a:t>
            </a:r>
          </a:p>
          <a:p>
            <a:pPr algn="l" eaLnBrk="1" hangingPunct="1"/>
            <a:r>
              <a:rPr lang="en-US" altLang="en-US" sz="2000" dirty="0"/>
              <a:t>Scripps Research Inst.</a:t>
            </a:r>
          </a:p>
          <a:p>
            <a:pPr algn="l" eaLnBrk="1" hangingPunct="1"/>
            <a:r>
              <a:rPr lang="en-US" altLang="en-US" sz="2000" dirty="0"/>
              <a:t>St-Jude Children Res. Hosp.</a:t>
            </a:r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xmlns="" id="{61E5F641-4AD0-9D41-A2DB-A3BCB344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059630"/>
            <a:ext cx="7375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/>
              <a:t>HHMI Principal investigators (~40/year)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FAE9850A-A9A6-1847-87B1-98DF4C3A9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004" y="2063502"/>
            <a:ext cx="39196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/>
              <a:t>Duke U.</a:t>
            </a:r>
          </a:p>
          <a:p>
            <a:r>
              <a:rPr lang="en-US" sz="2000" dirty="0"/>
              <a:t>East Carolina U.</a:t>
            </a:r>
          </a:p>
          <a:p>
            <a:r>
              <a:rPr lang="en-US" sz="2000" dirty="0"/>
              <a:t>Emory U.</a:t>
            </a:r>
          </a:p>
          <a:p>
            <a:r>
              <a:rPr lang="en-US" sz="2000" dirty="0"/>
              <a:t>Medical U. South Carolina</a:t>
            </a:r>
          </a:p>
          <a:p>
            <a:r>
              <a:rPr lang="en-US" sz="2000" dirty="0"/>
              <a:t>Rosalind Franklin U.</a:t>
            </a:r>
          </a:p>
          <a:p>
            <a:r>
              <a:rPr lang="en-US" sz="2000" dirty="0"/>
              <a:t>U. Kentucky</a:t>
            </a:r>
          </a:p>
          <a:p>
            <a:r>
              <a:rPr lang="en-US" sz="2000" dirty="0"/>
              <a:t>U. Alabama</a:t>
            </a:r>
          </a:p>
          <a:p>
            <a:r>
              <a:rPr lang="en-US" sz="2000" dirty="0"/>
              <a:t>U. Georgia</a:t>
            </a:r>
          </a:p>
          <a:p>
            <a:r>
              <a:rPr lang="en-US" sz="2000" dirty="0"/>
              <a:t>U. of Missouri-Kansas City</a:t>
            </a:r>
          </a:p>
          <a:p>
            <a:r>
              <a:rPr lang="en-US" sz="2000" dirty="0"/>
              <a:t>U. North Carolina</a:t>
            </a:r>
          </a:p>
          <a:p>
            <a:r>
              <a:rPr lang="en-US" sz="2000" dirty="0"/>
              <a:t>U. Pittsburgh</a:t>
            </a:r>
          </a:p>
          <a:p>
            <a:r>
              <a:rPr lang="en-US" sz="2000" dirty="0"/>
              <a:t>U. South Carolina</a:t>
            </a:r>
          </a:p>
          <a:p>
            <a:r>
              <a:rPr lang="en-US" sz="2000" dirty="0"/>
              <a:t>U. South Florida</a:t>
            </a:r>
          </a:p>
          <a:p>
            <a:r>
              <a:rPr lang="en-US" sz="2000" dirty="0"/>
              <a:t>U. Texas MD Anderson</a:t>
            </a:r>
          </a:p>
          <a:p>
            <a:r>
              <a:rPr lang="en-US" sz="2000" dirty="0"/>
              <a:t>U. Virginia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6088A765-2758-0B47-BBB6-78AB4090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367" y="4917607"/>
            <a:ext cx="36816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 err="1"/>
              <a:t>Accelero</a:t>
            </a:r>
            <a:r>
              <a:rPr lang="en-US" altLang="en-US" sz="2000" dirty="0"/>
              <a:t> Biostructures</a:t>
            </a:r>
          </a:p>
          <a:p>
            <a:pPr algn="l" eaLnBrk="1" hangingPunct="1"/>
            <a:r>
              <a:rPr lang="en-US" altLang="en-US" sz="2000" dirty="0"/>
              <a:t>Cocrystal Discovery</a:t>
            </a:r>
          </a:p>
          <a:p>
            <a:pPr algn="l" eaLnBrk="1" hangingPunct="1"/>
            <a:r>
              <a:rPr lang="en-US" altLang="en-US" sz="2000" dirty="0" err="1"/>
              <a:t>IniXium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Nurix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Vividion</a:t>
            </a:r>
            <a:endParaRPr lang="en-US" altLang="en-US" sz="2000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CA2B3475-E51C-8B46-B5D0-F4489DCA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83" y="6046697"/>
            <a:ext cx="2464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(Market Cap &gt; $1T)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CD67000-CDD8-C242-819B-65CF1966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612862"/>
            <a:ext cx="668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/>
              <a:t>Participating Research Team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9C729B0-F9A2-8D41-8E83-B642DFCB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88" y="203546"/>
            <a:ext cx="11536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BCSB external funding (HHMI, PRT, NIH) ~100M</a:t>
            </a:r>
          </a:p>
        </p:txBody>
      </p:sp>
    </p:spTree>
    <p:extLst>
      <p:ext uri="{BB962C8B-B14F-4D97-AF65-F5344CB8AC3E}">
        <p14:creationId xmlns:p14="http://schemas.microsoft.com/office/powerpoint/2010/main" val="14380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xmlns="" id="{8E5B2603-91D7-1A42-B302-96E59BBAF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88" y="187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GEMINI beamline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US" dirty="0">
                <a:ea typeface="ＭＳ Ｐゴシック" panose="020B0600070205080204" pitchFamily="34" charset="-128"/>
              </a:rPr>
              <a:t> Micron-size crystals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xmlns="" id="{9B5033ED-4E65-E044-ACB2-AA16C006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066801"/>
            <a:ext cx="59721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00000"/>
              </a:lnSpc>
            </a:pPr>
            <a:endParaRPr lang="en-US" altLang="en-US" sz="2000" b="0"/>
          </a:p>
          <a:p>
            <a:pPr algn="l" eaLnBrk="1" hangingPunct="1">
              <a:lnSpc>
                <a:spcPct val="100000"/>
              </a:lnSpc>
              <a:buFontTx/>
              <a:buNone/>
            </a:pPr>
            <a:endParaRPr lang="en-US" altLang="en-US" sz="2000" b="0"/>
          </a:p>
        </p:txBody>
      </p:sp>
      <p:sp>
        <p:nvSpPr>
          <p:cNvPr id="38915" name="Rectangle 6">
            <a:extLst>
              <a:ext uri="{FF2B5EF4-FFF2-40B4-BE49-F238E27FC236}">
                <a16:creationId xmlns:a16="http://schemas.microsoft.com/office/drawing/2014/main" xmlns="" id="{2C6AB31A-C29F-4E4D-9A83-239B48B8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085851"/>
            <a:ext cx="1125538" cy="315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8916" name="Picture 8">
            <a:extLst>
              <a:ext uri="{FF2B5EF4-FFF2-40B4-BE49-F238E27FC236}">
                <a16:creationId xmlns:a16="http://schemas.microsoft.com/office/drawing/2014/main" xmlns="" id="{4C6E008D-B5EA-7144-94EC-5FB8E06D3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12" y="3008059"/>
            <a:ext cx="5330658" cy="36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PRT_Meeting_May_17_2019.jpg">
            <a:extLst>
              <a:ext uri="{FF2B5EF4-FFF2-40B4-BE49-F238E27FC236}">
                <a16:creationId xmlns:a16="http://schemas.microsoft.com/office/drawing/2014/main" xmlns="" id="{8711B573-2F37-D94D-8BEB-F814907F5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1" y="1286960"/>
            <a:ext cx="42465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1272.JPG">
            <a:extLst>
              <a:ext uri="{FF2B5EF4-FFF2-40B4-BE49-F238E27FC236}">
                <a16:creationId xmlns:a16="http://schemas.microsoft.com/office/drawing/2014/main" xmlns="" id="{A5F4081F-45EE-F542-9FE1-300D5D5CC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1327434"/>
            <a:ext cx="3450343" cy="25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G_6562.JPG">
            <a:extLst>
              <a:ext uri="{FF2B5EF4-FFF2-40B4-BE49-F238E27FC236}">
                <a16:creationId xmlns:a16="http://schemas.microsoft.com/office/drawing/2014/main" xmlns="" id="{7F8D8DCC-BFC7-5F4E-9653-D1A60A557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632" y="1291141"/>
            <a:ext cx="2470357" cy="18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rstLight_highres.png">
            <a:extLst>
              <a:ext uri="{FF2B5EF4-FFF2-40B4-BE49-F238E27FC236}">
                <a16:creationId xmlns:a16="http://schemas.microsoft.com/office/drawing/2014/main" xmlns="" id="{AC1E0AEC-5561-344D-9626-49F142A26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4075370"/>
            <a:ext cx="3216732" cy="24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GEMINI_diffraction.jpg">
            <a:extLst>
              <a:ext uri="{FF2B5EF4-FFF2-40B4-BE49-F238E27FC236}">
                <a16:creationId xmlns:a16="http://schemas.microsoft.com/office/drawing/2014/main" xmlns="" id="{CBF204A3-DFDC-0144-9683-55A8FC43CE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4" y="3512612"/>
            <a:ext cx="2680100" cy="3046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DEC23A9-7CC5-9B49-A6BD-7F2EE22C78EF}"/>
              </a:ext>
            </a:extLst>
          </p:cNvPr>
          <p:cNvSpPr/>
          <p:nvPr/>
        </p:nvSpPr>
        <p:spPr>
          <a:xfrm>
            <a:off x="4374288" y="657180"/>
            <a:ext cx="3922687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A067488-4EFF-C84E-8718-0215E67100F9}"/>
              </a:ext>
            </a:extLst>
          </p:cNvPr>
          <p:cNvSpPr/>
          <p:nvPr/>
        </p:nvSpPr>
        <p:spPr>
          <a:xfrm>
            <a:off x="163552" y="2392427"/>
            <a:ext cx="4041897" cy="40395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20B8577-E2FB-D14F-8FBE-4951C747DD6E}"/>
              </a:ext>
            </a:extLst>
          </p:cNvPr>
          <p:cNvSpPr/>
          <p:nvPr/>
        </p:nvSpPr>
        <p:spPr>
          <a:xfrm>
            <a:off x="4356688" y="2392427"/>
            <a:ext cx="3922687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D083B9E-3A4F-6445-8B8E-9CB0FF9867B0}"/>
              </a:ext>
            </a:extLst>
          </p:cNvPr>
          <p:cNvSpPr/>
          <p:nvPr/>
        </p:nvSpPr>
        <p:spPr>
          <a:xfrm>
            <a:off x="8421658" y="2388216"/>
            <a:ext cx="3671961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E2D0231-6C1C-964E-BAA8-B61B4588DF8C}"/>
              </a:ext>
            </a:extLst>
          </p:cNvPr>
          <p:cNvSpPr/>
          <p:nvPr/>
        </p:nvSpPr>
        <p:spPr>
          <a:xfrm>
            <a:off x="152034" y="657677"/>
            <a:ext cx="4041898" cy="15985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 flipV="1">
            <a:off x="0" y="584085"/>
            <a:ext cx="12192000" cy="20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25679" y="20320"/>
            <a:ext cx="783651" cy="584084"/>
            <a:chOff x="2527307" y="1301546"/>
            <a:chExt cx="4373519" cy="3762649"/>
          </a:xfrm>
        </p:grpSpPr>
        <p:sp>
          <p:nvSpPr>
            <p:cNvPr id="4" name="Block Arc 3"/>
            <p:cNvSpPr/>
            <p:nvPr/>
          </p:nvSpPr>
          <p:spPr>
            <a:xfrm>
              <a:off x="3519111" y="1931312"/>
              <a:ext cx="2791742" cy="2666051"/>
            </a:xfrm>
            <a:prstGeom prst="blockArc">
              <a:avLst>
                <a:gd name="adj1" fmla="val 12183811"/>
                <a:gd name="adj2" fmla="val 9161405"/>
                <a:gd name="adj3" fmla="val 316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27307" y="2107417"/>
              <a:ext cx="3669766" cy="2379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MBC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261073" y="1301546"/>
              <a:ext cx="1280422" cy="808212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242574" y="2015282"/>
              <a:ext cx="1658252" cy="461835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24271" y="2550550"/>
              <a:ext cx="776647" cy="1375007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415549" y="3915061"/>
              <a:ext cx="645675" cy="1149134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652352" y="1394834"/>
              <a:ext cx="469865" cy="1310569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59178" y="19828"/>
            <a:ext cx="92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53735"/>
                </a:solidFill>
              </a:rPr>
              <a:t>Molecular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Biology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Consortium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9A7533-1065-F941-80F2-BBDEA0E400DB}"/>
              </a:ext>
            </a:extLst>
          </p:cNvPr>
          <p:cNvSpPr txBox="1"/>
          <p:nvPr/>
        </p:nvSpPr>
        <p:spPr>
          <a:xfrm>
            <a:off x="3027406" y="164778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ALS Beamline 4.2.2: Mar 2020 – Mar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687129-B792-8648-8A04-C4F1AB5D6E79}"/>
              </a:ext>
            </a:extLst>
          </p:cNvPr>
          <p:cNvSpPr txBox="1"/>
          <p:nvPr/>
        </p:nvSpPr>
        <p:spPr>
          <a:xfrm>
            <a:off x="260100" y="749438"/>
            <a:ext cx="388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Pandemic Operations</a:t>
            </a:r>
          </a:p>
          <a:p>
            <a:r>
              <a:rPr lang="en-US" sz="1600" dirty="0">
                <a:solidFill>
                  <a:schemeClr val="tx2"/>
                </a:solidFill>
              </a:rPr>
              <a:t>Samples screened: 4510</a:t>
            </a:r>
          </a:p>
          <a:p>
            <a:r>
              <a:rPr lang="en-US" sz="1600" dirty="0">
                <a:solidFill>
                  <a:schemeClr val="tx2"/>
                </a:solidFill>
              </a:rPr>
              <a:t>Datasets collected: 1254</a:t>
            </a:r>
          </a:p>
          <a:p>
            <a:r>
              <a:rPr lang="en-US" sz="1600" dirty="0">
                <a:solidFill>
                  <a:schemeClr val="tx2"/>
                </a:solidFill>
              </a:rPr>
              <a:t>65% screened/collected by 4.2.2 staff</a:t>
            </a:r>
          </a:p>
          <a:p>
            <a:r>
              <a:rPr lang="en-US" sz="1600" dirty="0">
                <a:solidFill>
                  <a:schemeClr val="tx2"/>
                </a:solidFill>
              </a:rPr>
              <a:t>Significant Covid-19 work with </a:t>
            </a:r>
            <a:r>
              <a:rPr lang="en-US" sz="1600" dirty="0" err="1">
                <a:solidFill>
                  <a:schemeClr val="tx2"/>
                </a:solidFill>
              </a:rPr>
              <a:t>Vir</a:t>
            </a:r>
            <a:r>
              <a:rPr lang="en-US" sz="1600" dirty="0">
                <a:solidFill>
                  <a:schemeClr val="tx2"/>
                </a:solidFill>
              </a:rPr>
              <a:t> Biotechnology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8CEFFF-5862-324F-BED6-1B751EC6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02" y="618836"/>
            <a:ext cx="2479295" cy="1681272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6D284600-CFA4-E54E-AC68-1D808FE94C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50" y="2909052"/>
            <a:ext cx="2401121" cy="272586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42FE10-4714-B849-8EA8-4D3C31A0A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51" y="2909052"/>
            <a:ext cx="1354210" cy="30241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AF91E7-FC83-A842-97B9-FE21AA7072EA}"/>
              </a:ext>
            </a:extLst>
          </p:cNvPr>
          <p:cNvSpPr txBox="1"/>
          <p:nvPr/>
        </p:nvSpPr>
        <p:spPr>
          <a:xfrm>
            <a:off x="412785" y="2369837"/>
            <a:ext cx="373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Structural mapping immunodominant sites of SARS-CoV-2 spike protein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ED71C5-43C6-2C4F-A52E-FA96EEBE87C8}"/>
              </a:ext>
            </a:extLst>
          </p:cNvPr>
          <p:cNvSpPr txBox="1"/>
          <p:nvPr/>
        </p:nvSpPr>
        <p:spPr>
          <a:xfrm>
            <a:off x="4625199" y="2382786"/>
            <a:ext cx="357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SARS-CoV-2 variant immune evasion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565AFA-F355-9E42-BB97-FD5FCC6F6B6A}"/>
              </a:ext>
            </a:extLst>
          </p:cNvPr>
          <p:cNvSpPr txBox="1"/>
          <p:nvPr/>
        </p:nvSpPr>
        <p:spPr>
          <a:xfrm>
            <a:off x="8666185" y="2380800"/>
            <a:ext cx="364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Antibodies that resist SARS-CoV-2 viral escape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9889C8B-1007-DC4D-8705-A40797738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74" y="2998836"/>
            <a:ext cx="5491543" cy="2901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1BBAED-F164-504E-8B09-725CDEEBB96E}"/>
              </a:ext>
            </a:extLst>
          </p:cNvPr>
          <p:cNvSpPr txBox="1"/>
          <p:nvPr/>
        </p:nvSpPr>
        <p:spPr>
          <a:xfrm>
            <a:off x="6335631" y="952195"/>
            <a:ext cx="2034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SARS-CoV-2 ORF8 protein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Remote collection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PDB 7JX6</a:t>
            </a:r>
          </a:p>
          <a:p>
            <a:r>
              <a:rPr lang="en-US" sz="1400" dirty="0">
                <a:solidFill>
                  <a:srgbClr val="002060"/>
                </a:solidFill>
              </a:rPr>
              <a:t>Fremont Lab WUSTL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DE28367-89B3-694E-8181-A248B2A6C1EE}"/>
              </a:ext>
            </a:extLst>
          </p:cNvPr>
          <p:cNvSpPr txBox="1"/>
          <p:nvPr/>
        </p:nvSpPr>
        <p:spPr>
          <a:xfrm>
            <a:off x="600910" y="5900618"/>
            <a:ext cx="2502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Picolli</a:t>
            </a:r>
            <a:r>
              <a:rPr lang="en-US" sz="1400" dirty="0"/>
              <a:t>, et. al., </a:t>
            </a:r>
            <a:r>
              <a:rPr lang="en-US" sz="1400" i="1" dirty="0"/>
              <a:t>Cell</a:t>
            </a:r>
            <a:r>
              <a:rPr lang="en-US" sz="1400" dirty="0"/>
              <a:t> Jan. 2020*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10.1016/j.cell.2020.09.037</a:t>
            </a:r>
          </a:p>
          <a:p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CD3E5CB-1039-6642-AF07-EA10CBD2A973}"/>
              </a:ext>
            </a:extLst>
          </p:cNvPr>
          <p:cNvSpPr txBox="1"/>
          <p:nvPr/>
        </p:nvSpPr>
        <p:spPr>
          <a:xfrm>
            <a:off x="4374574" y="5871444"/>
            <a:ext cx="30211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E.C. Thompson, et. al., </a:t>
            </a:r>
            <a:r>
              <a:rPr lang="en-US" sz="1400" i="1" dirty="0"/>
              <a:t>Cell</a:t>
            </a:r>
            <a:r>
              <a:rPr lang="en-US" sz="1400" dirty="0"/>
              <a:t> Mar. 2021*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10.1016/j.cell.2021.01.037</a:t>
            </a:r>
          </a:p>
          <a:p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235E8A-4C92-1D4D-9EB7-A1C6E04F342E}"/>
              </a:ext>
            </a:extLst>
          </p:cNvPr>
          <p:cNvSpPr txBox="1"/>
          <p:nvPr/>
        </p:nvSpPr>
        <p:spPr>
          <a:xfrm>
            <a:off x="9106930" y="6339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4DA03C3-1F47-F145-9C5B-4E45D64C91BE}"/>
              </a:ext>
            </a:extLst>
          </p:cNvPr>
          <p:cNvSpPr txBox="1"/>
          <p:nvPr/>
        </p:nvSpPr>
        <p:spPr>
          <a:xfrm>
            <a:off x="8569942" y="5909273"/>
            <a:ext cx="2056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Starr, et. al. Submitted*</a:t>
            </a:r>
            <a:endParaRPr lang="en-US" altLang="en-US" sz="1400" dirty="0">
              <a:solidFill>
                <a:srgbClr val="002060"/>
              </a:solidFill>
            </a:endParaRPr>
          </a:p>
          <a:p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A0949A-D584-B64E-849F-8F8362F715AD}"/>
              </a:ext>
            </a:extLst>
          </p:cNvPr>
          <p:cNvSpPr txBox="1"/>
          <p:nvPr/>
        </p:nvSpPr>
        <p:spPr>
          <a:xfrm>
            <a:off x="9844759" y="6376769"/>
            <a:ext cx="235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*4.2.2. staff authorship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0934883-0651-2E47-9545-1EC51B97162C}"/>
              </a:ext>
            </a:extLst>
          </p:cNvPr>
          <p:cNvSpPr/>
          <p:nvPr/>
        </p:nvSpPr>
        <p:spPr>
          <a:xfrm>
            <a:off x="154033" y="2392427"/>
            <a:ext cx="4041897" cy="4039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C94B23E-2FDF-9242-A044-01304B61739C}"/>
              </a:ext>
            </a:extLst>
          </p:cNvPr>
          <p:cNvSpPr/>
          <p:nvPr/>
        </p:nvSpPr>
        <p:spPr>
          <a:xfrm>
            <a:off x="8421658" y="660792"/>
            <a:ext cx="3671961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77E1FFB-C710-B549-9FD7-DF6166CE2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74" y="3151236"/>
            <a:ext cx="5491543" cy="2901782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65B757F-B4A2-6C4D-B494-B0398CC52C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723" y="983692"/>
            <a:ext cx="2018119" cy="12447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5D1654B-F3F4-C347-9156-50F05A5C112D}"/>
              </a:ext>
            </a:extLst>
          </p:cNvPr>
          <p:cNvSpPr txBox="1"/>
          <p:nvPr/>
        </p:nvSpPr>
        <p:spPr>
          <a:xfrm>
            <a:off x="10497441" y="927291"/>
            <a:ext cx="1591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VIR-7831 </a:t>
            </a:r>
          </a:p>
          <a:p>
            <a:r>
              <a:rPr lang="en-US" sz="1400" dirty="0">
                <a:solidFill>
                  <a:srgbClr val="002060"/>
                </a:solidFill>
              </a:rPr>
              <a:t>85% reduction in hospitalization or death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Phase 3 trials over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EUA submitted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98C6D0A-BD5E-DB4B-A81E-B7EC1A980F65}"/>
              </a:ext>
            </a:extLst>
          </p:cNvPr>
          <p:cNvSpPr txBox="1"/>
          <p:nvPr/>
        </p:nvSpPr>
        <p:spPr>
          <a:xfrm>
            <a:off x="9041493" y="606854"/>
            <a:ext cx="266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COVID-19 treatment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5" y="3122839"/>
            <a:ext cx="34194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5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054" y="63640"/>
            <a:ext cx="10668000" cy="850760"/>
          </a:xfrm>
        </p:spPr>
        <p:txBody>
          <a:bodyPr>
            <a:normAutofit fontScale="90000"/>
          </a:bodyPr>
          <a:lstStyle/>
          <a:p>
            <a:r>
              <a:rPr lang="en-US" dirty="0"/>
              <a:t>ALS 8.3.1 – </a:t>
            </a:r>
            <a:r>
              <a:rPr lang="en-US" dirty="0" err="1"/>
              <a:t>TomAlberTron</a:t>
            </a:r>
            <a:r>
              <a:rPr lang="en-US" dirty="0"/>
              <a:t> - Highlights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0" y="1066800"/>
            <a:ext cx="4648200" cy="28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7315200" y="1066800"/>
            <a:ext cx="2286000" cy="2521610"/>
            <a:chOff x="5791200" y="1066800"/>
            <a:chExt cx="2286000" cy="2521610"/>
          </a:xfrm>
        </p:grpSpPr>
        <p:pic>
          <p:nvPicPr>
            <p:cNvPr id="1032" name="Picture 8" descr="Nobel Prize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62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76400"/>
              <a:ext cx="1943100" cy="1912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Chart Placeholder 33"/>
            <p:cNvGraphicFramePr>
              <a:graphicFrameLocks/>
            </p:cNvGraphicFramePr>
            <p:nvPr/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924675" y="1676400"/>
              <a:ext cx="19050" cy="914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553200" y="2590800"/>
              <a:ext cx="3810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34200" y="2590800"/>
              <a:ext cx="4572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6000" y="2057400"/>
              <a:ext cx="65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/>
                <a:t>8.3.1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2136" y="2096869"/>
              <a:ext cx="89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 err="1"/>
                <a:t>cryoEM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5600" y="2819400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r>
                <a:rPr lang="en-US" dirty="0"/>
                <a:t>SLS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8400" y="1066800"/>
              <a:ext cx="1369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Doudna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CRISPR PDBs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3356" y="3962400"/>
            <a:ext cx="3642644" cy="2819400"/>
            <a:chOff x="929356" y="3962400"/>
            <a:chExt cx="3642644" cy="28194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0600" y="4724400"/>
              <a:ext cx="3024855" cy="1756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56" y="4724400"/>
              <a:ext cx="1218267" cy="178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157212" y="3962400"/>
              <a:ext cx="24657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COVID protection: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nanobody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aerosol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90600" y="6474023"/>
              <a:ext cx="3581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Schoof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370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(2020)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19800" y="3962401"/>
            <a:ext cx="4648200" cy="2822377"/>
            <a:chOff x="4495800" y="3962400"/>
            <a:chExt cx="4648200" cy="282237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648200"/>
              <a:ext cx="4102100" cy="1845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05400" y="3962400"/>
              <a:ext cx="34085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UCSF-Oxford SARS-CoV-2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fragment screen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24400" y="6477000"/>
              <a:ext cx="4419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Schuller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 Advances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 press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5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TomAlberTron’s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053" y="1295400"/>
            <a:ext cx="9614517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 users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institutions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PRT investment: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 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2001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Return: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1826 PDB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pubs  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hi-impact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$132+ M (NIH)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$935+ M (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Median visit-to-next-visit interval: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± 8 days</a:t>
            </a:r>
          </a:p>
        </p:txBody>
      </p:sp>
      <p:pic>
        <p:nvPicPr>
          <p:cNvPr id="2050" name="Picture 2" descr="Heart Beat Animation Sticker by alperdurmaz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112014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1381</TotalTime>
  <Words>656</Words>
  <Application>Microsoft Office PowerPoint</Application>
  <PresentationFormat>Custom</PresentationFormat>
  <Paragraphs>182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Depth</vt:lpstr>
      <vt:lpstr>Office Theme</vt:lpstr>
      <vt:lpstr>Advanced Light Source</vt:lpstr>
      <vt:lpstr>PowerPoint Presentation</vt:lpstr>
      <vt:lpstr>PowerPoint Presentation</vt:lpstr>
      <vt:lpstr>PowerPoint Presentation</vt:lpstr>
      <vt:lpstr>PowerPoint Presentation</vt:lpstr>
      <vt:lpstr>GEMINI beamline  Micron-size crystals</vt:lpstr>
      <vt:lpstr>PowerPoint Presentation</vt:lpstr>
      <vt:lpstr>ALS 8.3.1 – TomAlberTron - Highlights</vt:lpstr>
      <vt:lpstr>TomAlberTron’s User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Hura</dc:creator>
  <cp:lastModifiedBy>James_Holton</cp:lastModifiedBy>
  <cp:revision>47</cp:revision>
  <dcterms:created xsi:type="dcterms:W3CDTF">2021-03-19T17:05:58Z</dcterms:created>
  <dcterms:modified xsi:type="dcterms:W3CDTF">2021-04-10T00:03:10Z</dcterms:modified>
</cp:coreProperties>
</file>