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17"/>
  </p:notesMasterIdLst>
  <p:sldIdLst>
    <p:sldId id="259" r:id="rId3"/>
    <p:sldId id="256" r:id="rId4"/>
    <p:sldId id="257" r:id="rId5"/>
    <p:sldId id="605" r:id="rId6"/>
    <p:sldId id="608" r:id="rId7"/>
    <p:sldId id="598" r:id="rId8"/>
    <p:sldId id="313" r:id="rId9"/>
    <p:sldId id="606" r:id="rId10"/>
    <p:sldId id="607" r:id="rId11"/>
    <p:sldId id="612" r:id="rId12"/>
    <p:sldId id="615" r:id="rId13"/>
    <p:sldId id="613" r:id="rId14"/>
    <p:sldId id="614" r:id="rId15"/>
    <p:sldId id="61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3" autoAdjust="0"/>
    <p:restoredTop sz="94660"/>
  </p:normalViewPr>
  <p:slideViewPr>
    <p:cSldViewPr snapToGrid="0">
      <p:cViewPr>
        <p:scale>
          <a:sx n="86" d="100"/>
          <a:sy n="86" d="100"/>
        </p:scale>
        <p:origin x="-82" y="2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365819-0D62-F749-9599-B27A9AC4A3D7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9EB80-0552-D644-BCFF-FC77726ED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46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>
            <a:extLst>
              <a:ext uri="{FF2B5EF4-FFF2-40B4-BE49-F238E27FC236}">
                <a16:creationId xmlns="" xmlns:a16="http://schemas.microsoft.com/office/drawing/2014/main" id="{A05538A7-5D5A-1545-87EB-4157F35398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defTabSz="919163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defTabSz="919163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defTabSz="919163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defTabSz="919163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19163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19163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19163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19163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98A223A-266E-BE41-BBE5-528471EA6F8E}" type="slidenum">
              <a:rPr lang="en-US" altLang="en-US" sz="1200" b="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4</a:t>
            </a:fld>
            <a:endParaRPr lang="en-US" altLang="en-US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266" name="Rectangle 2">
            <a:extLst>
              <a:ext uri="{FF2B5EF4-FFF2-40B4-BE49-F238E27FC236}">
                <a16:creationId xmlns="" xmlns:a16="http://schemas.microsoft.com/office/drawing/2014/main" id="{0D1823EC-4E7E-8047-BC46-188FF6F914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>
            <a:extLst>
              <a:ext uri="{FF2B5EF4-FFF2-40B4-BE49-F238E27FC236}">
                <a16:creationId xmlns="" xmlns:a16="http://schemas.microsoft.com/office/drawing/2014/main" id="{33E6CD8D-47C3-D24F-9536-B48080B23D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>
            <a:extLst>
              <a:ext uri="{FF2B5EF4-FFF2-40B4-BE49-F238E27FC236}">
                <a16:creationId xmlns="" xmlns:a16="http://schemas.microsoft.com/office/drawing/2014/main" id="{A05538A7-5D5A-1545-87EB-4157F35398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defTabSz="919163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defTabSz="919163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defTabSz="919163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defTabSz="919163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19163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19163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19163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19163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98A223A-266E-BE41-BBE5-528471EA6F8E}" type="slidenum">
              <a:rPr lang="en-US" altLang="en-US" sz="1200" b="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5</a:t>
            </a:fld>
            <a:endParaRPr lang="en-US" altLang="en-US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266" name="Rectangle 2">
            <a:extLst>
              <a:ext uri="{FF2B5EF4-FFF2-40B4-BE49-F238E27FC236}">
                <a16:creationId xmlns="" xmlns:a16="http://schemas.microsoft.com/office/drawing/2014/main" id="{0D1823EC-4E7E-8047-BC46-188FF6F914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>
            <a:extLst>
              <a:ext uri="{FF2B5EF4-FFF2-40B4-BE49-F238E27FC236}">
                <a16:creationId xmlns="" xmlns:a16="http://schemas.microsoft.com/office/drawing/2014/main" id="{33E6CD8D-47C3-D24F-9536-B48080B23D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9678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="" xmlns:a16="http://schemas.microsoft.com/office/drawing/2014/main" id="{1382A407-6411-B443-937C-598787198F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defTabSz="919163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defTabSz="919163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defTabSz="919163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defTabSz="919163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19163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19163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19163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19163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E76315B-A7D0-7D4C-93BE-2034DC1F93AB}" type="slidenum">
              <a:rPr lang="en-US" altLang="en-US" sz="1200" b="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6</a:t>
            </a:fld>
            <a:endParaRPr lang="en-US" altLang="en-US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9938" name="Rectangle 2">
            <a:extLst>
              <a:ext uri="{FF2B5EF4-FFF2-40B4-BE49-F238E27FC236}">
                <a16:creationId xmlns="" xmlns:a16="http://schemas.microsoft.com/office/drawing/2014/main" id="{F18C165F-1A31-C447-B1F6-4B349BA58F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39" name="Rectangle 3">
            <a:extLst>
              <a:ext uri="{FF2B5EF4-FFF2-40B4-BE49-F238E27FC236}">
                <a16:creationId xmlns="" xmlns:a16="http://schemas.microsoft.com/office/drawing/2014/main" id="{38EBC835-24F1-634F-B379-DB7E6BFD81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BCFD9-AFC1-4C38-BD78-4FEF6B8A2EC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696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05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59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368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80148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379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706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8084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81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400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CFBA93-9B1A-48DF-9CE5-D22CC7FAEB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00FE707-F9D6-4C01-8230-66BCEB7D79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16277B-5000-45AF-AD8F-F8F8849D8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118F39-37D3-4FB3-9F48-59C936D0C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CCA9B34-7F34-4CC3-A420-94A452276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839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28694A-11DD-4593-B351-231A5D573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92E254A-C956-41DD-B55C-6015E2483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8E76CCE-A48D-4404-AA08-F583EAEEF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67EE9-2F6E-42C7-9B8B-6A3B248C6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F8D2CF3-EBA1-44AF-A4A9-27BBF1BB4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95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95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A21620-D723-4FCD-BAFF-D3D638E37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4386B1E-E7BA-489D-9C0A-84376EF2A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8CBAA4-9B8F-44FB-8218-BA81870A0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45E838B-AD6D-4A80-82C6-A3EC6855D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80E5BA0-ECA8-4810-ACF6-4A0638254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811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F8DA6B-5F22-43E1-BD12-9897889E1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E3CEEC8-2F3A-438B-9998-84D603FFB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4B8CC9F-C397-4B7D-88F1-D1BD724549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2217EB7-F7A7-4608-AF22-A819E57B9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20A0494-1583-4D16-97DB-2600D4C6C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3E9B735-1628-4A7A-85B9-C37E32B37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990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398FE1-40F5-487D-8A0A-86E0DB9A9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173FDF1-A618-4C16-A802-62B60030F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9FA97FA-5245-4AFA-B8B3-60824372DC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A580FD1-74E1-4A5D-8488-16C66E8670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21DD062-7866-4A13-A259-50BE89C4D7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7E8A306-C53E-4567-835E-5AF3BFA25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AD21981-C11A-4B68-8DC4-58DDA03FA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613CA4D-B315-4689-A39A-2A20AB459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9123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6466E8-189C-4942-88F8-CFB747BF6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D310675-90F5-40A2-BFE2-879DB7218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E1B54FA-E53B-4F89-AB3C-5D3480640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8EB2C8A-94EE-4238-9CEF-4D4BBC34E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8003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C117D67-6434-469C-877F-03DEB96D8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DF4BA44-2592-4302-A2BA-952E86735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A06C896-74D6-4D7B-B429-262C99579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9681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5A7ACD-E5E5-4624-B26C-ADCE4E42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447F16-418D-45C4-9FFD-11D45CA3F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D0C4595-4107-436E-976B-D15A47CA66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A8FA5A4-423E-4E6F-9ACD-9E0BC3DD3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3473860-D97F-4547-9748-9D8062D0E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5016785-A36B-435B-B6C4-4F36B7FD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002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DA553C-01ED-4CF1-8FEF-6A28321A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1288DC5-D657-4783-9437-AD1ED62C7B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8EC13F2-8BFE-49DC-92BF-F82AFBEAB0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10B2DC8-E08B-4D82-93D4-F46746D85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63F5DC6-D2D0-4B2A-82A6-837067C02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1F153F6-DC37-4067-815B-CF066E6EE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512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9C500E-B165-4845-81BF-34F304862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551960A-5235-4598-838C-D1CBA091A5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24ACAAF-1C0A-4295-992E-B341CB064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1C71502-6E50-4A59-A974-F47B33860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9CA1782-4CF4-452A-BC64-EECF31BEE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566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4DC8EBD-EF89-4413-B921-F498CADDF7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EF4AE8C-83E1-4AF7-9377-B7139B7B4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F75B53A-2B97-4B53-8995-44B66D8E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672CAE-3C14-4B2D-8015-BD04395E3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D96B263-9175-4F53-9254-6857CD289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736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077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62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60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043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860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081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60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3885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5E93239-2E35-4524-81F5-1A9AF41F8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EC00F2A-31BB-4496-8B37-3B0927E98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F13B83E-A018-4164-B409-A8B3D702ED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8516CC6-E994-4D97-AB35-F27C744D61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51F5EB2-A798-4A64-BD59-18BE92B093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4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6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1.xml"/><Relationship Id="rId5" Type="http://schemas.microsoft.com/office/2007/relationships/hdphoto" Target="../media/hdphoto3.wdp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06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1" t="5184" r="27967" b="19198"/>
          <a:stretch/>
        </p:blipFill>
        <p:spPr>
          <a:xfrm>
            <a:off x="1524000" y="0"/>
            <a:ext cx="9144001" cy="6858000"/>
          </a:xfrm>
          <a:prstGeom prst="rect">
            <a:avLst/>
          </a:prstGeom>
        </p:spPr>
      </p:pic>
      <p:sp>
        <p:nvSpPr>
          <p:cNvPr id="2905093" name="Rectangle 5"/>
          <p:cNvSpPr>
            <a:spLocks noGrp="1" noChangeArrowheads="1"/>
          </p:cNvSpPr>
          <p:nvPr>
            <p:ph type="title"/>
          </p:nvPr>
        </p:nvSpPr>
        <p:spPr>
          <a:xfrm>
            <a:off x="1965325" y="0"/>
            <a:ext cx="8229600" cy="1143000"/>
          </a:xfrm>
        </p:spPr>
        <p:txBody>
          <a:bodyPr/>
          <a:lstStyle/>
          <a:p>
            <a:r>
              <a:rPr lang="en-US" altLang="en-US" sz="5400" dirty="0">
                <a:solidFill>
                  <a:srgbClr val="0000FF"/>
                </a:solidFill>
              </a:rPr>
              <a:t>A</a:t>
            </a:r>
            <a:r>
              <a:rPr lang="en-US" altLang="en-US" sz="5400" dirty="0"/>
              <a:t>dvanced </a:t>
            </a:r>
            <a:r>
              <a:rPr lang="en-US" altLang="en-US" sz="5400" dirty="0">
                <a:solidFill>
                  <a:srgbClr val="0000FF"/>
                </a:solidFill>
              </a:rPr>
              <a:t>L</a:t>
            </a:r>
            <a:r>
              <a:rPr lang="en-US" altLang="en-US" sz="5400" dirty="0"/>
              <a:t>ight </a:t>
            </a:r>
            <a:r>
              <a:rPr lang="en-US" altLang="en-US" sz="5400" dirty="0">
                <a:solidFill>
                  <a:srgbClr val="0000FF"/>
                </a:solidFill>
              </a:rPr>
              <a:t>S</a:t>
            </a:r>
            <a:r>
              <a:rPr lang="en-US" altLang="en-US" sz="5400" dirty="0"/>
              <a:t>ource</a:t>
            </a:r>
          </a:p>
        </p:txBody>
      </p:sp>
      <p:pic>
        <p:nvPicPr>
          <p:cNvPr id="29050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4" r="25620"/>
          <a:stretch>
            <a:fillRect/>
          </a:stretch>
        </p:blipFill>
        <p:spPr bwMode="auto">
          <a:xfrm>
            <a:off x="7818438" y="5748338"/>
            <a:ext cx="571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050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2" r="32231"/>
          <a:stretch>
            <a:fillRect/>
          </a:stretch>
        </p:blipFill>
        <p:spPr bwMode="auto">
          <a:xfrm>
            <a:off x="2516189" y="4010025"/>
            <a:ext cx="3952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905094" name="Group 6"/>
          <p:cNvGrpSpPr>
            <a:grpSpLocks/>
          </p:cNvGrpSpPr>
          <p:nvPr/>
        </p:nvGrpSpPr>
        <p:grpSpPr bwMode="auto">
          <a:xfrm>
            <a:off x="3838575" y="1827213"/>
            <a:ext cx="4325938" cy="4303712"/>
            <a:chOff x="1557" y="1124"/>
            <a:chExt cx="2725" cy="2711"/>
          </a:xfrm>
        </p:grpSpPr>
        <p:sp>
          <p:nvSpPr>
            <p:cNvPr id="2905095" name="Line 7"/>
            <p:cNvSpPr>
              <a:spLocks noChangeShapeType="1"/>
            </p:cNvSpPr>
            <p:nvPr/>
          </p:nvSpPr>
          <p:spPr bwMode="auto">
            <a:xfrm rot="900000">
              <a:off x="2181" y="3820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5096" name="Line 8"/>
            <p:cNvSpPr>
              <a:spLocks noChangeShapeType="1"/>
            </p:cNvSpPr>
            <p:nvPr/>
          </p:nvSpPr>
          <p:spPr bwMode="auto">
            <a:xfrm rot="2700000">
              <a:off x="1554" y="3460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5097" name="Line 9"/>
            <p:cNvSpPr>
              <a:spLocks noChangeShapeType="1"/>
            </p:cNvSpPr>
            <p:nvPr/>
          </p:nvSpPr>
          <p:spPr bwMode="auto">
            <a:xfrm rot="6300000">
              <a:off x="1194" y="2110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5098" name="Line 10"/>
            <p:cNvSpPr>
              <a:spLocks noChangeShapeType="1"/>
            </p:cNvSpPr>
            <p:nvPr/>
          </p:nvSpPr>
          <p:spPr bwMode="auto">
            <a:xfrm rot="8100000">
              <a:off x="1557" y="1484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5099" name="Line 11"/>
            <p:cNvSpPr>
              <a:spLocks noChangeShapeType="1"/>
            </p:cNvSpPr>
            <p:nvPr/>
          </p:nvSpPr>
          <p:spPr bwMode="auto">
            <a:xfrm rot="9900000">
              <a:off x="2183" y="1124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5100" name="Line 12"/>
            <p:cNvSpPr>
              <a:spLocks noChangeShapeType="1"/>
            </p:cNvSpPr>
            <p:nvPr/>
          </p:nvSpPr>
          <p:spPr bwMode="auto">
            <a:xfrm rot="4500000">
              <a:off x="1193" y="2833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5101" name="Line 13"/>
            <p:cNvSpPr>
              <a:spLocks noChangeShapeType="1"/>
            </p:cNvSpPr>
            <p:nvPr/>
          </p:nvSpPr>
          <p:spPr bwMode="auto">
            <a:xfrm rot="20700000" flipH="1">
              <a:off x="2909" y="3821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5102" name="Line 14"/>
            <p:cNvSpPr>
              <a:spLocks noChangeShapeType="1"/>
            </p:cNvSpPr>
            <p:nvPr/>
          </p:nvSpPr>
          <p:spPr bwMode="auto">
            <a:xfrm rot="18900000" flipH="1">
              <a:off x="3535" y="3461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5103" name="Line 15"/>
            <p:cNvSpPr>
              <a:spLocks noChangeShapeType="1"/>
            </p:cNvSpPr>
            <p:nvPr/>
          </p:nvSpPr>
          <p:spPr bwMode="auto">
            <a:xfrm rot="15300000" flipH="1">
              <a:off x="3895" y="2111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5104" name="Line 16"/>
            <p:cNvSpPr>
              <a:spLocks noChangeShapeType="1"/>
            </p:cNvSpPr>
            <p:nvPr/>
          </p:nvSpPr>
          <p:spPr bwMode="auto">
            <a:xfrm rot="13500000" flipH="1">
              <a:off x="3533" y="1485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5105" name="Line 17"/>
            <p:cNvSpPr>
              <a:spLocks noChangeShapeType="1"/>
            </p:cNvSpPr>
            <p:nvPr/>
          </p:nvSpPr>
          <p:spPr bwMode="auto">
            <a:xfrm rot="11700000" flipH="1">
              <a:off x="2907" y="1125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5106" name="Line 18"/>
            <p:cNvSpPr>
              <a:spLocks noChangeShapeType="1"/>
            </p:cNvSpPr>
            <p:nvPr/>
          </p:nvSpPr>
          <p:spPr bwMode="auto">
            <a:xfrm rot="17100000" flipH="1">
              <a:off x="3896" y="2834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905107" name="Line 19"/>
          <p:cNvSpPr>
            <a:spLocks noChangeShapeType="1"/>
          </p:cNvSpPr>
          <p:nvPr/>
        </p:nvSpPr>
        <p:spPr bwMode="auto">
          <a:xfrm>
            <a:off x="3006725" y="3814764"/>
            <a:ext cx="1003300" cy="1296987"/>
          </a:xfrm>
          <a:prstGeom prst="line">
            <a:avLst/>
          </a:prstGeom>
          <a:noFill/>
          <a:ln w="57150">
            <a:solidFill>
              <a:srgbClr val="A0A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2905108" name="Group 20"/>
          <p:cNvGrpSpPr>
            <a:grpSpLocks/>
          </p:cNvGrpSpPr>
          <p:nvPr/>
        </p:nvGrpSpPr>
        <p:grpSpPr bwMode="auto">
          <a:xfrm>
            <a:off x="3270251" y="2641601"/>
            <a:ext cx="441325" cy="1355725"/>
            <a:chOff x="1092" y="1718"/>
            <a:chExt cx="278" cy="854"/>
          </a:xfrm>
        </p:grpSpPr>
        <p:sp>
          <p:nvSpPr>
            <p:cNvPr id="2905109" name="Line 21"/>
            <p:cNvSpPr>
              <a:spLocks noChangeShapeType="1"/>
            </p:cNvSpPr>
            <p:nvPr/>
          </p:nvSpPr>
          <p:spPr bwMode="auto">
            <a:xfrm>
              <a:off x="1092" y="1718"/>
              <a:ext cx="278" cy="854"/>
            </a:xfrm>
            <a:prstGeom prst="line">
              <a:avLst/>
            </a:prstGeom>
            <a:noFill/>
            <a:ln w="57150">
              <a:solidFill>
                <a:srgbClr val="C8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5110" name="Line 22"/>
            <p:cNvSpPr>
              <a:spLocks noChangeShapeType="1"/>
            </p:cNvSpPr>
            <p:nvPr/>
          </p:nvSpPr>
          <p:spPr bwMode="auto">
            <a:xfrm>
              <a:off x="1102" y="2042"/>
              <a:ext cx="210" cy="352"/>
            </a:xfrm>
            <a:prstGeom prst="line">
              <a:avLst/>
            </a:prstGeom>
            <a:noFill/>
            <a:ln w="57150">
              <a:solidFill>
                <a:srgbClr val="C8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5111" name="Line 23"/>
            <p:cNvSpPr>
              <a:spLocks noChangeShapeType="1"/>
            </p:cNvSpPr>
            <p:nvPr/>
          </p:nvSpPr>
          <p:spPr bwMode="auto">
            <a:xfrm>
              <a:off x="1254" y="1982"/>
              <a:ext cx="60" cy="412"/>
            </a:xfrm>
            <a:prstGeom prst="line">
              <a:avLst/>
            </a:prstGeom>
            <a:noFill/>
            <a:ln w="57150">
              <a:solidFill>
                <a:srgbClr val="C8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905112" name="Line 24"/>
          <p:cNvSpPr>
            <a:spLocks noChangeShapeType="1"/>
          </p:cNvSpPr>
          <p:nvPr/>
        </p:nvSpPr>
        <p:spPr bwMode="auto">
          <a:xfrm flipH="1">
            <a:off x="6007101" y="1238251"/>
            <a:ext cx="2111375" cy="434975"/>
          </a:xfrm>
          <a:prstGeom prst="line">
            <a:avLst/>
          </a:prstGeom>
          <a:noFill/>
          <a:ln w="57150">
            <a:solidFill>
              <a:srgbClr val="009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05113" name="Line 25"/>
          <p:cNvSpPr>
            <a:spLocks noChangeShapeType="1"/>
          </p:cNvSpPr>
          <p:nvPr/>
        </p:nvSpPr>
        <p:spPr bwMode="auto">
          <a:xfrm flipH="1">
            <a:off x="6007101" y="1466851"/>
            <a:ext cx="2333625" cy="206375"/>
          </a:xfrm>
          <a:prstGeom prst="line">
            <a:avLst/>
          </a:prstGeom>
          <a:noFill/>
          <a:ln w="57150">
            <a:solidFill>
              <a:srgbClr val="009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05114" name="Line 26"/>
          <p:cNvSpPr>
            <a:spLocks noChangeShapeType="1"/>
          </p:cNvSpPr>
          <p:nvPr/>
        </p:nvSpPr>
        <p:spPr bwMode="auto">
          <a:xfrm flipH="1" flipV="1">
            <a:off x="6007101" y="1673226"/>
            <a:ext cx="2524125" cy="15875"/>
          </a:xfrm>
          <a:prstGeom prst="line">
            <a:avLst/>
          </a:prstGeom>
          <a:noFill/>
          <a:ln w="57150">
            <a:solidFill>
              <a:srgbClr val="0000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05115" name="Line 27"/>
          <p:cNvSpPr>
            <a:spLocks noChangeShapeType="1"/>
          </p:cNvSpPr>
          <p:nvPr/>
        </p:nvSpPr>
        <p:spPr bwMode="auto">
          <a:xfrm flipV="1">
            <a:off x="7451725" y="5118100"/>
            <a:ext cx="539750" cy="1555750"/>
          </a:xfrm>
          <a:prstGeom prst="line">
            <a:avLst/>
          </a:prstGeom>
          <a:noFill/>
          <a:ln w="5715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05116" name="Text Box 28"/>
          <p:cNvSpPr txBox="1">
            <a:spLocks noChangeArrowheads="1"/>
          </p:cNvSpPr>
          <p:nvPr/>
        </p:nvSpPr>
        <p:spPr bwMode="auto">
          <a:xfrm>
            <a:off x="2897188" y="2284413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C80000"/>
                </a:solidFill>
                <a:latin typeface="Arial" panose="020B0604020202020204" pitchFamily="34" charset="0"/>
              </a:rPr>
              <a:t>5.0.2</a:t>
            </a:r>
          </a:p>
        </p:txBody>
      </p:sp>
      <p:sp>
        <p:nvSpPr>
          <p:cNvPr id="2905117" name="Text Box 29"/>
          <p:cNvSpPr txBox="1">
            <a:spLocks noChangeArrowheads="1"/>
          </p:cNvSpPr>
          <p:nvPr/>
        </p:nvSpPr>
        <p:spPr bwMode="auto">
          <a:xfrm>
            <a:off x="2668588" y="2905126"/>
            <a:ext cx="69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C80000"/>
                </a:solidFill>
                <a:latin typeface="Arial" panose="020B0604020202020204" pitchFamily="34" charset="0"/>
              </a:rPr>
              <a:t>5.0.1</a:t>
            </a:r>
          </a:p>
        </p:txBody>
      </p:sp>
      <p:sp>
        <p:nvSpPr>
          <p:cNvPr id="2905118" name="Text Box 30"/>
          <p:cNvSpPr txBox="1">
            <a:spLocks noChangeArrowheads="1"/>
          </p:cNvSpPr>
          <p:nvPr/>
        </p:nvSpPr>
        <p:spPr bwMode="auto">
          <a:xfrm>
            <a:off x="3352800" y="2722563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C80000"/>
                </a:solidFill>
                <a:latin typeface="Arial" panose="020B0604020202020204" pitchFamily="34" charset="0"/>
              </a:rPr>
              <a:t>5.0.3</a:t>
            </a:r>
          </a:p>
        </p:txBody>
      </p:sp>
      <p:sp>
        <p:nvSpPr>
          <p:cNvPr id="2905119" name="Text Box 31"/>
          <p:cNvSpPr txBox="1">
            <a:spLocks noChangeArrowheads="1"/>
          </p:cNvSpPr>
          <p:nvPr/>
        </p:nvSpPr>
        <p:spPr bwMode="auto">
          <a:xfrm>
            <a:off x="1770063" y="3630613"/>
            <a:ext cx="1276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A0A000"/>
                </a:solidFill>
                <a:latin typeface="Arial" panose="020B0604020202020204" pitchFamily="34" charset="0"/>
              </a:rPr>
              <a:t>MBC 4.2.2</a:t>
            </a:r>
          </a:p>
        </p:txBody>
      </p:sp>
      <p:sp>
        <p:nvSpPr>
          <p:cNvPr id="2905120" name="Text Box 32"/>
          <p:cNvSpPr txBox="1">
            <a:spLocks noChangeArrowheads="1"/>
          </p:cNvSpPr>
          <p:nvPr/>
        </p:nvSpPr>
        <p:spPr bwMode="auto">
          <a:xfrm>
            <a:off x="8413750" y="1238251"/>
            <a:ext cx="69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009600"/>
                </a:solidFill>
                <a:latin typeface="Arial" panose="020B0604020202020204" pitchFamily="34" charset="0"/>
              </a:rPr>
              <a:t>8.2.2</a:t>
            </a:r>
          </a:p>
        </p:txBody>
      </p:sp>
      <p:sp>
        <p:nvSpPr>
          <p:cNvPr id="2905121" name="Text Box 33"/>
          <p:cNvSpPr txBox="1">
            <a:spLocks noChangeArrowheads="1"/>
          </p:cNvSpPr>
          <p:nvPr/>
        </p:nvSpPr>
        <p:spPr bwMode="auto">
          <a:xfrm>
            <a:off x="8497888" y="1514476"/>
            <a:ext cx="69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000096"/>
                </a:solidFill>
                <a:latin typeface="Arial" panose="020B0604020202020204" pitchFamily="34" charset="0"/>
              </a:rPr>
              <a:t>8.3.1</a:t>
            </a:r>
          </a:p>
        </p:txBody>
      </p:sp>
      <p:sp>
        <p:nvSpPr>
          <p:cNvPr id="2905122" name="Text Box 34"/>
          <p:cNvSpPr txBox="1">
            <a:spLocks noChangeArrowheads="1"/>
          </p:cNvSpPr>
          <p:nvPr/>
        </p:nvSpPr>
        <p:spPr bwMode="auto">
          <a:xfrm>
            <a:off x="8132763" y="998538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009600"/>
                </a:solidFill>
                <a:latin typeface="Arial" panose="020B0604020202020204" pitchFamily="34" charset="0"/>
              </a:rPr>
              <a:t>8.2.1</a:t>
            </a:r>
          </a:p>
        </p:txBody>
      </p:sp>
      <p:sp>
        <p:nvSpPr>
          <p:cNvPr id="2905123" name="Text Box 35"/>
          <p:cNvSpPr txBox="1">
            <a:spLocks noChangeArrowheads="1"/>
          </p:cNvSpPr>
          <p:nvPr/>
        </p:nvSpPr>
        <p:spPr bwMode="auto">
          <a:xfrm>
            <a:off x="7993559" y="5379007"/>
            <a:ext cx="19672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990099"/>
                </a:solidFill>
                <a:latin typeface="Arial" panose="020B0604020202020204" pitchFamily="34" charset="0"/>
              </a:rPr>
              <a:t>12.3.1 SIBYLS</a:t>
            </a:r>
          </a:p>
          <a:p>
            <a:r>
              <a:rPr lang="en-US" altLang="en-US" b="1" dirty="0">
                <a:solidFill>
                  <a:srgbClr val="990099"/>
                </a:solidFill>
                <a:latin typeface="Arial" panose="020B0604020202020204" pitchFamily="34" charset="0"/>
              </a:rPr>
              <a:t>        MX &amp; SAXS</a:t>
            </a:r>
          </a:p>
        </p:txBody>
      </p:sp>
      <p:pic>
        <p:nvPicPr>
          <p:cNvPr id="2905124" name="Picture 3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79" r="30992"/>
          <a:stretch>
            <a:fillRect/>
          </a:stretch>
        </p:blipFill>
        <p:spPr bwMode="auto">
          <a:xfrm>
            <a:off x="2522538" y="1847851"/>
            <a:ext cx="442912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05144" name="Text Box 56"/>
          <p:cNvSpPr txBox="1">
            <a:spLocks noChangeArrowheads="1"/>
          </p:cNvSpPr>
          <p:nvPr/>
        </p:nvSpPr>
        <p:spPr bwMode="auto">
          <a:xfrm>
            <a:off x="2974975" y="1169989"/>
            <a:ext cx="128753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C80000"/>
                </a:solidFill>
                <a:latin typeface="Arial" panose="020B0604020202020204" pitchFamily="34" charset="0"/>
              </a:rPr>
              <a:t>Berkeley </a:t>
            </a:r>
          </a:p>
          <a:p>
            <a:r>
              <a:rPr lang="en-US" altLang="en-US" b="1" dirty="0">
                <a:solidFill>
                  <a:srgbClr val="C80000"/>
                </a:solidFill>
                <a:latin typeface="Arial" panose="020B0604020202020204" pitchFamily="34" charset="0"/>
              </a:rPr>
              <a:t>Center for</a:t>
            </a:r>
          </a:p>
          <a:p>
            <a:r>
              <a:rPr lang="en-US" altLang="en-US" b="1" dirty="0">
                <a:solidFill>
                  <a:srgbClr val="C80000"/>
                </a:solidFill>
                <a:latin typeface="Arial" panose="020B0604020202020204" pitchFamily="34" charset="0"/>
              </a:rPr>
              <a:t>Structural</a:t>
            </a:r>
          </a:p>
          <a:p>
            <a:r>
              <a:rPr lang="en-US" altLang="en-US" b="1" dirty="0">
                <a:solidFill>
                  <a:srgbClr val="C80000"/>
                </a:solidFill>
                <a:latin typeface="Arial" panose="020B0604020202020204" pitchFamily="34" charset="0"/>
              </a:rPr>
              <a:t>Biology</a:t>
            </a:r>
          </a:p>
        </p:txBody>
      </p:sp>
      <p:grpSp>
        <p:nvGrpSpPr>
          <p:cNvPr id="2905145" name="Group 57"/>
          <p:cNvGrpSpPr>
            <a:grpSpLocks/>
          </p:cNvGrpSpPr>
          <p:nvPr/>
        </p:nvGrpSpPr>
        <p:grpSpPr bwMode="auto">
          <a:xfrm rot="4502188">
            <a:off x="3540125" y="4329113"/>
            <a:ext cx="560388" cy="138112"/>
            <a:chOff x="364" y="1976"/>
            <a:chExt cx="2946" cy="369"/>
          </a:xfrm>
        </p:grpSpPr>
        <p:grpSp>
          <p:nvGrpSpPr>
            <p:cNvPr id="2905146" name="Group 58"/>
            <p:cNvGrpSpPr>
              <a:grpSpLocks/>
            </p:cNvGrpSpPr>
            <p:nvPr/>
          </p:nvGrpSpPr>
          <p:grpSpPr bwMode="auto">
            <a:xfrm>
              <a:off x="364" y="1976"/>
              <a:ext cx="370" cy="369"/>
              <a:chOff x="362" y="2318"/>
              <a:chExt cx="370" cy="369"/>
            </a:xfrm>
          </p:grpSpPr>
          <p:sp>
            <p:nvSpPr>
              <p:cNvPr id="2905147" name="Freeform 5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905148" name="Freeform 6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905149" name="Group 61"/>
            <p:cNvGrpSpPr>
              <a:grpSpLocks/>
            </p:cNvGrpSpPr>
            <p:nvPr/>
          </p:nvGrpSpPr>
          <p:grpSpPr bwMode="auto">
            <a:xfrm>
              <a:off x="732" y="1976"/>
              <a:ext cx="370" cy="369"/>
              <a:chOff x="362" y="2318"/>
              <a:chExt cx="370" cy="369"/>
            </a:xfrm>
          </p:grpSpPr>
          <p:sp>
            <p:nvSpPr>
              <p:cNvPr id="2905150" name="Freeform 6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905151" name="Freeform 6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905152" name="Group 64"/>
            <p:cNvGrpSpPr>
              <a:grpSpLocks/>
            </p:cNvGrpSpPr>
            <p:nvPr/>
          </p:nvGrpSpPr>
          <p:grpSpPr bwMode="auto">
            <a:xfrm>
              <a:off x="1100" y="1976"/>
              <a:ext cx="370" cy="369"/>
              <a:chOff x="362" y="2318"/>
              <a:chExt cx="370" cy="369"/>
            </a:xfrm>
          </p:grpSpPr>
          <p:sp>
            <p:nvSpPr>
              <p:cNvPr id="2905153" name="Freeform 6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905154" name="Freeform 6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905155" name="Group 67"/>
            <p:cNvGrpSpPr>
              <a:grpSpLocks/>
            </p:cNvGrpSpPr>
            <p:nvPr/>
          </p:nvGrpSpPr>
          <p:grpSpPr bwMode="auto">
            <a:xfrm>
              <a:off x="1468" y="1976"/>
              <a:ext cx="370" cy="369"/>
              <a:chOff x="362" y="2318"/>
              <a:chExt cx="370" cy="369"/>
            </a:xfrm>
          </p:grpSpPr>
          <p:sp>
            <p:nvSpPr>
              <p:cNvPr id="2905156" name="Freeform 6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905157" name="Freeform 6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905158" name="Group 70"/>
            <p:cNvGrpSpPr>
              <a:grpSpLocks/>
            </p:cNvGrpSpPr>
            <p:nvPr/>
          </p:nvGrpSpPr>
          <p:grpSpPr bwMode="auto">
            <a:xfrm>
              <a:off x="1836" y="1976"/>
              <a:ext cx="370" cy="369"/>
              <a:chOff x="362" y="2318"/>
              <a:chExt cx="370" cy="369"/>
            </a:xfrm>
          </p:grpSpPr>
          <p:sp>
            <p:nvSpPr>
              <p:cNvPr id="2905159" name="Freeform 7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905160" name="Freeform 7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905161" name="Group 73"/>
            <p:cNvGrpSpPr>
              <a:grpSpLocks/>
            </p:cNvGrpSpPr>
            <p:nvPr/>
          </p:nvGrpSpPr>
          <p:grpSpPr bwMode="auto">
            <a:xfrm>
              <a:off x="2204" y="1976"/>
              <a:ext cx="370" cy="369"/>
              <a:chOff x="362" y="2318"/>
              <a:chExt cx="370" cy="369"/>
            </a:xfrm>
          </p:grpSpPr>
          <p:sp>
            <p:nvSpPr>
              <p:cNvPr id="2905162" name="Freeform 7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905163" name="Freeform 7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905164" name="Group 76"/>
            <p:cNvGrpSpPr>
              <a:grpSpLocks/>
            </p:cNvGrpSpPr>
            <p:nvPr/>
          </p:nvGrpSpPr>
          <p:grpSpPr bwMode="auto">
            <a:xfrm>
              <a:off x="2572" y="1976"/>
              <a:ext cx="370" cy="369"/>
              <a:chOff x="362" y="2318"/>
              <a:chExt cx="370" cy="369"/>
            </a:xfrm>
          </p:grpSpPr>
          <p:sp>
            <p:nvSpPr>
              <p:cNvPr id="2905165" name="Freeform 7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905166" name="Freeform 7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905167" name="Group 79"/>
            <p:cNvGrpSpPr>
              <a:grpSpLocks/>
            </p:cNvGrpSpPr>
            <p:nvPr/>
          </p:nvGrpSpPr>
          <p:grpSpPr bwMode="auto">
            <a:xfrm>
              <a:off x="2940" y="1976"/>
              <a:ext cx="370" cy="369"/>
              <a:chOff x="362" y="2318"/>
              <a:chExt cx="370" cy="369"/>
            </a:xfrm>
          </p:grpSpPr>
          <p:sp>
            <p:nvSpPr>
              <p:cNvPr id="2905168" name="Freeform 8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905169" name="Freeform 8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905170" name="Text Box 82"/>
          <p:cNvSpPr txBox="1">
            <a:spLocks noChangeArrowheads="1"/>
          </p:cNvSpPr>
          <p:nvPr/>
        </p:nvSpPr>
        <p:spPr bwMode="auto">
          <a:xfrm>
            <a:off x="5257801" y="3352801"/>
            <a:ext cx="168187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ALS </a:t>
            </a:r>
          </a:p>
          <a:p>
            <a:pPr algn="ctr"/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Biosciences</a:t>
            </a:r>
          </a:p>
          <a:p>
            <a:pPr algn="ctr"/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2021</a:t>
            </a:r>
          </a:p>
        </p:txBody>
      </p:sp>
      <p:sp>
        <p:nvSpPr>
          <p:cNvPr id="2905171" name="Oval 83"/>
          <p:cNvSpPr>
            <a:spLocks noChangeArrowheads="1"/>
          </p:cNvSpPr>
          <p:nvPr/>
        </p:nvSpPr>
        <p:spPr bwMode="auto">
          <a:xfrm>
            <a:off x="5826125" y="1558925"/>
            <a:ext cx="228600" cy="228600"/>
          </a:xfrm>
          <a:prstGeom prst="ellipse">
            <a:avLst/>
          </a:prstGeom>
          <a:solidFill>
            <a:srgbClr val="009600"/>
          </a:solidFill>
          <a:ln w="9525">
            <a:solidFill>
              <a:srgbClr val="009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05172" name="Oval 84"/>
          <p:cNvSpPr>
            <a:spLocks noChangeArrowheads="1"/>
          </p:cNvSpPr>
          <p:nvPr/>
        </p:nvSpPr>
        <p:spPr bwMode="auto">
          <a:xfrm>
            <a:off x="7874000" y="5005388"/>
            <a:ext cx="228600" cy="228600"/>
          </a:xfrm>
          <a:prstGeom prst="ellipse">
            <a:avLst/>
          </a:prstGeom>
          <a:solidFill>
            <a:srgbClr val="009600"/>
          </a:solidFill>
          <a:ln w="9525">
            <a:solidFill>
              <a:srgbClr val="009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05173" name="Oval 85"/>
          <p:cNvSpPr>
            <a:spLocks noChangeArrowheads="1"/>
          </p:cNvSpPr>
          <p:nvPr/>
        </p:nvSpPr>
        <p:spPr bwMode="auto">
          <a:xfrm>
            <a:off x="3881438" y="4965700"/>
            <a:ext cx="228600" cy="228600"/>
          </a:xfrm>
          <a:prstGeom prst="ellipse">
            <a:avLst/>
          </a:prstGeom>
          <a:solidFill>
            <a:srgbClr val="009600"/>
          </a:solidFill>
          <a:ln w="9525">
            <a:solidFill>
              <a:srgbClr val="009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05174" name="Freeform 86"/>
          <p:cNvSpPr>
            <a:spLocks/>
          </p:cNvSpPr>
          <p:nvPr/>
        </p:nvSpPr>
        <p:spPr bwMode="auto">
          <a:xfrm>
            <a:off x="4340226" y="1098551"/>
            <a:ext cx="2932113" cy="411163"/>
          </a:xfrm>
          <a:custGeom>
            <a:avLst/>
            <a:gdLst>
              <a:gd name="T0" fmla="*/ 0 w 1847"/>
              <a:gd name="T1" fmla="*/ 259 h 259"/>
              <a:gd name="T2" fmla="*/ 932 w 1847"/>
              <a:gd name="T3" fmla="*/ 3 h 259"/>
              <a:gd name="T4" fmla="*/ 1847 w 1847"/>
              <a:gd name="T5" fmla="*/ 241 h 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47" h="259">
                <a:moveTo>
                  <a:pt x="0" y="259"/>
                </a:moveTo>
                <a:cubicBezTo>
                  <a:pt x="312" y="132"/>
                  <a:pt x="624" y="6"/>
                  <a:pt x="932" y="3"/>
                </a:cubicBezTo>
                <a:cubicBezTo>
                  <a:pt x="1240" y="0"/>
                  <a:pt x="1695" y="201"/>
                  <a:pt x="1847" y="241"/>
                </a:cubicBezTo>
              </a:path>
            </a:pathLst>
          </a:custGeom>
          <a:noFill/>
          <a:ln w="25400">
            <a:solidFill>
              <a:srgbClr val="C8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5604" name="Picture 4" descr="https://lh4.googleusercontent.com/-avDxcb9JWsU/AAAAAAAAAAI/AAAAAAAAAAA/Dws2Rp4VuY8/s0-c-k-no-ns/photo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1200" y1="46400" x2="21200" y2="46400"/>
                        <a14:foregroundMark x1="33600" y1="41600" x2="33600" y2="41600"/>
                        <a14:foregroundMark x1="58000" y1="48000" x2="58000" y2="48000"/>
                        <a14:foregroundMark x1="86000" y1="45600" x2="86000" y2="45600"/>
                        <a14:foregroundMark x1="87200" y1="38400" x2="87200" y2="38400"/>
                        <a14:backgroundMark x1="4000" y1="6000" x2="4000" y2="6000"/>
                        <a14:backgroundMark x1="40800" y1="4800" x2="40800" y2="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532" b="33667"/>
          <a:stretch/>
        </p:blipFill>
        <p:spPr bwMode="auto">
          <a:xfrm>
            <a:off x="9001353" y="1059657"/>
            <a:ext cx="1056767" cy="35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Line 7"/>
          <p:cNvSpPr>
            <a:spLocks noChangeShapeType="1"/>
          </p:cNvSpPr>
          <p:nvPr/>
        </p:nvSpPr>
        <p:spPr bwMode="auto">
          <a:xfrm rot="900000" flipV="1">
            <a:off x="4681143" y="6074381"/>
            <a:ext cx="1311239" cy="427184"/>
          </a:xfrm>
          <a:prstGeom prst="line">
            <a:avLst/>
          </a:prstGeom>
          <a:noFill/>
          <a:ln w="57150">
            <a:solidFill>
              <a:schemeClr val="accent5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6" name="Text Box 30"/>
          <p:cNvSpPr txBox="1">
            <a:spLocks noChangeArrowheads="1"/>
          </p:cNvSpPr>
          <p:nvPr/>
        </p:nvSpPr>
        <p:spPr bwMode="auto">
          <a:xfrm>
            <a:off x="3218891" y="6034597"/>
            <a:ext cx="14542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</a:rPr>
              <a:t>   </a:t>
            </a:r>
            <a:r>
              <a:rPr lang="en-US" altLang="en-US" b="1" dirty="0" smtClean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</a:rPr>
              <a:t>2.1</a:t>
            </a:r>
            <a:r>
              <a:rPr lang="en-US" altLang="en-US" b="1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smtClean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</a:rPr>
              <a:t> NCXT</a:t>
            </a:r>
            <a:endParaRPr lang="en-US" altLang="en-US" b="1" dirty="0">
              <a:solidFill>
                <a:srgbClr val="4BACC6">
                  <a:lumMod val="75000"/>
                </a:srgbClr>
              </a:solidFill>
              <a:latin typeface="Arial" panose="020B0604020202020204" pitchFamily="34" charset="0"/>
            </a:endParaRPr>
          </a:p>
        </p:txBody>
      </p:sp>
      <p:grpSp>
        <p:nvGrpSpPr>
          <p:cNvPr id="75" name="Group 57"/>
          <p:cNvGrpSpPr>
            <a:grpSpLocks/>
          </p:cNvGrpSpPr>
          <p:nvPr/>
        </p:nvGrpSpPr>
        <p:grpSpPr bwMode="auto">
          <a:xfrm rot="20610405">
            <a:off x="6332677" y="6020306"/>
            <a:ext cx="560388" cy="138112"/>
            <a:chOff x="364" y="1976"/>
            <a:chExt cx="2946" cy="369"/>
          </a:xfrm>
        </p:grpSpPr>
        <p:grpSp>
          <p:nvGrpSpPr>
            <p:cNvPr id="76" name="Group 58"/>
            <p:cNvGrpSpPr>
              <a:grpSpLocks/>
            </p:cNvGrpSpPr>
            <p:nvPr/>
          </p:nvGrpSpPr>
          <p:grpSpPr bwMode="auto">
            <a:xfrm>
              <a:off x="364" y="1976"/>
              <a:ext cx="370" cy="369"/>
              <a:chOff x="362" y="2318"/>
              <a:chExt cx="370" cy="369"/>
            </a:xfrm>
          </p:grpSpPr>
          <p:sp>
            <p:nvSpPr>
              <p:cNvPr id="99" name="Freeform 5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0" name="Freeform 6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7" name="Group 61"/>
            <p:cNvGrpSpPr>
              <a:grpSpLocks/>
            </p:cNvGrpSpPr>
            <p:nvPr/>
          </p:nvGrpSpPr>
          <p:grpSpPr bwMode="auto">
            <a:xfrm>
              <a:off x="732" y="1976"/>
              <a:ext cx="370" cy="369"/>
              <a:chOff x="362" y="2318"/>
              <a:chExt cx="370" cy="369"/>
            </a:xfrm>
          </p:grpSpPr>
          <p:sp>
            <p:nvSpPr>
              <p:cNvPr id="97" name="Freeform 6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8" name="Freeform 6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8" name="Group 64"/>
            <p:cNvGrpSpPr>
              <a:grpSpLocks/>
            </p:cNvGrpSpPr>
            <p:nvPr/>
          </p:nvGrpSpPr>
          <p:grpSpPr bwMode="auto">
            <a:xfrm>
              <a:off x="1100" y="1976"/>
              <a:ext cx="370" cy="369"/>
              <a:chOff x="362" y="2318"/>
              <a:chExt cx="370" cy="369"/>
            </a:xfrm>
          </p:grpSpPr>
          <p:sp>
            <p:nvSpPr>
              <p:cNvPr id="95" name="Freeform 6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6" name="Freeform 6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9" name="Group 67"/>
            <p:cNvGrpSpPr>
              <a:grpSpLocks/>
            </p:cNvGrpSpPr>
            <p:nvPr/>
          </p:nvGrpSpPr>
          <p:grpSpPr bwMode="auto">
            <a:xfrm>
              <a:off x="1468" y="1976"/>
              <a:ext cx="370" cy="369"/>
              <a:chOff x="362" y="2318"/>
              <a:chExt cx="370" cy="369"/>
            </a:xfrm>
          </p:grpSpPr>
          <p:sp>
            <p:nvSpPr>
              <p:cNvPr id="93" name="Freeform 6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4" name="Freeform 6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80" name="Group 70"/>
            <p:cNvGrpSpPr>
              <a:grpSpLocks/>
            </p:cNvGrpSpPr>
            <p:nvPr/>
          </p:nvGrpSpPr>
          <p:grpSpPr bwMode="auto">
            <a:xfrm>
              <a:off x="1836" y="1976"/>
              <a:ext cx="370" cy="369"/>
              <a:chOff x="362" y="2318"/>
              <a:chExt cx="370" cy="369"/>
            </a:xfrm>
          </p:grpSpPr>
          <p:sp>
            <p:nvSpPr>
              <p:cNvPr id="90" name="Freeform 7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1" name="Freeform 7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81" name="Group 73"/>
            <p:cNvGrpSpPr>
              <a:grpSpLocks/>
            </p:cNvGrpSpPr>
            <p:nvPr/>
          </p:nvGrpSpPr>
          <p:grpSpPr bwMode="auto">
            <a:xfrm>
              <a:off x="2204" y="1976"/>
              <a:ext cx="370" cy="369"/>
              <a:chOff x="362" y="2318"/>
              <a:chExt cx="370" cy="369"/>
            </a:xfrm>
          </p:grpSpPr>
          <p:sp>
            <p:nvSpPr>
              <p:cNvPr id="88" name="Freeform 7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89" name="Freeform 7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82" name="Group 76"/>
            <p:cNvGrpSpPr>
              <a:grpSpLocks/>
            </p:cNvGrpSpPr>
            <p:nvPr/>
          </p:nvGrpSpPr>
          <p:grpSpPr bwMode="auto">
            <a:xfrm>
              <a:off x="2572" y="1976"/>
              <a:ext cx="370" cy="369"/>
              <a:chOff x="362" y="2318"/>
              <a:chExt cx="370" cy="369"/>
            </a:xfrm>
          </p:grpSpPr>
          <p:sp>
            <p:nvSpPr>
              <p:cNvPr id="86" name="Freeform 7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87" name="Freeform 7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83" name="Group 79"/>
            <p:cNvGrpSpPr>
              <a:grpSpLocks/>
            </p:cNvGrpSpPr>
            <p:nvPr/>
          </p:nvGrpSpPr>
          <p:grpSpPr bwMode="auto">
            <a:xfrm>
              <a:off x="2940" y="1976"/>
              <a:ext cx="370" cy="369"/>
              <a:chOff x="362" y="2318"/>
              <a:chExt cx="370" cy="369"/>
            </a:xfrm>
          </p:grpSpPr>
          <p:sp>
            <p:nvSpPr>
              <p:cNvPr id="84" name="Freeform 8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85" name="Freeform 8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02" name="Line 13"/>
          <p:cNvSpPr>
            <a:spLocks noChangeShapeType="1"/>
          </p:cNvSpPr>
          <p:nvPr/>
        </p:nvSpPr>
        <p:spPr bwMode="auto">
          <a:xfrm rot="20700000" flipH="1">
            <a:off x="4856543" y="6402274"/>
            <a:ext cx="1189038" cy="0"/>
          </a:xfrm>
          <a:prstGeom prst="line">
            <a:avLst/>
          </a:prstGeom>
          <a:noFill/>
          <a:ln w="57150">
            <a:solidFill>
              <a:srgbClr val="00B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9" name="Text Box 30"/>
          <p:cNvSpPr txBox="1">
            <a:spLocks noChangeArrowheads="1"/>
          </p:cNvSpPr>
          <p:nvPr/>
        </p:nvSpPr>
        <p:spPr bwMode="auto">
          <a:xfrm>
            <a:off x="3301758" y="6412468"/>
            <a:ext cx="15750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b="1" dirty="0">
                <a:solidFill>
                  <a:srgbClr val="00B000"/>
                </a:solidFill>
                <a:latin typeface="Arial" panose="020B0604020202020204" pitchFamily="34" charset="0"/>
              </a:rPr>
              <a:t>2.0.1 Gemini</a:t>
            </a:r>
          </a:p>
        </p:txBody>
      </p:sp>
      <p:sp>
        <p:nvSpPr>
          <p:cNvPr id="111" name="Line 11"/>
          <p:cNvSpPr>
            <a:spLocks noChangeShapeType="1"/>
          </p:cNvSpPr>
          <p:nvPr/>
        </p:nvSpPr>
        <p:spPr bwMode="auto">
          <a:xfrm rot="9900000" flipV="1">
            <a:off x="3681269" y="3566331"/>
            <a:ext cx="1095663" cy="261684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2" name="Text Box 30"/>
          <p:cNvSpPr txBox="1">
            <a:spLocks noChangeArrowheads="1"/>
          </p:cNvSpPr>
          <p:nvPr/>
        </p:nvSpPr>
        <p:spPr bwMode="auto">
          <a:xfrm>
            <a:off x="4746594" y="2950346"/>
            <a:ext cx="23391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C80000"/>
                </a:solidFill>
                <a:latin typeface="Arial" panose="020B0604020202020204" pitchFamily="34" charset="0"/>
              </a:rPr>
              <a:t>5.4 </a:t>
            </a:r>
            <a:r>
              <a:rPr lang="en-US" altLang="en-US" b="1" dirty="0" smtClean="0">
                <a:solidFill>
                  <a:srgbClr val="C80000"/>
                </a:solidFill>
                <a:latin typeface="Arial" panose="020B0604020202020204" pitchFamily="34" charset="0"/>
              </a:rPr>
              <a:t>BSISB </a:t>
            </a:r>
            <a:r>
              <a:rPr lang="en-US" altLang="en-US" b="1" smtClean="0">
                <a:solidFill>
                  <a:srgbClr val="C80000"/>
                </a:solidFill>
                <a:latin typeface="Arial" panose="020B0604020202020204" pitchFamily="34" charset="0"/>
              </a:rPr>
              <a:t>- infrared</a:t>
            </a:r>
            <a:endParaRPr lang="en-US" altLang="en-US" b="1" dirty="0">
              <a:solidFill>
                <a:srgbClr val="C80000"/>
              </a:solidFill>
              <a:latin typeface="Arial" panose="020B0604020202020204" pitchFamily="34" charset="0"/>
            </a:endParaRPr>
          </a:p>
        </p:txBody>
      </p:sp>
      <p:sp>
        <p:nvSpPr>
          <p:cNvPr id="108" name="Line 7"/>
          <p:cNvSpPr>
            <a:spLocks noChangeShapeType="1"/>
          </p:cNvSpPr>
          <p:nvPr/>
        </p:nvSpPr>
        <p:spPr bwMode="auto">
          <a:xfrm rot="900000">
            <a:off x="3676577" y="5809034"/>
            <a:ext cx="1189038" cy="0"/>
          </a:xfrm>
          <a:prstGeom prst="line">
            <a:avLst/>
          </a:prstGeom>
          <a:noFill/>
          <a:ln w="57150">
            <a:solidFill>
              <a:schemeClr val="accent5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13" name="Line 7"/>
          <p:cNvSpPr>
            <a:spLocks noChangeShapeType="1"/>
          </p:cNvSpPr>
          <p:nvPr/>
        </p:nvSpPr>
        <p:spPr bwMode="auto">
          <a:xfrm rot="900000">
            <a:off x="3654205" y="3108727"/>
            <a:ext cx="147313" cy="829115"/>
          </a:xfrm>
          <a:prstGeom prst="line">
            <a:avLst/>
          </a:prstGeom>
          <a:noFill/>
          <a:ln w="57150">
            <a:solidFill>
              <a:schemeClr val="accent5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14" name="Text Box 30"/>
          <p:cNvSpPr txBox="1">
            <a:spLocks noChangeArrowheads="1"/>
          </p:cNvSpPr>
          <p:nvPr/>
        </p:nvSpPr>
        <p:spPr bwMode="auto">
          <a:xfrm>
            <a:off x="3926567" y="2971284"/>
            <a:ext cx="69762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5.3.1</a:t>
            </a:r>
          </a:p>
          <a:p>
            <a:r>
              <a:rPr lang="en-US" altLang="en-US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XFP</a:t>
            </a:r>
            <a:endParaRPr lang="en-US" altLang="en-US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15" name="Text Box 30"/>
          <p:cNvSpPr txBox="1">
            <a:spLocks noChangeArrowheads="1"/>
          </p:cNvSpPr>
          <p:nvPr/>
        </p:nvSpPr>
        <p:spPr bwMode="auto">
          <a:xfrm>
            <a:off x="2528275" y="5349612"/>
            <a:ext cx="1210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3.2.1 XFP</a:t>
            </a:r>
            <a:endParaRPr lang="en-US" altLang="en-US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16" name="Text Box 31"/>
          <p:cNvSpPr txBox="1">
            <a:spLocks noChangeArrowheads="1"/>
          </p:cNvSpPr>
          <p:nvPr/>
        </p:nvSpPr>
        <p:spPr bwMode="auto">
          <a:xfrm>
            <a:off x="9212150" y="1451244"/>
            <a:ext cx="6303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>
                <a:solidFill>
                  <a:srgbClr val="000096"/>
                </a:solidFill>
                <a:latin typeface="Arial" panose="020B0604020202020204" pitchFamily="34" charset="0"/>
              </a:rPr>
              <a:t>UC</a:t>
            </a:r>
          </a:p>
        </p:txBody>
      </p:sp>
      <p:sp>
        <p:nvSpPr>
          <p:cNvPr id="117" name="Text Box 31"/>
          <p:cNvSpPr txBox="1">
            <a:spLocks noChangeArrowheads="1"/>
          </p:cNvSpPr>
          <p:nvPr/>
        </p:nvSpPr>
        <p:spPr bwMode="auto">
          <a:xfrm>
            <a:off x="9661859" y="1531654"/>
            <a:ext cx="5774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>
                <a:solidFill>
                  <a:srgbClr val="000096"/>
                </a:solidFill>
                <a:latin typeface="Arial" panose="020B0604020202020204" pitchFamily="34" charset="0"/>
              </a:rPr>
              <a:t>SF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="" xmlns:a16="http://schemas.microsoft.com/office/drawing/2014/main" id="{D7D6C37C-FCEC-48C8-85FA-1196B5D3AE1E}"/>
              </a:ext>
            </a:extLst>
          </p:cNvPr>
          <p:cNvSpPr txBox="1"/>
          <p:nvPr/>
        </p:nvSpPr>
        <p:spPr>
          <a:xfrm>
            <a:off x="8601226" y="1902648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 -CT</a:t>
            </a:r>
          </a:p>
        </p:txBody>
      </p:sp>
      <p:sp>
        <p:nvSpPr>
          <p:cNvPr id="119" name="Line 26"/>
          <p:cNvSpPr>
            <a:spLocks noChangeShapeType="1"/>
          </p:cNvSpPr>
          <p:nvPr/>
        </p:nvSpPr>
        <p:spPr bwMode="auto">
          <a:xfrm flipH="1" flipV="1">
            <a:off x="5993174" y="1696597"/>
            <a:ext cx="1961003" cy="17627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0" name="Text Box 33"/>
          <p:cNvSpPr txBox="1">
            <a:spLocks noChangeArrowheads="1"/>
          </p:cNvSpPr>
          <p:nvPr/>
        </p:nvSpPr>
        <p:spPr bwMode="auto">
          <a:xfrm>
            <a:off x="7868092" y="1865179"/>
            <a:ext cx="6976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accent2"/>
                </a:solidFill>
                <a:latin typeface="Arial" panose="020B0604020202020204" pitchFamily="34" charset="0"/>
              </a:rPr>
              <a:t>8.3.2</a:t>
            </a:r>
            <a:endParaRPr lang="en-US" altLang="en-US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20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488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7733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1675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8192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8994F4D-2040-1C45-A6EB-1A4E6F98B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83" y="1328111"/>
            <a:ext cx="3759200" cy="11396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42323" y="308473"/>
            <a:ext cx="498726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2000-2020    5000 hours/year</a:t>
            </a:r>
          </a:p>
          <a:p>
            <a:r>
              <a:rPr lang="en-US" sz="2800" dirty="0" smtClean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2021-2025    3000 hours/year</a:t>
            </a:r>
          </a:p>
          <a:p>
            <a:pPr marL="342900" indent="-342900">
              <a:buAutoNum type="arabicPlain" startAt="2026"/>
            </a:pP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0 hours/year</a:t>
            </a:r>
          </a:p>
          <a:p>
            <a:pPr marL="342900" indent="-342900">
              <a:buAutoNum type="arabicPlain" startAt="2026"/>
            </a:pPr>
            <a:r>
              <a:rPr lang="en-US" sz="2800" dirty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70% flux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9320" y="165253"/>
            <a:ext cx="60324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The Future of Light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3CDB4A-64B6-1248-B70B-94DC14B0E0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364"/>
          <a:stretch/>
        </p:blipFill>
        <p:spPr>
          <a:xfrm>
            <a:off x="0" y="2291508"/>
            <a:ext cx="12192000" cy="445673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356733" y="3624549"/>
            <a:ext cx="5166910" cy="5838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APS Shutdown 2022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54935" y="3611696"/>
            <a:ext cx="5166910" cy="5838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APS Shutdown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40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6E1709F0-E218-42BE-81C6-C90BD1F75168}"/>
              </a:ext>
            </a:extLst>
          </p:cNvPr>
          <p:cNvSpPr/>
          <p:nvPr/>
        </p:nvSpPr>
        <p:spPr>
          <a:xfrm>
            <a:off x="3055175" y="3683154"/>
            <a:ext cx="9094259" cy="309933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latin typeface="+mj-lt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D39A48DF-5462-4394-AB04-10353FF06F37}"/>
              </a:ext>
            </a:extLst>
          </p:cNvPr>
          <p:cNvSpPr/>
          <p:nvPr/>
        </p:nvSpPr>
        <p:spPr>
          <a:xfrm>
            <a:off x="8054788" y="4321291"/>
            <a:ext cx="3343836" cy="20839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D302CE82-1BE6-48E6-B4FA-B177DF4DFEA2}"/>
              </a:ext>
            </a:extLst>
          </p:cNvPr>
          <p:cNvSpPr/>
          <p:nvPr/>
        </p:nvSpPr>
        <p:spPr>
          <a:xfrm>
            <a:off x="3036432" y="42227"/>
            <a:ext cx="9131746" cy="360712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DD75F18A-43FE-4B43-A411-889018B9B948}"/>
              </a:ext>
            </a:extLst>
          </p:cNvPr>
          <p:cNvSpPr/>
          <p:nvPr/>
        </p:nvSpPr>
        <p:spPr>
          <a:xfrm>
            <a:off x="41356" y="50545"/>
            <a:ext cx="2883162" cy="6807455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4" name="Picture 5" descr="SIBYLS">
            <a:extLst>
              <a:ext uri="{FF2B5EF4-FFF2-40B4-BE49-F238E27FC236}">
                <a16:creationId xmlns="" xmlns:a16="http://schemas.microsoft.com/office/drawing/2014/main" id="{2E008BB8-934C-497A-B73E-BB9AB6284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178" r="3979"/>
          <a:stretch>
            <a:fillRect/>
          </a:stretch>
        </p:blipFill>
        <p:spPr bwMode="auto">
          <a:xfrm>
            <a:off x="613748" y="210804"/>
            <a:ext cx="1656578" cy="2058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5A5F385-F3BD-4E5B-81E0-F7B3E6490D9D}"/>
              </a:ext>
            </a:extLst>
          </p:cNvPr>
          <p:cNvSpPr txBox="1"/>
          <p:nvPr/>
        </p:nvSpPr>
        <p:spPr>
          <a:xfrm>
            <a:off x="-159809" y="2546347"/>
            <a:ext cx="3294813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SIBYLS (12.3.1)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: 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Bio-SAXS beamline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Program Established in 2003</a:t>
            </a:r>
          </a:p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Annual Budget: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~3million$/year</a:t>
            </a:r>
          </a:p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43 Publications in 2020: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4 Science, Nature or Cell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9 high impact 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(Nature Associated, PNAS)</a:t>
            </a:r>
          </a:p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2020 Utilization: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80 unique labs served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AAA47D5-DAD7-485E-97CB-335ED07C0AA2}"/>
              </a:ext>
            </a:extLst>
          </p:cNvPr>
          <p:cNvSpPr txBox="1"/>
          <p:nvPr/>
        </p:nvSpPr>
        <p:spPr>
          <a:xfrm>
            <a:off x="4794735" y="70780"/>
            <a:ext cx="572711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COVID19 Response Led by SIBYLS Staff</a:t>
            </a: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63F8CCB-7AFA-4CCC-9E9E-EFC3494335E7}"/>
              </a:ext>
            </a:extLst>
          </p:cNvPr>
          <p:cNvPicPr/>
          <p:nvPr/>
        </p:nvPicPr>
        <p:blipFill rotWithShape="1">
          <a:blip r:embed="rId3"/>
          <a:srcRect t="1" b="3276"/>
          <a:stretch/>
        </p:blipFill>
        <p:spPr bwMode="auto">
          <a:xfrm>
            <a:off x="3056387" y="1148920"/>
            <a:ext cx="4006090" cy="18148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F77A566-A3A6-4C48-8070-4DFB48B5D286}"/>
              </a:ext>
            </a:extLst>
          </p:cNvPr>
          <p:cNvSpPr txBox="1"/>
          <p:nvPr/>
        </p:nvSpPr>
        <p:spPr>
          <a:xfrm>
            <a:off x="3136798" y="2912275"/>
            <a:ext cx="3845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4x increase in diagnostic sensitivity to SARS-CoV-2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A3B9A1D-7910-498F-B58C-764955284376}"/>
              </a:ext>
            </a:extLst>
          </p:cNvPr>
          <p:cNvSpPr txBox="1"/>
          <p:nvPr/>
        </p:nvSpPr>
        <p:spPr>
          <a:xfrm>
            <a:off x="7338525" y="3001816"/>
            <a:ext cx="4869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Identified New Target for Therapeutic Treatment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1E49F1F-1B15-4F52-B8D8-B2BDE34C5B38}"/>
              </a:ext>
            </a:extLst>
          </p:cNvPr>
          <p:cNvSpPr/>
          <p:nvPr/>
        </p:nvSpPr>
        <p:spPr>
          <a:xfrm>
            <a:off x="3217304" y="464060"/>
            <a:ext cx="39271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Rigid antibodies improve detection of SARS-CoV-2 – Published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ACDE2ED-5AA0-4F69-9C8E-8FB4C30BE8B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639" y="963490"/>
            <a:ext cx="3702613" cy="20576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41E85FD-EB76-4614-A08B-546577E7A051}"/>
              </a:ext>
            </a:extLst>
          </p:cNvPr>
          <p:cNvSpPr txBox="1"/>
          <p:nvPr/>
        </p:nvSpPr>
        <p:spPr>
          <a:xfrm>
            <a:off x="3890447" y="3615387"/>
            <a:ext cx="7430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DOE Mission: Bio-Sequestration and Synthetic Biology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B7DB8CA-3D11-4F41-BE81-BD7839ED29E3}"/>
              </a:ext>
            </a:extLst>
          </p:cNvPr>
          <p:cNvSpPr/>
          <p:nvPr/>
        </p:nvSpPr>
        <p:spPr>
          <a:xfrm>
            <a:off x="7503124" y="502589"/>
            <a:ext cx="48459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</a:rPr>
              <a:t>SARS-CoV-2 replication-transcription complex Under Review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D25C3350-2CBE-46E2-AB11-761B06BCE21D}"/>
              </a:ext>
            </a:extLst>
          </p:cNvPr>
          <p:cNvSpPr/>
          <p:nvPr/>
        </p:nvSpPr>
        <p:spPr>
          <a:xfrm>
            <a:off x="3274322" y="6146198"/>
            <a:ext cx="3302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Characterize Primitive Rubisco for Bio-engineering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3BA306D-565D-4C82-BE44-89A1B7D13F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6755" y="4464936"/>
            <a:ext cx="3014451" cy="18787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B3BE08F1-46CA-42A6-86C4-8CE3A6C358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3974" y="4768577"/>
            <a:ext cx="1360722" cy="13607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6E91C4C7-36AC-45B3-9006-12EFC1FD96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8762" y="4832957"/>
            <a:ext cx="1434235" cy="130479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F9DFCA7F-D2F2-44B5-B8E2-3B75735FED58}"/>
              </a:ext>
            </a:extLst>
          </p:cNvPr>
          <p:cNvSpPr/>
          <p:nvPr/>
        </p:nvSpPr>
        <p:spPr>
          <a:xfrm>
            <a:off x="3135004" y="407865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Rubisco: Primary Plant CO</a:t>
            </a:r>
            <a:r>
              <a:rPr lang="en-US" baseline="-25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2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“Fixer”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Nature Plants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657DF70-84DC-49D8-8C2B-AC5460EB26EF}"/>
              </a:ext>
            </a:extLst>
          </p:cNvPr>
          <p:cNvSpPr txBox="1"/>
          <p:nvPr/>
        </p:nvSpPr>
        <p:spPr>
          <a:xfrm>
            <a:off x="8111295" y="4005895"/>
            <a:ext cx="3089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2 Protein Rigid Sheets - Nature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576B6CE5-E3DA-4241-BAB4-539C55F02B08}"/>
              </a:ext>
            </a:extLst>
          </p:cNvPr>
          <p:cNvSpPr txBox="1"/>
          <p:nvPr/>
        </p:nvSpPr>
        <p:spPr>
          <a:xfrm>
            <a:off x="8668337" y="6403372"/>
            <a:ext cx="197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Novel Bio-Material</a:t>
            </a:r>
          </a:p>
        </p:txBody>
      </p:sp>
    </p:spTree>
    <p:extLst>
      <p:ext uri="{BB962C8B-B14F-4D97-AF65-F5344CB8AC3E}">
        <p14:creationId xmlns:p14="http://schemas.microsoft.com/office/powerpoint/2010/main" val="71040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0C13AF4-AC8F-44D3-B967-4CE1F1300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463" y="923364"/>
            <a:ext cx="5597841" cy="34827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A06E068-A6C5-4148-AAF0-AAC12351DED6}"/>
              </a:ext>
            </a:extLst>
          </p:cNvPr>
          <p:cNvSpPr txBox="1"/>
          <p:nvPr/>
        </p:nvSpPr>
        <p:spPr>
          <a:xfrm>
            <a:off x="313765" y="129989"/>
            <a:ext cx="8924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5 year plan – to build a world class Bio-SAXS/WAXS beamline at SIBYLS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FD3FABF-E2DA-44D6-B21B-6E85D03DCC31}"/>
              </a:ext>
            </a:extLst>
          </p:cNvPr>
          <p:cNvSpPr txBox="1"/>
          <p:nvPr/>
        </p:nvSpPr>
        <p:spPr>
          <a:xfrm>
            <a:off x="721659" y="4930588"/>
            <a:ext cx="9939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Concerns: </a:t>
            </a:r>
          </a:p>
          <a:p>
            <a:r>
              <a:rPr lang="en-US" dirty="0"/>
              <a:t>If productivity drops </a:t>
            </a:r>
            <a:r>
              <a:rPr lang="en-US" dirty="0" smtClean="0"/>
              <a:t>due </a:t>
            </a:r>
            <a:r>
              <a:rPr lang="en-US" dirty="0"/>
              <a:t>to new/inconsistent shutdowns, how do we maintain momentum for upgrade?</a:t>
            </a:r>
          </a:p>
        </p:txBody>
      </p:sp>
      <p:pic>
        <p:nvPicPr>
          <p:cNvPr id="1026" name="Picture 2" descr="saxs endstation with title.png">
            <a:extLst>
              <a:ext uri="{FF2B5EF4-FFF2-40B4-BE49-F238E27FC236}">
                <a16:creationId xmlns="" xmlns:a16="http://schemas.microsoft.com/office/drawing/2014/main" id="{4091DA59-E611-477D-84E5-108BEC172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140199"/>
            <a:ext cx="5212459" cy="312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Right 5">
            <a:extLst>
              <a:ext uri="{FF2B5EF4-FFF2-40B4-BE49-F238E27FC236}">
                <a16:creationId xmlns="" xmlns:a16="http://schemas.microsoft.com/office/drawing/2014/main" id="{49BE82E8-05AF-496D-84EB-7EC57F73CF27}"/>
              </a:ext>
            </a:extLst>
          </p:cNvPr>
          <p:cNvSpPr/>
          <p:nvPr/>
        </p:nvSpPr>
        <p:spPr>
          <a:xfrm>
            <a:off x="5499847" y="2590800"/>
            <a:ext cx="730624" cy="8023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32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">
            <a:extLst>
              <a:ext uri="{FF2B5EF4-FFF2-40B4-BE49-F238E27FC236}">
                <a16:creationId xmlns="" xmlns:a16="http://schemas.microsoft.com/office/drawing/2014/main" id="{3068EAE6-6D7B-3547-BBCE-3CFB10F58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671" y="260054"/>
            <a:ext cx="90248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200" dirty="0"/>
              <a:t>Berkeley Center for Structural Biology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="" xmlns:a16="http://schemas.microsoft.com/office/drawing/2014/main" id="{F41FF387-1EA6-B244-B705-25FC1AE5C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331" y="1160963"/>
            <a:ext cx="4839439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00" b="1">
                <a:solidFill>
                  <a:srgbClr val="000099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" b="1">
                <a:solidFill>
                  <a:srgbClr val="000099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00" b="1">
                <a:solidFill>
                  <a:srgbClr val="000099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00" b="1">
                <a:solidFill>
                  <a:srgbClr val="000099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00" b="1">
                <a:solidFill>
                  <a:srgbClr val="000099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1600" dirty="0"/>
              <a:t>Operating six MX beamlines (2.0.1,5.0.1/2/3,8.2.1/2)</a:t>
            </a:r>
          </a:p>
          <a:p>
            <a:pPr algn="l" eaLnBrk="1" hangingPunct="1">
              <a:defRPr/>
            </a:pPr>
            <a:endParaRPr lang="en-US" sz="1600" dirty="0"/>
          </a:p>
          <a:p>
            <a:pPr algn="l" eaLnBrk="1" hangingPunct="1">
              <a:defRPr/>
            </a:pPr>
            <a:r>
              <a:rPr lang="en-US" sz="1600" dirty="0"/>
              <a:t>BCSB staff: 8 FTE</a:t>
            </a:r>
          </a:p>
          <a:p>
            <a:pPr algn="l" eaLnBrk="1" hangingPunct="1">
              <a:defRPr/>
            </a:pPr>
            <a:endParaRPr lang="en-US" sz="1600" dirty="0"/>
          </a:p>
          <a:p>
            <a:pPr algn="l" eaLnBrk="1" hangingPunct="1">
              <a:defRPr/>
            </a:pPr>
            <a:r>
              <a:rPr lang="en-US" sz="1600" dirty="0"/>
              <a:t>20% of ALS impactful publications are associated with data collected at BCSB beamlines</a:t>
            </a:r>
          </a:p>
          <a:p>
            <a:pPr algn="l" eaLnBrk="1" hangingPunct="1">
              <a:defRPr/>
            </a:pPr>
            <a:endParaRPr lang="en-US" sz="1600" dirty="0"/>
          </a:p>
          <a:p>
            <a:pPr algn="l" eaLnBrk="1" hangingPunct="1">
              <a:defRPr/>
            </a:pPr>
            <a:r>
              <a:rPr lang="en-US" sz="1600" dirty="0"/>
              <a:t>~350 users/year, 500 visits</a:t>
            </a:r>
          </a:p>
          <a:p>
            <a:pPr algn="l" eaLnBrk="1" hangingPunct="1">
              <a:defRPr/>
            </a:pPr>
            <a:endParaRPr lang="en-US" sz="1600" dirty="0"/>
          </a:p>
          <a:p>
            <a:pPr algn="l" eaLnBrk="1" hangingPunct="1">
              <a:defRPr/>
            </a:pPr>
            <a:r>
              <a:rPr lang="en-US" sz="1600" dirty="0"/>
              <a:t>26,219 crystals were analyzed in 2020 supporting science and drug discovery programs</a:t>
            </a:r>
          </a:p>
          <a:p>
            <a:pPr algn="l" eaLnBrk="1" hangingPunct="1">
              <a:defRPr/>
            </a:pPr>
            <a:endParaRPr lang="en-US" sz="1600" dirty="0"/>
          </a:p>
          <a:p>
            <a:pPr algn="l" eaLnBrk="1" hangingPunct="1">
              <a:defRPr/>
            </a:pPr>
            <a:r>
              <a:rPr lang="en-US" sz="1600" dirty="0"/>
              <a:t>100% remote users in the pandemic</a:t>
            </a:r>
          </a:p>
          <a:p>
            <a:pPr algn="l" eaLnBrk="1" hangingPunct="1">
              <a:defRPr/>
            </a:pPr>
            <a:endParaRPr lang="en-US" sz="1600" dirty="0"/>
          </a:p>
          <a:p>
            <a:pPr eaLnBrk="1" hangingPunct="1">
              <a:defRPr/>
            </a:pPr>
            <a:r>
              <a:rPr lang="en-US" sz="1600" dirty="0"/>
              <a:t>Automated data collection pipeline</a:t>
            </a:r>
          </a:p>
          <a:p>
            <a:pPr algn="l" eaLnBrk="1" hangingPunct="1">
              <a:defRPr/>
            </a:pPr>
            <a:endParaRPr lang="en-US" sz="1600" dirty="0"/>
          </a:p>
          <a:p>
            <a:pPr eaLnBrk="1" hangingPunct="1">
              <a:defRPr/>
            </a:pPr>
            <a:r>
              <a:rPr lang="en-US" altLang="en-US" sz="1600" dirty="0"/>
              <a:t>15+ Groups using our beamlines in the effort against COVID-19 pandemic</a:t>
            </a:r>
          </a:p>
          <a:p>
            <a:pPr algn="l" eaLnBrk="1" hangingPunct="1">
              <a:defRPr/>
            </a:pPr>
            <a:endParaRPr lang="en-US" sz="1600" dirty="0"/>
          </a:p>
        </p:txBody>
      </p:sp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="" xmlns:a16="http://schemas.microsoft.com/office/drawing/2014/main" id="{30DE82A0-F160-4D49-B523-C14A13284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730" y="4295642"/>
            <a:ext cx="4554485" cy="23251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BF872F9-D089-F746-AB1D-C072B3A7C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1214" y="1496180"/>
            <a:ext cx="3651885" cy="2221992"/>
          </a:xfrm>
          <a:prstGeom prst="rect">
            <a:avLst/>
          </a:prstGeom>
        </p:spPr>
      </p:pic>
      <p:sp>
        <p:nvSpPr>
          <p:cNvPr id="19" name="TextBox 1">
            <a:extLst>
              <a:ext uri="{FF2B5EF4-FFF2-40B4-BE49-F238E27FC236}">
                <a16:creationId xmlns="" xmlns:a16="http://schemas.microsoft.com/office/drawing/2014/main" id="{8E5FD405-2FB9-C046-A4F9-F85933697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3776" y="3730692"/>
            <a:ext cx="54657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 dirty="0"/>
              <a:t>Experimental Drug </a:t>
            </a:r>
            <a:r>
              <a:rPr lang="en-US" altLang="en-US" sz="1600" dirty="0" smtClean="0"/>
              <a:t>Target </a:t>
            </a:r>
            <a:r>
              <a:rPr lang="en-US" altLang="en-US" sz="1600" dirty="0"/>
              <a:t>HIV in a Novel Way</a:t>
            </a:r>
          </a:p>
          <a:p>
            <a:pPr algn="ctr" eaLnBrk="1" hangingPunct="1">
              <a:buFontTx/>
              <a:buNone/>
            </a:pPr>
            <a:r>
              <a:rPr lang="en-US" altLang="en-US" sz="1600" dirty="0"/>
              <a:t>(Gilead Sciences Inc.)</a:t>
            </a:r>
          </a:p>
        </p:txBody>
      </p:sp>
      <p:sp>
        <p:nvSpPr>
          <p:cNvPr id="20" name="TextBox 1">
            <a:extLst>
              <a:ext uri="{FF2B5EF4-FFF2-40B4-BE49-F238E27FC236}">
                <a16:creationId xmlns="" xmlns:a16="http://schemas.microsoft.com/office/drawing/2014/main" id="{1B7BF740-2283-9E4F-98DC-96E63DA59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6176" y="1002112"/>
            <a:ext cx="51651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600" dirty="0"/>
              <a:t>SARS-CoV-2 ORF8 mystery protein</a:t>
            </a:r>
          </a:p>
          <a:p>
            <a:pPr algn="ctr" eaLnBrk="1" hangingPunct="1">
              <a:buFontTx/>
              <a:buNone/>
            </a:pPr>
            <a:r>
              <a:rPr lang="en-US" altLang="en-US" sz="1600" dirty="0"/>
              <a:t>Dr. J. Hurley, UC Berkeley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>
            <a:extLst>
              <a:ext uri="{FF2B5EF4-FFF2-40B4-BE49-F238E27FC236}">
                <a16:creationId xmlns="" xmlns:a16="http://schemas.microsoft.com/office/drawing/2014/main" id="{286E88BA-974B-D94C-B43C-8A5D34CA5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194" y="2272639"/>
            <a:ext cx="319087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2000" dirty="0"/>
              <a:t>Amgen</a:t>
            </a:r>
          </a:p>
          <a:p>
            <a:pPr algn="l" eaLnBrk="1" hangingPunct="1"/>
            <a:r>
              <a:rPr lang="en-US" altLang="en-US" sz="2000" dirty="0"/>
              <a:t>Celgene/BMS</a:t>
            </a:r>
          </a:p>
          <a:p>
            <a:pPr algn="l" eaLnBrk="1" hangingPunct="1"/>
            <a:r>
              <a:rPr lang="en-US" altLang="en-US" sz="2000" dirty="0"/>
              <a:t>Eli Lilly</a:t>
            </a:r>
          </a:p>
          <a:p>
            <a:pPr algn="l" eaLnBrk="1" hangingPunct="1"/>
            <a:r>
              <a:rPr lang="en-US" altLang="en-US" sz="2000" dirty="0"/>
              <a:t>Genentech</a:t>
            </a:r>
          </a:p>
          <a:p>
            <a:pPr algn="l" eaLnBrk="1" hangingPunct="1"/>
            <a:r>
              <a:rPr lang="en-US" altLang="en-US" sz="2000" dirty="0"/>
              <a:t>Gilead</a:t>
            </a:r>
          </a:p>
          <a:p>
            <a:pPr algn="l" eaLnBrk="1" hangingPunct="1"/>
            <a:r>
              <a:rPr lang="en-US" altLang="en-US" sz="2000" dirty="0"/>
              <a:t>GlaxoSmithKline</a:t>
            </a:r>
          </a:p>
          <a:p>
            <a:pPr algn="l" eaLnBrk="1" hangingPunct="1"/>
            <a:r>
              <a:rPr lang="en-US" altLang="en-US" sz="2000" dirty="0"/>
              <a:t>GNF</a:t>
            </a:r>
          </a:p>
          <a:p>
            <a:pPr algn="l" eaLnBrk="1" hangingPunct="1"/>
            <a:r>
              <a:rPr lang="en-US" altLang="en-US" sz="2000" dirty="0"/>
              <a:t>Monsanto/Bayer</a:t>
            </a:r>
          </a:p>
          <a:p>
            <a:pPr algn="l" eaLnBrk="1" hangingPunct="1"/>
            <a:r>
              <a:rPr lang="en-US" altLang="en-US" sz="2000" dirty="0"/>
              <a:t>Novartis</a:t>
            </a:r>
          </a:p>
          <a:p>
            <a:pPr algn="l" eaLnBrk="1" hangingPunct="1"/>
            <a:r>
              <a:rPr lang="en-US" altLang="en-US" sz="2000" dirty="0"/>
              <a:t>Regeneron</a:t>
            </a:r>
          </a:p>
          <a:p>
            <a:pPr algn="l" eaLnBrk="1" hangingPunct="1"/>
            <a:r>
              <a:rPr lang="en-US" altLang="en-US" sz="2000" dirty="0"/>
              <a:t>Takeda</a:t>
            </a:r>
          </a:p>
          <a:p>
            <a:pPr algn="l" eaLnBrk="1" hangingPunct="1"/>
            <a:r>
              <a:rPr lang="en-US" altLang="en-US" sz="2000" dirty="0"/>
              <a:t>Vertex</a:t>
            </a:r>
          </a:p>
        </p:txBody>
      </p:sp>
      <p:sp>
        <p:nvSpPr>
          <p:cNvPr id="10243" name="TextBox 1">
            <a:extLst>
              <a:ext uri="{FF2B5EF4-FFF2-40B4-BE49-F238E27FC236}">
                <a16:creationId xmlns="" xmlns:a16="http://schemas.microsoft.com/office/drawing/2014/main" id="{203F80F6-F96C-F541-A554-01E6AC48F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8724" y="2262854"/>
            <a:ext cx="44450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2000" dirty="0"/>
              <a:t>NIH-NCI</a:t>
            </a:r>
          </a:p>
          <a:p>
            <a:pPr algn="l" eaLnBrk="1" hangingPunct="1"/>
            <a:r>
              <a:rPr lang="en-US" altLang="en-US" sz="2000" dirty="0"/>
              <a:t>NIH-NINDS</a:t>
            </a:r>
          </a:p>
          <a:p>
            <a:pPr algn="l" eaLnBrk="1" hangingPunct="1"/>
            <a:r>
              <a:rPr lang="en-US" altLang="en-US" sz="2000" dirty="0"/>
              <a:t>NIH-NLHBI</a:t>
            </a:r>
          </a:p>
          <a:p>
            <a:pPr algn="l" eaLnBrk="1" hangingPunct="1"/>
            <a:r>
              <a:rPr lang="en-US" altLang="en-US" sz="2000" dirty="0"/>
              <a:t>Fred Hutch CRC</a:t>
            </a:r>
          </a:p>
          <a:p>
            <a:pPr algn="l" eaLnBrk="1" hangingPunct="1"/>
            <a:r>
              <a:rPr lang="en-US" altLang="en-US" sz="2000" dirty="0"/>
              <a:t>CDC</a:t>
            </a:r>
          </a:p>
          <a:p>
            <a:pPr algn="l" eaLnBrk="1" hangingPunct="1"/>
            <a:r>
              <a:rPr lang="en-US" altLang="en-US" sz="2000" dirty="0"/>
              <a:t>Georgia Inst. Technology</a:t>
            </a:r>
          </a:p>
          <a:p>
            <a:pPr algn="l" eaLnBrk="1" hangingPunct="1"/>
            <a:r>
              <a:rPr lang="en-US" altLang="en-US" sz="2000" dirty="0"/>
              <a:t>Scripps Research Inst.</a:t>
            </a:r>
          </a:p>
          <a:p>
            <a:pPr algn="l" eaLnBrk="1" hangingPunct="1"/>
            <a:r>
              <a:rPr lang="en-US" altLang="en-US" sz="2000" dirty="0"/>
              <a:t>St-Jude Children Res. Hosp.</a:t>
            </a:r>
          </a:p>
        </p:txBody>
      </p:sp>
      <p:sp>
        <p:nvSpPr>
          <p:cNvPr id="10245" name="TextBox 1">
            <a:extLst>
              <a:ext uri="{FF2B5EF4-FFF2-40B4-BE49-F238E27FC236}">
                <a16:creationId xmlns="" xmlns:a16="http://schemas.microsoft.com/office/drawing/2014/main" id="{61E5F641-4AD0-9D41-A2DB-A3BCB3443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364" y="1059630"/>
            <a:ext cx="73755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dirty="0"/>
              <a:t>HHMI Principal investigators (~40/year)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="" xmlns:a16="http://schemas.microsoft.com/office/drawing/2014/main" id="{FAE9850A-A9A6-1847-87B1-98DF4C3A9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8004" y="2063502"/>
            <a:ext cx="3919612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sz="2000" dirty="0"/>
              <a:t>Duke U.</a:t>
            </a:r>
          </a:p>
          <a:p>
            <a:r>
              <a:rPr lang="en-US" sz="2000" dirty="0"/>
              <a:t>East Carolina U.</a:t>
            </a:r>
          </a:p>
          <a:p>
            <a:r>
              <a:rPr lang="en-US" sz="2000" dirty="0"/>
              <a:t>Emory U.</a:t>
            </a:r>
          </a:p>
          <a:p>
            <a:r>
              <a:rPr lang="en-US" sz="2000" dirty="0"/>
              <a:t>Medical U. South Carolina</a:t>
            </a:r>
          </a:p>
          <a:p>
            <a:r>
              <a:rPr lang="en-US" sz="2000" dirty="0"/>
              <a:t>Rosalind Franklin U.</a:t>
            </a:r>
          </a:p>
          <a:p>
            <a:r>
              <a:rPr lang="en-US" sz="2000" dirty="0"/>
              <a:t>U. Kentucky</a:t>
            </a:r>
          </a:p>
          <a:p>
            <a:r>
              <a:rPr lang="en-US" sz="2000" dirty="0"/>
              <a:t>U. Alabama</a:t>
            </a:r>
          </a:p>
          <a:p>
            <a:r>
              <a:rPr lang="en-US" sz="2000" dirty="0"/>
              <a:t>U. Georgia</a:t>
            </a:r>
          </a:p>
          <a:p>
            <a:r>
              <a:rPr lang="en-US" sz="2000" dirty="0"/>
              <a:t>U. of Missouri-Kansas City</a:t>
            </a:r>
          </a:p>
          <a:p>
            <a:r>
              <a:rPr lang="en-US" sz="2000" dirty="0"/>
              <a:t>U. North Carolina</a:t>
            </a:r>
          </a:p>
          <a:p>
            <a:r>
              <a:rPr lang="en-US" sz="2000" dirty="0"/>
              <a:t>U. Pittsburgh</a:t>
            </a:r>
          </a:p>
          <a:p>
            <a:r>
              <a:rPr lang="en-US" sz="2000" dirty="0"/>
              <a:t>U. South Carolina</a:t>
            </a:r>
          </a:p>
          <a:p>
            <a:r>
              <a:rPr lang="en-US" sz="2000" dirty="0"/>
              <a:t>U. South Florida</a:t>
            </a:r>
          </a:p>
          <a:p>
            <a:r>
              <a:rPr lang="en-US" sz="2000" dirty="0"/>
              <a:t>U. Texas MD Anderson</a:t>
            </a:r>
          </a:p>
          <a:p>
            <a:r>
              <a:rPr lang="en-US" sz="2000" dirty="0"/>
              <a:t>U. Virginia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="" xmlns:a16="http://schemas.microsoft.com/office/drawing/2014/main" id="{6088A765-2758-0B47-BBB6-78AB40909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1367" y="4917607"/>
            <a:ext cx="368166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2000" dirty="0" err="1"/>
              <a:t>Accelero</a:t>
            </a:r>
            <a:r>
              <a:rPr lang="en-US" altLang="en-US" sz="2000" dirty="0"/>
              <a:t> Biostructures</a:t>
            </a:r>
          </a:p>
          <a:p>
            <a:pPr algn="l" eaLnBrk="1" hangingPunct="1"/>
            <a:r>
              <a:rPr lang="en-US" altLang="en-US" sz="2000" dirty="0"/>
              <a:t>Cocrystal Discovery</a:t>
            </a:r>
          </a:p>
          <a:p>
            <a:pPr algn="l" eaLnBrk="1" hangingPunct="1"/>
            <a:r>
              <a:rPr lang="en-US" altLang="en-US" sz="2000" dirty="0" err="1"/>
              <a:t>IniXium</a:t>
            </a:r>
            <a:endParaRPr lang="en-US" altLang="en-US" sz="2000" dirty="0"/>
          </a:p>
          <a:p>
            <a:pPr algn="l" eaLnBrk="1" hangingPunct="1"/>
            <a:r>
              <a:rPr lang="en-US" altLang="en-US" sz="2000" dirty="0" err="1"/>
              <a:t>Nurix</a:t>
            </a:r>
            <a:endParaRPr lang="en-US" altLang="en-US" sz="2000" dirty="0"/>
          </a:p>
          <a:p>
            <a:pPr algn="l" eaLnBrk="1" hangingPunct="1"/>
            <a:r>
              <a:rPr lang="en-US" altLang="en-US" sz="2000" dirty="0" err="1"/>
              <a:t>Vividion</a:t>
            </a:r>
            <a:endParaRPr lang="en-US" altLang="en-US" sz="2000" dirty="0"/>
          </a:p>
        </p:txBody>
      </p:sp>
      <p:sp>
        <p:nvSpPr>
          <p:cNvPr id="9" name="TextBox 1">
            <a:extLst>
              <a:ext uri="{FF2B5EF4-FFF2-40B4-BE49-F238E27FC236}">
                <a16:creationId xmlns="" xmlns:a16="http://schemas.microsoft.com/office/drawing/2014/main" id="{CA2B3475-E51C-8B46-B5D0-F4489DCA2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583" y="6046697"/>
            <a:ext cx="24645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1600" dirty="0"/>
              <a:t>(Market Cap &gt; $1T)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="" xmlns:a16="http://schemas.microsoft.com/office/drawing/2014/main" id="{8CD67000-CDD8-C242-819B-65CF19663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364" y="1612862"/>
            <a:ext cx="668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dirty="0"/>
              <a:t>Participating Research Team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="" xmlns:a16="http://schemas.microsoft.com/office/drawing/2014/main" id="{E9C729B0-F9A2-8D41-8E83-B642DFCBF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988" y="203546"/>
            <a:ext cx="115364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200" dirty="0"/>
              <a:t>BCSB external funding (HHMI, PRT, NIH) ~100M</a:t>
            </a:r>
          </a:p>
        </p:txBody>
      </p:sp>
    </p:spTree>
    <p:extLst>
      <p:ext uri="{BB962C8B-B14F-4D97-AF65-F5344CB8AC3E}">
        <p14:creationId xmlns:p14="http://schemas.microsoft.com/office/powerpoint/2010/main" val="143800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="" xmlns:a16="http://schemas.microsoft.com/office/drawing/2014/main" id="{8E5B2603-91D7-1A42-B302-96E59BBAFE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588" y="1871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GEMINI beamline </a:t>
            </a:r>
            <a:r>
              <a:rPr lang="en-US" altLang="en-US" dirty="0">
                <a:ea typeface="ＭＳ Ｐゴシック" panose="020B0600070205080204" pitchFamily="34" charset="-128"/>
                <a:sym typeface="Wingdings" pitchFamily="2" charset="2"/>
              </a:rPr>
              <a:t></a:t>
            </a:r>
            <a:r>
              <a:rPr lang="en-US" altLang="en-US" dirty="0">
                <a:ea typeface="ＭＳ Ｐゴシック" panose="020B0600070205080204" pitchFamily="34" charset="-128"/>
              </a:rPr>
              <a:t> Micron-size crystals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="" xmlns:a16="http://schemas.microsoft.com/office/drawing/2014/main" id="{9B5033ED-4E65-E044-ACB2-AA16C006F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1" y="1066801"/>
            <a:ext cx="597217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>
              <a:lnSpc>
                <a:spcPct val="100000"/>
              </a:lnSpc>
            </a:pPr>
            <a:endParaRPr lang="en-US" altLang="en-US" sz="2000" b="0"/>
          </a:p>
          <a:p>
            <a:pPr algn="l" eaLnBrk="1" hangingPunct="1">
              <a:lnSpc>
                <a:spcPct val="100000"/>
              </a:lnSpc>
              <a:buFontTx/>
              <a:buNone/>
            </a:pPr>
            <a:endParaRPr lang="en-US" altLang="en-US" sz="2000" b="0"/>
          </a:p>
        </p:txBody>
      </p:sp>
      <p:sp>
        <p:nvSpPr>
          <p:cNvPr id="38915" name="Rectangle 6">
            <a:extLst>
              <a:ext uri="{FF2B5EF4-FFF2-40B4-BE49-F238E27FC236}">
                <a16:creationId xmlns="" xmlns:a16="http://schemas.microsoft.com/office/drawing/2014/main" id="{2C6AB31A-C29F-4E4D-9A83-239B48B81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00" y="1085851"/>
            <a:ext cx="1125538" cy="3159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8916" name="Picture 8">
            <a:extLst>
              <a:ext uri="{FF2B5EF4-FFF2-40B4-BE49-F238E27FC236}">
                <a16:creationId xmlns="" xmlns:a16="http://schemas.microsoft.com/office/drawing/2014/main" id="{4C6E008D-B5EA-7144-94EC-5FB8E06D3F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" t="20692" r="58294" b="44379"/>
          <a:stretch/>
        </p:blipFill>
        <p:spPr bwMode="auto">
          <a:xfrm>
            <a:off x="80212" y="3008059"/>
            <a:ext cx="5330658" cy="3617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4" descr="PRT_Meeting_May_17_2019.jpg">
            <a:extLst>
              <a:ext uri="{FF2B5EF4-FFF2-40B4-BE49-F238E27FC236}">
                <a16:creationId xmlns="" xmlns:a16="http://schemas.microsoft.com/office/drawing/2014/main" id="{8711B573-2F37-D94D-8BEB-F814907F51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7" t="50130" r="20731" b="14893"/>
          <a:stretch>
            <a:fillRect/>
          </a:stretch>
        </p:blipFill>
        <p:spPr bwMode="auto">
          <a:xfrm>
            <a:off x="619801" y="1286960"/>
            <a:ext cx="4246562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IMG_1272.JPG">
            <a:extLst>
              <a:ext uri="{FF2B5EF4-FFF2-40B4-BE49-F238E27FC236}">
                <a16:creationId xmlns="" xmlns:a16="http://schemas.microsoft.com/office/drawing/2014/main" id="{A5F4081F-45EE-F542-9FE1-300D5D5CC4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499" y="1327434"/>
            <a:ext cx="3450343" cy="2587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IMG_6562.JPG">
            <a:extLst>
              <a:ext uri="{FF2B5EF4-FFF2-40B4-BE49-F238E27FC236}">
                <a16:creationId xmlns="" xmlns:a16="http://schemas.microsoft.com/office/drawing/2014/main" id="{7F8D8DCC-BFC7-5F4E-9653-D1A60A5573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632" y="1291141"/>
            <a:ext cx="2470357" cy="1852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FirstLight_highres.png">
            <a:extLst>
              <a:ext uri="{FF2B5EF4-FFF2-40B4-BE49-F238E27FC236}">
                <a16:creationId xmlns="" xmlns:a16="http://schemas.microsoft.com/office/drawing/2014/main" id="{AC1E0AEC-5561-344D-9626-49F142A26B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499" y="4075370"/>
            <a:ext cx="3216732" cy="2412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 descr="GEMINI_diffraction.jpg">
            <a:extLst>
              <a:ext uri="{FF2B5EF4-FFF2-40B4-BE49-F238E27FC236}">
                <a16:creationId xmlns="" xmlns:a16="http://schemas.microsoft.com/office/drawing/2014/main" id="{CBF204A3-DFDC-0144-9683-55A8FC43C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44" y="3512612"/>
            <a:ext cx="2680100" cy="30461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5DEC23A9-7CC5-9B49-A6BD-7F2EE22C78EF}"/>
              </a:ext>
            </a:extLst>
          </p:cNvPr>
          <p:cNvSpPr/>
          <p:nvPr/>
        </p:nvSpPr>
        <p:spPr>
          <a:xfrm>
            <a:off x="4374288" y="657180"/>
            <a:ext cx="3922687" cy="162009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BA067488-4EFF-C84E-8718-0215E67100F9}"/>
              </a:ext>
            </a:extLst>
          </p:cNvPr>
          <p:cNvSpPr/>
          <p:nvPr/>
        </p:nvSpPr>
        <p:spPr>
          <a:xfrm>
            <a:off x="163552" y="2392427"/>
            <a:ext cx="4041897" cy="403955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820B8577-E2FB-D14F-8FBE-4951C747DD6E}"/>
              </a:ext>
            </a:extLst>
          </p:cNvPr>
          <p:cNvSpPr/>
          <p:nvPr/>
        </p:nvSpPr>
        <p:spPr>
          <a:xfrm>
            <a:off x="4356688" y="2392427"/>
            <a:ext cx="3922687" cy="400022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AD083B9E-3A4F-6445-8B8E-9CB0FF9867B0}"/>
              </a:ext>
            </a:extLst>
          </p:cNvPr>
          <p:cNvSpPr/>
          <p:nvPr/>
        </p:nvSpPr>
        <p:spPr>
          <a:xfrm>
            <a:off x="8421658" y="2388216"/>
            <a:ext cx="3671961" cy="400022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8E2D0231-6C1C-964E-BAA8-B61B4588DF8C}"/>
              </a:ext>
            </a:extLst>
          </p:cNvPr>
          <p:cNvSpPr/>
          <p:nvPr/>
        </p:nvSpPr>
        <p:spPr>
          <a:xfrm>
            <a:off x="152034" y="657677"/>
            <a:ext cx="4041898" cy="159858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cxnSp>
        <p:nvCxnSpPr>
          <p:cNvPr id="2" name="Straight Connector 1"/>
          <p:cNvCxnSpPr>
            <a:cxnSpLocks/>
          </p:cNvCxnSpPr>
          <p:nvPr/>
        </p:nvCxnSpPr>
        <p:spPr>
          <a:xfrm flipV="1">
            <a:off x="0" y="584085"/>
            <a:ext cx="12192000" cy="203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-25679" y="20320"/>
            <a:ext cx="783651" cy="584084"/>
            <a:chOff x="2527307" y="1301546"/>
            <a:chExt cx="4373519" cy="3762649"/>
          </a:xfrm>
        </p:grpSpPr>
        <p:sp>
          <p:nvSpPr>
            <p:cNvPr id="4" name="Block Arc 3"/>
            <p:cNvSpPr/>
            <p:nvPr/>
          </p:nvSpPr>
          <p:spPr>
            <a:xfrm>
              <a:off x="3519111" y="1931312"/>
              <a:ext cx="2791742" cy="2666051"/>
            </a:xfrm>
            <a:prstGeom prst="blockArc">
              <a:avLst>
                <a:gd name="adj1" fmla="val 12183811"/>
                <a:gd name="adj2" fmla="val 9161405"/>
                <a:gd name="adj3" fmla="val 3168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527307" y="2107417"/>
              <a:ext cx="3669766" cy="2379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pc="50" dirty="0">
                  <a:ln w="13500">
                    <a:solidFill>
                      <a:schemeClr val="accent1">
                        <a:shade val="2500"/>
                        <a:alpha val="6500"/>
                      </a:schemeClr>
                    </a:solidFill>
                    <a:prstDash val="solid"/>
                  </a:ln>
                  <a:solidFill>
                    <a:schemeClr val="accent2">
                      <a:lumMod val="75000"/>
                      <a:alpha val="95000"/>
                    </a:scheme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</a:rPr>
                <a:t>MBC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 flipV="1">
              <a:off x="4261073" y="1301546"/>
              <a:ext cx="1280422" cy="808212"/>
            </a:xfrm>
            <a:prstGeom prst="line">
              <a:avLst/>
            </a:prstGeom>
            <a:ln w="28575" cap="rnd" cmpd="sng">
              <a:round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242574" y="2015282"/>
              <a:ext cx="1658252" cy="461835"/>
            </a:xfrm>
            <a:prstGeom prst="line">
              <a:avLst/>
            </a:prstGeom>
            <a:ln w="28575" cap="rnd" cmpd="sng">
              <a:round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024271" y="2550550"/>
              <a:ext cx="776647" cy="1375007"/>
            </a:xfrm>
            <a:prstGeom prst="line">
              <a:avLst/>
            </a:prstGeom>
            <a:ln w="28575" cap="rnd" cmpd="sng">
              <a:round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5415549" y="3915061"/>
              <a:ext cx="645675" cy="1149134"/>
            </a:xfrm>
            <a:prstGeom prst="line">
              <a:avLst/>
            </a:prstGeom>
            <a:ln w="28575" cap="rnd" cmpd="sng">
              <a:round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3652352" y="1394834"/>
              <a:ext cx="469865" cy="1310569"/>
            </a:xfrm>
            <a:prstGeom prst="line">
              <a:avLst/>
            </a:prstGeom>
            <a:ln w="28575" cap="rnd" cmpd="sng">
              <a:round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859178" y="19828"/>
            <a:ext cx="929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953735"/>
                </a:solidFill>
              </a:rPr>
              <a:t>Molecular </a:t>
            </a:r>
          </a:p>
          <a:p>
            <a:r>
              <a:rPr lang="en-US" sz="1200" dirty="0">
                <a:solidFill>
                  <a:srgbClr val="953735"/>
                </a:solidFill>
              </a:rPr>
              <a:t>Biology </a:t>
            </a:r>
          </a:p>
          <a:p>
            <a:r>
              <a:rPr lang="en-US" sz="1200" dirty="0">
                <a:solidFill>
                  <a:srgbClr val="953735"/>
                </a:solidFill>
              </a:rPr>
              <a:t>Consortium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09A7533-1065-F941-80F2-BBDEA0E400DB}"/>
              </a:ext>
            </a:extLst>
          </p:cNvPr>
          <p:cNvSpPr txBox="1"/>
          <p:nvPr/>
        </p:nvSpPr>
        <p:spPr>
          <a:xfrm>
            <a:off x="3027406" y="164778"/>
            <a:ext cx="5421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ALS Beamline 4.2.2: Mar 2020 – Mar 2021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2687129-B792-8648-8A04-C4F1AB5D6E79}"/>
              </a:ext>
            </a:extLst>
          </p:cNvPr>
          <p:cNvSpPr txBox="1"/>
          <p:nvPr/>
        </p:nvSpPr>
        <p:spPr>
          <a:xfrm>
            <a:off x="260100" y="749438"/>
            <a:ext cx="38865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Pandemic Operations</a:t>
            </a:r>
          </a:p>
          <a:p>
            <a:r>
              <a:rPr lang="en-US" sz="1600" dirty="0">
                <a:solidFill>
                  <a:schemeClr val="tx2"/>
                </a:solidFill>
              </a:rPr>
              <a:t>Samples screened: 4510</a:t>
            </a:r>
          </a:p>
          <a:p>
            <a:r>
              <a:rPr lang="en-US" sz="1600" dirty="0">
                <a:solidFill>
                  <a:schemeClr val="tx2"/>
                </a:solidFill>
              </a:rPr>
              <a:t>Datasets collected: 1254</a:t>
            </a:r>
          </a:p>
          <a:p>
            <a:r>
              <a:rPr lang="en-US" sz="1600" dirty="0">
                <a:solidFill>
                  <a:schemeClr val="tx2"/>
                </a:solidFill>
              </a:rPr>
              <a:t>65% screened/collected by 4.2.2 staff</a:t>
            </a:r>
          </a:p>
          <a:p>
            <a:r>
              <a:rPr lang="en-US" sz="1600" dirty="0">
                <a:solidFill>
                  <a:schemeClr val="tx2"/>
                </a:solidFill>
              </a:rPr>
              <a:t>Significant Covid-19 work with </a:t>
            </a:r>
            <a:r>
              <a:rPr lang="en-US" sz="1600" dirty="0" err="1">
                <a:solidFill>
                  <a:schemeClr val="tx2"/>
                </a:solidFill>
              </a:rPr>
              <a:t>Vir</a:t>
            </a:r>
            <a:r>
              <a:rPr lang="en-US" sz="1600" dirty="0">
                <a:solidFill>
                  <a:schemeClr val="tx2"/>
                </a:solidFill>
              </a:rPr>
              <a:t> Biotechnology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58CEFFF-5862-324F-BED6-1B751EC68A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702" y="618836"/>
            <a:ext cx="2479295" cy="1681272"/>
          </a:xfrm>
          <a:prstGeom prst="rect">
            <a:avLst/>
          </a:prstGeom>
        </p:spPr>
      </p:pic>
      <p:pic>
        <p:nvPicPr>
          <p:cNvPr id="20" name="Movie_v2.mov">
            <a:hlinkClick r:id="" action="ppaction://media"/>
            <a:extLst>
              <a:ext uri="{FF2B5EF4-FFF2-40B4-BE49-F238E27FC236}">
                <a16:creationId xmlns="" xmlns:a16="http://schemas.microsoft.com/office/drawing/2014/main" id="{1FCFC8A8-8271-3A46-84B9-B2CAF249D4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469" y="2847297"/>
            <a:ext cx="4149802" cy="3024147"/>
          </a:xfrm>
          <a:prstGeom prst="rect">
            <a:avLst/>
          </a:prstGeom>
        </p:spPr>
      </p:pic>
      <p:pic>
        <p:nvPicPr>
          <p:cNvPr id="21" name="Picture 20" descr="Diagram&#10;&#10;Description automatically generated">
            <a:extLst>
              <a:ext uri="{FF2B5EF4-FFF2-40B4-BE49-F238E27FC236}">
                <a16:creationId xmlns="" xmlns:a16="http://schemas.microsoft.com/office/drawing/2014/main" id="{6D284600-CFA4-E54E-AC68-1D808FE94C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3750" y="2909052"/>
            <a:ext cx="2401121" cy="2725862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9C42FE10-4714-B849-8EA8-4D3C31A0A8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3851" y="2909052"/>
            <a:ext cx="1354210" cy="302414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7AF91E7-FC83-A842-97B9-FE21AA7072EA}"/>
              </a:ext>
            </a:extLst>
          </p:cNvPr>
          <p:cNvSpPr txBox="1"/>
          <p:nvPr/>
        </p:nvSpPr>
        <p:spPr>
          <a:xfrm>
            <a:off x="412785" y="2369837"/>
            <a:ext cx="3735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Structural mapping immunodominant sites of SARS-CoV-2 spike protein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7ED71C5-43C6-2C4F-A52E-FA96EEBE87C8}"/>
              </a:ext>
            </a:extLst>
          </p:cNvPr>
          <p:cNvSpPr txBox="1"/>
          <p:nvPr/>
        </p:nvSpPr>
        <p:spPr>
          <a:xfrm>
            <a:off x="4625199" y="2382786"/>
            <a:ext cx="3575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SARS-CoV-2 variant immune evasion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4565AFA-F355-9E42-BB97-FD5FCC6F6B6A}"/>
              </a:ext>
            </a:extLst>
          </p:cNvPr>
          <p:cNvSpPr txBox="1"/>
          <p:nvPr/>
        </p:nvSpPr>
        <p:spPr>
          <a:xfrm>
            <a:off x="8666185" y="2380800"/>
            <a:ext cx="3648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Antibodies that resist SARS-CoV-2 viral escape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79889C8B-1007-DC4D-8705-A40797738B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074" y="2998836"/>
            <a:ext cx="5491543" cy="290178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5B1BBAED-F164-504E-8B09-725CDEEBB96E}"/>
              </a:ext>
            </a:extLst>
          </p:cNvPr>
          <p:cNvSpPr txBox="1"/>
          <p:nvPr/>
        </p:nvSpPr>
        <p:spPr>
          <a:xfrm>
            <a:off x="6335631" y="952195"/>
            <a:ext cx="20340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SARS-CoV-2 ORF8 protein</a:t>
            </a:r>
          </a:p>
          <a:p>
            <a:r>
              <a:rPr lang="en-US" sz="1400" dirty="0">
                <a:solidFill>
                  <a:srgbClr val="002060"/>
                </a:solidFill>
              </a:rPr>
              <a:t>Remote collection</a:t>
            </a:r>
          </a:p>
          <a:p>
            <a:r>
              <a:rPr lang="en-US" sz="1400" dirty="0">
                <a:solidFill>
                  <a:srgbClr val="002060"/>
                </a:solidFill>
              </a:rPr>
              <a:t>PDB 7JX6</a:t>
            </a:r>
          </a:p>
          <a:p>
            <a:r>
              <a:rPr lang="en-US" sz="1400" dirty="0">
                <a:solidFill>
                  <a:srgbClr val="002060"/>
                </a:solidFill>
              </a:rPr>
              <a:t>Fremont Lab WUSTL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ADE28367-89B3-694E-8181-A248B2A6C1EE}"/>
              </a:ext>
            </a:extLst>
          </p:cNvPr>
          <p:cNvSpPr txBox="1"/>
          <p:nvPr/>
        </p:nvSpPr>
        <p:spPr>
          <a:xfrm>
            <a:off x="600910" y="5900618"/>
            <a:ext cx="25026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L. </a:t>
            </a:r>
            <a:r>
              <a:rPr lang="en-US" sz="1400" dirty="0" err="1"/>
              <a:t>Picolli</a:t>
            </a:r>
            <a:r>
              <a:rPr lang="en-US" sz="1400" dirty="0"/>
              <a:t>, et. al., </a:t>
            </a:r>
            <a:r>
              <a:rPr lang="en-US" sz="1400" i="1" dirty="0"/>
              <a:t>Cell</a:t>
            </a:r>
            <a:r>
              <a:rPr lang="en-US" sz="1400" dirty="0"/>
              <a:t> Jan. 2020*</a:t>
            </a:r>
          </a:p>
          <a:p>
            <a:r>
              <a:rPr lang="en-US" altLang="en-US" sz="1400" dirty="0">
                <a:solidFill>
                  <a:srgbClr val="002060"/>
                </a:solidFill>
              </a:rPr>
              <a:t>DOI: 10.1016/j.cell.2020.09.037</a:t>
            </a:r>
          </a:p>
          <a:p>
            <a:endParaRPr lang="en-US" sz="1400" dirty="0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DCD3E5CB-1039-6642-AF07-EA10CBD2A973}"/>
              </a:ext>
            </a:extLst>
          </p:cNvPr>
          <p:cNvSpPr txBox="1"/>
          <p:nvPr/>
        </p:nvSpPr>
        <p:spPr>
          <a:xfrm>
            <a:off x="4374574" y="5871444"/>
            <a:ext cx="30211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E.C. Thompson, et. al., </a:t>
            </a:r>
            <a:r>
              <a:rPr lang="en-US" sz="1400" i="1" dirty="0"/>
              <a:t>Cell</a:t>
            </a:r>
            <a:r>
              <a:rPr lang="en-US" sz="1400" dirty="0"/>
              <a:t> Mar. 2021*</a:t>
            </a:r>
          </a:p>
          <a:p>
            <a:r>
              <a:rPr lang="en-US" altLang="en-US" sz="1400" dirty="0">
                <a:solidFill>
                  <a:srgbClr val="002060"/>
                </a:solidFill>
              </a:rPr>
              <a:t>DOI: 10.1016/j.cell.2021.01.037</a:t>
            </a:r>
          </a:p>
          <a:p>
            <a:endParaRPr lang="en-US" sz="1400" dirty="0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7C235E8A-4C92-1D4D-9EB7-A1C6E04F342E}"/>
              </a:ext>
            </a:extLst>
          </p:cNvPr>
          <p:cNvSpPr txBox="1"/>
          <p:nvPr/>
        </p:nvSpPr>
        <p:spPr>
          <a:xfrm>
            <a:off x="9106930" y="63390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4DA03C3-1F47-F145-9C5B-4E45D64C91BE}"/>
              </a:ext>
            </a:extLst>
          </p:cNvPr>
          <p:cNvSpPr txBox="1"/>
          <p:nvPr/>
        </p:nvSpPr>
        <p:spPr>
          <a:xfrm>
            <a:off x="8569942" y="5909273"/>
            <a:ext cx="2056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T. Starr, et. al. Submitted*</a:t>
            </a:r>
            <a:endParaRPr lang="en-US" altLang="en-US" sz="1400" dirty="0">
              <a:solidFill>
                <a:srgbClr val="002060"/>
              </a:solidFill>
            </a:endParaRPr>
          </a:p>
          <a:p>
            <a:endParaRPr lang="en-US" sz="1400" dirty="0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9BA0949A-D584-B64E-849F-8F8362F715AD}"/>
              </a:ext>
            </a:extLst>
          </p:cNvPr>
          <p:cNvSpPr txBox="1"/>
          <p:nvPr/>
        </p:nvSpPr>
        <p:spPr>
          <a:xfrm>
            <a:off x="9844759" y="6376769"/>
            <a:ext cx="2355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*4.2.2. staff authorship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30934883-0651-2E47-9545-1EC51B97162C}"/>
              </a:ext>
            </a:extLst>
          </p:cNvPr>
          <p:cNvSpPr/>
          <p:nvPr/>
        </p:nvSpPr>
        <p:spPr>
          <a:xfrm>
            <a:off x="154033" y="2392427"/>
            <a:ext cx="4041897" cy="40395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1C94B23E-2FDF-9242-A044-01304B61739C}"/>
              </a:ext>
            </a:extLst>
          </p:cNvPr>
          <p:cNvSpPr/>
          <p:nvPr/>
        </p:nvSpPr>
        <p:spPr>
          <a:xfrm>
            <a:off x="8421658" y="660792"/>
            <a:ext cx="3671961" cy="162009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277E1FFB-C710-B549-9FD7-DF6166CE27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474" y="3151236"/>
            <a:ext cx="5491543" cy="2901782"/>
          </a:xfrm>
          <a:prstGeom prst="rect">
            <a:avLst/>
          </a:prstGeom>
        </p:spPr>
      </p:pic>
      <p:pic>
        <p:nvPicPr>
          <p:cNvPr id="45" name="Picture 44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165B757F-B4A2-6C4D-B494-B0398CC52C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08723" y="983692"/>
            <a:ext cx="2018119" cy="124470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85D1654B-F3F4-C347-9156-50F05A5C112D}"/>
              </a:ext>
            </a:extLst>
          </p:cNvPr>
          <p:cNvSpPr txBox="1"/>
          <p:nvPr/>
        </p:nvSpPr>
        <p:spPr>
          <a:xfrm>
            <a:off x="10497441" y="927291"/>
            <a:ext cx="15919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VIR-7831 </a:t>
            </a:r>
          </a:p>
          <a:p>
            <a:r>
              <a:rPr lang="en-US" sz="1400" dirty="0">
                <a:solidFill>
                  <a:srgbClr val="002060"/>
                </a:solidFill>
              </a:rPr>
              <a:t>85% reduction in hospitalization or death</a:t>
            </a:r>
          </a:p>
          <a:p>
            <a:r>
              <a:rPr lang="en-US" sz="1400" dirty="0">
                <a:solidFill>
                  <a:srgbClr val="002060"/>
                </a:solidFill>
              </a:rPr>
              <a:t>Phase 3 trials over</a:t>
            </a:r>
          </a:p>
          <a:p>
            <a:r>
              <a:rPr lang="en-US" sz="1400" dirty="0">
                <a:solidFill>
                  <a:srgbClr val="002060"/>
                </a:solidFill>
              </a:rPr>
              <a:t>EUA submitted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098C6D0A-BD5E-DB4B-A81E-B7EC1A980F65}"/>
              </a:ext>
            </a:extLst>
          </p:cNvPr>
          <p:cNvSpPr txBox="1"/>
          <p:nvPr/>
        </p:nvSpPr>
        <p:spPr>
          <a:xfrm>
            <a:off x="9041493" y="606854"/>
            <a:ext cx="2665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COVID-19 treatment</a:t>
            </a:r>
          </a:p>
        </p:txBody>
      </p:sp>
    </p:spTree>
    <p:extLst>
      <p:ext uri="{BB962C8B-B14F-4D97-AF65-F5344CB8AC3E}">
        <p14:creationId xmlns:p14="http://schemas.microsoft.com/office/powerpoint/2010/main" val="383357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054" y="63640"/>
            <a:ext cx="10668000" cy="850760"/>
          </a:xfrm>
        </p:spPr>
        <p:txBody>
          <a:bodyPr>
            <a:normAutofit fontScale="90000"/>
          </a:bodyPr>
          <a:lstStyle/>
          <a:p>
            <a:r>
              <a:rPr lang="en-US" dirty="0"/>
              <a:t>ALS 8.3.1 – </a:t>
            </a:r>
            <a:r>
              <a:rPr lang="en-US" dirty="0" err="1"/>
              <a:t>TomAlberTron</a:t>
            </a:r>
            <a:r>
              <a:rPr lang="en-US" dirty="0"/>
              <a:t> - Highlights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39" r="58917"/>
          <a:stretch/>
        </p:blipFill>
        <p:spPr bwMode="auto">
          <a:xfrm>
            <a:off x="2133600" y="1066800"/>
            <a:ext cx="4648200" cy="287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7315200" y="1066800"/>
            <a:ext cx="2286000" cy="2521610"/>
            <a:chOff x="5791200" y="1066800"/>
            <a:chExt cx="2286000" cy="2521610"/>
          </a:xfrm>
        </p:grpSpPr>
        <p:pic>
          <p:nvPicPr>
            <p:cNvPr id="1032" name="Picture 8" descr="Nobel Prize - Wikipedi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00000"/>
                      </a14:imgEffect>
                      <a14:imgEffect>
                        <a14:brightnessContrast bright="62000" contrast="-6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1676400"/>
              <a:ext cx="1943100" cy="191201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10" name="Chart Placeholder 33"/>
            <p:cNvGraphicFramePr>
              <a:graphicFrameLocks/>
            </p:cNvGraphicFramePr>
            <p:nvPr/>
          </p:nvGraphicFramePr>
          <p:xfrm>
            <a:off x="5791200" y="1447800"/>
            <a:ext cx="2286000" cy="19812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cxnSp>
          <p:nvCxnSpPr>
            <p:cNvPr id="6" name="Straight Connector 5"/>
            <p:cNvCxnSpPr/>
            <p:nvPr/>
          </p:nvCxnSpPr>
          <p:spPr>
            <a:xfrm>
              <a:off x="6924675" y="1676400"/>
              <a:ext cx="19050" cy="914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6553200" y="2590800"/>
              <a:ext cx="381000" cy="8382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934200" y="2590800"/>
              <a:ext cx="457200" cy="8382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096000" y="2057400"/>
              <a:ext cx="6511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6</a:t>
              </a:r>
            </a:p>
            <a:p>
              <a:pPr algn="ctr"/>
              <a:r>
                <a:rPr lang="en-US" dirty="0"/>
                <a:t>8.3.1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952136" y="2096869"/>
              <a:ext cx="8964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6</a:t>
              </a:r>
            </a:p>
            <a:p>
              <a:pPr algn="ctr"/>
              <a:r>
                <a:rPr lang="en-US" dirty="0" err="1"/>
                <a:t>cryoEM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705600" y="2819400"/>
              <a:ext cx="4940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2</a:t>
              </a:r>
            </a:p>
            <a:p>
              <a:pPr algn="ctr"/>
              <a:r>
                <a:rPr lang="en-US" dirty="0"/>
                <a:t>SLS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248400" y="1066800"/>
              <a:ext cx="13692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/>
                <a:t>Doudna</a:t>
              </a:r>
              <a:r>
                <a:rPr lang="en-US" dirty="0"/>
                <a:t> </a:t>
              </a:r>
            </a:p>
            <a:p>
              <a:pPr algn="ctr"/>
              <a:r>
                <a:rPr lang="en-US" dirty="0"/>
                <a:t>CRISPR PDBs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453356" y="3962400"/>
            <a:ext cx="3642644" cy="2819400"/>
            <a:chOff x="929356" y="3962400"/>
            <a:chExt cx="3642644" cy="2819400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32"/>
            <a:stretch/>
          </p:blipFill>
          <p:spPr bwMode="auto">
            <a:xfrm>
              <a:off x="990600" y="4724400"/>
              <a:ext cx="3024855" cy="17566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7" name="Picture 1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356" y="4724400"/>
              <a:ext cx="1218267" cy="1781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1157212" y="3962400"/>
              <a:ext cx="246574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COVID protection:</a:t>
              </a:r>
            </a:p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nanobody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aerosol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990600" y="6474023"/>
              <a:ext cx="35814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Schoof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et al., </a:t>
              </a:r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Science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370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(2020)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019800" y="3962401"/>
            <a:ext cx="4648200" cy="2822377"/>
            <a:chOff x="4495800" y="3962400"/>
            <a:chExt cx="4648200" cy="2822377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4648200"/>
              <a:ext cx="4102100" cy="18453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105400" y="3962400"/>
              <a:ext cx="340856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UCSF-Oxford SARS-CoV-2</a:t>
              </a:r>
            </a:p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fragment screen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724400" y="6477000"/>
              <a:ext cx="44196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Schuller et al., </a:t>
              </a:r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Science Advances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in press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(2021)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259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417638"/>
          </a:xfrm>
        </p:spPr>
        <p:txBody>
          <a:bodyPr>
            <a:noAutofit/>
          </a:bodyPr>
          <a:lstStyle/>
          <a:p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TomAlberTron’s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User Community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2053" y="1295400"/>
            <a:ext cx="9614517" cy="50292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1000+ users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60+ institutions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PRT investment: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$16 M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since 2001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Return: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1826 PDB 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720 pubs  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 hi-impact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$132+ M (NIH)   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$935+ M (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Plexxikon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Median visit-to-next-visit interval: </a:t>
            </a:r>
          </a:p>
          <a:p>
            <a:pPr marL="457200" lvl="1" indent="0" algn="ctr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± 8 days</a:t>
            </a:r>
          </a:p>
        </p:txBody>
      </p:sp>
      <p:pic>
        <p:nvPicPr>
          <p:cNvPr id="2050" name="Picture 2" descr="Heart Beat Animation Sticker by alperdurmaz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953000"/>
            <a:ext cx="112014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03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1345</TotalTime>
  <Words>659</Words>
  <Application>Microsoft Office PowerPoint</Application>
  <PresentationFormat>Custom</PresentationFormat>
  <Paragraphs>183</Paragraphs>
  <Slides>14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Depth</vt:lpstr>
      <vt:lpstr>Office Theme</vt:lpstr>
      <vt:lpstr>Advanced Light Source</vt:lpstr>
      <vt:lpstr>PowerPoint Presentation</vt:lpstr>
      <vt:lpstr>PowerPoint Presentation</vt:lpstr>
      <vt:lpstr>PowerPoint Presentation</vt:lpstr>
      <vt:lpstr>PowerPoint Presentation</vt:lpstr>
      <vt:lpstr>GEMINI beamline  Micron-size crystals</vt:lpstr>
      <vt:lpstr>PowerPoint Presentation</vt:lpstr>
      <vt:lpstr>ALS 8.3.1 – TomAlberTron - Highlights</vt:lpstr>
      <vt:lpstr>TomAlberTron’s User Community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Hura</dc:creator>
  <cp:lastModifiedBy>James_Holton</cp:lastModifiedBy>
  <cp:revision>44</cp:revision>
  <dcterms:created xsi:type="dcterms:W3CDTF">2021-03-19T17:05:58Z</dcterms:created>
  <dcterms:modified xsi:type="dcterms:W3CDTF">2021-03-26T19:52:37Z</dcterms:modified>
</cp:coreProperties>
</file>