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2" r:id="rId3"/>
    <p:sldId id="264" r:id="rId4"/>
    <p:sldId id="267" r:id="rId5"/>
    <p:sldId id="266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56" r:id="rId16"/>
    <p:sldId id="257" r:id="rId17"/>
    <p:sldId id="258" r:id="rId18"/>
    <p:sldId id="259" r:id="rId19"/>
    <p:sldId id="260" r:id="rId20"/>
    <p:sldId id="261" r:id="rId21"/>
    <p:sldId id="263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6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3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3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0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5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0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5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0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2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8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1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C786C-E146-49E1-A290-1421B967E3A9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7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1"/>
            <a:ext cx="8610600" cy="192405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Hidden Correlations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886200"/>
            <a:ext cx="49530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Your data may be trying to tell you something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1166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https://bl831.als.lbl.gov/~</a:t>
            </a:r>
            <a:r>
              <a:rPr lang="en-US" sz="2000" dirty="0" smtClean="0"/>
              <a:t>jamesh/powerpoint/BioTA_GM_2022.pptx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40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step 61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6.8%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step 62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5.7%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high x-ray weight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0260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1.2%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0.06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compromise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7.07%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14400"/>
            <a:ext cx="21336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flipme.pdb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Nancy Pelosi poised to return as House spea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5" b="22556"/>
          <a:stretch/>
        </p:blipFill>
        <p:spPr>
          <a:xfrm>
            <a:off x="1676400" y="2133600"/>
            <a:ext cx="1905000" cy="702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1"/>
          <a:stretch/>
        </p:blipFill>
        <p:spPr>
          <a:xfrm>
            <a:off x="1676400" y="3048000"/>
            <a:ext cx="1905000" cy="1008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133600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086100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Flip_1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6" r="3333" b="18112"/>
          <a:stretch/>
        </p:blipFill>
        <p:spPr>
          <a:xfrm>
            <a:off x="1676400" y="4000007"/>
            <a:ext cx="1905000" cy="8005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4038600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Flip_2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95700" y="2514600"/>
            <a:ext cx="1524000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95700" y="3467100"/>
            <a:ext cx="1524000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95700" y="4419600"/>
            <a:ext cx="1524000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33800" y="1752600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Refine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3600" y="1676400"/>
            <a:ext cx="2220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Score &amp; Sort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4474" y="2667000"/>
            <a:ext cx="383874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Multiply together:</a:t>
            </a:r>
          </a:p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Clashscore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VdW_Energy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Worst &amp; average Z-scores:</a:t>
            </a:r>
          </a:p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rotamer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sin(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bonds angles planes</a:t>
            </a:r>
          </a:p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Chirals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dihedrals</a:t>
            </a:r>
          </a:p>
        </p:txBody>
      </p:sp>
      <p:sp>
        <p:nvSpPr>
          <p:cNvPr id="20" name="Freeform 19"/>
          <p:cNvSpPr/>
          <p:nvPr/>
        </p:nvSpPr>
        <p:spPr>
          <a:xfrm>
            <a:off x="3143250" y="1065826"/>
            <a:ext cx="5926689" cy="1572599"/>
          </a:xfrm>
          <a:custGeom>
            <a:avLst/>
            <a:gdLst>
              <a:gd name="connsiteX0" fmla="*/ 5248275 w 5926689"/>
              <a:gd name="connsiteY0" fmla="*/ 1572599 h 1572599"/>
              <a:gd name="connsiteX1" fmla="*/ 5467350 w 5926689"/>
              <a:gd name="connsiteY1" fmla="*/ 143849 h 1572599"/>
              <a:gd name="connsiteX2" fmla="*/ 0 w 5926689"/>
              <a:gd name="connsiteY2" fmla="*/ 124799 h 157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6689" h="1572599">
                <a:moveTo>
                  <a:pt x="5248275" y="1572599"/>
                </a:moveTo>
                <a:cubicBezTo>
                  <a:pt x="5795169" y="978874"/>
                  <a:pt x="6342063" y="385149"/>
                  <a:pt x="5467350" y="143849"/>
                </a:cubicBezTo>
                <a:cubicBezTo>
                  <a:pt x="4592637" y="-97451"/>
                  <a:pt x="2296318" y="13674"/>
                  <a:pt x="0" y="124799"/>
                </a:cubicBezTo>
              </a:path>
            </a:pathLst>
          </a:custGeom>
          <a:noFill/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3400" y="5029200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Flip_3     …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6019800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Flip_4     …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6" grpId="0"/>
      <p:bldP spid="17" grpId="0"/>
      <p:bldP spid="18" grpId="0"/>
      <p:bldP spid="20" grpId="0" animBg="1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180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25146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9050"/>
            <a:ext cx="29718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0.1226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0.1385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0.0319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Angle:   3.57</a:t>
            </a:r>
          </a:p>
        </p:txBody>
      </p:sp>
      <p:sp>
        <p:nvSpPr>
          <p:cNvPr id="5" name="AutoShape 2" descr="Nancy Pelosi poised to return as House spea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919008"/>
            <a:ext cx="236220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2.12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6.52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  11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2.78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1.61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Nancy Pelosi poised to return as House spea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180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46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9050"/>
            <a:ext cx="25146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0.1107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0.1250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0.024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Angle:   4.11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919008"/>
            <a:ext cx="236220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0.89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0.54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 1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0.93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Nancy Pelosi poised to return as House spea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6"/>
            <a:ext cx="9144000" cy="68180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46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9050"/>
            <a:ext cx="26670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0.0815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0.0805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0.0101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Angle:  1.83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919008"/>
            <a:ext cx="236220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0.72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75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1"/>
            <a:ext cx="9144000" cy="6818095"/>
          </a:xfrm>
          <a:prstGeom prst="rect">
            <a:avLst/>
          </a:prstGeom>
        </p:spPr>
      </p:pic>
      <p:sp>
        <p:nvSpPr>
          <p:cNvPr id="5" name="AutoShape 2" descr="Nancy Pelosi poised to return as House spea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5146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9050"/>
            <a:ext cx="26670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0.0815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0.0805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0.0101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Angle:  1.83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919008"/>
            <a:ext cx="236220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0.72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if … 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Exactly two conformations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50:50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Geometry/energy excellent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Solvent model-able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correct assignments be found?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so,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hat would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be?  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~4%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Refinement Program: AMBER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228851"/>
              </p:ext>
            </p:extLst>
          </p:nvPr>
        </p:nvGraphicFramePr>
        <p:xfrm>
          <a:off x="457200" y="1600200"/>
          <a:ext cx="8229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53440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refmac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amber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user-supplied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solvent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CDL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geometry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*.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ligands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GPUs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2" descr="Yes ic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6" b="90357" l="45727" r="93764">
                        <a14:foregroundMark x1="68822" y1="50714" x2="68822" y2="5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44" t="15030" r="10031" b="21242"/>
          <a:stretch/>
        </p:blipFill>
        <p:spPr bwMode="auto">
          <a:xfrm>
            <a:off x="7315200" y="3352800"/>
            <a:ext cx="74566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es ic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6" b="90357" l="45727" r="93764">
                        <a14:foregroundMark x1="68822" y1="50714" x2="68822" y2="5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44" t="15030" r="10031" b="21242"/>
          <a:stretch/>
        </p:blipFill>
        <p:spPr bwMode="auto">
          <a:xfrm>
            <a:off x="7315200" y="5029200"/>
            <a:ext cx="74566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Yes ic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6" b="90357" l="45727" r="93764">
                        <a14:foregroundMark x1="68822" y1="50714" x2="68822" y2="5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44" t="15030" r="10031" b="21242"/>
          <a:stretch/>
        </p:blipFill>
        <p:spPr bwMode="auto">
          <a:xfrm>
            <a:off x="7315200" y="2514600"/>
            <a:ext cx="74566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es ic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6" b="90357" l="45727" r="93764">
                        <a14:foregroundMark x1="68822" y1="50714" x2="68822" y2="5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44" t="15030" r="10031" b="21242"/>
          <a:stretch/>
        </p:blipFill>
        <p:spPr bwMode="auto">
          <a:xfrm>
            <a:off x="3276600" y="2514600"/>
            <a:ext cx="74566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Yes ic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6" b="90357" l="45727" r="93764">
                        <a14:foregroundMark x1="68822" y1="50714" x2="68822" y2="5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44" t="15030" r="10031" b="21242"/>
          <a:stretch/>
        </p:blipFill>
        <p:spPr bwMode="auto">
          <a:xfrm>
            <a:off x="5257800" y="3352800"/>
            <a:ext cx="74566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es ic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3" b="80357" l="6467" r="50346">
                        <a14:foregroundMark x1="31178" y1="43929" x2="31178" y2="4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38" t="15030" r="48910" b="21242"/>
          <a:stretch/>
        </p:blipFill>
        <p:spPr bwMode="auto">
          <a:xfrm>
            <a:off x="3276600" y="3352800"/>
            <a:ext cx="770518" cy="7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Yes ic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3" b="80357" l="6467" r="50346">
                        <a14:foregroundMark x1="31178" y1="43929" x2="31178" y2="4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38" t="15030" r="48910" b="21242"/>
          <a:stretch/>
        </p:blipFill>
        <p:spPr bwMode="auto">
          <a:xfrm>
            <a:off x="7315200" y="4191000"/>
            <a:ext cx="770518" cy="7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Yes ic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3" b="80357" l="6467" r="50346">
                        <a14:foregroundMark x1="31178" y1="43929" x2="31178" y2="4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38" t="15030" r="48910" b="21242"/>
          <a:stretch/>
        </p:blipFill>
        <p:spPr bwMode="auto">
          <a:xfrm>
            <a:off x="5257800" y="2514600"/>
            <a:ext cx="770518" cy="7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Yes ic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3" b="80357" l="6467" r="50346">
                        <a14:foregroundMark x1="31178" y1="43929" x2="31178" y2="4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38" t="15030" r="48910" b="21242"/>
          <a:stretch/>
        </p:blipFill>
        <p:spPr bwMode="auto">
          <a:xfrm>
            <a:off x="5334000" y="5029200"/>
            <a:ext cx="770518" cy="7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Yes ic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3" b="80357" l="6467" r="50346">
                        <a14:foregroundMark x1="31178" y1="43929" x2="31178" y2="4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38" t="15030" r="48910" b="21242"/>
          <a:stretch/>
        </p:blipFill>
        <p:spPr bwMode="auto">
          <a:xfrm>
            <a:off x="3276600" y="5029200"/>
            <a:ext cx="770518" cy="7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Yes ic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6" b="90357" l="45727" r="93764">
                        <a14:foregroundMark x1="68822" y1="50714" x2="68822" y2="5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44" t="15030" r="10031" b="21242"/>
          <a:stretch/>
        </p:blipFill>
        <p:spPr bwMode="auto">
          <a:xfrm>
            <a:off x="5334000" y="4191000"/>
            <a:ext cx="74566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Yes ic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6" b="90357" l="45727" r="93764">
                        <a14:foregroundMark x1="68822" y1="50714" x2="68822" y2="5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44" t="15030" r="10031" b="21242"/>
          <a:stretch/>
        </p:blipFill>
        <p:spPr bwMode="auto">
          <a:xfrm>
            <a:off x="3276600" y="4191000"/>
            <a:ext cx="74566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2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"/>
            <a:ext cx="9144000" cy="6818094"/>
          </a:xfrm>
          <a:prstGeom prst="rect">
            <a:avLst/>
          </a:prstGeom>
        </p:spPr>
      </p:pic>
      <p:sp>
        <p:nvSpPr>
          <p:cNvPr id="5" name="AutoShape 2" descr="Nancy Pelosi poised to return as House spea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5146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9050"/>
            <a:ext cx="26670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0.0833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0.1191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0.0141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Angle:  1.98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919008"/>
            <a:ext cx="236220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1.30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0.72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22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2.04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0.17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0"/>
            <a:ext cx="11535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6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4" b="23473"/>
          <a:stretch/>
        </p:blipFill>
        <p:spPr>
          <a:xfrm>
            <a:off x="-1" y="0"/>
            <a:ext cx="9144000" cy="35681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7" b="28629"/>
          <a:stretch/>
        </p:blipFill>
        <p:spPr>
          <a:xfrm>
            <a:off x="-1" y="3568148"/>
            <a:ext cx="9144000" cy="32856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2626092" y="2653748"/>
            <a:ext cx="4523330" cy="1458843"/>
          </a:xfrm>
          <a:custGeom>
            <a:avLst/>
            <a:gdLst>
              <a:gd name="connsiteX0" fmla="*/ 900367 w 3532529"/>
              <a:gd name="connsiteY0" fmla="*/ 0 h 1454425"/>
              <a:gd name="connsiteX1" fmla="*/ 85359 w 3532529"/>
              <a:gd name="connsiteY1" fmla="*/ 278295 h 1454425"/>
              <a:gd name="connsiteX2" fmla="*/ 85359 w 3532529"/>
              <a:gd name="connsiteY2" fmla="*/ 1113182 h 1454425"/>
              <a:gd name="connsiteX3" fmla="*/ 622072 w 3532529"/>
              <a:gd name="connsiteY3" fmla="*/ 1431235 h 1454425"/>
              <a:gd name="connsiteX4" fmla="*/ 2063246 w 3532529"/>
              <a:gd name="connsiteY4" fmla="*/ 1421295 h 1454425"/>
              <a:gd name="connsiteX5" fmla="*/ 3037280 w 3532529"/>
              <a:gd name="connsiteY5" fmla="*/ 1351722 h 1454425"/>
              <a:gd name="connsiteX6" fmla="*/ 3484541 w 3532529"/>
              <a:gd name="connsiteY6" fmla="*/ 496956 h 1454425"/>
              <a:gd name="connsiteX7" fmla="*/ 1924098 w 3532529"/>
              <a:gd name="connsiteY7" fmla="*/ 69574 h 1454425"/>
              <a:gd name="connsiteX0" fmla="*/ 1210412 w 3842574"/>
              <a:gd name="connsiteY0" fmla="*/ 0 h 1458843"/>
              <a:gd name="connsiteX1" fmla="*/ 395404 w 3842574"/>
              <a:gd name="connsiteY1" fmla="*/ 278295 h 1458843"/>
              <a:gd name="connsiteX2" fmla="*/ 17717 w 3842574"/>
              <a:gd name="connsiteY2" fmla="*/ 1053548 h 1458843"/>
              <a:gd name="connsiteX3" fmla="*/ 932117 w 3842574"/>
              <a:gd name="connsiteY3" fmla="*/ 1431235 h 1458843"/>
              <a:gd name="connsiteX4" fmla="*/ 2373291 w 3842574"/>
              <a:gd name="connsiteY4" fmla="*/ 1421295 h 1458843"/>
              <a:gd name="connsiteX5" fmla="*/ 3347325 w 3842574"/>
              <a:gd name="connsiteY5" fmla="*/ 1351722 h 1458843"/>
              <a:gd name="connsiteX6" fmla="*/ 3794586 w 3842574"/>
              <a:gd name="connsiteY6" fmla="*/ 496956 h 1458843"/>
              <a:gd name="connsiteX7" fmla="*/ 2234143 w 3842574"/>
              <a:gd name="connsiteY7" fmla="*/ 69574 h 1458843"/>
              <a:gd name="connsiteX0" fmla="*/ 1210412 w 4523330"/>
              <a:gd name="connsiteY0" fmla="*/ 0 h 1458843"/>
              <a:gd name="connsiteX1" fmla="*/ 395404 w 4523330"/>
              <a:gd name="connsiteY1" fmla="*/ 278295 h 1458843"/>
              <a:gd name="connsiteX2" fmla="*/ 17717 w 4523330"/>
              <a:gd name="connsiteY2" fmla="*/ 1053548 h 1458843"/>
              <a:gd name="connsiteX3" fmla="*/ 932117 w 4523330"/>
              <a:gd name="connsiteY3" fmla="*/ 1431235 h 1458843"/>
              <a:gd name="connsiteX4" fmla="*/ 2373291 w 4523330"/>
              <a:gd name="connsiteY4" fmla="*/ 1421295 h 1458843"/>
              <a:gd name="connsiteX5" fmla="*/ 3347325 w 4523330"/>
              <a:gd name="connsiteY5" fmla="*/ 1351722 h 1458843"/>
              <a:gd name="connsiteX6" fmla="*/ 4500264 w 4523330"/>
              <a:gd name="connsiteY6" fmla="*/ 824947 h 1458843"/>
              <a:gd name="connsiteX7" fmla="*/ 2234143 w 4523330"/>
              <a:gd name="connsiteY7" fmla="*/ 69574 h 145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3330" h="1458843">
                <a:moveTo>
                  <a:pt x="1210412" y="0"/>
                </a:moveTo>
                <a:cubicBezTo>
                  <a:pt x="870825" y="46382"/>
                  <a:pt x="594186" y="102704"/>
                  <a:pt x="395404" y="278295"/>
                </a:cubicBezTo>
                <a:cubicBezTo>
                  <a:pt x="196622" y="453886"/>
                  <a:pt x="-71735" y="861391"/>
                  <a:pt x="17717" y="1053548"/>
                </a:cubicBezTo>
                <a:cubicBezTo>
                  <a:pt x="107169" y="1245705"/>
                  <a:pt x="539521" y="1369944"/>
                  <a:pt x="932117" y="1431235"/>
                </a:cubicBezTo>
                <a:cubicBezTo>
                  <a:pt x="1324713" y="1492526"/>
                  <a:pt x="1970756" y="1434547"/>
                  <a:pt x="2373291" y="1421295"/>
                </a:cubicBezTo>
                <a:cubicBezTo>
                  <a:pt x="2775826" y="1408043"/>
                  <a:pt x="2992830" y="1451113"/>
                  <a:pt x="3347325" y="1351722"/>
                </a:cubicBezTo>
                <a:cubicBezTo>
                  <a:pt x="3701821" y="1252331"/>
                  <a:pt x="4685794" y="1038638"/>
                  <a:pt x="4500264" y="824947"/>
                </a:cubicBezTo>
                <a:cubicBezTo>
                  <a:pt x="4314734" y="611256"/>
                  <a:pt x="2921599" y="176419"/>
                  <a:pt x="2234143" y="6957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54954"/>
              </p:ext>
            </p:extLst>
          </p:nvPr>
        </p:nvGraphicFramePr>
        <p:xfrm>
          <a:off x="2415209" y="2495984"/>
          <a:ext cx="4750904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808"/>
                <a:gridCol w="1383214"/>
                <a:gridCol w="554730"/>
                <a:gridCol w="1312152"/>
              </a:tblGrid>
              <a:tr h="441661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err="1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3200" b="1" baseline="-25000" dirty="0" err="1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endParaRPr lang="en-US" sz="3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0.1171</a:t>
                      </a:r>
                      <a:endParaRPr lang="en-US" sz="3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0.1110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166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3200" b="1" dirty="0" err="1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3200" b="1" baseline="-25000" dirty="0" err="1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r>
                        <a:rPr lang="en-US" sz="3200" b="1" baseline="-25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en-US" sz="3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0.1346</a:t>
                      </a:r>
                      <a:endParaRPr lang="en-US" sz="3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0.1297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1661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</a:t>
                      </a:r>
                      <a:r>
                        <a:rPr lang="en-US" sz="3200" b="1" baseline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 </a:t>
                      </a:r>
                      <a:endParaRPr lang="en-US" sz="3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  <a:endParaRPr lang="en-US" sz="3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1661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angle°</a:t>
                      </a:r>
                      <a:endParaRPr lang="en-US" sz="3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1.78</a:t>
                      </a:r>
                      <a:endParaRPr lang="en-US" sz="3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790107"/>
            <a:ext cx="2135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4413972"/>
            <a:ext cx="1620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49957" y="2613990"/>
            <a:ext cx="278295" cy="1664805"/>
            <a:chOff x="5449957" y="2613990"/>
            <a:chExt cx="278295" cy="1664805"/>
          </a:xfrm>
        </p:grpSpPr>
        <p:sp>
          <p:nvSpPr>
            <p:cNvPr id="4" name="Right Arrow 3"/>
            <p:cNvSpPr/>
            <p:nvPr/>
          </p:nvSpPr>
          <p:spPr>
            <a:xfrm>
              <a:off x="5449957" y="2613990"/>
              <a:ext cx="278295" cy="248479"/>
            </a:xfrm>
            <a:prstGeom prst="rightArrow">
              <a:avLst>
                <a:gd name="adj1" fmla="val 25999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449957" y="3086099"/>
              <a:ext cx="278295" cy="248479"/>
            </a:xfrm>
            <a:prstGeom prst="rightArrow">
              <a:avLst>
                <a:gd name="adj1" fmla="val 25999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449957" y="3558208"/>
              <a:ext cx="278295" cy="248479"/>
            </a:xfrm>
            <a:prstGeom prst="rightArrow">
              <a:avLst>
                <a:gd name="adj1" fmla="val 25999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449957" y="4030316"/>
              <a:ext cx="278295" cy="248479"/>
            </a:xfrm>
            <a:prstGeom prst="rightArrow">
              <a:avLst>
                <a:gd name="adj1" fmla="val 25999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415209" y="2495984"/>
            <a:ext cx="4750904" cy="195072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81"/>
          <a:stretch/>
        </p:blipFill>
        <p:spPr>
          <a:xfrm>
            <a:off x="0" y="-612648"/>
            <a:ext cx="9144000" cy="10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81"/>
          <a:stretch/>
        </p:blipFill>
        <p:spPr>
          <a:xfrm>
            <a:off x="0" y="-609600"/>
            <a:ext cx="9144000" cy="10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does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ensemble refinement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(3 parameters/observation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still high!)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chains are “tangled”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wap assignments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41765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low x-ray weight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14.3%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242</Words>
  <Application>Microsoft Office PowerPoint</Application>
  <PresentationFormat>On-screen Show (4:3)</PresentationFormat>
  <Paragraphs>121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Hidden Correlations</vt:lpstr>
      <vt:lpstr>What if … ?</vt:lpstr>
      <vt:lpstr>PowerPoint Presentation</vt:lpstr>
      <vt:lpstr>PowerPoint Presentation</vt:lpstr>
      <vt:lpstr>PowerPoint Presentation</vt:lpstr>
      <vt:lpstr>Why does  ensemble refinement  suck?  (3 parameters/observation and Rwork still high!)  The chains are “tangled”</vt:lpstr>
      <vt:lpstr>Right answer</vt:lpstr>
      <vt:lpstr>swap assignments</vt:lpstr>
      <vt:lpstr>Refine – low x-ray weight</vt:lpstr>
      <vt:lpstr>Refine – step 61</vt:lpstr>
      <vt:lpstr>Refine – step 62</vt:lpstr>
      <vt:lpstr>Refine – high x-ray weight</vt:lpstr>
      <vt:lpstr>Final compromise</vt:lpstr>
      <vt:lpstr>Right answer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Refinement Program: AMBER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James_Holton</dc:creator>
  <cp:lastModifiedBy>James_Holton</cp:lastModifiedBy>
  <cp:revision>18</cp:revision>
  <dcterms:created xsi:type="dcterms:W3CDTF">2022-05-01T23:15:01Z</dcterms:created>
  <dcterms:modified xsi:type="dcterms:W3CDTF">2022-05-02T18:00:21Z</dcterms:modified>
</cp:coreProperties>
</file>