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handoutMasterIdLst>
    <p:handoutMasterId r:id="rId31"/>
  </p:handoutMasterIdLst>
  <p:sldIdLst>
    <p:sldId id="276" r:id="rId4"/>
    <p:sldId id="284" r:id="rId5"/>
    <p:sldId id="263" r:id="rId6"/>
    <p:sldId id="265" r:id="rId7"/>
    <p:sldId id="262" r:id="rId8"/>
    <p:sldId id="261" r:id="rId9"/>
    <p:sldId id="264" r:id="rId10"/>
    <p:sldId id="260" r:id="rId11"/>
    <p:sldId id="277" r:id="rId12"/>
    <p:sldId id="279" r:id="rId13"/>
    <p:sldId id="285" r:id="rId14"/>
    <p:sldId id="257" r:id="rId15"/>
    <p:sldId id="259" r:id="rId16"/>
    <p:sldId id="270" r:id="rId17"/>
    <p:sldId id="271" r:id="rId18"/>
    <p:sldId id="272" r:id="rId19"/>
    <p:sldId id="273" r:id="rId20"/>
    <p:sldId id="274" r:id="rId21"/>
    <p:sldId id="266" r:id="rId22"/>
    <p:sldId id="267" r:id="rId23"/>
    <p:sldId id="268" r:id="rId24"/>
    <p:sldId id="269" r:id="rId25"/>
    <p:sldId id="280" r:id="rId26"/>
    <p:sldId id="281" r:id="rId27"/>
    <p:sldId id="282" r:id="rId28"/>
    <p:sldId id="286" r:id="rId29"/>
    <p:sldId id="283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5FB8-B04D-4631-B43D-7BBC43919249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C872-44D4-4CF7-BFAF-B9F93FEB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1AEC9-EEC7-46B7-B502-5A1D0C494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02C36-69A2-4854-8A3A-1DCE3E068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5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014B-8F15-4EAC-87FC-2052B65B4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0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3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4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1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3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0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F8CCA-DD8B-452E-A049-AD2C239CC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26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5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9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621217-AC46-4DE0-8B07-F145BC4AD1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9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68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0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9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54D6-B84C-4A57-A6A0-DF091550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6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5CAA-D404-4EA9-BD91-3260AC2B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A4A8-1BC6-4324-836E-3D06C9A40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2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A7F50-7BC2-48FB-99D2-B2155D0AB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522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16D41-EB07-49D6-90E1-CAD73EC7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A8304-59C8-4612-9877-E9BB0263D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9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03407-28FD-47D7-9608-FEDC963E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1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16C7-41F6-4F81-8AAE-D69FE8B5C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55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3950-F3F8-47C3-97F6-2621B7E2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4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EF15-AED1-4080-BD1A-A2227C3B8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8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35E5-16DC-47A3-B34B-B1BCF156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46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46FA3-2EA4-48D5-9570-35E71A576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59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42AA-4C9F-4BE8-AFEC-5D6593C1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0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1B60B-3C37-4F78-8C45-133881603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68BB-D480-4E08-A512-44AA84463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9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47F27-58B0-42DE-BF19-8DFBE1B5A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11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E96FD-16B3-46D1-8DF0-7310B619D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9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F3F27-DD8A-4A15-B70A-A7B53045F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36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E5BFC-8F32-4F80-98CB-B7B5CD900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6D517D-B291-4C8D-A09F-43A71B8170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B2DCA1-DE05-4E8B-B3FC-5168E0A97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1906588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 creator: Tom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en-US" altLang="en-US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Multicampus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Programs and Initiatives (MRPI)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 Program for Breakthrough Biomedical Research (PBBR) </a:t>
            </a: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ne-time NIH-DOE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Inter-agency agreement (IAA)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Diffraction Analysis Technologies (IDAT)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D Anderson </a:t>
            </a: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(SLAC)</a:t>
            </a:r>
          </a:p>
          <a:p>
            <a:pPr algn="ctr" eaLnBrk="1" hangingPunct="1"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9947" y="1074057"/>
            <a:ext cx="544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Tom Caradoc-Davies   Ed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Domning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George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Meigs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Cohen    Ana Gonzalez     Mike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Soltis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87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beam doing?</a:t>
            </a: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95400" y="1905000"/>
            <a:ext cx="6400800" cy="3581400"/>
            <a:chOff x="361" y="566"/>
            <a:chExt cx="2014" cy="441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361" y="566"/>
              <a:ext cx="1008" cy="441"/>
            </a:xfrm>
            <a:custGeom>
              <a:avLst/>
              <a:gdLst>
                <a:gd name="T0" fmla="*/ 0 w 3172"/>
                <a:gd name="T1" fmla="*/ 1389 h 1389"/>
                <a:gd name="T2" fmla="*/ 442 w 3172"/>
                <a:gd name="T3" fmla="*/ 1350 h 1389"/>
                <a:gd name="T4" fmla="*/ 813 w 3172"/>
                <a:gd name="T5" fmla="*/ 1286 h 1389"/>
                <a:gd name="T6" fmla="*/ 1302 w 3172"/>
                <a:gd name="T7" fmla="*/ 1105 h 1389"/>
                <a:gd name="T8" fmla="*/ 1783 w 3172"/>
                <a:gd name="T9" fmla="*/ 797 h 1389"/>
                <a:gd name="T10" fmla="*/ 2170 w 3172"/>
                <a:gd name="T11" fmla="*/ 490 h 1389"/>
                <a:gd name="T12" fmla="*/ 2509 w 3172"/>
                <a:gd name="T13" fmla="*/ 245 h 1389"/>
                <a:gd name="T14" fmla="*/ 2785 w 3172"/>
                <a:gd name="T15" fmla="*/ 87 h 1389"/>
                <a:gd name="T16" fmla="*/ 3014 w 3172"/>
                <a:gd name="T17" fmla="*/ 16 h 1389"/>
                <a:gd name="T18" fmla="*/ 3172 w 3172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2" h="1389">
                  <a:moveTo>
                    <a:pt x="0" y="1389"/>
                  </a:moveTo>
                  <a:cubicBezTo>
                    <a:pt x="153" y="1378"/>
                    <a:pt x="307" y="1367"/>
                    <a:pt x="442" y="1350"/>
                  </a:cubicBezTo>
                  <a:cubicBezTo>
                    <a:pt x="577" y="1333"/>
                    <a:pt x="670" y="1327"/>
                    <a:pt x="813" y="1286"/>
                  </a:cubicBezTo>
                  <a:cubicBezTo>
                    <a:pt x="956" y="1245"/>
                    <a:pt x="1141" y="1186"/>
                    <a:pt x="1302" y="1105"/>
                  </a:cubicBezTo>
                  <a:cubicBezTo>
                    <a:pt x="1463" y="1024"/>
                    <a:pt x="1638" y="900"/>
                    <a:pt x="1783" y="797"/>
                  </a:cubicBezTo>
                  <a:cubicBezTo>
                    <a:pt x="1928" y="694"/>
                    <a:pt x="2049" y="582"/>
                    <a:pt x="2170" y="490"/>
                  </a:cubicBezTo>
                  <a:cubicBezTo>
                    <a:pt x="2291" y="398"/>
                    <a:pt x="2406" y="312"/>
                    <a:pt x="2509" y="245"/>
                  </a:cubicBezTo>
                  <a:cubicBezTo>
                    <a:pt x="2612" y="178"/>
                    <a:pt x="2701" y="125"/>
                    <a:pt x="2785" y="87"/>
                  </a:cubicBezTo>
                  <a:cubicBezTo>
                    <a:pt x="2869" y="49"/>
                    <a:pt x="2950" y="30"/>
                    <a:pt x="3014" y="16"/>
                  </a:cubicBezTo>
                  <a:cubicBezTo>
                    <a:pt x="3078" y="2"/>
                    <a:pt x="3125" y="1"/>
                    <a:pt x="3172" y="0"/>
                  </a:cubicBezTo>
                </a:path>
              </a:pathLst>
            </a:cu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 flipH="1">
              <a:off x="1367" y="566"/>
              <a:ext cx="1008" cy="441"/>
            </a:xfrm>
            <a:custGeom>
              <a:avLst/>
              <a:gdLst>
                <a:gd name="T0" fmla="*/ 0 w 3172"/>
                <a:gd name="T1" fmla="*/ 1389 h 1389"/>
                <a:gd name="T2" fmla="*/ 442 w 3172"/>
                <a:gd name="T3" fmla="*/ 1350 h 1389"/>
                <a:gd name="T4" fmla="*/ 813 w 3172"/>
                <a:gd name="T5" fmla="*/ 1286 h 1389"/>
                <a:gd name="T6" fmla="*/ 1302 w 3172"/>
                <a:gd name="T7" fmla="*/ 1105 h 1389"/>
                <a:gd name="T8" fmla="*/ 1783 w 3172"/>
                <a:gd name="T9" fmla="*/ 797 h 1389"/>
                <a:gd name="T10" fmla="*/ 2170 w 3172"/>
                <a:gd name="T11" fmla="*/ 490 h 1389"/>
                <a:gd name="T12" fmla="*/ 2509 w 3172"/>
                <a:gd name="T13" fmla="*/ 245 h 1389"/>
                <a:gd name="T14" fmla="*/ 2785 w 3172"/>
                <a:gd name="T15" fmla="*/ 87 h 1389"/>
                <a:gd name="T16" fmla="*/ 3014 w 3172"/>
                <a:gd name="T17" fmla="*/ 16 h 1389"/>
                <a:gd name="T18" fmla="*/ 3172 w 3172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2" h="1389">
                  <a:moveTo>
                    <a:pt x="0" y="1389"/>
                  </a:moveTo>
                  <a:cubicBezTo>
                    <a:pt x="153" y="1378"/>
                    <a:pt x="307" y="1367"/>
                    <a:pt x="442" y="1350"/>
                  </a:cubicBezTo>
                  <a:cubicBezTo>
                    <a:pt x="577" y="1333"/>
                    <a:pt x="670" y="1327"/>
                    <a:pt x="813" y="1286"/>
                  </a:cubicBezTo>
                  <a:cubicBezTo>
                    <a:pt x="956" y="1245"/>
                    <a:pt x="1141" y="1186"/>
                    <a:pt x="1302" y="1105"/>
                  </a:cubicBezTo>
                  <a:cubicBezTo>
                    <a:pt x="1463" y="1024"/>
                    <a:pt x="1638" y="900"/>
                    <a:pt x="1783" y="797"/>
                  </a:cubicBezTo>
                  <a:cubicBezTo>
                    <a:pt x="1928" y="694"/>
                    <a:pt x="2049" y="582"/>
                    <a:pt x="2170" y="490"/>
                  </a:cubicBezTo>
                  <a:cubicBezTo>
                    <a:pt x="2291" y="398"/>
                    <a:pt x="2406" y="312"/>
                    <a:pt x="2509" y="245"/>
                  </a:cubicBezTo>
                  <a:cubicBezTo>
                    <a:pt x="2612" y="178"/>
                    <a:pt x="2701" y="125"/>
                    <a:pt x="2785" y="87"/>
                  </a:cubicBezTo>
                  <a:cubicBezTo>
                    <a:pt x="2869" y="49"/>
                    <a:pt x="2950" y="30"/>
                    <a:pt x="3014" y="16"/>
                  </a:cubicBezTo>
                  <a:cubicBezTo>
                    <a:pt x="3078" y="2"/>
                    <a:pt x="3125" y="1"/>
                    <a:pt x="3172" y="0"/>
                  </a:cubicBezTo>
                </a:path>
              </a:pathLst>
            </a:cu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86200" y="54864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this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8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beam doing?</a:t>
            </a: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95400" y="1905000"/>
            <a:ext cx="6400800" cy="3581400"/>
            <a:chOff x="361" y="566"/>
            <a:chExt cx="2014" cy="441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361" y="566"/>
              <a:ext cx="1008" cy="441"/>
            </a:xfrm>
            <a:custGeom>
              <a:avLst/>
              <a:gdLst>
                <a:gd name="T0" fmla="*/ 0 w 3172"/>
                <a:gd name="T1" fmla="*/ 1389 h 1389"/>
                <a:gd name="T2" fmla="*/ 442 w 3172"/>
                <a:gd name="T3" fmla="*/ 1350 h 1389"/>
                <a:gd name="T4" fmla="*/ 813 w 3172"/>
                <a:gd name="T5" fmla="*/ 1286 h 1389"/>
                <a:gd name="T6" fmla="*/ 1302 w 3172"/>
                <a:gd name="T7" fmla="*/ 1105 h 1389"/>
                <a:gd name="T8" fmla="*/ 1783 w 3172"/>
                <a:gd name="T9" fmla="*/ 797 h 1389"/>
                <a:gd name="T10" fmla="*/ 2170 w 3172"/>
                <a:gd name="T11" fmla="*/ 490 h 1389"/>
                <a:gd name="T12" fmla="*/ 2509 w 3172"/>
                <a:gd name="T13" fmla="*/ 245 h 1389"/>
                <a:gd name="T14" fmla="*/ 2785 w 3172"/>
                <a:gd name="T15" fmla="*/ 87 h 1389"/>
                <a:gd name="T16" fmla="*/ 3014 w 3172"/>
                <a:gd name="T17" fmla="*/ 16 h 1389"/>
                <a:gd name="T18" fmla="*/ 3172 w 3172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2" h="1389">
                  <a:moveTo>
                    <a:pt x="0" y="1389"/>
                  </a:moveTo>
                  <a:cubicBezTo>
                    <a:pt x="153" y="1378"/>
                    <a:pt x="307" y="1367"/>
                    <a:pt x="442" y="1350"/>
                  </a:cubicBezTo>
                  <a:cubicBezTo>
                    <a:pt x="577" y="1333"/>
                    <a:pt x="670" y="1327"/>
                    <a:pt x="813" y="1286"/>
                  </a:cubicBezTo>
                  <a:cubicBezTo>
                    <a:pt x="956" y="1245"/>
                    <a:pt x="1141" y="1186"/>
                    <a:pt x="1302" y="1105"/>
                  </a:cubicBezTo>
                  <a:cubicBezTo>
                    <a:pt x="1463" y="1024"/>
                    <a:pt x="1638" y="900"/>
                    <a:pt x="1783" y="797"/>
                  </a:cubicBezTo>
                  <a:cubicBezTo>
                    <a:pt x="1928" y="694"/>
                    <a:pt x="2049" y="582"/>
                    <a:pt x="2170" y="490"/>
                  </a:cubicBezTo>
                  <a:cubicBezTo>
                    <a:pt x="2291" y="398"/>
                    <a:pt x="2406" y="312"/>
                    <a:pt x="2509" y="245"/>
                  </a:cubicBezTo>
                  <a:cubicBezTo>
                    <a:pt x="2612" y="178"/>
                    <a:pt x="2701" y="125"/>
                    <a:pt x="2785" y="87"/>
                  </a:cubicBezTo>
                  <a:cubicBezTo>
                    <a:pt x="2869" y="49"/>
                    <a:pt x="2950" y="30"/>
                    <a:pt x="3014" y="16"/>
                  </a:cubicBezTo>
                  <a:cubicBezTo>
                    <a:pt x="3078" y="2"/>
                    <a:pt x="3125" y="1"/>
                    <a:pt x="3172" y="0"/>
                  </a:cubicBezTo>
                </a:path>
              </a:pathLst>
            </a:cu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 flipH="1">
              <a:off x="1367" y="566"/>
              <a:ext cx="1008" cy="441"/>
            </a:xfrm>
            <a:custGeom>
              <a:avLst/>
              <a:gdLst>
                <a:gd name="T0" fmla="*/ 0 w 3172"/>
                <a:gd name="T1" fmla="*/ 1389 h 1389"/>
                <a:gd name="T2" fmla="*/ 442 w 3172"/>
                <a:gd name="T3" fmla="*/ 1350 h 1389"/>
                <a:gd name="T4" fmla="*/ 813 w 3172"/>
                <a:gd name="T5" fmla="*/ 1286 h 1389"/>
                <a:gd name="T6" fmla="*/ 1302 w 3172"/>
                <a:gd name="T7" fmla="*/ 1105 h 1389"/>
                <a:gd name="T8" fmla="*/ 1783 w 3172"/>
                <a:gd name="T9" fmla="*/ 797 h 1389"/>
                <a:gd name="T10" fmla="*/ 2170 w 3172"/>
                <a:gd name="T11" fmla="*/ 490 h 1389"/>
                <a:gd name="T12" fmla="*/ 2509 w 3172"/>
                <a:gd name="T13" fmla="*/ 245 h 1389"/>
                <a:gd name="T14" fmla="*/ 2785 w 3172"/>
                <a:gd name="T15" fmla="*/ 87 h 1389"/>
                <a:gd name="T16" fmla="*/ 3014 w 3172"/>
                <a:gd name="T17" fmla="*/ 16 h 1389"/>
                <a:gd name="T18" fmla="*/ 3172 w 3172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2" h="1389">
                  <a:moveTo>
                    <a:pt x="0" y="1389"/>
                  </a:moveTo>
                  <a:cubicBezTo>
                    <a:pt x="153" y="1378"/>
                    <a:pt x="307" y="1367"/>
                    <a:pt x="442" y="1350"/>
                  </a:cubicBezTo>
                  <a:cubicBezTo>
                    <a:pt x="577" y="1333"/>
                    <a:pt x="670" y="1327"/>
                    <a:pt x="813" y="1286"/>
                  </a:cubicBezTo>
                  <a:cubicBezTo>
                    <a:pt x="956" y="1245"/>
                    <a:pt x="1141" y="1186"/>
                    <a:pt x="1302" y="1105"/>
                  </a:cubicBezTo>
                  <a:cubicBezTo>
                    <a:pt x="1463" y="1024"/>
                    <a:pt x="1638" y="900"/>
                    <a:pt x="1783" y="797"/>
                  </a:cubicBezTo>
                  <a:cubicBezTo>
                    <a:pt x="1928" y="694"/>
                    <a:pt x="2049" y="582"/>
                    <a:pt x="2170" y="490"/>
                  </a:cubicBezTo>
                  <a:cubicBezTo>
                    <a:pt x="2291" y="398"/>
                    <a:pt x="2406" y="312"/>
                    <a:pt x="2509" y="245"/>
                  </a:cubicBezTo>
                  <a:cubicBezTo>
                    <a:pt x="2612" y="178"/>
                    <a:pt x="2701" y="125"/>
                    <a:pt x="2785" y="87"/>
                  </a:cubicBezTo>
                  <a:cubicBezTo>
                    <a:pt x="2869" y="49"/>
                    <a:pt x="2950" y="30"/>
                    <a:pt x="3014" y="16"/>
                  </a:cubicBezTo>
                  <a:cubicBezTo>
                    <a:pt x="3078" y="2"/>
                    <a:pt x="3125" y="1"/>
                    <a:pt x="3172" y="0"/>
                  </a:cubicBezTo>
                </a:path>
              </a:pathLst>
            </a:cu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2800" y="5486400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Must be this?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5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altLang="en-US"/>
              <a:t>Beam Flicker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hart" r:id="rId3" imgW="6457950" imgH="4629150" progId="MSGraph.Chart.8">
                  <p:embed followColorScheme="full"/>
                </p:oleObj>
              </mc:Choice>
              <mc:Fallback>
                <p:oleObj name="Chart" r:id="rId3" imgW="6457950" imgH="462915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70288" y="6057900"/>
            <a:ext cx="2698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/>
              <a:t>time (seconds)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400000">
            <a:off x="-2401093" y="3066256"/>
            <a:ext cx="560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/>
              <a:t>normalized flux through pinhole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6613525" y="1143000"/>
            <a:ext cx="865188" cy="998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478713" y="752475"/>
            <a:ext cx="13652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pinhole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removed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This is an Aperture!</a:t>
            </a:r>
            <a:endParaRPr lang="en-US" dirty="0"/>
          </a:p>
        </p:txBody>
      </p:sp>
      <p:pic>
        <p:nvPicPr>
          <p:cNvPr id="3" name="Picture 2" descr="http://bl831.als.lbl.gov/~jamesh/pickup/thaw/snap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/>
        </p:blipFill>
        <p:spPr bwMode="auto">
          <a:xfrm>
            <a:off x="533400" y="1295400"/>
            <a:ext cx="805905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/>
          <a:stretch/>
        </p:blipFill>
        <p:spPr>
          <a:xfrm>
            <a:off x="0" y="1727200"/>
            <a:ext cx="9144000" cy="5130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036662"/>
            <a:ext cx="321273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of 193 shots with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193-fold attenuation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3"/>
          <a:stretch/>
        </p:blipFill>
        <p:spPr>
          <a:xfrm>
            <a:off x="0" y="1741714"/>
            <a:ext cx="9144000" cy="5116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36662"/>
            <a:ext cx="2137124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shot with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attenuation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>
            <a:off x="682171" y="1669143"/>
            <a:ext cx="7431314" cy="518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0746" y="4591319"/>
            <a:ext cx="288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0.016° mosaic</a:t>
            </a:r>
          </a:p>
        </p:txBody>
      </p:sp>
    </p:spTree>
    <p:extLst>
      <p:ext uri="{BB962C8B-B14F-4D97-AF65-F5344CB8AC3E}">
        <p14:creationId xmlns:p14="http://schemas.microsoft.com/office/powerpoint/2010/main" val="24504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" y="1389742"/>
            <a:ext cx="7291011" cy="5468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399" y="5029200"/>
            <a:ext cx="288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0.016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mosaic</a:t>
            </a:r>
          </a:p>
        </p:txBody>
      </p:sp>
    </p:spTree>
    <p:extLst>
      <p:ext uri="{BB962C8B-B14F-4D97-AF65-F5344CB8AC3E}">
        <p14:creationId xmlns:p14="http://schemas.microsoft.com/office/powerpoint/2010/main" val="22138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98171"/>
          </a:xfrm>
        </p:spPr>
        <p:txBody>
          <a:bodyPr>
            <a:normAutofit/>
          </a:bodyPr>
          <a:lstStyle/>
          <a:p>
            <a:r>
              <a:rPr lang="en-US" dirty="0" smtClean="0"/>
              <a:t>Pilatus pile-up for RT MX?</a:t>
            </a:r>
            <a:br>
              <a:rPr lang="en-US" dirty="0" smtClean="0"/>
            </a:br>
            <a:r>
              <a:rPr lang="en-US" dirty="0" smtClean="0"/>
              <a:t>same photons, different speeds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1458685"/>
            <a:ext cx="7199086" cy="53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Flicker noise power spectrum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1600200"/>
            <a:ext cx="91440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4000" dirty="0" smtClean="0"/>
              <a:t>Measure your beam stability through a </a:t>
            </a:r>
            <a:r>
              <a:rPr lang="en-US" sz="4000" dirty="0" smtClean="0">
                <a:solidFill>
                  <a:srgbClr val="FF0000"/>
                </a:solidFill>
              </a:rPr>
              <a:t>pinhole</a:t>
            </a:r>
            <a:r>
              <a:rPr lang="en-US" sz="4000" dirty="0" smtClean="0"/>
              <a:t>!</a:t>
            </a:r>
          </a:p>
          <a:p>
            <a:pPr>
              <a:spcBef>
                <a:spcPts val="1800"/>
              </a:spcBef>
            </a:pPr>
            <a:r>
              <a:rPr lang="en-US" sz="4000" dirty="0" smtClean="0"/>
              <a:t>No such thing as “</a:t>
            </a:r>
            <a:r>
              <a:rPr lang="en-US" sz="4000" dirty="0" err="1" smtClean="0"/>
              <a:t>shutterless</a:t>
            </a:r>
            <a:r>
              <a:rPr lang="en-US" sz="4000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sz="4000" dirty="0" smtClean="0"/>
              <a:t>Pile up: problem for RT MX?</a:t>
            </a:r>
          </a:p>
          <a:p>
            <a:pPr>
              <a:spcBef>
                <a:spcPts val="1800"/>
              </a:spcBef>
            </a:pPr>
            <a:r>
              <a:rPr lang="en-US" sz="4000" dirty="0" smtClean="0"/>
              <a:t>Solution: </a:t>
            </a:r>
            <a:r>
              <a:rPr lang="en-US" sz="4000" dirty="0" err="1" smtClean="0">
                <a:solidFill>
                  <a:srgbClr val="00B050"/>
                </a:solidFill>
              </a:rPr>
              <a:t>attenu</a:t>
            </a:r>
            <a:r>
              <a:rPr lang="en-US" sz="4000" dirty="0" smtClean="0">
                <a:solidFill>
                  <a:srgbClr val="00B050"/>
                </a:solidFill>
              </a:rPr>
              <a:t>-wait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08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Flicker noise power spectrum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1503817"/>
            <a:ext cx="91440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Flicker noise power spectrum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Flicker noise power spectrum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5400" smtClean="0"/>
              <a:t>Shutter Jitter</a:t>
            </a: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3656013" y="6057900"/>
            <a:ext cx="2557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</a:rPr>
              <a:t>frame number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 rot="-5400000">
            <a:off x="-1848644" y="3071020"/>
            <a:ext cx="4492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</a:rPr>
              <a:t>PHIZ from MOSFLM (deg)</a:t>
            </a:r>
          </a:p>
        </p:txBody>
      </p:sp>
    </p:spTree>
    <p:extLst>
      <p:ext uri="{BB962C8B-B14F-4D97-AF65-F5344CB8AC3E}">
        <p14:creationId xmlns:p14="http://schemas.microsoft.com/office/powerpoint/2010/main" val="239140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5400" smtClean="0"/>
              <a:t>Shutter Jitter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656013" y="6057900"/>
            <a:ext cx="2557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</a:rPr>
              <a:t>frame number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 rot="-5400000">
            <a:off x="-1848644" y="3071020"/>
            <a:ext cx="4492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</a:rPr>
              <a:t>PHIZ from MOSFLM (deg)</a:t>
            </a:r>
          </a:p>
        </p:txBody>
      </p:sp>
    </p:spTree>
    <p:extLst>
      <p:ext uri="{BB962C8B-B14F-4D97-AF65-F5344CB8AC3E}">
        <p14:creationId xmlns:p14="http://schemas.microsoft.com/office/powerpoint/2010/main" val="53280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5400" smtClean="0"/>
              <a:t>Shutter Jitter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656013" y="6057900"/>
            <a:ext cx="2557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</a:rPr>
              <a:t>frame number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 rot="-5400000">
            <a:off x="-1769268" y="3053556"/>
            <a:ext cx="4337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000000"/>
                </a:solidFill>
              </a:rPr>
              <a:t>shutter timing error (ms)</a:t>
            </a: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7680325" y="3171825"/>
            <a:ext cx="0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7588250" y="3175000"/>
            <a:ext cx="139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7575550" y="3521075"/>
            <a:ext cx="139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7756525" y="316388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rms 0.47 ms</a:t>
            </a:r>
          </a:p>
        </p:txBody>
      </p:sp>
    </p:spTree>
    <p:extLst>
      <p:ext uri="{BB962C8B-B14F-4D97-AF65-F5344CB8AC3E}">
        <p14:creationId xmlns:p14="http://schemas.microsoft.com/office/powerpoint/2010/main" val="110379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4157663" cy="365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7" y="3207544"/>
            <a:ext cx="4157663" cy="3650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544"/>
            <a:ext cx="4157663" cy="36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4000" dirty="0" smtClean="0"/>
              <a:t>Measure your beam stability through a </a:t>
            </a:r>
            <a:r>
              <a:rPr lang="en-US" sz="4000" dirty="0" smtClean="0">
                <a:solidFill>
                  <a:srgbClr val="FF0000"/>
                </a:solidFill>
              </a:rPr>
              <a:t>pinhole</a:t>
            </a:r>
            <a:r>
              <a:rPr lang="en-US" sz="4000" dirty="0" smtClean="0"/>
              <a:t>!</a:t>
            </a:r>
          </a:p>
          <a:p>
            <a:pPr>
              <a:spcBef>
                <a:spcPts val="1800"/>
              </a:spcBef>
            </a:pPr>
            <a:r>
              <a:rPr lang="en-US" sz="4000" dirty="0" smtClean="0"/>
              <a:t>No such thing as “</a:t>
            </a:r>
            <a:r>
              <a:rPr lang="en-US" sz="4000" dirty="0" err="1" smtClean="0"/>
              <a:t>shutterless</a:t>
            </a:r>
            <a:r>
              <a:rPr lang="en-US" sz="4000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sz="4000" dirty="0" smtClean="0"/>
              <a:t>Pile up: problem for RT MX?</a:t>
            </a:r>
          </a:p>
          <a:p>
            <a:pPr>
              <a:spcBef>
                <a:spcPts val="1800"/>
              </a:spcBef>
            </a:pPr>
            <a:r>
              <a:rPr lang="en-US" sz="4000" dirty="0" smtClean="0"/>
              <a:t>Solution: </a:t>
            </a:r>
            <a:r>
              <a:rPr lang="en-US" sz="4000" dirty="0" err="1" smtClean="0">
                <a:solidFill>
                  <a:srgbClr val="00B050"/>
                </a:solidFill>
              </a:rPr>
              <a:t>attenu</a:t>
            </a:r>
            <a:r>
              <a:rPr lang="en-US" sz="4000" dirty="0" smtClean="0">
                <a:solidFill>
                  <a:srgbClr val="00B050"/>
                </a:solidFill>
              </a:rPr>
              <a:t>-wait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66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Measured Beam Flicker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1492931"/>
            <a:ext cx="9144000" cy="5357812"/>
          </a:xfrm>
          <a:prstGeom prst="rect">
            <a:avLst/>
          </a:prstGeom>
        </p:spPr>
      </p:pic>
      <p:pic>
        <p:nvPicPr>
          <p:cNvPr id="5" name="shit.wav">
            <a:hlinkClick r:id="" action="ppaction://media"/>
          </p:cNvPr>
          <p:cNvPicPr>
            <a:picLocks noRot="1" noChangeAspect="1"/>
          </p:cNvPicPr>
          <p:nvPr>
            <a:wavAudioFile r:embed="rId1" name="shit.wav"/>
          </p:nvPr>
        </p:nvPicPr>
        <p:blipFill>
          <a:blip r:embed="rId4"/>
          <a:stretch>
            <a:fillRect/>
          </a:stretch>
        </p:blipFill>
        <p:spPr>
          <a:xfrm>
            <a:off x="152400" y="623388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-18143"/>
            <a:ext cx="1782000" cy="178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219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PIN photodiode after pinhole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Measured Beam Flicker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8"/>
            <a:ext cx="9144000" cy="5357812"/>
          </a:xfrm>
          <a:prstGeom prst="rect">
            <a:avLst/>
          </a:prstGeom>
        </p:spPr>
      </p:pic>
      <p:pic>
        <p:nvPicPr>
          <p:cNvPr id="5" name="shit.wav">
            <a:hlinkClick r:id="" action="ppaction://media"/>
          </p:cNvPr>
          <p:cNvPicPr>
            <a:picLocks noRot="1" noChangeAspect="1"/>
          </p:cNvPicPr>
          <p:nvPr>
            <a:wavAudioFile r:embed="rId1" name="shit.wav"/>
          </p:nvPr>
        </p:nvPicPr>
        <p:blipFill>
          <a:blip r:embed="rId4"/>
          <a:stretch>
            <a:fillRect/>
          </a:stretch>
        </p:blipFill>
        <p:spPr>
          <a:xfrm>
            <a:off x="0" y="62230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0"/>
            <a:ext cx="1782000" cy="178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219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PIN photodiode after pinhole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Measured Beam Flicker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</p:spPr>
      </p:pic>
      <p:pic>
        <p:nvPicPr>
          <p:cNvPr id="4" name="shit.wav">
            <a:hlinkClick r:id="" action="ppaction://media"/>
          </p:cNvPr>
          <p:cNvPicPr>
            <a:picLocks noRot="1" noChangeAspect="1"/>
          </p:cNvPicPr>
          <p:nvPr>
            <a:wavAudioFile r:embed="rId1" name="shit.wav"/>
          </p:nvPr>
        </p:nvPicPr>
        <p:blipFill>
          <a:blip r:embed="rId4"/>
          <a:stretch>
            <a:fillRect/>
          </a:stretch>
        </p:blipFill>
        <p:spPr>
          <a:xfrm>
            <a:off x="10886" y="6248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0"/>
            <a:ext cx="1782000" cy="178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219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PIN photodiode after pinhole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7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Measured Beam Flicker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478417"/>
            <a:ext cx="9144000" cy="5357812"/>
          </a:xfrm>
          <a:prstGeom prst="rect">
            <a:avLst/>
          </a:prstGeom>
        </p:spPr>
      </p:pic>
      <p:pic>
        <p:nvPicPr>
          <p:cNvPr id="7" name="shit.wav">
            <a:hlinkClick r:id="" action="ppaction://media"/>
          </p:cNvPr>
          <p:cNvPicPr>
            <a:picLocks noRot="1" noChangeAspect="1"/>
          </p:cNvPicPr>
          <p:nvPr>
            <a:wavAudioFile r:embed="rId1" name="shit.wav"/>
          </p:nvPr>
        </p:nvPicPr>
        <p:blipFill>
          <a:blip r:embed="rId4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0"/>
            <a:ext cx="1782000" cy="178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1219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Silicon PIN photodiode after pinhole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Top-up pulse vs pinhole size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831.als.lbl.gov/~jamesh/flicker_noise/flicker_vs_pin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432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447800" y="1066800"/>
            <a:ext cx="7257143" cy="4695285"/>
          </a:xfrm>
          <a:custGeom>
            <a:avLst/>
            <a:gdLst>
              <a:gd name="connsiteX0" fmla="*/ 0 w 7257143"/>
              <a:gd name="connsiteY0" fmla="*/ 0 h 5196115"/>
              <a:gd name="connsiteX1" fmla="*/ 1727200 w 7257143"/>
              <a:gd name="connsiteY1" fmla="*/ 1059543 h 5196115"/>
              <a:gd name="connsiteX2" fmla="*/ 3657600 w 7257143"/>
              <a:gd name="connsiteY2" fmla="*/ 2525486 h 5196115"/>
              <a:gd name="connsiteX3" fmla="*/ 7257143 w 7257143"/>
              <a:gd name="connsiteY3" fmla="*/ 5196115 h 51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7143" h="5196115">
                <a:moveTo>
                  <a:pt x="0" y="0"/>
                </a:moveTo>
                <a:cubicBezTo>
                  <a:pt x="558800" y="319314"/>
                  <a:pt x="1117600" y="638629"/>
                  <a:pt x="1727200" y="1059543"/>
                </a:cubicBezTo>
                <a:cubicBezTo>
                  <a:pt x="2336800" y="1480457"/>
                  <a:pt x="3657600" y="2525486"/>
                  <a:pt x="3657600" y="2525486"/>
                </a:cubicBezTo>
                <a:lnTo>
                  <a:pt x="7257143" y="5196115"/>
                </a:lnTo>
              </a:path>
            </a:pathLst>
          </a:custGeom>
          <a:noFill/>
          <a:ln w="762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1066800"/>
            <a:ext cx="152400" cy="1377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1981200"/>
            <a:ext cx="152400" cy="1377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3291289"/>
            <a:ext cx="152400" cy="1377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0600" y="5638800"/>
            <a:ext cx="152400" cy="1377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656" y="-32657"/>
            <a:ext cx="9111343" cy="87085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RMS flicker vs pinhole size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76600" y="6248400"/>
            <a:ext cx="316774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kern="0" dirty="0" smtClean="0"/>
              <a:t>Pinhole size (</a:t>
            </a:r>
            <a:r>
              <a:rPr lang="el-GR" sz="2800" kern="0" dirty="0" smtClean="0"/>
              <a:t>μ</a:t>
            </a:r>
            <a:r>
              <a:rPr lang="en-US" sz="2800" kern="0" dirty="0" smtClean="0"/>
              <a:t>m)</a:t>
            </a:r>
            <a:endParaRPr lang="en-US" sz="2800" kern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 rot="16200000">
            <a:off x="-1718128" y="2930072"/>
            <a:ext cx="4343400" cy="921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kern="0" dirty="0" smtClean="0"/>
              <a:t>Noise level ( % / </a:t>
            </a:r>
            <a:r>
              <a:rPr lang="en-US" sz="2800" kern="0" dirty="0" err="1" smtClean="0"/>
              <a:t>sqrt</a:t>
            </a:r>
            <a:r>
              <a:rPr lang="en-US" sz="2800" kern="0" dirty="0" smtClean="0"/>
              <a:t>(Hz) )</a:t>
            </a:r>
            <a:endParaRPr lang="en-US" sz="2800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295400" y="5867400"/>
            <a:ext cx="7772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kern="0" dirty="0" smtClean="0"/>
              <a:t>10                                     100                                   1000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9442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beam doing?</a:t>
            </a:r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295400" y="1905000"/>
            <a:ext cx="6400800" cy="3581400"/>
            <a:chOff x="361" y="566"/>
            <a:chExt cx="2014" cy="441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361" y="566"/>
              <a:ext cx="1008" cy="441"/>
            </a:xfrm>
            <a:custGeom>
              <a:avLst/>
              <a:gdLst>
                <a:gd name="T0" fmla="*/ 0 w 3172"/>
                <a:gd name="T1" fmla="*/ 1389 h 1389"/>
                <a:gd name="T2" fmla="*/ 442 w 3172"/>
                <a:gd name="T3" fmla="*/ 1350 h 1389"/>
                <a:gd name="T4" fmla="*/ 813 w 3172"/>
                <a:gd name="T5" fmla="*/ 1286 h 1389"/>
                <a:gd name="T6" fmla="*/ 1302 w 3172"/>
                <a:gd name="T7" fmla="*/ 1105 h 1389"/>
                <a:gd name="T8" fmla="*/ 1783 w 3172"/>
                <a:gd name="T9" fmla="*/ 797 h 1389"/>
                <a:gd name="T10" fmla="*/ 2170 w 3172"/>
                <a:gd name="T11" fmla="*/ 490 h 1389"/>
                <a:gd name="T12" fmla="*/ 2509 w 3172"/>
                <a:gd name="T13" fmla="*/ 245 h 1389"/>
                <a:gd name="T14" fmla="*/ 2785 w 3172"/>
                <a:gd name="T15" fmla="*/ 87 h 1389"/>
                <a:gd name="T16" fmla="*/ 3014 w 3172"/>
                <a:gd name="T17" fmla="*/ 16 h 1389"/>
                <a:gd name="T18" fmla="*/ 3172 w 3172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2" h="1389">
                  <a:moveTo>
                    <a:pt x="0" y="1389"/>
                  </a:moveTo>
                  <a:cubicBezTo>
                    <a:pt x="153" y="1378"/>
                    <a:pt x="307" y="1367"/>
                    <a:pt x="442" y="1350"/>
                  </a:cubicBezTo>
                  <a:cubicBezTo>
                    <a:pt x="577" y="1333"/>
                    <a:pt x="670" y="1327"/>
                    <a:pt x="813" y="1286"/>
                  </a:cubicBezTo>
                  <a:cubicBezTo>
                    <a:pt x="956" y="1245"/>
                    <a:pt x="1141" y="1186"/>
                    <a:pt x="1302" y="1105"/>
                  </a:cubicBezTo>
                  <a:cubicBezTo>
                    <a:pt x="1463" y="1024"/>
                    <a:pt x="1638" y="900"/>
                    <a:pt x="1783" y="797"/>
                  </a:cubicBezTo>
                  <a:cubicBezTo>
                    <a:pt x="1928" y="694"/>
                    <a:pt x="2049" y="582"/>
                    <a:pt x="2170" y="490"/>
                  </a:cubicBezTo>
                  <a:cubicBezTo>
                    <a:pt x="2291" y="398"/>
                    <a:pt x="2406" y="312"/>
                    <a:pt x="2509" y="245"/>
                  </a:cubicBezTo>
                  <a:cubicBezTo>
                    <a:pt x="2612" y="178"/>
                    <a:pt x="2701" y="125"/>
                    <a:pt x="2785" y="87"/>
                  </a:cubicBezTo>
                  <a:cubicBezTo>
                    <a:pt x="2869" y="49"/>
                    <a:pt x="2950" y="30"/>
                    <a:pt x="3014" y="16"/>
                  </a:cubicBezTo>
                  <a:cubicBezTo>
                    <a:pt x="3078" y="2"/>
                    <a:pt x="3125" y="1"/>
                    <a:pt x="3172" y="0"/>
                  </a:cubicBezTo>
                </a:path>
              </a:pathLst>
            </a:cu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 flipH="1">
              <a:off x="1367" y="566"/>
              <a:ext cx="1008" cy="441"/>
            </a:xfrm>
            <a:custGeom>
              <a:avLst/>
              <a:gdLst>
                <a:gd name="T0" fmla="*/ 0 w 3172"/>
                <a:gd name="T1" fmla="*/ 1389 h 1389"/>
                <a:gd name="T2" fmla="*/ 442 w 3172"/>
                <a:gd name="T3" fmla="*/ 1350 h 1389"/>
                <a:gd name="T4" fmla="*/ 813 w 3172"/>
                <a:gd name="T5" fmla="*/ 1286 h 1389"/>
                <a:gd name="T6" fmla="*/ 1302 w 3172"/>
                <a:gd name="T7" fmla="*/ 1105 h 1389"/>
                <a:gd name="T8" fmla="*/ 1783 w 3172"/>
                <a:gd name="T9" fmla="*/ 797 h 1389"/>
                <a:gd name="T10" fmla="*/ 2170 w 3172"/>
                <a:gd name="T11" fmla="*/ 490 h 1389"/>
                <a:gd name="T12" fmla="*/ 2509 w 3172"/>
                <a:gd name="T13" fmla="*/ 245 h 1389"/>
                <a:gd name="T14" fmla="*/ 2785 w 3172"/>
                <a:gd name="T15" fmla="*/ 87 h 1389"/>
                <a:gd name="T16" fmla="*/ 3014 w 3172"/>
                <a:gd name="T17" fmla="*/ 16 h 1389"/>
                <a:gd name="T18" fmla="*/ 3172 w 3172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2" h="1389">
                  <a:moveTo>
                    <a:pt x="0" y="1389"/>
                  </a:moveTo>
                  <a:cubicBezTo>
                    <a:pt x="153" y="1378"/>
                    <a:pt x="307" y="1367"/>
                    <a:pt x="442" y="1350"/>
                  </a:cubicBezTo>
                  <a:cubicBezTo>
                    <a:pt x="577" y="1333"/>
                    <a:pt x="670" y="1327"/>
                    <a:pt x="813" y="1286"/>
                  </a:cubicBezTo>
                  <a:cubicBezTo>
                    <a:pt x="956" y="1245"/>
                    <a:pt x="1141" y="1186"/>
                    <a:pt x="1302" y="1105"/>
                  </a:cubicBezTo>
                  <a:cubicBezTo>
                    <a:pt x="1463" y="1024"/>
                    <a:pt x="1638" y="900"/>
                    <a:pt x="1783" y="797"/>
                  </a:cubicBezTo>
                  <a:cubicBezTo>
                    <a:pt x="1928" y="694"/>
                    <a:pt x="2049" y="582"/>
                    <a:pt x="2170" y="490"/>
                  </a:cubicBezTo>
                  <a:cubicBezTo>
                    <a:pt x="2291" y="398"/>
                    <a:pt x="2406" y="312"/>
                    <a:pt x="2509" y="245"/>
                  </a:cubicBezTo>
                  <a:cubicBezTo>
                    <a:pt x="2612" y="178"/>
                    <a:pt x="2701" y="125"/>
                    <a:pt x="2785" y="87"/>
                  </a:cubicBezTo>
                  <a:cubicBezTo>
                    <a:pt x="2869" y="49"/>
                    <a:pt x="2950" y="30"/>
                    <a:pt x="3014" y="16"/>
                  </a:cubicBezTo>
                  <a:cubicBezTo>
                    <a:pt x="3078" y="2"/>
                    <a:pt x="3125" y="1"/>
                    <a:pt x="3172" y="0"/>
                  </a:cubicBezTo>
                </a:path>
              </a:pathLst>
            </a:custGeom>
            <a:noFill/>
            <a:ln w="444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7600" y="5486400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this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11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4.10405E-6 L -0.025 4.1040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7886</TotalTime>
  <Words>372</Words>
  <Application>Microsoft Office PowerPoint</Application>
  <PresentationFormat>On-screen Show (4:3)</PresentationFormat>
  <Paragraphs>79</Paragraphs>
  <Slides>27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1_Office Theme</vt:lpstr>
      <vt:lpstr>3_Default Design</vt:lpstr>
      <vt:lpstr>Chart</vt:lpstr>
      <vt:lpstr>Microsoft Graph Chart</vt:lpstr>
      <vt:lpstr>Acknowledgements</vt:lpstr>
      <vt:lpstr>Conclusions</vt:lpstr>
      <vt:lpstr>Measured Beam Flicker</vt:lpstr>
      <vt:lpstr>Measured Beam Flicker</vt:lpstr>
      <vt:lpstr>Measured Beam Flicker</vt:lpstr>
      <vt:lpstr>Measured Beam Flicker</vt:lpstr>
      <vt:lpstr>Top-up pulse vs pinhole size</vt:lpstr>
      <vt:lpstr>RMS flicker vs pinhole size</vt:lpstr>
      <vt:lpstr>What is the beam doing?</vt:lpstr>
      <vt:lpstr>What is the beam doing?</vt:lpstr>
      <vt:lpstr>What is the beam doing?</vt:lpstr>
      <vt:lpstr>Beam Flicker</vt:lpstr>
      <vt:lpstr>This is an Aperture!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Pilatus pile-up for RT MX? same photons, different speeds</vt:lpstr>
      <vt:lpstr>Flicker noise power spectrum</vt:lpstr>
      <vt:lpstr>Flicker noise power spectrum</vt:lpstr>
      <vt:lpstr>Flicker noise power spectrum</vt:lpstr>
      <vt:lpstr>Flicker noise power spectrum</vt:lpstr>
      <vt:lpstr>Shutter Jitter</vt:lpstr>
      <vt:lpstr>Shutter Jitter</vt:lpstr>
      <vt:lpstr>Shutter Jitter</vt:lpstr>
      <vt:lpstr>What are these?</vt:lpstr>
      <vt:lpstr>Conclusions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Flicker</dc:title>
  <dc:creator>James Holton</dc:creator>
  <cp:lastModifiedBy>JMHolton</cp:lastModifiedBy>
  <cp:revision>34</cp:revision>
  <cp:lastPrinted>2016-05-26T13:30:32Z</cp:lastPrinted>
  <dcterms:created xsi:type="dcterms:W3CDTF">2011-05-04T17:09:26Z</dcterms:created>
  <dcterms:modified xsi:type="dcterms:W3CDTF">2016-05-27T17:36:03Z</dcterms:modified>
</cp:coreProperties>
</file>