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76" r:id="rId3"/>
    <p:sldMasterId id="2147483716" r:id="rId4"/>
  </p:sldMasterIdLst>
  <p:notesMasterIdLst>
    <p:notesMasterId r:id="rId127"/>
  </p:notesMasterIdLst>
  <p:sldIdLst>
    <p:sldId id="393" r:id="rId5"/>
    <p:sldId id="394" r:id="rId6"/>
    <p:sldId id="267" r:id="rId7"/>
    <p:sldId id="271" r:id="rId8"/>
    <p:sldId id="279" r:id="rId9"/>
    <p:sldId id="317" r:id="rId10"/>
    <p:sldId id="318" r:id="rId11"/>
    <p:sldId id="319" r:id="rId12"/>
    <p:sldId id="320" r:id="rId13"/>
    <p:sldId id="322" r:id="rId14"/>
    <p:sldId id="321" r:id="rId15"/>
    <p:sldId id="323" r:id="rId16"/>
    <p:sldId id="365" r:id="rId17"/>
    <p:sldId id="324" r:id="rId18"/>
    <p:sldId id="328" r:id="rId19"/>
    <p:sldId id="329" r:id="rId20"/>
    <p:sldId id="330" r:id="rId21"/>
    <p:sldId id="331" r:id="rId22"/>
    <p:sldId id="387" r:id="rId23"/>
    <p:sldId id="445" r:id="rId24"/>
    <p:sldId id="325" r:id="rId25"/>
    <p:sldId id="326" r:id="rId26"/>
    <p:sldId id="327" r:id="rId27"/>
    <p:sldId id="332" r:id="rId28"/>
    <p:sldId id="333" r:id="rId29"/>
    <p:sldId id="444" r:id="rId30"/>
    <p:sldId id="397" r:id="rId31"/>
    <p:sldId id="399" r:id="rId32"/>
    <p:sldId id="400" r:id="rId33"/>
    <p:sldId id="398" r:id="rId34"/>
    <p:sldId id="401" r:id="rId35"/>
    <p:sldId id="396" r:id="rId36"/>
    <p:sldId id="356" r:id="rId37"/>
    <p:sldId id="358" r:id="rId38"/>
    <p:sldId id="357" r:id="rId39"/>
    <p:sldId id="359" r:id="rId40"/>
    <p:sldId id="360" r:id="rId41"/>
    <p:sldId id="361" r:id="rId42"/>
    <p:sldId id="362" r:id="rId43"/>
    <p:sldId id="402" r:id="rId44"/>
    <p:sldId id="421" r:id="rId45"/>
    <p:sldId id="403" r:id="rId46"/>
    <p:sldId id="404" r:id="rId47"/>
    <p:sldId id="405" r:id="rId48"/>
    <p:sldId id="406" r:id="rId49"/>
    <p:sldId id="407" r:id="rId50"/>
    <p:sldId id="408" r:id="rId51"/>
    <p:sldId id="409" r:id="rId52"/>
    <p:sldId id="410" r:id="rId53"/>
    <p:sldId id="413" r:id="rId54"/>
    <p:sldId id="412" r:id="rId55"/>
    <p:sldId id="411" r:id="rId56"/>
    <p:sldId id="385" r:id="rId57"/>
    <p:sldId id="338" r:id="rId58"/>
    <p:sldId id="384" r:id="rId59"/>
    <p:sldId id="292" r:id="rId60"/>
    <p:sldId id="293" r:id="rId61"/>
    <p:sldId id="294" r:id="rId62"/>
    <p:sldId id="295" r:id="rId63"/>
    <p:sldId id="296" r:id="rId64"/>
    <p:sldId id="297" r:id="rId65"/>
    <p:sldId id="298" r:id="rId66"/>
    <p:sldId id="299" r:id="rId67"/>
    <p:sldId id="300" r:id="rId68"/>
    <p:sldId id="301" r:id="rId69"/>
    <p:sldId id="302" r:id="rId70"/>
    <p:sldId id="304" r:id="rId71"/>
    <p:sldId id="339" r:id="rId72"/>
    <p:sldId id="340" r:id="rId73"/>
    <p:sldId id="395" r:id="rId74"/>
    <p:sldId id="392" r:id="rId75"/>
    <p:sldId id="342" r:id="rId76"/>
    <p:sldId id="341" r:id="rId77"/>
    <p:sldId id="351" r:id="rId78"/>
    <p:sldId id="354" r:id="rId79"/>
    <p:sldId id="353" r:id="rId80"/>
    <p:sldId id="355" r:id="rId81"/>
    <p:sldId id="366" r:id="rId82"/>
    <p:sldId id="367" r:id="rId83"/>
    <p:sldId id="287" r:id="rId84"/>
    <p:sldId id="363" r:id="rId85"/>
    <p:sldId id="364" r:id="rId86"/>
    <p:sldId id="414" r:id="rId87"/>
    <p:sldId id="415" r:id="rId88"/>
    <p:sldId id="416" r:id="rId89"/>
    <p:sldId id="417" r:id="rId90"/>
    <p:sldId id="418" r:id="rId91"/>
    <p:sldId id="419" r:id="rId92"/>
    <p:sldId id="420" r:id="rId93"/>
    <p:sldId id="288" r:id="rId94"/>
    <p:sldId id="289" r:id="rId95"/>
    <p:sldId id="290" r:id="rId96"/>
    <p:sldId id="305" r:id="rId97"/>
    <p:sldId id="306" r:id="rId98"/>
    <p:sldId id="307" r:id="rId99"/>
    <p:sldId id="308" r:id="rId100"/>
    <p:sldId id="309" r:id="rId101"/>
    <p:sldId id="310" r:id="rId102"/>
    <p:sldId id="311" r:id="rId103"/>
    <p:sldId id="312" r:id="rId104"/>
    <p:sldId id="313" r:id="rId105"/>
    <p:sldId id="314" r:id="rId106"/>
    <p:sldId id="315" r:id="rId107"/>
    <p:sldId id="316" r:id="rId108"/>
    <p:sldId id="422" r:id="rId109"/>
    <p:sldId id="423" r:id="rId110"/>
    <p:sldId id="424" r:id="rId111"/>
    <p:sldId id="430" r:id="rId112"/>
    <p:sldId id="431" r:id="rId113"/>
    <p:sldId id="432" r:id="rId114"/>
    <p:sldId id="433" r:id="rId115"/>
    <p:sldId id="440" r:id="rId116"/>
    <p:sldId id="427" r:id="rId117"/>
    <p:sldId id="434" r:id="rId118"/>
    <p:sldId id="441" r:id="rId119"/>
    <p:sldId id="428" r:id="rId120"/>
    <p:sldId id="435" r:id="rId121"/>
    <p:sldId id="442" r:id="rId122"/>
    <p:sldId id="436" r:id="rId123"/>
    <p:sldId id="439" r:id="rId124"/>
    <p:sldId id="438" r:id="rId125"/>
    <p:sldId id="443" r:id="rId1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86" d="100"/>
          <a:sy n="86" d="100"/>
        </p:scale>
        <p:origin x="77" y="1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901"/>
    </p:cViewPr>
  </p:sorterViewPr>
  <p:gridSpacing cx="182880" cy="18288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28" Type="http://schemas.openxmlformats.org/officeDocument/2006/relationships/presProps" Target="presProps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slide" Target="slides/slide120.xml"/><Relationship Id="rId129" Type="http://schemas.openxmlformats.org/officeDocument/2006/relationships/viewProps" Target="viewProps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theme" Target="theme/theme1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slide" Target="slides/slide12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131" Type="http://schemas.openxmlformats.org/officeDocument/2006/relationships/tableStyles" Target="tableStyle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26" Type="http://schemas.openxmlformats.org/officeDocument/2006/relationships/slide" Target="slides/slide2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5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6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7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42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45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45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45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463B17D-349B-43C6-8890-A05FEFDD0BC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F070A61-D38A-4CA5-ACF6-92C8AC4BF947}" type="slidenum">
              <a:rPr lang="en-US" altLang="en-US"/>
              <a:pPr eaLnBrk="1" hangingPunct="1"/>
              <a:t>4</a:t>
            </a:fld>
            <a:endParaRPr lang="en-US" altLang="en-US"/>
          </a:p>
        </p:txBody>
      </p:sp>
      <p:sp>
        <p:nvSpPr>
          <p:cNvPr id="1136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to-scale calculation with detector at different distances from a pair of atoms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9708726-6464-42DD-982C-CDAD905D4693}" type="slidenum">
              <a:rPr lang="en-US" altLang="en-US"/>
              <a:pPr eaLnBrk="1" hangingPunct="1"/>
              <a:t>5</a:t>
            </a:fld>
            <a:endParaRPr lang="en-US" altLang="en-US"/>
          </a:p>
        </p:txBody>
      </p:sp>
      <p:sp>
        <p:nvSpPr>
          <p:cNvPr id="1146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to-scale calculation with detector at different distances from a three atoms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569F27B-CD59-4227-AD3B-D38C35EACF54}" type="slidenum">
              <a:rPr lang="en-US" altLang="en-US"/>
              <a:pPr eaLnBrk="1" hangingPunct="1"/>
              <a:t>6</a:t>
            </a:fld>
            <a:endParaRPr lang="en-US" altLang="en-US"/>
          </a:p>
        </p:txBody>
      </p:sp>
      <p:sp>
        <p:nvSpPr>
          <p:cNvPr id="1300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7C73910-B79F-4CBB-AA10-326A71FA0FBC}" type="slidenum">
              <a:rPr lang="en-US" altLang="en-US"/>
              <a:pPr eaLnBrk="1" hangingPunct="1"/>
              <a:t>7</a:t>
            </a:fld>
            <a:endParaRPr lang="en-US" altLang="en-US"/>
          </a:p>
        </p:txBody>
      </p:sp>
      <p:sp>
        <p:nvSpPr>
          <p:cNvPr id="13107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4D5AA04-7924-4805-BE7C-4E6EFF5B9DF3}" type="slidenum">
              <a:rPr lang="en-US" altLang="en-US"/>
              <a:pPr eaLnBrk="1" hangingPunct="1"/>
              <a:t>8</a:t>
            </a:fld>
            <a:endParaRPr lang="en-US" altLang="en-US"/>
          </a:p>
        </p:txBody>
      </p:sp>
      <p:sp>
        <p:nvSpPr>
          <p:cNvPr id="13209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2A3B4EB-7201-4740-B028-F9FE5542F20B}" type="slidenum">
              <a:rPr lang="en-US" altLang="en-US"/>
              <a:pPr eaLnBrk="1" hangingPunct="1"/>
              <a:t>9</a:t>
            </a:fld>
            <a:endParaRPr lang="en-US" altLang="en-US"/>
          </a:p>
        </p:txBody>
      </p:sp>
      <p:sp>
        <p:nvSpPr>
          <p:cNvPr id="13312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60A822D-74A9-4616-8340-AA6CBE5037E9}" type="slidenum">
              <a:rPr lang="en-US" altLang="en-US"/>
              <a:pPr eaLnBrk="1" hangingPunct="1"/>
              <a:t>10</a:t>
            </a:fld>
            <a:endParaRPr lang="en-US" altLang="en-US"/>
          </a:p>
        </p:txBody>
      </p:sp>
      <p:sp>
        <p:nvSpPr>
          <p:cNvPr id="1351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26E26EB-4592-45AF-B6A8-12867F29BB7E}" type="slidenum">
              <a:rPr lang="en-US" altLang="en-US"/>
              <a:pPr eaLnBrk="1" hangingPunct="1"/>
              <a:t>11</a:t>
            </a:fld>
            <a:endParaRPr lang="en-US" altLang="en-US"/>
          </a:p>
        </p:txBody>
      </p:sp>
      <p:sp>
        <p:nvSpPr>
          <p:cNvPr id="13414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C89B71F-B24B-432A-999E-3AB6199D3216}" type="slidenum">
              <a:rPr lang="en-US" altLang="en-US"/>
              <a:pPr eaLnBrk="1" hangingPunct="1"/>
              <a:t>12</a:t>
            </a:fld>
            <a:endParaRPr lang="en-US" altLang="en-US"/>
          </a:p>
        </p:txBody>
      </p:sp>
      <p:sp>
        <p:nvSpPr>
          <p:cNvPr id="1361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A59662D-EECA-4F50-BD96-A6E836B4BAB3}" type="slidenum">
              <a:rPr lang="en-US" altLang="en-US"/>
              <a:pPr eaLnBrk="1" hangingPunct="1"/>
              <a:t>13</a:t>
            </a:fld>
            <a:endParaRPr lang="en-US" altLang="en-US"/>
          </a:p>
        </p:txBody>
      </p:sp>
      <p:sp>
        <p:nvSpPr>
          <p:cNvPr id="1372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653EBD8-3970-4F3E-94A8-989B90E1E339}" type="slidenum">
              <a:rPr lang="en-US" altLang="en-US"/>
              <a:pPr eaLnBrk="1" hangingPunct="1"/>
              <a:t>14</a:t>
            </a:fld>
            <a:endParaRPr lang="en-US" altLang="en-US"/>
          </a:p>
        </p:txBody>
      </p:sp>
      <p:sp>
        <p:nvSpPr>
          <p:cNvPr id="138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833A2C7-5EF0-4F6A-AD8A-9B6EDBAF9830}" type="slidenum">
              <a:rPr lang="en-US" altLang="en-US"/>
              <a:pPr eaLnBrk="1" hangingPunct="1"/>
              <a:t>15</a:t>
            </a:fld>
            <a:endParaRPr lang="en-US" altLang="en-US"/>
          </a:p>
        </p:txBody>
      </p:sp>
      <p:sp>
        <p:nvSpPr>
          <p:cNvPr id="142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16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36786E8-0788-4380-95CF-06E6EA3BC354}" type="slidenum">
              <a:rPr lang="en-US" altLang="en-US"/>
              <a:pPr eaLnBrk="1" hangingPunct="1"/>
              <a:t>17</a:t>
            </a:fld>
            <a:endParaRPr lang="en-US" altLang="en-US"/>
          </a:p>
        </p:txBody>
      </p:sp>
      <p:sp>
        <p:nvSpPr>
          <p:cNvPr id="144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6C1AF9D-23E1-48D1-BCAD-5F7C454E90E2}" type="slidenum">
              <a:rPr lang="en-US" altLang="en-US"/>
              <a:pPr eaLnBrk="1" hangingPunct="1"/>
              <a:t>18</a:t>
            </a:fld>
            <a:endParaRPr lang="en-US" altLang="en-US"/>
          </a:p>
        </p:txBody>
      </p:sp>
      <p:sp>
        <p:nvSpPr>
          <p:cNvPr id="145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22B03BA-0420-403D-8CA0-7AA8C7D205F7}" type="slidenum">
              <a:rPr lang="en-US" altLang="en-US"/>
              <a:pPr eaLnBrk="1" hangingPunct="1"/>
              <a:t>19</a:t>
            </a:fld>
            <a:endParaRPr lang="en-US" altLang="en-US"/>
          </a:p>
        </p:txBody>
      </p:sp>
      <p:sp>
        <p:nvSpPr>
          <p:cNvPr id="146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6C1AF9D-23E1-48D1-BCAD-5F7C454E90E2}" type="slidenum">
              <a:rPr lang="en-US" altLang="en-US"/>
              <a:pPr eaLnBrk="1" hangingPunct="1"/>
              <a:t>20</a:t>
            </a:fld>
            <a:endParaRPr lang="en-US" altLang="en-US"/>
          </a:p>
        </p:txBody>
      </p:sp>
      <p:sp>
        <p:nvSpPr>
          <p:cNvPr id="145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814685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0D1C994-59AC-4125-ACAD-F6AB4F33362F}" type="slidenum">
              <a:rPr lang="en-US" altLang="en-US"/>
              <a:pPr eaLnBrk="1" hangingPunct="1"/>
              <a:t>21</a:t>
            </a:fld>
            <a:endParaRPr lang="en-US" altLang="en-US"/>
          </a:p>
        </p:txBody>
      </p:sp>
      <p:sp>
        <p:nvSpPr>
          <p:cNvPr id="1392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22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2922F1F-58AE-4D6F-AEC6-62FE99ECFB32}" type="slidenum">
              <a:rPr lang="en-US" altLang="en-US"/>
              <a:pPr eaLnBrk="1" hangingPunct="1"/>
              <a:t>23</a:t>
            </a:fld>
            <a:endParaRPr lang="en-US" altLang="en-US"/>
          </a:p>
        </p:txBody>
      </p:sp>
      <p:sp>
        <p:nvSpPr>
          <p:cNvPr id="141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02AFAC4-A657-4C01-9648-21D9A4F9DBC6}" type="slidenum">
              <a:rPr lang="en-US" altLang="en-US"/>
              <a:pPr eaLnBrk="1" hangingPunct="1"/>
              <a:t>24</a:t>
            </a:fld>
            <a:endParaRPr lang="en-US" altLang="en-US"/>
          </a:p>
        </p:txBody>
      </p:sp>
      <p:sp>
        <p:nvSpPr>
          <p:cNvPr id="147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E17F6D3-585C-4281-BD91-F89D4B509C36}" type="slidenum">
              <a:rPr lang="en-US" altLang="en-US"/>
              <a:pPr eaLnBrk="1" hangingPunct="1"/>
              <a:t>25</a:t>
            </a:fld>
            <a:endParaRPr lang="en-US" altLang="en-US"/>
          </a:p>
        </p:txBody>
      </p:sp>
      <p:sp>
        <p:nvSpPr>
          <p:cNvPr id="148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94D1FFA-014E-4CFD-A761-E96D0C3584CD}" type="slidenum">
              <a:rPr lang="en-US" altLang="en-US"/>
              <a:pPr eaLnBrk="1" hangingPunct="1"/>
              <a:t>26</a:t>
            </a:fld>
            <a:endParaRPr lang="en-US" altLang="en-US"/>
          </a:p>
        </p:txBody>
      </p:sp>
      <p:sp>
        <p:nvSpPr>
          <p:cNvPr id="1198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626394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27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740512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28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387786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29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502842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30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053382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419CD7-68BC-406C-AC43-91ADE428A278}" type="slidenum">
              <a:rPr lang="en-US" altLang="en-US"/>
              <a:pPr eaLnBrk="1" hangingPunct="1"/>
              <a:t>31</a:t>
            </a:fld>
            <a:endParaRPr lang="en-US" altLang="en-US"/>
          </a:p>
        </p:txBody>
      </p:sp>
      <p:sp>
        <p:nvSpPr>
          <p:cNvPr id="140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1485828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40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496435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41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1895980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42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5161824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43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8239586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44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464365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45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23120825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46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517324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47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8160496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48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261856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49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710323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50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0508233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51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9788109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BDE224B-A6E4-4789-9B3D-869BF94C1AF5}" type="slidenum">
              <a:rPr lang="en-US" altLang="en-US"/>
              <a:pPr eaLnBrk="1" hangingPunct="1"/>
              <a:t>52</a:t>
            </a:fld>
            <a:endParaRPr lang="en-US" altLang="en-US"/>
          </a:p>
        </p:txBody>
      </p:sp>
      <p:sp>
        <p:nvSpPr>
          <p:cNvPr id="143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9729969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4BD6A1A-58FC-41F2-9CC3-43641ADFEC50}" type="slidenum">
              <a:rPr lang="en-US" altLang="en-US"/>
              <a:pPr eaLnBrk="1" hangingPunct="1"/>
              <a:t>56</a:t>
            </a:fld>
            <a:endParaRPr lang="en-US" altLang="en-US"/>
          </a:p>
        </p:txBody>
      </p:sp>
      <p:sp>
        <p:nvSpPr>
          <p:cNvPr id="1044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one cell</a:t>
            </a: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FDFAB47-DE6F-409D-810A-16C0F0C68C40}" type="slidenum">
              <a:rPr lang="en-US" altLang="en-US"/>
              <a:pPr eaLnBrk="1" hangingPunct="1"/>
              <a:t>57</a:t>
            </a:fld>
            <a:endParaRPr lang="en-US" altLang="en-US"/>
          </a:p>
        </p:txBody>
      </p:sp>
      <p:sp>
        <p:nvSpPr>
          <p:cNvPr id="10547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9 cells</a:t>
            </a: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FCCA1C-D380-46AE-A0B6-316CF407B179}" type="slidenum">
              <a:rPr lang="en-US" altLang="en-US"/>
              <a:pPr eaLnBrk="1" hangingPunct="1"/>
              <a:t>58</a:t>
            </a:fld>
            <a:endParaRPr lang="en-US" altLang="en-US"/>
          </a:p>
        </p:txBody>
      </p:sp>
      <p:sp>
        <p:nvSpPr>
          <p:cNvPr id="10649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5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supercell</a:t>
            </a: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B893ADF-7DF4-429E-81D8-0D573A16CA2E}" type="slidenum">
              <a:rPr lang="en-US" altLang="en-US"/>
              <a:pPr eaLnBrk="1" hangingPunct="1"/>
              <a:t>59</a:t>
            </a:fld>
            <a:endParaRPr lang="en-US" altLang="en-US"/>
          </a:p>
        </p:txBody>
      </p:sp>
      <p:sp>
        <p:nvSpPr>
          <p:cNvPr id="10752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supercell with disorder</a:t>
            </a: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0A98001-18C6-48F8-8CDB-E7F687798224}" type="slidenum">
              <a:rPr lang="en-US" altLang="en-US"/>
              <a:pPr eaLnBrk="1" hangingPunct="1"/>
              <a:t>60</a:t>
            </a:fld>
            <a:endParaRPr lang="en-US" altLang="en-US"/>
          </a:p>
        </p:txBody>
      </p:sp>
      <p:sp>
        <p:nvSpPr>
          <p:cNvPr id="10854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average electron density</a:t>
            </a: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ACC0879-2F01-47F3-9C2B-CBD2FC8AB501}" type="slidenum">
              <a:rPr lang="en-US" altLang="en-US"/>
              <a:pPr eaLnBrk="1" hangingPunct="1"/>
              <a:t>63</a:t>
            </a:fld>
            <a:endParaRPr lang="en-US" altLang="en-US"/>
          </a:p>
        </p:txBody>
      </p:sp>
      <p:sp>
        <p:nvSpPr>
          <p:cNvPr id="1095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average cell intensity is relative to “zero”</a:t>
            </a: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523E43E-E401-427D-8200-6A2928B043CF}" type="slidenum">
              <a:rPr lang="en-US" altLang="en-US"/>
              <a:pPr eaLnBrk="1" hangingPunct="1"/>
              <a:t>64</a:t>
            </a:fld>
            <a:endParaRPr lang="en-US" altLang="en-US"/>
          </a:p>
        </p:txBody>
      </p:sp>
      <p:sp>
        <p:nvSpPr>
          <p:cNvPr id="1105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supercell density gives clue to diffuse scatter, but Bragg peaks are still relative to zero</a:t>
            </a: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648A4E4-72ED-464D-916E-A628BA516B50}" type="slidenum">
              <a:rPr lang="en-US" altLang="en-US"/>
              <a:pPr eaLnBrk="1" hangingPunct="1"/>
              <a:t>65</a:t>
            </a:fld>
            <a:endParaRPr lang="en-US" altLang="en-US"/>
          </a:p>
        </p:txBody>
      </p:sp>
      <p:sp>
        <p:nvSpPr>
          <p:cNvPr id="1116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supercell density gives clue to diffuse scatter, but Bragg peaks are still relative to zero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07486DA-CE0D-42F5-AE28-56E5AD07672C}" type="slidenum">
              <a:rPr lang="en-US" altLang="en-US"/>
              <a:pPr eaLnBrk="1" hangingPunct="1"/>
              <a:t>66</a:t>
            </a:fld>
            <a:endParaRPr lang="en-US" altLang="en-US"/>
          </a:p>
        </p:txBody>
      </p:sp>
      <p:sp>
        <p:nvSpPr>
          <p:cNvPr id="1126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high-angle Brragg peaks have zero intensity and so create “holes” is the background?!</a:t>
            </a: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37A2ED4-26C0-4A17-86A3-F3EB93DFAD66}" type="slidenum">
              <a:rPr lang="en-US" altLang="en-US"/>
              <a:pPr eaLnBrk="1" hangingPunct="1"/>
              <a:t>67</a:t>
            </a:fld>
            <a:endParaRPr lang="en-US" altLang="en-US"/>
          </a:p>
        </p:txBody>
      </p:sp>
      <p:sp>
        <p:nvSpPr>
          <p:cNvPr id="1157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>when nearBragg is used instead of supercell, the Bragg peaks “ride” on the background and do NOT produce “holes”</a:t>
            </a: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9F5018D-F310-48AD-B791-DFF98FDD6DEF}" type="slidenum">
              <a:rPr lang="en-US" altLang="en-US"/>
              <a:pPr eaLnBrk="1" hangingPunct="1"/>
              <a:t>92</a:t>
            </a:fld>
            <a:endParaRPr lang="en-US" altLang="en-US"/>
          </a:p>
        </p:txBody>
      </p:sp>
      <p:sp>
        <p:nvSpPr>
          <p:cNvPr id="1167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A40C022-2463-4CC1-940B-6A8EB464E5F8}" type="slidenum">
              <a:rPr lang="en-US" altLang="en-US"/>
              <a:pPr eaLnBrk="1" hangingPunct="1"/>
              <a:t>93</a:t>
            </a:fld>
            <a:endParaRPr lang="en-US" altLang="en-US"/>
          </a:p>
        </p:txBody>
      </p:sp>
      <p:sp>
        <p:nvSpPr>
          <p:cNvPr id="1177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470B751-D6CF-4C60-8BE6-41C81F45BAC8}" type="slidenum">
              <a:rPr lang="en-US" altLang="en-US"/>
              <a:pPr eaLnBrk="1" hangingPunct="1"/>
              <a:t>94</a:t>
            </a:fld>
            <a:endParaRPr lang="en-US" altLang="en-US"/>
          </a:p>
        </p:txBody>
      </p:sp>
      <p:sp>
        <p:nvSpPr>
          <p:cNvPr id="1187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94D1FFA-014E-4CFD-A761-E96D0C3584CD}" type="slidenum">
              <a:rPr lang="en-US" altLang="en-US"/>
              <a:pPr eaLnBrk="1" hangingPunct="1"/>
              <a:t>95</a:t>
            </a:fld>
            <a:endParaRPr lang="en-US" altLang="en-US"/>
          </a:p>
        </p:txBody>
      </p:sp>
      <p:sp>
        <p:nvSpPr>
          <p:cNvPr id="1198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EFFCFD4-8C11-401D-9FF4-6227FB712155}" type="slidenum">
              <a:rPr lang="en-US" altLang="en-US"/>
              <a:pPr eaLnBrk="1" hangingPunct="1"/>
              <a:t>96</a:t>
            </a:fld>
            <a:endParaRPr lang="en-US" altLang="en-US"/>
          </a:p>
        </p:txBody>
      </p:sp>
      <p:sp>
        <p:nvSpPr>
          <p:cNvPr id="1208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2304FC6-E7C3-4FE0-BBBD-49A77458C16D}" type="slidenum">
              <a:rPr lang="en-US" altLang="en-US"/>
              <a:pPr eaLnBrk="1" hangingPunct="1"/>
              <a:t>97</a:t>
            </a:fld>
            <a:endParaRPr lang="en-US" altLang="en-US"/>
          </a:p>
        </p:txBody>
      </p:sp>
      <p:sp>
        <p:nvSpPr>
          <p:cNvPr id="1218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CD484D-DD97-4662-AB0E-4C27CF5E99DF}" type="slidenum">
              <a:rPr lang="en-US" altLang="en-US"/>
              <a:pPr eaLnBrk="1" hangingPunct="1"/>
              <a:t>98</a:t>
            </a:fld>
            <a:endParaRPr lang="en-US" altLang="en-US"/>
          </a:p>
        </p:txBody>
      </p:sp>
      <p:sp>
        <p:nvSpPr>
          <p:cNvPr id="1228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49585FE-5113-447F-877A-5F9843239EBB}" type="slidenum">
              <a:rPr lang="en-US" altLang="en-US"/>
              <a:pPr eaLnBrk="1" hangingPunct="1"/>
              <a:t>99</a:t>
            </a:fld>
            <a:endParaRPr lang="en-US" altLang="en-US"/>
          </a:p>
        </p:txBody>
      </p:sp>
      <p:sp>
        <p:nvSpPr>
          <p:cNvPr id="1239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21ED817-0597-4B80-B33E-B6C550C13D41}" type="slidenum">
              <a:rPr lang="en-US" altLang="en-US"/>
              <a:pPr eaLnBrk="1" hangingPunct="1"/>
              <a:t>100</a:t>
            </a:fld>
            <a:endParaRPr lang="en-US" altLang="en-US"/>
          </a:p>
        </p:txBody>
      </p:sp>
      <p:sp>
        <p:nvSpPr>
          <p:cNvPr id="1249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13A00EC-6553-4259-863E-B326667923AF}" type="slidenum">
              <a:rPr lang="en-US" altLang="en-US"/>
              <a:pPr eaLnBrk="1" hangingPunct="1"/>
              <a:t>101</a:t>
            </a:fld>
            <a:endParaRPr lang="en-US" altLang="en-US"/>
          </a:p>
        </p:txBody>
      </p:sp>
      <p:sp>
        <p:nvSpPr>
          <p:cNvPr id="1259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3C28AAB-B890-404B-AB8E-40DFBD6FDC6C}" type="slidenum">
              <a:rPr lang="en-US" altLang="en-US"/>
              <a:pPr eaLnBrk="1" hangingPunct="1"/>
              <a:t>102</a:t>
            </a:fld>
            <a:endParaRPr lang="en-US" altLang="en-US"/>
          </a:p>
        </p:txBody>
      </p:sp>
      <p:sp>
        <p:nvSpPr>
          <p:cNvPr id="1269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19829A0-E9D0-460C-952D-6CFD63623A53}" type="slidenum">
              <a:rPr lang="en-US" altLang="en-US"/>
              <a:pPr eaLnBrk="1" hangingPunct="1"/>
              <a:t>103</a:t>
            </a:fld>
            <a:endParaRPr lang="en-US" altLang="en-US"/>
          </a:p>
        </p:txBody>
      </p:sp>
      <p:sp>
        <p:nvSpPr>
          <p:cNvPr id="1280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B5F9A75-1DD3-4446-B24E-F09EAB8242F4}" type="slidenum">
              <a:rPr lang="en-US" altLang="en-US"/>
              <a:pPr eaLnBrk="1" hangingPunct="1"/>
              <a:t>104</a:t>
            </a:fld>
            <a:endParaRPr lang="en-US" altLang="en-US"/>
          </a:p>
        </p:txBody>
      </p:sp>
      <p:sp>
        <p:nvSpPr>
          <p:cNvPr id="1290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5E2972-149E-41B4-949E-A7F46E4F13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5201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413B22-6E28-4EF4-8574-1001A05C4BA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9839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03E47D-5DE6-4113-A553-3C38145F197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7460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800CD2-58A8-4BFC-A13C-1A5B5FF3FCD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7183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185F9E-56C8-49F8-A14D-C68170DF000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23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7B514F-287A-4300-94F9-DDE9662D2B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0199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00F659-D42E-436F-869F-823A8A30DCA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8342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09F58D-1052-446C-A4B0-A4A00233AD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0145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7087D6-C82F-4795-86B7-CD5A041225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5144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A3F71F-EF7C-4310-9D17-494173728D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633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27C8774-CF60-4790-9603-1EB2257C46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6761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A9291E-8747-4900-94FE-BB0F3B674A9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4715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E3A3F2-ACF2-475E-81C7-0F27F059133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83777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BF65E01-B873-4D63-A741-ABE5180712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2838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AE4797-3DF5-4F79-89C1-B3800E8BB2E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1361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205BD4-735F-41BF-8277-B218BAF944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7740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DE556E-D554-4825-A148-55FFAD0027B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51846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A3090B-81A5-43A5-921D-62C1FCECB8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51750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88C904-621E-4E81-9F0D-13D40AE643A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4540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1DBD061-C107-471A-A877-F207139390D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47820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BBA3AC-4B69-4ABB-9739-AE44CDD61B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6895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20F0AC-165B-4C8C-B20E-13F7EAED488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87910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25F7C9-80E8-43F5-A488-16EBC27246B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64710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12147A-88D5-42F3-AE1E-BF01016068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15440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A20403-3B8F-4E3B-9DC6-416AFC1B9F2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123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E7B2EFD-26E2-4290-8A5D-1DC21C5B7A4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59300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F25697-D93B-40A5-8541-EE6387750CC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75245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DD1083-9AAC-4DAE-9F56-A64260BDFFF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84059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7B559B-893B-4CA5-B948-4B95A1F3C5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53913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E0A53A-D001-48DA-B2BD-059920D9C05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66875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20928A-428B-45DA-BEC6-54EC0F34D4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90997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3CB3A5-CDE5-4A94-839B-A22BDEAEE62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45170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9BAC142-D552-40AB-88B5-200B4257EF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944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00BF72-EDCD-4643-B59C-55FCEAAF50E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92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16CECE-AC1F-4FAD-BCB8-6FC1E993B3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512735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72D8A6-DC79-427B-BBC6-82C9A7A5BD0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18803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6B4FC6-99D6-4CB2-9F7B-00DA8B85218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93266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7A5700-BA6F-4406-9DD2-FFC5D608941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301525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B4668A-BDE2-4922-B6FE-7EB68838BE5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67940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66CC52-95F0-4F0E-9542-F4132DE47E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905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98E632-BACF-4DD5-88F7-02CA805B66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4246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C9E3B-0EC9-4357-99E5-5F811A30E1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847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8C97-1839-4A17-A3E9-2AFA95E533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57439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B6F86B-4C3F-4170-B738-7A2A084ACD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6015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51A4C9-6593-4402-B3CD-45E841A561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8112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4D141-8C29-4FD7-8ED0-26137FFD9A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3748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3A97C2-339E-44AC-92E1-42D6EECACC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79567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0CAC62-9EF5-47C0-9192-76F2719BB9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402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2B713-C061-4C4A-B006-1A8F2C653A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5530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66358-4F78-4EA1-A69D-F54DF5C4B9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3098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34EC90-B9A8-4FBA-B996-3D5080294C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947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D80542E-2737-4BB6-8000-3932308179C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325C1486-9A09-48D3-A634-0FB7FE46DEE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fld id="{52C7E24D-EE04-480A-839F-3DBF80970091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85CC334A-4504-49EC-99D2-3CA8AB3620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966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James_Holton\Desktop\James_Holton\xtallography_talks\movies\lyso_rotate.wmv" TargetMode="External"/><Relationship Id="rId1" Type="http://schemas.microsoft.com/office/2007/relationships/media" Target="file:///C:\Users\James_Holton\Desktop\James_Holton\xtallography_talks\movies\lyso_rotate.wmv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openxmlformats.org/officeDocument/2006/relationships/image" Target="../media/image3.png"/><Relationship Id="rId21" Type="http://schemas.openxmlformats.org/officeDocument/2006/relationships/image" Target="../media/image21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26" Type="http://schemas.openxmlformats.org/officeDocument/2006/relationships/image" Target="../media/image52.pn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5" Type="http://schemas.openxmlformats.org/officeDocument/2006/relationships/image" Target="../media/image51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2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24" Type="http://schemas.openxmlformats.org/officeDocument/2006/relationships/image" Target="../media/image50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23" Type="http://schemas.openxmlformats.org/officeDocument/2006/relationships/image" Target="../media/image49.png"/><Relationship Id="rId28" Type="http://schemas.openxmlformats.org/officeDocument/2006/relationships/image" Target="../media/image54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Relationship Id="rId22" Type="http://schemas.openxmlformats.org/officeDocument/2006/relationships/image" Target="../media/image48.png"/><Relationship Id="rId27" Type="http://schemas.openxmlformats.org/officeDocument/2006/relationships/image" Target="../media/image5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8.gif"/><Relationship Id="rId4" Type="http://schemas.openxmlformats.org/officeDocument/2006/relationships/image" Target="../media/image67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g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gif"/><Relationship Id="rId3" Type="http://schemas.openxmlformats.org/officeDocument/2006/relationships/image" Target="../media/image101.gif"/><Relationship Id="rId7" Type="http://schemas.openxmlformats.org/officeDocument/2006/relationships/image" Target="../media/image105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4.gif"/><Relationship Id="rId11" Type="http://schemas.openxmlformats.org/officeDocument/2006/relationships/image" Target="../media/image109.gif"/><Relationship Id="rId5" Type="http://schemas.openxmlformats.org/officeDocument/2006/relationships/image" Target="../media/image103.gif"/><Relationship Id="rId10" Type="http://schemas.openxmlformats.org/officeDocument/2006/relationships/image" Target="../media/image108.gif"/><Relationship Id="rId4" Type="http://schemas.openxmlformats.org/officeDocument/2006/relationships/image" Target="../media/image102.gif"/><Relationship Id="rId9" Type="http://schemas.openxmlformats.org/officeDocument/2006/relationships/image" Target="../media/image107.gi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gif"/><Relationship Id="rId3" Type="http://schemas.openxmlformats.org/officeDocument/2006/relationships/image" Target="../media/image110.gif"/><Relationship Id="rId7" Type="http://schemas.openxmlformats.org/officeDocument/2006/relationships/image" Target="../media/image113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1.gif"/><Relationship Id="rId11" Type="http://schemas.openxmlformats.org/officeDocument/2006/relationships/image" Target="../media/image117.gif"/><Relationship Id="rId5" Type="http://schemas.openxmlformats.org/officeDocument/2006/relationships/image" Target="../media/image112.gif"/><Relationship Id="rId10" Type="http://schemas.openxmlformats.org/officeDocument/2006/relationships/image" Target="../media/image116.gif"/><Relationship Id="rId4" Type="http://schemas.openxmlformats.org/officeDocument/2006/relationships/image" Target="../media/image111.gif"/><Relationship Id="rId9" Type="http://schemas.openxmlformats.org/officeDocument/2006/relationships/image" Target="../media/image115.gi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gif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gif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gif"/><Relationship Id="rId1" Type="http://schemas.openxmlformats.org/officeDocument/2006/relationships/slideLayout" Target="../slideLayouts/slideLayout2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2.e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23.em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7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24.emf"/><Relationship Id="rId4" Type="http://schemas.openxmlformats.org/officeDocument/2006/relationships/oleObject" Target="../embeddings/oleObject3.bin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8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25.emf"/><Relationship Id="rId4" Type="http://schemas.openxmlformats.org/officeDocument/2006/relationships/oleObject" Target="../embeddings/oleObject4.bin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26.emf"/><Relationship Id="rId4" Type="http://schemas.openxmlformats.org/officeDocument/2006/relationships/oleObject" Target="../embeddings/oleObject5.bin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0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27.emf"/><Relationship Id="rId4" Type="http://schemas.openxmlformats.org/officeDocument/2006/relationships/oleObject" Target="../embeddings/oleObject6.bin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28.emf"/><Relationship Id="rId4" Type="http://schemas.openxmlformats.org/officeDocument/2006/relationships/oleObject" Target="../embeddings/oleObject7.bin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James_Holton\Desktop\James_Holton\xtallography_talks\movies\lyso_rotate.wmv" TargetMode="External"/><Relationship Id="rId1" Type="http://schemas.microsoft.com/office/2007/relationships/media" Target="file:///C:\Users\James_Holton\Desktop\James_Holton\xtallography_talks\movies\lyso_rotate.wmv" TargetMode="External"/><Relationship Id="rId4" Type="http://schemas.openxmlformats.org/officeDocument/2006/relationships/image" Target="../media/image1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gif"/><Relationship Id="rId1" Type="http://schemas.openxmlformats.org/officeDocument/2006/relationships/slideLayout" Target="../slideLayouts/slideLayout2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gif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gif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gif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gif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8.xm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3" Type="http://schemas.openxmlformats.org/officeDocument/2006/relationships/image" Target="../media/image143.png"/><Relationship Id="rId7" Type="http://schemas.openxmlformats.org/officeDocument/2006/relationships/image" Target="../media/image147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46.png"/><Relationship Id="rId11" Type="http://schemas.openxmlformats.org/officeDocument/2006/relationships/image" Target="../media/image151.png"/><Relationship Id="rId5" Type="http://schemas.openxmlformats.org/officeDocument/2006/relationships/image" Target="../media/image145.png"/><Relationship Id="rId10" Type="http://schemas.openxmlformats.org/officeDocument/2006/relationships/image" Target="../media/image150.png"/><Relationship Id="rId4" Type="http://schemas.openxmlformats.org/officeDocument/2006/relationships/image" Target="../media/image144.png"/><Relationship Id="rId9" Type="http://schemas.openxmlformats.org/officeDocument/2006/relationships/image" Target="../media/image149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40.xm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9.png"/><Relationship Id="rId3" Type="http://schemas.openxmlformats.org/officeDocument/2006/relationships/image" Target="../media/image154.png"/><Relationship Id="rId7" Type="http://schemas.openxmlformats.org/officeDocument/2006/relationships/image" Target="../media/image158.png"/><Relationship Id="rId12" Type="http://schemas.openxmlformats.org/officeDocument/2006/relationships/image" Target="../media/image163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57.png"/><Relationship Id="rId11" Type="http://schemas.openxmlformats.org/officeDocument/2006/relationships/image" Target="../media/image162.png"/><Relationship Id="rId5" Type="http://schemas.openxmlformats.org/officeDocument/2006/relationships/image" Target="../media/image156.png"/><Relationship Id="rId10" Type="http://schemas.openxmlformats.org/officeDocument/2006/relationships/image" Target="../media/image161.png"/><Relationship Id="rId4" Type="http://schemas.openxmlformats.org/officeDocument/2006/relationships/image" Target="../media/image155.png"/><Relationship Id="rId9" Type="http://schemas.openxmlformats.org/officeDocument/2006/relationships/image" Target="../media/image160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gif"/><Relationship Id="rId1" Type="http://schemas.openxmlformats.org/officeDocument/2006/relationships/slideLayout" Target="../slideLayouts/slideLayout40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40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40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gif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gif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gif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gi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gif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gif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gif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gif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gif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gif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gif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gif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gif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gif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gif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gif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gif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gif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gif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gif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gif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gif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800" dirty="0"/>
              <a:t>PowerPoint File available: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762000"/>
            <a:ext cx="8001000" cy="1905000"/>
          </a:xfrm>
        </p:spPr>
        <p:txBody>
          <a:bodyPr>
            <a:normAutofit fontScale="70000" lnSpcReduction="20000"/>
          </a:bodyPr>
          <a:lstStyle/>
          <a:p>
            <a:endParaRPr lang="en-US" altLang="en-US" sz="6600" dirty="0"/>
          </a:p>
          <a:p>
            <a:pPr algn="ctr">
              <a:buFontTx/>
              <a:buNone/>
            </a:pPr>
            <a:r>
              <a:rPr lang="en-US" altLang="en-US" sz="4400" dirty="0"/>
              <a:t>http://bl831.als.lbl.gov</a:t>
            </a:r>
            <a:r>
              <a:rPr lang="en-US" altLang="en-US" sz="4400" dirty="0" smtClean="0"/>
              <a:t>/~</a:t>
            </a:r>
            <a:r>
              <a:rPr lang="en-US" altLang="en-US" sz="4400" dirty="0"/>
              <a:t>jamesh/powerpoint/</a:t>
            </a:r>
          </a:p>
          <a:p>
            <a:pPr algn="ctr">
              <a:buFontTx/>
              <a:buNone/>
            </a:pPr>
            <a:r>
              <a:rPr lang="en-US" altLang="en-US" sz="4400" dirty="0" smtClean="0"/>
              <a:t>BNL_DS_2017.pptx</a:t>
            </a:r>
          </a:p>
          <a:p>
            <a:pPr algn="ctr">
              <a:buFontTx/>
              <a:buNone/>
            </a:pPr>
            <a:endParaRPr lang="en-US" altLang="en-US" sz="4000" dirty="0"/>
          </a:p>
        </p:txBody>
      </p:sp>
      <p:pic>
        <p:nvPicPr>
          <p:cNvPr id="4" name="lyso_rotat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384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681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05386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Acknowledgements</a:t>
            </a:r>
          </a:p>
        </p:txBody>
      </p:sp>
      <p:sp>
        <p:nvSpPr>
          <p:cNvPr id="70659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71285" y="2520256"/>
            <a:ext cx="7772400" cy="4951412"/>
          </a:xfrm>
          <a:extLst>
            <a:ext uri="{909E8E84-426E-40DD-AFC4-6F175D3DCCD1}">
              <a14:hiddenFill xmlns:a14="http://schemas.microsoft.com/office/drawing/2010/main">
                <a:solidFill>
                  <a:srgbClr val="BBE0E3"/>
                </a:solidFill>
              </a14:hiddenFill>
            </a:ext>
          </a:extLst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None/>
            </a:pPr>
            <a:r>
              <a:rPr lang="en-US" altLang="en-US" b="1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UCSF</a:t>
            </a:r>
            <a:r>
              <a:rPr lang="en-US" altLang="en-US" b="1" dirty="0" smtClean="0">
                <a:solidFill>
                  <a:srgbClr val="00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LBNL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SLAC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en-US" altLang="en-US" sz="1800" b="1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 8.3.1 creator: Tom </a:t>
            </a:r>
            <a:r>
              <a:rPr lang="en-US" altLang="en-US" sz="28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Alber</a:t>
            </a:r>
            <a:r>
              <a:rPr lang="en-US" altLang="en-US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sz="1600" b="1" dirty="0" smtClean="0">
              <a:solidFill>
                <a:srgbClr val="00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US" altLang="en-US" sz="1800" b="1" dirty="0" smtClean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10000"/>
              </a:lnSpc>
              <a:spcBef>
                <a:spcPts val="0"/>
              </a:spcBef>
              <a:buFontTx/>
              <a:buNone/>
            </a:pPr>
            <a:r>
              <a:rPr lang="en-US" altLang="en-US" sz="1800" b="1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 </a:t>
            </a:r>
            <a:r>
              <a:rPr lang="en-US" altLang="en-US" sz="1800" b="1" dirty="0" err="1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Multicampus</a:t>
            </a:r>
            <a:r>
              <a:rPr lang="en-US" altLang="en-US" sz="1800" b="1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Research Programs and Initiatives (MRPI)</a:t>
            </a:r>
          </a:p>
          <a:p>
            <a:pPr algn="ctr" eaLnBrk="1" hangingPunct="1">
              <a:lnSpc>
                <a:spcPct val="110000"/>
              </a:lnSpc>
              <a:spcBef>
                <a:spcPts val="0"/>
              </a:spcBef>
              <a:buNone/>
            </a:pPr>
            <a:r>
              <a:rPr lang="en-US" altLang="en-US" sz="18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UCSF Program for Breakthrough Biomedical Research (PBBR) </a:t>
            </a:r>
            <a:endParaRPr lang="en-US" altLang="en-US" sz="1800" b="1" dirty="0" smtClean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US" altLang="en-US" sz="18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altLang="en-US" sz="1800" b="1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ne-time NIH-DOE </a:t>
            </a:r>
            <a:r>
              <a:rPr lang="en-US" altLang="en-US" sz="18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Inter-agency agreement (IAA)</a:t>
            </a:r>
          </a:p>
          <a:p>
            <a:pPr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US" altLang="en-US" sz="1800" b="1" dirty="0" smtClean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GM117126 to </a:t>
            </a:r>
            <a:r>
              <a:rPr lang="en-US" altLang="en-US" sz="1800" b="1" dirty="0" err="1" smtClean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Sauter</a:t>
            </a:r>
            <a:r>
              <a:rPr lang="en-US" altLang="en-US" sz="1800" b="1" dirty="0" smtClean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(DIALS)</a:t>
            </a:r>
          </a:p>
          <a:p>
            <a:pPr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US" altLang="en-US" sz="1800" b="1" dirty="0" smtClean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</a:t>
            </a:r>
            <a:r>
              <a:rPr lang="en-US" altLang="en-US" sz="1800" b="1" dirty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Diffraction Analysis Technologies (IDAT)</a:t>
            </a:r>
          </a:p>
          <a:p>
            <a:pPr algn="ctr" eaLnBrk="1" hangingPunct="1">
              <a:lnSpc>
                <a:spcPct val="110000"/>
              </a:lnSpc>
              <a:spcBef>
                <a:spcPts val="0"/>
              </a:spcBef>
              <a:buFontTx/>
              <a:buNone/>
            </a:pPr>
            <a:r>
              <a:rPr lang="en-US" altLang="en-US" sz="1800" b="1" dirty="0" err="1" smtClean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Plexxikon</a:t>
            </a:r>
            <a:r>
              <a:rPr lang="en-US" altLang="en-US" sz="1800" b="1" dirty="0">
                <a:solidFill>
                  <a:srgbClr val="66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Inc.</a:t>
            </a:r>
          </a:p>
          <a:p>
            <a:pPr algn="ctr" eaLnBrk="1" hangingPunct="1">
              <a:lnSpc>
                <a:spcPct val="110000"/>
              </a:lnSpc>
              <a:spcBef>
                <a:spcPts val="0"/>
              </a:spcBef>
              <a:buFontTx/>
              <a:buNone/>
            </a:pPr>
            <a:r>
              <a:rPr lang="en-US" altLang="en-US" sz="1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Synchrotron </a:t>
            </a:r>
            <a:r>
              <a:rPr lang="en-US" altLang="en-US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Radiation </a:t>
            </a:r>
            <a:r>
              <a:rPr lang="en-US" altLang="en-US" sz="1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Structural </a:t>
            </a:r>
            <a:r>
              <a:rPr lang="en-US" altLang="en-US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 Resource (SLAC)</a:t>
            </a:r>
          </a:p>
          <a:p>
            <a:pPr algn="ctr" eaLnBrk="1" hangingPunct="1">
              <a:buFontTx/>
              <a:buNone/>
            </a:pPr>
            <a:endParaRPr lang="en-US" altLang="en-US" sz="900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US" altLang="en-US" sz="900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9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Advanced Light Source is supported by the Director, Office of Science, Office of Basic Energy Sciences, Materials Sciences Division, of the US Department of Energy under contract No. DE-AC02-05CH11231 at Lawrence Berkeley National Laboratory.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91997" y="1524441"/>
            <a:ext cx="7118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rgbClr val="4F81BD">
                    <a:lumMod val="50000"/>
                  </a:srgbClr>
                </a:solidFill>
                <a:latin typeface="Arial" pitchFamily="34" charset="0"/>
                <a:cs typeface="Arial" panose="020B0604020202020204" pitchFamily="34" charset="0"/>
              </a:rPr>
              <a:t>Robert Stroud      James Fraser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663300"/>
                </a:solidFill>
                <a:latin typeface="Arial" pitchFamily="34" charset="0"/>
                <a:cs typeface="Arial" panose="020B0604020202020204" pitchFamily="34" charset="0"/>
              </a:rPr>
              <a:t>Nick </a:t>
            </a:r>
            <a:r>
              <a:rPr lang="en-US" dirty="0" err="1" smtClean="0">
                <a:solidFill>
                  <a:srgbClr val="663300"/>
                </a:solidFill>
                <a:latin typeface="Arial" pitchFamily="34" charset="0"/>
                <a:cs typeface="Arial" panose="020B0604020202020204" pitchFamily="34" charset="0"/>
              </a:rPr>
              <a:t>Sauter</a:t>
            </a:r>
            <a:r>
              <a:rPr lang="en-US" dirty="0" smtClean="0">
                <a:solidFill>
                  <a:srgbClr val="663300"/>
                </a:solidFill>
                <a:latin typeface="Arial" pitchFamily="34" charset="0"/>
                <a:cs typeface="Arial" panose="020B0604020202020204" pitchFamily="34" charset="0"/>
              </a:rPr>
              <a:t>   John </a:t>
            </a:r>
            <a:r>
              <a:rPr lang="en-US" dirty="0" err="1" smtClean="0">
                <a:solidFill>
                  <a:srgbClr val="663300"/>
                </a:solidFill>
                <a:latin typeface="Arial" pitchFamily="34" charset="0"/>
                <a:cs typeface="Arial" panose="020B0604020202020204" pitchFamily="34" charset="0"/>
              </a:rPr>
              <a:t>Tainer</a:t>
            </a:r>
            <a:r>
              <a:rPr lang="en-US" dirty="0" smtClean="0">
                <a:solidFill>
                  <a:srgbClr val="663300"/>
                </a:solidFill>
                <a:latin typeface="Arial" pitchFamily="34" charset="0"/>
                <a:cs typeface="Arial" panose="020B0604020202020204" pitchFamily="34" charset="0"/>
              </a:rPr>
              <a:t>                        </a:t>
            </a:r>
            <a:r>
              <a:rPr lang="en-US" dirty="0" err="1" smtClean="0">
                <a:solidFill>
                  <a:srgbClr val="C00000"/>
                </a:solidFill>
                <a:latin typeface="Arial" pitchFamily="34" charset="0"/>
                <a:cs typeface="Arial" panose="020B0604020202020204" pitchFamily="34" charset="0"/>
              </a:rPr>
              <a:t>Aina</a:t>
            </a:r>
            <a:r>
              <a:rPr lang="en-US" dirty="0" smtClean="0">
                <a:solidFill>
                  <a:srgbClr val="C00000"/>
                </a:solidFill>
                <a:latin typeface="Arial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rgbClr val="C00000"/>
                </a:solidFill>
                <a:latin typeface="Arial" pitchFamily="34" charset="0"/>
                <a:cs typeface="Arial" panose="020B0604020202020204" pitchFamily="34" charset="0"/>
              </a:rPr>
              <a:t>Cohen   Ana </a:t>
            </a:r>
            <a:r>
              <a:rPr lang="en-US" dirty="0" smtClean="0">
                <a:solidFill>
                  <a:srgbClr val="C00000"/>
                </a:solidFill>
                <a:latin typeface="Arial" pitchFamily="34" charset="0"/>
                <a:cs typeface="Arial" panose="020B0604020202020204" pitchFamily="34" charset="0"/>
              </a:rPr>
              <a:t>Gonzalez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550702" cy="430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  <a:latin typeface="Courier New" pitchFamily="49" charset="0"/>
              </a:rPr>
              <a:t>http://bl831.als.lbl.gov/~</a:t>
            </a:r>
            <a:r>
              <a:rPr lang="en-US" altLang="en-US" sz="1800" b="1" dirty="0" smtClean="0">
                <a:solidFill>
                  <a:srgbClr val="000000"/>
                </a:solidFill>
                <a:latin typeface="Courier New" pitchFamily="49" charset="0"/>
              </a:rPr>
              <a:t>jamesh/powerpoint/</a:t>
            </a:r>
            <a:r>
              <a:rPr lang="en-US" altLang="en-US" sz="1800" dirty="0" smtClean="0"/>
              <a:t>BNL_DS_2017.pptx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518834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nearBragg program</a:t>
            </a:r>
          </a:p>
        </p:txBody>
      </p:sp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438" y="2084388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1460500" y="1479550"/>
            <a:ext cx="60547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>
                <a:latin typeface="Courier New" panose="02070309020205020404" pitchFamily="49" charset="0"/>
              </a:rPr>
              <a:t>http://bl831.als.lbl.gov/~jamesh/nearBragg/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271463" y="2038350"/>
            <a:ext cx="5516562" cy="428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“assumption-free” total scattering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no Fourier Transform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no unit cells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no “</a:t>
            </a:r>
            <a:r>
              <a:rPr lang="en-US" altLang="en-US" sz="2800" dirty="0" err="1"/>
              <a:t>mosaicity</a:t>
            </a:r>
            <a:r>
              <a:rPr lang="en-US" altLang="en-US" sz="2800" dirty="0"/>
              <a:t>”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arbitrary “atoms”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arbitrary “</a:t>
            </a:r>
            <a:r>
              <a:rPr lang="en-US" altLang="en-US" sz="2800" dirty="0" smtClean="0"/>
              <a:t>source(s)”</a:t>
            </a:r>
            <a:endParaRPr lang="en-US" altLang="en-US" sz="2800" dirty="0"/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 dirty="0"/>
              <a:t>coherent or not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304800" y="6248400"/>
            <a:ext cx="1905000" cy="304800"/>
          </a:xfrm>
          <a:prstGeom prst="parallelogram">
            <a:avLst>
              <a:gd name="adj" fmla="val 156250"/>
            </a:avLst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3011" name="Group 3"/>
          <p:cNvGrpSpPr>
            <a:grpSpLocks/>
          </p:cNvGrpSpPr>
          <p:nvPr/>
        </p:nvGrpSpPr>
        <p:grpSpPr bwMode="auto">
          <a:xfrm>
            <a:off x="1066800" y="228600"/>
            <a:ext cx="7847013" cy="6399213"/>
            <a:chOff x="672" y="144"/>
            <a:chExt cx="4943" cy="4031"/>
          </a:xfrm>
        </p:grpSpPr>
        <p:pic>
          <p:nvPicPr>
            <p:cNvPr id="50243" name="Picture 4" descr="wb_0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4" y="144"/>
              <a:ext cx="4031" cy="40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0244" name="Group 5"/>
            <p:cNvGrpSpPr>
              <a:grpSpLocks/>
            </p:cNvGrpSpPr>
            <p:nvPr/>
          </p:nvGrpSpPr>
          <p:grpSpPr bwMode="auto">
            <a:xfrm>
              <a:off x="672" y="3936"/>
              <a:ext cx="278" cy="86"/>
              <a:chOff x="672" y="3994"/>
              <a:chExt cx="278" cy="86"/>
            </a:xfrm>
          </p:grpSpPr>
          <p:sp>
            <p:nvSpPr>
              <p:cNvPr id="50245" name="AutoShape 6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46" name="AutoShape 7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sp>
        <p:nvSpPr>
          <p:cNvPr id="50180" name="Freeform 8"/>
          <p:cNvSpPr>
            <a:spLocks/>
          </p:cNvSpPr>
          <p:nvPr/>
        </p:nvSpPr>
        <p:spPr bwMode="auto">
          <a:xfrm>
            <a:off x="1828800" y="6477000"/>
            <a:ext cx="609600" cy="330200"/>
          </a:xfrm>
          <a:custGeom>
            <a:avLst/>
            <a:gdLst>
              <a:gd name="T0" fmla="*/ 0 w 384"/>
              <a:gd name="T1" fmla="*/ 152400 h 208"/>
              <a:gd name="T2" fmla="*/ 304800 w 384"/>
              <a:gd name="T3" fmla="*/ 304800 h 208"/>
              <a:gd name="T4" fmla="*/ 609600 w 384"/>
              <a:gd name="T5" fmla="*/ 0 h 20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84" h="208">
                <a:moveTo>
                  <a:pt x="0" y="96"/>
                </a:moveTo>
                <a:cubicBezTo>
                  <a:pt x="64" y="152"/>
                  <a:pt x="128" y="208"/>
                  <a:pt x="192" y="192"/>
                </a:cubicBezTo>
                <a:cubicBezTo>
                  <a:pt x="256" y="176"/>
                  <a:pt x="320" y="88"/>
                  <a:pt x="38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stealth" w="lg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43017" name="Group 9"/>
          <p:cNvGrpSpPr>
            <a:grpSpLocks/>
          </p:cNvGrpSpPr>
          <p:nvPr/>
        </p:nvGrpSpPr>
        <p:grpSpPr bwMode="auto">
          <a:xfrm>
            <a:off x="1066800" y="228600"/>
            <a:ext cx="7845425" cy="6399213"/>
            <a:chOff x="672" y="143"/>
            <a:chExt cx="4942" cy="4031"/>
          </a:xfrm>
        </p:grpSpPr>
        <p:grpSp>
          <p:nvGrpSpPr>
            <p:cNvPr id="50239" name="Group 10"/>
            <p:cNvGrpSpPr>
              <a:grpSpLocks/>
            </p:cNvGrpSpPr>
            <p:nvPr/>
          </p:nvGrpSpPr>
          <p:grpSpPr bwMode="auto">
            <a:xfrm>
              <a:off x="672" y="3888"/>
              <a:ext cx="278" cy="86"/>
              <a:chOff x="672" y="3994"/>
              <a:chExt cx="278" cy="86"/>
            </a:xfrm>
          </p:grpSpPr>
          <p:sp>
            <p:nvSpPr>
              <p:cNvPr id="50241" name="AutoShape 11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42" name="AutoShape 12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40" name="Picture 13" descr="wb_00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22" name="Group 14"/>
          <p:cNvGrpSpPr>
            <a:grpSpLocks/>
          </p:cNvGrpSpPr>
          <p:nvPr/>
        </p:nvGrpSpPr>
        <p:grpSpPr bwMode="auto">
          <a:xfrm>
            <a:off x="1066800" y="228600"/>
            <a:ext cx="7845425" cy="6399213"/>
            <a:chOff x="672" y="143"/>
            <a:chExt cx="4942" cy="4031"/>
          </a:xfrm>
        </p:grpSpPr>
        <p:pic>
          <p:nvPicPr>
            <p:cNvPr id="50235" name="Picture 15" descr="wb_00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0236" name="Group 16"/>
            <p:cNvGrpSpPr>
              <a:grpSpLocks/>
            </p:cNvGrpSpPr>
            <p:nvPr/>
          </p:nvGrpSpPr>
          <p:grpSpPr bwMode="auto">
            <a:xfrm>
              <a:off x="672" y="3840"/>
              <a:ext cx="278" cy="86"/>
              <a:chOff x="672" y="3994"/>
              <a:chExt cx="278" cy="86"/>
            </a:xfrm>
          </p:grpSpPr>
          <p:sp>
            <p:nvSpPr>
              <p:cNvPr id="50237" name="AutoShape 17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38" name="AutoShape 18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grpSp>
        <p:nvGrpSpPr>
          <p:cNvPr id="43027" name="Group 19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31" name="Group 20"/>
            <p:cNvGrpSpPr>
              <a:grpSpLocks/>
            </p:cNvGrpSpPr>
            <p:nvPr/>
          </p:nvGrpSpPr>
          <p:grpSpPr bwMode="auto">
            <a:xfrm>
              <a:off x="672" y="3744"/>
              <a:ext cx="278" cy="86"/>
              <a:chOff x="672" y="3994"/>
              <a:chExt cx="278" cy="86"/>
            </a:xfrm>
          </p:grpSpPr>
          <p:sp>
            <p:nvSpPr>
              <p:cNvPr id="50233" name="AutoShape 21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34" name="AutoShape 22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32" name="Picture 23" descr="wb_00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32" name="Group 24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27" name="Group 25"/>
            <p:cNvGrpSpPr>
              <a:grpSpLocks/>
            </p:cNvGrpSpPr>
            <p:nvPr/>
          </p:nvGrpSpPr>
          <p:grpSpPr bwMode="auto">
            <a:xfrm>
              <a:off x="672" y="3600"/>
              <a:ext cx="278" cy="86"/>
              <a:chOff x="672" y="3994"/>
              <a:chExt cx="278" cy="86"/>
            </a:xfrm>
          </p:grpSpPr>
          <p:sp>
            <p:nvSpPr>
              <p:cNvPr id="50229" name="AutoShape 26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30" name="AutoShape 27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28" name="Picture 28" descr="wb_009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37" name="Group 29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23" name="Group 30"/>
            <p:cNvGrpSpPr>
              <a:grpSpLocks/>
            </p:cNvGrpSpPr>
            <p:nvPr/>
          </p:nvGrpSpPr>
          <p:grpSpPr bwMode="auto">
            <a:xfrm>
              <a:off x="672" y="3360"/>
              <a:ext cx="278" cy="86"/>
              <a:chOff x="672" y="3994"/>
              <a:chExt cx="278" cy="86"/>
            </a:xfrm>
          </p:grpSpPr>
          <p:sp>
            <p:nvSpPr>
              <p:cNvPr id="50225" name="AutoShape 31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26" name="AutoShape 32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24" name="Picture 33" descr="wb_011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42" name="Group 34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19" name="Group 35"/>
            <p:cNvGrpSpPr>
              <a:grpSpLocks/>
            </p:cNvGrpSpPr>
            <p:nvPr/>
          </p:nvGrpSpPr>
          <p:grpSpPr bwMode="auto">
            <a:xfrm>
              <a:off x="672" y="3034"/>
              <a:ext cx="278" cy="86"/>
              <a:chOff x="672" y="3994"/>
              <a:chExt cx="278" cy="86"/>
            </a:xfrm>
          </p:grpSpPr>
          <p:sp>
            <p:nvSpPr>
              <p:cNvPr id="50221" name="AutoShape 36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22" name="AutoShape 37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20" name="Picture 38" descr="wb_01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47" name="Group 39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15" name="Group 40"/>
            <p:cNvGrpSpPr>
              <a:grpSpLocks/>
            </p:cNvGrpSpPr>
            <p:nvPr/>
          </p:nvGrpSpPr>
          <p:grpSpPr bwMode="auto">
            <a:xfrm>
              <a:off x="672" y="2544"/>
              <a:ext cx="278" cy="86"/>
              <a:chOff x="672" y="3994"/>
              <a:chExt cx="278" cy="86"/>
            </a:xfrm>
          </p:grpSpPr>
          <p:sp>
            <p:nvSpPr>
              <p:cNvPr id="50217" name="AutoShape 41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18" name="AutoShape 42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16" name="Picture 43" descr="wb_015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52" name="Group 44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11" name="Group 45"/>
            <p:cNvGrpSpPr>
              <a:grpSpLocks/>
            </p:cNvGrpSpPr>
            <p:nvPr/>
          </p:nvGrpSpPr>
          <p:grpSpPr bwMode="auto">
            <a:xfrm>
              <a:off x="672" y="1872"/>
              <a:ext cx="278" cy="86"/>
              <a:chOff x="672" y="3994"/>
              <a:chExt cx="278" cy="86"/>
            </a:xfrm>
          </p:grpSpPr>
          <p:sp>
            <p:nvSpPr>
              <p:cNvPr id="50213" name="AutoShape 46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14" name="AutoShape 47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12" name="Picture 48" descr="wb_017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3057" name="Group 49"/>
          <p:cNvGrpSpPr>
            <a:grpSpLocks/>
          </p:cNvGrpSpPr>
          <p:nvPr/>
        </p:nvGrpSpPr>
        <p:grpSpPr bwMode="auto">
          <a:xfrm>
            <a:off x="1066800" y="227013"/>
            <a:ext cx="7845425" cy="6399212"/>
            <a:chOff x="672" y="143"/>
            <a:chExt cx="4942" cy="4031"/>
          </a:xfrm>
        </p:grpSpPr>
        <p:grpSp>
          <p:nvGrpSpPr>
            <p:cNvPr id="50207" name="Group 50"/>
            <p:cNvGrpSpPr>
              <a:grpSpLocks/>
            </p:cNvGrpSpPr>
            <p:nvPr/>
          </p:nvGrpSpPr>
          <p:grpSpPr bwMode="auto">
            <a:xfrm>
              <a:off x="672" y="912"/>
              <a:ext cx="278" cy="86"/>
              <a:chOff x="672" y="3994"/>
              <a:chExt cx="278" cy="86"/>
            </a:xfrm>
          </p:grpSpPr>
          <p:sp>
            <p:nvSpPr>
              <p:cNvPr id="50209" name="AutoShape 51"/>
              <p:cNvSpPr>
                <a:spLocks noChangeArrowheads="1"/>
              </p:cNvSpPr>
              <p:nvPr/>
            </p:nvSpPr>
            <p:spPr bwMode="auto">
              <a:xfrm>
                <a:off x="672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0210" name="AutoShape 52"/>
              <p:cNvSpPr>
                <a:spLocks noChangeArrowheads="1"/>
              </p:cNvSpPr>
              <p:nvPr/>
            </p:nvSpPr>
            <p:spPr bwMode="auto">
              <a:xfrm>
                <a:off x="864" y="3994"/>
                <a:ext cx="86" cy="86"/>
              </a:xfrm>
              <a:prstGeom prst="sun">
                <a:avLst>
                  <a:gd name="adj" fmla="val 25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pic>
          <p:nvPicPr>
            <p:cNvPr id="50208" name="Picture 53" descr="wb_019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3" y="143"/>
              <a:ext cx="4031" cy="4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43062" name="Picture 54" descr="wb_02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3" name="Picture 55" descr="wb_02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4" name="Picture 56" descr="wb_02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5" name="Picture 57" descr="wb_027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6" name="Picture 58" descr="wb_029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7" name="Picture 59" descr="wb_03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8" name="Picture 60" descr="wb_033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69" name="Picture 61" descr="wb_035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0" name="Picture 62" descr="wb_037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1" name="Picture 63" descr="wb_039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2" name="Picture 64" descr="wb_041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3" name="Picture 65" descr="wb_043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4" name="Picture 66" descr="wb_045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5" name="Picture 67" descr="wb_047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6" name="Picture 68" descr="wb_049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77" name="Picture 69" descr="wb_051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206" name="Rectangle 70"/>
          <p:cNvSpPr>
            <a:spLocks noChangeArrowheads="1"/>
          </p:cNvSpPr>
          <p:nvPr/>
        </p:nvSpPr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wb_0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3" descr="wb_04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4" descr="wb_04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5" name="Picture 5" descr="wb_04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6" name="Picture 6" descr="wb_04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7" name="Picture 7" descr="wb_04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8" name="Picture 8" descr="wb_03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9" name="Picture 9" descr="wb_03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0" name="Picture 10" descr="wb_03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1" name="Picture 11" descr="wb_03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2" name="Picture 12" descr="wb_03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3" name="Picture 13" descr="wb_02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4" name="Picture 14" descr="wb_027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5" name="Picture 15" descr="wb_02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6" name="Picture 16" descr="wb_02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7" name="Picture 17" descr="wb_02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8" name="Picture 18" descr="wb_019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19" name="Picture 19" descr="wb_017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0" name="Picture 20" descr="wb_015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1" name="Picture 21" descr="wb_013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2" name="Picture 22" descr="wb_011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3" name="Picture 23" descr="wb_009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4" name="Picture 24" descr="wb_007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5" name="Picture 25" descr="wb_005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6" name="Picture 26" descr="wb_003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7" name="Picture 27" descr="wb_001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8" name="AutoShape 28"/>
          <p:cNvSpPr>
            <a:spLocks noChangeArrowheads="1"/>
          </p:cNvSpPr>
          <p:nvPr/>
        </p:nvSpPr>
        <p:spPr bwMode="auto">
          <a:xfrm>
            <a:off x="304800" y="6248400"/>
            <a:ext cx="1905000" cy="304800"/>
          </a:xfrm>
          <a:prstGeom prst="parallelogram">
            <a:avLst>
              <a:gd name="adj" fmla="val 156250"/>
            </a:avLst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29" name="Freeform 29"/>
          <p:cNvSpPr>
            <a:spLocks/>
          </p:cNvSpPr>
          <p:nvPr/>
        </p:nvSpPr>
        <p:spPr bwMode="auto">
          <a:xfrm>
            <a:off x="1828800" y="6477000"/>
            <a:ext cx="609600" cy="330200"/>
          </a:xfrm>
          <a:custGeom>
            <a:avLst/>
            <a:gdLst>
              <a:gd name="T0" fmla="*/ 0 w 384"/>
              <a:gd name="T1" fmla="*/ 152400 h 208"/>
              <a:gd name="T2" fmla="*/ 304800 w 384"/>
              <a:gd name="T3" fmla="*/ 304800 h 208"/>
              <a:gd name="T4" fmla="*/ 609600 w 384"/>
              <a:gd name="T5" fmla="*/ 0 h 20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84" h="208">
                <a:moveTo>
                  <a:pt x="0" y="96"/>
                </a:moveTo>
                <a:cubicBezTo>
                  <a:pt x="64" y="152"/>
                  <a:pt x="128" y="208"/>
                  <a:pt x="192" y="192"/>
                </a:cubicBezTo>
                <a:cubicBezTo>
                  <a:pt x="256" y="176"/>
                  <a:pt x="320" y="88"/>
                  <a:pt x="38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stealth" w="lg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51230" name="Group 30"/>
          <p:cNvGrpSpPr>
            <a:grpSpLocks/>
          </p:cNvGrpSpPr>
          <p:nvPr/>
        </p:nvGrpSpPr>
        <p:grpSpPr bwMode="auto">
          <a:xfrm>
            <a:off x="1066800" y="6273800"/>
            <a:ext cx="441325" cy="161925"/>
            <a:chOff x="672" y="3952"/>
            <a:chExt cx="278" cy="102"/>
          </a:xfrm>
        </p:grpSpPr>
        <p:sp>
          <p:nvSpPr>
            <p:cNvPr id="51288" name="AutoShape 31"/>
            <p:cNvSpPr>
              <a:spLocks noChangeArrowheads="1"/>
            </p:cNvSpPr>
            <p:nvPr/>
          </p:nvSpPr>
          <p:spPr bwMode="auto">
            <a:xfrm>
              <a:off x="672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9" name="AutoShape 32"/>
            <p:cNvSpPr>
              <a:spLocks noChangeArrowheads="1"/>
            </p:cNvSpPr>
            <p:nvPr/>
          </p:nvSpPr>
          <p:spPr bwMode="auto">
            <a:xfrm>
              <a:off x="864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90" name="AutoShape 33"/>
            <p:cNvSpPr>
              <a:spLocks noChangeArrowheads="1"/>
            </p:cNvSpPr>
            <p:nvPr/>
          </p:nvSpPr>
          <p:spPr bwMode="auto">
            <a:xfrm>
              <a:off x="809" y="3968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34" name="Group 34"/>
          <p:cNvGrpSpPr>
            <a:grpSpLocks/>
          </p:cNvGrpSpPr>
          <p:nvPr/>
        </p:nvGrpSpPr>
        <p:grpSpPr bwMode="auto">
          <a:xfrm>
            <a:off x="1066800" y="6251575"/>
            <a:ext cx="441325" cy="161925"/>
            <a:chOff x="672" y="3936"/>
            <a:chExt cx="278" cy="102"/>
          </a:xfrm>
        </p:grpSpPr>
        <p:sp>
          <p:nvSpPr>
            <p:cNvPr id="51285" name="AutoShape 35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" name="AutoShape 36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7" name="AutoShape 37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38" name="Group 38"/>
          <p:cNvGrpSpPr>
            <a:grpSpLocks/>
          </p:cNvGrpSpPr>
          <p:nvPr/>
        </p:nvGrpSpPr>
        <p:grpSpPr bwMode="auto">
          <a:xfrm>
            <a:off x="1068388" y="6234113"/>
            <a:ext cx="441325" cy="161925"/>
            <a:chOff x="672" y="3936"/>
            <a:chExt cx="278" cy="102"/>
          </a:xfrm>
        </p:grpSpPr>
        <p:sp>
          <p:nvSpPr>
            <p:cNvPr id="3" name="AutoShape 39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3" name="AutoShape 40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4" name="AutoShape 41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42" name="Group 42"/>
          <p:cNvGrpSpPr>
            <a:grpSpLocks/>
          </p:cNvGrpSpPr>
          <p:nvPr/>
        </p:nvGrpSpPr>
        <p:grpSpPr bwMode="auto">
          <a:xfrm>
            <a:off x="1068388" y="6205538"/>
            <a:ext cx="441325" cy="161925"/>
            <a:chOff x="672" y="3936"/>
            <a:chExt cx="278" cy="102"/>
          </a:xfrm>
        </p:grpSpPr>
        <p:sp>
          <p:nvSpPr>
            <p:cNvPr id="51279" name="AutoShape 43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0" name="AutoShape 44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81" name="AutoShape 45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46" name="Group 46"/>
          <p:cNvGrpSpPr>
            <a:grpSpLocks/>
          </p:cNvGrpSpPr>
          <p:nvPr/>
        </p:nvGrpSpPr>
        <p:grpSpPr bwMode="auto">
          <a:xfrm>
            <a:off x="1068388" y="6169025"/>
            <a:ext cx="441325" cy="161925"/>
            <a:chOff x="672" y="3936"/>
            <a:chExt cx="278" cy="102"/>
          </a:xfrm>
        </p:grpSpPr>
        <p:sp>
          <p:nvSpPr>
            <p:cNvPr id="51276" name="AutoShape 47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77" name="AutoShape 48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" name="AutoShape 49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50" name="Group 50"/>
          <p:cNvGrpSpPr>
            <a:grpSpLocks/>
          </p:cNvGrpSpPr>
          <p:nvPr/>
        </p:nvGrpSpPr>
        <p:grpSpPr bwMode="auto">
          <a:xfrm>
            <a:off x="1068388" y="6115050"/>
            <a:ext cx="441325" cy="161925"/>
            <a:chOff x="672" y="3936"/>
            <a:chExt cx="278" cy="102"/>
          </a:xfrm>
        </p:grpSpPr>
        <p:sp>
          <p:nvSpPr>
            <p:cNvPr id="51273" name="AutoShape 51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" name="AutoShape 52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75" name="AutoShape 53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54" name="Group 54"/>
          <p:cNvGrpSpPr>
            <a:grpSpLocks/>
          </p:cNvGrpSpPr>
          <p:nvPr/>
        </p:nvGrpSpPr>
        <p:grpSpPr bwMode="auto">
          <a:xfrm>
            <a:off x="1068388" y="6032500"/>
            <a:ext cx="441325" cy="161925"/>
            <a:chOff x="672" y="3936"/>
            <a:chExt cx="278" cy="102"/>
          </a:xfrm>
        </p:grpSpPr>
        <p:sp>
          <p:nvSpPr>
            <p:cNvPr id="6" name="AutoShape 55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71" name="AutoShape 56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72" name="AutoShape 57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58" name="Group 58"/>
          <p:cNvGrpSpPr>
            <a:grpSpLocks/>
          </p:cNvGrpSpPr>
          <p:nvPr/>
        </p:nvGrpSpPr>
        <p:grpSpPr bwMode="auto">
          <a:xfrm>
            <a:off x="1068388" y="5913438"/>
            <a:ext cx="441325" cy="161925"/>
            <a:chOff x="672" y="3936"/>
            <a:chExt cx="278" cy="102"/>
          </a:xfrm>
        </p:grpSpPr>
        <p:sp>
          <p:nvSpPr>
            <p:cNvPr id="51267" name="AutoShape 59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68" name="AutoShape 60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69" name="AutoShape 61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62" name="Group 62"/>
          <p:cNvGrpSpPr>
            <a:grpSpLocks/>
          </p:cNvGrpSpPr>
          <p:nvPr/>
        </p:nvGrpSpPr>
        <p:grpSpPr bwMode="auto">
          <a:xfrm>
            <a:off x="1068388" y="5740400"/>
            <a:ext cx="441325" cy="161925"/>
            <a:chOff x="672" y="3936"/>
            <a:chExt cx="278" cy="102"/>
          </a:xfrm>
        </p:grpSpPr>
        <p:sp>
          <p:nvSpPr>
            <p:cNvPr id="51264" name="AutoShape 63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65" name="AutoShape 64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" name="AutoShape 65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66" name="Group 66"/>
          <p:cNvGrpSpPr>
            <a:grpSpLocks/>
          </p:cNvGrpSpPr>
          <p:nvPr/>
        </p:nvGrpSpPr>
        <p:grpSpPr bwMode="auto">
          <a:xfrm>
            <a:off x="1068388" y="5492750"/>
            <a:ext cx="441325" cy="161925"/>
            <a:chOff x="672" y="3936"/>
            <a:chExt cx="278" cy="102"/>
          </a:xfrm>
        </p:grpSpPr>
        <p:sp>
          <p:nvSpPr>
            <p:cNvPr id="51261" name="AutoShape 67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" name="AutoShape 68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63" name="AutoShape 69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70" name="Group 70"/>
          <p:cNvGrpSpPr>
            <a:grpSpLocks/>
          </p:cNvGrpSpPr>
          <p:nvPr/>
        </p:nvGrpSpPr>
        <p:grpSpPr bwMode="auto">
          <a:xfrm>
            <a:off x="1068388" y="5137150"/>
            <a:ext cx="441325" cy="161925"/>
            <a:chOff x="672" y="3936"/>
            <a:chExt cx="278" cy="102"/>
          </a:xfrm>
        </p:grpSpPr>
        <p:sp>
          <p:nvSpPr>
            <p:cNvPr id="9" name="AutoShape 71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59" name="AutoShape 72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60" name="AutoShape 73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74" name="Group 74"/>
          <p:cNvGrpSpPr>
            <a:grpSpLocks/>
          </p:cNvGrpSpPr>
          <p:nvPr/>
        </p:nvGrpSpPr>
        <p:grpSpPr bwMode="auto">
          <a:xfrm>
            <a:off x="1068388" y="4633913"/>
            <a:ext cx="441325" cy="161925"/>
            <a:chOff x="672" y="3936"/>
            <a:chExt cx="278" cy="102"/>
          </a:xfrm>
        </p:grpSpPr>
        <p:sp>
          <p:nvSpPr>
            <p:cNvPr id="51255" name="AutoShape 75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56" name="AutoShape 76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57" name="AutoShape 77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78" name="Group 78"/>
          <p:cNvGrpSpPr>
            <a:grpSpLocks/>
          </p:cNvGrpSpPr>
          <p:nvPr/>
        </p:nvGrpSpPr>
        <p:grpSpPr bwMode="auto">
          <a:xfrm>
            <a:off x="1068388" y="3902075"/>
            <a:ext cx="441325" cy="161925"/>
            <a:chOff x="672" y="3936"/>
            <a:chExt cx="278" cy="102"/>
          </a:xfrm>
        </p:grpSpPr>
        <p:sp>
          <p:nvSpPr>
            <p:cNvPr id="51252" name="AutoShape 79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53" name="AutoShape 80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0" name="AutoShape 81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82" name="Group 82"/>
          <p:cNvGrpSpPr>
            <a:grpSpLocks/>
          </p:cNvGrpSpPr>
          <p:nvPr/>
        </p:nvGrpSpPr>
        <p:grpSpPr bwMode="auto">
          <a:xfrm>
            <a:off x="1068388" y="2841625"/>
            <a:ext cx="441325" cy="161925"/>
            <a:chOff x="672" y="3936"/>
            <a:chExt cx="278" cy="102"/>
          </a:xfrm>
        </p:grpSpPr>
        <p:sp>
          <p:nvSpPr>
            <p:cNvPr id="51249" name="AutoShape 83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" name="AutoShape 84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51" name="AutoShape 85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1286" name="Group 86"/>
          <p:cNvGrpSpPr>
            <a:grpSpLocks/>
          </p:cNvGrpSpPr>
          <p:nvPr/>
        </p:nvGrpSpPr>
        <p:grpSpPr bwMode="auto">
          <a:xfrm>
            <a:off x="1068388" y="1323975"/>
            <a:ext cx="441325" cy="161925"/>
            <a:chOff x="672" y="3936"/>
            <a:chExt cx="278" cy="102"/>
          </a:xfrm>
        </p:grpSpPr>
        <p:sp>
          <p:nvSpPr>
            <p:cNvPr id="12" name="AutoShape 87"/>
            <p:cNvSpPr>
              <a:spLocks noChangeArrowheads="1"/>
            </p:cNvSpPr>
            <p:nvPr/>
          </p:nvSpPr>
          <p:spPr bwMode="auto">
            <a:xfrm>
              <a:off x="672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47" name="AutoShape 88"/>
            <p:cNvSpPr>
              <a:spLocks noChangeArrowheads="1"/>
            </p:cNvSpPr>
            <p:nvPr/>
          </p:nvSpPr>
          <p:spPr bwMode="auto">
            <a:xfrm>
              <a:off x="864" y="3936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1248" name="AutoShape 89"/>
            <p:cNvSpPr>
              <a:spLocks noChangeArrowheads="1"/>
            </p:cNvSpPr>
            <p:nvPr/>
          </p:nvSpPr>
          <p:spPr bwMode="auto">
            <a:xfrm>
              <a:off x="809" y="3952"/>
              <a:ext cx="86" cy="86"/>
            </a:xfrm>
            <a:prstGeom prst="sun">
              <a:avLst>
                <a:gd name="adj" fmla="val 25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51245" name="Rectangle 90"/>
          <p:cNvSpPr>
            <a:spLocks noChangeArrowheads="1"/>
          </p:cNvSpPr>
          <p:nvPr/>
        </p:nvSpPr>
        <p:spPr bwMode="auto">
          <a:xfrm>
            <a:off x="2513013" y="227013"/>
            <a:ext cx="6399212" cy="63992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 nodeType="clickPar">
                      <p:stCondLst>
                        <p:cond delay="indefinite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 nodeType="clickPar">
                      <p:stCondLst>
                        <p:cond delay="indefinite"/>
                      </p:stCondLst>
                      <p:childTnLst>
                        <p:par>
                          <p:cTn id="1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 nodeType="clickPar">
                      <p:stCondLst>
                        <p:cond delay="indefinite"/>
                      </p:stCondLst>
                      <p:childTnLst>
                        <p:par>
                          <p:cTn id="1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 nodeType="clickPar">
                      <p:stCondLst>
                        <p:cond delay="indefinite"/>
                      </p:stCondLst>
                      <p:childTnLst>
                        <p:par>
                          <p:cTn id="1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 nodeType="clickPar">
                      <p:stCondLst>
                        <p:cond delay="indefinite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 nodeType="clickPar">
                      <p:stCondLst>
                        <p:cond delay="indefinite"/>
                      </p:stCondLst>
                      <p:childTnLst>
                        <p:par>
                          <p:cTn id="2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 nodeType="clickPar">
                      <p:stCondLst>
                        <p:cond delay="indefinite"/>
                      </p:stCondLst>
                      <p:childTnLst>
                        <p:par>
                          <p:cTn id="2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 nodeType="clickPar">
                      <p:stCondLst>
                        <p:cond delay="indefinite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structure</a:t>
            </a:r>
          </a:p>
        </p:txBody>
      </p:sp>
      <p:sp>
        <p:nvSpPr>
          <p:cNvPr id="79875" name="Text Box 4"/>
          <p:cNvSpPr txBox="1">
            <a:spLocks noChangeArrowheads="1"/>
          </p:cNvSpPr>
          <p:nvPr/>
        </p:nvSpPr>
        <p:spPr bwMode="auto">
          <a:xfrm>
            <a:off x="3417888" y="1063625"/>
            <a:ext cx="23082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Move one atom</a:t>
            </a:r>
          </a:p>
        </p:txBody>
      </p:sp>
      <p:sp>
        <p:nvSpPr>
          <p:cNvPr id="79876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79877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  <p:pic>
        <p:nvPicPr>
          <p:cNvPr id="7987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structure</a:t>
            </a:r>
          </a:p>
        </p:txBody>
      </p:sp>
      <p:sp>
        <p:nvSpPr>
          <p:cNvPr id="80899" name="Text Box 4"/>
          <p:cNvSpPr txBox="1">
            <a:spLocks noChangeArrowheads="1"/>
          </p:cNvSpPr>
          <p:nvPr/>
        </p:nvSpPr>
        <p:spPr bwMode="auto">
          <a:xfrm>
            <a:off x="2954338" y="1063625"/>
            <a:ext cx="32353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Intensity sum: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</a:p>
        </p:txBody>
      </p:sp>
      <p:sp>
        <p:nvSpPr>
          <p:cNvPr id="80900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pic>
        <p:nvPicPr>
          <p:cNvPr id="8090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5893633" y="1812925"/>
            <a:ext cx="192873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average intensity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structure</a:t>
            </a:r>
          </a:p>
        </p:txBody>
      </p:sp>
      <p:sp>
        <p:nvSpPr>
          <p:cNvPr id="81923" name="Text Box 4"/>
          <p:cNvSpPr txBox="1">
            <a:spLocks noChangeArrowheads="1"/>
          </p:cNvSpPr>
          <p:nvPr/>
        </p:nvSpPr>
        <p:spPr bwMode="auto">
          <a:xfrm>
            <a:off x="3022539" y="1063625"/>
            <a:ext cx="309892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density </a:t>
            </a:r>
            <a:r>
              <a:rPr lang="en-US" altLang="en-US" sz="2400" dirty="0"/>
              <a:t>sum: 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sp>
        <p:nvSpPr>
          <p:cNvPr id="81924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81925" name="Text Box 6"/>
          <p:cNvSpPr txBox="1">
            <a:spLocks noChangeArrowheads="1"/>
          </p:cNvSpPr>
          <p:nvPr/>
        </p:nvSpPr>
        <p:spPr bwMode="auto">
          <a:xfrm>
            <a:off x="5758981" y="1806360"/>
            <a:ext cx="214674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c</a:t>
            </a:r>
            <a:r>
              <a:rPr lang="en-US" altLang="en-US" dirty="0" smtClean="0"/>
              <a:t>oherent scattering</a:t>
            </a:r>
            <a:endParaRPr lang="en-US" altLang="en-US" dirty="0"/>
          </a:p>
        </p:txBody>
      </p:sp>
      <p:pic>
        <p:nvPicPr>
          <p:cNvPr id="8192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structure</a:t>
            </a:r>
          </a:p>
        </p:txBody>
      </p:sp>
      <p:sp>
        <p:nvSpPr>
          <p:cNvPr id="82947" name="Text Box 4"/>
          <p:cNvSpPr txBox="1">
            <a:spLocks noChangeArrowheads="1"/>
          </p:cNvSpPr>
          <p:nvPr/>
        </p:nvSpPr>
        <p:spPr bwMode="auto">
          <a:xfrm>
            <a:off x="574675" y="1063625"/>
            <a:ext cx="7994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Incoherent – coherent difference: (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) - (F</a:t>
            </a:r>
            <a:r>
              <a:rPr lang="en-US" altLang="en-US" sz="2400" baseline="-25000"/>
              <a:t>1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>
                <a:solidFill>
                  <a:srgbClr val="000000"/>
                </a:solidFill>
              </a:rPr>
              <a:t>)</a:t>
            </a:r>
            <a:r>
              <a:rPr lang="en-US" altLang="en-US" sz="2400" baseline="30000"/>
              <a:t>2</a:t>
            </a:r>
          </a:p>
        </p:txBody>
      </p:sp>
      <p:sp>
        <p:nvSpPr>
          <p:cNvPr id="8294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8294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  <p:pic>
        <p:nvPicPr>
          <p:cNvPr id="8295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two ½ atoms</a:t>
            </a:r>
          </a:p>
        </p:txBody>
      </p:sp>
      <p:sp>
        <p:nvSpPr>
          <p:cNvPr id="8499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pic>
        <p:nvPicPr>
          <p:cNvPr id="84997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8" name="Text Box 4"/>
          <p:cNvSpPr txBox="1">
            <a:spLocks noChangeArrowheads="1"/>
          </p:cNvSpPr>
          <p:nvPr/>
        </p:nvSpPr>
        <p:spPr bwMode="auto">
          <a:xfrm>
            <a:off x="3022539" y="1063625"/>
            <a:ext cx="309892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density </a:t>
            </a:r>
            <a:r>
              <a:rPr lang="en-US" altLang="en-US" sz="2400" dirty="0"/>
              <a:t>sum: 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one atom</a:t>
            </a:r>
          </a:p>
        </p:txBody>
      </p:sp>
      <p:sp>
        <p:nvSpPr>
          <p:cNvPr id="83971" name="Text Box 4"/>
          <p:cNvSpPr txBox="1">
            <a:spLocks noChangeArrowheads="1"/>
          </p:cNvSpPr>
          <p:nvPr/>
        </p:nvSpPr>
        <p:spPr bwMode="auto">
          <a:xfrm>
            <a:off x="2954338" y="1063625"/>
            <a:ext cx="32353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/>
              <a:t>Intensity sum: F</a:t>
            </a:r>
            <a:r>
              <a:rPr lang="en-US" altLang="en-US" sz="2400" baseline="-25000" dirty="0"/>
              <a:t>1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baseline="30000" dirty="0"/>
              <a:t>2</a:t>
            </a:r>
          </a:p>
        </p:txBody>
      </p:sp>
      <p:sp>
        <p:nvSpPr>
          <p:cNvPr id="83972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pic>
        <p:nvPicPr>
          <p:cNvPr id="8397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2825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one atom</a:t>
            </a:r>
          </a:p>
        </p:txBody>
      </p:sp>
      <p:pic>
        <p:nvPicPr>
          <p:cNvPr id="8602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22" name="Text Box 4"/>
          <p:cNvSpPr txBox="1">
            <a:spLocks noChangeArrowheads="1"/>
          </p:cNvSpPr>
          <p:nvPr/>
        </p:nvSpPr>
        <p:spPr bwMode="auto">
          <a:xfrm>
            <a:off x="574675" y="1063625"/>
            <a:ext cx="7994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Incoherent – coherent difference: (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) - (F</a:t>
            </a:r>
            <a:r>
              <a:rPr lang="en-US" altLang="en-US" sz="2400" baseline="-25000"/>
              <a:t>1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>
                <a:solidFill>
                  <a:srgbClr val="000000"/>
                </a:solidFill>
              </a:rPr>
              <a:t>)</a:t>
            </a:r>
            <a:r>
              <a:rPr lang="en-US" altLang="en-US" sz="2400" baseline="30000"/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structure</a:t>
            </a:r>
          </a:p>
        </p:txBody>
      </p:sp>
      <p:sp>
        <p:nvSpPr>
          <p:cNvPr id="87043" name="Text Box 4"/>
          <p:cNvSpPr txBox="1">
            <a:spLocks noChangeArrowheads="1"/>
          </p:cNvSpPr>
          <p:nvPr/>
        </p:nvSpPr>
        <p:spPr bwMode="auto">
          <a:xfrm>
            <a:off x="574675" y="1063625"/>
            <a:ext cx="7994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Incoherent – coherent difference: (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) - (F</a:t>
            </a:r>
            <a:r>
              <a:rPr lang="en-US" altLang="en-US" sz="2400" baseline="-25000"/>
              <a:t>1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>
                <a:solidFill>
                  <a:srgbClr val="000000"/>
                </a:solidFill>
              </a:rPr>
              <a:t>)</a:t>
            </a:r>
            <a:r>
              <a:rPr lang="en-US" altLang="en-US" sz="2400" baseline="30000"/>
              <a:t>2</a:t>
            </a:r>
          </a:p>
        </p:txBody>
      </p:sp>
      <p:pic>
        <p:nvPicPr>
          <p:cNvPr id="87046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lattice</a:t>
            </a:r>
          </a:p>
        </p:txBody>
      </p:sp>
      <p:sp>
        <p:nvSpPr>
          <p:cNvPr id="8806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pic>
        <p:nvPicPr>
          <p:cNvPr id="8806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070" name="Text Box 4"/>
          <p:cNvSpPr txBox="1">
            <a:spLocks noChangeArrowheads="1"/>
          </p:cNvSpPr>
          <p:nvPr/>
        </p:nvSpPr>
        <p:spPr bwMode="auto">
          <a:xfrm>
            <a:off x="2954338" y="1063625"/>
            <a:ext cx="32353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Intensity sum: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2163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2165" name="Text Box 4"/>
          <p:cNvSpPr txBox="1">
            <a:spLocks noChangeArrowheads="1"/>
          </p:cNvSpPr>
          <p:nvPr/>
        </p:nvSpPr>
        <p:spPr bwMode="auto">
          <a:xfrm>
            <a:off x="3135549" y="1063625"/>
            <a:ext cx="287290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random </a:t>
            </a:r>
            <a:r>
              <a:rPr lang="en-US" altLang="en-US" sz="2400" dirty="0"/>
              <a:t>fluctuations</a:t>
            </a:r>
            <a:endParaRPr lang="en-US" altLang="en-US" sz="2400" baseline="30000" dirty="0"/>
          </a:p>
        </p:txBody>
      </p:sp>
      <p:pic>
        <p:nvPicPr>
          <p:cNvPr id="92166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2101850" y="1063625"/>
            <a:ext cx="49403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Intensity sum: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3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4</a:t>
            </a:r>
            <a:r>
              <a:rPr lang="en-US" altLang="en-US" sz="2400" baseline="30000"/>
              <a:t>2</a:t>
            </a:r>
            <a:r>
              <a:rPr lang="en-US" altLang="en-US" sz="2400"/>
              <a:t>+ …</a:t>
            </a:r>
          </a:p>
          <a:p>
            <a:pPr algn="ctr" eaLnBrk="1" hangingPunct="1"/>
            <a:endParaRPr lang="en-US" altLang="en-US" sz="2400" baseline="30000"/>
          </a:p>
        </p:txBody>
      </p:sp>
      <p:pic>
        <p:nvPicPr>
          <p:cNvPr id="93190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5893633" y="1812925"/>
            <a:ext cx="192873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average intensity</a:t>
            </a:r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4213" name="Text Box 4"/>
          <p:cNvSpPr txBox="1">
            <a:spLocks noChangeArrowheads="1"/>
          </p:cNvSpPr>
          <p:nvPr/>
        </p:nvSpPr>
        <p:spPr bwMode="auto">
          <a:xfrm>
            <a:off x="1704975" y="1063625"/>
            <a:ext cx="57340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Random fluctuations - Coherent average</a:t>
            </a:r>
            <a:endParaRPr lang="en-US" altLang="en-US" sz="2400" baseline="30000"/>
          </a:p>
        </p:txBody>
      </p:sp>
      <p:pic>
        <p:nvPicPr>
          <p:cNvPr id="9421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5237" name="Text Box 4"/>
          <p:cNvSpPr txBox="1">
            <a:spLocks noChangeArrowheads="1"/>
          </p:cNvSpPr>
          <p:nvPr/>
        </p:nvSpPr>
        <p:spPr bwMode="auto">
          <a:xfrm>
            <a:off x="0" y="979488"/>
            <a:ext cx="9144000" cy="1077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Incoherent-coherent difference: </a:t>
            </a:r>
          </a:p>
          <a:p>
            <a:pPr algn="ctr" eaLnBrk="1" hangingPunct="1"/>
            <a:r>
              <a:rPr lang="en-US" altLang="en-US" sz="2400"/>
              <a:t>(F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3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4</a:t>
            </a:r>
            <a:r>
              <a:rPr lang="en-US" altLang="en-US" sz="2400" baseline="30000"/>
              <a:t>2</a:t>
            </a:r>
            <a:r>
              <a:rPr lang="en-US" altLang="en-US" sz="2400"/>
              <a:t>+ …) - (F</a:t>
            </a:r>
            <a:r>
              <a:rPr lang="en-US" altLang="en-US" sz="2400" baseline="-25000"/>
              <a:t>1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3</a:t>
            </a:r>
            <a:r>
              <a:rPr lang="en-US" altLang="en-US" sz="2400"/>
              <a:t>+F</a:t>
            </a:r>
            <a:r>
              <a:rPr lang="en-US" altLang="en-US" sz="2400" baseline="-25000"/>
              <a:t>4</a:t>
            </a:r>
            <a:r>
              <a:rPr lang="en-US" altLang="en-US" sz="2400"/>
              <a:t>+ …)</a:t>
            </a:r>
            <a:r>
              <a:rPr lang="en-US" altLang="en-US" sz="2400" baseline="30000"/>
              <a:t>2</a:t>
            </a:r>
          </a:p>
          <a:p>
            <a:pPr algn="ctr" eaLnBrk="1" hangingPunct="1"/>
            <a:endParaRPr lang="en-US" altLang="en-US" sz="2400" baseline="30000"/>
          </a:p>
        </p:txBody>
      </p:sp>
      <p:pic>
        <p:nvPicPr>
          <p:cNvPr id="9523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one atom</a:t>
            </a:r>
          </a:p>
        </p:txBody>
      </p:sp>
      <p:pic>
        <p:nvPicPr>
          <p:cNvPr id="9626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62" name="Text Box 4"/>
          <p:cNvSpPr txBox="1">
            <a:spLocks noChangeArrowheads="1"/>
          </p:cNvSpPr>
          <p:nvPr/>
        </p:nvSpPr>
        <p:spPr bwMode="auto">
          <a:xfrm>
            <a:off x="574675" y="1063625"/>
            <a:ext cx="7994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/>
              <a:t>Incoherent – coherent difference: ( F</a:t>
            </a:r>
            <a:r>
              <a:rPr lang="en-US" altLang="en-US" sz="2400" baseline="-25000" dirty="0"/>
              <a:t>1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) - 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5237" name="Text Box 4"/>
          <p:cNvSpPr txBox="1">
            <a:spLocks noChangeArrowheads="1"/>
          </p:cNvSpPr>
          <p:nvPr/>
        </p:nvSpPr>
        <p:spPr bwMode="auto">
          <a:xfrm>
            <a:off x="0" y="979488"/>
            <a:ext cx="9144000" cy="1077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/>
              <a:t>Incoherent-coherent difference: </a:t>
            </a:r>
          </a:p>
          <a:p>
            <a:pPr algn="ctr" eaLnBrk="1" hangingPunct="1"/>
            <a:r>
              <a:rPr lang="en-US" altLang="en-US" sz="2400" dirty="0"/>
              <a:t>(F</a:t>
            </a:r>
            <a:r>
              <a:rPr lang="en-US" altLang="en-US" sz="2400" baseline="-25000" dirty="0"/>
              <a:t>1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3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4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 …) - 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3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4</a:t>
            </a:r>
            <a:r>
              <a:rPr lang="en-US" altLang="en-US" sz="2400" dirty="0"/>
              <a:t>+ …)</a:t>
            </a:r>
            <a:r>
              <a:rPr lang="en-US" altLang="en-US" sz="2400" baseline="30000" dirty="0"/>
              <a:t>2</a:t>
            </a:r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9523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2618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movement</a:t>
            </a:r>
            <a:endParaRPr lang="en-US" altLang="en-US" dirty="0"/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4572000" cy="457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89091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89093" name="Text Box 4"/>
          <p:cNvSpPr txBox="1">
            <a:spLocks noChangeArrowheads="1"/>
          </p:cNvSpPr>
          <p:nvPr/>
        </p:nvSpPr>
        <p:spPr bwMode="auto">
          <a:xfrm>
            <a:off x="2954338" y="1063625"/>
            <a:ext cx="32353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Intensity sum: 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</a:p>
        </p:txBody>
      </p:sp>
      <p:pic>
        <p:nvPicPr>
          <p:cNvPr id="8909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5893633" y="1812925"/>
            <a:ext cx="192873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average intensity</a:t>
            </a:r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011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0117" name="Text Box 4"/>
          <p:cNvSpPr txBox="1">
            <a:spLocks noChangeArrowheads="1"/>
          </p:cNvSpPr>
          <p:nvPr/>
        </p:nvSpPr>
        <p:spPr bwMode="auto">
          <a:xfrm>
            <a:off x="3022537" y="1063625"/>
            <a:ext cx="30989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density sum: </a:t>
            </a:r>
            <a:r>
              <a:rPr lang="en-US" altLang="en-US" sz="2400" dirty="0"/>
              <a:t>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pic>
        <p:nvPicPr>
          <p:cNvPr id="9011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5758981" y="1806360"/>
            <a:ext cx="214674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c</a:t>
            </a:r>
            <a:r>
              <a:rPr lang="en-US" altLang="en-US" dirty="0" smtClean="0"/>
              <a:t>oherent scattering</a:t>
            </a:r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1141" name="Text Box 4"/>
          <p:cNvSpPr txBox="1">
            <a:spLocks noChangeArrowheads="1"/>
          </p:cNvSpPr>
          <p:nvPr/>
        </p:nvSpPr>
        <p:spPr bwMode="auto">
          <a:xfrm>
            <a:off x="574675" y="1063625"/>
            <a:ext cx="7994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/>
              <a:t>Incoherent – coherent difference: ( F</a:t>
            </a:r>
            <a:r>
              <a:rPr lang="en-US" altLang="en-US" sz="2400" baseline="-25000" dirty="0"/>
              <a:t>1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) - 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pic>
        <p:nvPicPr>
          <p:cNvPr id="91142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2618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movement</a:t>
            </a:r>
            <a:endParaRPr lang="en-US" altLang="en-US" dirty="0"/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4572000" cy="4572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7283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7285" name="Text Box 4"/>
          <p:cNvSpPr txBox="1">
            <a:spLocks noChangeArrowheads="1"/>
          </p:cNvSpPr>
          <p:nvPr/>
        </p:nvSpPr>
        <p:spPr bwMode="auto">
          <a:xfrm>
            <a:off x="0" y="979488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“Dilatation” movements</a:t>
            </a:r>
            <a:endParaRPr lang="en-US" altLang="en-US" sz="2400" baseline="30000"/>
          </a:p>
          <a:p>
            <a:pPr algn="ctr" eaLnBrk="1" hangingPunct="1"/>
            <a:endParaRPr lang="en-US" altLang="en-US" sz="2400" baseline="30000"/>
          </a:p>
        </p:txBody>
      </p:sp>
      <p:pic>
        <p:nvPicPr>
          <p:cNvPr id="97286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8309" name="Text Box 4"/>
          <p:cNvSpPr txBox="1">
            <a:spLocks noChangeArrowheads="1"/>
          </p:cNvSpPr>
          <p:nvPr/>
        </p:nvSpPr>
        <p:spPr bwMode="auto">
          <a:xfrm>
            <a:off x="0" y="979488"/>
            <a:ext cx="9144000" cy="1077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/>
              <a:t>Incoherent-coherent difference: </a:t>
            </a:r>
          </a:p>
          <a:p>
            <a:pPr algn="ctr" eaLnBrk="1" hangingPunct="1"/>
            <a:r>
              <a:rPr lang="en-US" altLang="en-US" sz="2400"/>
              <a:t>(F</a:t>
            </a:r>
            <a:r>
              <a:rPr lang="en-US" altLang="en-US" sz="2400" baseline="-25000"/>
              <a:t>1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3</a:t>
            </a:r>
            <a:r>
              <a:rPr lang="en-US" altLang="en-US" sz="2400" baseline="30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4</a:t>
            </a:r>
            <a:r>
              <a:rPr lang="en-US" altLang="en-US" sz="2400" baseline="30000"/>
              <a:t>2</a:t>
            </a:r>
            <a:r>
              <a:rPr lang="en-US" altLang="en-US" sz="2400"/>
              <a:t>+ …) - (F</a:t>
            </a:r>
            <a:r>
              <a:rPr lang="en-US" altLang="en-US" sz="2400" baseline="-25000"/>
              <a:t>1</a:t>
            </a:r>
            <a:r>
              <a:rPr lang="en-US" altLang="en-US" sz="2400"/>
              <a:t>+F</a:t>
            </a:r>
            <a:r>
              <a:rPr lang="en-US" altLang="en-US" sz="2400" baseline="-25000"/>
              <a:t>2</a:t>
            </a:r>
            <a:r>
              <a:rPr lang="en-US" altLang="en-US" sz="2400"/>
              <a:t>+F</a:t>
            </a:r>
            <a:r>
              <a:rPr lang="en-US" altLang="en-US" sz="2400" baseline="-25000"/>
              <a:t>3</a:t>
            </a:r>
            <a:r>
              <a:rPr lang="en-US" altLang="en-US" sz="2400"/>
              <a:t>+F</a:t>
            </a:r>
            <a:r>
              <a:rPr lang="en-US" altLang="en-US" sz="2400" baseline="-25000"/>
              <a:t>4</a:t>
            </a:r>
            <a:r>
              <a:rPr lang="en-US" altLang="en-US" sz="2400"/>
              <a:t>+ …)</a:t>
            </a:r>
            <a:r>
              <a:rPr lang="en-US" altLang="en-US" sz="2400" baseline="30000"/>
              <a:t>2</a:t>
            </a:r>
          </a:p>
          <a:p>
            <a:pPr algn="ctr" eaLnBrk="1" hangingPunct="1"/>
            <a:endParaRPr lang="en-US" altLang="en-US" sz="2400" baseline="30000"/>
          </a:p>
        </p:txBody>
      </p:sp>
      <p:pic>
        <p:nvPicPr>
          <p:cNvPr id="9831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29786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Nanocrystal? or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ptychography</a:t>
            </a:r>
            <a:r>
              <a:rPr lang="en-US" altLang="en-US" sz="4400" dirty="0" smtClean="0">
                <a:solidFill>
                  <a:schemeClr val="tx2"/>
                </a:solidFill>
              </a:rPr>
              <a:t>?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61443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1445" name="Text Box 6"/>
          <p:cNvSpPr txBox="1">
            <a:spLocks noChangeArrowheads="1"/>
          </p:cNvSpPr>
          <p:nvPr/>
        </p:nvSpPr>
        <p:spPr bwMode="auto">
          <a:xfrm>
            <a:off x="6224588" y="1837293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  <p:pic>
        <p:nvPicPr>
          <p:cNvPr id="6144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14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Total scattering from a crystal</a:t>
            </a:r>
          </a:p>
        </p:txBody>
      </p:sp>
      <p:sp>
        <p:nvSpPr>
          <p:cNvPr id="9011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785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>
                <a:solidFill>
                  <a:schemeClr val="tx2"/>
                </a:solidFill>
              </a:rPr>
              <a:t>Total </a:t>
            </a:r>
            <a:r>
              <a:rPr lang="en-US" altLang="en-US" sz="4400" dirty="0" smtClean="0">
                <a:solidFill>
                  <a:schemeClr val="tx2"/>
                </a:solidFill>
              </a:rPr>
              <a:t>scattering with solvent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011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0117" name="Text Box 4"/>
          <p:cNvSpPr txBox="1">
            <a:spLocks noChangeArrowheads="1"/>
          </p:cNvSpPr>
          <p:nvPr/>
        </p:nvSpPr>
        <p:spPr bwMode="auto">
          <a:xfrm>
            <a:off x="2818158" y="1063625"/>
            <a:ext cx="350769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Individual conformations</a:t>
            </a:r>
            <a:endParaRPr lang="en-US" altLang="en-US" sz="2400" baseline="30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15461" y="1812925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806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>
                <a:solidFill>
                  <a:schemeClr val="tx2"/>
                </a:solidFill>
              </a:rPr>
              <a:t>Total </a:t>
            </a:r>
            <a:r>
              <a:rPr lang="en-US" altLang="en-US" sz="4400" dirty="0" smtClean="0">
                <a:solidFill>
                  <a:schemeClr val="tx2"/>
                </a:solidFill>
              </a:rPr>
              <a:t>scattering with solvent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011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0117" name="Text Box 4"/>
          <p:cNvSpPr txBox="1">
            <a:spLocks noChangeArrowheads="1"/>
          </p:cNvSpPr>
          <p:nvPr/>
        </p:nvSpPr>
        <p:spPr bwMode="auto">
          <a:xfrm>
            <a:off x="2983266" y="1063625"/>
            <a:ext cx="317747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Intensity </a:t>
            </a:r>
            <a:r>
              <a:rPr lang="en-US" altLang="en-US" sz="2400" dirty="0"/>
              <a:t>sum: </a:t>
            </a:r>
            <a:r>
              <a:rPr lang="en-US" altLang="en-US" sz="2400" dirty="0" smtClean="0"/>
              <a:t>F</a:t>
            </a:r>
            <a:r>
              <a:rPr lang="en-US" altLang="en-US" sz="2400" baseline="-25000" dirty="0" smtClean="0"/>
              <a:t>1</a:t>
            </a:r>
            <a:r>
              <a:rPr lang="en-US" altLang="en-US" sz="2400" baseline="30000" dirty="0" smtClean="0"/>
              <a:t>2</a:t>
            </a:r>
            <a:r>
              <a:rPr lang="en-US" altLang="en-US" sz="2400" dirty="0" smtClean="0"/>
              <a:t>+F</a:t>
            </a:r>
            <a:r>
              <a:rPr lang="en-US" altLang="en-US" sz="2400" baseline="-25000" dirty="0" smtClean="0"/>
              <a:t>2</a:t>
            </a:r>
            <a:r>
              <a:rPr lang="en-US" altLang="en-US" sz="2400" baseline="30000" dirty="0" smtClean="0"/>
              <a:t>2</a:t>
            </a:r>
            <a:endParaRPr lang="en-US" altLang="en-US" sz="2400" baseline="30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9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>
                <a:solidFill>
                  <a:schemeClr val="tx2"/>
                </a:solidFill>
              </a:rPr>
              <a:t>Total </a:t>
            </a:r>
            <a:r>
              <a:rPr lang="en-US" altLang="en-US" sz="4400" dirty="0" smtClean="0">
                <a:solidFill>
                  <a:schemeClr val="tx2"/>
                </a:solidFill>
              </a:rPr>
              <a:t>scattering with solvent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011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0117" name="Text Box 4"/>
          <p:cNvSpPr txBox="1">
            <a:spLocks noChangeArrowheads="1"/>
          </p:cNvSpPr>
          <p:nvPr/>
        </p:nvSpPr>
        <p:spPr bwMode="auto">
          <a:xfrm>
            <a:off x="3022537" y="1063625"/>
            <a:ext cx="30989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density sum: </a:t>
            </a:r>
            <a:r>
              <a:rPr lang="en-US" altLang="en-US" sz="2400" dirty="0"/>
              <a:t>(F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+F</a:t>
            </a:r>
            <a:r>
              <a:rPr lang="en-US" altLang="en-US" sz="2400" baseline="-25000" dirty="0"/>
              <a:t>2</a:t>
            </a:r>
            <a:r>
              <a:rPr lang="en-US" altLang="en-US" sz="2400" dirty="0">
                <a:solidFill>
                  <a:srgbClr val="000000"/>
                </a:solidFill>
              </a:rPr>
              <a:t>)</a:t>
            </a:r>
            <a:r>
              <a:rPr lang="en-US" altLang="en-US" sz="2400" baseline="30000" dirty="0"/>
              <a:t>2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52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>
                <a:solidFill>
                  <a:schemeClr val="tx2"/>
                </a:solidFill>
              </a:rPr>
              <a:t>Total </a:t>
            </a:r>
            <a:r>
              <a:rPr lang="en-US" altLang="en-US" sz="4400" dirty="0" smtClean="0">
                <a:solidFill>
                  <a:schemeClr val="tx2"/>
                </a:solidFill>
              </a:rPr>
              <a:t>scattering with solvent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0117" name="Text Box 4"/>
          <p:cNvSpPr txBox="1">
            <a:spLocks noChangeArrowheads="1"/>
          </p:cNvSpPr>
          <p:nvPr/>
        </p:nvSpPr>
        <p:spPr bwMode="auto">
          <a:xfrm>
            <a:off x="1600201" y="1063625"/>
            <a:ext cx="60198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Intensity difference: </a:t>
            </a:r>
            <a:r>
              <a:rPr lang="en-US" altLang="en-US" sz="2400" dirty="0" smtClean="0">
                <a:solidFill>
                  <a:srgbClr val="C00000"/>
                </a:solidFill>
              </a:rPr>
              <a:t>F</a:t>
            </a:r>
            <a:r>
              <a:rPr lang="en-US" altLang="en-US" sz="2400" baseline="-25000" dirty="0" smtClean="0">
                <a:solidFill>
                  <a:srgbClr val="C00000"/>
                </a:solidFill>
              </a:rPr>
              <a:t>1</a:t>
            </a:r>
            <a:r>
              <a:rPr lang="en-US" altLang="en-US" sz="2400" baseline="30000" dirty="0" smtClean="0">
                <a:solidFill>
                  <a:srgbClr val="C00000"/>
                </a:solidFill>
              </a:rPr>
              <a:t>2</a:t>
            </a:r>
            <a:r>
              <a:rPr lang="en-US" altLang="en-US" sz="2400" dirty="0" smtClean="0">
                <a:solidFill>
                  <a:srgbClr val="C00000"/>
                </a:solidFill>
              </a:rPr>
              <a:t>+F</a:t>
            </a:r>
            <a:r>
              <a:rPr lang="en-US" altLang="en-US" sz="2400" baseline="-25000" dirty="0" smtClean="0">
                <a:solidFill>
                  <a:srgbClr val="C00000"/>
                </a:solidFill>
              </a:rPr>
              <a:t>2</a:t>
            </a:r>
            <a:r>
              <a:rPr lang="en-US" altLang="en-US" sz="2400" baseline="30000" dirty="0" smtClean="0">
                <a:solidFill>
                  <a:srgbClr val="C00000"/>
                </a:solidFill>
              </a:rPr>
              <a:t>2</a:t>
            </a:r>
            <a:r>
              <a:rPr lang="en-US" altLang="en-US" sz="2400" dirty="0" smtClean="0"/>
              <a:t> - </a:t>
            </a:r>
            <a:r>
              <a:rPr lang="en-US" altLang="en-US" sz="2400" dirty="0" smtClean="0">
                <a:solidFill>
                  <a:srgbClr val="0070C0"/>
                </a:solidFill>
              </a:rPr>
              <a:t>(F</a:t>
            </a:r>
            <a:r>
              <a:rPr lang="en-US" altLang="en-US" sz="2400" baseline="-25000" dirty="0" smtClean="0">
                <a:solidFill>
                  <a:srgbClr val="0070C0"/>
                </a:solidFill>
              </a:rPr>
              <a:t>1</a:t>
            </a:r>
            <a:r>
              <a:rPr lang="en-US" altLang="en-US" sz="2400" dirty="0" smtClean="0">
                <a:solidFill>
                  <a:srgbClr val="0070C0"/>
                </a:solidFill>
              </a:rPr>
              <a:t>+F</a:t>
            </a:r>
            <a:r>
              <a:rPr lang="en-US" altLang="en-US" sz="2400" baseline="-25000" dirty="0" smtClean="0">
                <a:solidFill>
                  <a:srgbClr val="0070C0"/>
                </a:solidFill>
              </a:rPr>
              <a:t>2</a:t>
            </a:r>
            <a:r>
              <a:rPr lang="en-US" altLang="en-US" sz="2400" dirty="0" smtClean="0">
                <a:solidFill>
                  <a:srgbClr val="0070C0"/>
                </a:solidFill>
              </a:rPr>
              <a:t>)</a:t>
            </a:r>
            <a:r>
              <a:rPr lang="en-US" altLang="en-US" sz="2400" baseline="30000" dirty="0" smtClean="0">
                <a:solidFill>
                  <a:srgbClr val="0070C0"/>
                </a:solidFill>
              </a:rPr>
              <a:t>2</a:t>
            </a:r>
            <a:endParaRPr lang="en-US" altLang="en-US" sz="2400" baseline="30000" dirty="0">
              <a:solidFill>
                <a:srgbClr val="0070C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1146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err="1" smtClean="0">
                <a:solidFill>
                  <a:srgbClr val="FF0000"/>
                </a:solidFill>
              </a:rPr>
              <a:t>pos</a:t>
            </a:r>
            <a:r>
              <a:rPr lang="en-US" altLang="en-US" dirty="0" smtClean="0"/>
              <a:t> - </a:t>
            </a:r>
            <a:r>
              <a:rPr lang="en-US" altLang="en-US" dirty="0" err="1" smtClean="0">
                <a:solidFill>
                  <a:srgbClr val="0070C0"/>
                </a:solidFill>
              </a:rPr>
              <a:t>neg</a:t>
            </a:r>
            <a:endParaRPr lang="en-US" altLang="en-US" dirty="0">
              <a:solidFill>
                <a:srgbClr val="0070C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5895717" y="1810306"/>
            <a:ext cx="192456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218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err="1" smtClean="0"/>
              <a:t>nonBragg</a:t>
            </a:r>
            <a:r>
              <a:rPr lang="en-US" dirty="0" smtClean="0"/>
              <a:t> extracts background</a:t>
            </a:r>
            <a:endParaRPr lang="en-US" dirty="0"/>
          </a:p>
        </p:txBody>
      </p:sp>
      <p:pic>
        <p:nvPicPr>
          <p:cNvPr id="9218" name="Picture 2" descr="http://bl831.als.lbl.gov/%7Ejamesh/nonBragg/pila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89582"/>
            <a:ext cx="2857500" cy="292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bl831.als.lbl.gov/%7Ejamesh/nonBragg/gnuplot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05"/>
          <a:stretch/>
        </p:blipFill>
        <p:spPr bwMode="auto">
          <a:xfrm>
            <a:off x="1904403" y="3075710"/>
            <a:ext cx="5344671" cy="3286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bl831.als.lbl.gov/%7Ejamesh/nonBragg/bestfi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957" y="2103437"/>
            <a:ext cx="2857500" cy="292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reeform 4"/>
          <p:cNvSpPr/>
          <p:nvPr/>
        </p:nvSpPr>
        <p:spPr>
          <a:xfrm>
            <a:off x="1745673" y="5223164"/>
            <a:ext cx="983672" cy="759404"/>
          </a:xfrm>
          <a:custGeom>
            <a:avLst/>
            <a:gdLst>
              <a:gd name="connsiteX0" fmla="*/ 0 w 983672"/>
              <a:gd name="connsiteY0" fmla="*/ 0 h 759404"/>
              <a:gd name="connsiteX1" fmla="*/ 235527 w 983672"/>
              <a:gd name="connsiteY1" fmla="*/ 678872 h 759404"/>
              <a:gd name="connsiteX2" fmla="*/ 983672 w 983672"/>
              <a:gd name="connsiteY2" fmla="*/ 720436 h 759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83672" h="759404">
                <a:moveTo>
                  <a:pt x="0" y="0"/>
                </a:moveTo>
                <a:cubicBezTo>
                  <a:pt x="35791" y="279399"/>
                  <a:pt x="71582" y="558799"/>
                  <a:pt x="235527" y="678872"/>
                </a:cubicBezTo>
                <a:cubicBezTo>
                  <a:pt x="399472" y="798945"/>
                  <a:pt x="691572" y="759690"/>
                  <a:pt x="983672" y="720436"/>
                </a:cubicBezTo>
              </a:path>
            </a:pathLst>
          </a:custGeom>
          <a:noFill/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Freeform 8"/>
          <p:cNvSpPr/>
          <p:nvPr/>
        </p:nvSpPr>
        <p:spPr>
          <a:xfrm rot="17608578">
            <a:off x="6179127" y="5181600"/>
            <a:ext cx="983672" cy="759404"/>
          </a:xfrm>
          <a:custGeom>
            <a:avLst/>
            <a:gdLst>
              <a:gd name="connsiteX0" fmla="*/ 0 w 983672"/>
              <a:gd name="connsiteY0" fmla="*/ 0 h 759404"/>
              <a:gd name="connsiteX1" fmla="*/ 235527 w 983672"/>
              <a:gd name="connsiteY1" fmla="*/ 678872 h 759404"/>
              <a:gd name="connsiteX2" fmla="*/ 983672 w 983672"/>
              <a:gd name="connsiteY2" fmla="*/ 720436 h 759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83672" h="759404">
                <a:moveTo>
                  <a:pt x="0" y="0"/>
                </a:moveTo>
                <a:cubicBezTo>
                  <a:pt x="35791" y="279399"/>
                  <a:pt x="71582" y="558799"/>
                  <a:pt x="235527" y="678872"/>
                </a:cubicBezTo>
                <a:cubicBezTo>
                  <a:pt x="399472" y="798945"/>
                  <a:pt x="691572" y="759690"/>
                  <a:pt x="983672" y="720436"/>
                </a:cubicBezTo>
              </a:path>
            </a:pathLst>
          </a:custGeom>
          <a:noFill/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5141" y="5197792"/>
            <a:ext cx="13603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Flux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Exposure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Density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Thickness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Gain, offset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40480" y="1097280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dirty="0" smtClean="0">
                <a:solidFill>
                  <a:srgbClr val="000000"/>
                </a:solidFill>
                <a:latin typeface="Arial"/>
              </a:rPr>
              <a:t>spot remover</a:t>
            </a:r>
            <a:endParaRPr lang="en-US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528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2707" name="Text Box 4"/>
          <p:cNvSpPr txBox="1">
            <a:spLocks noChangeArrowheads="1"/>
          </p:cNvSpPr>
          <p:nvPr/>
        </p:nvSpPr>
        <p:spPr bwMode="auto">
          <a:xfrm>
            <a:off x="1460500" y="147955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271463" y="2038350"/>
            <a:ext cx="4567237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Optimized for nanocrystals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Square or round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Takes h,k,l and F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Supports 1 unit cell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no “mosaicity”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arbitrary “source”</a:t>
            </a:r>
          </a:p>
          <a:p>
            <a:pPr eaLnBrk="1" hangingPunct="1">
              <a:lnSpc>
                <a:spcPct val="140000"/>
              </a:lnSpc>
              <a:buFontTx/>
              <a:buChar char="•"/>
            </a:pPr>
            <a:r>
              <a:rPr lang="en-US" altLang="en-US" sz="2800"/>
              <a:t>arbitrary “phi” steps</a:t>
            </a:r>
          </a:p>
        </p:txBody>
      </p:sp>
      <p:pic>
        <p:nvPicPr>
          <p:cNvPr id="7270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209800"/>
            <a:ext cx="106997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1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47" r="34476"/>
          <a:stretch>
            <a:fillRect/>
          </a:stretch>
        </p:blipFill>
        <p:spPr bwMode="auto">
          <a:xfrm>
            <a:off x="4187825" y="3429000"/>
            <a:ext cx="3349625" cy="265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0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sp>
        <p:nvSpPr>
          <p:cNvPr id="2" name="Cube 1"/>
          <p:cNvSpPr/>
          <p:nvPr/>
        </p:nvSpPr>
        <p:spPr>
          <a:xfrm>
            <a:off x="446088" y="598488"/>
            <a:ext cx="685800" cy="5334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4755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pic>
        <p:nvPicPr>
          <p:cNvPr id="7475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7175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ube 8"/>
          <p:cNvSpPr/>
          <p:nvPr/>
        </p:nvSpPr>
        <p:spPr>
          <a:xfrm>
            <a:off x="446088" y="598488"/>
            <a:ext cx="685800" cy="5334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5779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pic>
        <p:nvPicPr>
          <p:cNvPr id="7578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7175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ube 5"/>
          <p:cNvSpPr/>
          <p:nvPr/>
        </p:nvSpPr>
        <p:spPr>
          <a:xfrm>
            <a:off x="446088" y="598488"/>
            <a:ext cx="685800" cy="5334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6803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pic>
        <p:nvPicPr>
          <p:cNvPr id="7680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7175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ube 5"/>
          <p:cNvSpPr/>
          <p:nvPr/>
        </p:nvSpPr>
        <p:spPr>
          <a:xfrm>
            <a:off x="446088" y="598488"/>
            <a:ext cx="685800" cy="5334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7827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pic>
        <p:nvPicPr>
          <p:cNvPr id="7782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7175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29" name="TextBox 2"/>
          <p:cNvSpPr txBox="1">
            <a:spLocks noChangeArrowheads="1"/>
          </p:cNvSpPr>
          <p:nvPr/>
        </p:nvSpPr>
        <p:spPr bwMode="auto">
          <a:xfrm>
            <a:off x="1358900" y="1639888"/>
            <a:ext cx="13843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C00000"/>
                </a:solidFill>
              </a:rPr>
              <a:t>8x larger</a:t>
            </a:r>
          </a:p>
        </p:txBody>
      </p:sp>
      <p:sp>
        <p:nvSpPr>
          <p:cNvPr id="6" name="Cube 5"/>
          <p:cNvSpPr>
            <a:spLocks noChangeAspect="1"/>
          </p:cNvSpPr>
          <p:nvPr/>
        </p:nvSpPr>
        <p:spPr>
          <a:xfrm>
            <a:off x="446088" y="598488"/>
            <a:ext cx="1371600" cy="10668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err="1" smtClean="0"/>
              <a:t>nanoBragg</a:t>
            </a:r>
            <a:r>
              <a:rPr lang="en-US" altLang="en-US" dirty="0" smtClean="0"/>
              <a:t> </a:t>
            </a:r>
            <a:r>
              <a:rPr lang="en-US" altLang="en-US" dirty="0" smtClean="0"/>
              <a:t>program</a:t>
            </a:r>
          </a:p>
        </p:txBody>
      </p:sp>
      <p:sp>
        <p:nvSpPr>
          <p:cNvPr id="78851" name="Text Box 4"/>
          <p:cNvSpPr txBox="1">
            <a:spLocks noChangeArrowheads="1"/>
          </p:cNvSpPr>
          <p:nvPr/>
        </p:nvSpPr>
        <p:spPr bwMode="auto">
          <a:xfrm>
            <a:off x="1460500" y="990600"/>
            <a:ext cx="61118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http://bl831.als.lbl.gov/~</a:t>
            </a:r>
            <a:r>
              <a:rPr lang="en-US" altLang="en-US" b="1" dirty="0" smtClean="0">
                <a:latin typeface="Courier New" panose="02070309020205020404" pitchFamily="49" charset="0"/>
              </a:rPr>
              <a:t>jamesh/nanoBragg/</a:t>
            </a:r>
            <a:endParaRPr lang="en-US" altLang="en-US" b="1" dirty="0">
              <a:latin typeface="Courier New" panose="02070309020205020404" pitchFamily="49" charset="0"/>
            </a:endParaRPr>
          </a:p>
        </p:txBody>
      </p:sp>
      <p:pic>
        <p:nvPicPr>
          <p:cNvPr id="7885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7175"/>
            <a:ext cx="9144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3" name="TextBox 5"/>
          <p:cNvSpPr txBox="1">
            <a:spLocks noChangeArrowheads="1"/>
          </p:cNvSpPr>
          <p:nvPr/>
        </p:nvSpPr>
        <p:spPr bwMode="auto">
          <a:xfrm>
            <a:off x="1358900" y="1639888"/>
            <a:ext cx="15557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C00000"/>
                </a:solidFill>
              </a:rPr>
              <a:t>64x larger</a:t>
            </a:r>
          </a:p>
        </p:txBody>
      </p:sp>
      <p:sp>
        <p:nvSpPr>
          <p:cNvPr id="7" name="Cube 6"/>
          <p:cNvSpPr>
            <a:spLocks noChangeAspect="1"/>
          </p:cNvSpPr>
          <p:nvPr/>
        </p:nvSpPr>
        <p:spPr>
          <a:xfrm>
            <a:off x="446088" y="598488"/>
            <a:ext cx="2743200" cy="2133600"/>
          </a:xfrm>
          <a:prstGeom prst="cub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Lysozyme: breathing motion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8" name="Text Box 6"/>
          <p:cNvSpPr txBox="1">
            <a:spLocks noChangeArrowheads="1"/>
          </p:cNvSpPr>
          <p:nvPr/>
        </p:nvSpPr>
        <p:spPr bwMode="auto">
          <a:xfrm>
            <a:off x="5867400" y="1833563"/>
            <a:ext cx="22236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False color intensity</a:t>
            </a:r>
            <a:endParaRPr lang="en-US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91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8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#1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82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845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sample</a:t>
            </a:r>
            <a:endParaRPr lang="en-US" altLang="en-US" dirty="0"/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#2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9828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#3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6654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#4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0433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#5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7413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#6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167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d</a:t>
            </a:r>
            <a:r>
              <a:rPr lang="en-US" altLang="en-US" dirty="0" smtClean="0"/>
              <a:t>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032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#7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678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3188450" y="1063625"/>
            <a:ext cx="276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 #8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4239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2717980" y="1063625"/>
            <a:ext cx="370806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mates in sync?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86000"/>
            <a:ext cx="4572000" cy="45720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093" y="3781852"/>
            <a:ext cx="1619250" cy="16192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693" y="3781852"/>
            <a:ext cx="1619250" cy="161925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282" y="5238750"/>
            <a:ext cx="1619250" cy="161925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193" y="5238750"/>
            <a:ext cx="1619250" cy="161925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668" y="5238750"/>
            <a:ext cx="1619250" cy="161925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668" y="2286000"/>
            <a:ext cx="1619250" cy="16192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334" y="2286000"/>
            <a:ext cx="1619250" cy="16192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1619250" cy="161925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30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8388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848" y="3785616"/>
            <a:ext cx="1619250" cy="161925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4" y="3785616"/>
            <a:ext cx="1619250" cy="161925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6499" y="2286000"/>
            <a:ext cx="1619250" cy="1619250"/>
          </a:xfrm>
          <a:prstGeom prst="rect">
            <a:avLst/>
          </a:prstGeom>
        </p:spPr>
      </p:pic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2717980" y="1063625"/>
            <a:ext cx="370806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mates in sync?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86000"/>
            <a:ext cx="4572000" cy="4572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1619250" cy="161925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997" y="2286000"/>
            <a:ext cx="1619250" cy="16192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5448" y="5239512"/>
            <a:ext cx="1619250" cy="161925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8775" y="5239512"/>
            <a:ext cx="1619250" cy="161925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997" y="5239512"/>
            <a:ext cx="1619250" cy="1619250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36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0016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2717980" y="1063625"/>
            <a:ext cx="370806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mates in sync?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1335"/>
            <a:ext cx="9144000" cy="4572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9939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90488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 smtClean="0">
                <a:solidFill>
                  <a:schemeClr val="tx2"/>
                </a:solidFill>
              </a:rPr>
              <a:t>diffuse scattering </a:t>
            </a:r>
            <a:r>
              <a:rPr lang="en-US" altLang="en-US" sz="4400" dirty="0">
                <a:solidFill>
                  <a:schemeClr val="tx2"/>
                </a:solidFill>
              </a:rPr>
              <a:t>from </a:t>
            </a:r>
            <a:r>
              <a:rPr lang="en-US" altLang="en-US" sz="4400" dirty="0" err="1" smtClean="0">
                <a:solidFill>
                  <a:schemeClr val="tx2"/>
                </a:solidFill>
              </a:rPr>
              <a:t>pacman</a:t>
            </a:r>
            <a:endParaRPr lang="en-US" altLang="en-US" sz="4400" dirty="0">
              <a:solidFill>
                <a:schemeClr val="tx2"/>
              </a:solidFill>
            </a:endParaRPr>
          </a:p>
        </p:txBody>
      </p:sp>
      <p:sp>
        <p:nvSpPr>
          <p:cNvPr id="9318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93189" name="Text Box 4"/>
          <p:cNvSpPr txBox="1">
            <a:spLocks noChangeArrowheads="1"/>
          </p:cNvSpPr>
          <p:nvPr/>
        </p:nvSpPr>
        <p:spPr bwMode="auto">
          <a:xfrm>
            <a:off x="2348484" y="1063625"/>
            <a:ext cx="4447051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dirty="0" smtClean="0"/>
              <a:t>Symmetry mates independent?</a:t>
            </a:r>
            <a:endParaRPr lang="en-US" altLang="en-US" sz="2400" dirty="0"/>
          </a:p>
          <a:p>
            <a:pPr algn="ctr" eaLnBrk="1" hangingPunct="1"/>
            <a:endParaRPr lang="en-US" altLang="en-US" sz="2400" baseline="30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29400" y="4209720"/>
            <a:ext cx="484428" cy="778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+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043983" y="1833563"/>
            <a:ext cx="16552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diffuse scatter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9599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dirty="0" smtClean="0"/>
              <a:t>DS and spots: ready to process</a:t>
            </a:r>
            <a:endParaRPr lang="en-US" altLang="en-US" dirty="0" smtClean="0"/>
          </a:p>
        </p:txBody>
      </p:sp>
      <p:sp>
        <p:nvSpPr>
          <p:cNvPr id="100355" name="Text Box 4"/>
          <p:cNvSpPr txBox="1">
            <a:spLocks noChangeArrowheads="1"/>
          </p:cNvSpPr>
          <p:nvPr/>
        </p:nvSpPr>
        <p:spPr bwMode="auto">
          <a:xfrm>
            <a:off x="550863" y="990600"/>
            <a:ext cx="80422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latin typeface="Courier New" panose="02070309020205020404" pitchFamily="49" charset="0"/>
              </a:rPr>
              <a:t>http://bl831.als.lbl.gov/example_data_sets/Illuin/lyso_DS</a:t>
            </a:r>
          </a:p>
        </p:txBody>
      </p:sp>
      <p:pic>
        <p:nvPicPr>
          <p:cNvPr id="10035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" y="1741488"/>
            <a:ext cx="8096250" cy="809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5400" dirty="0" smtClean="0"/>
              <a:t>Summary</a:t>
            </a:r>
          </a:p>
        </p:txBody>
      </p:sp>
      <p:sp>
        <p:nvSpPr>
          <p:cNvPr id="69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113" y="1700213"/>
            <a:ext cx="7913687" cy="4700587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ts val="1200"/>
              </a:spcBef>
            </a:pPr>
            <a:r>
              <a:rPr lang="en-US" altLang="en-US" sz="3600" dirty="0" smtClean="0"/>
              <a:t>Inter-Bragg stuff = </a:t>
            </a:r>
            <a:r>
              <a:rPr lang="en-US" altLang="en-US" sz="3600" dirty="0" err="1" smtClean="0"/>
              <a:t>xtal</a:t>
            </a:r>
            <a:r>
              <a:rPr lang="en-US" altLang="en-US" sz="3600" dirty="0" smtClean="0"/>
              <a:t> surface</a:t>
            </a:r>
          </a:p>
          <a:p>
            <a:pPr eaLnBrk="1" hangingPunct="1">
              <a:lnSpc>
                <a:spcPct val="150000"/>
              </a:lnSpc>
              <a:spcBef>
                <a:spcPts val="1200"/>
              </a:spcBef>
            </a:pPr>
            <a:r>
              <a:rPr lang="en-US" altLang="en-US" sz="3600" dirty="0" smtClean="0"/>
              <a:t>Rubber-like distortion change spots</a:t>
            </a:r>
            <a:endParaRPr lang="en-US" altLang="en-US" sz="3600" dirty="0" smtClean="0"/>
          </a:p>
          <a:p>
            <a:pPr eaLnBrk="1" hangingPunct="1">
              <a:lnSpc>
                <a:spcPct val="150000"/>
              </a:lnSpc>
              <a:spcBef>
                <a:spcPts val="1200"/>
              </a:spcBef>
            </a:pPr>
            <a:r>
              <a:rPr lang="en-US" altLang="en-US" sz="3600" dirty="0" smtClean="0"/>
              <a:t>Spot – background = </a:t>
            </a:r>
            <a:r>
              <a:rPr lang="en-US" altLang="en-US" sz="3600" dirty="0" err="1" smtClean="0"/>
              <a:t>avg</a:t>
            </a:r>
            <a:r>
              <a:rPr lang="en-US" altLang="en-US" sz="3600" dirty="0" smtClean="0"/>
              <a:t> density</a:t>
            </a:r>
          </a:p>
          <a:p>
            <a:pPr eaLnBrk="1" hangingPunct="1">
              <a:lnSpc>
                <a:spcPct val="150000"/>
              </a:lnSpc>
              <a:spcBef>
                <a:spcPts val="1200"/>
              </a:spcBef>
            </a:pPr>
            <a:r>
              <a:rPr lang="en-US" altLang="en-US" sz="3600" dirty="0" smtClean="0"/>
              <a:t>If we can’t get the spots right … ?</a:t>
            </a:r>
          </a:p>
        </p:txBody>
      </p:sp>
      <p:sp>
        <p:nvSpPr>
          <p:cNvPr id="101380" name="TextBox 1"/>
          <p:cNvSpPr txBox="1">
            <a:spLocks noChangeArrowheads="1"/>
          </p:cNvSpPr>
          <p:nvPr/>
        </p:nvSpPr>
        <p:spPr bwMode="auto">
          <a:xfrm>
            <a:off x="801688" y="5638800"/>
            <a:ext cx="727392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http://bl831.als.lbl.gov/~jamesh/</a:t>
            </a:r>
          </a:p>
          <a:p>
            <a:pPr algn="ctr" eaLnBrk="1" hangingPunct="1"/>
            <a:r>
              <a:rPr lang="en-US" altLang="en-US" sz="2800" b="1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powerpoint</a:t>
            </a:r>
            <a:r>
              <a:rPr lang="en-US" altLang="en-US" sz="2800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/BNL_DS_2017.pptx</a:t>
            </a:r>
            <a:endParaRPr lang="en-US" altLang="en-US" sz="28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4" r="12502" b="5148"/>
          <a:stretch>
            <a:fillRect/>
          </a:stretch>
        </p:blipFill>
        <p:spPr bwMode="auto">
          <a:xfrm>
            <a:off x="1692275" y="336550"/>
            <a:ext cx="7451725" cy="652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86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708025"/>
          </a:xfrm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en-US" sz="4000" smtClean="0">
                <a:solidFill>
                  <a:schemeClr val="tx1"/>
                </a:solidFill>
              </a:rPr>
              <a:t>Molecular Dynamics Simulation</a:t>
            </a:r>
          </a:p>
        </p:txBody>
      </p:sp>
      <p:sp>
        <p:nvSpPr>
          <p:cNvPr id="36868" name="TextBox 1"/>
          <p:cNvSpPr txBox="1">
            <a:spLocks noChangeArrowheads="1"/>
          </p:cNvSpPr>
          <p:nvPr/>
        </p:nvSpPr>
        <p:spPr bwMode="auto">
          <a:xfrm>
            <a:off x="273050" y="3467100"/>
            <a:ext cx="2481263" cy="178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1"/>
              <a:t>1aho</a:t>
            </a:r>
            <a:r>
              <a:rPr lang="en-US" altLang="en-US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Scorpion toxin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0.96 Å resolution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64 residues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Solvent: H</a:t>
            </a:r>
            <a:r>
              <a:rPr lang="en-US" altLang="en-US" sz="1800" baseline="-25000"/>
              <a:t>2</a:t>
            </a:r>
            <a:r>
              <a:rPr lang="en-US" altLang="en-US" sz="1800"/>
              <a:t>0 + acetate</a:t>
            </a:r>
          </a:p>
        </p:txBody>
      </p:sp>
      <p:sp>
        <p:nvSpPr>
          <p:cNvPr id="36869" name="Rectangle 2"/>
          <p:cNvSpPr>
            <a:spLocks noChangeArrowheads="1"/>
          </p:cNvSpPr>
          <p:nvPr/>
        </p:nvSpPr>
        <p:spPr bwMode="auto">
          <a:xfrm>
            <a:off x="3084513" y="6472238"/>
            <a:ext cx="60594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Cerutti </a:t>
            </a:r>
            <a:r>
              <a:rPr lang="en-US" altLang="en-US" sz="1800" i="1"/>
              <a:t>et al.</a:t>
            </a:r>
            <a:r>
              <a:rPr lang="en-US" altLang="en-US" sz="1800"/>
              <a:t> (2010).</a:t>
            </a:r>
            <a:r>
              <a:rPr lang="en-US" altLang="en-US" sz="1800" i="1"/>
              <a:t>J. Phys. Chem. B</a:t>
            </a:r>
            <a:r>
              <a:rPr lang="en-US" altLang="en-US" sz="1800"/>
              <a:t> </a:t>
            </a:r>
            <a:r>
              <a:rPr lang="en-US" altLang="en-US" sz="1800" b="1"/>
              <a:t>114</a:t>
            </a:r>
            <a:r>
              <a:rPr lang="en-US" altLang="en-US" sz="1800"/>
              <a:t>, 12811-12824. </a:t>
            </a:r>
          </a:p>
        </p:txBody>
      </p:sp>
      <p:sp>
        <p:nvSpPr>
          <p:cNvPr id="36870" name="TextBox 3"/>
          <p:cNvSpPr txBox="1">
            <a:spLocks noChangeArrowheads="1"/>
          </p:cNvSpPr>
          <p:nvPr/>
        </p:nvSpPr>
        <p:spPr bwMode="auto">
          <a:xfrm>
            <a:off x="239713" y="1323975"/>
            <a:ext cx="25146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using </a:t>
            </a:r>
            <a:r>
              <a:rPr lang="en-US" altLang="en-US" sz="2800" b="1"/>
              <a:t>real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/>
              <a:t>crystal’s lattice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4083050" y="211931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Wireframe">
            <a:bevelT w="13500" h="13500" prst="angle"/>
            <a:bevelB w="13500" h="13500" prst="angle"/>
            <a:extrusionClr>
              <a:srgbClr val="969696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84996" name="Group 4"/>
          <p:cNvGrpSpPr>
            <a:grpSpLocks/>
          </p:cNvGrpSpPr>
          <p:nvPr/>
        </p:nvGrpSpPr>
        <p:grpSpPr bwMode="auto">
          <a:xfrm>
            <a:off x="4343400" y="2022475"/>
            <a:ext cx="720725" cy="957263"/>
            <a:chOff x="2736" y="1274"/>
            <a:chExt cx="454" cy="603"/>
          </a:xfrm>
        </p:grpSpPr>
        <p:sp>
          <p:nvSpPr>
            <p:cNvPr id="37905" name="Oval 5"/>
            <p:cNvSpPr>
              <a:spLocks noChangeArrowheads="1"/>
            </p:cNvSpPr>
            <p:nvPr/>
          </p:nvSpPr>
          <p:spPr bwMode="auto">
            <a:xfrm>
              <a:off x="2778" y="127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6" name="Oval 6"/>
            <p:cNvSpPr>
              <a:spLocks noChangeArrowheads="1"/>
            </p:cNvSpPr>
            <p:nvPr/>
          </p:nvSpPr>
          <p:spPr bwMode="auto">
            <a:xfrm>
              <a:off x="2736" y="147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7" name="Oval 7"/>
            <p:cNvSpPr>
              <a:spLocks noChangeArrowheads="1"/>
            </p:cNvSpPr>
            <p:nvPr/>
          </p:nvSpPr>
          <p:spPr bwMode="auto">
            <a:xfrm>
              <a:off x="2811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8" name="Oval 8"/>
            <p:cNvSpPr>
              <a:spLocks noChangeArrowheads="1"/>
            </p:cNvSpPr>
            <p:nvPr/>
          </p:nvSpPr>
          <p:spPr bwMode="auto">
            <a:xfrm>
              <a:off x="2803" y="164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9" name="Oval 9"/>
            <p:cNvSpPr>
              <a:spLocks noChangeArrowheads="1"/>
            </p:cNvSpPr>
            <p:nvPr/>
          </p:nvSpPr>
          <p:spPr bwMode="auto">
            <a:xfrm>
              <a:off x="3081" y="175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10" name="Oval 10"/>
            <p:cNvSpPr>
              <a:spLocks noChangeArrowheads="1"/>
            </p:cNvSpPr>
            <p:nvPr/>
          </p:nvSpPr>
          <p:spPr bwMode="auto">
            <a:xfrm>
              <a:off x="3020" y="139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11" name="Oval 11"/>
            <p:cNvSpPr>
              <a:spLocks noChangeArrowheads="1"/>
            </p:cNvSpPr>
            <p:nvPr/>
          </p:nvSpPr>
          <p:spPr bwMode="auto">
            <a:xfrm>
              <a:off x="2979" y="15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12" name="Oval 12"/>
            <p:cNvSpPr>
              <a:spLocks noChangeArrowheads="1"/>
            </p:cNvSpPr>
            <p:nvPr/>
          </p:nvSpPr>
          <p:spPr bwMode="auto">
            <a:xfrm>
              <a:off x="3161" y="14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85005" name="Group 13"/>
          <p:cNvGrpSpPr>
            <a:grpSpLocks/>
          </p:cNvGrpSpPr>
          <p:nvPr/>
        </p:nvGrpSpPr>
        <p:grpSpPr bwMode="auto">
          <a:xfrm>
            <a:off x="490538" y="3810000"/>
            <a:ext cx="8059737" cy="2835275"/>
            <a:chOff x="309" y="2400"/>
            <a:chExt cx="5077" cy="1786"/>
          </a:xfrm>
        </p:grpSpPr>
        <p:grpSp>
          <p:nvGrpSpPr>
            <p:cNvPr id="37894" name="Group 14"/>
            <p:cNvGrpSpPr>
              <a:grpSpLocks/>
            </p:cNvGrpSpPr>
            <p:nvPr/>
          </p:nvGrpSpPr>
          <p:grpSpPr bwMode="auto">
            <a:xfrm>
              <a:off x="309" y="2400"/>
              <a:ext cx="5077" cy="1786"/>
              <a:chOff x="213" y="2304"/>
              <a:chExt cx="5077" cy="1786"/>
            </a:xfrm>
          </p:grpSpPr>
          <p:sp>
            <p:nvSpPr>
              <p:cNvPr id="37901" name="Line 15"/>
              <p:cNvSpPr>
                <a:spLocks noChangeShapeType="1"/>
              </p:cNvSpPr>
              <p:nvPr/>
            </p:nvSpPr>
            <p:spPr bwMode="auto">
              <a:xfrm>
                <a:off x="660" y="2304"/>
                <a:ext cx="0" cy="13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02" name="Line 16"/>
              <p:cNvSpPr>
                <a:spLocks noChangeShapeType="1"/>
              </p:cNvSpPr>
              <p:nvPr/>
            </p:nvSpPr>
            <p:spPr bwMode="auto">
              <a:xfrm flipH="1">
                <a:off x="653" y="3648"/>
                <a:ext cx="463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03" name="Text Box 17"/>
              <p:cNvSpPr txBox="1">
                <a:spLocks noChangeArrowheads="1"/>
              </p:cNvSpPr>
              <p:nvPr/>
            </p:nvSpPr>
            <p:spPr bwMode="auto">
              <a:xfrm>
                <a:off x="2572" y="3725"/>
                <a:ext cx="784" cy="3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3200"/>
                  <a:t>sin</a:t>
                </a:r>
                <a:r>
                  <a:rPr lang="el-GR" altLang="en-US" sz="3200">
                    <a:cs typeface="Arial" panose="020B0604020202020204" pitchFamily="34" charset="0"/>
                  </a:rPr>
                  <a:t>θ</a:t>
                </a:r>
                <a:r>
                  <a:rPr lang="en-US" altLang="en-US" sz="3200"/>
                  <a:t>/</a:t>
                </a:r>
                <a:r>
                  <a:rPr lang="el-GR" altLang="en-US" sz="3200">
                    <a:cs typeface="Arial" panose="020B0604020202020204" pitchFamily="34" charset="0"/>
                  </a:rPr>
                  <a:t>λ</a:t>
                </a:r>
              </a:p>
            </p:txBody>
          </p:sp>
          <p:sp>
            <p:nvSpPr>
              <p:cNvPr id="37904" name="Text Box 18"/>
              <p:cNvSpPr txBox="1">
                <a:spLocks noChangeArrowheads="1"/>
              </p:cNvSpPr>
              <p:nvPr/>
            </p:nvSpPr>
            <p:spPr bwMode="auto">
              <a:xfrm rot="-5400000">
                <a:off x="-238" y="2799"/>
                <a:ext cx="119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2400"/>
                  <a:t>intensity (F</a:t>
                </a:r>
                <a:r>
                  <a:rPr lang="en-US" altLang="en-US" sz="2400" baseline="30000"/>
                  <a:t>2</a:t>
                </a:r>
                <a:r>
                  <a:rPr lang="en-US" altLang="en-US" sz="2400"/>
                  <a:t>)</a:t>
                </a:r>
              </a:p>
            </p:txBody>
          </p:sp>
        </p:grpSp>
        <p:sp>
          <p:nvSpPr>
            <p:cNvPr id="37895" name="Line 19"/>
            <p:cNvSpPr>
              <a:spLocks noChangeShapeType="1"/>
            </p:cNvSpPr>
            <p:nvPr/>
          </p:nvSpPr>
          <p:spPr bwMode="auto">
            <a:xfrm>
              <a:off x="1476" y="2590"/>
              <a:ext cx="0" cy="1133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896" name="Line 20"/>
            <p:cNvSpPr>
              <a:spLocks noChangeShapeType="1"/>
            </p:cNvSpPr>
            <p:nvPr/>
          </p:nvSpPr>
          <p:spPr bwMode="auto">
            <a:xfrm>
              <a:off x="219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897" name="Line 21"/>
            <p:cNvSpPr>
              <a:spLocks noChangeShapeType="1"/>
            </p:cNvSpPr>
            <p:nvPr/>
          </p:nvSpPr>
          <p:spPr bwMode="auto">
            <a:xfrm>
              <a:off x="291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898" name="Line 22"/>
            <p:cNvSpPr>
              <a:spLocks noChangeShapeType="1"/>
            </p:cNvSpPr>
            <p:nvPr/>
          </p:nvSpPr>
          <p:spPr bwMode="auto">
            <a:xfrm>
              <a:off x="3636" y="2899"/>
              <a:ext cx="0" cy="8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899" name="Line 23"/>
            <p:cNvSpPr>
              <a:spLocks noChangeShapeType="1"/>
            </p:cNvSpPr>
            <p:nvPr/>
          </p:nvSpPr>
          <p:spPr bwMode="auto">
            <a:xfrm>
              <a:off x="4356" y="3062"/>
              <a:ext cx="0" cy="661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900" name="Line 24"/>
            <p:cNvSpPr>
              <a:spLocks noChangeShapeType="1"/>
            </p:cNvSpPr>
            <p:nvPr/>
          </p:nvSpPr>
          <p:spPr bwMode="auto">
            <a:xfrm>
              <a:off x="5076" y="3408"/>
              <a:ext cx="0" cy="33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pSp>
        <p:nvGrpSpPr>
          <p:cNvPr id="38915" name="Group 3"/>
          <p:cNvGrpSpPr>
            <a:grpSpLocks/>
          </p:cNvGrpSpPr>
          <p:nvPr/>
        </p:nvGrpSpPr>
        <p:grpSpPr bwMode="auto">
          <a:xfrm>
            <a:off x="425450" y="2019300"/>
            <a:ext cx="8294688" cy="1014413"/>
            <a:chOff x="287" y="1560"/>
            <a:chExt cx="5225" cy="639"/>
          </a:xfrm>
        </p:grpSpPr>
        <p:grpSp>
          <p:nvGrpSpPr>
            <p:cNvPr id="38928" name="Group 4"/>
            <p:cNvGrpSpPr>
              <a:grpSpLocks/>
            </p:cNvGrpSpPr>
            <p:nvPr/>
          </p:nvGrpSpPr>
          <p:grpSpPr bwMode="auto">
            <a:xfrm>
              <a:off x="287" y="1561"/>
              <a:ext cx="618" cy="637"/>
              <a:chOff x="978" y="1816"/>
              <a:chExt cx="618" cy="637"/>
            </a:xfrm>
          </p:grpSpPr>
          <p:sp>
            <p:nvSpPr>
              <p:cNvPr id="39009" name="Rectangle 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0" name="Oval 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1" name="Oval 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2" name="Oval 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3" name="Oval 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4" name="Oval 1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5" name="Oval 1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6" name="Oval 1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17" name="Oval 1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29" name="Group 14"/>
            <p:cNvGrpSpPr>
              <a:grpSpLocks/>
            </p:cNvGrpSpPr>
            <p:nvPr/>
          </p:nvGrpSpPr>
          <p:grpSpPr bwMode="auto">
            <a:xfrm>
              <a:off x="863" y="1562"/>
              <a:ext cx="618" cy="637"/>
              <a:chOff x="978" y="1816"/>
              <a:chExt cx="618" cy="637"/>
            </a:xfrm>
          </p:grpSpPr>
          <p:sp>
            <p:nvSpPr>
              <p:cNvPr id="39000" name="Rectangle 1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1" name="Oval 1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2" name="Oval 1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3" name="Oval 1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4" name="Oval 1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5" name="Oval 2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6" name="Oval 2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7" name="Oval 2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9008" name="Oval 2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0" name="Group 24"/>
            <p:cNvGrpSpPr>
              <a:grpSpLocks/>
            </p:cNvGrpSpPr>
            <p:nvPr/>
          </p:nvGrpSpPr>
          <p:grpSpPr bwMode="auto">
            <a:xfrm>
              <a:off x="1439" y="1562"/>
              <a:ext cx="618" cy="637"/>
              <a:chOff x="978" y="1816"/>
              <a:chExt cx="618" cy="637"/>
            </a:xfrm>
          </p:grpSpPr>
          <p:sp>
            <p:nvSpPr>
              <p:cNvPr id="38991" name="Rectangle 2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2" name="Oval 2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3" name="Oval 2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4" name="Oval 2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5" name="Oval 2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6" name="Oval 3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7" name="Oval 3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8" name="Oval 3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9" name="Oval 3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1" name="Group 34"/>
            <p:cNvGrpSpPr>
              <a:grpSpLocks/>
            </p:cNvGrpSpPr>
            <p:nvPr/>
          </p:nvGrpSpPr>
          <p:grpSpPr bwMode="auto">
            <a:xfrm>
              <a:off x="2015" y="1562"/>
              <a:ext cx="618" cy="637"/>
              <a:chOff x="978" y="1816"/>
              <a:chExt cx="618" cy="637"/>
            </a:xfrm>
          </p:grpSpPr>
          <p:sp>
            <p:nvSpPr>
              <p:cNvPr id="38982" name="Rectangle 3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3" name="Oval 3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4" name="Oval 3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5" name="Oval 3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6" name="Oval 3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7" name="Oval 4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8" name="Oval 4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9" name="Oval 4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90" name="Oval 4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2" name="Group 44"/>
            <p:cNvGrpSpPr>
              <a:grpSpLocks/>
            </p:cNvGrpSpPr>
            <p:nvPr/>
          </p:nvGrpSpPr>
          <p:grpSpPr bwMode="auto">
            <a:xfrm>
              <a:off x="2591" y="1562"/>
              <a:ext cx="618" cy="637"/>
              <a:chOff x="978" y="1816"/>
              <a:chExt cx="618" cy="637"/>
            </a:xfrm>
          </p:grpSpPr>
          <p:sp>
            <p:nvSpPr>
              <p:cNvPr id="38973" name="Rectangle 4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4" name="Oval 4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5" name="Oval 4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6" name="Oval 4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7" name="Oval 4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8" name="Oval 5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9" name="Oval 5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0" name="Oval 5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81" name="Oval 5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3" name="Group 54"/>
            <p:cNvGrpSpPr>
              <a:grpSpLocks/>
            </p:cNvGrpSpPr>
            <p:nvPr/>
          </p:nvGrpSpPr>
          <p:grpSpPr bwMode="auto">
            <a:xfrm>
              <a:off x="3167" y="1562"/>
              <a:ext cx="618" cy="637"/>
              <a:chOff x="978" y="1816"/>
              <a:chExt cx="618" cy="637"/>
            </a:xfrm>
          </p:grpSpPr>
          <p:sp>
            <p:nvSpPr>
              <p:cNvPr id="38964" name="Rectangle 5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5" name="Oval 5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6" name="Oval 5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7" name="Oval 5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8" name="Oval 5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9" name="Oval 6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0" name="Oval 6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1" name="Oval 6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72" name="Oval 6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4" name="Group 64"/>
            <p:cNvGrpSpPr>
              <a:grpSpLocks/>
            </p:cNvGrpSpPr>
            <p:nvPr/>
          </p:nvGrpSpPr>
          <p:grpSpPr bwMode="auto">
            <a:xfrm>
              <a:off x="3742" y="1562"/>
              <a:ext cx="618" cy="637"/>
              <a:chOff x="978" y="1816"/>
              <a:chExt cx="618" cy="637"/>
            </a:xfrm>
          </p:grpSpPr>
          <p:sp>
            <p:nvSpPr>
              <p:cNvPr id="38955" name="Rectangle 6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6" name="Oval 6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7" name="Oval 6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8" name="Oval 6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9" name="Oval 6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0" name="Oval 7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1" name="Oval 7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2" name="Oval 7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63" name="Oval 7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5" name="Group 74"/>
            <p:cNvGrpSpPr>
              <a:grpSpLocks/>
            </p:cNvGrpSpPr>
            <p:nvPr/>
          </p:nvGrpSpPr>
          <p:grpSpPr bwMode="auto">
            <a:xfrm>
              <a:off x="4318" y="1561"/>
              <a:ext cx="618" cy="637"/>
              <a:chOff x="978" y="1816"/>
              <a:chExt cx="618" cy="637"/>
            </a:xfrm>
          </p:grpSpPr>
          <p:sp>
            <p:nvSpPr>
              <p:cNvPr id="38946" name="Rectangle 7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7" name="Oval 7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8" name="Oval 7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9" name="Oval 7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0" name="Oval 7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1" name="Oval 8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2" name="Oval 8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3" name="Oval 8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54" name="Oval 8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  <p:grpSp>
          <p:nvGrpSpPr>
            <p:cNvPr id="38936" name="Group 84"/>
            <p:cNvGrpSpPr>
              <a:grpSpLocks/>
            </p:cNvGrpSpPr>
            <p:nvPr/>
          </p:nvGrpSpPr>
          <p:grpSpPr bwMode="auto">
            <a:xfrm>
              <a:off x="4894" y="1560"/>
              <a:ext cx="618" cy="637"/>
              <a:chOff x="978" y="1816"/>
              <a:chExt cx="618" cy="637"/>
            </a:xfrm>
          </p:grpSpPr>
          <p:sp>
            <p:nvSpPr>
              <p:cNvPr id="38937" name="Rectangle 85"/>
              <p:cNvSpPr>
                <a:spLocks noChangeArrowheads="1"/>
              </p:cNvSpPr>
              <p:nvPr/>
            </p:nvSpPr>
            <p:spPr bwMode="auto">
              <a:xfrm>
                <a:off x="978" y="1877"/>
                <a:ext cx="576" cy="576"/>
              </a:xfrm>
              <a:prstGeom prst="rect">
                <a:avLst/>
              </a:prstGeom>
              <a:solidFill>
                <a:schemeClr val="accent1"/>
              </a:solidFill>
              <a:ln w="9525">
                <a:miter lim="800000"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430200" prstMaterial="legacyWireframe">
                <a:bevelT w="13500" h="13500" prst="angle"/>
                <a:bevelB w="13500" h="13500" prst="angle"/>
                <a:extrusionClr>
                  <a:srgbClr val="969696"/>
                </a:extrusionClr>
                <a:contourClr>
                  <a:schemeClr val="accent1"/>
                </a:contourClr>
              </a:sp3d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38" name="Oval 86"/>
              <p:cNvSpPr>
                <a:spLocks noChangeArrowheads="1"/>
              </p:cNvSpPr>
              <p:nvPr/>
            </p:nvSpPr>
            <p:spPr bwMode="auto">
              <a:xfrm>
                <a:off x="1184" y="1816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39" name="Oval 87"/>
              <p:cNvSpPr>
                <a:spLocks noChangeArrowheads="1"/>
              </p:cNvSpPr>
              <p:nvPr/>
            </p:nvSpPr>
            <p:spPr bwMode="auto">
              <a:xfrm>
                <a:off x="1142" y="2021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0" name="Oval 88"/>
              <p:cNvSpPr>
                <a:spLocks noChangeArrowheads="1"/>
              </p:cNvSpPr>
              <p:nvPr/>
            </p:nvSpPr>
            <p:spPr bwMode="auto">
              <a:xfrm>
                <a:off x="1217" y="239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1" name="Oval 89"/>
              <p:cNvSpPr>
                <a:spLocks noChangeArrowheads="1"/>
              </p:cNvSpPr>
              <p:nvPr/>
            </p:nvSpPr>
            <p:spPr bwMode="auto">
              <a:xfrm>
                <a:off x="1209" y="2187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2" name="Oval 90"/>
              <p:cNvSpPr>
                <a:spLocks noChangeArrowheads="1"/>
              </p:cNvSpPr>
              <p:nvPr/>
            </p:nvSpPr>
            <p:spPr bwMode="auto">
              <a:xfrm>
                <a:off x="1487" y="2293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3" name="Oval 91"/>
              <p:cNvSpPr>
                <a:spLocks noChangeArrowheads="1"/>
              </p:cNvSpPr>
              <p:nvPr/>
            </p:nvSpPr>
            <p:spPr bwMode="auto">
              <a:xfrm>
                <a:off x="1426" y="1935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4" name="Oval 92"/>
              <p:cNvSpPr>
                <a:spLocks noChangeArrowheads="1"/>
              </p:cNvSpPr>
              <p:nvPr/>
            </p:nvSpPr>
            <p:spPr bwMode="auto">
              <a:xfrm>
                <a:off x="1385" y="208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38945" name="Oval 93"/>
              <p:cNvSpPr>
                <a:spLocks noChangeArrowheads="1"/>
              </p:cNvSpPr>
              <p:nvPr/>
            </p:nvSpPr>
            <p:spPr bwMode="auto">
              <a:xfrm>
                <a:off x="1567" y="1970"/>
                <a:ext cx="29" cy="29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grpSp>
        <p:nvGrpSpPr>
          <p:cNvPr id="38916" name="Group 94"/>
          <p:cNvGrpSpPr>
            <a:grpSpLocks/>
          </p:cNvGrpSpPr>
          <p:nvPr/>
        </p:nvGrpSpPr>
        <p:grpSpPr bwMode="auto">
          <a:xfrm>
            <a:off x="490538" y="3810000"/>
            <a:ext cx="8059737" cy="2835275"/>
            <a:chOff x="309" y="2400"/>
            <a:chExt cx="5077" cy="1786"/>
          </a:xfrm>
        </p:grpSpPr>
        <p:grpSp>
          <p:nvGrpSpPr>
            <p:cNvPr id="38917" name="Group 95"/>
            <p:cNvGrpSpPr>
              <a:grpSpLocks/>
            </p:cNvGrpSpPr>
            <p:nvPr/>
          </p:nvGrpSpPr>
          <p:grpSpPr bwMode="auto">
            <a:xfrm>
              <a:off x="309" y="2400"/>
              <a:ext cx="5077" cy="1786"/>
              <a:chOff x="213" y="2304"/>
              <a:chExt cx="5077" cy="1786"/>
            </a:xfrm>
          </p:grpSpPr>
          <p:sp>
            <p:nvSpPr>
              <p:cNvPr id="38924" name="Line 96"/>
              <p:cNvSpPr>
                <a:spLocks noChangeShapeType="1"/>
              </p:cNvSpPr>
              <p:nvPr/>
            </p:nvSpPr>
            <p:spPr bwMode="auto">
              <a:xfrm>
                <a:off x="660" y="2304"/>
                <a:ext cx="0" cy="13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925" name="Line 97"/>
              <p:cNvSpPr>
                <a:spLocks noChangeShapeType="1"/>
              </p:cNvSpPr>
              <p:nvPr/>
            </p:nvSpPr>
            <p:spPr bwMode="auto">
              <a:xfrm flipH="1">
                <a:off x="653" y="3648"/>
                <a:ext cx="463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926" name="Text Box 98"/>
              <p:cNvSpPr txBox="1">
                <a:spLocks noChangeArrowheads="1"/>
              </p:cNvSpPr>
              <p:nvPr/>
            </p:nvSpPr>
            <p:spPr bwMode="auto">
              <a:xfrm>
                <a:off x="2572" y="3725"/>
                <a:ext cx="784" cy="3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3200"/>
                  <a:t>sin</a:t>
                </a:r>
                <a:r>
                  <a:rPr lang="el-GR" altLang="en-US" sz="3200">
                    <a:cs typeface="Arial" panose="020B0604020202020204" pitchFamily="34" charset="0"/>
                  </a:rPr>
                  <a:t>θ</a:t>
                </a:r>
                <a:r>
                  <a:rPr lang="en-US" altLang="en-US" sz="3200"/>
                  <a:t>/</a:t>
                </a:r>
                <a:r>
                  <a:rPr lang="el-GR" altLang="en-US" sz="3200">
                    <a:cs typeface="Arial" panose="020B0604020202020204" pitchFamily="34" charset="0"/>
                  </a:rPr>
                  <a:t>λ</a:t>
                </a:r>
              </a:p>
            </p:txBody>
          </p:sp>
          <p:sp>
            <p:nvSpPr>
              <p:cNvPr id="38927" name="Text Box 99"/>
              <p:cNvSpPr txBox="1">
                <a:spLocks noChangeArrowheads="1"/>
              </p:cNvSpPr>
              <p:nvPr/>
            </p:nvSpPr>
            <p:spPr bwMode="auto">
              <a:xfrm rot="-5400000">
                <a:off x="-238" y="2799"/>
                <a:ext cx="119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2400"/>
                  <a:t>intensity (F</a:t>
                </a:r>
                <a:r>
                  <a:rPr lang="en-US" altLang="en-US" sz="2400" baseline="30000"/>
                  <a:t>2</a:t>
                </a:r>
                <a:r>
                  <a:rPr lang="en-US" altLang="en-US" sz="2400"/>
                  <a:t>)</a:t>
                </a:r>
              </a:p>
            </p:txBody>
          </p:sp>
        </p:grpSp>
        <p:sp>
          <p:nvSpPr>
            <p:cNvPr id="38918" name="Line 100"/>
            <p:cNvSpPr>
              <a:spLocks noChangeShapeType="1"/>
            </p:cNvSpPr>
            <p:nvPr/>
          </p:nvSpPr>
          <p:spPr bwMode="auto">
            <a:xfrm>
              <a:off x="1476" y="2590"/>
              <a:ext cx="0" cy="1133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19" name="Line 101"/>
            <p:cNvSpPr>
              <a:spLocks noChangeShapeType="1"/>
            </p:cNvSpPr>
            <p:nvPr/>
          </p:nvSpPr>
          <p:spPr bwMode="auto">
            <a:xfrm>
              <a:off x="219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20" name="Line 102"/>
            <p:cNvSpPr>
              <a:spLocks noChangeShapeType="1"/>
            </p:cNvSpPr>
            <p:nvPr/>
          </p:nvSpPr>
          <p:spPr bwMode="auto">
            <a:xfrm>
              <a:off x="291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21" name="Line 103"/>
            <p:cNvSpPr>
              <a:spLocks noChangeShapeType="1"/>
            </p:cNvSpPr>
            <p:nvPr/>
          </p:nvSpPr>
          <p:spPr bwMode="auto">
            <a:xfrm>
              <a:off x="3636" y="2899"/>
              <a:ext cx="0" cy="8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22" name="Line 104"/>
            <p:cNvSpPr>
              <a:spLocks noChangeShapeType="1"/>
            </p:cNvSpPr>
            <p:nvPr/>
          </p:nvSpPr>
          <p:spPr bwMode="auto">
            <a:xfrm>
              <a:off x="4356" y="3062"/>
              <a:ext cx="0" cy="661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23" name="Line 105"/>
            <p:cNvSpPr>
              <a:spLocks noChangeShapeType="1"/>
            </p:cNvSpPr>
            <p:nvPr/>
          </p:nvSpPr>
          <p:spPr bwMode="auto">
            <a:xfrm>
              <a:off x="5076" y="3408"/>
              <a:ext cx="0" cy="33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sp>
        <p:nvSpPr>
          <p:cNvPr id="39939" name="Oval 3"/>
          <p:cNvSpPr>
            <a:spLocks noChangeArrowheads="1"/>
          </p:cNvSpPr>
          <p:nvPr/>
        </p:nvSpPr>
        <p:spPr bwMode="auto">
          <a:xfrm>
            <a:off x="752475" y="20208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0" name="Oval 4"/>
          <p:cNvSpPr>
            <a:spLocks noChangeArrowheads="1"/>
          </p:cNvSpPr>
          <p:nvPr/>
        </p:nvSpPr>
        <p:spPr bwMode="auto">
          <a:xfrm>
            <a:off x="685800" y="23463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1" name="Oval 5"/>
          <p:cNvSpPr>
            <a:spLocks noChangeArrowheads="1"/>
          </p:cNvSpPr>
          <p:nvPr/>
        </p:nvSpPr>
        <p:spPr bwMode="auto">
          <a:xfrm>
            <a:off x="804863" y="29321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2" name="Oval 6"/>
          <p:cNvSpPr>
            <a:spLocks noChangeArrowheads="1"/>
          </p:cNvSpPr>
          <p:nvPr/>
        </p:nvSpPr>
        <p:spPr bwMode="auto">
          <a:xfrm>
            <a:off x="792163" y="26098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3" name="Oval 7"/>
          <p:cNvSpPr>
            <a:spLocks noChangeArrowheads="1"/>
          </p:cNvSpPr>
          <p:nvPr/>
        </p:nvSpPr>
        <p:spPr bwMode="auto">
          <a:xfrm>
            <a:off x="1233488" y="277812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4" name="Oval 8"/>
          <p:cNvSpPr>
            <a:spLocks noChangeArrowheads="1"/>
          </p:cNvSpPr>
          <p:nvPr/>
        </p:nvSpPr>
        <p:spPr bwMode="auto">
          <a:xfrm>
            <a:off x="1136650" y="22098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5" name="Oval 9"/>
          <p:cNvSpPr>
            <a:spLocks noChangeArrowheads="1"/>
          </p:cNvSpPr>
          <p:nvPr/>
        </p:nvSpPr>
        <p:spPr bwMode="auto">
          <a:xfrm>
            <a:off x="1071563" y="24399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6" name="Oval 10"/>
          <p:cNvSpPr>
            <a:spLocks noChangeArrowheads="1"/>
          </p:cNvSpPr>
          <p:nvPr/>
        </p:nvSpPr>
        <p:spPr bwMode="auto">
          <a:xfrm>
            <a:off x="1360488" y="226536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7" name="Oval 11"/>
          <p:cNvSpPr>
            <a:spLocks noChangeArrowheads="1"/>
          </p:cNvSpPr>
          <p:nvPr/>
        </p:nvSpPr>
        <p:spPr bwMode="auto">
          <a:xfrm>
            <a:off x="1666875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8" name="Oval 12"/>
          <p:cNvSpPr>
            <a:spLocks noChangeArrowheads="1"/>
          </p:cNvSpPr>
          <p:nvPr/>
        </p:nvSpPr>
        <p:spPr bwMode="auto">
          <a:xfrm>
            <a:off x="1600200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49" name="Oval 13"/>
          <p:cNvSpPr>
            <a:spLocks noChangeArrowheads="1"/>
          </p:cNvSpPr>
          <p:nvPr/>
        </p:nvSpPr>
        <p:spPr bwMode="auto">
          <a:xfrm>
            <a:off x="1719263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0" name="Oval 14"/>
          <p:cNvSpPr>
            <a:spLocks noChangeArrowheads="1"/>
          </p:cNvSpPr>
          <p:nvPr/>
        </p:nvSpPr>
        <p:spPr bwMode="auto">
          <a:xfrm>
            <a:off x="1706563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1" name="Oval 15"/>
          <p:cNvSpPr>
            <a:spLocks noChangeArrowheads="1"/>
          </p:cNvSpPr>
          <p:nvPr/>
        </p:nvSpPr>
        <p:spPr bwMode="auto">
          <a:xfrm>
            <a:off x="2147888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2" name="Oval 16"/>
          <p:cNvSpPr>
            <a:spLocks noChangeArrowheads="1"/>
          </p:cNvSpPr>
          <p:nvPr/>
        </p:nvSpPr>
        <p:spPr bwMode="auto">
          <a:xfrm>
            <a:off x="2051050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3" name="Oval 17"/>
          <p:cNvSpPr>
            <a:spLocks noChangeArrowheads="1"/>
          </p:cNvSpPr>
          <p:nvPr/>
        </p:nvSpPr>
        <p:spPr bwMode="auto">
          <a:xfrm>
            <a:off x="19859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4" name="Oval 18"/>
          <p:cNvSpPr>
            <a:spLocks noChangeArrowheads="1"/>
          </p:cNvSpPr>
          <p:nvPr/>
        </p:nvSpPr>
        <p:spPr bwMode="auto">
          <a:xfrm>
            <a:off x="22748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5" name="Oval 19"/>
          <p:cNvSpPr>
            <a:spLocks noChangeArrowheads="1"/>
          </p:cNvSpPr>
          <p:nvPr/>
        </p:nvSpPr>
        <p:spPr bwMode="auto">
          <a:xfrm>
            <a:off x="2581275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6" name="Oval 20"/>
          <p:cNvSpPr>
            <a:spLocks noChangeArrowheads="1"/>
          </p:cNvSpPr>
          <p:nvPr/>
        </p:nvSpPr>
        <p:spPr bwMode="auto">
          <a:xfrm>
            <a:off x="2514600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7" name="Oval 21"/>
          <p:cNvSpPr>
            <a:spLocks noChangeArrowheads="1"/>
          </p:cNvSpPr>
          <p:nvPr/>
        </p:nvSpPr>
        <p:spPr bwMode="auto">
          <a:xfrm>
            <a:off x="2633663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8" name="Oval 22"/>
          <p:cNvSpPr>
            <a:spLocks noChangeArrowheads="1"/>
          </p:cNvSpPr>
          <p:nvPr/>
        </p:nvSpPr>
        <p:spPr bwMode="auto">
          <a:xfrm>
            <a:off x="2620963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59" name="Oval 23"/>
          <p:cNvSpPr>
            <a:spLocks noChangeArrowheads="1"/>
          </p:cNvSpPr>
          <p:nvPr/>
        </p:nvSpPr>
        <p:spPr bwMode="auto">
          <a:xfrm>
            <a:off x="3062288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0" name="Oval 24"/>
          <p:cNvSpPr>
            <a:spLocks noChangeArrowheads="1"/>
          </p:cNvSpPr>
          <p:nvPr/>
        </p:nvSpPr>
        <p:spPr bwMode="auto">
          <a:xfrm>
            <a:off x="2965450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1" name="Oval 25"/>
          <p:cNvSpPr>
            <a:spLocks noChangeArrowheads="1"/>
          </p:cNvSpPr>
          <p:nvPr/>
        </p:nvSpPr>
        <p:spPr bwMode="auto">
          <a:xfrm>
            <a:off x="29003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2" name="Oval 26"/>
          <p:cNvSpPr>
            <a:spLocks noChangeArrowheads="1"/>
          </p:cNvSpPr>
          <p:nvPr/>
        </p:nvSpPr>
        <p:spPr bwMode="auto">
          <a:xfrm>
            <a:off x="31892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3" name="Oval 27"/>
          <p:cNvSpPr>
            <a:spLocks noChangeArrowheads="1"/>
          </p:cNvSpPr>
          <p:nvPr/>
        </p:nvSpPr>
        <p:spPr bwMode="auto">
          <a:xfrm>
            <a:off x="3495675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4" name="Oval 28"/>
          <p:cNvSpPr>
            <a:spLocks noChangeArrowheads="1"/>
          </p:cNvSpPr>
          <p:nvPr/>
        </p:nvSpPr>
        <p:spPr bwMode="auto">
          <a:xfrm>
            <a:off x="3429000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5" name="Oval 29"/>
          <p:cNvSpPr>
            <a:spLocks noChangeArrowheads="1"/>
          </p:cNvSpPr>
          <p:nvPr/>
        </p:nvSpPr>
        <p:spPr bwMode="auto">
          <a:xfrm>
            <a:off x="3548063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6" name="Oval 30"/>
          <p:cNvSpPr>
            <a:spLocks noChangeArrowheads="1"/>
          </p:cNvSpPr>
          <p:nvPr/>
        </p:nvSpPr>
        <p:spPr bwMode="auto">
          <a:xfrm>
            <a:off x="3535363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7" name="Oval 31"/>
          <p:cNvSpPr>
            <a:spLocks noChangeArrowheads="1"/>
          </p:cNvSpPr>
          <p:nvPr/>
        </p:nvSpPr>
        <p:spPr bwMode="auto">
          <a:xfrm>
            <a:off x="3976688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8" name="Oval 32"/>
          <p:cNvSpPr>
            <a:spLocks noChangeArrowheads="1"/>
          </p:cNvSpPr>
          <p:nvPr/>
        </p:nvSpPr>
        <p:spPr bwMode="auto">
          <a:xfrm>
            <a:off x="3879850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69" name="Oval 33"/>
          <p:cNvSpPr>
            <a:spLocks noChangeArrowheads="1"/>
          </p:cNvSpPr>
          <p:nvPr/>
        </p:nvSpPr>
        <p:spPr bwMode="auto">
          <a:xfrm>
            <a:off x="38147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0" name="Oval 34"/>
          <p:cNvSpPr>
            <a:spLocks noChangeArrowheads="1"/>
          </p:cNvSpPr>
          <p:nvPr/>
        </p:nvSpPr>
        <p:spPr bwMode="auto">
          <a:xfrm>
            <a:off x="41036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1" name="Oval 35"/>
          <p:cNvSpPr>
            <a:spLocks noChangeArrowheads="1"/>
          </p:cNvSpPr>
          <p:nvPr/>
        </p:nvSpPr>
        <p:spPr bwMode="auto">
          <a:xfrm>
            <a:off x="4410075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2" name="Oval 36"/>
          <p:cNvSpPr>
            <a:spLocks noChangeArrowheads="1"/>
          </p:cNvSpPr>
          <p:nvPr/>
        </p:nvSpPr>
        <p:spPr bwMode="auto">
          <a:xfrm>
            <a:off x="4343400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3" name="Oval 37"/>
          <p:cNvSpPr>
            <a:spLocks noChangeArrowheads="1"/>
          </p:cNvSpPr>
          <p:nvPr/>
        </p:nvSpPr>
        <p:spPr bwMode="auto">
          <a:xfrm>
            <a:off x="4462463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4" name="Oval 38"/>
          <p:cNvSpPr>
            <a:spLocks noChangeArrowheads="1"/>
          </p:cNvSpPr>
          <p:nvPr/>
        </p:nvSpPr>
        <p:spPr bwMode="auto">
          <a:xfrm>
            <a:off x="4449763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5" name="Oval 39"/>
          <p:cNvSpPr>
            <a:spLocks noChangeArrowheads="1"/>
          </p:cNvSpPr>
          <p:nvPr/>
        </p:nvSpPr>
        <p:spPr bwMode="auto">
          <a:xfrm>
            <a:off x="4891088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6" name="Oval 40"/>
          <p:cNvSpPr>
            <a:spLocks noChangeArrowheads="1"/>
          </p:cNvSpPr>
          <p:nvPr/>
        </p:nvSpPr>
        <p:spPr bwMode="auto">
          <a:xfrm>
            <a:off x="4794250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7" name="Oval 41"/>
          <p:cNvSpPr>
            <a:spLocks noChangeArrowheads="1"/>
          </p:cNvSpPr>
          <p:nvPr/>
        </p:nvSpPr>
        <p:spPr bwMode="auto">
          <a:xfrm>
            <a:off x="47291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8" name="Oval 42"/>
          <p:cNvSpPr>
            <a:spLocks noChangeArrowheads="1"/>
          </p:cNvSpPr>
          <p:nvPr/>
        </p:nvSpPr>
        <p:spPr bwMode="auto">
          <a:xfrm>
            <a:off x="50180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79" name="Oval 43"/>
          <p:cNvSpPr>
            <a:spLocks noChangeArrowheads="1"/>
          </p:cNvSpPr>
          <p:nvPr/>
        </p:nvSpPr>
        <p:spPr bwMode="auto">
          <a:xfrm>
            <a:off x="5324475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0" name="Oval 44"/>
          <p:cNvSpPr>
            <a:spLocks noChangeArrowheads="1"/>
          </p:cNvSpPr>
          <p:nvPr/>
        </p:nvSpPr>
        <p:spPr bwMode="auto">
          <a:xfrm>
            <a:off x="5257800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1" name="Oval 45"/>
          <p:cNvSpPr>
            <a:spLocks noChangeArrowheads="1"/>
          </p:cNvSpPr>
          <p:nvPr/>
        </p:nvSpPr>
        <p:spPr bwMode="auto">
          <a:xfrm>
            <a:off x="5376863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2" name="Oval 46"/>
          <p:cNvSpPr>
            <a:spLocks noChangeArrowheads="1"/>
          </p:cNvSpPr>
          <p:nvPr/>
        </p:nvSpPr>
        <p:spPr bwMode="auto">
          <a:xfrm>
            <a:off x="5364163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3" name="Oval 47"/>
          <p:cNvSpPr>
            <a:spLocks noChangeArrowheads="1"/>
          </p:cNvSpPr>
          <p:nvPr/>
        </p:nvSpPr>
        <p:spPr bwMode="auto">
          <a:xfrm>
            <a:off x="5805488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4" name="Oval 48"/>
          <p:cNvSpPr>
            <a:spLocks noChangeArrowheads="1"/>
          </p:cNvSpPr>
          <p:nvPr/>
        </p:nvSpPr>
        <p:spPr bwMode="auto">
          <a:xfrm>
            <a:off x="5708650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5" name="Oval 49"/>
          <p:cNvSpPr>
            <a:spLocks noChangeArrowheads="1"/>
          </p:cNvSpPr>
          <p:nvPr/>
        </p:nvSpPr>
        <p:spPr bwMode="auto">
          <a:xfrm>
            <a:off x="56435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6" name="Oval 50"/>
          <p:cNvSpPr>
            <a:spLocks noChangeArrowheads="1"/>
          </p:cNvSpPr>
          <p:nvPr/>
        </p:nvSpPr>
        <p:spPr bwMode="auto">
          <a:xfrm>
            <a:off x="59324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7" name="Oval 51"/>
          <p:cNvSpPr>
            <a:spLocks noChangeArrowheads="1"/>
          </p:cNvSpPr>
          <p:nvPr/>
        </p:nvSpPr>
        <p:spPr bwMode="auto">
          <a:xfrm>
            <a:off x="6237288" y="20224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8" name="Oval 52"/>
          <p:cNvSpPr>
            <a:spLocks noChangeArrowheads="1"/>
          </p:cNvSpPr>
          <p:nvPr/>
        </p:nvSpPr>
        <p:spPr bwMode="auto">
          <a:xfrm>
            <a:off x="6170613" y="23479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89" name="Oval 53"/>
          <p:cNvSpPr>
            <a:spLocks noChangeArrowheads="1"/>
          </p:cNvSpPr>
          <p:nvPr/>
        </p:nvSpPr>
        <p:spPr bwMode="auto">
          <a:xfrm>
            <a:off x="6289675" y="29337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0" name="Oval 54"/>
          <p:cNvSpPr>
            <a:spLocks noChangeArrowheads="1"/>
          </p:cNvSpPr>
          <p:nvPr/>
        </p:nvSpPr>
        <p:spPr bwMode="auto">
          <a:xfrm>
            <a:off x="6276975" y="26114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1" name="Oval 55"/>
          <p:cNvSpPr>
            <a:spLocks noChangeArrowheads="1"/>
          </p:cNvSpPr>
          <p:nvPr/>
        </p:nvSpPr>
        <p:spPr bwMode="auto">
          <a:xfrm>
            <a:off x="6718300" y="27797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2" name="Oval 56"/>
          <p:cNvSpPr>
            <a:spLocks noChangeArrowheads="1"/>
          </p:cNvSpPr>
          <p:nvPr/>
        </p:nvSpPr>
        <p:spPr bwMode="auto">
          <a:xfrm>
            <a:off x="6621463" y="22113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3" name="Oval 57"/>
          <p:cNvSpPr>
            <a:spLocks noChangeArrowheads="1"/>
          </p:cNvSpPr>
          <p:nvPr/>
        </p:nvSpPr>
        <p:spPr bwMode="auto">
          <a:xfrm>
            <a:off x="6556375" y="24415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4" name="Oval 58"/>
          <p:cNvSpPr>
            <a:spLocks noChangeArrowheads="1"/>
          </p:cNvSpPr>
          <p:nvPr/>
        </p:nvSpPr>
        <p:spPr bwMode="auto">
          <a:xfrm>
            <a:off x="6845300" y="226695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5" name="Oval 59"/>
          <p:cNvSpPr>
            <a:spLocks noChangeArrowheads="1"/>
          </p:cNvSpPr>
          <p:nvPr/>
        </p:nvSpPr>
        <p:spPr bwMode="auto">
          <a:xfrm>
            <a:off x="7151688" y="20208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6" name="Oval 60"/>
          <p:cNvSpPr>
            <a:spLocks noChangeArrowheads="1"/>
          </p:cNvSpPr>
          <p:nvPr/>
        </p:nvSpPr>
        <p:spPr bwMode="auto">
          <a:xfrm>
            <a:off x="7085013" y="234632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7" name="Oval 61"/>
          <p:cNvSpPr>
            <a:spLocks noChangeArrowheads="1"/>
          </p:cNvSpPr>
          <p:nvPr/>
        </p:nvSpPr>
        <p:spPr bwMode="auto">
          <a:xfrm>
            <a:off x="7204075" y="29321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8" name="Oval 62"/>
          <p:cNvSpPr>
            <a:spLocks noChangeArrowheads="1"/>
          </p:cNvSpPr>
          <p:nvPr/>
        </p:nvSpPr>
        <p:spPr bwMode="auto">
          <a:xfrm>
            <a:off x="7191375" y="260985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999" name="Oval 63"/>
          <p:cNvSpPr>
            <a:spLocks noChangeArrowheads="1"/>
          </p:cNvSpPr>
          <p:nvPr/>
        </p:nvSpPr>
        <p:spPr bwMode="auto">
          <a:xfrm>
            <a:off x="7632700" y="27781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0" name="Oval 64"/>
          <p:cNvSpPr>
            <a:spLocks noChangeArrowheads="1"/>
          </p:cNvSpPr>
          <p:nvPr/>
        </p:nvSpPr>
        <p:spPr bwMode="auto">
          <a:xfrm>
            <a:off x="7535863" y="22098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1" name="Oval 65"/>
          <p:cNvSpPr>
            <a:spLocks noChangeArrowheads="1"/>
          </p:cNvSpPr>
          <p:nvPr/>
        </p:nvSpPr>
        <p:spPr bwMode="auto">
          <a:xfrm>
            <a:off x="7470775" y="24399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2" name="Oval 66"/>
          <p:cNvSpPr>
            <a:spLocks noChangeArrowheads="1"/>
          </p:cNvSpPr>
          <p:nvPr/>
        </p:nvSpPr>
        <p:spPr bwMode="auto">
          <a:xfrm>
            <a:off x="7759700" y="22653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3" name="Oval 67"/>
          <p:cNvSpPr>
            <a:spLocks noChangeArrowheads="1"/>
          </p:cNvSpPr>
          <p:nvPr/>
        </p:nvSpPr>
        <p:spPr bwMode="auto">
          <a:xfrm>
            <a:off x="8066088" y="20193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4" name="Oval 68"/>
          <p:cNvSpPr>
            <a:spLocks noChangeArrowheads="1"/>
          </p:cNvSpPr>
          <p:nvPr/>
        </p:nvSpPr>
        <p:spPr bwMode="auto">
          <a:xfrm>
            <a:off x="7999413" y="23447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5" name="Oval 69"/>
          <p:cNvSpPr>
            <a:spLocks noChangeArrowheads="1"/>
          </p:cNvSpPr>
          <p:nvPr/>
        </p:nvSpPr>
        <p:spPr bwMode="auto">
          <a:xfrm>
            <a:off x="8118475" y="29305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6" name="Oval 70"/>
          <p:cNvSpPr>
            <a:spLocks noChangeArrowheads="1"/>
          </p:cNvSpPr>
          <p:nvPr/>
        </p:nvSpPr>
        <p:spPr bwMode="auto">
          <a:xfrm>
            <a:off x="8105775" y="26082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7" name="Oval 71"/>
          <p:cNvSpPr>
            <a:spLocks noChangeArrowheads="1"/>
          </p:cNvSpPr>
          <p:nvPr/>
        </p:nvSpPr>
        <p:spPr bwMode="auto">
          <a:xfrm>
            <a:off x="8547100" y="27765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8" name="Oval 72"/>
          <p:cNvSpPr>
            <a:spLocks noChangeArrowheads="1"/>
          </p:cNvSpPr>
          <p:nvPr/>
        </p:nvSpPr>
        <p:spPr bwMode="auto">
          <a:xfrm>
            <a:off x="8450263" y="22082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09" name="Oval 73"/>
          <p:cNvSpPr>
            <a:spLocks noChangeArrowheads="1"/>
          </p:cNvSpPr>
          <p:nvPr/>
        </p:nvSpPr>
        <p:spPr bwMode="auto">
          <a:xfrm>
            <a:off x="8385175" y="24384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010" name="Oval 74"/>
          <p:cNvSpPr>
            <a:spLocks noChangeArrowheads="1"/>
          </p:cNvSpPr>
          <p:nvPr/>
        </p:nvSpPr>
        <p:spPr bwMode="auto">
          <a:xfrm>
            <a:off x="8674100" y="22637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0011" name="Group 75"/>
          <p:cNvGrpSpPr>
            <a:grpSpLocks/>
          </p:cNvGrpSpPr>
          <p:nvPr/>
        </p:nvGrpSpPr>
        <p:grpSpPr bwMode="auto">
          <a:xfrm>
            <a:off x="490538" y="3810000"/>
            <a:ext cx="8059737" cy="2835275"/>
            <a:chOff x="309" y="2400"/>
            <a:chExt cx="5077" cy="1786"/>
          </a:xfrm>
        </p:grpSpPr>
        <p:grpSp>
          <p:nvGrpSpPr>
            <p:cNvPr id="40013" name="Group 76"/>
            <p:cNvGrpSpPr>
              <a:grpSpLocks/>
            </p:cNvGrpSpPr>
            <p:nvPr/>
          </p:nvGrpSpPr>
          <p:grpSpPr bwMode="auto">
            <a:xfrm>
              <a:off x="309" y="2400"/>
              <a:ext cx="5077" cy="1786"/>
              <a:chOff x="213" y="2304"/>
              <a:chExt cx="5077" cy="1786"/>
            </a:xfrm>
          </p:grpSpPr>
          <p:sp>
            <p:nvSpPr>
              <p:cNvPr id="40020" name="Line 77"/>
              <p:cNvSpPr>
                <a:spLocks noChangeShapeType="1"/>
              </p:cNvSpPr>
              <p:nvPr/>
            </p:nvSpPr>
            <p:spPr bwMode="auto">
              <a:xfrm>
                <a:off x="660" y="2304"/>
                <a:ext cx="0" cy="13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021" name="Line 78"/>
              <p:cNvSpPr>
                <a:spLocks noChangeShapeType="1"/>
              </p:cNvSpPr>
              <p:nvPr/>
            </p:nvSpPr>
            <p:spPr bwMode="auto">
              <a:xfrm flipH="1">
                <a:off x="653" y="3648"/>
                <a:ext cx="463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022" name="Text Box 79"/>
              <p:cNvSpPr txBox="1">
                <a:spLocks noChangeArrowheads="1"/>
              </p:cNvSpPr>
              <p:nvPr/>
            </p:nvSpPr>
            <p:spPr bwMode="auto">
              <a:xfrm>
                <a:off x="2572" y="3725"/>
                <a:ext cx="784" cy="3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3200"/>
                  <a:t>sin</a:t>
                </a:r>
                <a:r>
                  <a:rPr lang="el-GR" altLang="en-US" sz="3200">
                    <a:cs typeface="Arial" panose="020B0604020202020204" pitchFamily="34" charset="0"/>
                  </a:rPr>
                  <a:t>θ</a:t>
                </a:r>
                <a:r>
                  <a:rPr lang="en-US" altLang="en-US" sz="3200"/>
                  <a:t>/</a:t>
                </a:r>
                <a:r>
                  <a:rPr lang="el-GR" altLang="en-US" sz="3200">
                    <a:cs typeface="Arial" panose="020B0604020202020204" pitchFamily="34" charset="0"/>
                  </a:rPr>
                  <a:t>λ</a:t>
                </a:r>
              </a:p>
            </p:txBody>
          </p:sp>
          <p:sp>
            <p:nvSpPr>
              <p:cNvPr id="40023" name="Text Box 80"/>
              <p:cNvSpPr txBox="1">
                <a:spLocks noChangeArrowheads="1"/>
              </p:cNvSpPr>
              <p:nvPr/>
            </p:nvSpPr>
            <p:spPr bwMode="auto">
              <a:xfrm rot="-5400000">
                <a:off x="-238" y="2799"/>
                <a:ext cx="119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2400"/>
                  <a:t>intensity (F</a:t>
                </a:r>
                <a:r>
                  <a:rPr lang="en-US" altLang="en-US" sz="2400" baseline="30000"/>
                  <a:t>2</a:t>
                </a:r>
                <a:r>
                  <a:rPr lang="en-US" altLang="en-US" sz="2400"/>
                  <a:t>)</a:t>
                </a:r>
              </a:p>
            </p:txBody>
          </p:sp>
        </p:grpSp>
        <p:sp>
          <p:nvSpPr>
            <p:cNvPr id="40014" name="Line 81"/>
            <p:cNvSpPr>
              <a:spLocks noChangeShapeType="1"/>
            </p:cNvSpPr>
            <p:nvPr/>
          </p:nvSpPr>
          <p:spPr bwMode="auto">
            <a:xfrm>
              <a:off x="1476" y="2590"/>
              <a:ext cx="0" cy="1133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015" name="Line 82"/>
            <p:cNvSpPr>
              <a:spLocks noChangeShapeType="1"/>
            </p:cNvSpPr>
            <p:nvPr/>
          </p:nvSpPr>
          <p:spPr bwMode="auto">
            <a:xfrm>
              <a:off x="219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016" name="Line 83"/>
            <p:cNvSpPr>
              <a:spLocks noChangeShapeType="1"/>
            </p:cNvSpPr>
            <p:nvPr/>
          </p:nvSpPr>
          <p:spPr bwMode="auto">
            <a:xfrm>
              <a:off x="2916" y="2717"/>
              <a:ext cx="0" cy="100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017" name="Line 84"/>
            <p:cNvSpPr>
              <a:spLocks noChangeShapeType="1"/>
            </p:cNvSpPr>
            <p:nvPr/>
          </p:nvSpPr>
          <p:spPr bwMode="auto">
            <a:xfrm>
              <a:off x="3636" y="2899"/>
              <a:ext cx="0" cy="8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018" name="Line 85"/>
            <p:cNvSpPr>
              <a:spLocks noChangeShapeType="1"/>
            </p:cNvSpPr>
            <p:nvPr/>
          </p:nvSpPr>
          <p:spPr bwMode="auto">
            <a:xfrm>
              <a:off x="4356" y="3062"/>
              <a:ext cx="0" cy="661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019" name="Line 86"/>
            <p:cNvSpPr>
              <a:spLocks noChangeShapeType="1"/>
            </p:cNvSpPr>
            <p:nvPr/>
          </p:nvSpPr>
          <p:spPr bwMode="auto">
            <a:xfrm>
              <a:off x="5076" y="3408"/>
              <a:ext cx="0" cy="336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012" name="Rectangle 87"/>
          <p:cNvSpPr>
            <a:spLocks noChangeArrowheads="1"/>
          </p:cNvSpPr>
          <p:nvPr/>
        </p:nvSpPr>
        <p:spPr bwMode="auto">
          <a:xfrm>
            <a:off x="425450" y="2117725"/>
            <a:ext cx="8226425" cy="914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Wireframe">
            <a:bevelT w="13500" h="13500" prst="angle"/>
            <a:bevelB w="13500" h="13500" prst="angle"/>
            <a:extrusionClr>
              <a:srgbClr val="969696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sp>
        <p:nvSpPr>
          <p:cNvPr id="40963" name="Oval 3"/>
          <p:cNvSpPr>
            <a:spLocks noChangeArrowheads="1"/>
          </p:cNvSpPr>
          <p:nvPr/>
        </p:nvSpPr>
        <p:spPr bwMode="auto">
          <a:xfrm>
            <a:off x="752475" y="20050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4" name="Oval 4"/>
          <p:cNvSpPr>
            <a:spLocks noChangeArrowheads="1"/>
          </p:cNvSpPr>
          <p:nvPr/>
        </p:nvSpPr>
        <p:spPr bwMode="auto">
          <a:xfrm>
            <a:off x="701675" y="23463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5" name="Oval 5"/>
          <p:cNvSpPr>
            <a:spLocks noChangeArrowheads="1"/>
          </p:cNvSpPr>
          <p:nvPr/>
        </p:nvSpPr>
        <p:spPr bwMode="auto">
          <a:xfrm>
            <a:off x="804863" y="29162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6" name="Oval 6"/>
          <p:cNvSpPr>
            <a:spLocks noChangeArrowheads="1"/>
          </p:cNvSpPr>
          <p:nvPr/>
        </p:nvSpPr>
        <p:spPr bwMode="auto">
          <a:xfrm>
            <a:off x="792163" y="262572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7" name="Oval 7"/>
          <p:cNvSpPr>
            <a:spLocks noChangeArrowheads="1"/>
          </p:cNvSpPr>
          <p:nvPr/>
        </p:nvSpPr>
        <p:spPr bwMode="auto">
          <a:xfrm>
            <a:off x="1249363" y="277812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8" name="Oval 8"/>
          <p:cNvSpPr>
            <a:spLocks noChangeArrowheads="1"/>
          </p:cNvSpPr>
          <p:nvPr/>
        </p:nvSpPr>
        <p:spPr bwMode="auto">
          <a:xfrm>
            <a:off x="1152525" y="22098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9" name="Oval 9"/>
          <p:cNvSpPr>
            <a:spLocks noChangeArrowheads="1"/>
          </p:cNvSpPr>
          <p:nvPr/>
        </p:nvSpPr>
        <p:spPr bwMode="auto">
          <a:xfrm>
            <a:off x="1055688" y="24399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0" name="Oval 10"/>
          <p:cNvSpPr>
            <a:spLocks noChangeArrowheads="1"/>
          </p:cNvSpPr>
          <p:nvPr/>
        </p:nvSpPr>
        <p:spPr bwMode="auto">
          <a:xfrm>
            <a:off x="1360488" y="22494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1" name="Oval 11"/>
          <p:cNvSpPr>
            <a:spLocks noChangeArrowheads="1"/>
          </p:cNvSpPr>
          <p:nvPr/>
        </p:nvSpPr>
        <p:spPr bwMode="auto">
          <a:xfrm>
            <a:off x="1682750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2" name="Oval 12"/>
          <p:cNvSpPr>
            <a:spLocks noChangeArrowheads="1"/>
          </p:cNvSpPr>
          <p:nvPr/>
        </p:nvSpPr>
        <p:spPr bwMode="auto">
          <a:xfrm>
            <a:off x="1584325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3" name="Oval 13"/>
          <p:cNvSpPr>
            <a:spLocks noChangeArrowheads="1"/>
          </p:cNvSpPr>
          <p:nvPr/>
        </p:nvSpPr>
        <p:spPr bwMode="auto">
          <a:xfrm>
            <a:off x="1703388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4" name="Oval 14"/>
          <p:cNvSpPr>
            <a:spLocks noChangeArrowheads="1"/>
          </p:cNvSpPr>
          <p:nvPr/>
        </p:nvSpPr>
        <p:spPr bwMode="auto">
          <a:xfrm>
            <a:off x="1722438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5" name="Oval 15"/>
          <p:cNvSpPr>
            <a:spLocks noChangeArrowheads="1"/>
          </p:cNvSpPr>
          <p:nvPr/>
        </p:nvSpPr>
        <p:spPr bwMode="auto">
          <a:xfrm>
            <a:off x="2163763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6" name="Oval 16"/>
          <p:cNvSpPr>
            <a:spLocks noChangeArrowheads="1"/>
          </p:cNvSpPr>
          <p:nvPr/>
        </p:nvSpPr>
        <p:spPr bwMode="auto">
          <a:xfrm>
            <a:off x="2066925" y="22113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7" name="Oval 17"/>
          <p:cNvSpPr>
            <a:spLocks noChangeArrowheads="1"/>
          </p:cNvSpPr>
          <p:nvPr/>
        </p:nvSpPr>
        <p:spPr bwMode="auto">
          <a:xfrm>
            <a:off x="1985963" y="2425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8" name="Oval 18"/>
          <p:cNvSpPr>
            <a:spLocks noChangeArrowheads="1"/>
          </p:cNvSpPr>
          <p:nvPr/>
        </p:nvSpPr>
        <p:spPr bwMode="auto">
          <a:xfrm>
            <a:off x="2274888" y="22510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79" name="Oval 19"/>
          <p:cNvSpPr>
            <a:spLocks noChangeArrowheads="1"/>
          </p:cNvSpPr>
          <p:nvPr/>
        </p:nvSpPr>
        <p:spPr bwMode="auto">
          <a:xfrm>
            <a:off x="2597150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0" name="Oval 20"/>
          <p:cNvSpPr>
            <a:spLocks noChangeArrowheads="1"/>
          </p:cNvSpPr>
          <p:nvPr/>
        </p:nvSpPr>
        <p:spPr bwMode="auto">
          <a:xfrm>
            <a:off x="2514600" y="23320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1" name="Oval 21"/>
          <p:cNvSpPr>
            <a:spLocks noChangeArrowheads="1"/>
          </p:cNvSpPr>
          <p:nvPr/>
        </p:nvSpPr>
        <p:spPr bwMode="auto">
          <a:xfrm>
            <a:off x="2617788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2" name="Oval 22"/>
          <p:cNvSpPr>
            <a:spLocks noChangeArrowheads="1"/>
          </p:cNvSpPr>
          <p:nvPr/>
        </p:nvSpPr>
        <p:spPr bwMode="auto">
          <a:xfrm>
            <a:off x="2605088" y="26114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3" name="Oval 23"/>
          <p:cNvSpPr>
            <a:spLocks noChangeArrowheads="1"/>
          </p:cNvSpPr>
          <p:nvPr/>
        </p:nvSpPr>
        <p:spPr bwMode="auto">
          <a:xfrm>
            <a:off x="3078163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4" name="Oval 24"/>
          <p:cNvSpPr>
            <a:spLocks noChangeArrowheads="1"/>
          </p:cNvSpPr>
          <p:nvPr/>
        </p:nvSpPr>
        <p:spPr bwMode="auto">
          <a:xfrm>
            <a:off x="2965450" y="21955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5" name="Oval 25"/>
          <p:cNvSpPr>
            <a:spLocks noChangeArrowheads="1"/>
          </p:cNvSpPr>
          <p:nvPr/>
        </p:nvSpPr>
        <p:spPr bwMode="auto">
          <a:xfrm>
            <a:off x="2884488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6" name="Oval 26"/>
          <p:cNvSpPr>
            <a:spLocks noChangeArrowheads="1"/>
          </p:cNvSpPr>
          <p:nvPr/>
        </p:nvSpPr>
        <p:spPr bwMode="auto">
          <a:xfrm>
            <a:off x="3189288" y="228282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7" name="Oval 27"/>
          <p:cNvSpPr>
            <a:spLocks noChangeArrowheads="1"/>
          </p:cNvSpPr>
          <p:nvPr/>
        </p:nvSpPr>
        <p:spPr bwMode="auto">
          <a:xfrm>
            <a:off x="3495675" y="20066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8" name="Oval 28"/>
          <p:cNvSpPr>
            <a:spLocks noChangeArrowheads="1"/>
          </p:cNvSpPr>
          <p:nvPr/>
        </p:nvSpPr>
        <p:spPr bwMode="auto">
          <a:xfrm>
            <a:off x="3429000" y="23320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89" name="Oval 29"/>
          <p:cNvSpPr>
            <a:spLocks noChangeArrowheads="1"/>
          </p:cNvSpPr>
          <p:nvPr/>
        </p:nvSpPr>
        <p:spPr bwMode="auto">
          <a:xfrm>
            <a:off x="3563938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0" name="Oval 30"/>
          <p:cNvSpPr>
            <a:spLocks noChangeArrowheads="1"/>
          </p:cNvSpPr>
          <p:nvPr/>
        </p:nvSpPr>
        <p:spPr bwMode="auto">
          <a:xfrm>
            <a:off x="3535363" y="259556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1" name="Oval 31"/>
          <p:cNvSpPr>
            <a:spLocks noChangeArrowheads="1"/>
          </p:cNvSpPr>
          <p:nvPr/>
        </p:nvSpPr>
        <p:spPr bwMode="auto">
          <a:xfrm>
            <a:off x="3976688" y="27638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2" name="Oval 32"/>
          <p:cNvSpPr>
            <a:spLocks noChangeArrowheads="1"/>
          </p:cNvSpPr>
          <p:nvPr/>
        </p:nvSpPr>
        <p:spPr bwMode="auto">
          <a:xfrm>
            <a:off x="3879850" y="22272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3" name="Oval 33"/>
          <p:cNvSpPr>
            <a:spLocks noChangeArrowheads="1"/>
          </p:cNvSpPr>
          <p:nvPr/>
        </p:nvSpPr>
        <p:spPr bwMode="auto">
          <a:xfrm>
            <a:off x="3798888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4" name="Oval 34"/>
          <p:cNvSpPr>
            <a:spLocks noChangeArrowheads="1"/>
          </p:cNvSpPr>
          <p:nvPr/>
        </p:nvSpPr>
        <p:spPr bwMode="auto">
          <a:xfrm>
            <a:off x="4103688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5" name="Oval 35"/>
          <p:cNvSpPr>
            <a:spLocks noChangeArrowheads="1"/>
          </p:cNvSpPr>
          <p:nvPr/>
        </p:nvSpPr>
        <p:spPr bwMode="auto">
          <a:xfrm>
            <a:off x="4425950" y="202247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6" name="Oval 36"/>
          <p:cNvSpPr>
            <a:spLocks noChangeArrowheads="1"/>
          </p:cNvSpPr>
          <p:nvPr/>
        </p:nvSpPr>
        <p:spPr bwMode="auto">
          <a:xfrm>
            <a:off x="4327525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7" name="Oval 37"/>
          <p:cNvSpPr>
            <a:spLocks noChangeArrowheads="1"/>
          </p:cNvSpPr>
          <p:nvPr/>
        </p:nvSpPr>
        <p:spPr bwMode="auto">
          <a:xfrm>
            <a:off x="4478338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8" name="Oval 38"/>
          <p:cNvSpPr>
            <a:spLocks noChangeArrowheads="1"/>
          </p:cNvSpPr>
          <p:nvPr/>
        </p:nvSpPr>
        <p:spPr bwMode="auto">
          <a:xfrm>
            <a:off x="4449763" y="259556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99" name="Oval 39"/>
          <p:cNvSpPr>
            <a:spLocks noChangeArrowheads="1"/>
          </p:cNvSpPr>
          <p:nvPr/>
        </p:nvSpPr>
        <p:spPr bwMode="auto">
          <a:xfrm>
            <a:off x="4875213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0" name="Oval 40"/>
          <p:cNvSpPr>
            <a:spLocks noChangeArrowheads="1"/>
          </p:cNvSpPr>
          <p:nvPr/>
        </p:nvSpPr>
        <p:spPr bwMode="auto">
          <a:xfrm>
            <a:off x="4794250" y="22272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1" name="Oval 41"/>
          <p:cNvSpPr>
            <a:spLocks noChangeArrowheads="1"/>
          </p:cNvSpPr>
          <p:nvPr/>
        </p:nvSpPr>
        <p:spPr bwMode="auto">
          <a:xfrm>
            <a:off x="4729163" y="24574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2" name="Oval 42"/>
          <p:cNvSpPr>
            <a:spLocks noChangeArrowheads="1"/>
          </p:cNvSpPr>
          <p:nvPr/>
        </p:nvSpPr>
        <p:spPr bwMode="auto">
          <a:xfrm>
            <a:off x="5002213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3" name="Oval 43"/>
          <p:cNvSpPr>
            <a:spLocks noChangeArrowheads="1"/>
          </p:cNvSpPr>
          <p:nvPr/>
        </p:nvSpPr>
        <p:spPr bwMode="auto">
          <a:xfrm>
            <a:off x="5308600" y="20066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4" name="Oval 44"/>
          <p:cNvSpPr>
            <a:spLocks noChangeArrowheads="1"/>
          </p:cNvSpPr>
          <p:nvPr/>
        </p:nvSpPr>
        <p:spPr bwMode="auto">
          <a:xfrm>
            <a:off x="5273675" y="23479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5" name="Oval 45"/>
          <p:cNvSpPr>
            <a:spLocks noChangeArrowheads="1"/>
          </p:cNvSpPr>
          <p:nvPr/>
        </p:nvSpPr>
        <p:spPr bwMode="auto">
          <a:xfrm>
            <a:off x="5360988" y="29337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6" name="Oval 46"/>
          <p:cNvSpPr>
            <a:spLocks noChangeArrowheads="1"/>
          </p:cNvSpPr>
          <p:nvPr/>
        </p:nvSpPr>
        <p:spPr bwMode="auto">
          <a:xfrm>
            <a:off x="5364163" y="26273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7" name="Oval 47"/>
          <p:cNvSpPr>
            <a:spLocks noChangeArrowheads="1"/>
          </p:cNvSpPr>
          <p:nvPr/>
        </p:nvSpPr>
        <p:spPr bwMode="auto">
          <a:xfrm>
            <a:off x="5821363" y="27797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8" name="Oval 48"/>
          <p:cNvSpPr>
            <a:spLocks noChangeArrowheads="1"/>
          </p:cNvSpPr>
          <p:nvPr/>
        </p:nvSpPr>
        <p:spPr bwMode="auto">
          <a:xfrm>
            <a:off x="5708650" y="21955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09" name="Oval 49"/>
          <p:cNvSpPr>
            <a:spLocks noChangeArrowheads="1"/>
          </p:cNvSpPr>
          <p:nvPr/>
        </p:nvSpPr>
        <p:spPr bwMode="auto">
          <a:xfrm>
            <a:off x="5643563" y="24415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0" name="Oval 50"/>
          <p:cNvSpPr>
            <a:spLocks noChangeArrowheads="1"/>
          </p:cNvSpPr>
          <p:nvPr/>
        </p:nvSpPr>
        <p:spPr bwMode="auto">
          <a:xfrm>
            <a:off x="5948363" y="22669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1" name="Oval 51"/>
          <p:cNvSpPr>
            <a:spLocks noChangeArrowheads="1"/>
          </p:cNvSpPr>
          <p:nvPr/>
        </p:nvSpPr>
        <p:spPr bwMode="auto">
          <a:xfrm>
            <a:off x="6221413" y="2022475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2" name="Oval 52"/>
          <p:cNvSpPr>
            <a:spLocks noChangeArrowheads="1"/>
          </p:cNvSpPr>
          <p:nvPr/>
        </p:nvSpPr>
        <p:spPr bwMode="auto">
          <a:xfrm>
            <a:off x="6186488" y="234791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3" name="Oval 53"/>
          <p:cNvSpPr>
            <a:spLocks noChangeArrowheads="1"/>
          </p:cNvSpPr>
          <p:nvPr/>
        </p:nvSpPr>
        <p:spPr bwMode="auto">
          <a:xfrm>
            <a:off x="6273800" y="29337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4" name="Oval 54"/>
          <p:cNvSpPr>
            <a:spLocks noChangeArrowheads="1"/>
          </p:cNvSpPr>
          <p:nvPr/>
        </p:nvSpPr>
        <p:spPr bwMode="auto">
          <a:xfrm>
            <a:off x="6276975" y="262731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5" name="Oval 55"/>
          <p:cNvSpPr>
            <a:spLocks noChangeArrowheads="1"/>
          </p:cNvSpPr>
          <p:nvPr/>
        </p:nvSpPr>
        <p:spPr bwMode="auto">
          <a:xfrm>
            <a:off x="6718300" y="27638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6" name="Oval 56"/>
          <p:cNvSpPr>
            <a:spLocks noChangeArrowheads="1"/>
          </p:cNvSpPr>
          <p:nvPr/>
        </p:nvSpPr>
        <p:spPr bwMode="auto">
          <a:xfrm>
            <a:off x="6637338" y="221138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7" name="Oval 57"/>
          <p:cNvSpPr>
            <a:spLocks noChangeArrowheads="1"/>
          </p:cNvSpPr>
          <p:nvPr/>
        </p:nvSpPr>
        <p:spPr bwMode="auto">
          <a:xfrm>
            <a:off x="6556375" y="24257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8" name="Oval 58"/>
          <p:cNvSpPr>
            <a:spLocks noChangeArrowheads="1"/>
          </p:cNvSpPr>
          <p:nvPr/>
        </p:nvSpPr>
        <p:spPr bwMode="auto">
          <a:xfrm>
            <a:off x="6845300" y="22828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19" name="Oval 59"/>
          <p:cNvSpPr>
            <a:spLocks noChangeArrowheads="1"/>
          </p:cNvSpPr>
          <p:nvPr/>
        </p:nvSpPr>
        <p:spPr bwMode="auto">
          <a:xfrm>
            <a:off x="7151688" y="2036763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0" name="Oval 60"/>
          <p:cNvSpPr>
            <a:spLocks noChangeArrowheads="1"/>
          </p:cNvSpPr>
          <p:nvPr/>
        </p:nvSpPr>
        <p:spPr bwMode="auto">
          <a:xfrm>
            <a:off x="7085013" y="233045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1" name="Oval 61"/>
          <p:cNvSpPr>
            <a:spLocks noChangeArrowheads="1"/>
          </p:cNvSpPr>
          <p:nvPr/>
        </p:nvSpPr>
        <p:spPr bwMode="auto">
          <a:xfrm>
            <a:off x="7204075" y="29479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2" name="Oval 62"/>
          <p:cNvSpPr>
            <a:spLocks noChangeArrowheads="1"/>
          </p:cNvSpPr>
          <p:nvPr/>
        </p:nvSpPr>
        <p:spPr bwMode="auto">
          <a:xfrm>
            <a:off x="7175500" y="260985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3" name="Oval 63"/>
          <p:cNvSpPr>
            <a:spLocks noChangeArrowheads="1"/>
          </p:cNvSpPr>
          <p:nvPr/>
        </p:nvSpPr>
        <p:spPr bwMode="auto">
          <a:xfrm>
            <a:off x="7648575" y="27781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4" name="Oval 64"/>
          <p:cNvSpPr>
            <a:spLocks noChangeArrowheads="1"/>
          </p:cNvSpPr>
          <p:nvPr/>
        </p:nvSpPr>
        <p:spPr bwMode="auto">
          <a:xfrm>
            <a:off x="7535863" y="22098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5" name="Oval 65"/>
          <p:cNvSpPr>
            <a:spLocks noChangeArrowheads="1"/>
          </p:cNvSpPr>
          <p:nvPr/>
        </p:nvSpPr>
        <p:spPr bwMode="auto">
          <a:xfrm>
            <a:off x="7454900" y="243998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6" name="Oval 66"/>
          <p:cNvSpPr>
            <a:spLocks noChangeArrowheads="1"/>
          </p:cNvSpPr>
          <p:nvPr/>
        </p:nvSpPr>
        <p:spPr bwMode="auto">
          <a:xfrm>
            <a:off x="7759700" y="2281238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7" name="Oval 67"/>
          <p:cNvSpPr>
            <a:spLocks noChangeArrowheads="1"/>
          </p:cNvSpPr>
          <p:nvPr/>
        </p:nvSpPr>
        <p:spPr bwMode="auto">
          <a:xfrm>
            <a:off x="8066088" y="2019300"/>
            <a:ext cx="46037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8" name="Oval 68"/>
          <p:cNvSpPr>
            <a:spLocks noChangeArrowheads="1"/>
          </p:cNvSpPr>
          <p:nvPr/>
        </p:nvSpPr>
        <p:spPr bwMode="auto">
          <a:xfrm>
            <a:off x="7983538" y="23447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9" name="Oval 69"/>
          <p:cNvSpPr>
            <a:spLocks noChangeArrowheads="1"/>
          </p:cNvSpPr>
          <p:nvPr/>
        </p:nvSpPr>
        <p:spPr bwMode="auto">
          <a:xfrm>
            <a:off x="8134350" y="2930525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0" name="Oval 70"/>
          <p:cNvSpPr>
            <a:spLocks noChangeArrowheads="1"/>
          </p:cNvSpPr>
          <p:nvPr/>
        </p:nvSpPr>
        <p:spPr bwMode="auto">
          <a:xfrm>
            <a:off x="8089900" y="26082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1" name="Oval 71"/>
          <p:cNvSpPr>
            <a:spLocks noChangeArrowheads="1"/>
          </p:cNvSpPr>
          <p:nvPr/>
        </p:nvSpPr>
        <p:spPr bwMode="auto">
          <a:xfrm>
            <a:off x="8547100" y="2760663"/>
            <a:ext cx="46038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2" name="Oval 72"/>
          <p:cNvSpPr>
            <a:spLocks noChangeArrowheads="1"/>
          </p:cNvSpPr>
          <p:nvPr/>
        </p:nvSpPr>
        <p:spPr bwMode="auto">
          <a:xfrm>
            <a:off x="8450263" y="2192338"/>
            <a:ext cx="46037" cy="46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3" name="Oval 73"/>
          <p:cNvSpPr>
            <a:spLocks noChangeArrowheads="1"/>
          </p:cNvSpPr>
          <p:nvPr/>
        </p:nvSpPr>
        <p:spPr bwMode="auto">
          <a:xfrm>
            <a:off x="8401050" y="24384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4" name="Oval 74"/>
          <p:cNvSpPr>
            <a:spLocks noChangeArrowheads="1"/>
          </p:cNvSpPr>
          <p:nvPr/>
        </p:nvSpPr>
        <p:spPr bwMode="auto">
          <a:xfrm>
            <a:off x="8674100" y="2247900"/>
            <a:ext cx="46038" cy="460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35" name="Rectangle 75"/>
          <p:cNvSpPr>
            <a:spLocks noChangeArrowheads="1"/>
          </p:cNvSpPr>
          <p:nvPr/>
        </p:nvSpPr>
        <p:spPr bwMode="auto">
          <a:xfrm>
            <a:off x="425450" y="2117725"/>
            <a:ext cx="8226425" cy="914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Wireframe">
            <a:bevelT w="13500" h="13500" prst="angle"/>
            <a:bevelB w="13500" h="13500" prst="angle"/>
            <a:extrusionClr>
              <a:srgbClr val="969696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1036" name="Group 76"/>
          <p:cNvGrpSpPr>
            <a:grpSpLocks/>
          </p:cNvGrpSpPr>
          <p:nvPr/>
        </p:nvGrpSpPr>
        <p:grpSpPr bwMode="auto">
          <a:xfrm>
            <a:off x="490538" y="3810000"/>
            <a:ext cx="8059737" cy="2835275"/>
            <a:chOff x="213" y="2304"/>
            <a:chExt cx="5077" cy="1786"/>
          </a:xfrm>
        </p:grpSpPr>
        <p:sp>
          <p:nvSpPr>
            <p:cNvPr id="41091" name="Line 77"/>
            <p:cNvSpPr>
              <a:spLocks noChangeShapeType="1"/>
            </p:cNvSpPr>
            <p:nvPr/>
          </p:nvSpPr>
          <p:spPr bwMode="auto">
            <a:xfrm>
              <a:off x="660" y="2304"/>
              <a:ext cx="0" cy="13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092" name="Line 78"/>
            <p:cNvSpPr>
              <a:spLocks noChangeShapeType="1"/>
            </p:cNvSpPr>
            <p:nvPr/>
          </p:nvSpPr>
          <p:spPr bwMode="auto">
            <a:xfrm flipH="1">
              <a:off x="653" y="3648"/>
              <a:ext cx="463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093" name="Text Box 79"/>
            <p:cNvSpPr txBox="1">
              <a:spLocks noChangeArrowheads="1"/>
            </p:cNvSpPr>
            <p:nvPr/>
          </p:nvSpPr>
          <p:spPr bwMode="auto">
            <a:xfrm>
              <a:off x="2572" y="3725"/>
              <a:ext cx="784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3200"/>
                <a:t>sin</a:t>
              </a:r>
              <a:r>
                <a:rPr lang="el-GR" altLang="en-US" sz="3200">
                  <a:cs typeface="Arial" panose="020B0604020202020204" pitchFamily="34" charset="0"/>
                </a:rPr>
                <a:t>θ</a:t>
              </a:r>
              <a:r>
                <a:rPr lang="en-US" altLang="en-US" sz="3200"/>
                <a:t>/</a:t>
              </a:r>
              <a:r>
                <a:rPr lang="el-GR" altLang="en-US" sz="3200">
                  <a:cs typeface="Arial" panose="020B0604020202020204" pitchFamily="34" charset="0"/>
                </a:rPr>
                <a:t>λ</a:t>
              </a:r>
            </a:p>
          </p:txBody>
        </p:sp>
        <p:sp>
          <p:nvSpPr>
            <p:cNvPr id="41094" name="Text Box 80"/>
            <p:cNvSpPr txBox="1">
              <a:spLocks noChangeArrowheads="1"/>
            </p:cNvSpPr>
            <p:nvPr/>
          </p:nvSpPr>
          <p:spPr bwMode="auto">
            <a:xfrm rot="-5400000">
              <a:off x="-238" y="2799"/>
              <a:ext cx="119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400"/>
                <a:t>intensity (F</a:t>
              </a:r>
              <a:r>
                <a:rPr lang="en-US" altLang="en-US" sz="2400" baseline="30000"/>
                <a:t>2</a:t>
              </a:r>
              <a:r>
                <a:rPr lang="en-US" altLang="en-US" sz="2400"/>
                <a:t>)</a:t>
              </a:r>
            </a:p>
          </p:txBody>
        </p:sp>
      </p:grpSp>
      <p:sp>
        <p:nvSpPr>
          <p:cNvPr id="41037" name="Line 81"/>
          <p:cNvSpPr>
            <a:spLocks noChangeShapeType="1"/>
          </p:cNvSpPr>
          <p:nvPr/>
        </p:nvSpPr>
        <p:spPr bwMode="auto">
          <a:xfrm>
            <a:off x="2343150" y="4313238"/>
            <a:ext cx="0" cy="1597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38" name="Line 82"/>
          <p:cNvSpPr>
            <a:spLocks noChangeShapeType="1"/>
          </p:cNvSpPr>
          <p:nvPr/>
        </p:nvSpPr>
        <p:spPr bwMode="auto">
          <a:xfrm>
            <a:off x="3486150" y="4313238"/>
            <a:ext cx="0" cy="1597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39" name="Line 83"/>
          <p:cNvSpPr>
            <a:spLocks noChangeShapeType="1"/>
          </p:cNvSpPr>
          <p:nvPr/>
        </p:nvSpPr>
        <p:spPr bwMode="auto">
          <a:xfrm>
            <a:off x="4629150" y="4784725"/>
            <a:ext cx="0" cy="11255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0" name="Line 84"/>
          <p:cNvSpPr>
            <a:spLocks noChangeShapeType="1"/>
          </p:cNvSpPr>
          <p:nvPr/>
        </p:nvSpPr>
        <p:spPr bwMode="auto">
          <a:xfrm>
            <a:off x="5772150" y="5075238"/>
            <a:ext cx="0" cy="835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1" name="Line 85"/>
          <p:cNvSpPr>
            <a:spLocks noChangeShapeType="1"/>
          </p:cNvSpPr>
          <p:nvPr/>
        </p:nvSpPr>
        <p:spPr bwMode="auto">
          <a:xfrm>
            <a:off x="6915150" y="5470525"/>
            <a:ext cx="0" cy="4397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2" name="Line 86"/>
          <p:cNvSpPr>
            <a:spLocks noChangeShapeType="1"/>
          </p:cNvSpPr>
          <p:nvPr/>
        </p:nvSpPr>
        <p:spPr bwMode="auto">
          <a:xfrm>
            <a:off x="8058150" y="5751513"/>
            <a:ext cx="0" cy="1762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3" name="Line 87"/>
          <p:cNvSpPr>
            <a:spLocks noChangeShapeType="1"/>
          </p:cNvSpPr>
          <p:nvPr/>
        </p:nvSpPr>
        <p:spPr bwMode="auto">
          <a:xfrm>
            <a:off x="1450975" y="5867400"/>
            <a:ext cx="0" cy="603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4" name="Line 88"/>
          <p:cNvSpPr>
            <a:spLocks noChangeShapeType="1"/>
          </p:cNvSpPr>
          <p:nvPr/>
        </p:nvSpPr>
        <p:spPr bwMode="auto">
          <a:xfrm>
            <a:off x="1704975" y="5681663"/>
            <a:ext cx="0" cy="2460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5" name="Line 89"/>
          <p:cNvSpPr>
            <a:spLocks noChangeShapeType="1"/>
          </p:cNvSpPr>
          <p:nvPr/>
        </p:nvSpPr>
        <p:spPr bwMode="auto">
          <a:xfrm>
            <a:off x="1833563" y="5872163"/>
            <a:ext cx="0" cy="555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6" name="Line 90"/>
          <p:cNvSpPr>
            <a:spLocks noChangeShapeType="1"/>
          </p:cNvSpPr>
          <p:nvPr/>
        </p:nvSpPr>
        <p:spPr bwMode="auto">
          <a:xfrm>
            <a:off x="1960563" y="5848350"/>
            <a:ext cx="0" cy="793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7" name="Line 91"/>
          <p:cNvSpPr>
            <a:spLocks noChangeShapeType="1"/>
          </p:cNvSpPr>
          <p:nvPr/>
        </p:nvSpPr>
        <p:spPr bwMode="auto">
          <a:xfrm>
            <a:off x="2087563" y="5672138"/>
            <a:ext cx="0" cy="25558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8" name="Line 92"/>
          <p:cNvSpPr>
            <a:spLocks noChangeShapeType="1"/>
          </p:cNvSpPr>
          <p:nvPr/>
        </p:nvSpPr>
        <p:spPr bwMode="auto">
          <a:xfrm>
            <a:off x="2214563" y="5857875"/>
            <a:ext cx="0" cy="6985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49" name="Line 93"/>
          <p:cNvSpPr>
            <a:spLocks noChangeShapeType="1"/>
          </p:cNvSpPr>
          <p:nvPr/>
        </p:nvSpPr>
        <p:spPr bwMode="auto">
          <a:xfrm>
            <a:off x="1323975" y="5876925"/>
            <a:ext cx="0" cy="50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0" name="Line 94"/>
          <p:cNvSpPr>
            <a:spLocks noChangeShapeType="1"/>
          </p:cNvSpPr>
          <p:nvPr/>
        </p:nvSpPr>
        <p:spPr bwMode="auto">
          <a:xfrm>
            <a:off x="1573213" y="5824538"/>
            <a:ext cx="4762" cy="10318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1" name="Line 95"/>
          <p:cNvSpPr>
            <a:spLocks noChangeShapeType="1"/>
          </p:cNvSpPr>
          <p:nvPr/>
        </p:nvSpPr>
        <p:spPr bwMode="auto">
          <a:xfrm>
            <a:off x="2595563" y="5853113"/>
            <a:ext cx="0" cy="746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2" name="Line 96"/>
          <p:cNvSpPr>
            <a:spLocks noChangeShapeType="1"/>
          </p:cNvSpPr>
          <p:nvPr/>
        </p:nvSpPr>
        <p:spPr bwMode="auto">
          <a:xfrm>
            <a:off x="2849563" y="5648325"/>
            <a:ext cx="0" cy="2794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3" name="Line 97"/>
          <p:cNvSpPr>
            <a:spLocks noChangeShapeType="1"/>
          </p:cNvSpPr>
          <p:nvPr/>
        </p:nvSpPr>
        <p:spPr bwMode="auto">
          <a:xfrm>
            <a:off x="2978150" y="5838825"/>
            <a:ext cx="0" cy="889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4" name="Line 98"/>
          <p:cNvSpPr>
            <a:spLocks noChangeShapeType="1"/>
          </p:cNvSpPr>
          <p:nvPr/>
        </p:nvSpPr>
        <p:spPr bwMode="auto">
          <a:xfrm>
            <a:off x="3100388" y="5843588"/>
            <a:ext cx="4762" cy="841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5" name="Line 99"/>
          <p:cNvSpPr>
            <a:spLocks noChangeShapeType="1"/>
          </p:cNvSpPr>
          <p:nvPr/>
        </p:nvSpPr>
        <p:spPr bwMode="auto">
          <a:xfrm>
            <a:off x="3217863" y="5653088"/>
            <a:ext cx="14287" cy="2746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6" name="Line 100"/>
          <p:cNvSpPr>
            <a:spLocks noChangeShapeType="1"/>
          </p:cNvSpPr>
          <p:nvPr/>
        </p:nvSpPr>
        <p:spPr bwMode="auto">
          <a:xfrm>
            <a:off x="3359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7" name="Line 101"/>
          <p:cNvSpPr>
            <a:spLocks noChangeShapeType="1"/>
          </p:cNvSpPr>
          <p:nvPr/>
        </p:nvSpPr>
        <p:spPr bwMode="auto">
          <a:xfrm>
            <a:off x="2468563" y="5695950"/>
            <a:ext cx="0" cy="231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8" name="Line 102"/>
          <p:cNvSpPr>
            <a:spLocks noChangeShapeType="1"/>
          </p:cNvSpPr>
          <p:nvPr/>
        </p:nvSpPr>
        <p:spPr bwMode="auto">
          <a:xfrm>
            <a:off x="2722563" y="5534025"/>
            <a:ext cx="0" cy="393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59" name="Line 103"/>
          <p:cNvSpPr>
            <a:spLocks noChangeShapeType="1"/>
          </p:cNvSpPr>
          <p:nvPr/>
        </p:nvSpPr>
        <p:spPr bwMode="auto">
          <a:xfrm>
            <a:off x="3738563" y="5815013"/>
            <a:ext cx="0" cy="1127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0" name="Line 104"/>
          <p:cNvSpPr>
            <a:spLocks noChangeShapeType="1"/>
          </p:cNvSpPr>
          <p:nvPr/>
        </p:nvSpPr>
        <p:spPr bwMode="auto">
          <a:xfrm>
            <a:off x="3992563" y="5838825"/>
            <a:ext cx="0" cy="889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1" name="Line 105"/>
          <p:cNvSpPr>
            <a:spLocks noChangeShapeType="1"/>
          </p:cNvSpPr>
          <p:nvPr/>
        </p:nvSpPr>
        <p:spPr bwMode="auto">
          <a:xfrm>
            <a:off x="4121150" y="5634038"/>
            <a:ext cx="0" cy="29368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2" name="Line 106"/>
          <p:cNvSpPr>
            <a:spLocks noChangeShapeType="1"/>
          </p:cNvSpPr>
          <p:nvPr/>
        </p:nvSpPr>
        <p:spPr bwMode="auto">
          <a:xfrm>
            <a:off x="4248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3" name="Line 107"/>
          <p:cNvSpPr>
            <a:spLocks noChangeShapeType="1"/>
          </p:cNvSpPr>
          <p:nvPr/>
        </p:nvSpPr>
        <p:spPr bwMode="auto">
          <a:xfrm>
            <a:off x="4375150" y="5643563"/>
            <a:ext cx="0" cy="2841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4" name="Line 108"/>
          <p:cNvSpPr>
            <a:spLocks noChangeShapeType="1"/>
          </p:cNvSpPr>
          <p:nvPr/>
        </p:nvSpPr>
        <p:spPr bwMode="auto">
          <a:xfrm>
            <a:off x="4502150" y="5857875"/>
            <a:ext cx="0" cy="6985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5" name="Line 109"/>
          <p:cNvSpPr>
            <a:spLocks noChangeShapeType="1"/>
          </p:cNvSpPr>
          <p:nvPr/>
        </p:nvSpPr>
        <p:spPr bwMode="auto">
          <a:xfrm>
            <a:off x="3611563" y="5686425"/>
            <a:ext cx="0" cy="2413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6" name="Line 110"/>
          <p:cNvSpPr>
            <a:spLocks noChangeShapeType="1"/>
          </p:cNvSpPr>
          <p:nvPr/>
        </p:nvSpPr>
        <p:spPr bwMode="auto">
          <a:xfrm>
            <a:off x="3865563" y="5872163"/>
            <a:ext cx="0" cy="555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7" name="Line 111"/>
          <p:cNvSpPr>
            <a:spLocks noChangeShapeType="1"/>
          </p:cNvSpPr>
          <p:nvPr/>
        </p:nvSpPr>
        <p:spPr bwMode="auto">
          <a:xfrm>
            <a:off x="4881563" y="5842000"/>
            <a:ext cx="0" cy="841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8" name="Line 112"/>
          <p:cNvSpPr>
            <a:spLocks noChangeShapeType="1"/>
          </p:cNvSpPr>
          <p:nvPr/>
        </p:nvSpPr>
        <p:spPr bwMode="auto">
          <a:xfrm>
            <a:off x="5135563" y="5832475"/>
            <a:ext cx="0" cy="9366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69" name="Line 113"/>
          <p:cNvSpPr>
            <a:spLocks noChangeShapeType="1"/>
          </p:cNvSpPr>
          <p:nvPr/>
        </p:nvSpPr>
        <p:spPr bwMode="auto">
          <a:xfrm>
            <a:off x="5264150" y="5794375"/>
            <a:ext cx="0" cy="13176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0" name="Line 114"/>
          <p:cNvSpPr>
            <a:spLocks noChangeShapeType="1"/>
          </p:cNvSpPr>
          <p:nvPr/>
        </p:nvSpPr>
        <p:spPr bwMode="auto">
          <a:xfrm>
            <a:off x="5391150" y="5846763"/>
            <a:ext cx="0" cy="793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1" name="Line 115"/>
          <p:cNvSpPr>
            <a:spLocks noChangeShapeType="1"/>
          </p:cNvSpPr>
          <p:nvPr/>
        </p:nvSpPr>
        <p:spPr bwMode="auto">
          <a:xfrm>
            <a:off x="5518150" y="5822950"/>
            <a:ext cx="0" cy="10318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2" name="Line 116"/>
          <p:cNvSpPr>
            <a:spLocks noChangeShapeType="1"/>
          </p:cNvSpPr>
          <p:nvPr/>
        </p:nvSpPr>
        <p:spPr bwMode="auto">
          <a:xfrm>
            <a:off x="5645150" y="5656263"/>
            <a:ext cx="0" cy="2698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3" name="Line 117"/>
          <p:cNvSpPr>
            <a:spLocks noChangeShapeType="1"/>
          </p:cNvSpPr>
          <p:nvPr/>
        </p:nvSpPr>
        <p:spPr bwMode="auto">
          <a:xfrm>
            <a:off x="4754563" y="5822950"/>
            <a:ext cx="0" cy="10318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4" name="Line 118"/>
          <p:cNvSpPr>
            <a:spLocks noChangeShapeType="1"/>
          </p:cNvSpPr>
          <p:nvPr/>
        </p:nvSpPr>
        <p:spPr bwMode="auto">
          <a:xfrm>
            <a:off x="5008563" y="5651500"/>
            <a:ext cx="0" cy="2746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5" name="Line 119"/>
          <p:cNvSpPr>
            <a:spLocks noChangeShapeType="1"/>
          </p:cNvSpPr>
          <p:nvPr/>
        </p:nvSpPr>
        <p:spPr bwMode="auto">
          <a:xfrm>
            <a:off x="6026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6" name="Line 120"/>
          <p:cNvSpPr>
            <a:spLocks noChangeShapeType="1"/>
          </p:cNvSpPr>
          <p:nvPr/>
        </p:nvSpPr>
        <p:spPr bwMode="auto">
          <a:xfrm>
            <a:off x="6280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7" name="Line 121"/>
          <p:cNvSpPr>
            <a:spLocks noChangeShapeType="1"/>
          </p:cNvSpPr>
          <p:nvPr/>
        </p:nvSpPr>
        <p:spPr bwMode="auto">
          <a:xfrm>
            <a:off x="6408738" y="5627688"/>
            <a:ext cx="0" cy="3000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8" name="Line 122"/>
          <p:cNvSpPr>
            <a:spLocks noChangeShapeType="1"/>
          </p:cNvSpPr>
          <p:nvPr/>
        </p:nvSpPr>
        <p:spPr bwMode="auto">
          <a:xfrm>
            <a:off x="6535738" y="5910263"/>
            <a:ext cx="0" cy="17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79" name="Line 123"/>
          <p:cNvSpPr>
            <a:spLocks noChangeShapeType="1"/>
          </p:cNvSpPr>
          <p:nvPr/>
        </p:nvSpPr>
        <p:spPr bwMode="auto">
          <a:xfrm>
            <a:off x="6662738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0" name="Line 124"/>
          <p:cNvSpPr>
            <a:spLocks noChangeShapeType="1"/>
          </p:cNvSpPr>
          <p:nvPr/>
        </p:nvSpPr>
        <p:spPr bwMode="auto">
          <a:xfrm>
            <a:off x="6789738" y="5910263"/>
            <a:ext cx="0" cy="17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1" name="Line 125"/>
          <p:cNvSpPr>
            <a:spLocks noChangeShapeType="1"/>
          </p:cNvSpPr>
          <p:nvPr/>
        </p:nvSpPr>
        <p:spPr bwMode="auto">
          <a:xfrm>
            <a:off x="5899150" y="5857875"/>
            <a:ext cx="0" cy="6985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2" name="Line 126"/>
          <p:cNvSpPr>
            <a:spLocks noChangeShapeType="1"/>
          </p:cNvSpPr>
          <p:nvPr/>
        </p:nvSpPr>
        <p:spPr bwMode="auto">
          <a:xfrm>
            <a:off x="6153150" y="5686425"/>
            <a:ext cx="0" cy="2413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3" name="Line 127"/>
          <p:cNvSpPr>
            <a:spLocks noChangeShapeType="1"/>
          </p:cNvSpPr>
          <p:nvPr/>
        </p:nvSpPr>
        <p:spPr bwMode="auto">
          <a:xfrm>
            <a:off x="7169150" y="5753100"/>
            <a:ext cx="0" cy="1746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4" name="Line 128"/>
          <p:cNvSpPr>
            <a:spLocks noChangeShapeType="1"/>
          </p:cNvSpPr>
          <p:nvPr/>
        </p:nvSpPr>
        <p:spPr bwMode="auto">
          <a:xfrm>
            <a:off x="7423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5" name="Line 129"/>
          <p:cNvSpPr>
            <a:spLocks noChangeShapeType="1"/>
          </p:cNvSpPr>
          <p:nvPr/>
        </p:nvSpPr>
        <p:spPr bwMode="auto">
          <a:xfrm>
            <a:off x="7551738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6" name="Line 130"/>
          <p:cNvSpPr>
            <a:spLocks noChangeShapeType="1"/>
          </p:cNvSpPr>
          <p:nvPr/>
        </p:nvSpPr>
        <p:spPr bwMode="auto">
          <a:xfrm>
            <a:off x="7678738" y="5567363"/>
            <a:ext cx="0" cy="3603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7" name="Line 131"/>
          <p:cNvSpPr>
            <a:spLocks noChangeShapeType="1"/>
          </p:cNvSpPr>
          <p:nvPr/>
        </p:nvSpPr>
        <p:spPr bwMode="auto">
          <a:xfrm>
            <a:off x="7805738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8" name="Line 132"/>
          <p:cNvSpPr>
            <a:spLocks noChangeShapeType="1"/>
          </p:cNvSpPr>
          <p:nvPr/>
        </p:nvSpPr>
        <p:spPr bwMode="auto">
          <a:xfrm>
            <a:off x="7932738" y="5910263"/>
            <a:ext cx="0" cy="17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89" name="Line 133"/>
          <p:cNvSpPr>
            <a:spLocks noChangeShapeType="1"/>
          </p:cNvSpPr>
          <p:nvPr/>
        </p:nvSpPr>
        <p:spPr bwMode="auto">
          <a:xfrm>
            <a:off x="7042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90" name="Line 134"/>
          <p:cNvSpPr>
            <a:spLocks noChangeShapeType="1"/>
          </p:cNvSpPr>
          <p:nvPr/>
        </p:nvSpPr>
        <p:spPr bwMode="auto">
          <a:xfrm>
            <a:off x="7296150" y="5834063"/>
            <a:ext cx="0" cy="936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pSp>
        <p:nvGrpSpPr>
          <p:cNvPr id="41987" name="Group 3"/>
          <p:cNvGrpSpPr>
            <a:grpSpLocks/>
          </p:cNvGrpSpPr>
          <p:nvPr/>
        </p:nvGrpSpPr>
        <p:grpSpPr bwMode="auto">
          <a:xfrm>
            <a:off x="4084638" y="2005013"/>
            <a:ext cx="981075" cy="1027112"/>
            <a:chOff x="268" y="1263"/>
            <a:chExt cx="618" cy="647"/>
          </a:xfrm>
        </p:grpSpPr>
        <p:sp>
          <p:nvSpPr>
            <p:cNvPr id="42079" name="Oval 4"/>
            <p:cNvSpPr>
              <a:spLocks noChangeArrowheads="1"/>
            </p:cNvSpPr>
            <p:nvPr/>
          </p:nvSpPr>
          <p:spPr bwMode="auto">
            <a:xfrm>
              <a:off x="474" y="126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0" name="Oval 5"/>
            <p:cNvSpPr>
              <a:spLocks noChangeArrowheads="1"/>
            </p:cNvSpPr>
            <p:nvPr/>
          </p:nvSpPr>
          <p:spPr bwMode="auto">
            <a:xfrm>
              <a:off x="442" y="147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1" name="Oval 6"/>
            <p:cNvSpPr>
              <a:spLocks noChangeArrowheads="1"/>
            </p:cNvSpPr>
            <p:nvPr/>
          </p:nvSpPr>
          <p:spPr bwMode="auto">
            <a:xfrm>
              <a:off x="507" y="183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2" name="Oval 7"/>
            <p:cNvSpPr>
              <a:spLocks noChangeArrowheads="1"/>
            </p:cNvSpPr>
            <p:nvPr/>
          </p:nvSpPr>
          <p:spPr bwMode="auto">
            <a:xfrm>
              <a:off x="499" y="165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3" name="Oval 8"/>
            <p:cNvSpPr>
              <a:spLocks noChangeArrowheads="1"/>
            </p:cNvSpPr>
            <p:nvPr/>
          </p:nvSpPr>
          <p:spPr bwMode="auto">
            <a:xfrm>
              <a:off x="787" y="1750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4" name="Oval 9"/>
            <p:cNvSpPr>
              <a:spLocks noChangeArrowheads="1"/>
            </p:cNvSpPr>
            <p:nvPr/>
          </p:nvSpPr>
          <p:spPr bwMode="auto">
            <a:xfrm>
              <a:off x="726" y="1392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5" name="Oval 10"/>
            <p:cNvSpPr>
              <a:spLocks noChangeArrowheads="1"/>
            </p:cNvSpPr>
            <p:nvPr/>
          </p:nvSpPr>
          <p:spPr bwMode="auto">
            <a:xfrm>
              <a:off x="665" y="153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6" name="Oval 11"/>
            <p:cNvSpPr>
              <a:spLocks noChangeArrowheads="1"/>
            </p:cNvSpPr>
            <p:nvPr/>
          </p:nvSpPr>
          <p:spPr bwMode="auto">
            <a:xfrm>
              <a:off x="857" y="141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87" name="Rectangle 12"/>
            <p:cNvSpPr>
              <a:spLocks noChangeArrowheads="1"/>
            </p:cNvSpPr>
            <p:nvPr/>
          </p:nvSpPr>
          <p:spPr bwMode="auto">
            <a:xfrm>
              <a:off x="268" y="1334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88" name="Group 13"/>
          <p:cNvGrpSpPr>
            <a:grpSpLocks/>
          </p:cNvGrpSpPr>
          <p:nvPr/>
        </p:nvGrpSpPr>
        <p:grpSpPr bwMode="auto">
          <a:xfrm>
            <a:off x="4084638" y="2022475"/>
            <a:ext cx="981075" cy="1011238"/>
            <a:chOff x="844" y="1274"/>
            <a:chExt cx="618" cy="637"/>
          </a:xfrm>
        </p:grpSpPr>
        <p:sp>
          <p:nvSpPr>
            <p:cNvPr id="42070" name="Oval 14"/>
            <p:cNvSpPr>
              <a:spLocks noChangeArrowheads="1"/>
            </p:cNvSpPr>
            <p:nvPr/>
          </p:nvSpPr>
          <p:spPr bwMode="auto">
            <a:xfrm>
              <a:off x="1060" y="127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1" name="Oval 15"/>
            <p:cNvSpPr>
              <a:spLocks noChangeArrowheads="1"/>
            </p:cNvSpPr>
            <p:nvPr/>
          </p:nvSpPr>
          <p:spPr bwMode="auto">
            <a:xfrm>
              <a:off x="998" y="147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2" name="Oval 16"/>
            <p:cNvSpPr>
              <a:spLocks noChangeArrowheads="1"/>
            </p:cNvSpPr>
            <p:nvPr/>
          </p:nvSpPr>
          <p:spPr bwMode="auto">
            <a:xfrm>
              <a:off x="1073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3" name="Oval 17"/>
            <p:cNvSpPr>
              <a:spLocks noChangeArrowheads="1"/>
            </p:cNvSpPr>
            <p:nvPr/>
          </p:nvSpPr>
          <p:spPr bwMode="auto">
            <a:xfrm>
              <a:off x="1085" y="164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4" name="Oval 18"/>
            <p:cNvSpPr>
              <a:spLocks noChangeArrowheads="1"/>
            </p:cNvSpPr>
            <p:nvPr/>
          </p:nvSpPr>
          <p:spPr bwMode="auto">
            <a:xfrm>
              <a:off x="1363" y="175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5" name="Oval 19"/>
            <p:cNvSpPr>
              <a:spLocks noChangeArrowheads="1"/>
            </p:cNvSpPr>
            <p:nvPr/>
          </p:nvSpPr>
          <p:spPr bwMode="auto">
            <a:xfrm>
              <a:off x="1302" y="139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6" name="Oval 20"/>
            <p:cNvSpPr>
              <a:spLocks noChangeArrowheads="1"/>
            </p:cNvSpPr>
            <p:nvPr/>
          </p:nvSpPr>
          <p:spPr bwMode="auto">
            <a:xfrm>
              <a:off x="1251" y="15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7" name="Oval 21"/>
            <p:cNvSpPr>
              <a:spLocks noChangeArrowheads="1"/>
            </p:cNvSpPr>
            <p:nvPr/>
          </p:nvSpPr>
          <p:spPr bwMode="auto">
            <a:xfrm>
              <a:off x="1433" y="141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78" name="Rectangle 22"/>
            <p:cNvSpPr>
              <a:spLocks noChangeArrowheads="1"/>
            </p:cNvSpPr>
            <p:nvPr/>
          </p:nvSpPr>
          <p:spPr bwMode="auto">
            <a:xfrm>
              <a:off x="844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89" name="Group 23"/>
          <p:cNvGrpSpPr>
            <a:grpSpLocks/>
          </p:cNvGrpSpPr>
          <p:nvPr/>
        </p:nvGrpSpPr>
        <p:grpSpPr bwMode="auto">
          <a:xfrm>
            <a:off x="4084638" y="2022475"/>
            <a:ext cx="981075" cy="1011238"/>
            <a:chOff x="1420" y="1274"/>
            <a:chExt cx="618" cy="637"/>
          </a:xfrm>
        </p:grpSpPr>
        <p:sp>
          <p:nvSpPr>
            <p:cNvPr id="42061" name="Oval 24"/>
            <p:cNvSpPr>
              <a:spLocks noChangeArrowheads="1"/>
            </p:cNvSpPr>
            <p:nvPr/>
          </p:nvSpPr>
          <p:spPr bwMode="auto">
            <a:xfrm>
              <a:off x="1636" y="127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2" name="Oval 25"/>
            <p:cNvSpPr>
              <a:spLocks noChangeArrowheads="1"/>
            </p:cNvSpPr>
            <p:nvPr/>
          </p:nvSpPr>
          <p:spPr bwMode="auto">
            <a:xfrm>
              <a:off x="1584" y="146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3" name="Oval 26"/>
            <p:cNvSpPr>
              <a:spLocks noChangeArrowheads="1"/>
            </p:cNvSpPr>
            <p:nvPr/>
          </p:nvSpPr>
          <p:spPr bwMode="auto">
            <a:xfrm>
              <a:off x="1649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4" name="Oval 27"/>
            <p:cNvSpPr>
              <a:spLocks noChangeArrowheads="1"/>
            </p:cNvSpPr>
            <p:nvPr/>
          </p:nvSpPr>
          <p:spPr bwMode="auto">
            <a:xfrm>
              <a:off x="1641" y="164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5" name="Oval 28"/>
            <p:cNvSpPr>
              <a:spLocks noChangeArrowheads="1"/>
            </p:cNvSpPr>
            <p:nvPr/>
          </p:nvSpPr>
          <p:spPr bwMode="auto">
            <a:xfrm>
              <a:off x="1939" y="175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6" name="Oval 29"/>
            <p:cNvSpPr>
              <a:spLocks noChangeArrowheads="1"/>
            </p:cNvSpPr>
            <p:nvPr/>
          </p:nvSpPr>
          <p:spPr bwMode="auto">
            <a:xfrm>
              <a:off x="1868" y="138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7" name="Oval 30"/>
            <p:cNvSpPr>
              <a:spLocks noChangeArrowheads="1"/>
            </p:cNvSpPr>
            <p:nvPr/>
          </p:nvSpPr>
          <p:spPr bwMode="auto">
            <a:xfrm>
              <a:off x="1817" y="15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8" name="Oval 31"/>
            <p:cNvSpPr>
              <a:spLocks noChangeArrowheads="1"/>
            </p:cNvSpPr>
            <p:nvPr/>
          </p:nvSpPr>
          <p:spPr bwMode="auto">
            <a:xfrm>
              <a:off x="2009" y="14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9" name="Rectangle 32"/>
            <p:cNvSpPr>
              <a:spLocks noChangeArrowheads="1"/>
            </p:cNvSpPr>
            <p:nvPr/>
          </p:nvSpPr>
          <p:spPr bwMode="auto">
            <a:xfrm>
              <a:off x="1420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0" name="Group 33"/>
          <p:cNvGrpSpPr>
            <a:grpSpLocks/>
          </p:cNvGrpSpPr>
          <p:nvPr/>
        </p:nvGrpSpPr>
        <p:grpSpPr bwMode="auto">
          <a:xfrm>
            <a:off x="4084638" y="2006600"/>
            <a:ext cx="981075" cy="1027113"/>
            <a:chOff x="1996" y="1264"/>
            <a:chExt cx="618" cy="647"/>
          </a:xfrm>
        </p:grpSpPr>
        <p:sp>
          <p:nvSpPr>
            <p:cNvPr id="42052" name="Oval 34"/>
            <p:cNvSpPr>
              <a:spLocks noChangeArrowheads="1"/>
            </p:cNvSpPr>
            <p:nvPr/>
          </p:nvSpPr>
          <p:spPr bwMode="auto">
            <a:xfrm>
              <a:off x="2202" y="126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3" name="Oval 35"/>
            <p:cNvSpPr>
              <a:spLocks noChangeArrowheads="1"/>
            </p:cNvSpPr>
            <p:nvPr/>
          </p:nvSpPr>
          <p:spPr bwMode="auto">
            <a:xfrm>
              <a:off x="2160" y="146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4" name="Oval 36"/>
            <p:cNvSpPr>
              <a:spLocks noChangeArrowheads="1"/>
            </p:cNvSpPr>
            <p:nvPr/>
          </p:nvSpPr>
          <p:spPr bwMode="auto">
            <a:xfrm>
              <a:off x="2245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5" name="Oval 37"/>
            <p:cNvSpPr>
              <a:spLocks noChangeArrowheads="1"/>
            </p:cNvSpPr>
            <p:nvPr/>
          </p:nvSpPr>
          <p:spPr bwMode="auto">
            <a:xfrm>
              <a:off x="2227" y="163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6" name="Oval 38"/>
            <p:cNvSpPr>
              <a:spLocks noChangeArrowheads="1"/>
            </p:cNvSpPr>
            <p:nvPr/>
          </p:nvSpPr>
          <p:spPr bwMode="auto">
            <a:xfrm>
              <a:off x="2505" y="174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7" name="Oval 39"/>
            <p:cNvSpPr>
              <a:spLocks noChangeArrowheads="1"/>
            </p:cNvSpPr>
            <p:nvPr/>
          </p:nvSpPr>
          <p:spPr bwMode="auto">
            <a:xfrm>
              <a:off x="2444" y="140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8" name="Oval 40"/>
            <p:cNvSpPr>
              <a:spLocks noChangeArrowheads="1"/>
            </p:cNvSpPr>
            <p:nvPr/>
          </p:nvSpPr>
          <p:spPr bwMode="auto">
            <a:xfrm>
              <a:off x="2393" y="15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9" name="Oval 41"/>
            <p:cNvSpPr>
              <a:spLocks noChangeArrowheads="1"/>
            </p:cNvSpPr>
            <p:nvPr/>
          </p:nvSpPr>
          <p:spPr bwMode="auto">
            <a:xfrm>
              <a:off x="2585" y="14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60" name="Rectangle 42"/>
            <p:cNvSpPr>
              <a:spLocks noChangeArrowheads="1"/>
            </p:cNvSpPr>
            <p:nvPr/>
          </p:nvSpPr>
          <p:spPr bwMode="auto">
            <a:xfrm>
              <a:off x="1996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1" name="Group 43"/>
          <p:cNvGrpSpPr>
            <a:grpSpLocks/>
          </p:cNvGrpSpPr>
          <p:nvPr/>
        </p:nvGrpSpPr>
        <p:grpSpPr bwMode="auto">
          <a:xfrm>
            <a:off x="4083050" y="2022475"/>
            <a:ext cx="965200" cy="1011238"/>
            <a:chOff x="2572" y="1274"/>
            <a:chExt cx="608" cy="637"/>
          </a:xfrm>
        </p:grpSpPr>
        <p:sp>
          <p:nvSpPr>
            <p:cNvPr id="42043" name="Oval 44"/>
            <p:cNvSpPr>
              <a:spLocks noChangeArrowheads="1"/>
            </p:cNvSpPr>
            <p:nvPr/>
          </p:nvSpPr>
          <p:spPr bwMode="auto">
            <a:xfrm>
              <a:off x="2788" y="127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4" name="Oval 45"/>
            <p:cNvSpPr>
              <a:spLocks noChangeArrowheads="1"/>
            </p:cNvSpPr>
            <p:nvPr/>
          </p:nvSpPr>
          <p:spPr bwMode="auto">
            <a:xfrm>
              <a:off x="2726" y="147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5" name="Oval 46"/>
            <p:cNvSpPr>
              <a:spLocks noChangeArrowheads="1"/>
            </p:cNvSpPr>
            <p:nvPr/>
          </p:nvSpPr>
          <p:spPr bwMode="auto">
            <a:xfrm>
              <a:off x="2821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6" name="Oval 47"/>
            <p:cNvSpPr>
              <a:spLocks noChangeArrowheads="1"/>
            </p:cNvSpPr>
            <p:nvPr/>
          </p:nvSpPr>
          <p:spPr bwMode="auto">
            <a:xfrm>
              <a:off x="2803" y="163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7" name="Oval 48"/>
            <p:cNvSpPr>
              <a:spLocks noChangeArrowheads="1"/>
            </p:cNvSpPr>
            <p:nvPr/>
          </p:nvSpPr>
          <p:spPr bwMode="auto">
            <a:xfrm>
              <a:off x="3071" y="175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8" name="Oval 49"/>
            <p:cNvSpPr>
              <a:spLocks noChangeArrowheads="1"/>
            </p:cNvSpPr>
            <p:nvPr/>
          </p:nvSpPr>
          <p:spPr bwMode="auto">
            <a:xfrm>
              <a:off x="3020" y="140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9" name="Oval 50"/>
            <p:cNvSpPr>
              <a:spLocks noChangeArrowheads="1"/>
            </p:cNvSpPr>
            <p:nvPr/>
          </p:nvSpPr>
          <p:spPr bwMode="auto">
            <a:xfrm>
              <a:off x="2979" y="15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0" name="Oval 51"/>
            <p:cNvSpPr>
              <a:spLocks noChangeArrowheads="1"/>
            </p:cNvSpPr>
            <p:nvPr/>
          </p:nvSpPr>
          <p:spPr bwMode="auto">
            <a:xfrm>
              <a:off x="3151" y="14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51" name="Rectangle 52"/>
            <p:cNvSpPr>
              <a:spLocks noChangeArrowheads="1"/>
            </p:cNvSpPr>
            <p:nvPr/>
          </p:nvSpPr>
          <p:spPr bwMode="auto">
            <a:xfrm>
              <a:off x="2572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2" name="Group 53"/>
          <p:cNvGrpSpPr>
            <a:grpSpLocks/>
          </p:cNvGrpSpPr>
          <p:nvPr/>
        </p:nvGrpSpPr>
        <p:grpSpPr bwMode="auto">
          <a:xfrm>
            <a:off x="4084638" y="2006600"/>
            <a:ext cx="996950" cy="1027113"/>
            <a:chOff x="3148" y="1264"/>
            <a:chExt cx="628" cy="647"/>
          </a:xfrm>
        </p:grpSpPr>
        <p:sp>
          <p:nvSpPr>
            <p:cNvPr id="42034" name="Oval 54"/>
            <p:cNvSpPr>
              <a:spLocks noChangeArrowheads="1"/>
            </p:cNvSpPr>
            <p:nvPr/>
          </p:nvSpPr>
          <p:spPr bwMode="auto">
            <a:xfrm>
              <a:off x="3344" y="126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5" name="Oval 55"/>
            <p:cNvSpPr>
              <a:spLocks noChangeArrowheads="1"/>
            </p:cNvSpPr>
            <p:nvPr/>
          </p:nvSpPr>
          <p:spPr bwMode="auto">
            <a:xfrm>
              <a:off x="3322" y="147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6" name="Oval 56"/>
            <p:cNvSpPr>
              <a:spLocks noChangeArrowheads="1"/>
            </p:cNvSpPr>
            <p:nvPr/>
          </p:nvSpPr>
          <p:spPr bwMode="auto">
            <a:xfrm>
              <a:off x="3377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7" name="Oval 57"/>
            <p:cNvSpPr>
              <a:spLocks noChangeArrowheads="1"/>
            </p:cNvSpPr>
            <p:nvPr/>
          </p:nvSpPr>
          <p:spPr bwMode="auto">
            <a:xfrm>
              <a:off x="3379" y="165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8" name="Oval 58"/>
            <p:cNvSpPr>
              <a:spLocks noChangeArrowheads="1"/>
            </p:cNvSpPr>
            <p:nvPr/>
          </p:nvSpPr>
          <p:spPr bwMode="auto">
            <a:xfrm>
              <a:off x="3667" y="175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9" name="Oval 59"/>
            <p:cNvSpPr>
              <a:spLocks noChangeArrowheads="1"/>
            </p:cNvSpPr>
            <p:nvPr/>
          </p:nvSpPr>
          <p:spPr bwMode="auto">
            <a:xfrm>
              <a:off x="3596" y="138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0" name="Oval 60"/>
            <p:cNvSpPr>
              <a:spLocks noChangeArrowheads="1"/>
            </p:cNvSpPr>
            <p:nvPr/>
          </p:nvSpPr>
          <p:spPr bwMode="auto">
            <a:xfrm>
              <a:off x="3555" y="15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1" name="Oval 61"/>
            <p:cNvSpPr>
              <a:spLocks noChangeArrowheads="1"/>
            </p:cNvSpPr>
            <p:nvPr/>
          </p:nvSpPr>
          <p:spPr bwMode="auto">
            <a:xfrm>
              <a:off x="3747" y="14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42" name="Rectangle 62"/>
            <p:cNvSpPr>
              <a:spLocks noChangeArrowheads="1"/>
            </p:cNvSpPr>
            <p:nvPr/>
          </p:nvSpPr>
          <p:spPr bwMode="auto">
            <a:xfrm>
              <a:off x="3148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3" name="Group 63"/>
          <p:cNvGrpSpPr>
            <a:grpSpLocks/>
          </p:cNvGrpSpPr>
          <p:nvPr/>
        </p:nvGrpSpPr>
        <p:grpSpPr bwMode="auto">
          <a:xfrm>
            <a:off x="4084638" y="2022475"/>
            <a:ext cx="981075" cy="1011238"/>
            <a:chOff x="3723" y="1274"/>
            <a:chExt cx="618" cy="637"/>
          </a:xfrm>
        </p:grpSpPr>
        <p:sp>
          <p:nvSpPr>
            <p:cNvPr id="42025" name="Oval 64"/>
            <p:cNvSpPr>
              <a:spLocks noChangeArrowheads="1"/>
            </p:cNvSpPr>
            <p:nvPr/>
          </p:nvSpPr>
          <p:spPr bwMode="auto">
            <a:xfrm>
              <a:off x="3919" y="127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6" name="Oval 65"/>
            <p:cNvSpPr>
              <a:spLocks noChangeArrowheads="1"/>
            </p:cNvSpPr>
            <p:nvPr/>
          </p:nvSpPr>
          <p:spPr bwMode="auto">
            <a:xfrm>
              <a:off x="3897" y="147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7" name="Oval 66"/>
            <p:cNvSpPr>
              <a:spLocks noChangeArrowheads="1"/>
            </p:cNvSpPr>
            <p:nvPr/>
          </p:nvSpPr>
          <p:spPr bwMode="auto">
            <a:xfrm>
              <a:off x="3952" y="184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8" name="Oval 67"/>
            <p:cNvSpPr>
              <a:spLocks noChangeArrowheads="1"/>
            </p:cNvSpPr>
            <p:nvPr/>
          </p:nvSpPr>
          <p:spPr bwMode="auto">
            <a:xfrm>
              <a:off x="3954" y="1655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9" name="Oval 68"/>
            <p:cNvSpPr>
              <a:spLocks noChangeArrowheads="1"/>
            </p:cNvSpPr>
            <p:nvPr/>
          </p:nvSpPr>
          <p:spPr bwMode="auto">
            <a:xfrm>
              <a:off x="4232" y="174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0" name="Oval 69"/>
            <p:cNvSpPr>
              <a:spLocks noChangeArrowheads="1"/>
            </p:cNvSpPr>
            <p:nvPr/>
          </p:nvSpPr>
          <p:spPr bwMode="auto">
            <a:xfrm>
              <a:off x="4181" y="139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1" name="Oval 70"/>
            <p:cNvSpPr>
              <a:spLocks noChangeArrowheads="1"/>
            </p:cNvSpPr>
            <p:nvPr/>
          </p:nvSpPr>
          <p:spPr bwMode="auto">
            <a:xfrm>
              <a:off x="4130" y="152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2" name="Oval 71"/>
            <p:cNvSpPr>
              <a:spLocks noChangeArrowheads="1"/>
            </p:cNvSpPr>
            <p:nvPr/>
          </p:nvSpPr>
          <p:spPr bwMode="auto">
            <a:xfrm>
              <a:off x="4312" y="143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33" name="Rectangle 72"/>
            <p:cNvSpPr>
              <a:spLocks noChangeArrowheads="1"/>
            </p:cNvSpPr>
            <p:nvPr/>
          </p:nvSpPr>
          <p:spPr bwMode="auto">
            <a:xfrm>
              <a:off x="3723" y="1335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4" name="Group 73"/>
          <p:cNvGrpSpPr>
            <a:grpSpLocks/>
          </p:cNvGrpSpPr>
          <p:nvPr/>
        </p:nvGrpSpPr>
        <p:grpSpPr bwMode="auto">
          <a:xfrm>
            <a:off x="4084638" y="2036763"/>
            <a:ext cx="981075" cy="995362"/>
            <a:chOff x="4299" y="1283"/>
            <a:chExt cx="618" cy="627"/>
          </a:xfrm>
        </p:grpSpPr>
        <p:sp>
          <p:nvSpPr>
            <p:cNvPr id="42016" name="Oval 74"/>
            <p:cNvSpPr>
              <a:spLocks noChangeArrowheads="1"/>
            </p:cNvSpPr>
            <p:nvPr/>
          </p:nvSpPr>
          <p:spPr bwMode="auto">
            <a:xfrm>
              <a:off x="4505" y="128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7" name="Oval 75"/>
            <p:cNvSpPr>
              <a:spLocks noChangeArrowheads="1"/>
            </p:cNvSpPr>
            <p:nvPr/>
          </p:nvSpPr>
          <p:spPr bwMode="auto">
            <a:xfrm>
              <a:off x="4463" y="1468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8" name="Oval 76"/>
            <p:cNvSpPr>
              <a:spLocks noChangeArrowheads="1"/>
            </p:cNvSpPr>
            <p:nvPr/>
          </p:nvSpPr>
          <p:spPr bwMode="auto">
            <a:xfrm>
              <a:off x="4538" y="185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9" name="Oval 77"/>
            <p:cNvSpPr>
              <a:spLocks noChangeArrowheads="1"/>
            </p:cNvSpPr>
            <p:nvPr/>
          </p:nvSpPr>
          <p:spPr bwMode="auto">
            <a:xfrm>
              <a:off x="4520" y="1644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0" name="Oval 78"/>
            <p:cNvSpPr>
              <a:spLocks noChangeArrowheads="1"/>
            </p:cNvSpPr>
            <p:nvPr/>
          </p:nvSpPr>
          <p:spPr bwMode="auto">
            <a:xfrm>
              <a:off x="4818" y="1750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1" name="Oval 79"/>
            <p:cNvSpPr>
              <a:spLocks noChangeArrowheads="1"/>
            </p:cNvSpPr>
            <p:nvPr/>
          </p:nvSpPr>
          <p:spPr bwMode="auto">
            <a:xfrm>
              <a:off x="4747" y="1392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2" name="Oval 80"/>
            <p:cNvSpPr>
              <a:spLocks noChangeArrowheads="1"/>
            </p:cNvSpPr>
            <p:nvPr/>
          </p:nvSpPr>
          <p:spPr bwMode="auto">
            <a:xfrm>
              <a:off x="4696" y="153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3" name="Oval 81"/>
            <p:cNvSpPr>
              <a:spLocks noChangeArrowheads="1"/>
            </p:cNvSpPr>
            <p:nvPr/>
          </p:nvSpPr>
          <p:spPr bwMode="auto">
            <a:xfrm>
              <a:off x="4888" y="143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24" name="Rectangle 82"/>
            <p:cNvSpPr>
              <a:spLocks noChangeArrowheads="1"/>
            </p:cNvSpPr>
            <p:nvPr/>
          </p:nvSpPr>
          <p:spPr bwMode="auto">
            <a:xfrm>
              <a:off x="4299" y="1334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5" name="Group 83"/>
          <p:cNvGrpSpPr>
            <a:grpSpLocks/>
          </p:cNvGrpSpPr>
          <p:nvPr/>
        </p:nvGrpSpPr>
        <p:grpSpPr bwMode="auto">
          <a:xfrm>
            <a:off x="4084638" y="2019300"/>
            <a:ext cx="981075" cy="1011238"/>
            <a:chOff x="4875" y="1272"/>
            <a:chExt cx="618" cy="637"/>
          </a:xfrm>
        </p:grpSpPr>
        <p:sp>
          <p:nvSpPr>
            <p:cNvPr id="42007" name="Oval 84"/>
            <p:cNvSpPr>
              <a:spLocks noChangeArrowheads="1"/>
            </p:cNvSpPr>
            <p:nvPr/>
          </p:nvSpPr>
          <p:spPr bwMode="auto">
            <a:xfrm>
              <a:off x="5081" y="1272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08" name="Oval 85"/>
            <p:cNvSpPr>
              <a:spLocks noChangeArrowheads="1"/>
            </p:cNvSpPr>
            <p:nvPr/>
          </p:nvSpPr>
          <p:spPr bwMode="auto">
            <a:xfrm>
              <a:off x="5029" y="1477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09" name="Oval 86"/>
            <p:cNvSpPr>
              <a:spLocks noChangeArrowheads="1"/>
            </p:cNvSpPr>
            <p:nvPr/>
          </p:nvSpPr>
          <p:spPr bwMode="auto">
            <a:xfrm>
              <a:off x="5124" y="1846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0" name="Oval 87"/>
            <p:cNvSpPr>
              <a:spLocks noChangeArrowheads="1"/>
            </p:cNvSpPr>
            <p:nvPr/>
          </p:nvSpPr>
          <p:spPr bwMode="auto">
            <a:xfrm>
              <a:off x="5096" y="1643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1" name="Oval 88"/>
            <p:cNvSpPr>
              <a:spLocks noChangeArrowheads="1"/>
            </p:cNvSpPr>
            <p:nvPr/>
          </p:nvSpPr>
          <p:spPr bwMode="auto">
            <a:xfrm>
              <a:off x="5384" y="1739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2" name="Oval 89"/>
            <p:cNvSpPr>
              <a:spLocks noChangeArrowheads="1"/>
            </p:cNvSpPr>
            <p:nvPr/>
          </p:nvSpPr>
          <p:spPr bwMode="auto">
            <a:xfrm>
              <a:off x="5323" y="1381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3" name="Oval 90"/>
            <p:cNvSpPr>
              <a:spLocks noChangeArrowheads="1"/>
            </p:cNvSpPr>
            <p:nvPr/>
          </p:nvSpPr>
          <p:spPr bwMode="auto">
            <a:xfrm>
              <a:off x="5292" y="1536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4" name="Oval 91"/>
            <p:cNvSpPr>
              <a:spLocks noChangeArrowheads="1"/>
            </p:cNvSpPr>
            <p:nvPr/>
          </p:nvSpPr>
          <p:spPr bwMode="auto">
            <a:xfrm>
              <a:off x="5464" y="1416"/>
              <a:ext cx="29" cy="2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2015" name="Rectangle 92"/>
            <p:cNvSpPr>
              <a:spLocks noChangeArrowheads="1"/>
            </p:cNvSpPr>
            <p:nvPr/>
          </p:nvSpPr>
          <p:spPr bwMode="auto">
            <a:xfrm>
              <a:off x="4875" y="1333"/>
              <a:ext cx="576" cy="576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rgbClr val="969696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1996" name="Group 93"/>
          <p:cNvGrpSpPr>
            <a:grpSpLocks/>
          </p:cNvGrpSpPr>
          <p:nvPr/>
        </p:nvGrpSpPr>
        <p:grpSpPr bwMode="auto">
          <a:xfrm>
            <a:off x="490538" y="3810000"/>
            <a:ext cx="8059737" cy="2835275"/>
            <a:chOff x="213" y="2304"/>
            <a:chExt cx="5077" cy="1786"/>
          </a:xfrm>
        </p:grpSpPr>
        <p:sp>
          <p:nvSpPr>
            <p:cNvPr id="42003" name="Line 94"/>
            <p:cNvSpPr>
              <a:spLocks noChangeShapeType="1"/>
            </p:cNvSpPr>
            <p:nvPr/>
          </p:nvSpPr>
          <p:spPr bwMode="auto">
            <a:xfrm>
              <a:off x="660" y="2304"/>
              <a:ext cx="0" cy="13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4" name="Line 95"/>
            <p:cNvSpPr>
              <a:spLocks noChangeShapeType="1"/>
            </p:cNvSpPr>
            <p:nvPr/>
          </p:nvSpPr>
          <p:spPr bwMode="auto">
            <a:xfrm flipH="1">
              <a:off x="653" y="3648"/>
              <a:ext cx="463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5" name="Text Box 96"/>
            <p:cNvSpPr txBox="1">
              <a:spLocks noChangeArrowheads="1"/>
            </p:cNvSpPr>
            <p:nvPr/>
          </p:nvSpPr>
          <p:spPr bwMode="auto">
            <a:xfrm>
              <a:off x="2572" y="3725"/>
              <a:ext cx="784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3200"/>
                <a:t>sin</a:t>
              </a:r>
              <a:r>
                <a:rPr lang="el-GR" altLang="en-US" sz="3200">
                  <a:cs typeface="Arial" panose="020B0604020202020204" pitchFamily="34" charset="0"/>
                </a:rPr>
                <a:t>θ</a:t>
              </a:r>
              <a:r>
                <a:rPr lang="en-US" altLang="en-US" sz="3200"/>
                <a:t>/</a:t>
              </a:r>
              <a:r>
                <a:rPr lang="el-GR" altLang="en-US" sz="3200">
                  <a:cs typeface="Arial" panose="020B0604020202020204" pitchFamily="34" charset="0"/>
                </a:rPr>
                <a:t>λ</a:t>
              </a:r>
            </a:p>
          </p:txBody>
        </p:sp>
        <p:sp>
          <p:nvSpPr>
            <p:cNvPr id="42006" name="Text Box 97"/>
            <p:cNvSpPr txBox="1">
              <a:spLocks noChangeArrowheads="1"/>
            </p:cNvSpPr>
            <p:nvPr/>
          </p:nvSpPr>
          <p:spPr bwMode="auto">
            <a:xfrm rot="-5400000">
              <a:off x="-238" y="2799"/>
              <a:ext cx="119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400"/>
                <a:t>intensity (F</a:t>
              </a:r>
              <a:r>
                <a:rPr lang="en-US" altLang="en-US" sz="2400" baseline="30000"/>
                <a:t>2</a:t>
              </a:r>
              <a:r>
                <a:rPr lang="en-US" altLang="en-US" sz="2400"/>
                <a:t>)</a:t>
              </a:r>
            </a:p>
          </p:txBody>
        </p:sp>
      </p:grpSp>
      <p:sp>
        <p:nvSpPr>
          <p:cNvPr id="41997" name="Line 98"/>
          <p:cNvSpPr>
            <a:spLocks noChangeShapeType="1"/>
          </p:cNvSpPr>
          <p:nvPr/>
        </p:nvSpPr>
        <p:spPr bwMode="auto">
          <a:xfrm>
            <a:off x="2343150" y="4313238"/>
            <a:ext cx="0" cy="1597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8" name="Line 99"/>
          <p:cNvSpPr>
            <a:spLocks noChangeShapeType="1"/>
          </p:cNvSpPr>
          <p:nvPr/>
        </p:nvSpPr>
        <p:spPr bwMode="auto">
          <a:xfrm>
            <a:off x="3486150" y="4313238"/>
            <a:ext cx="0" cy="1597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9" name="Line 100"/>
          <p:cNvSpPr>
            <a:spLocks noChangeShapeType="1"/>
          </p:cNvSpPr>
          <p:nvPr/>
        </p:nvSpPr>
        <p:spPr bwMode="auto">
          <a:xfrm>
            <a:off x="4629150" y="4784725"/>
            <a:ext cx="0" cy="11255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0" name="Line 101"/>
          <p:cNvSpPr>
            <a:spLocks noChangeShapeType="1"/>
          </p:cNvSpPr>
          <p:nvPr/>
        </p:nvSpPr>
        <p:spPr bwMode="auto">
          <a:xfrm>
            <a:off x="5772150" y="5075238"/>
            <a:ext cx="0" cy="835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1" name="Line 102"/>
          <p:cNvSpPr>
            <a:spLocks noChangeShapeType="1"/>
          </p:cNvSpPr>
          <p:nvPr/>
        </p:nvSpPr>
        <p:spPr bwMode="auto">
          <a:xfrm>
            <a:off x="6915150" y="5470525"/>
            <a:ext cx="0" cy="4397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2" name="Line 103"/>
          <p:cNvSpPr>
            <a:spLocks noChangeShapeType="1"/>
          </p:cNvSpPr>
          <p:nvPr/>
        </p:nvSpPr>
        <p:spPr bwMode="auto">
          <a:xfrm>
            <a:off x="8058150" y="5751513"/>
            <a:ext cx="0" cy="1762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3011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27" name="Chart" r:id="rId3" imgW="9305925" imgH="5457825" progId="MSGraph.Chart.8">
                  <p:embed followColorScheme="full"/>
                </p:oleObj>
              </mc:Choice>
              <mc:Fallback>
                <p:oleObj name="Chart" r:id="rId3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12" name="Text Box 4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4035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51" name="Chart" r:id="rId3" imgW="9305925" imgH="5457825" progId="MSGraph.Chart.8">
                  <p:embed followColorScheme="full"/>
                </p:oleObj>
              </mc:Choice>
              <mc:Fallback>
                <p:oleObj name="Chart" r:id="rId3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36" name="Text Box 4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5059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75" name="Chart" r:id="rId4" imgW="9305925" imgH="5457825" progId="MSGraph.Chart.8">
                  <p:embed followColorScheme="full"/>
                </p:oleObj>
              </mc:Choice>
              <mc:Fallback>
                <p:oleObj name="Chart" r:id="rId4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060" name="Text Box 4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6083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9" name="Chart" r:id="rId4" imgW="9305925" imgH="5457825" progId="MSGraph.Chart.8">
                  <p:embed followColorScheme="full"/>
                </p:oleObj>
              </mc:Choice>
              <mc:Fallback>
                <p:oleObj name="Chart" r:id="rId4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84" name="Text Box 4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7107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3" name="Chart" r:id="rId4" imgW="9305925" imgH="5457825" progId="MSGraph.Chart.8">
                  <p:embed followColorScheme="full"/>
                </p:oleObj>
              </mc:Choice>
              <mc:Fallback>
                <p:oleObj name="Chart" r:id="rId4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Super-cell formalism for diffuse scatter</a:t>
            </a:r>
          </a:p>
        </p:txBody>
      </p:sp>
      <p:graphicFrame>
        <p:nvGraphicFramePr>
          <p:cNvPr id="48131" name="Object 3"/>
          <p:cNvGraphicFramePr>
            <a:graphicFrameLocks noChangeAspect="1"/>
          </p:cNvGraphicFramePr>
          <p:nvPr>
            <p:ph idx="1"/>
          </p:nvPr>
        </p:nvGraphicFramePr>
        <p:xfrm>
          <a:off x="500063" y="1606550"/>
          <a:ext cx="8128000" cy="4767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50" name="Chart" r:id="rId4" imgW="9305925" imgH="5457825" progId="MSGraph.Chart.8">
                  <p:embed followColorScheme="full"/>
                </p:oleObj>
              </mc:Choice>
              <mc:Fallback>
                <p:oleObj name="Chart" r:id="rId4" imgW="9305925" imgH="545782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3" y="1606550"/>
                        <a:ext cx="8128000" cy="4767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657600" y="6262688"/>
            <a:ext cx="17510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one-cell hkl index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 rot="-5400000">
            <a:off x="-309563" y="3476626"/>
            <a:ext cx="1323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intensity (F</a:t>
            </a:r>
            <a:r>
              <a:rPr lang="en-US" altLang="en-US" sz="1600" baseline="30000"/>
              <a:t>2</a:t>
            </a:r>
            <a:r>
              <a:rPr lang="en-US" altLang="en-US" sz="1600"/>
              <a:t>)</a:t>
            </a:r>
          </a:p>
        </p:txBody>
      </p:sp>
      <p:grpSp>
        <p:nvGrpSpPr>
          <p:cNvPr id="103430" name="Group 6"/>
          <p:cNvGrpSpPr>
            <a:grpSpLocks/>
          </p:cNvGrpSpPr>
          <p:nvPr/>
        </p:nvGrpSpPr>
        <p:grpSpPr bwMode="auto">
          <a:xfrm>
            <a:off x="3616325" y="3952875"/>
            <a:ext cx="2012950" cy="1346200"/>
            <a:chOff x="2278" y="2490"/>
            <a:chExt cx="1268" cy="848"/>
          </a:xfrm>
        </p:grpSpPr>
        <p:sp>
          <p:nvSpPr>
            <p:cNvPr id="48135" name="Text Box 7"/>
            <p:cNvSpPr txBox="1">
              <a:spLocks noChangeArrowheads="1"/>
            </p:cNvSpPr>
            <p:nvPr/>
          </p:nvSpPr>
          <p:spPr bwMode="auto">
            <a:xfrm>
              <a:off x="2278" y="2490"/>
              <a:ext cx="1268" cy="2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/>
                <a:t>“Caspar hole” ???</a:t>
              </a:r>
            </a:p>
          </p:txBody>
        </p:sp>
        <p:sp>
          <p:nvSpPr>
            <p:cNvPr id="48136" name="Line 8"/>
            <p:cNvSpPr>
              <a:spLocks noChangeShapeType="1"/>
            </p:cNvSpPr>
            <p:nvPr/>
          </p:nvSpPr>
          <p:spPr bwMode="auto">
            <a:xfrm>
              <a:off x="2904" y="2864"/>
              <a:ext cx="0" cy="474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average total scattering from points</a:t>
            </a:r>
          </a:p>
        </p:txBody>
      </p:sp>
      <p:graphicFrame>
        <p:nvGraphicFramePr>
          <p:cNvPr id="52227" name="Object 3"/>
          <p:cNvGraphicFramePr>
            <a:graphicFrameLocks noChangeAspect="1"/>
          </p:cNvGraphicFramePr>
          <p:nvPr>
            <p:ph idx="1"/>
          </p:nvPr>
        </p:nvGraphicFramePr>
        <p:xfrm>
          <a:off x="498475" y="1235075"/>
          <a:ext cx="8118475" cy="513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7" name="Chart" r:id="rId4" imgW="9305925" imgH="5886450" progId="MSGraph.Chart.8">
                  <p:embed followColorScheme="full"/>
                </p:oleObj>
              </mc:Choice>
              <mc:Fallback>
                <p:oleObj name="Chart" r:id="rId4" imgW="9305925" imgH="5886450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475" y="1235075"/>
                        <a:ext cx="8118475" cy="513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3367088" y="6276975"/>
            <a:ext cx="261143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deviation from Bragg angle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 rot="-5400000">
            <a:off x="-1395412" y="3430587"/>
            <a:ext cx="3581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/>
              <a:t>intensity (relative to one atom)</a:t>
            </a:r>
          </a:p>
        </p:txBody>
      </p:sp>
      <p:grpSp>
        <p:nvGrpSpPr>
          <p:cNvPr id="52230" name="Group 6"/>
          <p:cNvGrpSpPr>
            <a:grpSpLocks/>
          </p:cNvGrpSpPr>
          <p:nvPr/>
        </p:nvGrpSpPr>
        <p:grpSpPr bwMode="auto">
          <a:xfrm>
            <a:off x="6165850" y="3652838"/>
            <a:ext cx="44450" cy="131762"/>
            <a:chOff x="3821" y="1804"/>
            <a:chExt cx="28" cy="83"/>
          </a:xfrm>
        </p:grpSpPr>
        <p:sp>
          <p:nvSpPr>
            <p:cNvPr id="52231" name="Line 7"/>
            <p:cNvSpPr>
              <a:spLocks noChangeShapeType="1"/>
            </p:cNvSpPr>
            <p:nvPr/>
          </p:nvSpPr>
          <p:spPr bwMode="auto">
            <a:xfrm>
              <a:off x="3837" y="1804"/>
              <a:ext cx="0" cy="83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232" name="Line 8"/>
            <p:cNvSpPr>
              <a:spLocks noChangeShapeType="1"/>
            </p:cNvSpPr>
            <p:nvPr/>
          </p:nvSpPr>
          <p:spPr bwMode="auto">
            <a:xfrm flipH="1">
              <a:off x="3823" y="1882"/>
              <a:ext cx="26" cy="1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233" name="Line 9"/>
            <p:cNvSpPr>
              <a:spLocks noChangeShapeType="1"/>
            </p:cNvSpPr>
            <p:nvPr/>
          </p:nvSpPr>
          <p:spPr bwMode="auto">
            <a:xfrm flipH="1">
              <a:off x="3821" y="1808"/>
              <a:ext cx="26" cy="1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smtClean="0"/>
              <a:t>Anything is possible … with the right tools.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0"/>
            <a:ext cx="7542213" cy="502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Big Question:</a:t>
            </a:r>
          </a:p>
        </p:txBody>
      </p:sp>
      <p:sp>
        <p:nvSpPr>
          <p:cNvPr id="3624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When a horse gallops, is there ever a moment where all four hooves leave the ground?</a:t>
            </a:r>
          </a:p>
        </p:txBody>
      </p:sp>
      <p:sp>
        <p:nvSpPr>
          <p:cNvPr id="362500" name="Text Box 4"/>
          <p:cNvSpPr txBox="1">
            <a:spLocks noChangeArrowheads="1"/>
          </p:cNvSpPr>
          <p:nvPr/>
        </p:nvSpPr>
        <p:spPr bwMode="auto">
          <a:xfrm>
            <a:off x="3040063" y="704850"/>
            <a:ext cx="31496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6000"/>
              <a:t>AD 1872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5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2499" grpId="0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yso_rotat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609600" y="27432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US" altLang="en-US" kern="0" dirty="0" smtClean="0">
                <a:solidFill>
                  <a:schemeClr val="tx1"/>
                </a:solidFill>
              </a:rPr>
              <a:t>lysozyme: real and reciprocal</a:t>
            </a:r>
            <a:endParaRPr lang="en-US" altLang="en-US" kern="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0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tx1"/>
                </a:solidFill>
              </a:rPr>
              <a:t>lysozyme: thermal motion</a:t>
            </a:r>
          </a:p>
        </p:txBody>
      </p:sp>
      <p:pic>
        <p:nvPicPr>
          <p:cNvPr id="614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9220" name="Picture 4" descr="Muybridge_race_horse_animated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8574088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Muybridge’s multi-camera</a:t>
            </a:r>
          </a:p>
        </p:txBody>
      </p:sp>
      <p:pic>
        <p:nvPicPr>
          <p:cNvPr id="10243" name="Picture 3" descr="Muybridge_camea_sh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06500"/>
            <a:ext cx="8229600" cy="509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pic>
        <p:nvPicPr>
          <p:cNvPr id="1126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3600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1269" name="TextBox 7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1270" name="TextBox 4"/>
          <p:cNvSpPr txBox="1">
            <a:spLocks noChangeArrowheads="1"/>
          </p:cNvSpPr>
          <p:nvPr/>
        </p:nvSpPr>
        <p:spPr bwMode="auto">
          <a:xfrm>
            <a:off x="2695575" y="1293813"/>
            <a:ext cx="37528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“Time-resolved” diffraction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pic>
        <p:nvPicPr>
          <p:cNvPr id="12291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0425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Box 5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2293" name="TextBox 6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2294" name="TextBox 7"/>
          <p:cNvSpPr txBox="1">
            <a:spLocks noChangeArrowheads="1"/>
          </p:cNvSpPr>
          <p:nvPr/>
        </p:nvSpPr>
        <p:spPr bwMode="auto">
          <a:xfrm>
            <a:off x="3300413" y="1293813"/>
            <a:ext cx="25431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Average intensity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pic>
        <p:nvPicPr>
          <p:cNvPr id="1331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0425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Box 4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3317" name="TextBox 5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3318" name="TextBox 6"/>
          <p:cNvSpPr txBox="1">
            <a:spLocks noChangeArrowheads="1"/>
          </p:cNvSpPr>
          <p:nvPr/>
        </p:nvSpPr>
        <p:spPr bwMode="auto">
          <a:xfrm>
            <a:off x="2787650" y="1293813"/>
            <a:ext cx="3568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Average electron density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pic>
        <p:nvPicPr>
          <p:cNvPr id="1433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0425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Box 4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4341" name="TextBox 5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4342" name="TextBox 6"/>
          <p:cNvSpPr txBox="1">
            <a:spLocks noChangeArrowheads="1"/>
          </p:cNvSpPr>
          <p:nvPr/>
        </p:nvSpPr>
        <p:spPr bwMode="auto">
          <a:xfrm>
            <a:off x="1287463" y="1293813"/>
            <a:ext cx="65690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 dirty="0">
                <a:solidFill>
                  <a:srgbClr val="C00000"/>
                </a:solidFill>
              </a:rPr>
              <a:t>Sum(intensity) </a:t>
            </a:r>
            <a:r>
              <a:rPr lang="en-US" altLang="en-US" sz="2400" dirty="0"/>
              <a:t>– </a:t>
            </a:r>
            <a:r>
              <a:rPr lang="en-US" altLang="en-US" sz="2400" dirty="0">
                <a:solidFill>
                  <a:srgbClr val="0070C0"/>
                </a:solidFill>
              </a:rPr>
              <a:t>Sum(density) </a:t>
            </a:r>
            <a:r>
              <a:rPr lang="en-US" altLang="en-US" sz="2400" dirty="0"/>
              <a:t>= diffuse scatter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sp>
        <p:nvSpPr>
          <p:cNvPr id="15363" name="TextBox 4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5364" name="TextBox 5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5365" name="TextBox 6"/>
          <p:cNvSpPr txBox="1">
            <a:spLocks noChangeArrowheads="1"/>
          </p:cNvSpPr>
          <p:nvPr/>
        </p:nvSpPr>
        <p:spPr bwMode="auto">
          <a:xfrm>
            <a:off x="2090738" y="1293813"/>
            <a:ext cx="49625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</a:t>
            </a:r>
            <a:r>
              <a:rPr lang="en-US" altLang="en-US" sz="2400" baseline="-25000"/>
              <a:t>incoh</a:t>
            </a:r>
            <a:r>
              <a:rPr lang="en-US" altLang="en-US" sz="2400"/>
              <a:t> – F</a:t>
            </a:r>
            <a:r>
              <a:rPr lang="en-US" altLang="en-US" sz="2400" baseline="-25000"/>
              <a:t>coherent</a:t>
            </a:r>
            <a:r>
              <a:rPr lang="en-US" altLang="en-US" sz="2400"/>
              <a:t> with density phases</a:t>
            </a:r>
          </a:p>
        </p:txBody>
      </p:sp>
      <p:pic>
        <p:nvPicPr>
          <p:cNvPr id="1536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0425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Muybridge’s galloping horse (1878)</a:t>
            </a:r>
          </a:p>
        </p:txBody>
      </p:sp>
      <p:sp>
        <p:nvSpPr>
          <p:cNvPr id="16387" name="TextBox 4"/>
          <p:cNvSpPr txBox="1">
            <a:spLocks noChangeArrowheads="1"/>
          </p:cNvSpPr>
          <p:nvPr/>
        </p:nvSpPr>
        <p:spPr bwMode="auto">
          <a:xfrm>
            <a:off x="2362200" y="641032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Real space </a:t>
            </a:r>
          </a:p>
        </p:txBody>
      </p:sp>
      <p:sp>
        <p:nvSpPr>
          <p:cNvPr id="16388" name="TextBox 5"/>
          <p:cNvSpPr txBox="1">
            <a:spLocks noChangeArrowheads="1"/>
          </p:cNvSpPr>
          <p:nvPr/>
        </p:nvSpPr>
        <p:spPr bwMode="auto">
          <a:xfrm>
            <a:off x="7121525" y="6410325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reciprocal</a:t>
            </a:r>
          </a:p>
        </p:txBody>
      </p:sp>
      <p:sp>
        <p:nvSpPr>
          <p:cNvPr id="16389" name="TextBox 6"/>
          <p:cNvSpPr txBox="1">
            <a:spLocks noChangeArrowheads="1"/>
          </p:cNvSpPr>
          <p:nvPr/>
        </p:nvSpPr>
        <p:spPr bwMode="auto">
          <a:xfrm>
            <a:off x="2090738" y="1293813"/>
            <a:ext cx="35067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RMS variation in density</a:t>
            </a:r>
          </a:p>
        </p:txBody>
      </p:sp>
      <p:pic>
        <p:nvPicPr>
          <p:cNvPr id="16390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0425"/>
            <a:ext cx="90741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64" t="5087" r="798"/>
          <a:stretch>
            <a:fillRect/>
          </a:stretch>
        </p:blipFill>
        <p:spPr bwMode="auto">
          <a:xfrm>
            <a:off x="0" y="809625"/>
            <a:ext cx="9142413" cy="1005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1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879475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Inter-Bragg spots over-sample unit cell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10" descr="intimage_ide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88"/>
          <a:stretch>
            <a:fillRect/>
          </a:stretch>
        </p:blipFill>
        <p:spPr bwMode="auto">
          <a:xfrm>
            <a:off x="-609600" y="0"/>
            <a:ext cx="97536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square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8" descr="intimage_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88"/>
          <a:stretch>
            <a:fillRect/>
          </a:stretch>
        </p:blipFill>
        <p:spPr bwMode="auto">
          <a:xfrm>
            <a:off x="-609600" y="0"/>
            <a:ext cx="97536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2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round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structure</a:t>
            </a:r>
          </a:p>
        </p:txBody>
      </p:sp>
      <p:pic>
        <p:nvPicPr>
          <p:cNvPr id="86019" name="Picture 3" descr="frame_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0" name="Picture 4" descr="frame_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1" name="Picture 5" descr="frame_0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2" name="Picture 6" descr="frame_00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3" name="Picture 7" descr="frame_00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4" name="Picture 8" descr="frame_0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5" name="Picture 9" descr="frame_00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6" name="Picture 10" descr="frame_00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7" name="Picture 11" descr="frame_00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3788" name="Picture 12" descr="frame_0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86030" name="Text Box 14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</p:spTree>
    <p:extLst>
      <p:ext uri="{BB962C8B-B14F-4D97-AF65-F5344CB8AC3E}">
        <p14:creationId xmlns:p14="http://schemas.microsoft.com/office/powerpoint/2010/main" val="3022237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1428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forward Fourier Transform</a:t>
            </a:r>
          </a:p>
        </p:txBody>
      </p:sp>
      <p:pic>
        <p:nvPicPr>
          <p:cNvPr id="87043" name="Picture 3" descr="frame_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04" name="Picture 4" descr="patt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05" name="Rectangle 5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inverse Fourier Transform</a:t>
            </a:r>
          </a:p>
        </p:txBody>
      </p:sp>
      <p:sp>
        <p:nvSpPr>
          <p:cNvPr id="204806" name="AutoShape 6"/>
          <p:cNvSpPr>
            <a:spLocks noChangeArrowheads="1"/>
          </p:cNvSpPr>
          <p:nvPr/>
        </p:nvSpPr>
        <p:spPr bwMode="auto">
          <a:xfrm>
            <a:off x="3219450" y="4229100"/>
            <a:ext cx="1060450" cy="781050"/>
          </a:xfrm>
          <a:prstGeom prst="leftArrow">
            <a:avLst>
              <a:gd name="adj1" fmla="val 43500"/>
              <a:gd name="adj2" fmla="val 45936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04807" name="AutoShape 7"/>
          <p:cNvSpPr>
            <a:spLocks noChangeArrowheads="1"/>
          </p:cNvSpPr>
          <p:nvPr/>
        </p:nvSpPr>
        <p:spPr bwMode="auto">
          <a:xfrm rot="10800000">
            <a:off x="3332163" y="4235450"/>
            <a:ext cx="1060450" cy="781050"/>
          </a:xfrm>
          <a:prstGeom prst="leftArrow">
            <a:avLst>
              <a:gd name="adj1" fmla="val 43500"/>
              <a:gd name="adj2" fmla="val 45936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851275" y="1063625"/>
            <a:ext cx="14398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no phase</a:t>
            </a:r>
          </a:p>
        </p:txBody>
      </p:sp>
      <p:grpSp>
        <p:nvGrpSpPr>
          <p:cNvPr id="204809" name="Group 9"/>
          <p:cNvGrpSpPr>
            <a:grpSpLocks/>
          </p:cNvGrpSpPr>
          <p:nvPr/>
        </p:nvGrpSpPr>
        <p:grpSpPr bwMode="auto">
          <a:xfrm>
            <a:off x="735013" y="2401888"/>
            <a:ext cx="3319462" cy="1328737"/>
            <a:chOff x="268" y="1458"/>
            <a:chExt cx="3122" cy="1366"/>
          </a:xfrm>
        </p:grpSpPr>
        <p:grpSp>
          <p:nvGrpSpPr>
            <p:cNvPr id="87050" name="Group 10"/>
            <p:cNvGrpSpPr>
              <a:grpSpLocks/>
            </p:cNvGrpSpPr>
            <p:nvPr/>
          </p:nvGrpSpPr>
          <p:grpSpPr bwMode="auto">
            <a:xfrm>
              <a:off x="268" y="1468"/>
              <a:ext cx="1561" cy="1356"/>
              <a:chOff x="575" y="1142"/>
              <a:chExt cx="1561" cy="1356"/>
            </a:xfrm>
          </p:grpSpPr>
          <p:sp>
            <p:nvSpPr>
              <p:cNvPr id="87060" name="Freeform 11"/>
              <p:cNvSpPr>
                <a:spLocks/>
              </p:cNvSpPr>
              <p:nvPr/>
            </p:nvSpPr>
            <p:spPr bwMode="auto">
              <a:xfrm>
                <a:off x="575" y="1536"/>
                <a:ext cx="101" cy="294"/>
              </a:xfrm>
              <a:custGeom>
                <a:avLst/>
                <a:gdLst>
                  <a:gd name="T0" fmla="*/ 0 w 101"/>
                  <a:gd name="T1" fmla="*/ 294 h 294"/>
                  <a:gd name="T2" fmla="*/ 53 w 101"/>
                  <a:gd name="T3" fmla="*/ 112 h 294"/>
                  <a:gd name="T4" fmla="*/ 101 w 101"/>
                  <a:gd name="T5" fmla="*/ 0 h 29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1" h="294">
                    <a:moveTo>
                      <a:pt x="0" y="294"/>
                    </a:moveTo>
                    <a:cubicBezTo>
                      <a:pt x="9" y="264"/>
                      <a:pt x="36" y="161"/>
                      <a:pt x="53" y="112"/>
                    </a:cubicBezTo>
                    <a:cubicBezTo>
                      <a:pt x="70" y="63"/>
                      <a:pt x="91" y="23"/>
                      <a:pt x="101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1" name="Freeform 12"/>
              <p:cNvSpPr>
                <a:spLocks/>
              </p:cNvSpPr>
              <p:nvPr/>
            </p:nvSpPr>
            <p:spPr bwMode="auto">
              <a:xfrm>
                <a:off x="664" y="1142"/>
                <a:ext cx="308" cy="402"/>
              </a:xfrm>
              <a:custGeom>
                <a:avLst/>
                <a:gdLst>
                  <a:gd name="T0" fmla="*/ 0 w 308"/>
                  <a:gd name="T1" fmla="*/ 402 h 402"/>
                  <a:gd name="T2" fmla="*/ 72 w 308"/>
                  <a:gd name="T3" fmla="*/ 266 h 402"/>
                  <a:gd name="T4" fmla="*/ 216 w 308"/>
                  <a:gd name="T5" fmla="*/ 42 h 402"/>
                  <a:gd name="T6" fmla="*/ 308 w 308"/>
                  <a:gd name="T7" fmla="*/ 14 h 40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08" h="402">
                    <a:moveTo>
                      <a:pt x="0" y="402"/>
                    </a:moveTo>
                    <a:cubicBezTo>
                      <a:pt x="12" y="380"/>
                      <a:pt x="36" y="326"/>
                      <a:pt x="72" y="266"/>
                    </a:cubicBezTo>
                    <a:cubicBezTo>
                      <a:pt x="108" y="206"/>
                      <a:pt x="177" y="84"/>
                      <a:pt x="216" y="42"/>
                    </a:cubicBezTo>
                    <a:cubicBezTo>
                      <a:pt x="255" y="0"/>
                      <a:pt x="289" y="20"/>
                      <a:pt x="308" y="14"/>
                    </a:cubicBezTo>
                  </a:path>
                </a:pathLst>
              </a:custGeom>
              <a:noFill/>
              <a:ln w="88900">
                <a:solidFill>
                  <a:srgbClr val="FF66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2" name="Freeform 13"/>
              <p:cNvSpPr>
                <a:spLocks/>
              </p:cNvSpPr>
              <p:nvPr/>
            </p:nvSpPr>
            <p:spPr bwMode="auto">
              <a:xfrm>
                <a:off x="956" y="1143"/>
                <a:ext cx="328" cy="473"/>
              </a:xfrm>
              <a:custGeom>
                <a:avLst/>
                <a:gdLst>
                  <a:gd name="T0" fmla="*/ 0 w 328"/>
                  <a:gd name="T1" fmla="*/ 5 h 473"/>
                  <a:gd name="T2" fmla="*/ 60 w 328"/>
                  <a:gd name="T3" fmla="*/ 29 h 473"/>
                  <a:gd name="T4" fmla="*/ 176 w 328"/>
                  <a:gd name="T5" fmla="*/ 177 h 473"/>
                  <a:gd name="T6" fmla="*/ 328 w 328"/>
                  <a:gd name="T7" fmla="*/ 473 h 47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28" h="473">
                    <a:moveTo>
                      <a:pt x="0" y="5"/>
                    </a:moveTo>
                    <a:cubicBezTo>
                      <a:pt x="10" y="9"/>
                      <a:pt x="31" y="0"/>
                      <a:pt x="60" y="29"/>
                    </a:cubicBezTo>
                    <a:cubicBezTo>
                      <a:pt x="89" y="58"/>
                      <a:pt x="131" y="103"/>
                      <a:pt x="176" y="177"/>
                    </a:cubicBezTo>
                    <a:cubicBezTo>
                      <a:pt x="221" y="251"/>
                      <a:pt x="296" y="411"/>
                      <a:pt x="328" y="473"/>
                    </a:cubicBezTo>
                  </a:path>
                </a:pathLst>
              </a:custGeom>
              <a:noFill/>
              <a:ln w="889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3" name="Freeform 14"/>
              <p:cNvSpPr>
                <a:spLocks/>
              </p:cNvSpPr>
              <p:nvPr/>
            </p:nvSpPr>
            <p:spPr bwMode="auto">
              <a:xfrm>
                <a:off x="1260" y="1572"/>
                <a:ext cx="160" cy="428"/>
              </a:xfrm>
              <a:custGeom>
                <a:avLst/>
                <a:gdLst>
                  <a:gd name="T0" fmla="*/ 0 w 160"/>
                  <a:gd name="T1" fmla="*/ 0 h 428"/>
                  <a:gd name="T2" fmla="*/ 56 w 160"/>
                  <a:gd name="T3" fmla="*/ 124 h 428"/>
                  <a:gd name="T4" fmla="*/ 100 w 160"/>
                  <a:gd name="T5" fmla="*/ 240 h 428"/>
                  <a:gd name="T6" fmla="*/ 160 w 160"/>
                  <a:gd name="T7" fmla="*/ 428 h 42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60" h="428">
                    <a:moveTo>
                      <a:pt x="0" y="0"/>
                    </a:moveTo>
                    <a:cubicBezTo>
                      <a:pt x="9" y="21"/>
                      <a:pt x="39" y="84"/>
                      <a:pt x="56" y="124"/>
                    </a:cubicBezTo>
                    <a:cubicBezTo>
                      <a:pt x="73" y="164"/>
                      <a:pt x="83" y="189"/>
                      <a:pt x="100" y="240"/>
                    </a:cubicBezTo>
                    <a:cubicBezTo>
                      <a:pt x="117" y="291"/>
                      <a:pt x="148" y="389"/>
                      <a:pt x="160" y="428"/>
                    </a:cubicBezTo>
                  </a:path>
                </a:pathLst>
              </a:custGeom>
              <a:noFill/>
              <a:ln w="88900">
                <a:solidFill>
                  <a:srgbClr val="008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4" name="Freeform 15"/>
              <p:cNvSpPr>
                <a:spLocks/>
              </p:cNvSpPr>
              <p:nvPr/>
            </p:nvSpPr>
            <p:spPr bwMode="auto">
              <a:xfrm>
                <a:off x="2028" y="1820"/>
                <a:ext cx="108" cy="304"/>
              </a:xfrm>
              <a:custGeom>
                <a:avLst/>
                <a:gdLst>
                  <a:gd name="T0" fmla="*/ 0 w 108"/>
                  <a:gd name="T1" fmla="*/ 304 h 304"/>
                  <a:gd name="T2" fmla="*/ 68 w 108"/>
                  <a:gd name="T3" fmla="*/ 136 h 304"/>
                  <a:gd name="T4" fmla="*/ 108 w 108"/>
                  <a:gd name="T5" fmla="*/ 0 h 30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8" h="304">
                    <a:moveTo>
                      <a:pt x="0" y="304"/>
                    </a:moveTo>
                    <a:cubicBezTo>
                      <a:pt x="11" y="276"/>
                      <a:pt x="50" y="187"/>
                      <a:pt x="68" y="136"/>
                    </a:cubicBezTo>
                    <a:cubicBezTo>
                      <a:pt x="86" y="85"/>
                      <a:pt x="100" y="28"/>
                      <a:pt x="108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5" name="Freeform 16"/>
              <p:cNvSpPr>
                <a:spLocks/>
              </p:cNvSpPr>
              <p:nvPr/>
            </p:nvSpPr>
            <p:spPr bwMode="auto">
              <a:xfrm>
                <a:off x="1824" y="2120"/>
                <a:ext cx="204" cy="332"/>
              </a:xfrm>
              <a:custGeom>
                <a:avLst/>
                <a:gdLst>
                  <a:gd name="T0" fmla="*/ 0 w 204"/>
                  <a:gd name="T1" fmla="*/ 332 h 332"/>
                  <a:gd name="T2" fmla="*/ 40 w 204"/>
                  <a:gd name="T3" fmla="*/ 288 h 332"/>
                  <a:gd name="T4" fmla="*/ 124 w 204"/>
                  <a:gd name="T5" fmla="*/ 160 h 332"/>
                  <a:gd name="T6" fmla="*/ 204 w 204"/>
                  <a:gd name="T7" fmla="*/ 0 h 33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04" h="332">
                    <a:moveTo>
                      <a:pt x="0" y="332"/>
                    </a:moveTo>
                    <a:cubicBezTo>
                      <a:pt x="7" y="325"/>
                      <a:pt x="19" y="317"/>
                      <a:pt x="40" y="288"/>
                    </a:cubicBezTo>
                    <a:cubicBezTo>
                      <a:pt x="61" y="259"/>
                      <a:pt x="97" y="208"/>
                      <a:pt x="124" y="160"/>
                    </a:cubicBezTo>
                    <a:cubicBezTo>
                      <a:pt x="151" y="112"/>
                      <a:pt x="187" y="33"/>
                      <a:pt x="204" y="0"/>
                    </a:cubicBezTo>
                  </a:path>
                </a:pathLst>
              </a:custGeom>
              <a:noFill/>
              <a:ln w="88900">
                <a:solidFill>
                  <a:srgbClr val="FF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6" name="Freeform 17"/>
              <p:cNvSpPr>
                <a:spLocks/>
              </p:cNvSpPr>
              <p:nvPr/>
            </p:nvSpPr>
            <p:spPr bwMode="auto">
              <a:xfrm>
                <a:off x="1544" y="2256"/>
                <a:ext cx="276" cy="242"/>
              </a:xfrm>
              <a:custGeom>
                <a:avLst/>
                <a:gdLst>
                  <a:gd name="T0" fmla="*/ 276 w 276"/>
                  <a:gd name="T1" fmla="*/ 204 h 242"/>
                  <a:gd name="T2" fmla="*/ 208 w 276"/>
                  <a:gd name="T3" fmla="*/ 232 h 242"/>
                  <a:gd name="T4" fmla="*/ 96 w 276"/>
                  <a:gd name="T5" fmla="*/ 144 h 242"/>
                  <a:gd name="T6" fmla="*/ 0 w 276"/>
                  <a:gd name="T7" fmla="*/ 0 h 24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76" h="242">
                    <a:moveTo>
                      <a:pt x="276" y="204"/>
                    </a:moveTo>
                    <a:cubicBezTo>
                      <a:pt x="265" y="209"/>
                      <a:pt x="238" y="242"/>
                      <a:pt x="208" y="232"/>
                    </a:cubicBezTo>
                    <a:cubicBezTo>
                      <a:pt x="178" y="222"/>
                      <a:pt x="131" y="183"/>
                      <a:pt x="96" y="144"/>
                    </a:cubicBezTo>
                    <a:cubicBezTo>
                      <a:pt x="61" y="105"/>
                      <a:pt x="20" y="30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67" name="Freeform 18"/>
              <p:cNvSpPr>
                <a:spLocks/>
              </p:cNvSpPr>
              <p:nvPr/>
            </p:nvSpPr>
            <p:spPr bwMode="auto">
              <a:xfrm>
                <a:off x="1416" y="1984"/>
                <a:ext cx="124" cy="276"/>
              </a:xfrm>
              <a:custGeom>
                <a:avLst/>
                <a:gdLst>
                  <a:gd name="T0" fmla="*/ 124 w 124"/>
                  <a:gd name="T1" fmla="*/ 276 h 276"/>
                  <a:gd name="T2" fmla="*/ 64 w 124"/>
                  <a:gd name="T3" fmla="*/ 172 h 276"/>
                  <a:gd name="T4" fmla="*/ 28 w 124"/>
                  <a:gd name="T5" fmla="*/ 100 h 276"/>
                  <a:gd name="T6" fmla="*/ 0 w 124"/>
                  <a:gd name="T7" fmla="*/ 0 h 276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4" h="276">
                    <a:moveTo>
                      <a:pt x="124" y="276"/>
                    </a:moveTo>
                    <a:cubicBezTo>
                      <a:pt x="114" y="259"/>
                      <a:pt x="80" y="201"/>
                      <a:pt x="64" y="172"/>
                    </a:cubicBezTo>
                    <a:cubicBezTo>
                      <a:pt x="48" y="143"/>
                      <a:pt x="39" y="129"/>
                      <a:pt x="28" y="100"/>
                    </a:cubicBezTo>
                    <a:cubicBezTo>
                      <a:pt x="17" y="71"/>
                      <a:pt x="6" y="21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33CC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87051" name="Group 19"/>
            <p:cNvGrpSpPr>
              <a:grpSpLocks/>
            </p:cNvGrpSpPr>
            <p:nvPr/>
          </p:nvGrpSpPr>
          <p:grpSpPr bwMode="auto">
            <a:xfrm>
              <a:off x="1829" y="1458"/>
              <a:ext cx="1561" cy="1356"/>
              <a:chOff x="575" y="1142"/>
              <a:chExt cx="1561" cy="1356"/>
            </a:xfrm>
          </p:grpSpPr>
          <p:sp>
            <p:nvSpPr>
              <p:cNvPr id="87052" name="Freeform 20"/>
              <p:cNvSpPr>
                <a:spLocks/>
              </p:cNvSpPr>
              <p:nvPr/>
            </p:nvSpPr>
            <p:spPr bwMode="auto">
              <a:xfrm>
                <a:off x="575" y="1536"/>
                <a:ext cx="101" cy="294"/>
              </a:xfrm>
              <a:custGeom>
                <a:avLst/>
                <a:gdLst>
                  <a:gd name="T0" fmla="*/ 0 w 101"/>
                  <a:gd name="T1" fmla="*/ 294 h 294"/>
                  <a:gd name="T2" fmla="*/ 53 w 101"/>
                  <a:gd name="T3" fmla="*/ 112 h 294"/>
                  <a:gd name="T4" fmla="*/ 101 w 101"/>
                  <a:gd name="T5" fmla="*/ 0 h 29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1" h="294">
                    <a:moveTo>
                      <a:pt x="0" y="294"/>
                    </a:moveTo>
                    <a:cubicBezTo>
                      <a:pt x="9" y="264"/>
                      <a:pt x="36" y="161"/>
                      <a:pt x="53" y="112"/>
                    </a:cubicBezTo>
                    <a:cubicBezTo>
                      <a:pt x="70" y="63"/>
                      <a:pt x="91" y="23"/>
                      <a:pt x="101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3" name="Freeform 21"/>
              <p:cNvSpPr>
                <a:spLocks/>
              </p:cNvSpPr>
              <p:nvPr/>
            </p:nvSpPr>
            <p:spPr bwMode="auto">
              <a:xfrm>
                <a:off x="664" y="1142"/>
                <a:ext cx="308" cy="402"/>
              </a:xfrm>
              <a:custGeom>
                <a:avLst/>
                <a:gdLst>
                  <a:gd name="T0" fmla="*/ 0 w 308"/>
                  <a:gd name="T1" fmla="*/ 402 h 402"/>
                  <a:gd name="T2" fmla="*/ 72 w 308"/>
                  <a:gd name="T3" fmla="*/ 266 h 402"/>
                  <a:gd name="T4" fmla="*/ 216 w 308"/>
                  <a:gd name="T5" fmla="*/ 42 h 402"/>
                  <a:gd name="T6" fmla="*/ 308 w 308"/>
                  <a:gd name="T7" fmla="*/ 14 h 40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08" h="402">
                    <a:moveTo>
                      <a:pt x="0" y="402"/>
                    </a:moveTo>
                    <a:cubicBezTo>
                      <a:pt x="12" y="380"/>
                      <a:pt x="36" y="326"/>
                      <a:pt x="72" y="266"/>
                    </a:cubicBezTo>
                    <a:cubicBezTo>
                      <a:pt x="108" y="206"/>
                      <a:pt x="177" y="84"/>
                      <a:pt x="216" y="42"/>
                    </a:cubicBezTo>
                    <a:cubicBezTo>
                      <a:pt x="255" y="0"/>
                      <a:pt x="289" y="20"/>
                      <a:pt x="308" y="14"/>
                    </a:cubicBezTo>
                  </a:path>
                </a:pathLst>
              </a:custGeom>
              <a:noFill/>
              <a:ln w="88900">
                <a:solidFill>
                  <a:srgbClr val="FF66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4" name="Freeform 22"/>
              <p:cNvSpPr>
                <a:spLocks/>
              </p:cNvSpPr>
              <p:nvPr/>
            </p:nvSpPr>
            <p:spPr bwMode="auto">
              <a:xfrm>
                <a:off x="956" y="1143"/>
                <a:ext cx="328" cy="473"/>
              </a:xfrm>
              <a:custGeom>
                <a:avLst/>
                <a:gdLst>
                  <a:gd name="T0" fmla="*/ 0 w 328"/>
                  <a:gd name="T1" fmla="*/ 5 h 473"/>
                  <a:gd name="T2" fmla="*/ 60 w 328"/>
                  <a:gd name="T3" fmla="*/ 29 h 473"/>
                  <a:gd name="T4" fmla="*/ 176 w 328"/>
                  <a:gd name="T5" fmla="*/ 177 h 473"/>
                  <a:gd name="T6" fmla="*/ 328 w 328"/>
                  <a:gd name="T7" fmla="*/ 473 h 47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28" h="473">
                    <a:moveTo>
                      <a:pt x="0" y="5"/>
                    </a:moveTo>
                    <a:cubicBezTo>
                      <a:pt x="10" y="9"/>
                      <a:pt x="31" y="0"/>
                      <a:pt x="60" y="29"/>
                    </a:cubicBezTo>
                    <a:cubicBezTo>
                      <a:pt x="89" y="58"/>
                      <a:pt x="131" y="103"/>
                      <a:pt x="176" y="177"/>
                    </a:cubicBezTo>
                    <a:cubicBezTo>
                      <a:pt x="221" y="251"/>
                      <a:pt x="296" y="411"/>
                      <a:pt x="328" y="473"/>
                    </a:cubicBezTo>
                  </a:path>
                </a:pathLst>
              </a:custGeom>
              <a:noFill/>
              <a:ln w="889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5" name="Freeform 23"/>
              <p:cNvSpPr>
                <a:spLocks/>
              </p:cNvSpPr>
              <p:nvPr/>
            </p:nvSpPr>
            <p:spPr bwMode="auto">
              <a:xfrm>
                <a:off x="1260" y="1572"/>
                <a:ext cx="160" cy="428"/>
              </a:xfrm>
              <a:custGeom>
                <a:avLst/>
                <a:gdLst>
                  <a:gd name="T0" fmla="*/ 0 w 160"/>
                  <a:gd name="T1" fmla="*/ 0 h 428"/>
                  <a:gd name="T2" fmla="*/ 56 w 160"/>
                  <a:gd name="T3" fmla="*/ 124 h 428"/>
                  <a:gd name="T4" fmla="*/ 100 w 160"/>
                  <a:gd name="T5" fmla="*/ 240 h 428"/>
                  <a:gd name="T6" fmla="*/ 160 w 160"/>
                  <a:gd name="T7" fmla="*/ 428 h 42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60" h="428">
                    <a:moveTo>
                      <a:pt x="0" y="0"/>
                    </a:moveTo>
                    <a:cubicBezTo>
                      <a:pt x="9" y="21"/>
                      <a:pt x="39" y="84"/>
                      <a:pt x="56" y="124"/>
                    </a:cubicBezTo>
                    <a:cubicBezTo>
                      <a:pt x="73" y="164"/>
                      <a:pt x="83" y="189"/>
                      <a:pt x="100" y="240"/>
                    </a:cubicBezTo>
                    <a:cubicBezTo>
                      <a:pt x="117" y="291"/>
                      <a:pt x="148" y="389"/>
                      <a:pt x="160" y="428"/>
                    </a:cubicBezTo>
                  </a:path>
                </a:pathLst>
              </a:custGeom>
              <a:noFill/>
              <a:ln w="88900">
                <a:solidFill>
                  <a:srgbClr val="008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6" name="Freeform 24"/>
              <p:cNvSpPr>
                <a:spLocks/>
              </p:cNvSpPr>
              <p:nvPr/>
            </p:nvSpPr>
            <p:spPr bwMode="auto">
              <a:xfrm>
                <a:off x="2028" y="1820"/>
                <a:ext cx="108" cy="304"/>
              </a:xfrm>
              <a:custGeom>
                <a:avLst/>
                <a:gdLst>
                  <a:gd name="T0" fmla="*/ 0 w 108"/>
                  <a:gd name="T1" fmla="*/ 304 h 304"/>
                  <a:gd name="T2" fmla="*/ 68 w 108"/>
                  <a:gd name="T3" fmla="*/ 136 h 304"/>
                  <a:gd name="T4" fmla="*/ 108 w 108"/>
                  <a:gd name="T5" fmla="*/ 0 h 30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8" h="304">
                    <a:moveTo>
                      <a:pt x="0" y="304"/>
                    </a:moveTo>
                    <a:cubicBezTo>
                      <a:pt x="11" y="276"/>
                      <a:pt x="50" y="187"/>
                      <a:pt x="68" y="136"/>
                    </a:cubicBezTo>
                    <a:cubicBezTo>
                      <a:pt x="86" y="85"/>
                      <a:pt x="100" y="28"/>
                      <a:pt x="108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7" name="Freeform 25"/>
              <p:cNvSpPr>
                <a:spLocks/>
              </p:cNvSpPr>
              <p:nvPr/>
            </p:nvSpPr>
            <p:spPr bwMode="auto">
              <a:xfrm>
                <a:off x="1824" y="2120"/>
                <a:ext cx="204" cy="332"/>
              </a:xfrm>
              <a:custGeom>
                <a:avLst/>
                <a:gdLst>
                  <a:gd name="T0" fmla="*/ 0 w 204"/>
                  <a:gd name="T1" fmla="*/ 332 h 332"/>
                  <a:gd name="T2" fmla="*/ 40 w 204"/>
                  <a:gd name="T3" fmla="*/ 288 h 332"/>
                  <a:gd name="T4" fmla="*/ 124 w 204"/>
                  <a:gd name="T5" fmla="*/ 160 h 332"/>
                  <a:gd name="T6" fmla="*/ 204 w 204"/>
                  <a:gd name="T7" fmla="*/ 0 h 33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04" h="332">
                    <a:moveTo>
                      <a:pt x="0" y="332"/>
                    </a:moveTo>
                    <a:cubicBezTo>
                      <a:pt x="7" y="325"/>
                      <a:pt x="19" y="317"/>
                      <a:pt x="40" y="288"/>
                    </a:cubicBezTo>
                    <a:cubicBezTo>
                      <a:pt x="61" y="259"/>
                      <a:pt x="97" y="208"/>
                      <a:pt x="124" y="160"/>
                    </a:cubicBezTo>
                    <a:cubicBezTo>
                      <a:pt x="151" y="112"/>
                      <a:pt x="187" y="33"/>
                      <a:pt x="204" y="0"/>
                    </a:cubicBezTo>
                  </a:path>
                </a:pathLst>
              </a:custGeom>
              <a:noFill/>
              <a:ln w="88900">
                <a:solidFill>
                  <a:srgbClr val="FF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8" name="Freeform 26"/>
              <p:cNvSpPr>
                <a:spLocks/>
              </p:cNvSpPr>
              <p:nvPr/>
            </p:nvSpPr>
            <p:spPr bwMode="auto">
              <a:xfrm>
                <a:off x="1544" y="2256"/>
                <a:ext cx="276" cy="242"/>
              </a:xfrm>
              <a:custGeom>
                <a:avLst/>
                <a:gdLst>
                  <a:gd name="T0" fmla="*/ 276 w 276"/>
                  <a:gd name="T1" fmla="*/ 204 h 242"/>
                  <a:gd name="T2" fmla="*/ 208 w 276"/>
                  <a:gd name="T3" fmla="*/ 232 h 242"/>
                  <a:gd name="T4" fmla="*/ 96 w 276"/>
                  <a:gd name="T5" fmla="*/ 144 h 242"/>
                  <a:gd name="T6" fmla="*/ 0 w 276"/>
                  <a:gd name="T7" fmla="*/ 0 h 24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76" h="242">
                    <a:moveTo>
                      <a:pt x="276" y="204"/>
                    </a:moveTo>
                    <a:cubicBezTo>
                      <a:pt x="265" y="209"/>
                      <a:pt x="238" y="242"/>
                      <a:pt x="208" y="232"/>
                    </a:cubicBezTo>
                    <a:cubicBezTo>
                      <a:pt x="178" y="222"/>
                      <a:pt x="131" y="183"/>
                      <a:pt x="96" y="144"/>
                    </a:cubicBezTo>
                    <a:cubicBezTo>
                      <a:pt x="61" y="105"/>
                      <a:pt x="20" y="30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7059" name="Freeform 27"/>
              <p:cNvSpPr>
                <a:spLocks/>
              </p:cNvSpPr>
              <p:nvPr/>
            </p:nvSpPr>
            <p:spPr bwMode="auto">
              <a:xfrm>
                <a:off x="1416" y="1984"/>
                <a:ext cx="124" cy="276"/>
              </a:xfrm>
              <a:custGeom>
                <a:avLst/>
                <a:gdLst>
                  <a:gd name="T0" fmla="*/ 124 w 124"/>
                  <a:gd name="T1" fmla="*/ 276 h 276"/>
                  <a:gd name="T2" fmla="*/ 64 w 124"/>
                  <a:gd name="T3" fmla="*/ 172 h 276"/>
                  <a:gd name="T4" fmla="*/ 28 w 124"/>
                  <a:gd name="T5" fmla="*/ 100 h 276"/>
                  <a:gd name="T6" fmla="*/ 0 w 124"/>
                  <a:gd name="T7" fmla="*/ 0 h 276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4" h="276">
                    <a:moveTo>
                      <a:pt x="124" y="276"/>
                    </a:moveTo>
                    <a:cubicBezTo>
                      <a:pt x="114" y="259"/>
                      <a:pt x="80" y="201"/>
                      <a:pt x="64" y="172"/>
                    </a:cubicBezTo>
                    <a:cubicBezTo>
                      <a:pt x="48" y="143"/>
                      <a:pt x="39" y="129"/>
                      <a:pt x="28" y="100"/>
                    </a:cubicBezTo>
                    <a:cubicBezTo>
                      <a:pt x="17" y="71"/>
                      <a:pt x="6" y="21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33CC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0523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02" grpId="0"/>
      <p:bldP spid="204805" grpId="0"/>
      <p:bldP spid="204806" grpId="0" animBg="1"/>
      <p:bldP spid="204807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structure</a:t>
            </a:r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colored by phase</a:t>
            </a:r>
          </a:p>
        </p:txBody>
      </p:sp>
      <p:pic>
        <p:nvPicPr>
          <p:cNvPr id="88068" name="Picture 4" descr="phaseframe_fl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29" name="Picture 5" descr="phaseframe_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0" name="Picture 6" descr="phaseframe_00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1" name="Picture 7" descr="phaseframe_00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2" name="Picture 8" descr="phaseframe_00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3" name="Picture 9" descr="phaseframe_0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4" name="Picture 10" descr="phaseframe_00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5" name="Picture 11" descr="phaseframe_00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6" name="Picture 12" descr="phaseframe_00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7" name="Picture 13" descr="phaseframe_00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38" name="Picture 14" descr="phaseframe_00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88080" name="Text Box 1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  <p:sp>
        <p:nvSpPr>
          <p:cNvPr id="88081" name="AutoShape 17"/>
          <p:cNvSpPr>
            <a:spLocks noChangeArrowheads="1"/>
          </p:cNvSpPr>
          <p:nvPr/>
        </p:nvSpPr>
        <p:spPr bwMode="auto">
          <a:xfrm>
            <a:off x="3219450" y="4229100"/>
            <a:ext cx="941388" cy="781050"/>
          </a:xfrm>
          <a:prstGeom prst="leftArrow">
            <a:avLst>
              <a:gd name="adj1" fmla="val 43500"/>
              <a:gd name="adj2" fmla="val 40779"/>
            </a:avLst>
          </a:prstGeom>
          <a:solidFill>
            <a:srgbClr val="FF66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205842" name="Group 18"/>
          <p:cNvGrpSpPr>
            <a:grpSpLocks/>
          </p:cNvGrpSpPr>
          <p:nvPr/>
        </p:nvGrpSpPr>
        <p:grpSpPr bwMode="auto">
          <a:xfrm>
            <a:off x="735013" y="2401888"/>
            <a:ext cx="3319462" cy="1328737"/>
            <a:chOff x="268" y="1458"/>
            <a:chExt cx="3122" cy="1366"/>
          </a:xfrm>
        </p:grpSpPr>
        <p:grpSp>
          <p:nvGrpSpPr>
            <p:cNvPr id="88085" name="Group 19"/>
            <p:cNvGrpSpPr>
              <a:grpSpLocks/>
            </p:cNvGrpSpPr>
            <p:nvPr/>
          </p:nvGrpSpPr>
          <p:grpSpPr bwMode="auto">
            <a:xfrm>
              <a:off x="268" y="1468"/>
              <a:ext cx="1561" cy="1356"/>
              <a:chOff x="575" y="1142"/>
              <a:chExt cx="1561" cy="1356"/>
            </a:xfrm>
          </p:grpSpPr>
          <p:sp>
            <p:nvSpPr>
              <p:cNvPr id="88095" name="Freeform 20"/>
              <p:cNvSpPr>
                <a:spLocks/>
              </p:cNvSpPr>
              <p:nvPr/>
            </p:nvSpPr>
            <p:spPr bwMode="auto">
              <a:xfrm>
                <a:off x="575" y="1536"/>
                <a:ext cx="101" cy="294"/>
              </a:xfrm>
              <a:custGeom>
                <a:avLst/>
                <a:gdLst>
                  <a:gd name="T0" fmla="*/ 0 w 101"/>
                  <a:gd name="T1" fmla="*/ 294 h 294"/>
                  <a:gd name="T2" fmla="*/ 53 w 101"/>
                  <a:gd name="T3" fmla="*/ 112 h 294"/>
                  <a:gd name="T4" fmla="*/ 101 w 101"/>
                  <a:gd name="T5" fmla="*/ 0 h 29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1" h="294">
                    <a:moveTo>
                      <a:pt x="0" y="294"/>
                    </a:moveTo>
                    <a:cubicBezTo>
                      <a:pt x="9" y="264"/>
                      <a:pt x="36" y="161"/>
                      <a:pt x="53" y="112"/>
                    </a:cubicBezTo>
                    <a:cubicBezTo>
                      <a:pt x="70" y="63"/>
                      <a:pt x="91" y="23"/>
                      <a:pt x="101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6" name="Freeform 21"/>
              <p:cNvSpPr>
                <a:spLocks/>
              </p:cNvSpPr>
              <p:nvPr/>
            </p:nvSpPr>
            <p:spPr bwMode="auto">
              <a:xfrm>
                <a:off x="664" y="1142"/>
                <a:ext cx="308" cy="402"/>
              </a:xfrm>
              <a:custGeom>
                <a:avLst/>
                <a:gdLst>
                  <a:gd name="T0" fmla="*/ 0 w 308"/>
                  <a:gd name="T1" fmla="*/ 402 h 402"/>
                  <a:gd name="T2" fmla="*/ 72 w 308"/>
                  <a:gd name="T3" fmla="*/ 266 h 402"/>
                  <a:gd name="T4" fmla="*/ 216 w 308"/>
                  <a:gd name="T5" fmla="*/ 42 h 402"/>
                  <a:gd name="T6" fmla="*/ 308 w 308"/>
                  <a:gd name="T7" fmla="*/ 14 h 40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08" h="402">
                    <a:moveTo>
                      <a:pt x="0" y="402"/>
                    </a:moveTo>
                    <a:cubicBezTo>
                      <a:pt x="12" y="380"/>
                      <a:pt x="36" y="326"/>
                      <a:pt x="72" y="266"/>
                    </a:cubicBezTo>
                    <a:cubicBezTo>
                      <a:pt x="108" y="206"/>
                      <a:pt x="177" y="84"/>
                      <a:pt x="216" y="42"/>
                    </a:cubicBezTo>
                    <a:cubicBezTo>
                      <a:pt x="255" y="0"/>
                      <a:pt x="289" y="20"/>
                      <a:pt x="308" y="14"/>
                    </a:cubicBezTo>
                  </a:path>
                </a:pathLst>
              </a:custGeom>
              <a:noFill/>
              <a:ln w="88900">
                <a:solidFill>
                  <a:srgbClr val="FF66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7" name="Freeform 22"/>
              <p:cNvSpPr>
                <a:spLocks/>
              </p:cNvSpPr>
              <p:nvPr/>
            </p:nvSpPr>
            <p:spPr bwMode="auto">
              <a:xfrm>
                <a:off x="956" y="1143"/>
                <a:ext cx="328" cy="473"/>
              </a:xfrm>
              <a:custGeom>
                <a:avLst/>
                <a:gdLst>
                  <a:gd name="T0" fmla="*/ 0 w 328"/>
                  <a:gd name="T1" fmla="*/ 5 h 473"/>
                  <a:gd name="T2" fmla="*/ 60 w 328"/>
                  <a:gd name="T3" fmla="*/ 29 h 473"/>
                  <a:gd name="T4" fmla="*/ 176 w 328"/>
                  <a:gd name="T5" fmla="*/ 177 h 473"/>
                  <a:gd name="T6" fmla="*/ 328 w 328"/>
                  <a:gd name="T7" fmla="*/ 473 h 47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28" h="473">
                    <a:moveTo>
                      <a:pt x="0" y="5"/>
                    </a:moveTo>
                    <a:cubicBezTo>
                      <a:pt x="10" y="9"/>
                      <a:pt x="31" y="0"/>
                      <a:pt x="60" y="29"/>
                    </a:cubicBezTo>
                    <a:cubicBezTo>
                      <a:pt x="89" y="58"/>
                      <a:pt x="131" y="103"/>
                      <a:pt x="176" y="177"/>
                    </a:cubicBezTo>
                    <a:cubicBezTo>
                      <a:pt x="221" y="251"/>
                      <a:pt x="296" y="411"/>
                      <a:pt x="328" y="473"/>
                    </a:cubicBezTo>
                  </a:path>
                </a:pathLst>
              </a:custGeom>
              <a:noFill/>
              <a:ln w="889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8" name="Freeform 23"/>
              <p:cNvSpPr>
                <a:spLocks/>
              </p:cNvSpPr>
              <p:nvPr/>
            </p:nvSpPr>
            <p:spPr bwMode="auto">
              <a:xfrm>
                <a:off x="1260" y="1572"/>
                <a:ext cx="160" cy="428"/>
              </a:xfrm>
              <a:custGeom>
                <a:avLst/>
                <a:gdLst>
                  <a:gd name="T0" fmla="*/ 0 w 160"/>
                  <a:gd name="T1" fmla="*/ 0 h 428"/>
                  <a:gd name="T2" fmla="*/ 56 w 160"/>
                  <a:gd name="T3" fmla="*/ 124 h 428"/>
                  <a:gd name="T4" fmla="*/ 100 w 160"/>
                  <a:gd name="T5" fmla="*/ 240 h 428"/>
                  <a:gd name="T6" fmla="*/ 160 w 160"/>
                  <a:gd name="T7" fmla="*/ 428 h 42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60" h="428">
                    <a:moveTo>
                      <a:pt x="0" y="0"/>
                    </a:moveTo>
                    <a:cubicBezTo>
                      <a:pt x="9" y="21"/>
                      <a:pt x="39" y="84"/>
                      <a:pt x="56" y="124"/>
                    </a:cubicBezTo>
                    <a:cubicBezTo>
                      <a:pt x="73" y="164"/>
                      <a:pt x="83" y="189"/>
                      <a:pt x="100" y="240"/>
                    </a:cubicBezTo>
                    <a:cubicBezTo>
                      <a:pt x="117" y="291"/>
                      <a:pt x="148" y="389"/>
                      <a:pt x="160" y="428"/>
                    </a:cubicBezTo>
                  </a:path>
                </a:pathLst>
              </a:custGeom>
              <a:noFill/>
              <a:ln w="88900">
                <a:solidFill>
                  <a:srgbClr val="008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9" name="Freeform 24"/>
              <p:cNvSpPr>
                <a:spLocks/>
              </p:cNvSpPr>
              <p:nvPr/>
            </p:nvSpPr>
            <p:spPr bwMode="auto">
              <a:xfrm>
                <a:off x="2028" y="1820"/>
                <a:ext cx="108" cy="304"/>
              </a:xfrm>
              <a:custGeom>
                <a:avLst/>
                <a:gdLst>
                  <a:gd name="T0" fmla="*/ 0 w 108"/>
                  <a:gd name="T1" fmla="*/ 304 h 304"/>
                  <a:gd name="T2" fmla="*/ 68 w 108"/>
                  <a:gd name="T3" fmla="*/ 136 h 304"/>
                  <a:gd name="T4" fmla="*/ 108 w 108"/>
                  <a:gd name="T5" fmla="*/ 0 h 30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8" h="304">
                    <a:moveTo>
                      <a:pt x="0" y="304"/>
                    </a:moveTo>
                    <a:cubicBezTo>
                      <a:pt x="11" y="276"/>
                      <a:pt x="50" y="187"/>
                      <a:pt x="68" y="136"/>
                    </a:cubicBezTo>
                    <a:cubicBezTo>
                      <a:pt x="86" y="85"/>
                      <a:pt x="100" y="28"/>
                      <a:pt x="108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100" name="Freeform 25"/>
              <p:cNvSpPr>
                <a:spLocks/>
              </p:cNvSpPr>
              <p:nvPr/>
            </p:nvSpPr>
            <p:spPr bwMode="auto">
              <a:xfrm>
                <a:off x="1824" y="2120"/>
                <a:ext cx="204" cy="332"/>
              </a:xfrm>
              <a:custGeom>
                <a:avLst/>
                <a:gdLst>
                  <a:gd name="T0" fmla="*/ 0 w 204"/>
                  <a:gd name="T1" fmla="*/ 332 h 332"/>
                  <a:gd name="T2" fmla="*/ 40 w 204"/>
                  <a:gd name="T3" fmla="*/ 288 h 332"/>
                  <a:gd name="T4" fmla="*/ 124 w 204"/>
                  <a:gd name="T5" fmla="*/ 160 h 332"/>
                  <a:gd name="T6" fmla="*/ 204 w 204"/>
                  <a:gd name="T7" fmla="*/ 0 h 33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04" h="332">
                    <a:moveTo>
                      <a:pt x="0" y="332"/>
                    </a:moveTo>
                    <a:cubicBezTo>
                      <a:pt x="7" y="325"/>
                      <a:pt x="19" y="317"/>
                      <a:pt x="40" y="288"/>
                    </a:cubicBezTo>
                    <a:cubicBezTo>
                      <a:pt x="61" y="259"/>
                      <a:pt x="97" y="208"/>
                      <a:pt x="124" y="160"/>
                    </a:cubicBezTo>
                    <a:cubicBezTo>
                      <a:pt x="151" y="112"/>
                      <a:pt x="187" y="33"/>
                      <a:pt x="204" y="0"/>
                    </a:cubicBezTo>
                  </a:path>
                </a:pathLst>
              </a:custGeom>
              <a:noFill/>
              <a:ln w="88900">
                <a:solidFill>
                  <a:srgbClr val="FF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101" name="Freeform 26"/>
              <p:cNvSpPr>
                <a:spLocks/>
              </p:cNvSpPr>
              <p:nvPr/>
            </p:nvSpPr>
            <p:spPr bwMode="auto">
              <a:xfrm>
                <a:off x="1544" y="2256"/>
                <a:ext cx="276" cy="242"/>
              </a:xfrm>
              <a:custGeom>
                <a:avLst/>
                <a:gdLst>
                  <a:gd name="T0" fmla="*/ 276 w 276"/>
                  <a:gd name="T1" fmla="*/ 204 h 242"/>
                  <a:gd name="T2" fmla="*/ 208 w 276"/>
                  <a:gd name="T3" fmla="*/ 232 h 242"/>
                  <a:gd name="T4" fmla="*/ 96 w 276"/>
                  <a:gd name="T5" fmla="*/ 144 h 242"/>
                  <a:gd name="T6" fmla="*/ 0 w 276"/>
                  <a:gd name="T7" fmla="*/ 0 h 24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76" h="242">
                    <a:moveTo>
                      <a:pt x="276" y="204"/>
                    </a:moveTo>
                    <a:cubicBezTo>
                      <a:pt x="265" y="209"/>
                      <a:pt x="238" y="242"/>
                      <a:pt x="208" y="232"/>
                    </a:cubicBezTo>
                    <a:cubicBezTo>
                      <a:pt x="178" y="222"/>
                      <a:pt x="131" y="183"/>
                      <a:pt x="96" y="144"/>
                    </a:cubicBezTo>
                    <a:cubicBezTo>
                      <a:pt x="61" y="105"/>
                      <a:pt x="20" y="30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102" name="Freeform 27"/>
              <p:cNvSpPr>
                <a:spLocks/>
              </p:cNvSpPr>
              <p:nvPr/>
            </p:nvSpPr>
            <p:spPr bwMode="auto">
              <a:xfrm>
                <a:off x="1416" y="1984"/>
                <a:ext cx="124" cy="276"/>
              </a:xfrm>
              <a:custGeom>
                <a:avLst/>
                <a:gdLst>
                  <a:gd name="T0" fmla="*/ 124 w 124"/>
                  <a:gd name="T1" fmla="*/ 276 h 276"/>
                  <a:gd name="T2" fmla="*/ 64 w 124"/>
                  <a:gd name="T3" fmla="*/ 172 h 276"/>
                  <a:gd name="T4" fmla="*/ 28 w 124"/>
                  <a:gd name="T5" fmla="*/ 100 h 276"/>
                  <a:gd name="T6" fmla="*/ 0 w 124"/>
                  <a:gd name="T7" fmla="*/ 0 h 276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4" h="276">
                    <a:moveTo>
                      <a:pt x="124" y="276"/>
                    </a:moveTo>
                    <a:cubicBezTo>
                      <a:pt x="114" y="259"/>
                      <a:pt x="80" y="201"/>
                      <a:pt x="64" y="172"/>
                    </a:cubicBezTo>
                    <a:cubicBezTo>
                      <a:pt x="48" y="143"/>
                      <a:pt x="39" y="129"/>
                      <a:pt x="28" y="100"/>
                    </a:cubicBezTo>
                    <a:cubicBezTo>
                      <a:pt x="17" y="71"/>
                      <a:pt x="6" y="21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33CC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88086" name="Group 28"/>
            <p:cNvGrpSpPr>
              <a:grpSpLocks/>
            </p:cNvGrpSpPr>
            <p:nvPr/>
          </p:nvGrpSpPr>
          <p:grpSpPr bwMode="auto">
            <a:xfrm>
              <a:off x="1829" y="1458"/>
              <a:ext cx="1561" cy="1356"/>
              <a:chOff x="575" y="1142"/>
              <a:chExt cx="1561" cy="1356"/>
            </a:xfrm>
          </p:grpSpPr>
          <p:sp>
            <p:nvSpPr>
              <p:cNvPr id="88087" name="Freeform 29"/>
              <p:cNvSpPr>
                <a:spLocks/>
              </p:cNvSpPr>
              <p:nvPr/>
            </p:nvSpPr>
            <p:spPr bwMode="auto">
              <a:xfrm>
                <a:off x="575" y="1536"/>
                <a:ext cx="101" cy="294"/>
              </a:xfrm>
              <a:custGeom>
                <a:avLst/>
                <a:gdLst>
                  <a:gd name="T0" fmla="*/ 0 w 101"/>
                  <a:gd name="T1" fmla="*/ 294 h 294"/>
                  <a:gd name="T2" fmla="*/ 53 w 101"/>
                  <a:gd name="T3" fmla="*/ 112 h 294"/>
                  <a:gd name="T4" fmla="*/ 101 w 101"/>
                  <a:gd name="T5" fmla="*/ 0 h 29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1" h="294">
                    <a:moveTo>
                      <a:pt x="0" y="294"/>
                    </a:moveTo>
                    <a:cubicBezTo>
                      <a:pt x="9" y="264"/>
                      <a:pt x="36" y="161"/>
                      <a:pt x="53" y="112"/>
                    </a:cubicBezTo>
                    <a:cubicBezTo>
                      <a:pt x="70" y="63"/>
                      <a:pt x="91" y="23"/>
                      <a:pt x="101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88" name="Freeform 30"/>
              <p:cNvSpPr>
                <a:spLocks/>
              </p:cNvSpPr>
              <p:nvPr/>
            </p:nvSpPr>
            <p:spPr bwMode="auto">
              <a:xfrm>
                <a:off x="664" y="1142"/>
                <a:ext cx="308" cy="402"/>
              </a:xfrm>
              <a:custGeom>
                <a:avLst/>
                <a:gdLst>
                  <a:gd name="T0" fmla="*/ 0 w 308"/>
                  <a:gd name="T1" fmla="*/ 402 h 402"/>
                  <a:gd name="T2" fmla="*/ 72 w 308"/>
                  <a:gd name="T3" fmla="*/ 266 h 402"/>
                  <a:gd name="T4" fmla="*/ 216 w 308"/>
                  <a:gd name="T5" fmla="*/ 42 h 402"/>
                  <a:gd name="T6" fmla="*/ 308 w 308"/>
                  <a:gd name="T7" fmla="*/ 14 h 40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08" h="402">
                    <a:moveTo>
                      <a:pt x="0" y="402"/>
                    </a:moveTo>
                    <a:cubicBezTo>
                      <a:pt x="12" y="380"/>
                      <a:pt x="36" y="326"/>
                      <a:pt x="72" y="266"/>
                    </a:cubicBezTo>
                    <a:cubicBezTo>
                      <a:pt x="108" y="206"/>
                      <a:pt x="177" y="84"/>
                      <a:pt x="216" y="42"/>
                    </a:cubicBezTo>
                    <a:cubicBezTo>
                      <a:pt x="255" y="0"/>
                      <a:pt x="289" y="20"/>
                      <a:pt x="308" y="14"/>
                    </a:cubicBezTo>
                  </a:path>
                </a:pathLst>
              </a:custGeom>
              <a:noFill/>
              <a:ln w="88900">
                <a:solidFill>
                  <a:srgbClr val="FF66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89" name="Freeform 31"/>
              <p:cNvSpPr>
                <a:spLocks/>
              </p:cNvSpPr>
              <p:nvPr/>
            </p:nvSpPr>
            <p:spPr bwMode="auto">
              <a:xfrm>
                <a:off x="956" y="1143"/>
                <a:ext cx="328" cy="473"/>
              </a:xfrm>
              <a:custGeom>
                <a:avLst/>
                <a:gdLst>
                  <a:gd name="T0" fmla="*/ 0 w 328"/>
                  <a:gd name="T1" fmla="*/ 5 h 473"/>
                  <a:gd name="T2" fmla="*/ 60 w 328"/>
                  <a:gd name="T3" fmla="*/ 29 h 473"/>
                  <a:gd name="T4" fmla="*/ 176 w 328"/>
                  <a:gd name="T5" fmla="*/ 177 h 473"/>
                  <a:gd name="T6" fmla="*/ 328 w 328"/>
                  <a:gd name="T7" fmla="*/ 473 h 47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328" h="473">
                    <a:moveTo>
                      <a:pt x="0" y="5"/>
                    </a:moveTo>
                    <a:cubicBezTo>
                      <a:pt x="10" y="9"/>
                      <a:pt x="31" y="0"/>
                      <a:pt x="60" y="29"/>
                    </a:cubicBezTo>
                    <a:cubicBezTo>
                      <a:pt x="89" y="58"/>
                      <a:pt x="131" y="103"/>
                      <a:pt x="176" y="177"/>
                    </a:cubicBezTo>
                    <a:cubicBezTo>
                      <a:pt x="221" y="251"/>
                      <a:pt x="296" y="411"/>
                      <a:pt x="328" y="473"/>
                    </a:cubicBezTo>
                  </a:path>
                </a:pathLst>
              </a:custGeom>
              <a:noFill/>
              <a:ln w="889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0" name="Freeform 32"/>
              <p:cNvSpPr>
                <a:spLocks/>
              </p:cNvSpPr>
              <p:nvPr/>
            </p:nvSpPr>
            <p:spPr bwMode="auto">
              <a:xfrm>
                <a:off x="1260" y="1572"/>
                <a:ext cx="160" cy="428"/>
              </a:xfrm>
              <a:custGeom>
                <a:avLst/>
                <a:gdLst>
                  <a:gd name="T0" fmla="*/ 0 w 160"/>
                  <a:gd name="T1" fmla="*/ 0 h 428"/>
                  <a:gd name="T2" fmla="*/ 56 w 160"/>
                  <a:gd name="T3" fmla="*/ 124 h 428"/>
                  <a:gd name="T4" fmla="*/ 100 w 160"/>
                  <a:gd name="T5" fmla="*/ 240 h 428"/>
                  <a:gd name="T6" fmla="*/ 160 w 160"/>
                  <a:gd name="T7" fmla="*/ 428 h 42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60" h="428">
                    <a:moveTo>
                      <a:pt x="0" y="0"/>
                    </a:moveTo>
                    <a:cubicBezTo>
                      <a:pt x="9" y="21"/>
                      <a:pt x="39" y="84"/>
                      <a:pt x="56" y="124"/>
                    </a:cubicBezTo>
                    <a:cubicBezTo>
                      <a:pt x="73" y="164"/>
                      <a:pt x="83" y="189"/>
                      <a:pt x="100" y="240"/>
                    </a:cubicBezTo>
                    <a:cubicBezTo>
                      <a:pt x="117" y="291"/>
                      <a:pt x="148" y="389"/>
                      <a:pt x="160" y="428"/>
                    </a:cubicBezTo>
                  </a:path>
                </a:pathLst>
              </a:custGeom>
              <a:noFill/>
              <a:ln w="88900">
                <a:solidFill>
                  <a:srgbClr val="008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1" name="Freeform 33"/>
              <p:cNvSpPr>
                <a:spLocks/>
              </p:cNvSpPr>
              <p:nvPr/>
            </p:nvSpPr>
            <p:spPr bwMode="auto">
              <a:xfrm>
                <a:off x="2028" y="1820"/>
                <a:ext cx="108" cy="304"/>
              </a:xfrm>
              <a:custGeom>
                <a:avLst/>
                <a:gdLst>
                  <a:gd name="T0" fmla="*/ 0 w 108"/>
                  <a:gd name="T1" fmla="*/ 304 h 304"/>
                  <a:gd name="T2" fmla="*/ 68 w 108"/>
                  <a:gd name="T3" fmla="*/ 136 h 304"/>
                  <a:gd name="T4" fmla="*/ 108 w 108"/>
                  <a:gd name="T5" fmla="*/ 0 h 304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08" h="304">
                    <a:moveTo>
                      <a:pt x="0" y="304"/>
                    </a:moveTo>
                    <a:cubicBezTo>
                      <a:pt x="11" y="276"/>
                      <a:pt x="50" y="187"/>
                      <a:pt x="68" y="136"/>
                    </a:cubicBezTo>
                    <a:cubicBezTo>
                      <a:pt x="86" y="85"/>
                      <a:pt x="100" y="28"/>
                      <a:pt x="108" y="0"/>
                    </a:cubicBezTo>
                  </a:path>
                </a:pathLst>
              </a:cu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2" name="Freeform 34"/>
              <p:cNvSpPr>
                <a:spLocks/>
              </p:cNvSpPr>
              <p:nvPr/>
            </p:nvSpPr>
            <p:spPr bwMode="auto">
              <a:xfrm>
                <a:off x="1824" y="2120"/>
                <a:ext cx="204" cy="332"/>
              </a:xfrm>
              <a:custGeom>
                <a:avLst/>
                <a:gdLst>
                  <a:gd name="T0" fmla="*/ 0 w 204"/>
                  <a:gd name="T1" fmla="*/ 332 h 332"/>
                  <a:gd name="T2" fmla="*/ 40 w 204"/>
                  <a:gd name="T3" fmla="*/ 288 h 332"/>
                  <a:gd name="T4" fmla="*/ 124 w 204"/>
                  <a:gd name="T5" fmla="*/ 160 h 332"/>
                  <a:gd name="T6" fmla="*/ 204 w 204"/>
                  <a:gd name="T7" fmla="*/ 0 h 33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04" h="332">
                    <a:moveTo>
                      <a:pt x="0" y="332"/>
                    </a:moveTo>
                    <a:cubicBezTo>
                      <a:pt x="7" y="325"/>
                      <a:pt x="19" y="317"/>
                      <a:pt x="40" y="288"/>
                    </a:cubicBezTo>
                    <a:cubicBezTo>
                      <a:pt x="61" y="259"/>
                      <a:pt x="97" y="208"/>
                      <a:pt x="124" y="160"/>
                    </a:cubicBezTo>
                    <a:cubicBezTo>
                      <a:pt x="151" y="112"/>
                      <a:pt x="187" y="33"/>
                      <a:pt x="204" y="0"/>
                    </a:cubicBezTo>
                  </a:path>
                </a:pathLst>
              </a:custGeom>
              <a:noFill/>
              <a:ln w="88900">
                <a:solidFill>
                  <a:srgbClr val="FF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3" name="Freeform 35"/>
              <p:cNvSpPr>
                <a:spLocks/>
              </p:cNvSpPr>
              <p:nvPr/>
            </p:nvSpPr>
            <p:spPr bwMode="auto">
              <a:xfrm>
                <a:off x="1544" y="2256"/>
                <a:ext cx="276" cy="242"/>
              </a:xfrm>
              <a:custGeom>
                <a:avLst/>
                <a:gdLst>
                  <a:gd name="T0" fmla="*/ 276 w 276"/>
                  <a:gd name="T1" fmla="*/ 204 h 242"/>
                  <a:gd name="T2" fmla="*/ 208 w 276"/>
                  <a:gd name="T3" fmla="*/ 232 h 242"/>
                  <a:gd name="T4" fmla="*/ 96 w 276"/>
                  <a:gd name="T5" fmla="*/ 144 h 242"/>
                  <a:gd name="T6" fmla="*/ 0 w 276"/>
                  <a:gd name="T7" fmla="*/ 0 h 24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76" h="242">
                    <a:moveTo>
                      <a:pt x="276" y="204"/>
                    </a:moveTo>
                    <a:cubicBezTo>
                      <a:pt x="265" y="209"/>
                      <a:pt x="238" y="242"/>
                      <a:pt x="208" y="232"/>
                    </a:cubicBezTo>
                    <a:cubicBezTo>
                      <a:pt x="178" y="222"/>
                      <a:pt x="131" y="183"/>
                      <a:pt x="96" y="144"/>
                    </a:cubicBezTo>
                    <a:cubicBezTo>
                      <a:pt x="61" y="105"/>
                      <a:pt x="20" y="30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0000FF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88094" name="Freeform 36"/>
              <p:cNvSpPr>
                <a:spLocks/>
              </p:cNvSpPr>
              <p:nvPr/>
            </p:nvSpPr>
            <p:spPr bwMode="auto">
              <a:xfrm>
                <a:off x="1416" y="1984"/>
                <a:ext cx="124" cy="276"/>
              </a:xfrm>
              <a:custGeom>
                <a:avLst/>
                <a:gdLst>
                  <a:gd name="T0" fmla="*/ 124 w 124"/>
                  <a:gd name="T1" fmla="*/ 276 h 276"/>
                  <a:gd name="T2" fmla="*/ 64 w 124"/>
                  <a:gd name="T3" fmla="*/ 172 h 276"/>
                  <a:gd name="T4" fmla="*/ 28 w 124"/>
                  <a:gd name="T5" fmla="*/ 100 h 276"/>
                  <a:gd name="T6" fmla="*/ 0 w 124"/>
                  <a:gd name="T7" fmla="*/ 0 h 276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4" h="276">
                    <a:moveTo>
                      <a:pt x="124" y="276"/>
                    </a:moveTo>
                    <a:cubicBezTo>
                      <a:pt x="114" y="259"/>
                      <a:pt x="80" y="201"/>
                      <a:pt x="64" y="172"/>
                    </a:cubicBezTo>
                    <a:cubicBezTo>
                      <a:pt x="48" y="143"/>
                      <a:pt x="39" y="129"/>
                      <a:pt x="28" y="100"/>
                    </a:cubicBezTo>
                    <a:cubicBezTo>
                      <a:pt x="17" y="71"/>
                      <a:pt x="6" y="21"/>
                      <a:pt x="0" y="0"/>
                    </a:cubicBezTo>
                  </a:path>
                </a:pathLst>
              </a:custGeom>
              <a:noFill/>
              <a:ln w="88900">
                <a:solidFill>
                  <a:srgbClr val="33CC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</p:grpSp>
      <p:sp>
        <p:nvSpPr>
          <p:cNvPr id="205861" name="Rectangle 37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inverse Fourier Transform</a:t>
            </a:r>
          </a:p>
        </p:txBody>
      </p:sp>
      <p:sp>
        <p:nvSpPr>
          <p:cNvPr id="88084" name="AutoShape 38"/>
          <p:cNvSpPr>
            <a:spLocks noChangeArrowheads="1"/>
          </p:cNvSpPr>
          <p:nvPr/>
        </p:nvSpPr>
        <p:spPr bwMode="auto">
          <a:xfrm rot="10800000">
            <a:off x="3384550" y="4235450"/>
            <a:ext cx="1008063" cy="781050"/>
          </a:xfrm>
          <a:prstGeom prst="leftArrow">
            <a:avLst>
              <a:gd name="adj1" fmla="val 43500"/>
              <a:gd name="adj2" fmla="val 43667"/>
            </a:avLst>
          </a:prstGeom>
          <a:solidFill>
            <a:srgbClr val="FF66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9717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6" grpId="0"/>
      <p:bldP spid="205861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lattice</a:t>
            </a:r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colored by phase</a:t>
            </a:r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  <p:pic>
        <p:nvPicPr>
          <p:cNvPr id="89094" name="Picture 6" descr="phaseframe_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855" name="Picture 7" descr="phaseframe_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856" name="Picture 8" descr="phaseframe_0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857" name="Picture 9" descr="phaseframe_00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482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lattice</a:t>
            </a:r>
          </a:p>
        </p:txBody>
      </p:sp>
      <p:sp>
        <p:nvSpPr>
          <p:cNvPr id="90115" name="Text Box 3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colored by phase</a:t>
            </a:r>
          </a:p>
        </p:txBody>
      </p:sp>
      <p:pic>
        <p:nvPicPr>
          <p:cNvPr id="90116" name="Picture 4" descr="lattice_phase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4413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</p:spTree>
    <p:extLst>
      <p:ext uri="{BB962C8B-B14F-4D97-AF65-F5344CB8AC3E}">
        <p14:creationId xmlns:p14="http://schemas.microsoft.com/office/powerpoint/2010/main" val="52906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lattice</a:t>
            </a:r>
          </a:p>
        </p:txBody>
      </p:sp>
      <p:sp>
        <p:nvSpPr>
          <p:cNvPr id="91139" name="Text Box 3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colored by phase</a:t>
            </a:r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  <p:pic>
        <p:nvPicPr>
          <p:cNvPr id="91142" name="Picture 6" descr="phaseframe_06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845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922" name="Picture 2" descr="phasefra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923" name="Picture 3" descr="phaseframe_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64" name="Rectangle 4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scattering from a crystal structure</a:t>
            </a:r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colored by phase</a:t>
            </a: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sample</a:t>
            </a: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detector</a:t>
            </a:r>
          </a:p>
        </p:txBody>
      </p:sp>
    </p:spTree>
    <p:extLst>
      <p:ext uri="{BB962C8B-B14F-4D97-AF65-F5344CB8AC3E}">
        <p14:creationId xmlns:p14="http://schemas.microsoft.com/office/powerpoint/2010/main" val="388443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lattice</a:t>
            </a:r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colored by phase</a:t>
            </a: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56326" name="Picture 6" descr="phaseframe_06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42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89175"/>
            <a:ext cx="4552950" cy="455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phasefra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47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colored by phase</a:t>
            </a:r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573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413" y="2287588"/>
            <a:ext cx="4589462" cy="458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phaseframe_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7588"/>
            <a:ext cx="9140825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508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colored by phase</a:t>
            </a:r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59395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59396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59397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5939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>
            <a:spLocks noChangeAspect="1"/>
          </p:cNvSpPr>
          <p:nvPr/>
        </p:nvSpPr>
        <p:spPr>
          <a:xfrm>
            <a:off x="1584325" y="3794125"/>
            <a:ext cx="1463675" cy="14636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0419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0420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0421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042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spect="1"/>
          </p:cNvSpPr>
          <p:nvPr/>
        </p:nvSpPr>
        <p:spPr>
          <a:xfrm>
            <a:off x="1584325" y="3794125"/>
            <a:ext cx="1463675" cy="14636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1443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1445" name="Text Box 6"/>
          <p:cNvSpPr txBox="1">
            <a:spLocks noChangeArrowheads="1"/>
          </p:cNvSpPr>
          <p:nvPr/>
        </p:nvSpPr>
        <p:spPr bwMode="auto">
          <a:xfrm>
            <a:off x="6224588" y="1837293"/>
            <a:ext cx="16850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t</a:t>
            </a:r>
            <a:r>
              <a:rPr lang="en-US" altLang="en-US" dirty="0" smtClean="0"/>
              <a:t>otal scattering</a:t>
            </a:r>
            <a:endParaRPr lang="en-US" altLang="en-US" dirty="0"/>
          </a:p>
        </p:txBody>
      </p:sp>
      <p:pic>
        <p:nvPicPr>
          <p:cNvPr id="6144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2467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246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2469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247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3491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3492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3493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3494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4515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4516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4517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451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5539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5540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5541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554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6563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6564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6565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6566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7587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7588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7589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759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8611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8612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8613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861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69635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69636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69637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6963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ChangeArrowheads="1"/>
          </p:cNvSpPr>
          <p:nvPr/>
        </p:nvSpPr>
        <p:spPr bwMode="auto">
          <a:xfrm>
            <a:off x="180975" y="0"/>
            <a:ext cx="89630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>
                <a:solidFill>
                  <a:schemeClr val="tx2"/>
                </a:solidFill>
              </a:rPr>
              <a:t>scattering from a crystal structure</a:t>
            </a:r>
          </a:p>
        </p:txBody>
      </p:sp>
      <p:sp>
        <p:nvSpPr>
          <p:cNvPr id="70659" name="Text Box 4"/>
          <p:cNvSpPr txBox="1">
            <a:spLocks noChangeArrowheads="1"/>
          </p:cNvSpPr>
          <p:nvPr/>
        </p:nvSpPr>
        <p:spPr bwMode="auto">
          <a:xfrm>
            <a:off x="3317875" y="1063625"/>
            <a:ext cx="2906713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False color intensity</a:t>
            </a:r>
          </a:p>
        </p:txBody>
      </p:sp>
      <p:sp>
        <p:nvSpPr>
          <p:cNvPr id="70660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sample</a:t>
            </a:r>
          </a:p>
        </p:txBody>
      </p:sp>
      <p:sp>
        <p:nvSpPr>
          <p:cNvPr id="70661" name="Text Box 6"/>
          <p:cNvSpPr txBox="1">
            <a:spLocks noChangeArrowheads="1"/>
          </p:cNvSpPr>
          <p:nvPr/>
        </p:nvSpPr>
        <p:spPr bwMode="auto">
          <a:xfrm>
            <a:off x="6434138" y="1833563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detector</a:t>
            </a:r>
          </a:p>
        </p:txBody>
      </p:sp>
      <p:pic>
        <p:nvPicPr>
          <p:cNvPr id="7066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791200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http://shelx.uni-ac.gwdg.de/SHELX/SHELXCDE_IUCr2011.pdf</a:t>
            </a:r>
            <a:endParaRPr lang="en-US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4" t="20901" r="24883" b="21627"/>
          <a:stretch/>
        </p:blipFill>
        <p:spPr bwMode="auto">
          <a:xfrm>
            <a:off x="381000" y="838200"/>
            <a:ext cx="8278508" cy="48899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33400" y="152400"/>
            <a:ext cx="75301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George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Sheldrick’s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Lecture,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IUCr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Madrid 2011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27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5400"/>
            <a:ext cx="9144000" cy="889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Andrea Thorn’s lectureCCP4 Fukuoka 2012 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7" t="15983" r="24077" b="8730"/>
          <a:stretch/>
        </p:blipFill>
        <p:spPr bwMode="auto">
          <a:xfrm>
            <a:off x="914400" y="990600"/>
            <a:ext cx="7570747" cy="5507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624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79120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Uson</a:t>
            </a:r>
            <a:r>
              <a:rPr lang="en-US" dirty="0"/>
              <a:t> I, Stevenson CEM, Lawson DM &amp; </a:t>
            </a:r>
            <a:r>
              <a:rPr lang="en-US" dirty="0" err="1"/>
              <a:t>Sheldrick</a:t>
            </a:r>
            <a:r>
              <a:rPr lang="en-US" dirty="0"/>
              <a:t> GM (2007)."Structure determination of the O-methyltransferase </a:t>
            </a:r>
            <a:r>
              <a:rPr lang="en-US" dirty="0" err="1"/>
              <a:t>NovP</a:t>
            </a:r>
            <a:r>
              <a:rPr lang="en-US" dirty="0"/>
              <a:t> using the `free lunch algorithm' as implemented in SHELXE", </a:t>
            </a:r>
            <a:r>
              <a:rPr lang="en-US" i="1" dirty="0" err="1"/>
              <a:t>Acta</a:t>
            </a:r>
            <a:r>
              <a:rPr lang="en-US" i="1" dirty="0"/>
              <a:t> </a:t>
            </a:r>
            <a:r>
              <a:rPr lang="en-US" i="1" dirty="0" err="1"/>
              <a:t>Crystallographica</a:t>
            </a:r>
            <a:r>
              <a:rPr lang="en-US" i="1" dirty="0"/>
              <a:t> Section D</a:t>
            </a:r>
            <a:r>
              <a:rPr lang="en-US" dirty="0"/>
              <a:t> </a:t>
            </a:r>
            <a:r>
              <a:rPr lang="en-US" b="1" dirty="0"/>
              <a:t>63</a:t>
            </a:r>
            <a:r>
              <a:rPr lang="en-US" dirty="0"/>
              <a:t>, 1069-1074.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3" t="20901" r="17395" b="6250"/>
          <a:stretch/>
        </p:blipFill>
        <p:spPr bwMode="auto">
          <a:xfrm>
            <a:off x="76200" y="304800"/>
            <a:ext cx="8874265" cy="502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967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17364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1457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4796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04306" y="381000"/>
            <a:ext cx="6335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Pure translation disorder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17364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3354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04306" y="381000"/>
            <a:ext cx="6335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Pure translation disorder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569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7780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64982" y="381000"/>
            <a:ext cx="56140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Pure rotation disorder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17364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475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64982" y="381000"/>
            <a:ext cx="56140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Pure rotation disorder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211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1431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7460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41687" y="381000"/>
            <a:ext cx="4860626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transform</a:t>
            </a:r>
          </a:p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(rubber sheet)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17364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073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41687" y="381000"/>
            <a:ext cx="4860626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transform</a:t>
            </a:r>
          </a:p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(rubber sheet)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05703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6953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50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68666" y="381000"/>
            <a:ext cx="6806672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Severe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transform</a:t>
            </a:r>
          </a:p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(rubber sheet)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17364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3787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68666" y="381000"/>
            <a:ext cx="6806672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Severe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transform</a:t>
            </a:r>
          </a:p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(rubber sheet)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56032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100</a:t>
            </a:r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286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14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68666" y="381000"/>
            <a:ext cx="6806672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Severe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transform</a:t>
            </a:r>
          </a:p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(rubber sheet)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8527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10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4907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381000"/>
            <a:ext cx="4169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molecule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0"/>
            <a:ext cx="9144000" cy="4572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695450" y="1812925"/>
            <a:ext cx="92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sample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035040" y="1806360"/>
            <a:ext cx="2194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 smtClean="0"/>
              <a:t>Total scattering / 5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728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12780</TotalTime>
  <Words>1765</Words>
  <Application>Microsoft Office PowerPoint</Application>
  <PresentationFormat>On-screen Show (4:3)</PresentationFormat>
  <Paragraphs>557</Paragraphs>
  <Slides>122</Slides>
  <Notes>64</Notes>
  <HiddenSlides>7</HiddenSlides>
  <MMClips>2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122</vt:i4>
      </vt:variant>
    </vt:vector>
  </HeadingPairs>
  <TitlesOfParts>
    <vt:vector size="129" baseType="lpstr">
      <vt:lpstr>Arial</vt:lpstr>
      <vt:lpstr>Courier New</vt:lpstr>
      <vt:lpstr>Default Design</vt:lpstr>
      <vt:lpstr>1_Default Design</vt:lpstr>
      <vt:lpstr>2_Default Design</vt:lpstr>
      <vt:lpstr>3_Default Design</vt:lpstr>
      <vt:lpstr>Microsoft Graph Chart</vt:lpstr>
      <vt:lpstr>PowerPoint File available:</vt:lpstr>
      <vt:lpstr>Acknowledgements</vt:lpstr>
      <vt:lpstr>nearBragg program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nonBragg extracts background</vt:lpstr>
      <vt:lpstr>nanoBragg program</vt:lpstr>
      <vt:lpstr>nanoBragg program</vt:lpstr>
      <vt:lpstr>nanoBragg program</vt:lpstr>
      <vt:lpstr>nanoBragg program</vt:lpstr>
      <vt:lpstr>nanoBragg program</vt:lpstr>
      <vt:lpstr>nanoBragg program</vt:lpstr>
      <vt:lpstr>nanoBragg program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DS and spots: ready to process</vt:lpstr>
      <vt:lpstr>Summary</vt:lpstr>
      <vt:lpstr>Molecular Dynamics Simulation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Super-cell formalism for diffuse scatter</vt:lpstr>
      <vt:lpstr>average total scattering from points</vt:lpstr>
      <vt:lpstr>Anything is possible … with the right tools.</vt:lpstr>
      <vt:lpstr>Big Question:</vt:lpstr>
      <vt:lpstr>PowerPoint Presentation</vt:lpstr>
      <vt:lpstr>lysozyme: thermal motion</vt:lpstr>
      <vt:lpstr>Muybridge’s galloping horse (1878)</vt:lpstr>
      <vt:lpstr>Muybridge’s multi-camera</vt:lpstr>
      <vt:lpstr>Muybridge’s galloping horse (1878)</vt:lpstr>
      <vt:lpstr>Muybridge’s galloping horse (1878)</vt:lpstr>
      <vt:lpstr>Muybridge’s galloping horse (1878)</vt:lpstr>
      <vt:lpstr>Muybridge’s galloping horse (1878)</vt:lpstr>
      <vt:lpstr>Muybridge’s galloping horse (1878)</vt:lpstr>
      <vt:lpstr>Muybridge’s galloping horse (1878)</vt:lpstr>
      <vt:lpstr>Inter-Bragg spots over-sample unit cell</vt:lpstr>
      <vt:lpstr>square</vt:lpstr>
      <vt:lpstr>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Andrea Thorn’s lectureCCP4 Fukuoka 2012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Advance Light Source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Super-cell formalism for diffuse scatter</dc:title>
  <dc:creator>James Holton</dc:creator>
  <cp:lastModifiedBy>James_Holton</cp:lastModifiedBy>
  <cp:revision>92</cp:revision>
  <dcterms:created xsi:type="dcterms:W3CDTF">2012-01-10T14:25:56Z</dcterms:created>
  <dcterms:modified xsi:type="dcterms:W3CDTF">2017-05-13T18:40:12Z</dcterms:modified>
</cp:coreProperties>
</file>