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1" r:id="rId5"/>
    <p:sldMasterId id="2147483716" r:id="rId6"/>
    <p:sldMasterId id="2147483732" r:id="rId7"/>
    <p:sldMasterId id="2147483746" r:id="rId8"/>
    <p:sldMasterId id="2147483758" r:id="rId9"/>
  </p:sldMasterIdLst>
  <p:notesMasterIdLst>
    <p:notesMasterId r:id="rId91"/>
  </p:notesMasterIdLst>
  <p:sldIdLst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9" r:id="rId58"/>
    <p:sldId id="257" r:id="rId59"/>
    <p:sldId id="318" r:id="rId60"/>
    <p:sldId id="321" r:id="rId61"/>
    <p:sldId id="320" r:id="rId62"/>
    <p:sldId id="334" r:id="rId63"/>
    <p:sldId id="335" r:id="rId64"/>
    <p:sldId id="336" r:id="rId65"/>
    <p:sldId id="337" r:id="rId66"/>
    <p:sldId id="338" r:id="rId67"/>
    <p:sldId id="339" r:id="rId68"/>
    <p:sldId id="317" r:id="rId69"/>
    <p:sldId id="340" r:id="rId70"/>
    <p:sldId id="322" r:id="rId71"/>
    <p:sldId id="327" r:id="rId72"/>
    <p:sldId id="328" r:id="rId73"/>
    <p:sldId id="324" r:id="rId74"/>
    <p:sldId id="325" r:id="rId75"/>
    <p:sldId id="326" r:id="rId76"/>
    <p:sldId id="329" r:id="rId77"/>
    <p:sldId id="333" r:id="rId78"/>
    <p:sldId id="330" r:id="rId79"/>
    <p:sldId id="323" r:id="rId80"/>
    <p:sldId id="260" r:id="rId81"/>
    <p:sldId id="261" r:id="rId82"/>
    <p:sldId id="262" r:id="rId83"/>
    <p:sldId id="263" r:id="rId84"/>
    <p:sldId id="264" r:id="rId85"/>
    <p:sldId id="265" r:id="rId86"/>
    <p:sldId id="266" r:id="rId87"/>
    <p:sldId id="267" r:id="rId88"/>
    <p:sldId id="331" r:id="rId89"/>
    <p:sldId id="332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3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C8E86-CA22-4760-9D86-6799ECF26C2C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A6915-73A6-4829-8DCC-F3A437C6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6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B0FAD-32F3-4E7E-B8B2-64F0D98C2F1B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DEF47-BDF0-4FB8-9DBC-96A2A908F0FD}" type="slidenum">
              <a:rPr lang="en-US" altLang="en-US">
                <a:solidFill>
                  <a:prstClr val="black"/>
                </a:solidFill>
              </a:rPr>
              <a:pPr/>
              <a:t>48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8AF24-0D8F-42DC-AAB0-CF9703FEB6AF}" type="slidenum">
              <a:rPr lang="en-US" altLang="en-US">
                <a:solidFill>
                  <a:prstClr val="black"/>
                </a:solidFill>
              </a:rPr>
              <a:pPr/>
              <a:t>70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53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F56C9-E616-4FDD-959F-EB74433EF9F7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364CE4-1452-4352-A69B-7E5D38EE27B3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DD6E9-285C-44CE-ACB4-A0BE8AACF9D5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EC2F75-0F8D-4D14-B79F-E2A5C53CD7F7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C6DFA-5C54-4C95-8FAF-3F2F272BBD9E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7779CE-9C97-4CD2-BFC2-EB599E891C7F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61338-513F-4A67-B335-F7859BA02DF9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DEF47-BDF0-4FB8-9DBC-96A2A908F0FD}" type="slidenum">
              <a:rPr lang="en-US" altLang="en-US">
                <a:solidFill>
                  <a:prstClr val="black"/>
                </a:solidFill>
              </a:rPr>
              <a:pPr/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738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77A5-D292-4086-9167-677C008B0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641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3A989-04B4-4DE2-B3D8-29E2BB9AED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347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AA2D6-F45F-4E4B-8129-17EC0DF91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472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605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635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412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786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56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61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1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983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14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128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125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723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603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195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883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104B-30B0-4320-95E9-57429B18EE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0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ED921-0B92-4FF8-A9E6-BF3FB8EAA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3FE40-28D6-4935-8EE2-3D28C478BC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3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6D42C-ADA4-4CC2-B8AB-85927378A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1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D924-AE2E-43D0-9368-F54C73675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29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119-7DB9-4E61-8539-CCC26CD24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47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B7EF-8B9E-41F9-999A-10906D2CCB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27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48E1-4523-489A-B247-D487159315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9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10F4-274F-4DD9-8936-1067FDED2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40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A7D4-D89D-42D9-9665-24BFF3A19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85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0F97-C064-46F2-8736-CDB0BF876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10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8F30-5905-4AA3-A9E1-BFFC050184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7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0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6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96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8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2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52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60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93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22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1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4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08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44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31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71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9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74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35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6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72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1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86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64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80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9F0F79-6625-4BCE-9082-CE50E52E152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7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4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58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60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58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25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4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6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58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30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06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2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70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1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11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46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21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38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88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526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540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23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0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02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96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550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215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022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5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14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96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592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41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5F30B-C8E8-490C-B2DA-6DA4DF8DDD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7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37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16E88-88D1-4D37-A461-2BB5AB8765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54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69265-B418-432D-9DB0-27F9AF9867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979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73363-0FE4-4CB6-AB7C-06E2588478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122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4E3F9-D53F-4FC7-80CF-B28A2C324C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809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F44B2-3127-4BC6-81BA-2C61E6D1666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74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E4864-44DF-4E9A-A389-B409C29AFD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762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F7029-63C0-427F-A6CB-789A1BF8C5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665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E11EF-7115-4435-8C5B-D3B9C2027C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213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F1BDC-B74A-4D62-9E3C-634E44C96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52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8BBBD-2A9E-4028-9F3B-16B7B011F1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5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E299-90CF-4ECF-B510-58189C1E1193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65FB-EE90-4A5C-8257-D83A507A3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886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C080B3-2E36-4016-B8ED-62A5539E8B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288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E7B13B4-8F79-445C-9A53-217F6B9CDE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52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50C0E-AA20-40D6-852B-0F324D052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58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2C83A-F79B-48BB-8726-7C52956BB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941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BF95D-0D1D-467B-9E41-FEC291D0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02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27A3D-F608-4693-9CAC-96BE8EF5A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341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3789-F5FA-4863-AE5E-2E856A898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00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E91-829B-452A-A678-23CAE3996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71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CA4B-F7B0-4B3C-BCB0-68BF4F020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51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337CD-D353-4C86-99BF-8E22B17DAB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3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D5FE299-90CF-4ECF-B510-58189C1E1193}" type="datetimeFigureOut">
              <a:rPr lang="en-US" smtClean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8EA65FB-EE90-4A5C-8257-D83A507A3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9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9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1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04A9F-890A-4E77-B4E3-1F01A147C29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3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8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8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8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6BCB22-5E07-4192-A9C4-1876BEDE82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9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8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8.3.1 Upcoming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Unattended screening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Kappa </a:t>
            </a:r>
            <a:r>
              <a:rPr lang="en-US" dirty="0" err="1" smtClean="0"/>
              <a:t>goniostat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Adjustable beam size 300 </a:t>
            </a:r>
            <a:r>
              <a:rPr lang="el-GR" dirty="0" smtClean="0"/>
              <a:t>μ</a:t>
            </a:r>
            <a:r>
              <a:rPr lang="en-US" dirty="0" smtClean="0"/>
              <a:t>m – 10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Multilayers for </a:t>
            </a:r>
            <a:r>
              <a:rPr lang="en-US" dirty="0" err="1" smtClean="0"/>
              <a:t>rastering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ALS-U 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405" y="849406"/>
            <a:ext cx="6866965" cy="51502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5"/>
          <a:stretch/>
        </p:blipFill>
        <p:spPr>
          <a:xfrm rot="5400000">
            <a:off x="-1116106" y="1116105"/>
            <a:ext cx="6857999" cy="46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 noChangeAspect="1"/>
          </p:cNvGrpSpPr>
          <p:nvPr/>
        </p:nvGrpSpPr>
        <p:grpSpPr bwMode="auto">
          <a:xfrm flipH="1">
            <a:off x="622300" y="1666875"/>
            <a:ext cx="4113213" cy="4113213"/>
            <a:chOff x="2400" y="1104"/>
            <a:chExt cx="1728" cy="1728"/>
          </a:xfrm>
        </p:grpSpPr>
        <p:sp>
          <p:nvSpPr>
            <p:cNvPr id="2084" name="Rectangle 4"/>
            <p:cNvSpPr>
              <a:spLocks noChangeAspect="1" noChangeArrowheads="1"/>
            </p:cNvSpPr>
            <p:nvPr/>
          </p:nvSpPr>
          <p:spPr bwMode="auto">
            <a:xfrm>
              <a:off x="2400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5" name="Rectangle 5"/>
            <p:cNvSpPr>
              <a:spLocks noChangeAspect="1" noChangeArrowheads="1"/>
            </p:cNvSpPr>
            <p:nvPr/>
          </p:nvSpPr>
          <p:spPr bwMode="auto">
            <a:xfrm>
              <a:off x="2976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6" name="Rectangle 6"/>
            <p:cNvSpPr>
              <a:spLocks noChangeAspect="1" noChangeArrowheads="1"/>
            </p:cNvSpPr>
            <p:nvPr/>
          </p:nvSpPr>
          <p:spPr bwMode="auto">
            <a:xfrm>
              <a:off x="3552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7" name="Rectangle 7"/>
            <p:cNvSpPr>
              <a:spLocks noChangeAspect="1" noChangeArrowheads="1"/>
            </p:cNvSpPr>
            <p:nvPr/>
          </p:nvSpPr>
          <p:spPr bwMode="auto">
            <a:xfrm>
              <a:off x="2400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8" name="Rectangle 8"/>
            <p:cNvSpPr>
              <a:spLocks noChangeAspect="1" noChangeArrowheads="1"/>
            </p:cNvSpPr>
            <p:nvPr/>
          </p:nvSpPr>
          <p:spPr bwMode="auto">
            <a:xfrm>
              <a:off x="2976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9" name="Rectangle 9"/>
            <p:cNvSpPr>
              <a:spLocks noChangeAspect="1" noChangeArrowheads="1"/>
            </p:cNvSpPr>
            <p:nvPr/>
          </p:nvSpPr>
          <p:spPr bwMode="auto">
            <a:xfrm>
              <a:off x="3552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0" name="Rectangle 10"/>
            <p:cNvSpPr>
              <a:spLocks noChangeAspect="1" noChangeArrowheads="1"/>
            </p:cNvSpPr>
            <p:nvPr/>
          </p:nvSpPr>
          <p:spPr bwMode="auto">
            <a:xfrm>
              <a:off x="2400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1" name="Rectangle 11"/>
            <p:cNvSpPr>
              <a:spLocks noChangeAspect="1" noChangeArrowheads="1"/>
            </p:cNvSpPr>
            <p:nvPr/>
          </p:nvSpPr>
          <p:spPr bwMode="auto">
            <a:xfrm>
              <a:off x="2976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2" name="Rectangle 12"/>
            <p:cNvSpPr>
              <a:spLocks noChangeAspect="1" noChangeArrowheads="1"/>
            </p:cNvSpPr>
            <p:nvPr/>
          </p:nvSpPr>
          <p:spPr bwMode="auto">
            <a:xfrm>
              <a:off x="3552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51" name="Group 13"/>
          <p:cNvGrpSpPr>
            <a:grpSpLocks/>
          </p:cNvGrpSpPr>
          <p:nvPr/>
        </p:nvGrpSpPr>
        <p:grpSpPr bwMode="auto">
          <a:xfrm flipH="1">
            <a:off x="4273550" y="2954338"/>
            <a:ext cx="3735388" cy="3035300"/>
            <a:chOff x="672" y="1920"/>
            <a:chExt cx="2353" cy="1912"/>
          </a:xfrm>
        </p:grpSpPr>
        <p:sp>
          <p:nvSpPr>
            <p:cNvPr id="2079" name="Freeform 14"/>
            <p:cNvSpPr>
              <a:spLocks/>
            </p:cNvSpPr>
            <p:nvPr/>
          </p:nvSpPr>
          <p:spPr bwMode="auto">
            <a:xfrm>
              <a:off x="1710" y="2556"/>
              <a:ext cx="1315" cy="657"/>
            </a:xfrm>
            <a:custGeom>
              <a:avLst/>
              <a:gdLst>
                <a:gd name="T0" fmla="*/ 712 w 1315"/>
                <a:gd name="T1" fmla="*/ 50 h 657"/>
                <a:gd name="T2" fmla="*/ 1101 w 1315"/>
                <a:gd name="T3" fmla="*/ 26 h 657"/>
                <a:gd name="T4" fmla="*/ 1291 w 1315"/>
                <a:gd name="T5" fmla="*/ 207 h 657"/>
                <a:gd name="T6" fmla="*/ 1245 w 1315"/>
                <a:gd name="T7" fmla="*/ 505 h 657"/>
                <a:gd name="T8" fmla="*/ 986 w 1315"/>
                <a:gd name="T9" fmla="*/ 579 h 657"/>
                <a:gd name="T10" fmla="*/ 652 w 1315"/>
                <a:gd name="T11" fmla="*/ 627 h 657"/>
                <a:gd name="T12" fmla="*/ 147 w 1315"/>
                <a:gd name="T13" fmla="*/ 399 h 657"/>
                <a:gd name="T14" fmla="*/ 29 w 1315"/>
                <a:gd name="T15" fmla="*/ 315 h 657"/>
                <a:gd name="T16" fmla="*/ 114 w 1315"/>
                <a:gd name="T17" fmla="*/ 262 h 657"/>
                <a:gd name="T18" fmla="*/ 712 w 1315"/>
                <a:gd name="T19" fmla="*/ 50 h 6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5" h="657">
                  <a:moveTo>
                    <a:pt x="712" y="50"/>
                  </a:moveTo>
                  <a:cubicBezTo>
                    <a:pt x="877" y="10"/>
                    <a:pt x="1005" y="0"/>
                    <a:pt x="1101" y="26"/>
                  </a:cubicBezTo>
                  <a:cubicBezTo>
                    <a:pt x="1197" y="53"/>
                    <a:pt x="1267" y="127"/>
                    <a:pt x="1291" y="207"/>
                  </a:cubicBezTo>
                  <a:cubicBezTo>
                    <a:pt x="1315" y="287"/>
                    <a:pt x="1296" y="443"/>
                    <a:pt x="1245" y="505"/>
                  </a:cubicBezTo>
                  <a:cubicBezTo>
                    <a:pt x="1194" y="567"/>
                    <a:pt x="1085" y="559"/>
                    <a:pt x="986" y="579"/>
                  </a:cubicBezTo>
                  <a:cubicBezTo>
                    <a:pt x="887" y="599"/>
                    <a:pt x="792" y="657"/>
                    <a:pt x="652" y="627"/>
                  </a:cubicBezTo>
                  <a:cubicBezTo>
                    <a:pt x="511" y="597"/>
                    <a:pt x="250" y="451"/>
                    <a:pt x="147" y="399"/>
                  </a:cubicBezTo>
                  <a:cubicBezTo>
                    <a:pt x="42" y="347"/>
                    <a:pt x="34" y="338"/>
                    <a:pt x="29" y="315"/>
                  </a:cubicBezTo>
                  <a:cubicBezTo>
                    <a:pt x="23" y="292"/>
                    <a:pt x="0" y="307"/>
                    <a:pt x="114" y="262"/>
                  </a:cubicBezTo>
                  <a:cubicBezTo>
                    <a:pt x="228" y="217"/>
                    <a:pt x="548" y="90"/>
                    <a:pt x="712" y="50"/>
                  </a:cubicBezTo>
                  <a:close/>
                </a:path>
              </a:pathLst>
            </a:custGeom>
            <a:solidFill>
              <a:srgbClr val="FFF0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080" name="Group 15"/>
            <p:cNvGrpSpPr>
              <a:grpSpLocks/>
            </p:cNvGrpSpPr>
            <p:nvPr/>
          </p:nvGrpSpPr>
          <p:grpSpPr bwMode="auto">
            <a:xfrm rot="-2471156">
              <a:off x="672" y="1920"/>
              <a:ext cx="2116" cy="1912"/>
              <a:chOff x="11" y="1490"/>
              <a:chExt cx="2116" cy="1903"/>
            </a:xfrm>
          </p:grpSpPr>
          <p:sp>
            <p:nvSpPr>
              <p:cNvPr id="2082" name="Freeform 1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83" name="Freeform 1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081" name="Rectangle 18"/>
            <p:cNvSpPr>
              <a:spLocks noChangeArrowheads="1"/>
            </p:cNvSpPr>
            <p:nvPr/>
          </p:nvSpPr>
          <p:spPr bwMode="auto">
            <a:xfrm rot="-2466725">
              <a:off x="2448" y="2832"/>
              <a:ext cx="142" cy="143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999997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63508" name="AutoShape 20"/>
          <p:cNvSpPr>
            <a:spLocks noChangeArrowheads="1"/>
          </p:cNvSpPr>
          <p:nvPr/>
        </p:nvSpPr>
        <p:spPr bwMode="auto">
          <a:xfrm rot="18458975" flipH="1">
            <a:off x="4035425" y="3111500"/>
            <a:ext cx="228600" cy="3556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6" name="Text Box 35"/>
          <p:cNvSpPr txBox="1">
            <a:spLocks noChangeArrowheads="1"/>
          </p:cNvSpPr>
          <p:nvPr/>
        </p:nvSpPr>
        <p:spPr bwMode="auto">
          <a:xfrm>
            <a:off x="695325" y="1630363"/>
            <a:ext cx="1297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MX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area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detector</a:t>
            </a:r>
          </a:p>
        </p:txBody>
      </p:sp>
      <p:sp>
        <p:nvSpPr>
          <p:cNvPr id="3263507" name="Oval 19"/>
          <p:cNvSpPr>
            <a:spLocks noChangeArrowheads="1"/>
          </p:cNvSpPr>
          <p:nvPr/>
        </p:nvSpPr>
        <p:spPr bwMode="auto">
          <a:xfrm flipH="1">
            <a:off x="240057" y="1346408"/>
            <a:ext cx="10055225" cy="100552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89020"/>
                  <a:invGamma/>
                  <a:alpha val="67000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32"/>
          <p:cNvPicPr>
            <a:picLocks noChangeAspect="1" noChangeArrowheads="1"/>
          </p:cNvPicPr>
          <p:nvPr/>
        </p:nvPicPr>
        <p:blipFill>
          <a:blip r:embed="rId2" cstate="print">
            <a:lum brigh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16685"/>
          <a:stretch>
            <a:fillRect/>
          </a:stretch>
        </p:blipFill>
        <p:spPr bwMode="auto">
          <a:xfrm>
            <a:off x="2554288" y="3473450"/>
            <a:ext cx="3111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70163" y="-304800"/>
            <a:ext cx="6573837" cy="3962400"/>
            <a:chOff x="2570163" y="-304800"/>
            <a:chExt cx="6573837" cy="3962400"/>
          </a:xfrm>
        </p:grpSpPr>
        <p:pic>
          <p:nvPicPr>
            <p:cNvPr id="47" name="Picture 2" descr="loop_movie_colo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357" y="-304800"/>
              <a:ext cx="4479643" cy="335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4" name="Line 27"/>
            <p:cNvSpPr>
              <a:spLocks noChangeShapeType="1"/>
            </p:cNvSpPr>
            <p:nvPr/>
          </p:nvSpPr>
          <p:spPr bwMode="auto">
            <a:xfrm flipH="1">
              <a:off x="2570163" y="0"/>
              <a:ext cx="1885950" cy="3468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5" name="Line 28"/>
            <p:cNvSpPr>
              <a:spLocks noChangeShapeType="1"/>
            </p:cNvSpPr>
            <p:nvPr/>
          </p:nvSpPr>
          <p:spPr bwMode="auto">
            <a:xfrm flipH="1">
              <a:off x="2832100" y="3052763"/>
              <a:ext cx="6311900" cy="604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50000" y="2511425"/>
              <a:ext cx="199866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beam center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 flipV="1">
              <a:off x="5943600" y="2438400"/>
              <a:ext cx="406400" cy="3040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763" y="219075"/>
              <a:ext cx="61753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650163" y="0"/>
              <a:ext cx="1030287" cy="1570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068" name="TextBox 9"/>
          <p:cNvSpPr txBox="1">
            <a:spLocks noChangeArrowheads="1"/>
          </p:cNvSpPr>
          <p:nvPr/>
        </p:nvSpPr>
        <p:spPr bwMode="auto">
          <a:xfrm>
            <a:off x="5975350" y="3786188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crystal in loop</a:t>
            </a:r>
          </a:p>
        </p:txBody>
      </p:sp>
      <p:grpSp>
        <p:nvGrpSpPr>
          <p:cNvPr id="3263509" name="Group 21"/>
          <p:cNvGrpSpPr>
            <a:grpSpLocks/>
          </p:cNvGrpSpPr>
          <p:nvPr/>
        </p:nvGrpSpPr>
        <p:grpSpPr bwMode="auto">
          <a:xfrm flipH="1">
            <a:off x="4441825" y="4859338"/>
            <a:ext cx="2209800" cy="1905000"/>
            <a:chOff x="1527" y="3120"/>
            <a:chExt cx="1392" cy="1200"/>
          </a:xfrm>
        </p:grpSpPr>
        <p:sp>
          <p:nvSpPr>
            <p:cNvPr id="2077" name="Rectangle 22"/>
            <p:cNvSpPr>
              <a:spLocks noChangeArrowheads="1"/>
            </p:cNvSpPr>
            <p:nvPr/>
          </p:nvSpPr>
          <p:spPr bwMode="auto">
            <a:xfrm>
              <a:off x="1527" y="3120"/>
              <a:ext cx="1392" cy="1200"/>
            </a:xfrm>
            <a:prstGeom prst="rect">
              <a:avLst/>
            </a:prstGeom>
            <a:solidFill>
              <a:srgbClr val="CC7351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735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8" name="Text Box 23"/>
            <p:cNvSpPr txBox="1">
              <a:spLocks noChangeArrowheads="1"/>
            </p:cNvSpPr>
            <p:nvPr/>
          </p:nvSpPr>
          <p:spPr bwMode="auto">
            <a:xfrm>
              <a:off x="1681" y="3273"/>
              <a:ext cx="91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Cu foil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08663" y="5072063"/>
            <a:ext cx="3048000" cy="1200150"/>
            <a:chOff x="5808663" y="5072063"/>
            <a:chExt cx="3048000" cy="1200150"/>
          </a:xfrm>
        </p:grpSpPr>
        <p:sp>
          <p:nvSpPr>
            <p:cNvPr id="2066" name="TextBox 35"/>
            <p:cNvSpPr txBox="1">
              <a:spLocks noChangeArrowheads="1"/>
            </p:cNvSpPr>
            <p:nvPr/>
          </p:nvSpPr>
          <p:spPr bwMode="auto">
            <a:xfrm>
              <a:off x="6772275" y="5072063"/>
              <a:ext cx="2084388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X-ray excited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fluorescent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X-ray source</a:t>
              </a:r>
            </a:p>
          </p:txBody>
        </p:sp>
        <p:cxnSp>
          <p:nvCxnSpPr>
            <p:cNvPr id="37" name="Straight Arrow Connector 36"/>
            <p:cNvCxnSpPr>
              <a:stCxn id="2066" idx="1"/>
            </p:cNvCxnSpPr>
            <p:nvPr/>
          </p:nvCxnSpPr>
          <p:spPr>
            <a:xfrm flipH="1">
              <a:off x="5808663" y="5672138"/>
              <a:ext cx="963612" cy="239712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360988" y="6149975"/>
            <a:ext cx="1797050" cy="582613"/>
            <a:chOff x="5360988" y="6149975"/>
            <a:chExt cx="1797050" cy="582613"/>
          </a:xfrm>
        </p:grpSpPr>
        <p:sp>
          <p:nvSpPr>
            <p:cNvPr id="3263512" name="AutoShape 24"/>
            <p:cNvSpPr>
              <a:spLocks noChangeArrowheads="1"/>
            </p:cNvSpPr>
            <p:nvPr/>
          </p:nvSpPr>
          <p:spPr bwMode="auto">
            <a:xfrm rot="7602949" flipH="1">
              <a:off x="6026150" y="5600701"/>
              <a:ext cx="466725" cy="1797050"/>
            </a:xfrm>
            <a:custGeom>
              <a:avLst/>
              <a:gdLst>
                <a:gd name="T0" fmla="*/ 408384 w 21600"/>
                <a:gd name="T1" fmla="*/ 898525 h 21600"/>
                <a:gd name="T2" fmla="*/ 233363 w 21600"/>
                <a:gd name="T3" fmla="*/ 1797050 h 21600"/>
                <a:gd name="T4" fmla="*/ 58341 w 21600"/>
                <a:gd name="T5" fmla="*/ 898525 h 21600"/>
                <a:gd name="T6" fmla="*/ 23336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Text Box 34"/>
            <p:cNvSpPr txBox="1">
              <a:spLocks noChangeArrowheads="1"/>
            </p:cNvSpPr>
            <p:nvPr/>
          </p:nvSpPr>
          <p:spPr bwMode="auto">
            <a:xfrm rot="2046076">
              <a:off x="5446713" y="6149975"/>
              <a:ext cx="1327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x-ray beam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0"/>
            <a:ext cx="42033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nline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</a:t>
            </a:r>
          </a:p>
          <a:p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bsorption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adiography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CBOXAR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2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35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912"/>
            <a:ext cx="9144000" cy="5720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8794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Cone-Beam Online X-ray Absorption Radiograph</a:t>
            </a:r>
            <a:br>
              <a:rPr lang="en-US" sz="3200" dirty="0" smtClean="0">
                <a:cs typeface="Arial" panose="020B0604020202020204" pitchFamily="34" charset="0"/>
              </a:rPr>
            </a:br>
            <a:r>
              <a:rPr lang="en-US" sz="3200" dirty="0" smtClean="0"/>
              <a:t>(CBOXAR)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6114" y="2873828"/>
            <a:ext cx="2017485" cy="986971"/>
          </a:xfrm>
          <a:prstGeom prst="roundRect">
            <a:avLst>
              <a:gd name="adj" fmla="val 279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Cryo</a:t>
            </a:r>
            <a:r>
              <a:rPr lang="en-US" sz="3200" b="1" dirty="0">
                <a:solidFill>
                  <a:srgbClr val="0070C0"/>
                </a:solidFill>
              </a:rPr>
              <a:t>-jet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nozzle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75941" y="5363028"/>
            <a:ext cx="2764971" cy="1081315"/>
          </a:xfrm>
          <a:prstGeom prst="roundRect">
            <a:avLst>
              <a:gd name="adj" fmla="val 279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Goniometer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magnet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852229" y="3817257"/>
            <a:ext cx="1088571" cy="1640115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336365">
            <a:off x="3736410" y="3217800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</a:t>
            </a:r>
            <a:r>
              <a:rPr lang="en-US" sz="2800" dirty="0">
                <a:solidFill>
                  <a:prstClr val="black"/>
                </a:solidFill>
              </a:rPr>
              <a:t>old gas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46371" y="243199"/>
            <a:ext cx="1883229" cy="14159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0261" y="207582"/>
            <a:ext cx="144545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0.2% high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average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0.2% low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649168" y="493240"/>
            <a:ext cx="281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49168" y="988539"/>
            <a:ext cx="281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46863" y="1446277"/>
            <a:ext cx="281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36711" y="488478"/>
            <a:ext cx="424913" cy="96591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" y="0"/>
            <a:ext cx="59796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 of 90% solvent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xtal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pure water: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0.2%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AutoShape 2"/>
          <p:cNvSpPr>
            <a:spLocks noChangeArrowheads="1"/>
          </p:cNvSpPr>
          <p:nvPr/>
        </p:nvSpPr>
        <p:spPr bwMode="auto">
          <a:xfrm flipH="1" flipV="1">
            <a:off x="4495800" y="3276600"/>
            <a:ext cx="914400" cy="914400"/>
          </a:xfrm>
          <a:prstGeom prst="rtTriangl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3733800" y="3581400"/>
            <a:ext cx="1828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09" name="AutoShape 5"/>
          <p:cNvSpPr>
            <a:spLocks noChangeArrowheads="1"/>
          </p:cNvSpPr>
          <p:nvPr/>
        </p:nvSpPr>
        <p:spPr bwMode="auto">
          <a:xfrm rot="16200000" flipH="1">
            <a:off x="6438900" y="2324100"/>
            <a:ext cx="1524000" cy="2667000"/>
          </a:xfrm>
          <a:prstGeom prst="can">
            <a:avLst>
              <a:gd name="adj" fmla="val 16341"/>
            </a:avLst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10" name="AutoShape 6"/>
          <p:cNvSpPr>
            <a:spLocks noChangeArrowheads="1"/>
          </p:cNvSpPr>
          <p:nvPr/>
        </p:nvSpPr>
        <p:spPr bwMode="auto">
          <a:xfrm rot="16200000" flipH="1">
            <a:off x="1333500" y="3314700"/>
            <a:ext cx="228600" cy="762000"/>
          </a:xfrm>
          <a:prstGeom prst="can">
            <a:avLst>
              <a:gd name="adj" fmla="val 3112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11" name="Rectangle 7"/>
          <p:cNvSpPr>
            <a:spLocks noChangeArrowheads="1"/>
          </p:cNvSpPr>
          <p:nvPr/>
        </p:nvSpPr>
        <p:spPr bwMode="auto">
          <a:xfrm>
            <a:off x="5943600" y="3657600"/>
            <a:ext cx="76200" cy="76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12" name="AutoShape 8"/>
          <p:cNvSpPr>
            <a:spLocks noChangeArrowheads="1"/>
          </p:cNvSpPr>
          <p:nvPr/>
        </p:nvSpPr>
        <p:spPr bwMode="auto">
          <a:xfrm flipH="1" flipV="1">
            <a:off x="4495800" y="3276600"/>
            <a:ext cx="914400" cy="914400"/>
          </a:xfrm>
          <a:prstGeom prst="rtTriangle">
            <a:avLst/>
          </a:prstGeom>
          <a:solidFill>
            <a:srgbClr val="3366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6629400" y="3429000"/>
            <a:ext cx="116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pinhole</a:t>
            </a: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4572000" y="281940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prism</a:t>
            </a:r>
          </a:p>
        </p:txBody>
      </p:sp>
      <p:sp>
        <p:nvSpPr>
          <p:cNvPr id="303115" name="AutoShape 11"/>
          <p:cNvSpPr>
            <a:spLocks noChangeArrowheads="1"/>
          </p:cNvSpPr>
          <p:nvPr/>
        </p:nvSpPr>
        <p:spPr bwMode="auto">
          <a:xfrm flipH="1">
            <a:off x="4114800" y="5524500"/>
            <a:ext cx="1524000" cy="1562100"/>
          </a:xfrm>
          <a:prstGeom prst="can">
            <a:avLst>
              <a:gd name="adj" fmla="val 9571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16" name="Text Box 12"/>
          <p:cNvSpPr txBox="1">
            <a:spLocks noChangeArrowheads="1"/>
          </p:cNvSpPr>
          <p:nvPr/>
        </p:nvSpPr>
        <p:spPr bwMode="auto">
          <a:xfrm>
            <a:off x="5791200" y="5791200"/>
            <a:ext cx="174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microscope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91000" y="3429000"/>
            <a:ext cx="1371600" cy="2057400"/>
            <a:chOff x="4191000" y="3429000"/>
            <a:chExt cx="1371600" cy="2057400"/>
          </a:xfrm>
        </p:grpSpPr>
        <p:sp>
          <p:nvSpPr>
            <p:cNvPr id="303119" name="Line 15"/>
            <p:cNvSpPr>
              <a:spLocks noChangeShapeType="1"/>
            </p:cNvSpPr>
            <p:nvPr/>
          </p:nvSpPr>
          <p:spPr bwMode="auto">
            <a:xfrm>
              <a:off x="5334000" y="4267200"/>
              <a:ext cx="22860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3120" name="Line 16"/>
            <p:cNvSpPr>
              <a:spLocks noChangeShapeType="1"/>
            </p:cNvSpPr>
            <p:nvPr/>
          </p:nvSpPr>
          <p:spPr bwMode="auto">
            <a:xfrm flipV="1">
              <a:off x="4191000" y="3429000"/>
              <a:ext cx="30480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03122" name="Picture 18" descr="xtal_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52800"/>
            <a:ext cx="5556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24" name="Rectangle 20"/>
          <p:cNvSpPr>
            <a:spLocks noChangeArrowheads="1"/>
          </p:cNvSpPr>
          <p:nvPr/>
        </p:nvSpPr>
        <p:spPr bwMode="auto">
          <a:xfrm>
            <a:off x="914400" y="2057400"/>
            <a:ext cx="381000" cy="3810000"/>
          </a:xfrm>
          <a:prstGeom prst="rect">
            <a:avLst/>
          </a:prstGeom>
          <a:solidFill>
            <a:srgbClr val="CC66FF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2743200"/>
            <a:ext cx="5867400" cy="1905000"/>
            <a:chOff x="152400" y="2743200"/>
            <a:chExt cx="5867400" cy="1905000"/>
          </a:xfrm>
        </p:grpSpPr>
        <p:sp>
          <p:nvSpPr>
            <p:cNvPr id="303121" name="Rectangle 17"/>
            <p:cNvSpPr>
              <a:spLocks noChangeArrowheads="1"/>
            </p:cNvSpPr>
            <p:nvPr/>
          </p:nvSpPr>
          <p:spPr bwMode="auto">
            <a:xfrm>
              <a:off x="1828801" y="3657600"/>
              <a:ext cx="1326355" cy="7620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52400" y="2743200"/>
              <a:ext cx="5867400" cy="1905000"/>
              <a:chOff x="152400" y="2743200"/>
              <a:chExt cx="5867400" cy="19050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429000" y="3429000"/>
                <a:ext cx="2590800" cy="762000"/>
                <a:chOff x="3429000" y="3429000"/>
                <a:chExt cx="2590800" cy="762000"/>
              </a:xfrm>
            </p:grpSpPr>
            <p:sp>
              <p:nvSpPr>
                <p:cNvPr id="30311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657600" y="3429000"/>
                  <a:ext cx="838200" cy="152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3118" name="Line 14"/>
                <p:cNvSpPr>
                  <a:spLocks noChangeShapeType="1"/>
                </p:cNvSpPr>
                <p:nvPr/>
              </p:nvSpPr>
              <p:spPr bwMode="auto">
                <a:xfrm>
                  <a:off x="3657600" y="3886200"/>
                  <a:ext cx="167640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3123" name="Rectangle 19"/>
                <p:cNvSpPr>
                  <a:spLocks noChangeArrowheads="1"/>
                </p:cNvSpPr>
                <p:nvPr/>
              </p:nvSpPr>
              <p:spPr bwMode="auto">
                <a:xfrm>
                  <a:off x="3429000" y="3657600"/>
                  <a:ext cx="2590800" cy="76200"/>
                </a:xfrm>
                <a:prstGeom prst="rect">
                  <a:avLst/>
                </a:prstGeom>
                <a:solidFill>
                  <a:srgbClr val="66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99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03125" name="Rectangle 21"/>
              <p:cNvSpPr>
                <a:spLocks noChangeArrowheads="1"/>
              </p:cNvSpPr>
              <p:nvPr/>
            </p:nvSpPr>
            <p:spPr bwMode="auto">
              <a:xfrm rot="1620533">
                <a:off x="152400" y="2743200"/>
                <a:ext cx="3200400" cy="76200"/>
              </a:xfrm>
              <a:prstGeom prst="rect">
                <a:avLst/>
              </a:prstGeom>
              <a:solidFill>
                <a:srgbClr val="66990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3126" name="Rectangle 22"/>
              <p:cNvSpPr>
                <a:spLocks noChangeArrowheads="1"/>
              </p:cNvSpPr>
              <p:nvPr/>
            </p:nvSpPr>
            <p:spPr bwMode="auto">
              <a:xfrm rot="19979467" flipV="1">
                <a:off x="152400" y="4572000"/>
                <a:ext cx="3200400" cy="76200"/>
              </a:xfrm>
              <a:prstGeom prst="rect">
                <a:avLst/>
              </a:prstGeom>
              <a:solidFill>
                <a:srgbClr val="66990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3127" name="Text Box 23"/>
          <p:cNvSpPr txBox="1">
            <a:spLocks noChangeArrowheads="1"/>
          </p:cNvSpPr>
          <p:nvPr/>
        </p:nvSpPr>
        <p:spPr bwMode="auto">
          <a:xfrm>
            <a:off x="1432978" y="1828800"/>
            <a:ext cx="3196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Styrofoam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™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backlight</a:t>
            </a:r>
          </a:p>
        </p:txBody>
      </p:sp>
      <p:sp>
        <p:nvSpPr>
          <p:cNvPr id="303128" name="Text Box 24"/>
          <p:cNvSpPr txBox="1">
            <a:spLocks noChangeArrowheads="1"/>
          </p:cNvSpPr>
          <p:nvPr/>
        </p:nvSpPr>
        <p:spPr bwMode="auto">
          <a:xfrm>
            <a:off x="1447800" y="2590800"/>
            <a:ext cx="1404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backstop</a:t>
            </a:r>
          </a:p>
        </p:txBody>
      </p:sp>
      <p:sp>
        <p:nvSpPr>
          <p:cNvPr id="303129" name="Line 25"/>
          <p:cNvSpPr>
            <a:spLocks noChangeShapeType="1"/>
          </p:cNvSpPr>
          <p:nvPr/>
        </p:nvSpPr>
        <p:spPr bwMode="auto">
          <a:xfrm flipV="1">
            <a:off x="1676400" y="2971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3130" name="Line 26"/>
          <p:cNvSpPr>
            <a:spLocks noChangeShapeType="1"/>
          </p:cNvSpPr>
          <p:nvPr/>
        </p:nvSpPr>
        <p:spPr bwMode="auto">
          <a:xfrm flipH="1">
            <a:off x="1371600" y="2286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Zero-parallax simplifies alignment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611"/>
            <a:ext cx="9158437" cy="62443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Zero-parallax simplifies alignment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5976" y="1443789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611"/>
            <a:ext cx="9158437" cy="6244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Zero-parallax simplifies alignment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568" y="1443789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isible light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6" name="Group 2"/>
          <p:cNvGrpSpPr>
            <a:grpSpLocks noChangeAspect="1"/>
          </p:cNvGrpSpPr>
          <p:nvPr/>
        </p:nvGrpSpPr>
        <p:grpSpPr bwMode="auto">
          <a:xfrm>
            <a:off x="327025" y="1809750"/>
            <a:ext cx="3598863" cy="2706688"/>
            <a:chOff x="688" y="2552"/>
            <a:chExt cx="1388" cy="1044"/>
          </a:xfrm>
        </p:grpSpPr>
        <p:sp>
          <p:nvSpPr>
            <p:cNvPr id="205827" name="Rectangle 3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5828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205829" name="Group 5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205830" name="Line 6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5831" name="Line 7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5832" name="Text Box 8"/>
          <p:cNvSpPr txBox="1">
            <a:spLocks noChangeAspect="1" noChangeArrowheads="1"/>
          </p:cNvSpPr>
          <p:nvPr/>
        </p:nvSpPr>
        <p:spPr bwMode="auto">
          <a:xfrm>
            <a:off x="1147678" y="4610100"/>
            <a:ext cx="19543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beamline</a:t>
            </a:r>
          </a:p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microscope</a:t>
            </a:r>
          </a:p>
        </p:txBody>
      </p:sp>
      <p:grpSp>
        <p:nvGrpSpPr>
          <p:cNvPr id="205833" name="Group 9"/>
          <p:cNvGrpSpPr>
            <a:grpSpLocks noChangeAspect="1"/>
          </p:cNvGrpSpPr>
          <p:nvPr/>
        </p:nvGrpSpPr>
        <p:grpSpPr bwMode="auto">
          <a:xfrm>
            <a:off x="5033963" y="1833563"/>
            <a:ext cx="3598862" cy="2705100"/>
            <a:chOff x="3648" y="2088"/>
            <a:chExt cx="1388" cy="1044"/>
          </a:xfrm>
        </p:grpSpPr>
        <p:sp>
          <p:nvSpPr>
            <p:cNvPr id="205834" name="Rectangle 10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5835" name="Picture 11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05836" name="Text Box 12"/>
          <p:cNvSpPr txBox="1">
            <a:spLocks noChangeAspect="1" noChangeArrowheads="1"/>
          </p:cNvSpPr>
          <p:nvPr/>
        </p:nvSpPr>
        <p:spPr bwMode="auto">
          <a:xfrm>
            <a:off x="6008504" y="4632325"/>
            <a:ext cx="16466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reference</a:t>
            </a:r>
          </a:p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image</a:t>
            </a: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97893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"/>
          <p:cNvGrpSpPr>
            <a:grpSpLocks noChangeAspect="1"/>
          </p:cNvGrpSpPr>
          <p:nvPr/>
        </p:nvGrpSpPr>
        <p:grpSpPr bwMode="auto">
          <a:xfrm>
            <a:off x="1266825" y="954088"/>
            <a:ext cx="6608763" cy="4970462"/>
            <a:chOff x="2361" y="2283"/>
            <a:chExt cx="1388" cy="1044"/>
          </a:xfrm>
        </p:grpSpPr>
        <p:grpSp>
          <p:nvGrpSpPr>
            <p:cNvPr id="207875" name="Group 3"/>
            <p:cNvGrpSpPr>
              <a:grpSpLocks noChangeAspect="1"/>
            </p:cNvGrpSpPr>
            <p:nvPr/>
          </p:nvGrpSpPr>
          <p:grpSpPr bwMode="auto">
            <a:xfrm>
              <a:off x="2361" y="2283"/>
              <a:ext cx="1388" cy="1044"/>
              <a:chOff x="3648" y="2088"/>
              <a:chExt cx="1388" cy="1044"/>
            </a:xfrm>
          </p:grpSpPr>
          <p:sp>
            <p:nvSpPr>
              <p:cNvPr id="207876" name="Rectangle 4"/>
              <p:cNvSpPr>
                <a:spLocks noChangeAspect="1" noChangeArrowheads="1"/>
              </p:cNvSpPr>
              <p:nvPr/>
            </p:nvSpPr>
            <p:spPr bwMode="auto">
              <a:xfrm>
                <a:off x="3648" y="2088"/>
                <a:ext cx="1388" cy="1044"/>
              </a:xfrm>
              <a:prstGeom prst="rect">
                <a:avLst/>
              </a:prstGeom>
              <a:solidFill>
                <a:srgbClr val="DDDDDD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07877" name="Picture 5" descr="xtal_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38" b="-2274"/>
              <a:stretch>
                <a:fillRect/>
              </a:stretch>
            </p:blipFill>
            <p:spPr bwMode="auto">
              <a:xfrm>
                <a:off x="4055" y="2416"/>
                <a:ext cx="978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7878" name="Group 6"/>
            <p:cNvGrpSpPr>
              <a:grpSpLocks noChangeAspect="1"/>
            </p:cNvGrpSpPr>
            <p:nvPr/>
          </p:nvGrpSpPr>
          <p:grpSpPr bwMode="auto">
            <a:xfrm>
              <a:off x="2361" y="2283"/>
              <a:ext cx="1388" cy="1044"/>
              <a:chOff x="688" y="2552"/>
              <a:chExt cx="1388" cy="1044"/>
            </a:xfrm>
          </p:grpSpPr>
          <p:sp>
            <p:nvSpPr>
              <p:cNvPr id="207879" name="Rectangle 7"/>
              <p:cNvSpPr>
                <a:spLocks noChangeAspect="1" noChangeArrowheads="1"/>
              </p:cNvSpPr>
              <p:nvPr/>
            </p:nvSpPr>
            <p:spPr bwMode="auto">
              <a:xfrm>
                <a:off x="688" y="2552"/>
                <a:ext cx="1388" cy="1044"/>
              </a:xfrm>
              <a:prstGeom prst="rect">
                <a:avLst/>
              </a:prstGeom>
              <a:solidFill>
                <a:srgbClr val="DDDDDD">
                  <a:alpha val="50000"/>
                </a:srgb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07880" name="Picture 8" descr="xtal_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550" b="-2274"/>
              <a:stretch>
                <a:fillRect/>
              </a:stretch>
            </p:blipFill>
            <p:spPr bwMode="auto">
              <a:xfrm>
                <a:off x="1415" y="3104"/>
                <a:ext cx="658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7881" name="Group 9"/>
              <p:cNvGrpSpPr>
                <a:grpSpLocks noChangeAspect="1"/>
              </p:cNvGrpSpPr>
              <p:nvPr/>
            </p:nvGrpSpPr>
            <p:grpSpPr bwMode="auto">
              <a:xfrm>
                <a:off x="912" y="2664"/>
                <a:ext cx="904" cy="800"/>
                <a:chOff x="3640" y="440"/>
                <a:chExt cx="904" cy="800"/>
              </a:xfrm>
            </p:grpSpPr>
            <p:sp>
              <p:nvSpPr>
                <p:cNvPr id="207882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4096" y="440"/>
                  <a:ext cx="0" cy="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883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3640" y="856"/>
                  <a:ext cx="9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07884" name="Text Box 12"/>
          <p:cNvSpPr txBox="1">
            <a:spLocks noChangeAspect="1" noChangeArrowheads="1"/>
          </p:cNvSpPr>
          <p:nvPr/>
        </p:nvSpPr>
        <p:spPr bwMode="auto">
          <a:xfrm>
            <a:off x="3965575" y="6200775"/>
            <a:ext cx="12128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search</a:t>
            </a:r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3331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2"/>
          <p:cNvGrpSpPr>
            <a:grpSpLocks noChangeAspect="1"/>
          </p:cNvGrpSpPr>
          <p:nvPr/>
        </p:nvGrpSpPr>
        <p:grpSpPr bwMode="auto">
          <a:xfrm>
            <a:off x="0" y="141287"/>
            <a:ext cx="6615113" cy="4975226"/>
            <a:chOff x="3648" y="2088"/>
            <a:chExt cx="1388" cy="1044"/>
          </a:xfrm>
        </p:grpSpPr>
        <p:sp>
          <p:nvSpPr>
            <p:cNvPr id="209923" name="Rectangle 3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9924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925" name="Group 5"/>
          <p:cNvGrpSpPr>
            <a:grpSpLocks noChangeAspect="1"/>
          </p:cNvGrpSpPr>
          <p:nvPr/>
        </p:nvGrpSpPr>
        <p:grpSpPr bwMode="auto">
          <a:xfrm>
            <a:off x="1270000" y="955675"/>
            <a:ext cx="6615113" cy="4976813"/>
            <a:chOff x="688" y="2552"/>
            <a:chExt cx="1388" cy="1044"/>
          </a:xfrm>
        </p:grpSpPr>
        <p:sp>
          <p:nvSpPr>
            <p:cNvPr id="209926" name="Rectangle 6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9927" name="Picture 7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9928" name="Group 8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209929" name="Line 9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9930" name="Line 10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9931" name="Text Box 11"/>
          <p:cNvSpPr txBox="1">
            <a:spLocks noChangeAspect="1" noChangeArrowheads="1"/>
          </p:cNvSpPr>
          <p:nvPr/>
        </p:nvSpPr>
        <p:spPr bwMode="auto">
          <a:xfrm>
            <a:off x="3965575" y="6202363"/>
            <a:ext cx="12128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search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758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2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2"/>
          <p:cNvGrpSpPr>
            <a:grpSpLocks noChangeAspect="1"/>
          </p:cNvGrpSpPr>
          <p:nvPr/>
        </p:nvGrpSpPr>
        <p:grpSpPr bwMode="auto">
          <a:xfrm>
            <a:off x="461963" y="2643188"/>
            <a:ext cx="6615112" cy="4975225"/>
            <a:chOff x="3648" y="2088"/>
            <a:chExt cx="1388" cy="1044"/>
          </a:xfrm>
        </p:grpSpPr>
        <p:sp>
          <p:nvSpPr>
            <p:cNvPr id="211971" name="Rectangle 3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1972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grpSp>
        <p:nvGrpSpPr>
          <p:cNvPr id="14" name="Group 5"/>
          <p:cNvGrpSpPr>
            <a:grpSpLocks noChangeAspect="1"/>
          </p:cNvGrpSpPr>
          <p:nvPr/>
        </p:nvGrpSpPr>
        <p:grpSpPr bwMode="auto">
          <a:xfrm>
            <a:off x="1270000" y="955675"/>
            <a:ext cx="6615113" cy="4976813"/>
            <a:chOff x="688" y="2552"/>
            <a:chExt cx="1388" cy="1044"/>
          </a:xfrm>
        </p:grpSpPr>
        <p:sp>
          <p:nvSpPr>
            <p:cNvPr id="15" name="Rectangle 6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6" name="Picture 7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8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18" name="Line 9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Line 10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 Box 11"/>
          <p:cNvSpPr txBox="1">
            <a:spLocks noChangeAspect="1" noChangeArrowheads="1"/>
          </p:cNvSpPr>
          <p:nvPr/>
        </p:nvSpPr>
        <p:spPr bwMode="auto">
          <a:xfrm>
            <a:off x="3965575" y="6202363"/>
            <a:ext cx="12128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24519702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2"/>
          <p:cNvGrpSpPr>
            <a:grpSpLocks noChangeAspect="1"/>
          </p:cNvGrpSpPr>
          <p:nvPr/>
        </p:nvGrpSpPr>
        <p:grpSpPr bwMode="auto">
          <a:xfrm>
            <a:off x="3643313" y="-936626"/>
            <a:ext cx="6615112" cy="4975226"/>
            <a:chOff x="3648" y="2088"/>
            <a:chExt cx="1388" cy="1044"/>
          </a:xfrm>
        </p:grpSpPr>
        <p:sp>
          <p:nvSpPr>
            <p:cNvPr id="214019" name="Rectangle 3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4020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grpSp>
        <p:nvGrpSpPr>
          <p:cNvPr id="15" name="Group 5"/>
          <p:cNvGrpSpPr>
            <a:grpSpLocks noChangeAspect="1"/>
          </p:cNvGrpSpPr>
          <p:nvPr/>
        </p:nvGrpSpPr>
        <p:grpSpPr bwMode="auto">
          <a:xfrm>
            <a:off x="1270000" y="955675"/>
            <a:ext cx="6615113" cy="4976813"/>
            <a:chOff x="688" y="2552"/>
            <a:chExt cx="1388" cy="1044"/>
          </a:xfrm>
        </p:grpSpPr>
        <p:sp>
          <p:nvSpPr>
            <p:cNvPr id="16" name="Rectangle 6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" name="Picture 7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8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19" name="Line 9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Line 10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1" name="Text Box 11"/>
          <p:cNvSpPr txBox="1">
            <a:spLocks noChangeAspect="1" noChangeArrowheads="1"/>
          </p:cNvSpPr>
          <p:nvPr/>
        </p:nvSpPr>
        <p:spPr bwMode="auto">
          <a:xfrm>
            <a:off x="3965575" y="6202363"/>
            <a:ext cx="12128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4144970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 noChangeAspect="1"/>
          </p:cNvGrpSpPr>
          <p:nvPr/>
        </p:nvGrpSpPr>
        <p:grpSpPr bwMode="auto">
          <a:xfrm>
            <a:off x="2054225" y="2492375"/>
            <a:ext cx="6615113" cy="4975225"/>
            <a:chOff x="3648" y="2088"/>
            <a:chExt cx="1388" cy="1044"/>
          </a:xfrm>
        </p:grpSpPr>
        <p:sp>
          <p:nvSpPr>
            <p:cNvPr id="216067" name="Rectangle 3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6068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grpSp>
        <p:nvGrpSpPr>
          <p:cNvPr id="15" name="Group 5"/>
          <p:cNvGrpSpPr>
            <a:grpSpLocks noChangeAspect="1"/>
          </p:cNvGrpSpPr>
          <p:nvPr/>
        </p:nvGrpSpPr>
        <p:grpSpPr bwMode="auto">
          <a:xfrm>
            <a:off x="1270000" y="955675"/>
            <a:ext cx="6615113" cy="4976813"/>
            <a:chOff x="688" y="2552"/>
            <a:chExt cx="1388" cy="1044"/>
          </a:xfrm>
        </p:grpSpPr>
        <p:sp>
          <p:nvSpPr>
            <p:cNvPr id="16" name="Rectangle 6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" name="Picture 7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8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19" name="Line 9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Line 10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1" name="Text Box 11"/>
          <p:cNvSpPr txBox="1">
            <a:spLocks noChangeAspect="1" noChangeArrowheads="1"/>
          </p:cNvSpPr>
          <p:nvPr/>
        </p:nvSpPr>
        <p:spPr bwMode="auto">
          <a:xfrm>
            <a:off x="3965575" y="6202363"/>
            <a:ext cx="12128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34640317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4" name="Group 2"/>
          <p:cNvGrpSpPr>
            <a:grpSpLocks noChangeAspect="1"/>
          </p:cNvGrpSpPr>
          <p:nvPr/>
        </p:nvGrpSpPr>
        <p:grpSpPr bwMode="auto">
          <a:xfrm>
            <a:off x="2909888" y="2035175"/>
            <a:ext cx="6615112" cy="4975225"/>
            <a:chOff x="3648" y="2088"/>
            <a:chExt cx="1388" cy="1044"/>
          </a:xfrm>
        </p:grpSpPr>
        <p:sp>
          <p:nvSpPr>
            <p:cNvPr id="218115" name="Rectangle 3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8116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grpSp>
        <p:nvGrpSpPr>
          <p:cNvPr id="15" name="Group 5"/>
          <p:cNvGrpSpPr>
            <a:grpSpLocks noChangeAspect="1"/>
          </p:cNvGrpSpPr>
          <p:nvPr/>
        </p:nvGrpSpPr>
        <p:grpSpPr bwMode="auto">
          <a:xfrm>
            <a:off x="1270000" y="955675"/>
            <a:ext cx="6615113" cy="4976813"/>
            <a:chOff x="688" y="2552"/>
            <a:chExt cx="1388" cy="1044"/>
          </a:xfrm>
        </p:grpSpPr>
        <p:sp>
          <p:nvSpPr>
            <p:cNvPr id="16" name="Rectangle 6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" name="Picture 7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8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19" name="Line 9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Line 10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1" name="Text Box 11"/>
          <p:cNvSpPr txBox="1">
            <a:spLocks noChangeAspect="1" noChangeArrowheads="1"/>
          </p:cNvSpPr>
          <p:nvPr/>
        </p:nvSpPr>
        <p:spPr bwMode="auto">
          <a:xfrm>
            <a:off x="4008384" y="6202363"/>
            <a:ext cx="112723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match</a:t>
            </a:r>
            <a:endParaRPr lang="en-US" altLang="en-US" sz="27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42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2" name="Group 2"/>
          <p:cNvGrpSpPr>
            <a:grpSpLocks noChangeAspect="1"/>
          </p:cNvGrpSpPr>
          <p:nvPr/>
        </p:nvGrpSpPr>
        <p:grpSpPr bwMode="auto">
          <a:xfrm>
            <a:off x="2909888" y="2033587"/>
            <a:ext cx="6615112" cy="4976813"/>
            <a:chOff x="3648" y="2088"/>
            <a:chExt cx="1388" cy="1044"/>
          </a:xfrm>
        </p:grpSpPr>
        <p:sp>
          <p:nvSpPr>
            <p:cNvPr id="220163" name="Rectangle 3"/>
            <p:cNvSpPr>
              <a:spLocks noChangeAspect="1" noChangeArrowheads="1"/>
            </p:cNvSpPr>
            <p:nvPr/>
          </p:nvSpPr>
          <p:spPr bwMode="auto">
            <a:xfrm>
              <a:off x="3648" y="208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20164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4055" y="2416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165" name="Group 5"/>
          <p:cNvGrpSpPr>
            <a:grpSpLocks noChangeAspect="1"/>
          </p:cNvGrpSpPr>
          <p:nvPr/>
        </p:nvGrpSpPr>
        <p:grpSpPr bwMode="auto">
          <a:xfrm>
            <a:off x="1270000" y="966787"/>
            <a:ext cx="6615113" cy="4975225"/>
            <a:chOff x="688" y="2552"/>
            <a:chExt cx="1388" cy="1044"/>
          </a:xfrm>
        </p:grpSpPr>
        <p:sp>
          <p:nvSpPr>
            <p:cNvPr id="220166" name="Rectangle 6"/>
            <p:cNvSpPr>
              <a:spLocks noChangeAspect="1" noChangeArrowheads="1"/>
            </p:cNvSpPr>
            <p:nvPr/>
          </p:nvSpPr>
          <p:spPr bwMode="auto">
            <a:xfrm>
              <a:off x="688" y="2552"/>
              <a:ext cx="1388" cy="1044"/>
            </a:xfrm>
            <a:prstGeom prst="rect">
              <a:avLst/>
            </a:prstGeom>
            <a:solidFill>
              <a:srgbClr val="DDDDDD">
                <a:alpha val="50000"/>
              </a:srgb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20167" name="Picture 7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50" b="-2274"/>
            <a:stretch>
              <a:fillRect/>
            </a:stretch>
          </p:blipFill>
          <p:spPr bwMode="auto">
            <a:xfrm>
              <a:off x="1415" y="3104"/>
              <a:ext cx="6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0168" name="Group 8"/>
            <p:cNvGrpSpPr>
              <a:grpSpLocks noChangeAspect="1"/>
            </p:cNvGrpSpPr>
            <p:nvPr/>
          </p:nvGrpSpPr>
          <p:grpSpPr bwMode="auto">
            <a:xfrm>
              <a:off x="912" y="2664"/>
              <a:ext cx="904" cy="800"/>
              <a:chOff x="3640" y="440"/>
              <a:chExt cx="904" cy="800"/>
            </a:xfrm>
          </p:grpSpPr>
          <p:sp>
            <p:nvSpPr>
              <p:cNvPr id="220169" name="Line 9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0170" name="Line 10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20171" name="Line 11"/>
          <p:cNvSpPr>
            <a:spLocks noChangeAspect="1" noChangeShapeType="1"/>
          </p:cNvSpPr>
          <p:nvPr/>
        </p:nvSpPr>
        <p:spPr bwMode="auto">
          <a:xfrm flipH="1" flipV="1">
            <a:off x="4511675" y="3482975"/>
            <a:ext cx="1485900" cy="876300"/>
          </a:xfrm>
          <a:prstGeom prst="line">
            <a:avLst/>
          </a:prstGeom>
          <a:noFill/>
          <a:ln w="76200">
            <a:solidFill>
              <a:srgbClr val="32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0172" name="Text Box 12"/>
          <p:cNvSpPr txBox="1">
            <a:spLocks noChangeAspect="1" noChangeArrowheads="1"/>
          </p:cNvSpPr>
          <p:nvPr/>
        </p:nvSpPr>
        <p:spPr bwMode="auto">
          <a:xfrm>
            <a:off x="4056475" y="6213475"/>
            <a:ext cx="10310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dirty="0">
                <a:solidFill>
                  <a:prstClr val="black"/>
                </a:solidFill>
                <a:latin typeface="Arial" panose="020B0604020202020204" pitchFamily="34" charset="0"/>
              </a:rPr>
              <a:t>move</a:t>
            </a:r>
          </a:p>
        </p:txBody>
      </p:sp>
      <p:sp>
        <p:nvSpPr>
          <p:cNvPr id="220173" name="Line 13"/>
          <p:cNvSpPr>
            <a:spLocks noChangeAspect="1" noChangeShapeType="1"/>
          </p:cNvSpPr>
          <p:nvPr/>
        </p:nvSpPr>
        <p:spPr bwMode="auto">
          <a:xfrm flipH="1" flipV="1">
            <a:off x="7913688" y="1038225"/>
            <a:ext cx="1487487" cy="876300"/>
          </a:xfrm>
          <a:prstGeom prst="line">
            <a:avLst/>
          </a:prstGeom>
          <a:noFill/>
          <a:ln w="76200">
            <a:solidFill>
              <a:srgbClr val="32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1907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Group 2"/>
          <p:cNvGrpSpPr>
            <a:grpSpLocks noChangeAspect="1"/>
          </p:cNvGrpSpPr>
          <p:nvPr/>
        </p:nvGrpSpPr>
        <p:grpSpPr bwMode="auto">
          <a:xfrm>
            <a:off x="1266825" y="947737"/>
            <a:ext cx="6610350" cy="5572125"/>
            <a:chOff x="976" y="768"/>
            <a:chExt cx="1388" cy="1170"/>
          </a:xfrm>
        </p:grpSpPr>
        <p:sp>
          <p:nvSpPr>
            <p:cNvPr id="222211" name="Rectangle 3"/>
            <p:cNvSpPr>
              <a:spLocks noChangeAspect="1" noChangeArrowheads="1"/>
            </p:cNvSpPr>
            <p:nvPr/>
          </p:nvSpPr>
          <p:spPr bwMode="auto">
            <a:xfrm>
              <a:off x="976" y="76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22212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1383" y="1128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2213" name="Group 5"/>
            <p:cNvGrpSpPr>
              <a:grpSpLocks noChangeAspect="1"/>
            </p:cNvGrpSpPr>
            <p:nvPr/>
          </p:nvGrpSpPr>
          <p:grpSpPr bwMode="auto">
            <a:xfrm>
              <a:off x="1200" y="880"/>
              <a:ext cx="904" cy="800"/>
              <a:chOff x="3640" y="440"/>
              <a:chExt cx="904" cy="800"/>
            </a:xfrm>
          </p:grpSpPr>
          <p:sp>
            <p:nvSpPr>
              <p:cNvPr id="222214" name="Line 6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2215" name="Line 7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2216" name="Text Box 8"/>
            <p:cNvSpPr txBox="1">
              <a:spLocks noChangeAspect="1" noChangeArrowheads="1"/>
            </p:cNvSpPr>
            <p:nvPr/>
          </p:nvSpPr>
          <p:spPr bwMode="auto">
            <a:xfrm>
              <a:off x="1523" y="1831"/>
              <a:ext cx="273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 dirty="0">
                  <a:solidFill>
                    <a:prstClr val="black"/>
                  </a:solidFill>
                  <a:latin typeface="Arial" panose="020B0604020202020204" pitchFamily="34" charset="0"/>
                </a:rPr>
                <a:t>aligned</a:t>
              </a:r>
              <a:endParaRPr lang="en-US" altLang="en-US" sz="27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15543" y="4412115"/>
            <a:ext cx="355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s  Acquire 360°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s  Algorithm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 s  Motor moves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5440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verylomag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verylomag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verylomag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verylomag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0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not just “raster” everything?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388" y="1600200"/>
            <a:ext cx="70144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/>
              <a:t>Rastering</a:t>
            </a:r>
            <a:r>
              <a:rPr lang="en-US" sz="4000" dirty="0" smtClean="0"/>
              <a:t> Needs: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Small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Very high flux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fast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Rapid image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Small search area</a:t>
            </a:r>
          </a:p>
        </p:txBody>
      </p:sp>
    </p:spTree>
    <p:extLst>
      <p:ext uri="{BB962C8B-B14F-4D97-AF65-F5344CB8AC3E}">
        <p14:creationId xmlns:p14="http://schemas.microsoft.com/office/powerpoint/2010/main" val="39714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verylomag_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9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decorated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325" y="0"/>
            <a:ext cx="1006475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decorated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325" y="0"/>
            <a:ext cx="1006475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decorated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325" y="0"/>
            <a:ext cx="1006475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decorated_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325" y="0"/>
            <a:ext cx="1006475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9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overlay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overlay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overlay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overlay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overlay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1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flux= 10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/s, 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beam = 500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100% sample life → 30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/ 500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 = </a:t>
            </a:r>
            <a:r>
              <a:rPr lang="en-US" sz="2800" dirty="0" smtClean="0">
                <a:solidFill>
                  <a:srgbClr val="C00000"/>
                </a:solidFill>
              </a:rPr>
              <a:t>17 hours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 10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% sample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life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  3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/ 500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/s = </a:t>
            </a:r>
            <a:r>
              <a:rPr lang="en-US" sz="2800" dirty="0" smtClean="0">
                <a:solidFill>
                  <a:srgbClr val="C00000"/>
                </a:solidFill>
              </a:rPr>
              <a:t>1.7 </a:t>
            </a:r>
            <a:r>
              <a:rPr lang="en-US" sz="2800" dirty="0">
                <a:solidFill>
                  <a:srgbClr val="C00000"/>
                </a:solidFill>
              </a:rPr>
              <a:t>hours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   1%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sample life →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300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 500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Gy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/s = </a:t>
            </a:r>
            <a:r>
              <a:rPr lang="en-US" sz="2800" dirty="0" smtClean="0">
                <a:solidFill>
                  <a:srgbClr val="C00000"/>
                </a:solidFill>
              </a:rPr>
              <a:t>1</a:t>
            </a:r>
            <a:r>
              <a:rPr lang="en-US" sz="2800" dirty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 min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(2009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2566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overlay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overlay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overlay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5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overlay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overlay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overlay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overlay_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overlay_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Group 2"/>
          <p:cNvGrpSpPr>
            <a:grpSpLocks noChangeAspect="1"/>
          </p:cNvGrpSpPr>
          <p:nvPr/>
        </p:nvGrpSpPr>
        <p:grpSpPr bwMode="auto">
          <a:xfrm>
            <a:off x="2602330" y="1732548"/>
            <a:ext cx="4152061" cy="3123020"/>
            <a:chOff x="976" y="768"/>
            <a:chExt cx="1388" cy="1044"/>
          </a:xfrm>
        </p:grpSpPr>
        <p:sp>
          <p:nvSpPr>
            <p:cNvPr id="222211" name="Rectangle 3"/>
            <p:cNvSpPr>
              <a:spLocks noChangeAspect="1" noChangeArrowheads="1"/>
            </p:cNvSpPr>
            <p:nvPr/>
          </p:nvSpPr>
          <p:spPr bwMode="auto">
            <a:xfrm>
              <a:off x="976" y="768"/>
              <a:ext cx="1388" cy="1044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22212" name="Picture 4" descr="xtal_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38" b="-2274"/>
            <a:stretch>
              <a:fillRect/>
            </a:stretch>
          </p:blipFill>
          <p:spPr bwMode="auto">
            <a:xfrm>
              <a:off x="1383" y="1128"/>
              <a:ext cx="97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2213" name="Group 5"/>
            <p:cNvGrpSpPr>
              <a:grpSpLocks noChangeAspect="1"/>
            </p:cNvGrpSpPr>
            <p:nvPr/>
          </p:nvGrpSpPr>
          <p:grpSpPr bwMode="auto">
            <a:xfrm>
              <a:off x="1200" y="880"/>
              <a:ext cx="904" cy="800"/>
              <a:chOff x="3640" y="440"/>
              <a:chExt cx="904" cy="800"/>
            </a:xfrm>
          </p:grpSpPr>
          <p:sp>
            <p:nvSpPr>
              <p:cNvPr id="222214" name="Line 6"/>
              <p:cNvSpPr>
                <a:spLocks noChangeAspect="1" noChangeShapeType="1"/>
              </p:cNvSpPr>
              <p:nvPr/>
            </p:nvSpPr>
            <p:spPr bwMode="auto">
              <a:xfrm>
                <a:off x="4096" y="440"/>
                <a:ext cx="0" cy="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2215" name="Line 7"/>
              <p:cNvSpPr>
                <a:spLocks noChangeAspect="1" noChangeShapeType="1"/>
              </p:cNvSpPr>
              <p:nvPr/>
            </p:nvSpPr>
            <p:spPr bwMode="auto">
              <a:xfrm>
                <a:off x="3640" y="856"/>
                <a:ext cx="9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914400" y="5254326"/>
            <a:ext cx="782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~12 s 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mount→shutter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Accuracy:  ~2 pix  ~1-2 °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77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utomatic and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altLang="en-US" dirty="0" smtClean="0"/>
              <a:t>nattended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n-US" dirty="0" smtClean="0"/>
              <a:t>ptical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altLang="en-US" dirty="0" smtClean="0"/>
              <a:t>e-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en-US" dirty="0" smtClean="0"/>
              <a:t>lignment (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AUORA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23210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8.3.1 Upcoming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Unattended screening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Kappa </a:t>
            </a:r>
            <a:r>
              <a:rPr lang="en-US" dirty="0" err="1" smtClean="0"/>
              <a:t>goniostat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Adjustable beam size 300 </a:t>
            </a:r>
            <a:r>
              <a:rPr lang="el-GR" dirty="0" smtClean="0"/>
              <a:t>μ</a:t>
            </a:r>
            <a:r>
              <a:rPr lang="en-US" dirty="0" smtClean="0"/>
              <a:t>m – 10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Multilayers for </a:t>
            </a:r>
            <a:r>
              <a:rPr lang="en-US" dirty="0" err="1" smtClean="0"/>
              <a:t>rastering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ALS-U 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10% life,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sample, flux= 10</a:t>
            </a:r>
            <a:r>
              <a:rPr lang="en-US" sz="2800" baseline="30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10x10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beam:  0.6 s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100x100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beam: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60s x 10x10 shots   =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4250" y="5265847"/>
            <a:ext cx="4584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1% life 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&amp; 10</a:t>
            </a:r>
            <a:r>
              <a:rPr lang="en-US" sz="2800" baseline="30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→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1 min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(2009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5720" y="5265847"/>
            <a:ext cx="2901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1% life →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0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 min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9149" y="4129251"/>
            <a:ext cx="143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1.7 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36263" y="4129251"/>
            <a:ext cx="29979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x 100x100 shots =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00" y="4580008"/>
            <a:ext cx="143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1.7 hours</a:t>
            </a:r>
          </a:p>
        </p:txBody>
      </p:sp>
    </p:spTree>
    <p:extLst>
      <p:ext uri="{BB962C8B-B14F-4D97-AF65-F5344CB8AC3E}">
        <p14:creationId xmlns:p14="http://schemas.microsoft.com/office/powerpoint/2010/main" val="56035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3125" b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3863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SmarAct’s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SmarGon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Commercialized</a:t>
            </a:r>
          </a:p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PRIGo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38200" y="3962400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8.3.1 Upcoming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Unattended screening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Kappa </a:t>
            </a:r>
            <a:r>
              <a:rPr lang="en-US" dirty="0" err="1" smtClean="0"/>
              <a:t>goniostat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Adjustable beam size 300 </a:t>
            </a:r>
            <a:r>
              <a:rPr lang="el-GR" dirty="0" smtClean="0"/>
              <a:t>μ</a:t>
            </a:r>
            <a:r>
              <a:rPr lang="en-US" dirty="0" smtClean="0"/>
              <a:t>m – 10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Multilayers for </a:t>
            </a:r>
            <a:r>
              <a:rPr lang="en-US" dirty="0" err="1" smtClean="0"/>
              <a:t>rastering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ALS-U 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“8-shooter” adjustable beam size</a:t>
            </a:r>
            <a:endParaRPr lang="en-US" dirty="0"/>
          </a:p>
        </p:txBody>
      </p:sp>
      <p:pic>
        <p:nvPicPr>
          <p:cNvPr id="11266" name="Picture 2" descr="C:\Users\JMHolton\AppData\Local\Temp\IMG_0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8" t="34339" r="11783" b="35277"/>
          <a:stretch/>
        </p:blipFill>
        <p:spPr bwMode="auto">
          <a:xfrm rot="10800000">
            <a:off x="4038600" y="1981200"/>
            <a:ext cx="491685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317751" y="4521200"/>
            <a:ext cx="1670049" cy="203200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51000" y="2286000"/>
            <a:ext cx="1284051" cy="2743200"/>
          </a:xfrm>
          <a:prstGeom prst="ellipse">
            <a:avLst/>
          </a:prstGeom>
          <a:gradFill>
            <a:gsLst>
              <a:gs pos="10000">
                <a:srgbClr val="CBCBCB"/>
              </a:gs>
              <a:gs pos="12000">
                <a:srgbClr val="5F5F5F"/>
              </a:gs>
              <a:gs pos="26000">
                <a:srgbClr val="5F5F5F"/>
              </a:gs>
              <a:gs pos="42000">
                <a:schemeClr val="bg1">
                  <a:lumMod val="65000"/>
                </a:schemeClr>
              </a:gs>
              <a:gs pos="48000">
                <a:srgbClr val="B2B2B2"/>
              </a:gs>
              <a:gs pos="64000">
                <a:schemeClr val="bg1">
                  <a:lumMod val="75000"/>
                </a:schemeClr>
              </a:gs>
              <a:gs pos="90000">
                <a:srgbClr val="777777"/>
              </a:gs>
              <a:gs pos="100000">
                <a:srgbClr val="EAEAEA"/>
              </a:gs>
            </a:gsLst>
            <a:lin ang="1800000" scaled="0"/>
          </a:gradFill>
          <a:effectLst>
            <a:outerShdw dist="50800" algn="l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789854" y="3517521"/>
            <a:ext cx="131136" cy="280156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923070" y="2884251"/>
            <a:ext cx="98353" cy="210117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890284" y="4109936"/>
            <a:ext cx="163921" cy="350196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52046" y="2614312"/>
            <a:ext cx="81960" cy="175097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705235" y="3587561"/>
            <a:ext cx="65568" cy="140079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592319" y="2922919"/>
            <a:ext cx="65568" cy="140079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608711" y="4250015"/>
            <a:ext cx="32784" cy="70039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1600200"/>
            <a:ext cx="141897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inholes: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“small”</a:t>
            </a: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282823" y="4590836"/>
            <a:ext cx="22393" cy="47837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125129" y="4585497"/>
            <a:ext cx="2183101" cy="60959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991644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too big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too small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j</a:t>
            </a:r>
            <a:r>
              <a:rPr lang="en-US" dirty="0">
                <a:solidFill>
                  <a:prstClr val="black"/>
                </a:solidFill>
              </a:rPr>
              <a:t>ust right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9283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~0 MGy</a:t>
            </a:r>
          </a:p>
        </p:txBody>
      </p:sp>
      <p:sp>
        <p:nvSpPr>
          <p:cNvPr id="609286" name="Oval 6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9287" name="Oval 7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6" grpId="0" animBg="1"/>
      <p:bldP spid="60928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0179" name="Picture 3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    5 MGy</a:t>
            </a:r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04" name="Picture 4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    11 MGy</a:t>
            </a:r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2228" name="Picture 4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16 MGy</a:t>
            </a: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5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3252" name="Picture 4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22 MGy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4276" name="Picture 4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26 MGy</a:t>
            </a:r>
          </a:p>
        </p:txBody>
      </p:sp>
      <p:sp>
        <p:nvSpPr>
          <p:cNvPr id="54280" name="Oval 8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281" name="Oval 9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3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= 15 s for 10%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70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(2009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8861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609600"/>
            <a:ext cx="916432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26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De-focused beam intensity profile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32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“The flattest thing we have ever seen” </a:t>
            </a:r>
            <a:br>
              <a:rPr lang="en-US" sz="3600" dirty="0" smtClean="0"/>
            </a:br>
            <a:endParaRPr lang="en-US" sz="2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9"/>
          <a:stretch/>
        </p:blipFill>
        <p:spPr>
          <a:xfrm>
            <a:off x="221105" y="1169232"/>
            <a:ext cx="8428220" cy="244339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5" y="2314463"/>
            <a:ext cx="8648763" cy="3695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3779" y="2539314"/>
            <a:ext cx="401424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Old mirror:    800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nRad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New mirror: &lt; 200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nRad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0481" y="637793"/>
            <a:ext cx="351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- LBNL Metrology Group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8.3.1 Upcoming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Unattended screening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Kappa </a:t>
            </a:r>
            <a:r>
              <a:rPr lang="en-US" dirty="0" err="1" smtClean="0"/>
              <a:t>goniostat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Adjustable beam size 300 </a:t>
            </a:r>
            <a:r>
              <a:rPr lang="el-GR" dirty="0" smtClean="0"/>
              <a:t>μ</a:t>
            </a:r>
            <a:r>
              <a:rPr lang="en-US" dirty="0" smtClean="0"/>
              <a:t>m – 10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Multilayers for </a:t>
            </a:r>
            <a:r>
              <a:rPr lang="en-US" dirty="0" err="1" smtClean="0"/>
              <a:t>rastering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ALS-U 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5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535849" y="1457325"/>
            <a:ext cx="5000625" cy="50006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0" y="3854299"/>
            <a:ext cx="3550444" cy="91440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2" y="0"/>
            <a:ext cx="7772400" cy="1061357"/>
          </a:xfrm>
        </p:spPr>
        <p:txBody>
          <a:bodyPr/>
          <a:lstStyle/>
          <a:p>
            <a:r>
              <a:rPr lang="en-US" dirty="0" smtClean="0"/>
              <a:t>Fast </a:t>
            </a:r>
            <a:r>
              <a:rPr lang="en-US" baseline="0" dirty="0" smtClean="0"/>
              <a:t>“death ray” switching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 rot="-1080000">
            <a:off x="2742332" y="3618106"/>
            <a:ext cx="2139578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21060000">
            <a:off x="2661995" y="3911067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Si(111)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28740" y="1939636"/>
            <a:ext cx="149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Existing mono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3312888"/>
            <a:ext cx="5010149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21060000">
            <a:off x="4054884" y="2462035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Si(111)</a:t>
            </a:r>
          </a:p>
        </p:txBody>
      </p:sp>
      <p:sp>
        <p:nvSpPr>
          <p:cNvPr id="38" name="Rectangle 37"/>
          <p:cNvSpPr/>
          <p:nvPr/>
        </p:nvSpPr>
        <p:spPr>
          <a:xfrm rot="-180000">
            <a:off x="685752" y="4052307"/>
            <a:ext cx="1754192" cy="367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-180000">
            <a:off x="5776864" y="2833340"/>
            <a:ext cx="1754192" cy="367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3366" y="1001486"/>
            <a:ext cx="375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charset="0"/>
                <a:cs typeface="+mn-cs"/>
              </a:rPr>
              <a:t>0.014 %       </a:t>
            </a:r>
            <a:r>
              <a:rPr lang="en-US" sz="3200" dirty="0" smtClean="0">
                <a:solidFill>
                  <a:prstClr val="black"/>
                </a:solidFill>
                <a:latin typeface="Arial" charset="0"/>
                <a:cs typeface="+mn-cs"/>
              </a:rPr>
              <a:t>(5 </a:t>
            </a:r>
            <a:r>
              <a:rPr lang="en-US" sz="3200" dirty="0">
                <a:solidFill>
                  <a:prstClr val="black"/>
                </a:solidFill>
                <a:latin typeface="Arial" charset="0"/>
                <a:cs typeface="+mn-cs"/>
              </a:rPr>
              <a:t>min)</a:t>
            </a:r>
            <a:endParaRPr lang="en-US" sz="320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7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39567" y="1457325"/>
            <a:ext cx="5000625" cy="50006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2663" y="3312888"/>
            <a:ext cx="3214686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-360000">
            <a:off x="676495" y="3607711"/>
            <a:ext cx="6407923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0" y="3854299"/>
            <a:ext cx="2724150" cy="91440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1060000">
            <a:off x="2665713" y="3911067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Si(111)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2458" y="1939636"/>
            <a:ext cx="149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Existing mono</a:t>
            </a:r>
          </a:p>
        </p:txBody>
      </p:sp>
      <p:sp>
        <p:nvSpPr>
          <p:cNvPr id="15" name="Rectangle 14"/>
          <p:cNvSpPr/>
          <p:nvPr/>
        </p:nvSpPr>
        <p:spPr>
          <a:xfrm rot="-180000">
            <a:off x="685752" y="3907167"/>
            <a:ext cx="1754192" cy="367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-180000">
            <a:off x="5776864" y="2978480"/>
            <a:ext cx="1754192" cy="3673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058" y="1030515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charset="0"/>
                <a:cs typeface="+mn-cs"/>
              </a:rPr>
              <a:t>1 %            </a:t>
            </a:r>
            <a:r>
              <a:rPr lang="en-US" sz="3200" dirty="0" smtClean="0">
                <a:solidFill>
                  <a:prstClr val="black"/>
                </a:solidFill>
                <a:latin typeface="Arial" charset="0"/>
                <a:cs typeface="+mn-cs"/>
              </a:rPr>
              <a:t>(~4 s)</a:t>
            </a:r>
            <a:endParaRPr lang="en-US" sz="320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rot="21060000">
            <a:off x="4054884" y="2462035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Si(111)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3772" y="0"/>
            <a:ext cx="7772400" cy="1061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Fast “death ray” switching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22225"/>
            <a:ext cx="7772400" cy="104457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Si(111) vs multilayers</a:t>
            </a:r>
          </a:p>
        </p:txBody>
      </p:sp>
      <p:pic>
        <p:nvPicPr>
          <p:cNvPr id="2051" name="Picture 2" descr="http://bl831.als.lbl.gov/%7Ejamesh/MX_w_ML/Si111_spots_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b="13521"/>
          <a:stretch>
            <a:fillRect/>
          </a:stretch>
        </p:blipFill>
        <p:spPr bwMode="auto">
          <a:xfrm>
            <a:off x="1857375" y="2176463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bl831.als.lbl.gov/%7Ejamesh/MX_w_ML/multilayer_spots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b="13521"/>
          <a:stretch>
            <a:fillRect/>
          </a:stretch>
        </p:blipFill>
        <p:spPr bwMode="auto">
          <a:xfrm>
            <a:off x="5181600" y="2176463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http://bl831.als.lbl.gov/%7Ejamesh/MX_w_ML/Si111_spot_1.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>
            <a:fillRect/>
          </a:stretch>
        </p:blipFill>
        <p:spPr bwMode="auto">
          <a:xfrm>
            <a:off x="1857375" y="4343400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http://bl831.als.lbl.gov/%7Ejamesh/MX_w_ML/multilayer_spot_1.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>
            <a:fillRect/>
          </a:stretch>
        </p:blipFill>
        <p:spPr bwMode="auto">
          <a:xfrm>
            <a:off x="5181600" y="4343400"/>
            <a:ext cx="3171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3"/>
          <p:cNvSpPr txBox="1">
            <a:spLocks noChangeArrowheads="1"/>
          </p:cNvSpPr>
          <p:nvPr/>
        </p:nvSpPr>
        <p:spPr bwMode="auto">
          <a:xfrm>
            <a:off x="2444149" y="1285875"/>
            <a:ext cx="140455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0.014%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Si(111)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6456092" y="1301750"/>
            <a:ext cx="117211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1%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multilayer</a:t>
            </a:r>
          </a:p>
        </p:txBody>
      </p:sp>
      <p:sp>
        <p:nvSpPr>
          <p:cNvPr id="2057" name="TextBox 4"/>
          <p:cNvSpPr txBox="1">
            <a:spLocks noChangeArrowheads="1"/>
          </p:cNvSpPr>
          <p:nvPr/>
        </p:nvSpPr>
        <p:spPr bwMode="auto">
          <a:xfrm>
            <a:off x="530225" y="2876550"/>
            <a:ext cx="822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4 Å</a:t>
            </a:r>
          </a:p>
        </p:txBody>
      </p:sp>
      <p:sp>
        <p:nvSpPr>
          <p:cNvPr id="2058" name="TextBox 10"/>
          <p:cNvSpPr txBox="1">
            <a:spLocks noChangeArrowheads="1"/>
          </p:cNvSpPr>
          <p:nvPr/>
        </p:nvSpPr>
        <p:spPr bwMode="auto">
          <a:xfrm>
            <a:off x="373063" y="5043488"/>
            <a:ext cx="1164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1.9 Å</a:t>
            </a:r>
          </a:p>
        </p:txBody>
      </p:sp>
      <p:sp>
        <p:nvSpPr>
          <p:cNvPr id="2059" name="TextBox 5"/>
          <p:cNvSpPr txBox="1">
            <a:spLocks noChangeArrowheads="1"/>
          </p:cNvSpPr>
          <p:nvPr/>
        </p:nvSpPr>
        <p:spPr bwMode="auto">
          <a:xfrm>
            <a:off x="165100" y="4033838"/>
            <a:ext cx="1521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resolution</a:t>
            </a:r>
          </a:p>
        </p:txBody>
      </p:sp>
      <p:sp>
        <p:nvSpPr>
          <p:cNvPr id="2060" name="TextBox 6"/>
          <p:cNvSpPr txBox="1">
            <a:spLocks noChangeArrowheads="1"/>
          </p:cNvSpPr>
          <p:nvPr/>
        </p:nvSpPr>
        <p:spPr bwMode="auto">
          <a:xfrm>
            <a:off x="4233951" y="1285875"/>
            <a:ext cx="1590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spectral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dispersion</a:t>
            </a:r>
          </a:p>
        </p:txBody>
      </p:sp>
    </p:spTree>
    <p:extLst>
      <p:ext uri="{BB962C8B-B14F-4D97-AF65-F5344CB8AC3E}">
        <p14:creationId xmlns:p14="http://schemas.microsoft.com/office/powerpoint/2010/main" val="2847712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Wide-bandpass MX?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2275" y="1377950"/>
          <a:ext cx="8264524" cy="50434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/>
                <a:gridCol w="1645841"/>
                <a:gridCol w="1723542"/>
                <a:gridCol w="1893070"/>
                <a:gridCol w="1349166"/>
              </a:tblGrid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Mono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Si(111)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multilayer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Difference (%)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good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Energy (eV)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11111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12027.5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+8.2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Scale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1.0000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1.0964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+9.6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merge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+12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anom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13.2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(1.5Å)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-21.7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Patt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5.96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4.75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-20.3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Phased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39.33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-4.1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FOM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0.238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0.192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-19.3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CC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0.555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0.647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cryst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26.70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26.48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-0.2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Ligand peak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8.213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8.250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+0.4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6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US" dirty="0" smtClean="0"/>
              <a:t>Wide bandpass reveals </a:t>
            </a:r>
            <a:r>
              <a:rPr lang="en-US" dirty="0" err="1" smtClean="0"/>
              <a:t>mosaicity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a still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5"/>
          <a:stretch/>
        </p:blipFill>
        <p:spPr bwMode="auto">
          <a:xfrm>
            <a:off x="4648200" y="1905000"/>
            <a:ext cx="4200525" cy="280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6"/>
          <a:stretch/>
        </p:blipFill>
        <p:spPr bwMode="auto">
          <a:xfrm>
            <a:off x="304800" y="1905001"/>
            <a:ext cx="4200525" cy="27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Snell EH, </a:t>
            </a:r>
            <a:r>
              <a:rPr lang="en-US" dirty="0" err="1">
                <a:latin typeface="Arial" panose="020B0604020202020204" pitchFamily="34" charset="0"/>
              </a:rPr>
              <a:t>Weisgerber</a:t>
            </a:r>
            <a:r>
              <a:rPr lang="en-US" dirty="0">
                <a:latin typeface="Arial" panose="020B0604020202020204" pitchFamily="34" charset="0"/>
              </a:rPr>
              <a:t> S, </a:t>
            </a:r>
            <a:r>
              <a:rPr lang="en-US" dirty="0" err="1">
                <a:latin typeface="Arial" panose="020B0604020202020204" pitchFamily="34" charset="0"/>
              </a:rPr>
              <a:t>Helliwell</a:t>
            </a:r>
            <a:r>
              <a:rPr lang="en-US" dirty="0">
                <a:latin typeface="Arial" panose="020B0604020202020204" pitchFamily="34" charset="0"/>
              </a:rPr>
              <a:t> JR, </a:t>
            </a:r>
            <a:r>
              <a:rPr lang="en-US" dirty="0" err="1">
                <a:latin typeface="Arial" panose="020B0604020202020204" pitchFamily="34" charset="0"/>
              </a:rPr>
              <a:t>Holzer</a:t>
            </a:r>
            <a:r>
              <a:rPr lang="en-US" dirty="0">
                <a:latin typeface="Arial" panose="020B0604020202020204" pitchFamily="34" charset="0"/>
              </a:rPr>
              <a:t> K &amp; </a:t>
            </a:r>
            <a:r>
              <a:rPr lang="en-US" dirty="0" err="1">
                <a:latin typeface="Arial" panose="020B0604020202020204" pitchFamily="34" charset="0"/>
              </a:rPr>
              <a:t>Schroer</a:t>
            </a:r>
            <a:r>
              <a:rPr lang="en-US" dirty="0">
                <a:latin typeface="Arial" panose="020B0604020202020204" pitchFamily="34" charset="0"/>
              </a:rPr>
              <a:t> K (1995)."Improvements in lysozyme protein crystal perfection through microgravity growth", </a:t>
            </a:r>
            <a:r>
              <a:rPr lang="en-US" i="1" dirty="0" err="1">
                <a:latin typeface="Arial" panose="020B0604020202020204" pitchFamily="34" charset="0"/>
              </a:rPr>
              <a:t>Acta</a:t>
            </a:r>
            <a:r>
              <a:rPr lang="en-US" i="1" dirty="0">
                <a:latin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</a:rPr>
              <a:t>crystallographica</a:t>
            </a:r>
            <a:r>
              <a:rPr lang="en-US" i="1" dirty="0">
                <a:latin typeface="Arial" panose="020B0604020202020204" pitchFamily="34" charset="0"/>
              </a:rPr>
              <a:t>. Section D, Biological crystallography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</a:rPr>
              <a:t>51</a:t>
            </a:r>
            <a:r>
              <a:rPr lang="en-US" dirty="0">
                <a:latin typeface="Arial" panose="020B0604020202020204" pitchFamily="34" charset="0"/>
              </a:rPr>
              <a:t>, 1099-1102.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42195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411480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ow mosaic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4114800"/>
            <a:ext cx="2371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igh mosaic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105400"/>
            <a:ext cx="327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latin typeface="Arial" panose="020B0604020202020204" pitchFamily="34" charset="0"/>
              </a:rPr>
              <a:t>Δ</a:t>
            </a:r>
            <a:r>
              <a:rPr lang="en-US" sz="2800" baseline="-25000" dirty="0" smtClean="0">
                <a:latin typeface="Arial" panose="020B0604020202020204" pitchFamily="34" charset="0"/>
              </a:rPr>
              <a:t>radial</a:t>
            </a:r>
            <a:r>
              <a:rPr lang="en-US" sz="2800" dirty="0" smtClean="0">
                <a:latin typeface="Arial" panose="020B0604020202020204" pitchFamily="34" charset="0"/>
              </a:rPr>
              <a:t> = 2</a:t>
            </a:r>
            <a:r>
              <a:rPr lang="el-GR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η</a:t>
            </a:r>
            <a:r>
              <a:rPr lang="en-US" sz="2800" dirty="0" smtClean="0">
                <a:latin typeface="Arial" panose="020B0604020202020204" pitchFamily="34" charset="0"/>
              </a:rPr>
              <a:t>D/cos</a:t>
            </a:r>
            <a:r>
              <a:rPr lang="en-US" sz="2800" baseline="30000" dirty="0" smtClean="0">
                <a:latin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</a:rPr>
              <a:t>2</a:t>
            </a:r>
            <a:r>
              <a:rPr lang="el-GR" sz="2800" dirty="0" smtClean="0">
                <a:latin typeface="Arial" panose="020B0604020202020204" pitchFamily="34" charset="0"/>
              </a:rPr>
              <a:t>θ</a:t>
            </a:r>
            <a:endParaRPr 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07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 noChangeAspect="1"/>
          </p:cNvGrpSpPr>
          <p:nvPr/>
        </p:nvGrpSpPr>
        <p:grpSpPr bwMode="auto">
          <a:xfrm flipH="1">
            <a:off x="622300" y="1666875"/>
            <a:ext cx="4113213" cy="4113213"/>
            <a:chOff x="2400" y="1104"/>
            <a:chExt cx="1728" cy="1728"/>
          </a:xfrm>
        </p:grpSpPr>
        <p:sp>
          <p:nvSpPr>
            <p:cNvPr id="2084" name="Rectangle 4"/>
            <p:cNvSpPr>
              <a:spLocks noChangeAspect="1" noChangeArrowheads="1"/>
            </p:cNvSpPr>
            <p:nvPr/>
          </p:nvSpPr>
          <p:spPr bwMode="auto">
            <a:xfrm>
              <a:off x="2400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5" name="Rectangle 5"/>
            <p:cNvSpPr>
              <a:spLocks noChangeAspect="1" noChangeArrowheads="1"/>
            </p:cNvSpPr>
            <p:nvPr/>
          </p:nvSpPr>
          <p:spPr bwMode="auto">
            <a:xfrm>
              <a:off x="2976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6" name="Rectangle 6"/>
            <p:cNvSpPr>
              <a:spLocks noChangeAspect="1" noChangeArrowheads="1"/>
            </p:cNvSpPr>
            <p:nvPr/>
          </p:nvSpPr>
          <p:spPr bwMode="auto">
            <a:xfrm>
              <a:off x="3552" y="1104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7" name="Rectangle 7"/>
            <p:cNvSpPr>
              <a:spLocks noChangeAspect="1" noChangeArrowheads="1"/>
            </p:cNvSpPr>
            <p:nvPr/>
          </p:nvSpPr>
          <p:spPr bwMode="auto">
            <a:xfrm>
              <a:off x="2400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8" name="Rectangle 8"/>
            <p:cNvSpPr>
              <a:spLocks noChangeAspect="1" noChangeArrowheads="1"/>
            </p:cNvSpPr>
            <p:nvPr/>
          </p:nvSpPr>
          <p:spPr bwMode="auto">
            <a:xfrm>
              <a:off x="2976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9" name="Rectangle 9"/>
            <p:cNvSpPr>
              <a:spLocks noChangeAspect="1" noChangeArrowheads="1"/>
            </p:cNvSpPr>
            <p:nvPr/>
          </p:nvSpPr>
          <p:spPr bwMode="auto">
            <a:xfrm>
              <a:off x="3552" y="1680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0" name="Rectangle 10"/>
            <p:cNvSpPr>
              <a:spLocks noChangeAspect="1" noChangeArrowheads="1"/>
            </p:cNvSpPr>
            <p:nvPr/>
          </p:nvSpPr>
          <p:spPr bwMode="auto">
            <a:xfrm>
              <a:off x="2400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1" name="Rectangle 11"/>
            <p:cNvSpPr>
              <a:spLocks noChangeAspect="1" noChangeArrowheads="1"/>
            </p:cNvSpPr>
            <p:nvPr/>
          </p:nvSpPr>
          <p:spPr bwMode="auto">
            <a:xfrm>
              <a:off x="2976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2" name="Rectangle 12"/>
            <p:cNvSpPr>
              <a:spLocks noChangeAspect="1" noChangeArrowheads="1"/>
            </p:cNvSpPr>
            <p:nvPr/>
          </p:nvSpPr>
          <p:spPr bwMode="auto">
            <a:xfrm>
              <a:off x="3552" y="2256"/>
              <a:ext cx="576" cy="576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51" name="Group 13"/>
          <p:cNvGrpSpPr>
            <a:grpSpLocks/>
          </p:cNvGrpSpPr>
          <p:nvPr/>
        </p:nvGrpSpPr>
        <p:grpSpPr bwMode="auto">
          <a:xfrm flipH="1">
            <a:off x="4273550" y="2954338"/>
            <a:ext cx="3735388" cy="3035300"/>
            <a:chOff x="672" y="1920"/>
            <a:chExt cx="2353" cy="1912"/>
          </a:xfrm>
        </p:grpSpPr>
        <p:sp>
          <p:nvSpPr>
            <p:cNvPr id="2079" name="Freeform 14"/>
            <p:cNvSpPr>
              <a:spLocks/>
            </p:cNvSpPr>
            <p:nvPr/>
          </p:nvSpPr>
          <p:spPr bwMode="auto">
            <a:xfrm>
              <a:off x="1710" y="2556"/>
              <a:ext cx="1315" cy="657"/>
            </a:xfrm>
            <a:custGeom>
              <a:avLst/>
              <a:gdLst>
                <a:gd name="T0" fmla="*/ 712 w 1315"/>
                <a:gd name="T1" fmla="*/ 50 h 657"/>
                <a:gd name="T2" fmla="*/ 1101 w 1315"/>
                <a:gd name="T3" fmla="*/ 26 h 657"/>
                <a:gd name="T4" fmla="*/ 1291 w 1315"/>
                <a:gd name="T5" fmla="*/ 207 h 657"/>
                <a:gd name="T6" fmla="*/ 1245 w 1315"/>
                <a:gd name="T7" fmla="*/ 505 h 657"/>
                <a:gd name="T8" fmla="*/ 986 w 1315"/>
                <a:gd name="T9" fmla="*/ 579 h 657"/>
                <a:gd name="T10" fmla="*/ 652 w 1315"/>
                <a:gd name="T11" fmla="*/ 627 h 657"/>
                <a:gd name="T12" fmla="*/ 147 w 1315"/>
                <a:gd name="T13" fmla="*/ 399 h 657"/>
                <a:gd name="T14" fmla="*/ 29 w 1315"/>
                <a:gd name="T15" fmla="*/ 315 h 657"/>
                <a:gd name="T16" fmla="*/ 114 w 1315"/>
                <a:gd name="T17" fmla="*/ 262 h 657"/>
                <a:gd name="T18" fmla="*/ 712 w 1315"/>
                <a:gd name="T19" fmla="*/ 50 h 6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5" h="657">
                  <a:moveTo>
                    <a:pt x="712" y="50"/>
                  </a:moveTo>
                  <a:cubicBezTo>
                    <a:pt x="877" y="10"/>
                    <a:pt x="1005" y="0"/>
                    <a:pt x="1101" y="26"/>
                  </a:cubicBezTo>
                  <a:cubicBezTo>
                    <a:pt x="1197" y="53"/>
                    <a:pt x="1267" y="127"/>
                    <a:pt x="1291" y="207"/>
                  </a:cubicBezTo>
                  <a:cubicBezTo>
                    <a:pt x="1315" y="287"/>
                    <a:pt x="1296" y="443"/>
                    <a:pt x="1245" y="505"/>
                  </a:cubicBezTo>
                  <a:cubicBezTo>
                    <a:pt x="1194" y="567"/>
                    <a:pt x="1085" y="559"/>
                    <a:pt x="986" y="579"/>
                  </a:cubicBezTo>
                  <a:cubicBezTo>
                    <a:pt x="887" y="599"/>
                    <a:pt x="792" y="657"/>
                    <a:pt x="652" y="627"/>
                  </a:cubicBezTo>
                  <a:cubicBezTo>
                    <a:pt x="511" y="597"/>
                    <a:pt x="250" y="451"/>
                    <a:pt x="147" y="399"/>
                  </a:cubicBezTo>
                  <a:cubicBezTo>
                    <a:pt x="42" y="347"/>
                    <a:pt x="34" y="338"/>
                    <a:pt x="29" y="315"/>
                  </a:cubicBezTo>
                  <a:cubicBezTo>
                    <a:pt x="23" y="292"/>
                    <a:pt x="0" y="307"/>
                    <a:pt x="114" y="262"/>
                  </a:cubicBezTo>
                  <a:cubicBezTo>
                    <a:pt x="228" y="217"/>
                    <a:pt x="548" y="90"/>
                    <a:pt x="712" y="50"/>
                  </a:cubicBezTo>
                  <a:close/>
                </a:path>
              </a:pathLst>
            </a:custGeom>
            <a:solidFill>
              <a:srgbClr val="FFF0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080" name="Group 15"/>
            <p:cNvGrpSpPr>
              <a:grpSpLocks/>
            </p:cNvGrpSpPr>
            <p:nvPr/>
          </p:nvGrpSpPr>
          <p:grpSpPr bwMode="auto">
            <a:xfrm rot="-2471156">
              <a:off x="672" y="1920"/>
              <a:ext cx="2116" cy="1912"/>
              <a:chOff x="11" y="1490"/>
              <a:chExt cx="2116" cy="1903"/>
            </a:xfrm>
          </p:grpSpPr>
          <p:sp>
            <p:nvSpPr>
              <p:cNvPr id="2082" name="Freeform 1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83" name="Freeform 1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081" name="Rectangle 18"/>
            <p:cNvSpPr>
              <a:spLocks noChangeArrowheads="1"/>
            </p:cNvSpPr>
            <p:nvPr/>
          </p:nvSpPr>
          <p:spPr bwMode="auto">
            <a:xfrm rot="-2466725">
              <a:off x="2448" y="2832"/>
              <a:ext cx="142" cy="143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999997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63508" name="AutoShape 20"/>
          <p:cNvSpPr>
            <a:spLocks noChangeArrowheads="1"/>
          </p:cNvSpPr>
          <p:nvPr/>
        </p:nvSpPr>
        <p:spPr bwMode="auto">
          <a:xfrm rot="18458975" flipH="1">
            <a:off x="4035425" y="3111500"/>
            <a:ext cx="228600" cy="3556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6" name="Text Box 35"/>
          <p:cNvSpPr txBox="1">
            <a:spLocks noChangeArrowheads="1"/>
          </p:cNvSpPr>
          <p:nvPr/>
        </p:nvSpPr>
        <p:spPr bwMode="auto">
          <a:xfrm>
            <a:off x="695325" y="1630363"/>
            <a:ext cx="1297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MX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area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detector</a:t>
            </a:r>
          </a:p>
        </p:txBody>
      </p:sp>
      <p:sp>
        <p:nvSpPr>
          <p:cNvPr id="3263507" name="Oval 19"/>
          <p:cNvSpPr>
            <a:spLocks noChangeArrowheads="1"/>
          </p:cNvSpPr>
          <p:nvPr/>
        </p:nvSpPr>
        <p:spPr bwMode="auto">
          <a:xfrm flipH="1">
            <a:off x="240057" y="1346408"/>
            <a:ext cx="10055225" cy="100552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89020"/>
                  <a:invGamma/>
                  <a:alpha val="67000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32"/>
          <p:cNvPicPr>
            <a:picLocks noChangeAspect="1" noChangeArrowheads="1"/>
          </p:cNvPicPr>
          <p:nvPr/>
        </p:nvPicPr>
        <p:blipFill>
          <a:blip r:embed="rId2" cstate="print">
            <a:lum brigh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16685"/>
          <a:stretch>
            <a:fillRect/>
          </a:stretch>
        </p:blipFill>
        <p:spPr bwMode="auto">
          <a:xfrm>
            <a:off x="2554288" y="3473450"/>
            <a:ext cx="3111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70163" y="-304800"/>
            <a:ext cx="6573837" cy="3962400"/>
            <a:chOff x="2570163" y="-304800"/>
            <a:chExt cx="6573837" cy="3962400"/>
          </a:xfrm>
        </p:grpSpPr>
        <p:pic>
          <p:nvPicPr>
            <p:cNvPr id="47" name="Picture 2" descr="loop_movie_colo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357" y="-304800"/>
              <a:ext cx="4479643" cy="335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4" name="Line 27"/>
            <p:cNvSpPr>
              <a:spLocks noChangeShapeType="1"/>
            </p:cNvSpPr>
            <p:nvPr/>
          </p:nvSpPr>
          <p:spPr bwMode="auto">
            <a:xfrm flipH="1">
              <a:off x="2570163" y="0"/>
              <a:ext cx="1885950" cy="3468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5" name="Line 28"/>
            <p:cNvSpPr>
              <a:spLocks noChangeShapeType="1"/>
            </p:cNvSpPr>
            <p:nvPr/>
          </p:nvSpPr>
          <p:spPr bwMode="auto">
            <a:xfrm flipH="1">
              <a:off x="2832100" y="3052763"/>
              <a:ext cx="6311900" cy="604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50000" y="2511425"/>
              <a:ext cx="199866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beam center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 flipV="1">
              <a:off x="5943600" y="2438400"/>
              <a:ext cx="406400" cy="3040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763" y="219075"/>
              <a:ext cx="61753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650163" y="0"/>
              <a:ext cx="1030287" cy="1570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068" name="TextBox 9"/>
          <p:cNvSpPr txBox="1">
            <a:spLocks noChangeArrowheads="1"/>
          </p:cNvSpPr>
          <p:nvPr/>
        </p:nvSpPr>
        <p:spPr bwMode="auto">
          <a:xfrm>
            <a:off x="5975350" y="3786188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crystal in loop</a:t>
            </a:r>
          </a:p>
        </p:txBody>
      </p:sp>
      <p:grpSp>
        <p:nvGrpSpPr>
          <p:cNvPr id="3263509" name="Group 21"/>
          <p:cNvGrpSpPr>
            <a:grpSpLocks/>
          </p:cNvGrpSpPr>
          <p:nvPr/>
        </p:nvGrpSpPr>
        <p:grpSpPr bwMode="auto">
          <a:xfrm flipH="1">
            <a:off x="4441825" y="4859338"/>
            <a:ext cx="2209800" cy="1905000"/>
            <a:chOff x="1527" y="3120"/>
            <a:chExt cx="1392" cy="1200"/>
          </a:xfrm>
        </p:grpSpPr>
        <p:sp>
          <p:nvSpPr>
            <p:cNvPr id="2077" name="Rectangle 22"/>
            <p:cNvSpPr>
              <a:spLocks noChangeArrowheads="1"/>
            </p:cNvSpPr>
            <p:nvPr/>
          </p:nvSpPr>
          <p:spPr bwMode="auto">
            <a:xfrm>
              <a:off x="1527" y="3120"/>
              <a:ext cx="1392" cy="1200"/>
            </a:xfrm>
            <a:prstGeom prst="rect">
              <a:avLst/>
            </a:prstGeom>
            <a:solidFill>
              <a:srgbClr val="CC7351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735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8" name="Text Box 23"/>
            <p:cNvSpPr txBox="1">
              <a:spLocks noChangeArrowheads="1"/>
            </p:cNvSpPr>
            <p:nvPr/>
          </p:nvSpPr>
          <p:spPr bwMode="auto">
            <a:xfrm>
              <a:off x="1681" y="3273"/>
              <a:ext cx="91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Cu foil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08663" y="5072063"/>
            <a:ext cx="3048000" cy="1200150"/>
            <a:chOff x="5808663" y="5072063"/>
            <a:chExt cx="3048000" cy="1200150"/>
          </a:xfrm>
        </p:grpSpPr>
        <p:sp>
          <p:nvSpPr>
            <p:cNvPr id="2066" name="TextBox 35"/>
            <p:cNvSpPr txBox="1">
              <a:spLocks noChangeArrowheads="1"/>
            </p:cNvSpPr>
            <p:nvPr/>
          </p:nvSpPr>
          <p:spPr bwMode="auto">
            <a:xfrm>
              <a:off x="6772275" y="5072063"/>
              <a:ext cx="2084388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X-ray excited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fluorescent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6600"/>
                  </a:solidFill>
                  <a:latin typeface="Arial" panose="020B0604020202020204" pitchFamily="34" charset="0"/>
                </a:rPr>
                <a:t>X-ray source</a:t>
              </a:r>
            </a:p>
          </p:txBody>
        </p:sp>
        <p:cxnSp>
          <p:nvCxnSpPr>
            <p:cNvPr id="37" name="Straight Arrow Connector 36"/>
            <p:cNvCxnSpPr>
              <a:stCxn id="2066" idx="1"/>
            </p:cNvCxnSpPr>
            <p:nvPr/>
          </p:nvCxnSpPr>
          <p:spPr>
            <a:xfrm flipH="1">
              <a:off x="5808663" y="5672138"/>
              <a:ext cx="963612" cy="239712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360988" y="6149975"/>
            <a:ext cx="1797050" cy="582613"/>
            <a:chOff x="5360988" y="6149975"/>
            <a:chExt cx="1797050" cy="582613"/>
          </a:xfrm>
        </p:grpSpPr>
        <p:sp>
          <p:nvSpPr>
            <p:cNvPr id="3263512" name="AutoShape 24"/>
            <p:cNvSpPr>
              <a:spLocks noChangeArrowheads="1"/>
            </p:cNvSpPr>
            <p:nvPr/>
          </p:nvSpPr>
          <p:spPr bwMode="auto">
            <a:xfrm rot="7602949" flipH="1">
              <a:off x="6026150" y="5600701"/>
              <a:ext cx="466725" cy="1797050"/>
            </a:xfrm>
            <a:custGeom>
              <a:avLst/>
              <a:gdLst>
                <a:gd name="T0" fmla="*/ 408384 w 21600"/>
                <a:gd name="T1" fmla="*/ 898525 h 21600"/>
                <a:gd name="T2" fmla="*/ 233363 w 21600"/>
                <a:gd name="T3" fmla="*/ 1797050 h 21600"/>
                <a:gd name="T4" fmla="*/ 58341 w 21600"/>
                <a:gd name="T5" fmla="*/ 898525 h 21600"/>
                <a:gd name="T6" fmla="*/ 23336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Text Box 34"/>
            <p:cNvSpPr txBox="1">
              <a:spLocks noChangeArrowheads="1"/>
            </p:cNvSpPr>
            <p:nvPr/>
          </p:nvSpPr>
          <p:spPr bwMode="auto">
            <a:xfrm rot="2046076">
              <a:off x="5446713" y="6149975"/>
              <a:ext cx="1327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x-ray beam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0"/>
            <a:ext cx="42033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nline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</a:t>
            </a:r>
          </a:p>
          <a:p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bsorption 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adiography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CBOXAR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48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; 1%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(2009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4831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8" name="Rectangle 2"/>
          <p:cNvSpPr>
            <a:spLocks noChangeArrowheads="1"/>
          </p:cNvSpPr>
          <p:nvPr/>
        </p:nvSpPr>
        <p:spPr bwMode="auto">
          <a:xfrm>
            <a:off x="1166813" y="4611688"/>
            <a:ext cx="1703387" cy="228600"/>
          </a:xfrm>
          <a:prstGeom prst="rect">
            <a:avLst/>
          </a:prstGeom>
          <a:solidFill>
            <a:schemeClr val="accent1"/>
          </a:solidFill>
          <a:ln w="9525" algn="ctr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39" name="Rectangle 3"/>
          <p:cNvSpPr>
            <a:spLocks noChangeArrowheads="1"/>
          </p:cNvSpPr>
          <p:nvPr/>
        </p:nvSpPr>
        <p:spPr bwMode="auto">
          <a:xfrm>
            <a:off x="1179513" y="4224338"/>
            <a:ext cx="1703387" cy="228600"/>
          </a:xfrm>
          <a:prstGeom prst="rect">
            <a:avLst/>
          </a:prstGeom>
          <a:solidFill>
            <a:srgbClr val="FF6600"/>
          </a:solidFill>
          <a:ln w="9525" algn="ctr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4800" dirty="0"/>
              <a:t>Interleaved Scheduling</a:t>
            </a:r>
            <a:endParaRPr lang="en-US" altLang="en-US" sz="4800" dirty="0">
              <a:solidFill>
                <a:srgbClr val="006600"/>
              </a:solidFill>
            </a:endParaRPr>
          </a:p>
        </p:txBody>
      </p:sp>
      <p:sp>
        <p:nvSpPr>
          <p:cNvPr id="1652741" name="Text Box 5"/>
          <p:cNvSpPr txBox="1">
            <a:spLocks noChangeArrowheads="1"/>
          </p:cNvSpPr>
          <p:nvPr/>
        </p:nvSpPr>
        <p:spPr bwMode="auto">
          <a:xfrm>
            <a:off x="842963" y="1792288"/>
            <a:ext cx="2627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experiment queue</a:t>
            </a:r>
          </a:p>
        </p:txBody>
      </p:sp>
      <p:sp>
        <p:nvSpPr>
          <p:cNvPr id="1652742" name="Text Box 6"/>
          <p:cNvSpPr txBox="1">
            <a:spLocks noChangeArrowheads="1"/>
          </p:cNvSpPr>
          <p:nvPr/>
        </p:nvSpPr>
        <p:spPr bwMode="auto">
          <a:xfrm>
            <a:off x="5999163" y="1792288"/>
            <a:ext cx="1423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beamline</a:t>
            </a:r>
          </a:p>
        </p:txBody>
      </p:sp>
      <p:pic>
        <p:nvPicPr>
          <p:cNvPr id="1652743" name="Picture 7" descr="back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74900"/>
            <a:ext cx="32639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2744" name="Rectangle 8"/>
          <p:cNvSpPr>
            <a:spLocks noChangeArrowheads="1"/>
          </p:cNvSpPr>
          <p:nvPr/>
        </p:nvSpPr>
        <p:spPr bwMode="auto">
          <a:xfrm>
            <a:off x="1166813" y="3833813"/>
            <a:ext cx="1703387" cy="228600"/>
          </a:xfrm>
          <a:prstGeom prst="rect">
            <a:avLst/>
          </a:prstGeom>
          <a:solidFill>
            <a:srgbClr val="3366FF"/>
          </a:solidFill>
          <a:ln w="9525" algn="ctr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3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45" name="Rectangle 9"/>
          <p:cNvSpPr>
            <a:spLocks noChangeArrowheads="1"/>
          </p:cNvSpPr>
          <p:nvPr/>
        </p:nvSpPr>
        <p:spPr bwMode="auto">
          <a:xfrm>
            <a:off x="1166813" y="3444875"/>
            <a:ext cx="1703387" cy="228600"/>
          </a:xfrm>
          <a:prstGeom prst="rect">
            <a:avLst/>
          </a:prstGeom>
          <a:solidFill>
            <a:srgbClr val="3366FF"/>
          </a:solidFill>
          <a:ln w="9525" algn="ctr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3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46" name="Rectangle 10"/>
          <p:cNvSpPr>
            <a:spLocks noChangeArrowheads="1"/>
          </p:cNvSpPr>
          <p:nvPr/>
        </p:nvSpPr>
        <p:spPr bwMode="auto">
          <a:xfrm>
            <a:off x="1166813" y="3055938"/>
            <a:ext cx="1703387" cy="228600"/>
          </a:xfrm>
          <a:prstGeom prst="rect">
            <a:avLst/>
          </a:prstGeom>
          <a:solidFill>
            <a:srgbClr val="FF6600"/>
          </a:solidFill>
          <a:ln w="9525" algn="ctr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47" name="Rectangle 11"/>
          <p:cNvSpPr>
            <a:spLocks noChangeArrowheads="1"/>
          </p:cNvSpPr>
          <p:nvPr/>
        </p:nvSpPr>
        <p:spPr bwMode="auto">
          <a:xfrm>
            <a:off x="1166813" y="2668588"/>
            <a:ext cx="1703387" cy="228600"/>
          </a:xfrm>
          <a:prstGeom prst="rect">
            <a:avLst/>
          </a:prstGeom>
          <a:solidFill>
            <a:schemeClr val="accent1"/>
          </a:solidFill>
          <a:ln w="9525" algn="ctr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48" name="AutoShape 12"/>
          <p:cNvSpPr>
            <a:spLocks noChangeArrowheads="1"/>
          </p:cNvSpPr>
          <p:nvPr/>
        </p:nvSpPr>
        <p:spPr bwMode="auto">
          <a:xfrm>
            <a:off x="3759200" y="3048000"/>
            <a:ext cx="965200" cy="1028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328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2749" name="Text Box 13"/>
          <p:cNvSpPr txBox="1">
            <a:spLocks noChangeArrowheads="1"/>
          </p:cNvSpPr>
          <p:nvPr/>
        </p:nvSpPr>
        <p:spPr bwMode="auto">
          <a:xfrm>
            <a:off x="1470025" y="2640013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Minor   30s</a:t>
            </a:r>
          </a:p>
        </p:txBody>
      </p:sp>
      <p:sp>
        <p:nvSpPr>
          <p:cNvPr id="1652750" name="Text Box 14"/>
          <p:cNvSpPr txBox="1">
            <a:spLocks noChangeArrowheads="1"/>
          </p:cNvSpPr>
          <p:nvPr/>
        </p:nvSpPr>
        <p:spPr bwMode="auto">
          <a:xfrm>
            <a:off x="1460500" y="3021013"/>
            <a:ext cx="116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Choe   120s</a:t>
            </a:r>
          </a:p>
        </p:txBody>
      </p:sp>
      <p:sp>
        <p:nvSpPr>
          <p:cNvPr id="1652751" name="Text Box 15"/>
          <p:cNvSpPr txBox="1">
            <a:spLocks noChangeArrowheads="1"/>
          </p:cNvSpPr>
          <p:nvPr/>
        </p:nvSpPr>
        <p:spPr bwMode="auto">
          <a:xfrm>
            <a:off x="1398588" y="3408363"/>
            <a:ext cx="123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Alberta   60s</a:t>
            </a:r>
          </a:p>
        </p:txBody>
      </p:sp>
      <p:sp>
        <p:nvSpPr>
          <p:cNvPr id="1652752" name="Text Box 16"/>
          <p:cNvSpPr txBox="1">
            <a:spLocks noChangeArrowheads="1"/>
          </p:cNvSpPr>
          <p:nvPr/>
        </p:nvSpPr>
        <p:spPr bwMode="auto">
          <a:xfrm>
            <a:off x="1430338" y="3795713"/>
            <a:ext cx="123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Alberta   60s</a:t>
            </a:r>
          </a:p>
        </p:txBody>
      </p:sp>
      <p:sp>
        <p:nvSpPr>
          <p:cNvPr id="1652753" name="Text Box 17"/>
          <p:cNvSpPr txBox="1">
            <a:spLocks noChangeArrowheads="1"/>
          </p:cNvSpPr>
          <p:nvPr/>
        </p:nvSpPr>
        <p:spPr bwMode="auto">
          <a:xfrm>
            <a:off x="1512888" y="4183063"/>
            <a:ext cx="1069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Choe   30s</a:t>
            </a:r>
          </a:p>
        </p:txBody>
      </p:sp>
      <p:sp>
        <p:nvSpPr>
          <p:cNvPr id="1652754" name="Text Box 18"/>
          <p:cNvSpPr txBox="1">
            <a:spLocks noChangeArrowheads="1"/>
          </p:cNvSpPr>
          <p:nvPr/>
        </p:nvSpPr>
        <p:spPr bwMode="auto">
          <a:xfrm>
            <a:off x="1476375" y="4557713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Minor   30s</a:t>
            </a:r>
          </a:p>
        </p:txBody>
      </p:sp>
    </p:spTree>
    <p:extLst>
      <p:ext uri="{BB962C8B-B14F-4D97-AF65-F5344CB8AC3E}">
        <p14:creationId xmlns:p14="http://schemas.microsoft.com/office/powerpoint/2010/main" val="42939928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8.3.1 Upcoming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Unattended screening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Kappa </a:t>
            </a:r>
            <a:r>
              <a:rPr lang="en-US" dirty="0" err="1" smtClean="0"/>
              <a:t>goniostat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Adjustable beam size 300 </a:t>
            </a:r>
            <a:r>
              <a:rPr lang="el-GR" dirty="0" smtClean="0"/>
              <a:t>μ</a:t>
            </a:r>
            <a:r>
              <a:rPr lang="en-US" dirty="0" smtClean="0"/>
              <a:t>m – 10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Multilayers for </a:t>
            </a:r>
            <a:r>
              <a:rPr lang="en-US" dirty="0" err="1" smtClean="0"/>
              <a:t>rastering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ALS-U 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ALS-U ring upgrade in 2022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454525"/>
          </a:xfrm>
        </p:spPr>
        <p:txBody>
          <a:bodyPr>
            <a:normAutofit/>
          </a:bodyPr>
          <a:lstStyle/>
          <a:p>
            <a:r>
              <a:rPr lang="en-US" dirty="0" smtClean="0"/>
              <a:t>Diffraction-limited source</a:t>
            </a:r>
          </a:p>
          <a:p>
            <a:r>
              <a:rPr lang="en-US" dirty="0" smtClean="0"/>
              <a:t>Coherent up to 2 </a:t>
            </a:r>
            <a:r>
              <a:rPr lang="en-US" dirty="0" err="1" smtClean="0"/>
              <a:t>keV</a:t>
            </a:r>
            <a:endParaRPr lang="en-US" dirty="0" smtClean="0"/>
          </a:p>
          <a:p>
            <a:r>
              <a:rPr lang="en-US" dirty="0" smtClean="0"/>
              <a:t>Smaller source</a:t>
            </a:r>
          </a:p>
          <a:p>
            <a:r>
              <a:rPr lang="en-US" dirty="0" smtClean="0"/>
              <a:t>6x flux onto 6 </a:t>
            </a:r>
            <a:r>
              <a:rPr lang="el-GR" dirty="0" smtClean="0"/>
              <a:t>μ</a:t>
            </a:r>
            <a:r>
              <a:rPr lang="en-US" dirty="0" smtClean="0"/>
              <a:t>m </a:t>
            </a:r>
            <a:r>
              <a:rPr lang="en-US" dirty="0" err="1" smtClean="0"/>
              <a:t>xtal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Undulator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5x flux of 8.3.1</a:t>
            </a:r>
          </a:p>
          <a:p>
            <a:pPr lvl="1"/>
            <a:r>
              <a:rPr lang="en-US" dirty="0" smtClean="0"/>
              <a:t>~2x more flux after ALS-U</a:t>
            </a:r>
          </a:p>
          <a:p>
            <a:pPr lvl="1"/>
            <a:r>
              <a:rPr lang="en-US" dirty="0" smtClean="0"/>
              <a:t>0.7 </a:t>
            </a:r>
            <a:r>
              <a:rPr lang="el-GR" dirty="0" smtClean="0"/>
              <a:t>μ</a:t>
            </a:r>
            <a:r>
              <a:rPr lang="en-US" dirty="0" smtClean="0"/>
              <a:t>m beam vs 10 </a:t>
            </a:r>
            <a:r>
              <a:rPr lang="el-GR" dirty="0" smtClean="0"/>
              <a:t>μ</a:t>
            </a:r>
            <a:r>
              <a:rPr lang="en-US" dirty="0"/>
              <a:t>m</a:t>
            </a:r>
            <a:endParaRPr lang="en-US" dirty="0" smtClean="0"/>
          </a:p>
          <a:p>
            <a:r>
              <a:rPr lang="en-US" dirty="0" smtClean="0"/>
              <a:t>Serial </a:t>
            </a:r>
            <a:r>
              <a:rPr lang="en-US" dirty="0" err="1" smtClean="0"/>
              <a:t>xtallography</a:t>
            </a:r>
            <a:endParaRPr lang="en-US" dirty="0"/>
          </a:p>
          <a:p>
            <a:r>
              <a:rPr lang="en-US" dirty="0" smtClean="0"/>
              <a:t>Fine, fast </a:t>
            </a:r>
            <a:r>
              <a:rPr lang="en-US" dirty="0" err="1" smtClean="0"/>
              <a:t>rastering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4378325"/>
          </a:xfrm>
        </p:spPr>
        <p:txBody>
          <a:bodyPr>
            <a:normAutofit/>
          </a:bodyPr>
          <a:lstStyle/>
          <a:p>
            <a:r>
              <a:rPr lang="en-US" dirty="0" smtClean="0"/>
              <a:t>1 year of dark</a:t>
            </a:r>
          </a:p>
          <a:p>
            <a:r>
              <a:rPr lang="en-US" dirty="0" smtClean="0"/>
              <a:t>No coherence effect in MX </a:t>
            </a:r>
          </a:p>
          <a:p>
            <a:r>
              <a:rPr lang="en-US" dirty="0" smtClean="0"/>
              <a:t>No flux increase (</a:t>
            </a:r>
            <a:r>
              <a:rPr lang="en-US" dirty="0" err="1" smtClean="0"/>
              <a:t>ph</a:t>
            </a:r>
            <a:r>
              <a:rPr lang="en-US" dirty="0" smtClean="0"/>
              <a:t>/s)</a:t>
            </a:r>
          </a:p>
          <a:p>
            <a:r>
              <a:rPr lang="en-US" dirty="0" smtClean="0"/>
              <a:t>No change for </a:t>
            </a:r>
            <a:r>
              <a:rPr lang="en-US" dirty="0" err="1" smtClean="0"/>
              <a:t>xtals</a:t>
            </a:r>
            <a:r>
              <a:rPr lang="en-US" dirty="0" smtClean="0"/>
              <a:t> &gt; 36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r>
              <a:rPr lang="en-US" dirty="0" smtClean="0"/>
              <a:t>$10M to keep </a:t>
            </a:r>
            <a:r>
              <a:rPr lang="en-US" dirty="0" err="1" smtClean="0"/>
              <a:t>superbend</a:t>
            </a:r>
            <a:endParaRPr lang="en-US" dirty="0" smtClean="0"/>
          </a:p>
          <a:p>
            <a:r>
              <a:rPr lang="en-US" dirty="0" err="1" smtClean="0"/>
              <a:t>Undulator</a:t>
            </a:r>
            <a:r>
              <a:rPr lang="en-US" dirty="0" smtClean="0"/>
              <a:t> = 5x 8.3.1 at ALS</a:t>
            </a:r>
          </a:p>
          <a:p>
            <a:r>
              <a:rPr lang="en-US" dirty="0" smtClean="0"/>
              <a:t>Only 1 more </a:t>
            </a:r>
            <a:r>
              <a:rPr lang="en-US" dirty="0" err="1" smtClean="0"/>
              <a:t>undulator</a:t>
            </a:r>
            <a:r>
              <a:rPr lang="en-US" dirty="0" smtClean="0"/>
              <a:t> slot</a:t>
            </a:r>
          </a:p>
          <a:p>
            <a:r>
              <a:rPr lang="en-US" dirty="0" err="1" smtClean="0"/>
              <a:t>Xtals</a:t>
            </a:r>
            <a:r>
              <a:rPr lang="en-US" dirty="0" smtClean="0"/>
              <a:t> die in 2.4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Are your </a:t>
            </a:r>
            <a:r>
              <a:rPr lang="en-US" dirty="0" err="1" smtClean="0"/>
              <a:t>xtals</a:t>
            </a:r>
            <a:r>
              <a:rPr lang="en-US" dirty="0" smtClean="0"/>
              <a:t> 0.7 </a:t>
            </a:r>
            <a:r>
              <a:rPr lang="el-GR" dirty="0" smtClean="0"/>
              <a:t>μ</a:t>
            </a:r>
            <a:r>
              <a:rPr lang="en-US" dirty="0" smtClean="0"/>
              <a:t>m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681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6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72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7 L 0.0007 0.09757 L 0.01892 0.09989 L 0.03715 0.120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59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3.33333E-6 0.064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12139E-6 L -3.88889E-6 0.07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86127E-6 L 0.00174 0.1119 L 0.01754 0.11837 L 0.03022 0.1394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1676E-6 L 1.11111E-6 0.08463 L -0.01893 0.08879 L -0.03646 0.1142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7052E-7 L -0.00156 0.1311 L 0.0158 0.14173 L 0.02535 0.15861 " pathEditMode="relative" ptsTypes="AAAA">
                                      <p:cBhvr>
                                        <p:cTn id="1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7200" y="1132114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?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7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46000">
                <a:schemeClr val="accent5">
                  <a:lumMod val="40000"/>
                  <a:lumOff val="60000"/>
                </a:schemeClr>
              </a:gs>
              <a:gs pos="35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7200" y="1132114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?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52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921728">
            <a:off x="986971" y="841829"/>
            <a:ext cx="7373257" cy="6016171"/>
            <a:chOff x="986971" y="841829"/>
            <a:chExt cx="7373257" cy="6016171"/>
          </a:xfrm>
        </p:grpSpPr>
        <p:sp>
          <p:nvSpPr>
            <p:cNvPr id="5" name="Rectangle 4"/>
            <p:cNvSpPr/>
            <p:nvPr/>
          </p:nvSpPr>
          <p:spPr>
            <a:xfrm>
              <a:off x="1277257" y="841829"/>
              <a:ext cx="6894286" cy="3077028"/>
            </a:xfrm>
            <a:prstGeom prst="rect">
              <a:avLst/>
            </a:prstGeom>
            <a:solidFill>
              <a:srgbClr val="FFBC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95400" y="1981200"/>
              <a:ext cx="6858000" cy="40386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accent5">
                    <a:lumMod val="40000"/>
                    <a:lumOff val="60000"/>
                  </a:schemeClr>
                </a:gs>
                <a:gs pos="35000">
                  <a:schemeClr val="tx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86971" y="3886200"/>
              <a:ext cx="7373257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08" name="Group 6"/>
            <p:cNvGrpSpPr>
              <a:grpSpLocks/>
            </p:cNvGrpSpPr>
            <p:nvPr/>
          </p:nvGrpSpPr>
          <p:grpSpPr bwMode="auto">
            <a:xfrm rot="1133284">
              <a:off x="6431863" y="3696156"/>
              <a:ext cx="277813" cy="238125"/>
              <a:chOff x="3192" y="2215"/>
              <a:chExt cx="920" cy="943"/>
            </a:xfrm>
          </p:grpSpPr>
          <p:sp>
            <p:nvSpPr>
              <p:cNvPr id="30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" name="Group 6"/>
            <p:cNvGrpSpPr>
              <a:grpSpLocks/>
            </p:cNvGrpSpPr>
            <p:nvPr/>
          </p:nvGrpSpPr>
          <p:grpSpPr bwMode="auto">
            <a:xfrm rot="1133284">
              <a:off x="7574863" y="3696156"/>
              <a:ext cx="277813" cy="238125"/>
              <a:chOff x="3192" y="2215"/>
              <a:chExt cx="920" cy="943"/>
            </a:xfrm>
          </p:grpSpPr>
          <p:sp>
            <p:nvSpPr>
              <p:cNvPr id="31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8" name="Group 6"/>
            <p:cNvGrpSpPr>
              <a:grpSpLocks/>
            </p:cNvGrpSpPr>
            <p:nvPr/>
          </p:nvGrpSpPr>
          <p:grpSpPr bwMode="auto">
            <a:xfrm rot="20466716" flipH="1">
              <a:off x="6812863" y="3696156"/>
              <a:ext cx="277813" cy="238125"/>
              <a:chOff x="3192" y="2215"/>
              <a:chExt cx="920" cy="943"/>
            </a:xfrm>
          </p:grpSpPr>
          <p:sp>
            <p:nvSpPr>
              <p:cNvPr id="32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8" name="Group 6"/>
            <p:cNvGrpSpPr>
              <a:grpSpLocks/>
            </p:cNvGrpSpPr>
            <p:nvPr/>
          </p:nvGrpSpPr>
          <p:grpSpPr bwMode="auto">
            <a:xfrm rot="1133284">
              <a:off x="3307664" y="3696157"/>
              <a:ext cx="277813" cy="238125"/>
              <a:chOff x="3192" y="2215"/>
              <a:chExt cx="920" cy="943"/>
            </a:xfrm>
          </p:grpSpPr>
          <p:sp>
            <p:nvSpPr>
              <p:cNvPr id="33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" name="Group 6"/>
            <p:cNvGrpSpPr>
              <a:grpSpLocks/>
            </p:cNvGrpSpPr>
            <p:nvPr/>
          </p:nvGrpSpPr>
          <p:grpSpPr bwMode="auto">
            <a:xfrm rot="20466716" flipH="1">
              <a:off x="2545663" y="3696155"/>
              <a:ext cx="277813" cy="238125"/>
              <a:chOff x="3192" y="2215"/>
              <a:chExt cx="920" cy="943"/>
            </a:xfrm>
          </p:grpSpPr>
          <p:sp>
            <p:nvSpPr>
              <p:cNvPr id="34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8" name="Group 6"/>
            <p:cNvGrpSpPr>
              <a:grpSpLocks/>
            </p:cNvGrpSpPr>
            <p:nvPr/>
          </p:nvGrpSpPr>
          <p:grpSpPr bwMode="auto">
            <a:xfrm rot="1133284">
              <a:off x="4374464" y="3696156"/>
              <a:ext cx="277813" cy="238125"/>
              <a:chOff x="3192" y="2215"/>
              <a:chExt cx="920" cy="943"/>
            </a:xfrm>
          </p:grpSpPr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8" name="Group 6"/>
            <p:cNvGrpSpPr>
              <a:grpSpLocks/>
            </p:cNvGrpSpPr>
            <p:nvPr/>
          </p:nvGrpSpPr>
          <p:grpSpPr bwMode="auto">
            <a:xfrm rot="20466716" flipH="1">
              <a:off x="5517463" y="3696156"/>
              <a:ext cx="277813" cy="238125"/>
              <a:chOff x="3192" y="2215"/>
              <a:chExt cx="920" cy="943"/>
            </a:xfrm>
          </p:grpSpPr>
          <p:sp>
            <p:nvSpPr>
              <p:cNvPr id="36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 rot="20604231">
              <a:off x="4724400" y="3707569"/>
              <a:ext cx="236161" cy="178631"/>
              <a:chOff x="5458290" y="3058908"/>
              <a:chExt cx="236161" cy="178631"/>
            </a:xfrm>
          </p:grpSpPr>
          <p:sp>
            <p:nvSpPr>
              <p:cNvPr id="379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 rot="20509672">
              <a:off x="6194166" y="3707569"/>
              <a:ext cx="236161" cy="178631"/>
              <a:chOff x="5458290" y="3058908"/>
              <a:chExt cx="236161" cy="178631"/>
            </a:xfrm>
          </p:grpSpPr>
          <p:sp>
            <p:nvSpPr>
              <p:cNvPr id="390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 rot="20519456">
              <a:off x="3886200" y="3707569"/>
              <a:ext cx="236161" cy="178631"/>
              <a:chOff x="5458290" y="3058908"/>
              <a:chExt cx="236161" cy="178631"/>
            </a:xfrm>
          </p:grpSpPr>
          <p:sp>
            <p:nvSpPr>
              <p:cNvPr id="397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 rot="20503538">
              <a:off x="2895600" y="3707569"/>
              <a:ext cx="236161" cy="178631"/>
              <a:chOff x="5458290" y="3058908"/>
              <a:chExt cx="236161" cy="178631"/>
            </a:xfrm>
          </p:grpSpPr>
          <p:sp>
            <p:nvSpPr>
              <p:cNvPr id="404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" name="Group 409"/>
            <p:cNvGrpSpPr/>
            <p:nvPr/>
          </p:nvGrpSpPr>
          <p:grpSpPr>
            <a:xfrm rot="20618101">
              <a:off x="5887782" y="3708681"/>
              <a:ext cx="236161" cy="178631"/>
              <a:chOff x="5458290" y="3058908"/>
              <a:chExt cx="236161" cy="178631"/>
            </a:xfrm>
          </p:grpSpPr>
          <p:sp>
            <p:nvSpPr>
              <p:cNvPr id="411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7" name="Group 6"/>
            <p:cNvGrpSpPr>
              <a:grpSpLocks/>
            </p:cNvGrpSpPr>
            <p:nvPr/>
          </p:nvGrpSpPr>
          <p:grpSpPr bwMode="auto">
            <a:xfrm rot="13008648">
              <a:off x="6215844" y="2193090"/>
              <a:ext cx="277813" cy="238125"/>
              <a:chOff x="3192" y="2215"/>
              <a:chExt cx="920" cy="943"/>
            </a:xfrm>
          </p:grpSpPr>
          <p:sp>
            <p:nvSpPr>
              <p:cNvPr id="41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7" name="Group 6"/>
            <p:cNvGrpSpPr>
              <a:grpSpLocks/>
            </p:cNvGrpSpPr>
            <p:nvPr/>
          </p:nvGrpSpPr>
          <p:grpSpPr bwMode="auto">
            <a:xfrm rot="11202083">
              <a:off x="3518145" y="2032478"/>
              <a:ext cx="277813" cy="238125"/>
              <a:chOff x="3192" y="2215"/>
              <a:chExt cx="920" cy="943"/>
            </a:xfrm>
          </p:grpSpPr>
          <p:sp>
            <p:nvSpPr>
              <p:cNvPr id="42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7" name="Group 436"/>
            <p:cNvGrpSpPr/>
            <p:nvPr/>
          </p:nvGrpSpPr>
          <p:grpSpPr>
            <a:xfrm rot="20548492">
              <a:off x="5181600" y="3707569"/>
              <a:ext cx="236161" cy="178631"/>
              <a:chOff x="5458290" y="3058908"/>
              <a:chExt cx="236161" cy="178631"/>
            </a:xfrm>
          </p:grpSpPr>
          <p:sp>
            <p:nvSpPr>
              <p:cNvPr id="438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67200" y="1132114"/>
              <a:ext cx="957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oil 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flipV="1">
            <a:off x="-217711" y="3606344"/>
            <a:ext cx="5959475" cy="3001963"/>
            <a:chOff x="-174168" y="1022801"/>
            <a:chExt cx="5959475" cy="3001963"/>
          </a:xfrm>
        </p:grpSpPr>
        <p:sp>
          <p:nvSpPr>
            <p:cNvPr id="139" name="Rectangle 146"/>
            <p:cNvSpPr>
              <a:spLocks noChangeArrowheads="1"/>
            </p:cNvSpPr>
            <p:nvPr/>
          </p:nvSpPr>
          <p:spPr bwMode="auto">
            <a:xfrm rot="5400000">
              <a:off x="2170569" y="1424439"/>
              <a:ext cx="85725" cy="47752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140" name="Group 295"/>
            <p:cNvGrpSpPr>
              <a:grpSpLocks/>
            </p:cNvGrpSpPr>
            <p:nvPr/>
          </p:nvGrpSpPr>
          <p:grpSpPr bwMode="auto">
            <a:xfrm rot="-2293099">
              <a:off x="1748295" y="1022801"/>
              <a:ext cx="4037012" cy="3001963"/>
              <a:chOff x="2203" y="330"/>
              <a:chExt cx="2543" cy="1891"/>
            </a:xfrm>
          </p:grpSpPr>
          <p:sp>
            <p:nvSpPr>
              <p:cNvPr id="141" name="Line 296"/>
              <p:cNvSpPr>
                <a:spLocks noChangeShapeType="1"/>
              </p:cNvSpPr>
              <p:nvPr/>
            </p:nvSpPr>
            <p:spPr bwMode="auto">
              <a:xfrm flipH="1" flipV="1">
                <a:off x="2203" y="961"/>
                <a:ext cx="1136" cy="12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97"/>
              <p:cNvSpPr>
                <a:spLocks noChangeShapeType="1"/>
              </p:cNvSpPr>
              <p:nvPr/>
            </p:nvSpPr>
            <p:spPr bwMode="auto">
              <a:xfrm flipH="1" flipV="1">
                <a:off x="2817" y="330"/>
                <a:ext cx="518" cy="18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Line 298"/>
              <p:cNvSpPr>
                <a:spLocks noChangeShapeType="1"/>
              </p:cNvSpPr>
              <p:nvPr/>
            </p:nvSpPr>
            <p:spPr bwMode="auto">
              <a:xfrm flipV="1">
                <a:off x="3339" y="1136"/>
                <a:ext cx="526" cy="106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99"/>
              <p:cNvSpPr>
                <a:spLocks noChangeShapeType="1"/>
              </p:cNvSpPr>
              <p:nvPr/>
            </p:nvSpPr>
            <p:spPr bwMode="auto">
              <a:xfrm flipV="1">
                <a:off x="3335" y="773"/>
                <a:ext cx="1411" cy="14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6" name="Text Box 303"/>
          <p:cNvSpPr txBox="1">
            <a:spLocks noChangeArrowheads="1"/>
          </p:cNvSpPr>
          <p:nvPr/>
        </p:nvSpPr>
        <p:spPr bwMode="auto">
          <a:xfrm>
            <a:off x="283710" y="4502377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=2d sin</a:t>
            </a:r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θ</a:t>
            </a:r>
          </a:p>
        </p:txBody>
      </p:sp>
      <p:sp>
        <p:nvSpPr>
          <p:cNvPr id="147" name="Text Box 304"/>
          <p:cNvSpPr txBox="1">
            <a:spLocks noChangeArrowheads="1"/>
          </p:cNvSpPr>
          <p:nvPr/>
        </p:nvSpPr>
        <p:spPr bwMode="auto">
          <a:xfrm>
            <a:off x="250145" y="5514749"/>
            <a:ext cx="3257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2.5 Å data </a:t>
            </a: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with 5 Å X-rays</a:t>
            </a:r>
          </a:p>
        </p:txBody>
      </p:sp>
      <p:sp>
        <p:nvSpPr>
          <p:cNvPr id="148" name="Rectangle 305"/>
          <p:cNvSpPr>
            <a:spLocks noChangeArrowheads="1"/>
          </p:cNvSpPr>
          <p:nvPr/>
        </p:nvSpPr>
        <p:spPr bwMode="auto">
          <a:xfrm>
            <a:off x="4922890" y="5505045"/>
            <a:ext cx="39897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Only</a:t>
            </a:r>
            <a:r>
              <a:rPr lang="en-US" altLang="en-US" dirty="0" smtClean="0">
                <a:solidFill>
                  <a:srgbClr val="000000"/>
                </a:solidFill>
              </a:rPr>
              <a:t> analytic absorption correction:</a:t>
            </a:r>
          </a:p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dirty="0">
                <a:solidFill>
                  <a:srgbClr val="000000"/>
                </a:solidFill>
              </a:rPr>
              <a:t>Tables for Crystallography, Vol. C, 2nd ed., chapter 6.3</a:t>
            </a:r>
          </a:p>
        </p:txBody>
      </p:sp>
      <p:sp>
        <p:nvSpPr>
          <p:cNvPr id="149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9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 animBg="1"/>
      <p:bldP spid="14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202736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hart" r:id="rId3" imgW="7115101" imgH="5229153" progId="MSGraph.Chart.8">
                  <p:embed followColorScheme="full"/>
                </p:oleObj>
              </mc:Choice>
              <mc:Fallback>
                <p:oleObj name="Chart" r:id="rId3" imgW="7115101" imgH="5229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Bohic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et al. </a:t>
            </a:r>
            <a:r>
              <a:rPr lang="en-US" i="1" dirty="0" smtClean="0">
                <a:solidFill>
                  <a:srgbClr val="000000"/>
                </a:solidFill>
              </a:rPr>
              <a:t>Anal. Chem. </a:t>
            </a:r>
            <a:r>
              <a:rPr lang="en-US" dirty="0">
                <a:solidFill>
                  <a:srgbClr val="000000"/>
                </a:solidFill>
              </a:rPr>
              <a:t>2008</a:t>
            </a:r>
            <a:r>
              <a:rPr lang="en-US" dirty="0" smtClean="0">
                <a:solidFill>
                  <a:srgbClr val="000000"/>
                </a:solidFill>
              </a:rPr>
              <a:t>; </a:t>
            </a:r>
            <a:r>
              <a:rPr lang="en-US" b="1" dirty="0" smtClean="0">
                <a:solidFill>
                  <a:srgbClr val="000000"/>
                </a:solidFill>
              </a:rPr>
              <a:t>80</a:t>
            </a:r>
            <a:r>
              <a:rPr lang="en-US" dirty="0" smtClean="0">
                <a:solidFill>
                  <a:srgbClr val="000000"/>
                </a:solidFill>
              </a:rPr>
              <a:t>(24</a:t>
            </a:r>
            <a:r>
              <a:rPr lang="en-US" dirty="0">
                <a:solidFill>
                  <a:srgbClr val="000000"/>
                </a:solidFill>
              </a:rPr>
              <a:t>):</a:t>
            </a:r>
            <a:r>
              <a:rPr lang="en-US" dirty="0" smtClean="0">
                <a:solidFill>
                  <a:srgbClr val="000000"/>
                </a:solidFill>
              </a:rPr>
              <a:t>9557. </a:t>
            </a:r>
            <a:r>
              <a:rPr lang="en-US" dirty="0" err="1">
                <a:solidFill>
                  <a:srgbClr val="000000"/>
                </a:solidFill>
              </a:rPr>
              <a:t>doi</a:t>
            </a:r>
            <a:r>
              <a:rPr lang="en-US" dirty="0">
                <a:solidFill>
                  <a:srgbClr val="000000"/>
                </a:solidFill>
              </a:rPr>
              <a:t>: 10.1021/ac801817k</a:t>
            </a:r>
          </a:p>
        </p:txBody>
      </p:sp>
    </p:spTree>
    <p:extLst>
      <p:ext uri="{BB962C8B-B14F-4D97-AF65-F5344CB8AC3E}">
        <p14:creationId xmlns:p14="http://schemas.microsoft.com/office/powerpoint/2010/main" val="952087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17714" y="2400175"/>
            <a:ext cx="4620081" cy="1363385"/>
            <a:chOff x="-217714" y="2400175"/>
            <a:chExt cx="4620081" cy="1363385"/>
          </a:xfrm>
        </p:grpSpPr>
        <p:sp>
          <p:nvSpPr>
            <p:cNvPr id="13" name="Rectangle 12"/>
            <p:cNvSpPr/>
            <p:nvPr/>
          </p:nvSpPr>
          <p:spPr>
            <a:xfrm>
              <a:off x="-217714" y="2663926"/>
              <a:ext cx="4424818" cy="78581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Explosion 2 13"/>
            <p:cNvSpPr/>
            <p:nvPr/>
          </p:nvSpPr>
          <p:spPr>
            <a:xfrm>
              <a:off x="3676877" y="2400175"/>
              <a:ext cx="725490" cy="1363385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S-MAD Sample size Dilemma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967654" y="2422576"/>
            <a:ext cx="1344350" cy="1406525"/>
            <a:chOff x="3967654" y="2422576"/>
            <a:chExt cx="1344350" cy="1406525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3967654" y="2430513"/>
              <a:ext cx="1341176" cy="1393774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connsiteX0" fmla="*/ 0 w 10000"/>
                <a:gd name="connsiteY0" fmla="*/ 10000 h 10000"/>
                <a:gd name="connsiteX1" fmla="*/ 2418 w 10000"/>
                <a:gd name="connsiteY1" fmla="*/ 1151 h 10000"/>
                <a:gd name="connsiteX2" fmla="*/ 2810 w 10000"/>
                <a:gd name="connsiteY2" fmla="*/ 896 h 10000"/>
                <a:gd name="connsiteX3" fmla="*/ 3442 w 10000"/>
                <a:gd name="connsiteY3" fmla="*/ 576 h 10000"/>
                <a:gd name="connsiteX4" fmla="*/ 4205 w 10000"/>
                <a:gd name="connsiteY4" fmla="*/ 277 h 10000"/>
                <a:gd name="connsiteX5" fmla="*/ 5076 w 10000"/>
                <a:gd name="connsiteY5" fmla="*/ 85 h 10000"/>
                <a:gd name="connsiteX6" fmla="*/ 5991 w 10000"/>
                <a:gd name="connsiteY6" fmla="*/ 0 h 10000"/>
                <a:gd name="connsiteX7" fmla="*/ 7081 w 10000"/>
                <a:gd name="connsiteY7" fmla="*/ 21 h 10000"/>
                <a:gd name="connsiteX8" fmla="*/ 7908 w 10000"/>
                <a:gd name="connsiteY8" fmla="*/ 128 h 10000"/>
                <a:gd name="connsiteX9" fmla="*/ 8584 w 10000"/>
                <a:gd name="connsiteY9" fmla="*/ 320 h 10000"/>
                <a:gd name="connsiteX10" fmla="*/ 8976 w 10000"/>
                <a:gd name="connsiteY10" fmla="*/ 597 h 10000"/>
                <a:gd name="connsiteX11" fmla="*/ 9390 w 10000"/>
                <a:gd name="connsiteY11" fmla="*/ 938 h 10000"/>
                <a:gd name="connsiteX12" fmla="*/ 9695 w 10000"/>
                <a:gd name="connsiteY12" fmla="*/ 1343 h 10000"/>
                <a:gd name="connsiteX13" fmla="*/ 10000 w 10000"/>
                <a:gd name="connsiteY13" fmla="*/ 1748 h 10000"/>
                <a:gd name="connsiteX14" fmla="*/ 8693 w 10000"/>
                <a:gd name="connsiteY14" fmla="*/ 6546 h 10000"/>
                <a:gd name="connsiteX15" fmla="*/ 7059 w 10000"/>
                <a:gd name="connsiteY15" fmla="*/ 7292 h 10000"/>
                <a:gd name="connsiteX16" fmla="*/ 5577 w 10000"/>
                <a:gd name="connsiteY16" fmla="*/ 7932 h 10000"/>
                <a:gd name="connsiteX17" fmla="*/ 3900 w 10000"/>
                <a:gd name="connsiteY17" fmla="*/ 8593 h 10000"/>
                <a:gd name="connsiteX18" fmla="*/ 1895 w 10000"/>
                <a:gd name="connsiteY18" fmla="*/ 9360 h 10000"/>
                <a:gd name="connsiteX19" fmla="*/ 0 w 10000"/>
                <a:gd name="connsiteY19" fmla="*/ 10000 h 10000"/>
                <a:gd name="connsiteX0" fmla="*/ 0 w 9203"/>
                <a:gd name="connsiteY0" fmla="*/ 7076 h 9360"/>
                <a:gd name="connsiteX1" fmla="*/ 1621 w 9203"/>
                <a:gd name="connsiteY1" fmla="*/ 1151 h 9360"/>
                <a:gd name="connsiteX2" fmla="*/ 2013 w 9203"/>
                <a:gd name="connsiteY2" fmla="*/ 896 h 9360"/>
                <a:gd name="connsiteX3" fmla="*/ 2645 w 9203"/>
                <a:gd name="connsiteY3" fmla="*/ 576 h 9360"/>
                <a:gd name="connsiteX4" fmla="*/ 3408 w 9203"/>
                <a:gd name="connsiteY4" fmla="*/ 277 h 9360"/>
                <a:gd name="connsiteX5" fmla="*/ 4279 w 9203"/>
                <a:gd name="connsiteY5" fmla="*/ 85 h 9360"/>
                <a:gd name="connsiteX6" fmla="*/ 5194 w 9203"/>
                <a:gd name="connsiteY6" fmla="*/ 0 h 9360"/>
                <a:gd name="connsiteX7" fmla="*/ 6284 w 9203"/>
                <a:gd name="connsiteY7" fmla="*/ 21 h 9360"/>
                <a:gd name="connsiteX8" fmla="*/ 7111 w 9203"/>
                <a:gd name="connsiteY8" fmla="*/ 128 h 9360"/>
                <a:gd name="connsiteX9" fmla="*/ 7787 w 9203"/>
                <a:gd name="connsiteY9" fmla="*/ 320 h 9360"/>
                <a:gd name="connsiteX10" fmla="*/ 8179 w 9203"/>
                <a:gd name="connsiteY10" fmla="*/ 597 h 9360"/>
                <a:gd name="connsiteX11" fmla="*/ 8593 w 9203"/>
                <a:gd name="connsiteY11" fmla="*/ 938 h 9360"/>
                <a:gd name="connsiteX12" fmla="*/ 8898 w 9203"/>
                <a:gd name="connsiteY12" fmla="*/ 1343 h 9360"/>
                <a:gd name="connsiteX13" fmla="*/ 9203 w 9203"/>
                <a:gd name="connsiteY13" fmla="*/ 1748 h 9360"/>
                <a:gd name="connsiteX14" fmla="*/ 7896 w 9203"/>
                <a:gd name="connsiteY14" fmla="*/ 6546 h 9360"/>
                <a:gd name="connsiteX15" fmla="*/ 6262 w 9203"/>
                <a:gd name="connsiteY15" fmla="*/ 7292 h 9360"/>
                <a:gd name="connsiteX16" fmla="*/ 4780 w 9203"/>
                <a:gd name="connsiteY16" fmla="*/ 7932 h 9360"/>
                <a:gd name="connsiteX17" fmla="*/ 3103 w 9203"/>
                <a:gd name="connsiteY17" fmla="*/ 8593 h 9360"/>
                <a:gd name="connsiteX18" fmla="*/ 1098 w 9203"/>
                <a:gd name="connsiteY18" fmla="*/ 9360 h 9360"/>
                <a:gd name="connsiteX19" fmla="*/ 0 w 9203"/>
                <a:gd name="connsiteY19" fmla="*/ 7076 h 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03" h="9360">
                  <a:moveTo>
                    <a:pt x="0" y="7076"/>
                  </a:moveTo>
                  <a:lnTo>
                    <a:pt x="1621" y="1151"/>
                  </a:lnTo>
                  <a:lnTo>
                    <a:pt x="2013" y="896"/>
                  </a:lnTo>
                  <a:lnTo>
                    <a:pt x="2645" y="576"/>
                  </a:lnTo>
                  <a:lnTo>
                    <a:pt x="3408" y="277"/>
                  </a:lnTo>
                  <a:lnTo>
                    <a:pt x="4279" y="85"/>
                  </a:lnTo>
                  <a:lnTo>
                    <a:pt x="5194" y="0"/>
                  </a:lnTo>
                  <a:lnTo>
                    <a:pt x="6284" y="21"/>
                  </a:lnTo>
                  <a:lnTo>
                    <a:pt x="7111" y="128"/>
                  </a:lnTo>
                  <a:lnTo>
                    <a:pt x="7787" y="320"/>
                  </a:lnTo>
                  <a:lnTo>
                    <a:pt x="8179" y="597"/>
                  </a:lnTo>
                  <a:lnTo>
                    <a:pt x="8593" y="938"/>
                  </a:lnTo>
                  <a:lnTo>
                    <a:pt x="8898" y="1343"/>
                  </a:lnTo>
                  <a:lnTo>
                    <a:pt x="9203" y="1748"/>
                  </a:lnTo>
                  <a:lnTo>
                    <a:pt x="7896" y="6546"/>
                  </a:lnTo>
                  <a:lnTo>
                    <a:pt x="6262" y="7292"/>
                  </a:lnTo>
                  <a:lnTo>
                    <a:pt x="4780" y="7932"/>
                  </a:lnTo>
                  <a:lnTo>
                    <a:pt x="3103" y="8593"/>
                  </a:lnTo>
                  <a:lnTo>
                    <a:pt x="1098" y="9360"/>
                  </a:lnTo>
                  <a:lnTo>
                    <a:pt x="0" y="7076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4092804" y="2671813"/>
              <a:ext cx="309563" cy="1157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4802417" y="2728963"/>
              <a:ext cx="219075" cy="81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5121504" y="2689276"/>
              <a:ext cx="19050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207104" y="2584501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400779" y="2611488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5023079" y="2617838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200754" y="2422576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74544" y="5311119"/>
            <a:ext cx="9710057" cy="217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10534" y="5287748"/>
            <a:ext cx="282313" cy="280988"/>
            <a:chOff x="4120054" y="2574976"/>
            <a:chExt cx="1344350" cy="1406525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120054" y="2582913"/>
              <a:ext cx="1341176" cy="1393774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connsiteX0" fmla="*/ 0 w 10000"/>
                <a:gd name="connsiteY0" fmla="*/ 10000 h 10000"/>
                <a:gd name="connsiteX1" fmla="*/ 2418 w 10000"/>
                <a:gd name="connsiteY1" fmla="*/ 1151 h 10000"/>
                <a:gd name="connsiteX2" fmla="*/ 2810 w 10000"/>
                <a:gd name="connsiteY2" fmla="*/ 896 h 10000"/>
                <a:gd name="connsiteX3" fmla="*/ 3442 w 10000"/>
                <a:gd name="connsiteY3" fmla="*/ 576 h 10000"/>
                <a:gd name="connsiteX4" fmla="*/ 4205 w 10000"/>
                <a:gd name="connsiteY4" fmla="*/ 277 h 10000"/>
                <a:gd name="connsiteX5" fmla="*/ 5076 w 10000"/>
                <a:gd name="connsiteY5" fmla="*/ 85 h 10000"/>
                <a:gd name="connsiteX6" fmla="*/ 5991 w 10000"/>
                <a:gd name="connsiteY6" fmla="*/ 0 h 10000"/>
                <a:gd name="connsiteX7" fmla="*/ 7081 w 10000"/>
                <a:gd name="connsiteY7" fmla="*/ 21 h 10000"/>
                <a:gd name="connsiteX8" fmla="*/ 7908 w 10000"/>
                <a:gd name="connsiteY8" fmla="*/ 128 h 10000"/>
                <a:gd name="connsiteX9" fmla="*/ 8584 w 10000"/>
                <a:gd name="connsiteY9" fmla="*/ 320 h 10000"/>
                <a:gd name="connsiteX10" fmla="*/ 8976 w 10000"/>
                <a:gd name="connsiteY10" fmla="*/ 597 h 10000"/>
                <a:gd name="connsiteX11" fmla="*/ 9390 w 10000"/>
                <a:gd name="connsiteY11" fmla="*/ 938 h 10000"/>
                <a:gd name="connsiteX12" fmla="*/ 9695 w 10000"/>
                <a:gd name="connsiteY12" fmla="*/ 1343 h 10000"/>
                <a:gd name="connsiteX13" fmla="*/ 10000 w 10000"/>
                <a:gd name="connsiteY13" fmla="*/ 1748 h 10000"/>
                <a:gd name="connsiteX14" fmla="*/ 8693 w 10000"/>
                <a:gd name="connsiteY14" fmla="*/ 6546 h 10000"/>
                <a:gd name="connsiteX15" fmla="*/ 7059 w 10000"/>
                <a:gd name="connsiteY15" fmla="*/ 7292 h 10000"/>
                <a:gd name="connsiteX16" fmla="*/ 5577 w 10000"/>
                <a:gd name="connsiteY16" fmla="*/ 7932 h 10000"/>
                <a:gd name="connsiteX17" fmla="*/ 3900 w 10000"/>
                <a:gd name="connsiteY17" fmla="*/ 8593 h 10000"/>
                <a:gd name="connsiteX18" fmla="*/ 1895 w 10000"/>
                <a:gd name="connsiteY18" fmla="*/ 9360 h 10000"/>
                <a:gd name="connsiteX19" fmla="*/ 0 w 10000"/>
                <a:gd name="connsiteY19" fmla="*/ 10000 h 10000"/>
                <a:gd name="connsiteX0" fmla="*/ 0 w 9203"/>
                <a:gd name="connsiteY0" fmla="*/ 7076 h 9360"/>
                <a:gd name="connsiteX1" fmla="*/ 1621 w 9203"/>
                <a:gd name="connsiteY1" fmla="*/ 1151 h 9360"/>
                <a:gd name="connsiteX2" fmla="*/ 2013 w 9203"/>
                <a:gd name="connsiteY2" fmla="*/ 896 h 9360"/>
                <a:gd name="connsiteX3" fmla="*/ 2645 w 9203"/>
                <a:gd name="connsiteY3" fmla="*/ 576 h 9360"/>
                <a:gd name="connsiteX4" fmla="*/ 3408 w 9203"/>
                <a:gd name="connsiteY4" fmla="*/ 277 h 9360"/>
                <a:gd name="connsiteX5" fmla="*/ 4279 w 9203"/>
                <a:gd name="connsiteY5" fmla="*/ 85 h 9360"/>
                <a:gd name="connsiteX6" fmla="*/ 5194 w 9203"/>
                <a:gd name="connsiteY6" fmla="*/ 0 h 9360"/>
                <a:gd name="connsiteX7" fmla="*/ 6284 w 9203"/>
                <a:gd name="connsiteY7" fmla="*/ 21 h 9360"/>
                <a:gd name="connsiteX8" fmla="*/ 7111 w 9203"/>
                <a:gd name="connsiteY8" fmla="*/ 128 h 9360"/>
                <a:gd name="connsiteX9" fmla="*/ 7787 w 9203"/>
                <a:gd name="connsiteY9" fmla="*/ 320 h 9360"/>
                <a:gd name="connsiteX10" fmla="*/ 8179 w 9203"/>
                <a:gd name="connsiteY10" fmla="*/ 597 h 9360"/>
                <a:gd name="connsiteX11" fmla="*/ 8593 w 9203"/>
                <a:gd name="connsiteY11" fmla="*/ 938 h 9360"/>
                <a:gd name="connsiteX12" fmla="*/ 8898 w 9203"/>
                <a:gd name="connsiteY12" fmla="*/ 1343 h 9360"/>
                <a:gd name="connsiteX13" fmla="*/ 9203 w 9203"/>
                <a:gd name="connsiteY13" fmla="*/ 1748 h 9360"/>
                <a:gd name="connsiteX14" fmla="*/ 7896 w 9203"/>
                <a:gd name="connsiteY14" fmla="*/ 6546 h 9360"/>
                <a:gd name="connsiteX15" fmla="*/ 6262 w 9203"/>
                <a:gd name="connsiteY15" fmla="*/ 7292 h 9360"/>
                <a:gd name="connsiteX16" fmla="*/ 4780 w 9203"/>
                <a:gd name="connsiteY16" fmla="*/ 7932 h 9360"/>
                <a:gd name="connsiteX17" fmla="*/ 3103 w 9203"/>
                <a:gd name="connsiteY17" fmla="*/ 8593 h 9360"/>
                <a:gd name="connsiteX18" fmla="*/ 1098 w 9203"/>
                <a:gd name="connsiteY18" fmla="*/ 9360 h 9360"/>
                <a:gd name="connsiteX19" fmla="*/ 0 w 9203"/>
                <a:gd name="connsiteY19" fmla="*/ 7076 h 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03" h="9360">
                  <a:moveTo>
                    <a:pt x="0" y="7076"/>
                  </a:moveTo>
                  <a:lnTo>
                    <a:pt x="1621" y="1151"/>
                  </a:lnTo>
                  <a:lnTo>
                    <a:pt x="2013" y="896"/>
                  </a:lnTo>
                  <a:lnTo>
                    <a:pt x="2645" y="576"/>
                  </a:lnTo>
                  <a:lnTo>
                    <a:pt x="3408" y="277"/>
                  </a:lnTo>
                  <a:lnTo>
                    <a:pt x="4279" y="85"/>
                  </a:lnTo>
                  <a:lnTo>
                    <a:pt x="5194" y="0"/>
                  </a:lnTo>
                  <a:lnTo>
                    <a:pt x="6284" y="21"/>
                  </a:lnTo>
                  <a:lnTo>
                    <a:pt x="7111" y="128"/>
                  </a:lnTo>
                  <a:lnTo>
                    <a:pt x="7787" y="320"/>
                  </a:lnTo>
                  <a:lnTo>
                    <a:pt x="8179" y="597"/>
                  </a:lnTo>
                  <a:lnTo>
                    <a:pt x="8593" y="938"/>
                  </a:lnTo>
                  <a:lnTo>
                    <a:pt x="8898" y="1343"/>
                  </a:lnTo>
                  <a:lnTo>
                    <a:pt x="9203" y="1748"/>
                  </a:lnTo>
                  <a:lnTo>
                    <a:pt x="7896" y="6546"/>
                  </a:lnTo>
                  <a:lnTo>
                    <a:pt x="6262" y="7292"/>
                  </a:lnTo>
                  <a:lnTo>
                    <a:pt x="4780" y="7932"/>
                  </a:lnTo>
                  <a:lnTo>
                    <a:pt x="3103" y="8593"/>
                  </a:lnTo>
                  <a:lnTo>
                    <a:pt x="1098" y="9360"/>
                  </a:lnTo>
                  <a:lnTo>
                    <a:pt x="0" y="7076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4245204" y="2824213"/>
              <a:ext cx="309563" cy="1157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4954817" y="2881363"/>
              <a:ext cx="219075" cy="81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5273904" y="2841676"/>
              <a:ext cx="19050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359504" y="2736901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4553179" y="2763888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5175479" y="2770238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4353154" y="2574976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4532594" y="4729318"/>
            <a:ext cx="795114" cy="554793"/>
          </a:xfrm>
          <a:custGeom>
            <a:avLst/>
            <a:gdLst>
              <a:gd name="connsiteX0" fmla="*/ 0 w 795114"/>
              <a:gd name="connsiteY0" fmla="*/ 554793 h 554793"/>
              <a:gd name="connsiteX1" fmla="*/ 254833 w 795114"/>
              <a:gd name="connsiteY1" fmla="*/ 464852 h 554793"/>
              <a:gd name="connsiteX2" fmla="*/ 269823 w 795114"/>
              <a:gd name="connsiteY2" fmla="*/ 210019 h 554793"/>
              <a:gd name="connsiteX3" fmla="*/ 434715 w 795114"/>
              <a:gd name="connsiteY3" fmla="*/ 165048 h 554793"/>
              <a:gd name="connsiteX4" fmla="*/ 539646 w 795114"/>
              <a:gd name="connsiteY4" fmla="*/ 75108 h 554793"/>
              <a:gd name="connsiteX5" fmla="*/ 389744 w 795114"/>
              <a:gd name="connsiteY5" fmla="*/ 157 h 554793"/>
              <a:gd name="connsiteX6" fmla="*/ 209862 w 795114"/>
              <a:gd name="connsiteY6" fmla="*/ 60117 h 554793"/>
              <a:gd name="connsiteX7" fmla="*/ 389744 w 795114"/>
              <a:gd name="connsiteY7" fmla="*/ 210019 h 554793"/>
              <a:gd name="connsiteX8" fmla="*/ 674558 w 795114"/>
              <a:gd name="connsiteY8" fmla="*/ 30137 h 554793"/>
              <a:gd name="connsiteX9" fmla="*/ 794479 w 795114"/>
              <a:gd name="connsiteY9" fmla="*/ 165048 h 554793"/>
              <a:gd name="connsiteX10" fmla="*/ 629587 w 795114"/>
              <a:gd name="connsiteY10" fmla="*/ 329940 h 55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5114" h="554793">
                <a:moveTo>
                  <a:pt x="0" y="554793"/>
                </a:moveTo>
                <a:cubicBezTo>
                  <a:pt x="104931" y="538553"/>
                  <a:pt x="209863" y="522314"/>
                  <a:pt x="254833" y="464852"/>
                </a:cubicBezTo>
                <a:cubicBezTo>
                  <a:pt x="299803" y="407390"/>
                  <a:pt x="239843" y="259986"/>
                  <a:pt x="269823" y="210019"/>
                </a:cubicBezTo>
                <a:cubicBezTo>
                  <a:pt x="299803" y="160052"/>
                  <a:pt x="389745" y="187533"/>
                  <a:pt x="434715" y="165048"/>
                </a:cubicBezTo>
                <a:cubicBezTo>
                  <a:pt x="479685" y="142563"/>
                  <a:pt x="547141" y="102590"/>
                  <a:pt x="539646" y="75108"/>
                </a:cubicBezTo>
                <a:cubicBezTo>
                  <a:pt x="532151" y="47626"/>
                  <a:pt x="444708" y="2655"/>
                  <a:pt x="389744" y="157"/>
                </a:cubicBezTo>
                <a:cubicBezTo>
                  <a:pt x="334780" y="-2342"/>
                  <a:pt x="209862" y="25140"/>
                  <a:pt x="209862" y="60117"/>
                </a:cubicBezTo>
                <a:cubicBezTo>
                  <a:pt x="209862" y="95094"/>
                  <a:pt x="312295" y="215016"/>
                  <a:pt x="389744" y="210019"/>
                </a:cubicBezTo>
                <a:cubicBezTo>
                  <a:pt x="467193" y="205022"/>
                  <a:pt x="607102" y="37632"/>
                  <a:pt x="674558" y="30137"/>
                </a:cubicBezTo>
                <a:cubicBezTo>
                  <a:pt x="742014" y="22642"/>
                  <a:pt x="801974" y="115081"/>
                  <a:pt x="794479" y="165048"/>
                </a:cubicBezTo>
                <a:cubicBezTo>
                  <a:pt x="786984" y="215015"/>
                  <a:pt x="708285" y="272477"/>
                  <a:pt x="629587" y="329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616970" y="4570215"/>
            <a:ext cx="884420" cy="631372"/>
          </a:xfrm>
          <a:custGeom>
            <a:avLst/>
            <a:gdLst>
              <a:gd name="connsiteX0" fmla="*/ 0 w 884420"/>
              <a:gd name="connsiteY0" fmla="*/ 631372 h 631372"/>
              <a:gd name="connsiteX1" fmla="*/ 59961 w 884420"/>
              <a:gd name="connsiteY1" fmla="*/ 526441 h 631372"/>
              <a:gd name="connsiteX2" fmla="*/ 359764 w 884420"/>
              <a:gd name="connsiteY2" fmla="*/ 541431 h 631372"/>
              <a:gd name="connsiteX3" fmla="*/ 449705 w 884420"/>
              <a:gd name="connsiteY3" fmla="*/ 451490 h 631372"/>
              <a:gd name="connsiteX4" fmla="*/ 299804 w 884420"/>
              <a:gd name="connsiteY4" fmla="*/ 181667 h 631372"/>
              <a:gd name="connsiteX5" fmla="*/ 389745 w 884420"/>
              <a:gd name="connsiteY5" fmla="*/ 1785 h 631372"/>
              <a:gd name="connsiteX6" fmla="*/ 569627 w 884420"/>
              <a:gd name="connsiteY6" fmla="*/ 106716 h 631372"/>
              <a:gd name="connsiteX7" fmla="*/ 509666 w 884420"/>
              <a:gd name="connsiteY7" fmla="*/ 376539 h 631372"/>
              <a:gd name="connsiteX8" fmla="*/ 884420 w 884420"/>
              <a:gd name="connsiteY8" fmla="*/ 421510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420" h="631372">
                <a:moveTo>
                  <a:pt x="0" y="631372"/>
                </a:moveTo>
                <a:cubicBezTo>
                  <a:pt x="0" y="586401"/>
                  <a:pt x="0" y="541431"/>
                  <a:pt x="59961" y="526441"/>
                </a:cubicBezTo>
                <a:cubicBezTo>
                  <a:pt x="119922" y="511451"/>
                  <a:pt x="294807" y="553923"/>
                  <a:pt x="359764" y="541431"/>
                </a:cubicBezTo>
                <a:cubicBezTo>
                  <a:pt x="424721" y="528939"/>
                  <a:pt x="459698" y="511451"/>
                  <a:pt x="449705" y="451490"/>
                </a:cubicBezTo>
                <a:cubicBezTo>
                  <a:pt x="439712" y="391529"/>
                  <a:pt x="309797" y="256618"/>
                  <a:pt x="299804" y="181667"/>
                </a:cubicBezTo>
                <a:cubicBezTo>
                  <a:pt x="289811" y="106716"/>
                  <a:pt x="344775" y="14277"/>
                  <a:pt x="389745" y="1785"/>
                </a:cubicBezTo>
                <a:cubicBezTo>
                  <a:pt x="434716" y="-10707"/>
                  <a:pt x="549640" y="44257"/>
                  <a:pt x="569627" y="106716"/>
                </a:cubicBezTo>
                <a:cubicBezTo>
                  <a:pt x="589614" y="169175"/>
                  <a:pt x="457201" y="324073"/>
                  <a:pt x="509666" y="376539"/>
                </a:cubicBezTo>
                <a:cubicBezTo>
                  <a:pt x="562131" y="429005"/>
                  <a:pt x="723275" y="425257"/>
                  <a:pt x="884420" y="4215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4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Rastering</a:t>
            </a:r>
            <a:r>
              <a:rPr lang="en-US" dirty="0"/>
              <a:t> </a:t>
            </a:r>
            <a:r>
              <a:rPr lang="en-US" dirty="0" smtClean="0"/>
              <a:t>is robust, but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time/mm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fixed by flux</a:t>
            </a:r>
            <a:endParaRPr lang="en-US" sz="5400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ALS 8.3.1 – 200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kGy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/s ; 1%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lifedose</a:t>
            </a:r>
            <a:endParaRPr lang="en-US" sz="2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20x20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21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20 Hz</a:t>
            </a:r>
            <a:endParaRPr lang="en-US" sz="2600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             30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hole:     33x33 shots   =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600" dirty="0" smtClean="0">
                <a:solidFill>
                  <a:srgbClr val="C00000"/>
                </a:solidFill>
              </a:rPr>
              <a:t>32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35 </a:t>
            </a:r>
            <a:r>
              <a:rPr lang="en-US" sz="2600" dirty="0">
                <a:solidFill>
                  <a:srgbClr val="0070C0"/>
                </a:solidFill>
              </a:rPr>
              <a:t>Hz</a:t>
            </a:r>
            <a:endParaRPr lang="en-US" sz="26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hole:   100x100 shots = </a:t>
            </a:r>
            <a:r>
              <a:rPr lang="en-US" sz="2600" dirty="0" smtClean="0">
                <a:solidFill>
                  <a:srgbClr val="C00000"/>
                </a:solidFill>
              </a:rPr>
              <a:t>273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37 </a:t>
            </a:r>
            <a:r>
              <a:rPr lang="en-US" sz="2600" dirty="0">
                <a:solidFill>
                  <a:srgbClr val="0070C0"/>
                </a:solidFill>
              </a:rPr>
              <a:t>Hz</a:t>
            </a:r>
            <a:endParaRPr lang="en-US" sz="2600" baseline="30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          10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hole + multilayer:               </a:t>
            </a:r>
            <a:r>
              <a:rPr lang="en-US" sz="2600" dirty="0" smtClean="0">
                <a:solidFill>
                  <a:srgbClr val="C00000"/>
                </a:solidFill>
              </a:rPr>
              <a:t>7 s/mm</a:t>
            </a:r>
            <a:r>
              <a:rPr lang="en-US" sz="2600" baseline="30000" dirty="0" smtClean="0">
                <a:solidFill>
                  <a:srgbClr val="C00000"/>
                </a:solidFill>
              </a:rPr>
              <a:t>2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2 kHz</a:t>
            </a:r>
            <a:endParaRPr lang="en-US" sz="2600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(2009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</p:spTree>
    <p:extLst>
      <p:ext uri="{BB962C8B-B14F-4D97-AF65-F5344CB8AC3E}">
        <p14:creationId xmlns:p14="http://schemas.microsoft.com/office/powerpoint/2010/main" val="30948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189966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8342" y="3082105"/>
            <a:ext cx="1700012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Single-spot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arly PAD</a:t>
            </a: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H="1" flipV="1">
            <a:off x="2047828" y="1532587"/>
            <a:ext cx="360520" cy="15495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2"/>
          </p:cNvCxnSpPr>
          <p:nvPr/>
        </p:nvCxnSpPr>
        <p:spPr>
          <a:xfrm flipH="1">
            <a:off x="2047828" y="4528655"/>
            <a:ext cx="360520" cy="8438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21227" y="1629411"/>
            <a:ext cx="1740795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Single-spot limit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atest PAD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uncalibrated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0" name="Straight Arrow Connector 39"/>
          <p:cNvCxnSpPr>
            <a:stCxn id="33" idx="2"/>
          </p:cNvCxnSpPr>
          <p:nvPr/>
        </p:nvCxnSpPr>
        <p:spPr>
          <a:xfrm>
            <a:off x="3291625" y="2614296"/>
            <a:ext cx="353096" cy="11756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72128" y="2447994"/>
            <a:ext cx="174079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Single-spot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 detector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0"/>
          </p:cNvCxnSpPr>
          <p:nvPr/>
        </p:nvCxnSpPr>
        <p:spPr>
          <a:xfrm flipH="1" flipV="1">
            <a:off x="5834130" y="1777286"/>
            <a:ext cx="108396" cy="6707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1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4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8.3.1 Upcoming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Unattended screening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Kappa </a:t>
            </a:r>
            <a:r>
              <a:rPr lang="en-US" dirty="0" err="1" smtClean="0"/>
              <a:t>goniostat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Adjustable beam size 300 </a:t>
            </a:r>
            <a:r>
              <a:rPr lang="el-GR" dirty="0" smtClean="0"/>
              <a:t>μ</a:t>
            </a:r>
            <a:r>
              <a:rPr lang="en-US" dirty="0" smtClean="0"/>
              <a:t>m – 10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Multilayers for </a:t>
            </a:r>
            <a:r>
              <a:rPr lang="en-US" dirty="0" err="1" smtClean="0"/>
              <a:t>rastering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ALS-U </a:t>
            </a:r>
            <a:r>
              <a:rPr lang="en-US" smtClean="0"/>
              <a:t>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6" y="1371600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086392" y="2775799"/>
            <a:ext cx="4581608" cy="964504"/>
            <a:chOff x="6086392" y="2775799"/>
            <a:chExt cx="4581608" cy="964504"/>
          </a:xfrm>
        </p:grpSpPr>
        <p:cxnSp>
          <p:nvCxnSpPr>
            <p:cNvPr id="5" name="Straight Connector 4"/>
            <p:cNvCxnSpPr>
              <a:endCxn id="17" idx="0"/>
            </p:cNvCxnSpPr>
            <p:nvPr/>
          </p:nvCxnSpPr>
          <p:spPr>
            <a:xfrm flipH="1">
              <a:off x="7559523" y="3152004"/>
              <a:ext cx="3108477" cy="25201"/>
            </a:xfrm>
            <a:prstGeom prst="line">
              <a:avLst/>
            </a:prstGeom>
            <a:ln w="38100">
              <a:solidFill>
                <a:srgbClr val="CAE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249230" y="3162398"/>
              <a:ext cx="1405696" cy="577905"/>
            </a:xfrm>
            <a:prstGeom prst="line">
              <a:avLst/>
            </a:prstGeom>
            <a:ln w="38100">
              <a:solidFill>
                <a:srgbClr val="CAE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6086392" y="3026319"/>
              <a:ext cx="1572887" cy="127373"/>
            </a:xfrm>
            <a:prstGeom prst="line">
              <a:avLst/>
            </a:prstGeom>
            <a:ln w="38100">
              <a:solidFill>
                <a:srgbClr val="CAE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487225" y="3140628"/>
              <a:ext cx="1211242" cy="148738"/>
            </a:xfrm>
            <a:prstGeom prst="line">
              <a:avLst/>
            </a:prstGeom>
            <a:ln w="38100">
              <a:solidFill>
                <a:srgbClr val="CAE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6136496" y="2775799"/>
              <a:ext cx="1561971" cy="377893"/>
            </a:xfrm>
            <a:prstGeom prst="line">
              <a:avLst/>
            </a:prstGeom>
            <a:ln w="38100">
              <a:solidFill>
                <a:srgbClr val="CAE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2"/>
          <p:cNvGrpSpPr>
            <a:grpSpLocks/>
          </p:cNvGrpSpPr>
          <p:nvPr/>
        </p:nvGrpSpPr>
        <p:grpSpPr bwMode="auto">
          <a:xfrm rot="5400000">
            <a:off x="6418110" y="3651867"/>
            <a:ext cx="2238375" cy="501650"/>
            <a:chOff x="1288" y="3758"/>
            <a:chExt cx="1410" cy="316"/>
          </a:xfrm>
        </p:grpSpPr>
        <p:sp>
          <p:nvSpPr>
            <p:cNvPr id="1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3861978" y="1982686"/>
            <a:ext cx="1490759" cy="2772696"/>
          </a:xfrm>
          <a:custGeom>
            <a:avLst/>
            <a:gdLst>
              <a:gd name="connsiteX0" fmla="*/ 1622029 w 1636778"/>
              <a:gd name="connsiteY0" fmla="*/ 73762 h 2952345"/>
              <a:gd name="connsiteX1" fmla="*/ 147191 w 1636778"/>
              <a:gd name="connsiteY1" fmla="*/ 353981 h 2952345"/>
              <a:gd name="connsiteX2" fmla="*/ 220933 w 1636778"/>
              <a:gd name="connsiteY2" fmla="*/ 2846458 h 2952345"/>
              <a:gd name="connsiteX3" fmla="*/ 1636778 w 1636778"/>
              <a:gd name="connsiteY3" fmla="*/ 2256523 h 2952345"/>
              <a:gd name="connsiteX0" fmla="*/ 1622029 w 1636778"/>
              <a:gd name="connsiteY0" fmla="*/ 73762 h 2952345"/>
              <a:gd name="connsiteX1" fmla="*/ 147191 w 1636778"/>
              <a:gd name="connsiteY1" fmla="*/ 353981 h 2952345"/>
              <a:gd name="connsiteX2" fmla="*/ 220933 w 1636778"/>
              <a:gd name="connsiteY2" fmla="*/ 2846458 h 2952345"/>
              <a:gd name="connsiteX3" fmla="*/ 1636778 w 1636778"/>
              <a:gd name="connsiteY3" fmla="*/ 2256523 h 2952345"/>
              <a:gd name="connsiteX0" fmla="*/ 1562034 w 1576783"/>
              <a:gd name="connsiteY0" fmla="*/ 73762 h 2952345"/>
              <a:gd name="connsiteX1" fmla="*/ 87196 w 1576783"/>
              <a:gd name="connsiteY1" fmla="*/ 353981 h 2952345"/>
              <a:gd name="connsiteX2" fmla="*/ 160938 w 1576783"/>
              <a:gd name="connsiteY2" fmla="*/ 2846458 h 2952345"/>
              <a:gd name="connsiteX3" fmla="*/ 1576783 w 1576783"/>
              <a:gd name="connsiteY3" fmla="*/ 2256523 h 2952345"/>
              <a:gd name="connsiteX0" fmla="*/ 1562034 w 1576783"/>
              <a:gd name="connsiteY0" fmla="*/ 73762 h 2846458"/>
              <a:gd name="connsiteX1" fmla="*/ 87196 w 1576783"/>
              <a:gd name="connsiteY1" fmla="*/ 353981 h 2846458"/>
              <a:gd name="connsiteX2" fmla="*/ 160938 w 1576783"/>
              <a:gd name="connsiteY2" fmla="*/ 2846458 h 2846458"/>
              <a:gd name="connsiteX3" fmla="*/ 1576783 w 1576783"/>
              <a:gd name="connsiteY3" fmla="*/ 2256523 h 2846458"/>
              <a:gd name="connsiteX0" fmla="*/ 1562034 w 1576783"/>
              <a:gd name="connsiteY0" fmla="*/ 73762 h 2846458"/>
              <a:gd name="connsiteX1" fmla="*/ 87196 w 1576783"/>
              <a:gd name="connsiteY1" fmla="*/ 353981 h 2846458"/>
              <a:gd name="connsiteX2" fmla="*/ 160938 w 1576783"/>
              <a:gd name="connsiteY2" fmla="*/ 2846458 h 2846458"/>
              <a:gd name="connsiteX3" fmla="*/ 1576783 w 1576783"/>
              <a:gd name="connsiteY3" fmla="*/ 2256523 h 2846458"/>
              <a:gd name="connsiteX0" fmla="*/ 1562034 w 1576783"/>
              <a:gd name="connsiteY0" fmla="*/ 73762 h 2846458"/>
              <a:gd name="connsiteX1" fmla="*/ 87196 w 1576783"/>
              <a:gd name="connsiteY1" fmla="*/ 353981 h 2846458"/>
              <a:gd name="connsiteX2" fmla="*/ 160938 w 1576783"/>
              <a:gd name="connsiteY2" fmla="*/ 2846458 h 2846458"/>
              <a:gd name="connsiteX3" fmla="*/ 1576783 w 1576783"/>
              <a:gd name="connsiteY3" fmla="*/ 2256523 h 2846458"/>
              <a:gd name="connsiteX0" fmla="*/ 1476010 w 1490759"/>
              <a:gd name="connsiteY0" fmla="*/ 73762 h 2846458"/>
              <a:gd name="connsiteX1" fmla="*/ 1172 w 1490759"/>
              <a:gd name="connsiteY1" fmla="*/ 353981 h 2846458"/>
              <a:gd name="connsiteX2" fmla="*/ 74914 w 1490759"/>
              <a:gd name="connsiteY2" fmla="*/ 2846458 h 2846458"/>
              <a:gd name="connsiteX3" fmla="*/ 1490759 w 1490759"/>
              <a:gd name="connsiteY3" fmla="*/ 2256523 h 2846458"/>
              <a:gd name="connsiteX0" fmla="*/ 1476010 w 1490759"/>
              <a:gd name="connsiteY0" fmla="*/ 17346 h 2790042"/>
              <a:gd name="connsiteX1" fmla="*/ 1172 w 1490759"/>
              <a:gd name="connsiteY1" fmla="*/ 297565 h 2790042"/>
              <a:gd name="connsiteX2" fmla="*/ 74914 w 1490759"/>
              <a:gd name="connsiteY2" fmla="*/ 2790042 h 2790042"/>
              <a:gd name="connsiteX3" fmla="*/ 1490759 w 1490759"/>
              <a:gd name="connsiteY3" fmla="*/ 2200107 h 2790042"/>
              <a:gd name="connsiteX0" fmla="*/ 1476010 w 1490759"/>
              <a:gd name="connsiteY0" fmla="*/ 17346 h 2790042"/>
              <a:gd name="connsiteX1" fmla="*/ 1172 w 1490759"/>
              <a:gd name="connsiteY1" fmla="*/ 297565 h 2790042"/>
              <a:gd name="connsiteX2" fmla="*/ 74914 w 1490759"/>
              <a:gd name="connsiteY2" fmla="*/ 2790042 h 2790042"/>
              <a:gd name="connsiteX3" fmla="*/ 1490759 w 1490759"/>
              <a:gd name="connsiteY3" fmla="*/ 2200107 h 2790042"/>
              <a:gd name="connsiteX4" fmla="*/ 1476010 w 1490759"/>
              <a:gd name="connsiteY4" fmla="*/ 17346 h 2790042"/>
              <a:gd name="connsiteX0" fmla="*/ 1476010 w 1490759"/>
              <a:gd name="connsiteY0" fmla="*/ 0 h 2772696"/>
              <a:gd name="connsiteX1" fmla="*/ 1172 w 1490759"/>
              <a:gd name="connsiteY1" fmla="*/ 280219 h 2772696"/>
              <a:gd name="connsiteX2" fmla="*/ 74914 w 1490759"/>
              <a:gd name="connsiteY2" fmla="*/ 2772696 h 2772696"/>
              <a:gd name="connsiteX3" fmla="*/ 1490759 w 1490759"/>
              <a:gd name="connsiteY3" fmla="*/ 2182761 h 2772696"/>
              <a:gd name="connsiteX4" fmla="*/ 1476010 w 1490759"/>
              <a:gd name="connsiteY4" fmla="*/ 0 h 2772696"/>
              <a:gd name="connsiteX0" fmla="*/ 1476010 w 1490759"/>
              <a:gd name="connsiteY0" fmla="*/ 0 h 2772696"/>
              <a:gd name="connsiteX1" fmla="*/ 1172 w 1490759"/>
              <a:gd name="connsiteY1" fmla="*/ 280219 h 2772696"/>
              <a:gd name="connsiteX2" fmla="*/ 74914 w 1490759"/>
              <a:gd name="connsiteY2" fmla="*/ 2772696 h 2772696"/>
              <a:gd name="connsiteX3" fmla="*/ 1490759 w 1490759"/>
              <a:gd name="connsiteY3" fmla="*/ 2182761 h 2772696"/>
              <a:gd name="connsiteX4" fmla="*/ 1476010 w 1490759"/>
              <a:gd name="connsiteY4" fmla="*/ 0 h 277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759" h="2772696">
                <a:moveTo>
                  <a:pt x="1476010" y="0"/>
                </a:moveTo>
                <a:cubicBezTo>
                  <a:pt x="855349" y="100780"/>
                  <a:pt x="426417" y="201561"/>
                  <a:pt x="1172" y="280219"/>
                </a:cubicBezTo>
                <a:cubicBezTo>
                  <a:pt x="-11118" y="860323"/>
                  <a:pt x="77373" y="2411360"/>
                  <a:pt x="74914" y="2772696"/>
                </a:cubicBezTo>
                <a:cubicBezTo>
                  <a:pt x="337927" y="2647334"/>
                  <a:pt x="818477" y="2474041"/>
                  <a:pt x="1490759" y="2182761"/>
                </a:cubicBezTo>
                <a:cubicBezTo>
                  <a:pt x="1485843" y="1455174"/>
                  <a:pt x="1480926" y="727587"/>
                  <a:pt x="1476010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>
                  <a:lumMod val="47000"/>
                  <a:lumOff val="53000"/>
                </a:srgbClr>
              </a:gs>
              <a:gs pos="47000">
                <a:srgbClr val="E6E6E6"/>
              </a:gs>
              <a:gs pos="85001">
                <a:srgbClr val="7D8496">
                  <a:lumMod val="68000"/>
                  <a:lumOff val="32000"/>
                </a:srgbClr>
              </a:gs>
              <a:gs pos="100000">
                <a:srgbClr val="E6E6E6"/>
              </a:gs>
            </a:gsLst>
            <a:lin ang="18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31705" y="2820194"/>
            <a:ext cx="914401" cy="950118"/>
            <a:chOff x="4231705" y="2820194"/>
            <a:chExt cx="914401" cy="950118"/>
          </a:xfrm>
        </p:grpSpPr>
        <p:sp>
          <p:nvSpPr>
            <p:cNvPr id="8" name="Rectangle 7"/>
            <p:cNvSpPr/>
            <p:nvPr/>
          </p:nvSpPr>
          <p:spPr>
            <a:xfrm rot="21448284">
              <a:off x="4241232" y="2929730"/>
              <a:ext cx="233363" cy="840582"/>
            </a:xfrm>
            <a:custGeom>
              <a:avLst/>
              <a:gdLst>
                <a:gd name="connsiteX0" fmla="*/ 0 w 233363"/>
                <a:gd name="connsiteY0" fmla="*/ 0 h 840582"/>
                <a:gd name="connsiteX1" fmla="*/ 233363 w 233363"/>
                <a:gd name="connsiteY1" fmla="*/ 0 h 840582"/>
                <a:gd name="connsiteX2" fmla="*/ 233363 w 233363"/>
                <a:gd name="connsiteY2" fmla="*/ 840582 h 840582"/>
                <a:gd name="connsiteX3" fmla="*/ 0 w 233363"/>
                <a:gd name="connsiteY3" fmla="*/ 840582 h 840582"/>
                <a:gd name="connsiteX4" fmla="*/ 0 w 233363"/>
                <a:gd name="connsiteY4" fmla="*/ 0 h 840582"/>
                <a:gd name="connsiteX0" fmla="*/ 0 w 233363"/>
                <a:gd name="connsiteY0" fmla="*/ 0 h 840582"/>
                <a:gd name="connsiteX1" fmla="*/ 233363 w 233363"/>
                <a:gd name="connsiteY1" fmla="*/ 0 h 840582"/>
                <a:gd name="connsiteX2" fmla="*/ 233363 w 233363"/>
                <a:gd name="connsiteY2" fmla="*/ 840582 h 840582"/>
                <a:gd name="connsiteX3" fmla="*/ 3220 w 233363"/>
                <a:gd name="connsiteY3" fmla="*/ 821656 h 840582"/>
                <a:gd name="connsiteX4" fmla="*/ 0 w 233363"/>
                <a:gd name="connsiteY4" fmla="*/ 0 h 84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3" h="840582">
                  <a:moveTo>
                    <a:pt x="0" y="0"/>
                  </a:moveTo>
                  <a:lnTo>
                    <a:pt x="233363" y="0"/>
                  </a:lnTo>
                  <a:lnTo>
                    <a:pt x="233363" y="840582"/>
                  </a:lnTo>
                  <a:lnTo>
                    <a:pt x="3220" y="821656"/>
                  </a:lnTo>
                  <a:cubicBezTo>
                    <a:pt x="2147" y="547771"/>
                    <a:pt x="1073" y="273885"/>
                    <a:pt x="0" y="0"/>
                  </a:cubicBezTo>
                  <a:close/>
                </a:path>
              </a:pathLst>
            </a:cu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467833" y="2834098"/>
              <a:ext cx="673510" cy="924232"/>
              <a:chOff x="4812890" y="3540535"/>
              <a:chExt cx="673510" cy="924232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4812890" y="3540535"/>
                <a:ext cx="673510" cy="924232"/>
              </a:xfrm>
              <a:custGeom>
                <a:avLst/>
                <a:gdLst>
                  <a:gd name="connsiteX0" fmla="*/ 1622029 w 1636778"/>
                  <a:gd name="connsiteY0" fmla="*/ 73762 h 2952345"/>
                  <a:gd name="connsiteX1" fmla="*/ 147191 w 1636778"/>
                  <a:gd name="connsiteY1" fmla="*/ 353981 h 2952345"/>
                  <a:gd name="connsiteX2" fmla="*/ 220933 w 1636778"/>
                  <a:gd name="connsiteY2" fmla="*/ 2846458 h 2952345"/>
                  <a:gd name="connsiteX3" fmla="*/ 1636778 w 1636778"/>
                  <a:gd name="connsiteY3" fmla="*/ 2256523 h 2952345"/>
                  <a:gd name="connsiteX0" fmla="*/ 1622029 w 1636778"/>
                  <a:gd name="connsiteY0" fmla="*/ 73762 h 2952345"/>
                  <a:gd name="connsiteX1" fmla="*/ 147191 w 1636778"/>
                  <a:gd name="connsiteY1" fmla="*/ 353981 h 2952345"/>
                  <a:gd name="connsiteX2" fmla="*/ 220933 w 1636778"/>
                  <a:gd name="connsiteY2" fmla="*/ 2846458 h 2952345"/>
                  <a:gd name="connsiteX3" fmla="*/ 1636778 w 1636778"/>
                  <a:gd name="connsiteY3" fmla="*/ 2256523 h 2952345"/>
                  <a:gd name="connsiteX0" fmla="*/ 1562034 w 1576783"/>
                  <a:gd name="connsiteY0" fmla="*/ 73762 h 2952345"/>
                  <a:gd name="connsiteX1" fmla="*/ 87196 w 1576783"/>
                  <a:gd name="connsiteY1" fmla="*/ 353981 h 2952345"/>
                  <a:gd name="connsiteX2" fmla="*/ 160938 w 1576783"/>
                  <a:gd name="connsiteY2" fmla="*/ 2846458 h 2952345"/>
                  <a:gd name="connsiteX3" fmla="*/ 1576783 w 1576783"/>
                  <a:gd name="connsiteY3" fmla="*/ 2256523 h 2952345"/>
                  <a:gd name="connsiteX0" fmla="*/ 1562034 w 1576783"/>
                  <a:gd name="connsiteY0" fmla="*/ 73762 h 2846458"/>
                  <a:gd name="connsiteX1" fmla="*/ 87196 w 1576783"/>
                  <a:gd name="connsiteY1" fmla="*/ 353981 h 2846458"/>
                  <a:gd name="connsiteX2" fmla="*/ 160938 w 1576783"/>
                  <a:gd name="connsiteY2" fmla="*/ 2846458 h 2846458"/>
                  <a:gd name="connsiteX3" fmla="*/ 1576783 w 1576783"/>
                  <a:gd name="connsiteY3" fmla="*/ 2256523 h 2846458"/>
                  <a:gd name="connsiteX0" fmla="*/ 1562034 w 1576783"/>
                  <a:gd name="connsiteY0" fmla="*/ 73762 h 2846458"/>
                  <a:gd name="connsiteX1" fmla="*/ 87196 w 1576783"/>
                  <a:gd name="connsiteY1" fmla="*/ 353981 h 2846458"/>
                  <a:gd name="connsiteX2" fmla="*/ 160938 w 1576783"/>
                  <a:gd name="connsiteY2" fmla="*/ 2846458 h 2846458"/>
                  <a:gd name="connsiteX3" fmla="*/ 1576783 w 1576783"/>
                  <a:gd name="connsiteY3" fmla="*/ 2256523 h 2846458"/>
                  <a:gd name="connsiteX0" fmla="*/ 1562034 w 1576783"/>
                  <a:gd name="connsiteY0" fmla="*/ 73762 h 2846458"/>
                  <a:gd name="connsiteX1" fmla="*/ 87196 w 1576783"/>
                  <a:gd name="connsiteY1" fmla="*/ 353981 h 2846458"/>
                  <a:gd name="connsiteX2" fmla="*/ 160938 w 1576783"/>
                  <a:gd name="connsiteY2" fmla="*/ 2846458 h 2846458"/>
                  <a:gd name="connsiteX3" fmla="*/ 1576783 w 1576783"/>
                  <a:gd name="connsiteY3" fmla="*/ 2256523 h 2846458"/>
                  <a:gd name="connsiteX0" fmla="*/ 1476010 w 1490759"/>
                  <a:gd name="connsiteY0" fmla="*/ 73762 h 2846458"/>
                  <a:gd name="connsiteX1" fmla="*/ 1172 w 1490759"/>
                  <a:gd name="connsiteY1" fmla="*/ 353981 h 2846458"/>
                  <a:gd name="connsiteX2" fmla="*/ 74914 w 1490759"/>
                  <a:gd name="connsiteY2" fmla="*/ 2846458 h 2846458"/>
                  <a:gd name="connsiteX3" fmla="*/ 1490759 w 1490759"/>
                  <a:gd name="connsiteY3" fmla="*/ 2256523 h 2846458"/>
                  <a:gd name="connsiteX0" fmla="*/ 1476010 w 1490759"/>
                  <a:gd name="connsiteY0" fmla="*/ 17346 h 2790042"/>
                  <a:gd name="connsiteX1" fmla="*/ 1172 w 1490759"/>
                  <a:gd name="connsiteY1" fmla="*/ 297565 h 2790042"/>
                  <a:gd name="connsiteX2" fmla="*/ 74914 w 1490759"/>
                  <a:gd name="connsiteY2" fmla="*/ 2790042 h 2790042"/>
                  <a:gd name="connsiteX3" fmla="*/ 1490759 w 1490759"/>
                  <a:gd name="connsiteY3" fmla="*/ 2200107 h 2790042"/>
                  <a:gd name="connsiteX0" fmla="*/ 1476010 w 1490759"/>
                  <a:gd name="connsiteY0" fmla="*/ 17346 h 2790042"/>
                  <a:gd name="connsiteX1" fmla="*/ 1172 w 1490759"/>
                  <a:gd name="connsiteY1" fmla="*/ 297565 h 2790042"/>
                  <a:gd name="connsiteX2" fmla="*/ 74914 w 1490759"/>
                  <a:gd name="connsiteY2" fmla="*/ 2790042 h 2790042"/>
                  <a:gd name="connsiteX3" fmla="*/ 1490759 w 1490759"/>
                  <a:gd name="connsiteY3" fmla="*/ 2200107 h 2790042"/>
                  <a:gd name="connsiteX4" fmla="*/ 1476010 w 1490759"/>
                  <a:gd name="connsiteY4" fmla="*/ 17346 h 2790042"/>
                  <a:gd name="connsiteX0" fmla="*/ 1476010 w 1490759"/>
                  <a:gd name="connsiteY0" fmla="*/ 0 h 2772696"/>
                  <a:gd name="connsiteX1" fmla="*/ 1172 w 1490759"/>
                  <a:gd name="connsiteY1" fmla="*/ 280219 h 2772696"/>
                  <a:gd name="connsiteX2" fmla="*/ 74914 w 1490759"/>
                  <a:gd name="connsiteY2" fmla="*/ 2772696 h 2772696"/>
                  <a:gd name="connsiteX3" fmla="*/ 1490759 w 1490759"/>
                  <a:gd name="connsiteY3" fmla="*/ 2182761 h 2772696"/>
                  <a:gd name="connsiteX4" fmla="*/ 1476010 w 1490759"/>
                  <a:gd name="connsiteY4" fmla="*/ 0 h 2772696"/>
                  <a:gd name="connsiteX0" fmla="*/ 1476010 w 1490759"/>
                  <a:gd name="connsiteY0" fmla="*/ 0 h 2772696"/>
                  <a:gd name="connsiteX1" fmla="*/ 1172 w 1490759"/>
                  <a:gd name="connsiteY1" fmla="*/ 280219 h 2772696"/>
                  <a:gd name="connsiteX2" fmla="*/ 74914 w 1490759"/>
                  <a:gd name="connsiteY2" fmla="*/ 2772696 h 2772696"/>
                  <a:gd name="connsiteX3" fmla="*/ 1490759 w 1490759"/>
                  <a:gd name="connsiteY3" fmla="*/ 2182761 h 2772696"/>
                  <a:gd name="connsiteX4" fmla="*/ 1476010 w 1490759"/>
                  <a:gd name="connsiteY4" fmla="*/ 0 h 277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759" h="2772696">
                    <a:moveTo>
                      <a:pt x="1476010" y="0"/>
                    </a:moveTo>
                    <a:cubicBezTo>
                      <a:pt x="855349" y="100780"/>
                      <a:pt x="426417" y="201561"/>
                      <a:pt x="1172" y="280219"/>
                    </a:cubicBezTo>
                    <a:cubicBezTo>
                      <a:pt x="-11118" y="860323"/>
                      <a:pt x="77373" y="2411360"/>
                      <a:pt x="74914" y="2772696"/>
                    </a:cubicBezTo>
                    <a:cubicBezTo>
                      <a:pt x="337927" y="2647334"/>
                      <a:pt x="818477" y="2474041"/>
                      <a:pt x="1490759" y="2182761"/>
                    </a:cubicBezTo>
                    <a:cubicBezTo>
                      <a:pt x="1485843" y="1455174"/>
                      <a:pt x="1480926" y="727587"/>
                      <a:pt x="1476010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4994787" y="3692935"/>
                <a:ext cx="422787" cy="555522"/>
              </a:xfrm>
              <a:custGeom>
                <a:avLst/>
                <a:gdLst>
                  <a:gd name="connsiteX0" fmla="*/ 1622029 w 1636778"/>
                  <a:gd name="connsiteY0" fmla="*/ 73762 h 2952345"/>
                  <a:gd name="connsiteX1" fmla="*/ 147191 w 1636778"/>
                  <a:gd name="connsiteY1" fmla="*/ 353981 h 2952345"/>
                  <a:gd name="connsiteX2" fmla="*/ 220933 w 1636778"/>
                  <a:gd name="connsiteY2" fmla="*/ 2846458 h 2952345"/>
                  <a:gd name="connsiteX3" fmla="*/ 1636778 w 1636778"/>
                  <a:gd name="connsiteY3" fmla="*/ 2256523 h 2952345"/>
                  <a:gd name="connsiteX0" fmla="*/ 1622029 w 1636778"/>
                  <a:gd name="connsiteY0" fmla="*/ 73762 h 2952345"/>
                  <a:gd name="connsiteX1" fmla="*/ 147191 w 1636778"/>
                  <a:gd name="connsiteY1" fmla="*/ 353981 h 2952345"/>
                  <a:gd name="connsiteX2" fmla="*/ 220933 w 1636778"/>
                  <a:gd name="connsiteY2" fmla="*/ 2846458 h 2952345"/>
                  <a:gd name="connsiteX3" fmla="*/ 1636778 w 1636778"/>
                  <a:gd name="connsiteY3" fmla="*/ 2256523 h 2952345"/>
                  <a:gd name="connsiteX0" fmla="*/ 1562034 w 1576783"/>
                  <a:gd name="connsiteY0" fmla="*/ 73762 h 2952345"/>
                  <a:gd name="connsiteX1" fmla="*/ 87196 w 1576783"/>
                  <a:gd name="connsiteY1" fmla="*/ 353981 h 2952345"/>
                  <a:gd name="connsiteX2" fmla="*/ 160938 w 1576783"/>
                  <a:gd name="connsiteY2" fmla="*/ 2846458 h 2952345"/>
                  <a:gd name="connsiteX3" fmla="*/ 1576783 w 1576783"/>
                  <a:gd name="connsiteY3" fmla="*/ 2256523 h 2952345"/>
                  <a:gd name="connsiteX0" fmla="*/ 1562034 w 1576783"/>
                  <a:gd name="connsiteY0" fmla="*/ 73762 h 2846458"/>
                  <a:gd name="connsiteX1" fmla="*/ 87196 w 1576783"/>
                  <a:gd name="connsiteY1" fmla="*/ 353981 h 2846458"/>
                  <a:gd name="connsiteX2" fmla="*/ 160938 w 1576783"/>
                  <a:gd name="connsiteY2" fmla="*/ 2846458 h 2846458"/>
                  <a:gd name="connsiteX3" fmla="*/ 1576783 w 1576783"/>
                  <a:gd name="connsiteY3" fmla="*/ 2256523 h 2846458"/>
                  <a:gd name="connsiteX0" fmla="*/ 1562034 w 1576783"/>
                  <a:gd name="connsiteY0" fmla="*/ 73762 h 2846458"/>
                  <a:gd name="connsiteX1" fmla="*/ 87196 w 1576783"/>
                  <a:gd name="connsiteY1" fmla="*/ 353981 h 2846458"/>
                  <a:gd name="connsiteX2" fmla="*/ 160938 w 1576783"/>
                  <a:gd name="connsiteY2" fmla="*/ 2846458 h 2846458"/>
                  <a:gd name="connsiteX3" fmla="*/ 1576783 w 1576783"/>
                  <a:gd name="connsiteY3" fmla="*/ 2256523 h 2846458"/>
                  <a:gd name="connsiteX0" fmla="*/ 1562034 w 1576783"/>
                  <a:gd name="connsiteY0" fmla="*/ 73762 h 2846458"/>
                  <a:gd name="connsiteX1" fmla="*/ 87196 w 1576783"/>
                  <a:gd name="connsiteY1" fmla="*/ 353981 h 2846458"/>
                  <a:gd name="connsiteX2" fmla="*/ 160938 w 1576783"/>
                  <a:gd name="connsiteY2" fmla="*/ 2846458 h 2846458"/>
                  <a:gd name="connsiteX3" fmla="*/ 1576783 w 1576783"/>
                  <a:gd name="connsiteY3" fmla="*/ 2256523 h 2846458"/>
                  <a:gd name="connsiteX0" fmla="*/ 1476010 w 1490759"/>
                  <a:gd name="connsiteY0" fmla="*/ 73762 h 2846458"/>
                  <a:gd name="connsiteX1" fmla="*/ 1172 w 1490759"/>
                  <a:gd name="connsiteY1" fmla="*/ 353981 h 2846458"/>
                  <a:gd name="connsiteX2" fmla="*/ 74914 w 1490759"/>
                  <a:gd name="connsiteY2" fmla="*/ 2846458 h 2846458"/>
                  <a:gd name="connsiteX3" fmla="*/ 1490759 w 1490759"/>
                  <a:gd name="connsiteY3" fmla="*/ 2256523 h 2846458"/>
                  <a:gd name="connsiteX0" fmla="*/ 1476010 w 1490759"/>
                  <a:gd name="connsiteY0" fmla="*/ 17346 h 2790042"/>
                  <a:gd name="connsiteX1" fmla="*/ 1172 w 1490759"/>
                  <a:gd name="connsiteY1" fmla="*/ 297565 h 2790042"/>
                  <a:gd name="connsiteX2" fmla="*/ 74914 w 1490759"/>
                  <a:gd name="connsiteY2" fmla="*/ 2790042 h 2790042"/>
                  <a:gd name="connsiteX3" fmla="*/ 1490759 w 1490759"/>
                  <a:gd name="connsiteY3" fmla="*/ 2200107 h 2790042"/>
                  <a:gd name="connsiteX0" fmla="*/ 1476010 w 1490759"/>
                  <a:gd name="connsiteY0" fmla="*/ 17346 h 2790042"/>
                  <a:gd name="connsiteX1" fmla="*/ 1172 w 1490759"/>
                  <a:gd name="connsiteY1" fmla="*/ 297565 h 2790042"/>
                  <a:gd name="connsiteX2" fmla="*/ 74914 w 1490759"/>
                  <a:gd name="connsiteY2" fmla="*/ 2790042 h 2790042"/>
                  <a:gd name="connsiteX3" fmla="*/ 1490759 w 1490759"/>
                  <a:gd name="connsiteY3" fmla="*/ 2200107 h 2790042"/>
                  <a:gd name="connsiteX4" fmla="*/ 1476010 w 1490759"/>
                  <a:gd name="connsiteY4" fmla="*/ 17346 h 2790042"/>
                  <a:gd name="connsiteX0" fmla="*/ 1476010 w 1490759"/>
                  <a:gd name="connsiteY0" fmla="*/ 0 h 2772696"/>
                  <a:gd name="connsiteX1" fmla="*/ 1172 w 1490759"/>
                  <a:gd name="connsiteY1" fmla="*/ 280219 h 2772696"/>
                  <a:gd name="connsiteX2" fmla="*/ 74914 w 1490759"/>
                  <a:gd name="connsiteY2" fmla="*/ 2772696 h 2772696"/>
                  <a:gd name="connsiteX3" fmla="*/ 1490759 w 1490759"/>
                  <a:gd name="connsiteY3" fmla="*/ 2182761 h 2772696"/>
                  <a:gd name="connsiteX4" fmla="*/ 1476010 w 1490759"/>
                  <a:gd name="connsiteY4" fmla="*/ 0 h 2772696"/>
                  <a:gd name="connsiteX0" fmla="*/ 1476010 w 1490759"/>
                  <a:gd name="connsiteY0" fmla="*/ 0 h 2772696"/>
                  <a:gd name="connsiteX1" fmla="*/ 1172 w 1490759"/>
                  <a:gd name="connsiteY1" fmla="*/ 280219 h 2772696"/>
                  <a:gd name="connsiteX2" fmla="*/ 74914 w 1490759"/>
                  <a:gd name="connsiteY2" fmla="*/ 2772696 h 2772696"/>
                  <a:gd name="connsiteX3" fmla="*/ 1490759 w 1490759"/>
                  <a:gd name="connsiteY3" fmla="*/ 2182761 h 2772696"/>
                  <a:gd name="connsiteX4" fmla="*/ 1476010 w 1490759"/>
                  <a:gd name="connsiteY4" fmla="*/ 0 h 277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759" h="2772696">
                    <a:moveTo>
                      <a:pt x="1476010" y="0"/>
                    </a:moveTo>
                    <a:cubicBezTo>
                      <a:pt x="855349" y="100780"/>
                      <a:pt x="426417" y="201561"/>
                      <a:pt x="1172" y="280219"/>
                    </a:cubicBezTo>
                    <a:cubicBezTo>
                      <a:pt x="-11118" y="860323"/>
                      <a:pt x="77373" y="2411360"/>
                      <a:pt x="74914" y="2772696"/>
                    </a:cubicBezTo>
                    <a:cubicBezTo>
                      <a:pt x="337927" y="2647334"/>
                      <a:pt x="818477" y="2474041"/>
                      <a:pt x="1490759" y="2182761"/>
                    </a:cubicBezTo>
                    <a:cubicBezTo>
                      <a:pt x="1485843" y="1455174"/>
                      <a:pt x="1480926" y="727587"/>
                      <a:pt x="1476010" y="0"/>
                    </a:cubicBezTo>
                    <a:close/>
                  </a:path>
                </a:pathLst>
              </a:custGeom>
              <a:solidFill>
                <a:schemeClr val="bg1"/>
              </a:solidFill>
              <a:scene3d>
                <a:camera prst="orthographicFront"/>
                <a:lightRig rig="chilly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4231705" y="2820194"/>
              <a:ext cx="914401" cy="111919"/>
            </a:xfrm>
            <a:custGeom>
              <a:avLst/>
              <a:gdLst>
                <a:gd name="connsiteX0" fmla="*/ 907241 w 907241"/>
                <a:gd name="connsiteY0" fmla="*/ 7596 h 120757"/>
                <a:gd name="connsiteX1" fmla="*/ 690547 w 907241"/>
                <a:gd name="connsiteY1" fmla="*/ 9978 h 120757"/>
                <a:gd name="connsiteX2" fmla="*/ 19034 w 907241"/>
                <a:gd name="connsiteY2" fmla="*/ 105228 h 120757"/>
                <a:gd name="connsiteX3" fmla="*/ 250016 w 907241"/>
                <a:gd name="connsiteY3" fmla="*/ 119515 h 120757"/>
                <a:gd name="connsiteX0" fmla="*/ 907241 w 907241"/>
                <a:gd name="connsiteY0" fmla="*/ 7596 h 120757"/>
                <a:gd name="connsiteX1" fmla="*/ 690547 w 907241"/>
                <a:gd name="connsiteY1" fmla="*/ 9978 h 120757"/>
                <a:gd name="connsiteX2" fmla="*/ 19034 w 907241"/>
                <a:gd name="connsiteY2" fmla="*/ 105228 h 120757"/>
                <a:gd name="connsiteX3" fmla="*/ 250016 w 907241"/>
                <a:gd name="connsiteY3" fmla="*/ 119515 h 120757"/>
                <a:gd name="connsiteX0" fmla="*/ 907241 w 907241"/>
                <a:gd name="connsiteY0" fmla="*/ 2509 h 115670"/>
                <a:gd name="connsiteX1" fmla="*/ 690547 w 907241"/>
                <a:gd name="connsiteY1" fmla="*/ 4891 h 115670"/>
                <a:gd name="connsiteX2" fmla="*/ 19034 w 907241"/>
                <a:gd name="connsiteY2" fmla="*/ 100141 h 115670"/>
                <a:gd name="connsiteX3" fmla="*/ 250016 w 907241"/>
                <a:gd name="connsiteY3" fmla="*/ 114428 h 115670"/>
                <a:gd name="connsiteX0" fmla="*/ 907241 w 907241"/>
                <a:gd name="connsiteY0" fmla="*/ 2509 h 115670"/>
                <a:gd name="connsiteX1" fmla="*/ 690547 w 907241"/>
                <a:gd name="connsiteY1" fmla="*/ 4891 h 115670"/>
                <a:gd name="connsiteX2" fmla="*/ 19034 w 907241"/>
                <a:gd name="connsiteY2" fmla="*/ 100141 h 115670"/>
                <a:gd name="connsiteX3" fmla="*/ 250016 w 907241"/>
                <a:gd name="connsiteY3" fmla="*/ 114428 h 115670"/>
                <a:gd name="connsiteX0" fmla="*/ 907241 w 907241"/>
                <a:gd name="connsiteY0" fmla="*/ 2509 h 115670"/>
                <a:gd name="connsiteX1" fmla="*/ 690547 w 907241"/>
                <a:gd name="connsiteY1" fmla="*/ 4891 h 115670"/>
                <a:gd name="connsiteX2" fmla="*/ 19034 w 907241"/>
                <a:gd name="connsiteY2" fmla="*/ 100141 h 115670"/>
                <a:gd name="connsiteX3" fmla="*/ 250016 w 907241"/>
                <a:gd name="connsiteY3" fmla="*/ 114428 h 115670"/>
                <a:gd name="connsiteX0" fmla="*/ 888207 w 888207"/>
                <a:gd name="connsiteY0" fmla="*/ 2509 h 114685"/>
                <a:gd name="connsiteX1" fmla="*/ 671513 w 888207"/>
                <a:gd name="connsiteY1" fmla="*/ 4891 h 114685"/>
                <a:gd name="connsiteX2" fmla="*/ 0 w 888207"/>
                <a:gd name="connsiteY2" fmla="*/ 100141 h 114685"/>
                <a:gd name="connsiteX3" fmla="*/ 230982 w 888207"/>
                <a:gd name="connsiteY3" fmla="*/ 114428 h 114685"/>
                <a:gd name="connsiteX0" fmla="*/ 888207 w 888207"/>
                <a:gd name="connsiteY0" fmla="*/ 2509 h 114685"/>
                <a:gd name="connsiteX1" fmla="*/ 671513 w 888207"/>
                <a:gd name="connsiteY1" fmla="*/ 4891 h 114685"/>
                <a:gd name="connsiteX2" fmla="*/ 0 w 888207"/>
                <a:gd name="connsiteY2" fmla="*/ 100141 h 114685"/>
                <a:gd name="connsiteX3" fmla="*/ 230982 w 888207"/>
                <a:gd name="connsiteY3" fmla="*/ 114428 h 114685"/>
                <a:gd name="connsiteX4" fmla="*/ 888207 w 888207"/>
                <a:gd name="connsiteY4" fmla="*/ 2509 h 114685"/>
                <a:gd name="connsiteX0" fmla="*/ 888207 w 888207"/>
                <a:gd name="connsiteY0" fmla="*/ 2509 h 114428"/>
                <a:gd name="connsiteX1" fmla="*/ 671513 w 888207"/>
                <a:gd name="connsiteY1" fmla="*/ 4891 h 114428"/>
                <a:gd name="connsiteX2" fmla="*/ 0 w 888207"/>
                <a:gd name="connsiteY2" fmla="*/ 100141 h 114428"/>
                <a:gd name="connsiteX3" fmla="*/ 230982 w 888207"/>
                <a:gd name="connsiteY3" fmla="*/ 114428 h 114428"/>
                <a:gd name="connsiteX4" fmla="*/ 888207 w 888207"/>
                <a:gd name="connsiteY4" fmla="*/ 2509 h 114428"/>
                <a:gd name="connsiteX0" fmla="*/ 888207 w 888207"/>
                <a:gd name="connsiteY0" fmla="*/ 0 h 111919"/>
                <a:gd name="connsiteX1" fmla="*/ 671513 w 888207"/>
                <a:gd name="connsiteY1" fmla="*/ 2382 h 111919"/>
                <a:gd name="connsiteX2" fmla="*/ 0 w 888207"/>
                <a:gd name="connsiteY2" fmla="*/ 97632 h 111919"/>
                <a:gd name="connsiteX3" fmla="*/ 230982 w 888207"/>
                <a:gd name="connsiteY3" fmla="*/ 111919 h 111919"/>
                <a:gd name="connsiteX4" fmla="*/ 888207 w 888207"/>
                <a:gd name="connsiteY4" fmla="*/ 0 h 111919"/>
                <a:gd name="connsiteX0" fmla="*/ 914401 w 914401"/>
                <a:gd name="connsiteY0" fmla="*/ 0 h 111919"/>
                <a:gd name="connsiteX1" fmla="*/ 697707 w 914401"/>
                <a:gd name="connsiteY1" fmla="*/ 2382 h 111919"/>
                <a:gd name="connsiteX2" fmla="*/ 0 w 914401"/>
                <a:gd name="connsiteY2" fmla="*/ 109538 h 111919"/>
                <a:gd name="connsiteX3" fmla="*/ 257176 w 914401"/>
                <a:gd name="connsiteY3" fmla="*/ 111919 h 111919"/>
                <a:gd name="connsiteX4" fmla="*/ 914401 w 914401"/>
                <a:gd name="connsiteY4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1" h="111919">
                  <a:moveTo>
                    <a:pt x="914401" y="0"/>
                  </a:moveTo>
                  <a:cubicBezTo>
                    <a:pt x="794346" y="2580"/>
                    <a:pt x="845741" y="2779"/>
                    <a:pt x="697707" y="2382"/>
                  </a:cubicBezTo>
                  <a:cubicBezTo>
                    <a:pt x="549672" y="25798"/>
                    <a:pt x="73422" y="91282"/>
                    <a:pt x="0" y="109538"/>
                  </a:cubicBezTo>
                  <a:cubicBezTo>
                    <a:pt x="112316" y="115887"/>
                    <a:pt x="114499" y="101996"/>
                    <a:pt x="257176" y="111919"/>
                  </a:cubicBezTo>
                  <a:lnTo>
                    <a:pt x="914401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61247" y="2034742"/>
            <a:ext cx="994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crystal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-loop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 to scale)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5351290" y="4422567"/>
            <a:ext cx="18966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CMOS detector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($70,000)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frames/s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photon/noise = 2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TextBox 1024"/>
          <p:cNvSpPr txBox="1"/>
          <p:nvPr/>
        </p:nvSpPr>
        <p:spPr>
          <a:xfrm rot="795993">
            <a:off x="544517" y="4463814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MX detector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 frames/s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Photon/noise = 0.4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TextBox 1025"/>
          <p:cNvSpPr txBox="1"/>
          <p:nvPr/>
        </p:nvSpPr>
        <p:spPr>
          <a:xfrm>
            <a:off x="5486758" y="1771292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Retractable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cover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9" name="Straight Arrow Connector 1028"/>
          <p:cNvCxnSpPr>
            <a:stCxn id="1024" idx="0"/>
          </p:cNvCxnSpPr>
          <p:nvPr/>
        </p:nvCxnSpPr>
        <p:spPr>
          <a:xfrm flipH="1" flipV="1">
            <a:off x="5014813" y="3216635"/>
            <a:ext cx="1284814" cy="12059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1652" y="0"/>
            <a:ext cx="9144000" cy="108739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Low cost, portable </a:t>
            </a:r>
            <a:r>
              <a:rPr lang="en-US" sz="4400" dirty="0" err="1" smtClean="0"/>
              <a:t>rastering</a:t>
            </a:r>
            <a:r>
              <a:rPr lang="en-US" sz="4400" dirty="0" smtClean="0"/>
              <a:t> solution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2649915" y="6457890"/>
            <a:ext cx="6494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http://researchdetectors.com/cmos_1m.html</a:t>
            </a:r>
            <a:endParaRPr lang="en-US" sz="20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6200" y="1143000"/>
            <a:ext cx="5099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8.3.1 and MBC beamlines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G_025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5192" y="1293437"/>
            <a:ext cx="2727044" cy="4841099"/>
          </a:xfrm>
        </p:spPr>
      </p:pic>
    </p:spTree>
    <p:extLst>
      <p:ext uri="{BB962C8B-B14F-4D97-AF65-F5344CB8AC3E}">
        <p14:creationId xmlns:p14="http://schemas.microsoft.com/office/powerpoint/2010/main" val="39056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5.55556E-7 0.375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2.77778E-6 0.3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1" grpId="0" animBg="1"/>
      <p:bldP spid="21" grpId="1" animBg="1"/>
      <p:bldP spid="26" grpId="0"/>
      <p:bldP spid="1024" grpId="0"/>
      <p:bldP spid="1025" grpId="0"/>
      <p:bldP spid="1026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1469</Words>
  <Application>Microsoft Office PowerPoint</Application>
  <PresentationFormat>On-screen Show (4:3)</PresentationFormat>
  <Paragraphs>407</Paragraphs>
  <Slides>81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Office Theme</vt:lpstr>
      <vt:lpstr>Default Design</vt:lpstr>
      <vt:lpstr>3_Office Theme</vt:lpstr>
      <vt:lpstr>1_Office Theme</vt:lpstr>
      <vt:lpstr>8_Default Design</vt:lpstr>
      <vt:lpstr>2_Office Theme</vt:lpstr>
      <vt:lpstr>1_Default Design</vt:lpstr>
      <vt:lpstr>3_Default Design</vt:lpstr>
      <vt:lpstr>4_Office Theme</vt:lpstr>
      <vt:lpstr>Chart</vt:lpstr>
      <vt:lpstr>Microsoft Graph Chart</vt:lpstr>
      <vt:lpstr>ALS 8.3.1 Upcoming Upgrades</vt:lpstr>
      <vt:lpstr>“rastering” to find the crystal</vt:lpstr>
      <vt:lpstr>Why not just “raster” everything?</vt:lpstr>
      <vt:lpstr>Rastering is robust, but slow</vt:lpstr>
      <vt:lpstr>Rastering is robust, but slow</vt:lpstr>
      <vt:lpstr>Rastering is robust, but slow</vt:lpstr>
      <vt:lpstr>Rastering is robust, but slow</vt:lpstr>
      <vt:lpstr>Rastering is robust, but slow</vt:lpstr>
      <vt:lpstr>Low cost, portable rastering solution</vt:lpstr>
      <vt:lpstr>PowerPoint Presentation</vt:lpstr>
      <vt:lpstr>PowerPoint Presentation</vt:lpstr>
      <vt:lpstr>Cone-Beam Online X-ray Absorption Radiograph (CBOXAR)</vt:lpstr>
      <vt:lpstr>PowerPoint Presentation</vt:lpstr>
      <vt:lpstr>PowerPoint Presentation</vt:lpstr>
      <vt:lpstr>Zero-parallax simplifies alignment</vt:lpstr>
      <vt:lpstr>Zero-parallax simplifies alignment</vt:lpstr>
      <vt:lpstr>Automatic and Unattended  Optical Re-Alignment (AUORA)</vt:lpstr>
      <vt:lpstr>Automatic and Unattended  Optical Re-Alignment (AUORA)</vt:lpstr>
      <vt:lpstr>Automatic and Unattended  Optical Re-Alignment (AUORA)</vt:lpstr>
      <vt:lpstr>Automatic and Unattended  Optical Re-Alignment (AUORA)</vt:lpstr>
      <vt:lpstr>Automatic and Unattended  Optical Re-Alignment (AUORA)</vt:lpstr>
      <vt:lpstr>Automatic and Unattended  Optical Re-Alignment (AUORA)</vt:lpstr>
      <vt:lpstr>Automatic and Unattended  Optical Re-Alignment (AUORA)</vt:lpstr>
      <vt:lpstr>Automatic and Unattended  Optical Re-Alignment (AUORA)</vt:lpstr>
      <vt:lpstr>Automatic and Unattended  Optical Re-Alignment (AUORA)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and Unattended  Optical Re-Alignment (AUORA)</vt:lpstr>
      <vt:lpstr>ALS 8.3.1 Upcoming Upgrades</vt:lpstr>
      <vt:lpstr>PowerPoint Presentation</vt:lpstr>
      <vt:lpstr>ALS 8.3.1 Upcoming Upgrades</vt:lpstr>
      <vt:lpstr>“8-shooter” adjustable beam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 flattest thing we have ever seen”  </vt:lpstr>
      <vt:lpstr>ALS 8.3.1 Upcoming Upgrades</vt:lpstr>
      <vt:lpstr>Fast “death ray” switching</vt:lpstr>
      <vt:lpstr>PowerPoint Presentation</vt:lpstr>
      <vt:lpstr>Si(111) vs multilayers</vt:lpstr>
      <vt:lpstr>Wide-bandpass MX?</vt:lpstr>
      <vt:lpstr>Wide bandpass reveals mosaicity from a still</vt:lpstr>
      <vt:lpstr>“rastering” to find the crystal</vt:lpstr>
      <vt:lpstr>PowerPoint Presentation</vt:lpstr>
      <vt:lpstr>Interleaved Scheduling</vt:lpstr>
      <vt:lpstr>ALS 8.3.1 Upcoming Upgrades</vt:lpstr>
      <vt:lpstr>ALS-U ring upgrade in 2022</vt:lpstr>
      <vt:lpstr>ALS-U: Small, soft beams</vt:lpstr>
      <vt:lpstr>ALS-U: Small, soft beams</vt:lpstr>
      <vt:lpstr>ALS-U: Small, soft beams</vt:lpstr>
      <vt:lpstr>ALS-U: Small, soft beams</vt:lpstr>
      <vt:lpstr>ALS-U: Small, soft beams</vt:lpstr>
      <vt:lpstr>PowerPoint Presentation</vt:lpstr>
      <vt:lpstr>S-MAD Sample size Dilemma</vt:lpstr>
      <vt:lpstr>PowerPoint Presentation</vt:lpstr>
      <vt:lpstr>ALS 8.3.1 Upcoming Upgrades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20</cp:revision>
  <dcterms:created xsi:type="dcterms:W3CDTF">2016-04-20T01:55:15Z</dcterms:created>
  <dcterms:modified xsi:type="dcterms:W3CDTF">2016-04-21T18:50:43Z</dcterms:modified>
</cp:coreProperties>
</file>