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2" r:id="rId2"/>
    <p:sldId id="291" r:id="rId3"/>
    <p:sldId id="292" r:id="rId4"/>
    <p:sldId id="293" r:id="rId5"/>
    <p:sldId id="304" r:id="rId6"/>
    <p:sldId id="297" r:id="rId7"/>
    <p:sldId id="298" r:id="rId8"/>
    <p:sldId id="305" r:id="rId9"/>
    <p:sldId id="302" r:id="rId10"/>
    <p:sldId id="294" r:id="rId11"/>
    <p:sldId id="299" r:id="rId12"/>
    <p:sldId id="315" r:id="rId13"/>
    <p:sldId id="320" r:id="rId14"/>
    <p:sldId id="316" r:id="rId15"/>
    <p:sldId id="317" r:id="rId16"/>
    <p:sldId id="325" r:id="rId17"/>
    <p:sldId id="306" r:id="rId18"/>
    <p:sldId id="307" r:id="rId19"/>
    <p:sldId id="308" r:id="rId20"/>
    <p:sldId id="319" r:id="rId21"/>
    <p:sldId id="310" r:id="rId22"/>
    <p:sldId id="309" r:id="rId23"/>
    <p:sldId id="311" r:id="rId24"/>
    <p:sldId id="318" r:id="rId25"/>
    <p:sldId id="313" r:id="rId26"/>
    <p:sldId id="314" r:id="rId27"/>
    <p:sldId id="303" r:id="rId28"/>
    <p:sldId id="321" r:id="rId29"/>
    <p:sldId id="322" r:id="rId30"/>
    <p:sldId id="323" r:id="rId31"/>
    <p:sldId id="324" r:id="rId32"/>
    <p:sldId id="30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FF"/>
    <a:srgbClr val="FF0000"/>
    <a:srgbClr val="CC9900"/>
    <a:srgbClr val="8EB4E3"/>
    <a:srgbClr val="000000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451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9C3C0-DF5D-490E-B6E4-09BF85D66B4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4ADA7-3340-4915-AD78-EFDF0C37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500" b="1">
                <a:solidFill>
                  <a:srgbClr val="000099"/>
                </a:solidFill>
                <a:latin typeface="Verdana" pitchFamily="34" charset="0"/>
              </a:defRPr>
            </a:lvl1pPr>
            <a:lvl2pPr marL="702756" indent="-270291" defTabSz="905475" eaLnBrk="0" hangingPunct="0">
              <a:defRPr sz="1500" b="1">
                <a:solidFill>
                  <a:srgbClr val="000099"/>
                </a:solidFill>
                <a:latin typeface="Verdana" pitchFamily="34" charset="0"/>
              </a:defRPr>
            </a:lvl2pPr>
            <a:lvl3pPr marL="1081164" indent="-216233" defTabSz="905475" eaLnBrk="0" hangingPunct="0">
              <a:defRPr sz="1500" b="1">
                <a:solidFill>
                  <a:srgbClr val="000099"/>
                </a:solidFill>
                <a:latin typeface="Verdana" pitchFamily="34" charset="0"/>
              </a:defRPr>
            </a:lvl3pPr>
            <a:lvl4pPr marL="1513629" indent="-216233" defTabSz="905475" eaLnBrk="0" hangingPunct="0">
              <a:defRPr sz="1500" b="1">
                <a:solidFill>
                  <a:srgbClr val="000099"/>
                </a:solidFill>
                <a:latin typeface="Verdana" pitchFamily="34" charset="0"/>
              </a:defRPr>
            </a:lvl4pPr>
            <a:lvl5pPr marL="1946095" indent="-216233" defTabSz="905475" eaLnBrk="0" hangingPunct="0">
              <a:defRPr sz="1500" b="1">
                <a:solidFill>
                  <a:srgbClr val="000099"/>
                </a:solidFill>
                <a:latin typeface="Verdana" pitchFamily="34" charset="0"/>
              </a:defRPr>
            </a:lvl5pPr>
            <a:lvl6pPr marL="2378560" indent="-216233" defTabSz="90547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1500" b="1">
                <a:solidFill>
                  <a:srgbClr val="000099"/>
                </a:solidFill>
                <a:latin typeface="Verdana" pitchFamily="34" charset="0"/>
              </a:defRPr>
            </a:lvl6pPr>
            <a:lvl7pPr marL="2811026" indent="-216233" defTabSz="90547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1500" b="1">
                <a:solidFill>
                  <a:srgbClr val="000099"/>
                </a:solidFill>
                <a:latin typeface="Verdana" pitchFamily="34" charset="0"/>
              </a:defRPr>
            </a:lvl7pPr>
            <a:lvl8pPr marL="3243491" indent="-216233" defTabSz="90547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1500" b="1">
                <a:solidFill>
                  <a:srgbClr val="000099"/>
                </a:solidFill>
                <a:latin typeface="Verdana" pitchFamily="34" charset="0"/>
              </a:defRPr>
            </a:lvl8pPr>
            <a:lvl9pPr marL="3675957" indent="-216233" defTabSz="90547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1500" b="1">
                <a:solidFill>
                  <a:srgbClr val="000099"/>
                </a:solidFill>
                <a:latin typeface="Verdana" pitchFamily="34" charset="0"/>
              </a:defRPr>
            </a:lvl9pPr>
          </a:lstStyle>
          <a:p>
            <a:pPr eaLnBrk="1" hangingPunct="1"/>
            <a:fld id="{D4BBAE1F-4861-4FDA-B46B-739A692F107F}" type="slidenum">
              <a:rPr lang="en-US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22</a:t>
            </a:fld>
            <a:endParaRPr lang="en-US" alt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1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8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63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086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990600"/>
            <a:ext cx="40005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90600"/>
            <a:ext cx="40005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810000"/>
            <a:ext cx="40005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8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9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7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6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7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8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1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9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E7B0F-9409-4F38-B469-77C402029A94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hindo@kohzu.co.jp" TargetMode="External"/><Relationship Id="rId2" Type="http://schemas.openxmlformats.org/officeDocument/2006/relationships/hyperlink" Target="mailto:suzuoki@kohzu.co.jp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BL8.3.1 mono </a:t>
            </a:r>
            <a:r>
              <a:rPr lang="en-US" dirty="0" err="1" smtClean="0"/>
              <a:t>cryo</a:t>
            </a:r>
            <a:r>
              <a:rPr lang="en-US" dirty="0" smtClean="0"/>
              <a:t> upgrade</a:t>
            </a:r>
            <a:br>
              <a:rPr lang="en-US" dirty="0" smtClean="0"/>
            </a:br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Google Shape;121;p22"/>
          <p:cNvSpPr txBox="1">
            <a:spLocks noGrp="1"/>
          </p:cNvSpPr>
          <p:nvPr>
            <p:ph idx="1"/>
          </p:nvPr>
        </p:nvSpPr>
        <p:spPr>
          <a:xfrm>
            <a:off x="457200" y="1837346"/>
            <a:ext cx="8229600" cy="428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85750" algn="l" rtl="0">
              <a:spcBef>
                <a:spcPts val="0"/>
              </a:spcBef>
              <a:spcAft>
                <a:spcPts val="1200"/>
              </a:spcAft>
              <a:buSzPts val="180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ALS-U $650M to make beam smaller</a:t>
            </a:r>
          </a:p>
          <a:p>
            <a:pPr marL="228600" indent="-285750">
              <a:spcBef>
                <a:spcPts val="0"/>
              </a:spcBef>
              <a:spcAft>
                <a:spcPts val="1200"/>
              </a:spcAft>
              <a:buSzPts val="18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current optics: no benefit from ALS-U</a:t>
            </a:r>
          </a:p>
          <a:p>
            <a:pPr marL="228600" lvl="0" indent="-285750" algn="l" rtl="0">
              <a:spcBef>
                <a:spcPts val="0"/>
              </a:spcBef>
              <a:buSzPts val="180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High-profile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programs at ALS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MX beamlines</a:t>
            </a:r>
          </a:p>
          <a:p>
            <a:pPr marL="628650" lvl="1">
              <a:spcBef>
                <a:spcPts val="0"/>
              </a:spcBef>
              <a:spcAft>
                <a:spcPts val="1200"/>
              </a:spcAft>
              <a:buSzPts val="180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i.e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2020 Nobel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Prize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85750" algn="l" rtl="0">
              <a:spcBef>
                <a:spcPts val="0"/>
              </a:spcBef>
              <a:spcAft>
                <a:spcPts val="1200"/>
              </a:spcAft>
              <a:buSzPts val="180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30x brightness gain is possible with ALS-U (5x at ALS)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85750" algn="l" rtl="0">
              <a:spcBef>
                <a:spcPts val="0"/>
              </a:spcBef>
              <a:spcAft>
                <a:spcPts val="1200"/>
              </a:spcAft>
              <a:buSzPts val="180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$800k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LDRD project: MBIB and ALS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match hard X-ray optics to ALS-U source properties</a:t>
            </a:r>
          </a:p>
          <a:p>
            <a:pPr marL="228600" lvl="0" indent="-285750" algn="l" rtl="0">
              <a:spcBef>
                <a:spcPts val="0"/>
              </a:spcBef>
              <a:spcAft>
                <a:spcPts val="1200"/>
              </a:spcAft>
              <a:buSzPts val="180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Must spearhead optics upgrades for ALS-U success</a:t>
            </a:r>
          </a:p>
          <a:p>
            <a:pPr marL="228600" lvl="0" indent="-285750" algn="l" rtl="0">
              <a:spcBef>
                <a:spcPts val="0"/>
              </a:spcBef>
              <a:spcAft>
                <a:spcPts val="1200"/>
              </a:spcAft>
              <a:buSzPts val="1800"/>
              <a:buChar char="•"/>
            </a:pPr>
            <a:r>
              <a:rPr lang="en-US" sz="2400" dirty="0" err="1" smtClean="0">
                <a:solidFill>
                  <a:srgbClr val="32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2400" dirty="0" smtClean="0">
                <a:solidFill>
                  <a:srgbClr val="32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-cooling </a:t>
            </a:r>
            <a:r>
              <a:rPr lang="en-US" sz="2400" dirty="0" err="1" smtClean="0">
                <a:solidFill>
                  <a:srgbClr val="32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monochromators</a:t>
            </a:r>
            <a:r>
              <a:rPr lang="en-US" sz="2400" dirty="0" smtClean="0">
                <a:solidFill>
                  <a:srgbClr val="32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required</a:t>
            </a:r>
            <a:endParaRPr sz="2400" dirty="0">
              <a:solidFill>
                <a:srgbClr val="32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</p:spPr>
      </p:pic>
      <p:grpSp>
        <p:nvGrpSpPr>
          <p:cNvPr id="58" name="Group 57"/>
          <p:cNvGrpSpPr/>
          <p:nvPr/>
        </p:nvGrpSpPr>
        <p:grpSpPr>
          <a:xfrm>
            <a:off x="2127903" y="1273323"/>
            <a:ext cx="5024927" cy="4700187"/>
            <a:chOff x="2127903" y="1273323"/>
            <a:chExt cx="5024927" cy="4700187"/>
          </a:xfrm>
        </p:grpSpPr>
        <p:sp>
          <p:nvSpPr>
            <p:cNvPr id="59" name="Oval 58"/>
            <p:cNvSpPr/>
            <p:nvPr/>
          </p:nvSpPr>
          <p:spPr>
            <a:xfrm>
              <a:off x="2127903" y="1273323"/>
              <a:ext cx="5024927" cy="47001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954780" y="4758691"/>
              <a:ext cx="1270635" cy="5048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162808">
              <a:off x="4216608" y="2204652"/>
              <a:ext cx="2092491" cy="8095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4460" y="485584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64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053840" y="5225415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152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87126" y="295052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250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914263" y="237511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70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610100" y="54978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91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4640367" y="5246370"/>
              <a:ext cx="0" cy="72523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59" idx="0"/>
            </p:cNvCxnSpPr>
            <p:nvPr/>
          </p:nvCxnSpPr>
          <p:spPr>
            <a:xfrm>
              <a:off x="4640367" y="1273323"/>
              <a:ext cx="213" cy="89647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4623435" y="1564005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B050"/>
                  </a:solidFill>
                </a:rPr>
                <a:t>115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V="1">
              <a:off x="6330315" y="1920240"/>
              <a:ext cx="9525" cy="33147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6040755" y="190881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42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6330315" y="2259330"/>
              <a:ext cx="304800" cy="1714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6334125" y="223647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36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4644177" y="2987040"/>
              <a:ext cx="0" cy="1776796"/>
            </a:xfrm>
            <a:prstGeom prst="line">
              <a:avLst/>
            </a:prstGeom>
            <a:ln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 rot="5400000">
              <a:off x="4554631" y="3980576"/>
              <a:ext cx="4443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227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 rot="8171138" flipH="1" flipV="1">
              <a:off x="2471881" y="2033506"/>
              <a:ext cx="742495" cy="1911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 rot="19015902">
              <a:off x="2683632" y="2116037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25 x 88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 rot="2788629">
              <a:off x="2546150" y="4937190"/>
              <a:ext cx="633817" cy="2753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 rot="3122310">
              <a:off x="2484397" y="445156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80" name="Straight Connector 79"/>
            <p:cNvCxnSpPr>
              <a:stCxn id="59" idx="2"/>
              <a:endCxn id="59" idx="6"/>
            </p:cNvCxnSpPr>
            <p:nvPr/>
          </p:nvCxnSpPr>
          <p:spPr>
            <a:xfrm>
              <a:off x="2127903" y="3623417"/>
              <a:ext cx="5024927" cy="0"/>
            </a:xfrm>
            <a:prstGeom prst="line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2955711" y="3356459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600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dia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3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r="2658"/>
          <a:stretch/>
        </p:blipFill>
        <p:spPr bwMode="auto">
          <a:xfrm>
            <a:off x="1435694" y="971547"/>
            <a:ext cx="6332434" cy="640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/>
              <a:t>Current BL8.3.1 Mono Contents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53682" y="1307507"/>
            <a:ext cx="2768838" cy="794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3333376" y="1625072"/>
            <a:ext cx="1686299" cy="607588"/>
            <a:chOff x="3333376" y="1625072"/>
            <a:chExt cx="1686299" cy="60758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838700" y="2232660"/>
              <a:ext cx="180975" cy="0"/>
            </a:xfrm>
            <a:prstGeom prst="line">
              <a:avLst/>
            </a:prstGeom>
            <a:ln>
              <a:solidFill>
                <a:srgbClr val="00B05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3333376" y="1625072"/>
              <a:ext cx="1575809" cy="571393"/>
              <a:chOff x="3333376" y="1625072"/>
              <a:chExt cx="1575809" cy="571393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501515" y="1844040"/>
                <a:ext cx="407670" cy="352425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3333376" y="1625072"/>
                <a:ext cx="1197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30mm SS</a:t>
                </a:r>
                <a:endPara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5762625" y="2141220"/>
            <a:ext cx="805815" cy="94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640831" y="2211704"/>
            <a:ext cx="680084" cy="3994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456046" y="2141221"/>
            <a:ext cx="550544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789420" y="4013835"/>
            <a:ext cx="291465" cy="243840"/>
          </a:xfrm>
          <a:prstGeom prst="rect">
            <a:avLst/>
          </a:prstGeom>
          <a:solidFill>
            <a:srgbClr val="CC99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444614" y="3227070"/>
            <a:ext cx="855345" cy="377190"/>
          </a:xfrm>
          <a:custGeom>
            <a:avLst/>
            <a:gdLst>
              <a:gd name="connsiteX0" fmla="*/ 0 w 923850"/>
              <a:gd name="connsiteY0" fmla="*/ 26220 h 420340"/>
              <a:gd name="connsiteX1" fmla="*/ 394335 w 923850"/>
              <a:gd name="connsiteY1" fmla="*/ 24315 h 420340"/>
              <a:gd name="connsiteX2" fmla="*/ 861060 w 923850"/>
              <a:gd name="connsiteY2" fmla="*/ 283395 h 420340"/>
              <a:gd name="connsiteX3" fmla="*/ 853440 w 923850"/>
              <a:gd name="connsiteY3" fmla="*/ 412935 h 420340"/>
              <a:gd name="connsiteX4" fmla="*/ 255270 w 923850"/>
              <a:gd name="connsiteY4" fmla="*/ 405315 h 420340"/>
              <a:gd name="connsiteX5" fmla="*/ 0 w 923850"/>
              <a:gd name="connsiteY5" fmla="*/ 399600 h 420340"/>
              <a:gd name="connsiteX0" fmla="*/ 0 w 923850"/>
              <a:gd name="connsiteY0" fmla="*/ 26220 h 420340"/>
              <a:gd name="connsiteX1" fmla="*/ 394335 w 923850"/>
              <a:gd name="connsiteY1" fmla="*/ 24315 h 420340"/>
              <a:gd name="connsiteX2" fmla="*/ 861060 w 923850"/>
              <a:gd name="connsiteY2" fmla="*/ 283395 h 420340"/>
              <a:gd name="connsiteX3" fmla="*/ 853440 w 923850"/>
              <a:gd name="connsiteY3" fmla="*/ 412935 h 420340"/>
              <a:gd name="connsiteX4" fmla="*/ 255270 w 923850"/>
              <a:gd name="connsiteY4" fmla="*/ 405315 h 420340"/>
              <a:gd name="connsiteX5" fmla="*/ 0 w 923850"/>
              <a:gd name="connsiteY5" fmla="*/ 399600 h 420340"/>
              <a:gd name="connsiteX6" fmla="*/ 0 w 923850"/>
              <a:gd name="connsiteY6" fmla="*/ 26220 h 420340"/>
              <a:gd name="connsiteX0" fmla="*/ 0 w 923850"/>
              <a:gd name="connsiteY0" fmla="*/ 10241 h 404361"/>
              <a:gd name="connsiteX1" fmla="*/ 394335 w 923850"/>
              <a:gd name="connsiteY1" fmla="*/ 8336 h 404361"/>
              <a:gd name="connsiteX2" fmla="*/ 861060 w 923850"/>
              <a:gd name="connsiteY2" fmla="*/ 267416 h 404361"/>
              <a:gd name="connsiteX3" fmla="*/ 853440 w 923850"/>
              <a:gd name="connsiteY3" fmla="*/ 396956 h 404361"/>
              <a:gd name="connsiteX4" fmla="*/ 255270 w 923850"/>
              <a:gd name="connsiteY4" fmla="*/ 389336 h 404361"/>
              <a:gd name="connsiteX5" fmla="*/ 0 w 923850"/>
              <a:gd name="connsiteY5" fmla="*/ 383621 h 404361"/>
              <a:gd name="connsiteX6" fmla="*/ 0 w 923850"/>
              <a:gd name="connsiteY6" fmla="*/ 10241 h 404361"/>
              <a:gd name="connsiteX0" fmla="*/ 0 w 923850"/>
              <a:gd name="connsiteY0" fmla="*/ 1905 h 396025"/>
              <a:gd name="connsiteX1" fmla="*/ 394335 w 923850"/>
              <a:gd name="connsiteY1" fmla="*/ 0 h 396025"/>
              <a:gd name="connsiteX2" fmla="*/ 861060 w 923850"/>
              <a:gd name="connsiteY2" fmla="*/ 259080 h 396025"/>
              <a:gd name="connsiteX3" fmla="*/ 853440 w 923850"/>
              <a:gd name="connsiteY3" fmla="*/ 388620 h 396025"/>
              <a:gd name="connsiteX4" fmla="*/ 255270 w 923850"/>
              <a:gd name="connsiteY4" fmla="*/ 381000 h 396025"/>
              <a:gd name="connsiteX5" fmla="*/ 0 w 923850"/>
              <a:gd name="connsiteY5" fmla="*/ 375285 h 396025"/>
              <a:gd name="connsiteX6" fmla="*/ 0 w 923850"/>
              <a:gd name="connsiteY6" fmla="*/ 1905 h 396025"/>
              <a:gd name="connsiteX0" fmla="*/ 0 w 923850"/>
              <a:gd name="connsiteY0" fmla="*/ 1905 h 396025"/>
              <a:gd name="connsiteX1" fmla="*/ 394335 w 923850"/>
              <a:gd name="connsiteY1" fmla="*/ 0 h 396025"/>
              <a:gd name="connsiteX2" fmla="*/ 861060 w 923850"/>
              <a:gd name="connsiteY2" fmla="*/ 259080 h 396025"/>
              <a:gd name="connsiteX3" fmla="*/ 853440 w 923850"/>
              <a:gd name="connsiteY3" fmla="*/ 388620 h 396025"/>
              <a:gd name="connsiteX4" fmla="*/ 255270 w 923850"/>
              <a:gd name="connsiteY4" fmla="*/ 381000 h 396025"/>
              <a:gd name="connsiteX5" fmla="*/ 0 w 923850"/>
              <a:gd name="connsiteY5" fmla="*/ 375285 h 396025"/>
              <a:gd name="connsiteX6" fmla="*/ 0 w 923850"/>
              <a:gd name="connsiteY6" fmla="*/ 1905 h 396025"/>
              <a:gd name="connsiteX0" fmla="*/ 0 w 899550"/>
              <a:gd name="connsiteY0" fmla="*/ 1905 h 396025"/>
              <a:gd name="connsiteX1" fmla="*/ 394335 w 899550"/>
              <a:gd name="connsiteY1" fmla="*/ 0 h 396025"/>
              <a:gd name="connsiteX2" fmla="*/ 861060 w 899550"/>
              <a:gd name="connsiteY2" fmla="*/ 259080 h 396025"/>
              <a:gd name="connsiteX3" fmla="*/ 853440 w 899550"/>
              <a:gd name="connsiteY3" fmla="*/ 388620 h 396025"/>
              <a:gd name="connsiteX4" fmla="*/ 255270 w 899550"/>
              <a:gd name="connsiteY4" fmla="*/ 381000 h 396025"/>
              <a:gd name="connsiteX5" fmla="*/ 0 w 899550"/>
              <a:gd name="connsiteY5" fmla="*/ 375285 h 396025"/>
              <a:gd name="connsiteX6" fmla="*/ 0 w 899550"/>
              <a:gd name="connsiteY6" fmla="*/ 1905 h 396025"/>
              <a:gd name="connsiteX0" fmla="*/ 0 w 899550"/>
              <a:gd name="connsiteY0" fmla="*/ 1905 h 396025"/>
              <a:gd name="connsiteX1" fmla="*/ 394335 w 899550"/>
              <a:gd name="connsiteY1" fmla="*/ 0 h 396025"/>
              <a:gd name="connsiteX2" fmla="*/ 861060 w 899550"/>
              <a:gd name="connsiteY2" fmla="*/ 259080 h 396025"/>
              <a:gd name="connsiteX3" fmla="*/ 853440 w 899550"/>
              <a:gd name="connsiteY3" fmla="*/ 388620 h 396025"/>
              <a:gd name="connsiteX4" fmla="*/ 255270 w 899550"/>
              <a:gd name="connsiteY4" fmla="*/ 381000 h 396025"/>
              <a:gd name="connsiteX5" fmla="*/ 0 w 899550"/>
              <a:gd name="connsiteY5" fmla="*/ 375285 h 396025"/>
              <a:gd name="connsiteX6" fmla="*/ 0 w 899550"/>
              <a:gd name="connsiteY6" fmla="*/ 1905 h 396025"/>
              <a:gd name="connsiteX0" fmla="*/ 0 w 861060"/>
              <a:gd name="connsiteY0" fmla="*/ 1905 h 396025"/>
              <a:gd name="connsiteX1" fmla="*/ 394335 w 861060"/>
              <a:gd name="connsiteY1" fmla="*/ 0 h 396025"/>
              <a:gd name="connsiteX2" fmla="*/ 861060 w 861060"/>
              <a:gd name="connsiteY2" fmla="*/ 259080 h 396025"/>
              <a:gd name="connsiteX3" fmla="*/ 853440 w 861060"/>
              <a:gd name="connsiteY3" fmla="*/ 388620 h 396025"/>
              <a:gd name="connsiteX4" fmla="*/ 255270 w 861060"/>
              <a:gd name="connsiteY4" fmla="*/ 381000 h 396025"/>
              <a:gd name="connsiteX5" fmla="*/ 0 w 861060"/>
              <a:gd name="connsiteY5" fmla="*/ 375285 h 396025"/>
              <a:gd name="connsiteX6" fmla="*/ 0 w 861060"/>
              <a:gd name="connsiteY6" fmla="*/ 1905 h 396025"/>
              <a:gd name="connsiteX0" fmla="*/ 0 w 861060"/>
              <a:gd name="connsiteY0" fmla="*/ 1905 h 388620"/>
              <a:gd name="connsiteX1" fmla="*/ 394335 w 861060"/>
              <a:gd name="connsiteY1" fmla="*/ 0 h 388620"/>
              <a:gd name="connsiteX2" fmla="*/ 861060 w 861060"/>
              <a:gd name="connsiteY2" fmla="*/ 259080 h 388620"/>
              <a:gd name="connsiteX3" fmla="*/ 853440 w 861060"/>
              <a:gd name="connsiteY3" fmla="*/ 388620 h 388620"/>
              <a:gd name="connsiteX4" fmla="*/ 255270 w 861060"/>
              <a:gd name="connsiteY4" fmla="*/ 381000 h 388620"/>
              <a:gd name="connsiteX5" fmla="*/ 0 w 861060"/>
              <a:gd name="connsiteY5" fmla="*/ 375285 h 388620"/>
              <a:gd name="connsiteX6" fmla="*/ 0 w 861060"/>
              <a:gd name="connsiteY6" fmla="*/ 1905 h 388620"/>
              <a:gd name="connsiteX0" fmla="*/ 0 w 861060"/>
              <a:gd name="connsiteY0" fmla="*/ 1905 h 388620"/>
              <a:gd name="connsiteX1" fmla="*/ 394335 w 861060"/>
              <a:gd name="connsiteY1" fmla="*/ 0 h 388620"/>
              <a:gd name="connsiteX2" fmla="*/ 861060 w 861060"/>
              <a:gd name="connsiteY2" fmla="*/ 259080 h 388620"/>
              <a:gd name="connsiteX3" fmla="*/ 853440 w 861060"/>
              <a:gd name="connsiteY3" fmla="*/ 388620 h 388620"/>
              <a:gd name="connsiteX4" fmla="*/ 255270 w 861060"/>
              <a:gd name="connsiteY4" fmla="*/ 381000 h 388620"/>
              <a:gd name="connsiteX5" fmla="*/ 0 w 861060"/>
              <a:gd name="connsiteY5" fmla="*/ 375285 h 388620"/>
              <a:gd name="connsiteX6" fmla="*/ 0 w 861060"/>
              <a:gd name="connsiteY6" fmla="*/ 1905 h 388620"/>
              <a:gd name="connsiteX0" fmla="*/ 0 w 855345"/>
              <a:gd name="connsiteY0" fmla="*/ 1905 h 388620"/>
              <a:gd name="connsiteX1" fmla="*/ 394335 w 855345"/>
              <a:gd name="connsiteY1" fmla="*/ 0 h 388620"/>
              <a:gd name="connsiteX2" fmla="*/ 855345 w 855345"/>
              <a:gd name="connsiteY2" fmla="*/ 257175 h 388620"/>
              <a:gd name="connsiteX3" fmla="*/ 853440 w 855345"/>
              <a:gd name="connsiteY3" fmla="*/ 388620 h 388620"/>
              <a:gd name="connsiteX4" fmla="*/ 255270 w 855345"/>
              <a:gd name="connsiteY4" fmla="*/ 381000 h 388620"/>
              <a:gd name="connsiteX5" fmla="*/ 0 w 855345"/>
              <a:gd name="connsiteY5" fmla="*/ 375285 h 388620"/>
              <a:gd name="connsiteX6" fmla="*/ 0 w 855345"/>
              <a:gd name="connsiteY6" fmla="*/ 1905 h 388620"/>
              <a:gd name="connsiteX0" fmla="*/ 0 w 855345"/>
              <a:gd name="connsiteY0" fmla="*/ 1905 h 381000"/>
              <a:gd name="connsiteX1" fmla="*/ 394335 w 855345"/>
              <a:gd name="connsiteY1" fmla="*/ 0 h 381000"/>
              <a:gd name="connsiteX2" fmla="*/ 855345 w 855345"/>
              <a:gd name="connsiteY2" fmla="*/ 257175 h 381000"/>
              <a:gd name="connsiteX3" fmla="*/ 853440 w 855345"/>
              <a:gd name="connsiteY3" fmla="*/ 377190 h 381000"/>
              <a:gd name="connsiteX4" fmla="*/ 255270 w 855345"/>
              <a:gd name="connsiteY4" fmla="*/ 381000 h 381000"/>
              <a:gd name="connsiteX5" fmla="*/ 0 w 855345"/>
              <a:gd name="connsiteY5" fmla="*/ 375285 h 381000"/>
              <a:gd name="connsiteX6" fmla="*/ 0 w 855345"/>
              <a:gd name="connsiteY6" fmla="*/ 1905 h 381000"/>
              <a:gd name="connsiteX0" fmla="*/ 0 w 855345"/>
              <a:gd name="connsiteY0" fmla="*/ 1905 h 377190"/>
              <a:gd name="connsiteX1" fmla="*/ 394335 w 855345"/>
              <a:gd name="connsiteY1" fmla="*/ 0 h 377190"/>
              <a:gd name="connsiteX2" fmla="*/ 855345 w 855345"/>
              <a:gd name="connsiteY2" fmla="*/ 257175 h 377190"/>
              <a:gd name="connsiteX3" fmla="*/ 853440 w 855345"/>
              <a:gd name="connsiteY3" fmla="*/ 377190 h 377190"/>
              <a:gd name="connsiteX4" fmla="*/ 0 w 855345"/>
              <a:gd name="connsiteY4" fmla="*/ 375285 h 377190"/>
              <a:gd name="connsiteX5" fmla="*/ 0 w 855345"/>
              <a:gd name="connsiteY5" fmla="*/ 1905 h 37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5345" h="377190">
                <a:moveTo>
                  <a:pt x="0" y="1905"/>
                </a:moveTo>
                <a:lnTo>
                  <a:pt x="394335" y="0"/>
                </a:lnTo>
                <a:cubicBezTo>
                  <a:pt x="530225" y="65722"/>
                  <a:pt x="621982" y="127635"/>
                  <a:pt x="855345" y="257175"/>
                </a:cubicBezTo>
                <a:cubicBezTo>
                  <a:pt x="851852" y="329565"/>
                  <a:pt x="853440" y="309245"/>
                  <a:pt x="853440" y="377190"/>
                </a:cubicBezTo>
                <a:lnTo>
                  <a:pt x="0" y="375285"/>
                </a:lnTo>
                <a:lnTo>
                  <a:pt x="0" y="190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722745" y="3918585"/>
            <a:ext cx="55245" cy="3371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flipV="1">
            <a:off x="6791324" y="3623310"/>
            <a:ext cx="506729" cy="333587"/>
          </a:xfrm>
          <a:custGeom>
            <a:avLst/>
            <a:gdLst>
              <a:gd name="connsiteX0" fmla="*/ 0 w 923850"/>
              <a:gd name="connsiteY0" fmla="*/ 26220 h 420340"/>
              <a:gd name="connsiteX1" fmla="*/ 394335 w 923850"/>
              <a:gd name="connsiteY1" fmla="*/ 24315 h 420340"/>
              <a:gd name="connsiteX2" fmla="*/ 861060 w 923850"/>
              <a:gd name="connsiteY2" fmla="*/ 283395 h 420340"/>
              <a:gd name="connsiteX3" fmla="*/ 853440 w 923850"/>
              <a:gd name="connsiteY3" fmla="*/ 412935 h 420340"/>
              <a:gd name="connsiteX4" fmla="*/ 255270 w 923850"/>
              <a:gd name="connsiteY4" fmla="*/ 405315 h 420340"/>
              <a:gd name="connsiteX5" fmla="*/ 0 w 923850"/>
              <a:gd name="connsiteY5" fmla="*/ 399600 h 420340"/>
              <a:gd name="connsiteX0" fmla="*/ 0 w 923850"/>
              <a:gd name="connsiteY0" fmla="*/ 26220 h 420340"/>
              <a:gd name="connsiteX1" fmla="*/ 394335 w 923850"/>
              <a:gd name="connsiteY1" fmla="*/ 24315 h 420340"/>
              <a:gd name="connsiteX2" fmla="*/ 861060 w 923850"/>
              <a:gd name="connsiteY2" fmla="*/ 283395 h 420340"/>
              <a:gd name="connsiteX3" fmla="*/ 853440 w 923850"/>
              <a:gd name="connsiteY3" fmla="*/ 412935 h 420340"/>
              <a:gd name="connsiteX4" fmla="*/ 255270 w 923850"/>
              <a:gd name="connsiteY4" fmla="*/ 405315 h 420340"/>
              <a:gd name="connsiteX5" fmla="*/ 0 w 923850"/>
              <a:gd name="connsiteY5" fmla="*/ 399600 h 420340"/>
              <a:gd name="connsiteX6" fmla="*/ 0 w 923850"/>
              <a:gd name="connsiteY6" fmla="*/ 26220 h 420340"/>
              <a:gd name="connsiteX0" fmla="*/ 0 w 923850"/>
              <a:gd name="connsiteY0" fmla="*/ 10241 h 404361"/>
              <a:gd name="connsiteX1" fmla="*/ 394335 w 923850"/>
              <a:gd name="connsiteY1" fmla="*/ 8336 h 404361"/>
              <a:gd name="connsiteX2" fmla="*/ 861060 w 923850"/>
              <a:gd name="connsiteY2" fmla="*/ 267416 h 404361"/>
              <a:gd name="connsiteX3" fmla="*/ 853440 w 923850"/>
              <a:gd name="connsiteY3" fmla="*/ 396956 h 404361"/>
              <a:gd name="connsiteX4" fmla="*/ 255270 w 923850"/>
              <a:gd name="connsiteY4" fmla="*/ 389336 h 404361"/>
              <a:gd name="connsiteX5" fmla="*/ 0 w 923850"/>
              <a:gd name="connsiteY5" fmla="*/ 383621 h 404361"/>
              <a:gd name="connsiteX6" fmla="*/ 0 w 923850"/>
              <a:gd name="connsiteY6" fmla="*/ 10241 h 404361"/>
              <a:gd name="connsiteX0" fmla="*/ 0 w 923850"/>
              <a:gd name="connsiteY0" fmla="*/ 1905 h 396025"/>
              <a:gd name="connsiteX1" fmla="*/ 394335 w 923850"/>
              <a:gd name="connsiteY1" fmla="*/ 0 h 396025"/>
              <a:gd name="connsiteX2" fmla="*/ 861060 w 923850"/>
              <a:gd name="connsiteY2" fmla="*/ 259080 h 396025"/>
              <a:gd name="connsiteX3" fmla="*/ 853440 w 923850"/>
              <a:gd name="connsiteY3" fmla="*/ 388620 h 396025"/>
              <a:gd name="connsiteX4" fmla="*/ 255270 w 923850"/>
              <a:gd name="connsiteY4" fmla="*/ 381000 h 396025"/>
              <a:gd name="connsiteX5" fmla="*/ 0 w 923850"/>
              <a:gd name="connsiteY5" fmla="*/ 375285 h 396025"/>
              <a:gd name="connsiteX6" fmla="*/ 0 w 923850"/>
              <a:gd name="connsiteY6" fmla="*/ 1905 h 396025"/>
              <a:gd name="connsiteX0" fmla="*/ 0 w 923850"/>
              <a:gd name="connsiteY0" fmla="*/ 1905 h 396025"/>
              <a:gd name="connsiteX1" fmla="*/ 394335 w 923850"/>
              <a:gd name="connsiteY1" fmla="*/ 0 h 396025"/>
              <a:gd name="connsiteX2" fmla="*/ 861060 w 923850"/>
              <a:gd name="connsiteY2" fmla="*/ 259080 h 396025"/>
              <a:gd name="connsiteX3" fmla="*/ 853440 w 923850"/>
              <a:gd name="connsiteY3" fmla="*/ 388620 h 396025"/>
              <a:gd name="connsiteX4" fmla="*/ 255270 w 923850"/>
              <a:gd name="connsiteY4" fmla="*/ 381000 h 396025"/>
              <a:gd name="connsiteX5" fmla="*/ 0 w 923850"/>
              <a:gd name="connsiteY5" fmla="*/ 375285 h 396025"/>
              <a:gd name="connsiteX6" fmla="*/ 0 w 923850"/>
              <a:gd name="connsiteY6" fmla="*/ 1905 h 396025"/>
              <a:gd name="connsiteX0" fmla="*/ 0 w 899550"/>
              <a:gd name="connsiteY0" fmla="*/ 1905 h 396025"/>
              <a:gd name="connsiteX1" fmla="*/ 394335 w 899550"/>
              <a:gd name="connsiteY1" fmla="*/ 0 h 396025"/>
              <a:gd name="connsiteX2" fmla="*/ 861060 w 899550"/>
              <a:gd name="connsiteY2" fmla="*/ 259080 h 396025"/>
              <a:gd name="connsiteX3" fmla="*/ 853440 w 899550"/>
              <a:gd name="connsiteY3" fmla="*/ 388620 h 396025"/>
              <a:gd name="connsiteX4" fmla="*/ 255270 w 899550"/>
              <a:gd name="connsiteY4" fmla="*/ 381000 h 396025"/>
              <a:gd name="connsiteX5" fmla="*/ 0 w 899550"/>
              <a:gd name="connsiteY5" fmla="*/ 375285 h 396025"/>
              <a:gd name="connsiteX6" fmla="*/ 0 w 899550"/>
              <a:gd name="connsiteY6" fmla="*/ 1905 h 396025"/>
              <a:gd name="connsiteX0" fmla="*/ 0 w 899550"/>
              <a:gd name="connsiteY0" fmla="*/ 1905 h 396025"/>
              <a:gd name="connsiteX1" fmla="*/ 394335 w 899550"/>
              <a:gd name="connsiteY1" fmla="*/ 0 h 396025"/>
              <a:gd name="connsiteX2" fmla="*/ 861060 w 899550"/>
              <a:gd name="connsiteY2" fmla="*/ 259080 h 396025"/>
              <a:gd name="connsiteX3" fmla="*/ 853440 w 899550"/>
              <a:gd name="connsiteY3" fmla="*/ 388620 h 396025"/>
              <a:gd name="connsiteX4" fmla="*/ 255270 w 899550"/>
              <a:gd name="connsiteY4" fmla="*/ 381000 h 396025"/>
              <a:gd name="connsiteX5" fmla="*/ 0 w 899550"/>
              <a:gd name="connsiteY5" fmla="*/ 375285 h 396025"/>
              <a:gd name="connsiteX6" fmla="*/ 0 w 899550"/>
              <a:gd name="connsiteY6" fmla="*/ 1905 h 396025"/>
              <a:gd name="connsiteX0" fmla="*/ 0 w 861060"/>
              <a:gd name="connsiteY0" fmla="*/ 1905 h 396025"/>
              <a:gd name="connsiteX1" fmla="*/ 394335 w 861060"/>
              <a:gd name="connsiteY1" fmla="*/ 0 h 396025"/>
              <a:gd name="connsiteX2" fmla="*/ 861060 w 861060"/>
              <a:gd name="connsiteY2" fmla="*/ 259080 h 396025"/>
              <a:gd name="connsiteX3" fmla="*/ 853440 w 861060"/>
              <a:gd name="connsiteY3" fmla="*/ 388620 h 396025"/>
              <a:gd name="connsiteX4" fmla="*/ 255270 w 861060"/>
              <a:gd name="connsiteY4" fmla="*/ 381000 h 396025"/>
              <a:gd name="connsiteX5" fmla="*/ 0 w 861060"/>
              <a:gd name="connsiteY5" fmla="*/ 375285 h 396025"/>
              <a:gd name="connsiteX6" fmla="*/ 0 w 861060"/>
              <a:gd name="connsiteY6" fmla="*/ 1905 h 396025"/>
              <a:gd name="connsiteX0" fmla="*/ 0 w 861060"/>
              <a:gd name="connsiteY0" fmla="*/ 1905 h 388620"/>
              <a:gd name="connsiteX1" fmla="*/ 394335 w 861060"/>
              <a:gd name="connsiteY1" fmla="*/ 0 h 388620"/>
              <a:gd name="connsiteX2" fmla="*/ 861060 w 861060"/>
              <a:gd name="connsiteY2" fmla="*/ 259080 h 388620"/>
              <a:gd name="connsiteX3" fmla="*/ 853440 w 861060"/>
              <a:gd name="connsiteY3" fmla="*/ 388620 h 388620"/>
              <a:gd name="connsiteX4" fmla="*/ 255270 w 861060"/>
              <a:gd name="connsiteY4" fmla="*/ 381000 h 388620"/>
              <a:gd name="connsiteX5" fmla="*/ 0 w 861060"/>
              <a:gd name="connsiteY5" fmla="*/ 375285 h 388620"/>
              <a:gd name="connsiteX6" fmla="*/ 0 w 861060"/>
              <a:gd name="connsiteY6" fmla="*/ 1905 h 388620"/>
              <a:gd name="connsiteX0" fmla="*/ 0 w 861060"/>
              <a:gd name="connsiteY0" fmla="*/ 1905 h 388620"/>
              <a:gd name="connsiteX1" fmla="*/ 394335 w 861060"/>
              <a:gd name="connsiteY1" fmla="*/ 0 h 388620"/>
              <a:gd name="connsiteX2" fmla="*/ 861060 w 861060"/>
              <a:gd name="connsiteY2" fmla="*/ 259080 h 388620"/>
              <a:gd name="connsiteX3" fmla="*/ 853440 w 861060"/>
              <a:gd name="connsiteY3" fmla="*/ 388620 h 388620"/>
              <a:gd name="connsiteX4" fmla="*/ 255270 w 861060"/>
              <a:gd name="connsiteY4" fmla="*/ 381000 h 388620"/>
              <a:gd name="connsiteX5" fmla="*/ 0 w 861060"/>
              <a:gd name="connsiteY5" fmla="*/ 375285 h 388620"/>
              <a:gd name="connsiteX6" fmla="*/ 0 w 861060"/>
              <a:gd name="connsiteY6" fmla="*/ 1905 h 388620"/>
              <a:gd name="connsiteX0" fmla="*/ 0 w 855345"/>
              <a:gd name="connsiteY0" fmla="*/ 1905 h 388620"/>
              <a:gd name="connsiteX1" fmla="*/ 394335 w 855345"/>
              <a:gd name="connsiteY1" fmla="*/ 0 h 388620"/>
              <a:gd name="connsiteX2" fmla="*/ 855345 w 855345"/>
              <a:gd name="connsiteY2" fmla="*/ 257175 h 388620"/>
              <a:gd name="connsiteX3" fmla="*/ 853440 w 855345"/>
              <a:gd name="connsiteY3" fmla="*/ 388620 h 388620"/>
              <a:gd name="connsiteX4" fmla="*/ 255270 w 855345"/>
              <a:gd name="connsiteY4" fmla="*/ 381000 h 388620"/>
              <a:gd name="connsiteX5" fmla="*/ 0 w 855345"/>
              <a:gd name="connsiteY5" fmla="*/ 375285 h 388620"/>
              <a:gd name="connsiteX6" fmla="*/ 0 w 855345"/>
              <a:gd name="connsiteY6" fmla="*/ 1905 h 388620"/>
              <a:gd name="connsiteX0" fmla="*/ 0 w 855345"/>
              <a:gd name="connsiteY0" fmla="*/ 1905 h 381000"/>
              <a:gd name="connsiteX1" fmla="*/ 394335 w 855345"/>
              <a:gd name="connsiteY1" fmla="*/ 0 h 381000"/>
              <a:gd name="connsiteX2" fmla="*/ 855345 w 855345"/>
              <a:gd name="connsiteY2" fmla="*/ 257175 h 381000"/>
              <a:gd name="connsiteX3" fmla="*/ 853440 w 855345"/>
              <a:gd name="connsiteY3" fmla="*/ 377190 h 381000"/>
              <a:gd name="connsiteX4" fmla="*/ 255270 w 855345"/>
              <a:gd name="connsiteY4" fmla="*/ 381000 h 381000"/>
              <a:gd name="connsiteX5" fmla="*/ 0 w 855345"/>
              <a:gd name="connsiteY5" fmla="*/ 375285 h 381000"/>
              <a:gd name="connsiteX6" fmla="*/ 0 w 855345"/>
              <a:gd name="connsiteY6" fmla="*/ 1905 h 381000"/>
              <a:gd name="connsiteX0" fmla="*/ 0 w 855345"/>
              <a:gd name="connsiteY0" fmla="*/ 1905 h 377190"/>
              <a:gd name="connsiteX1" fmla="*/ 394335 w 855345"/>
              <a:gd name="connsiteY1" fmla="*/ 0 h 377190"/>
              <a:gd name="connsiteX2" fmla="*/ 855345 w 855345"/>
              <a:gd name="connsiteY2" fmla="*/ 257175 h 377190"/>
              <a:gd name="connsiteX3" fmla="*/ 853440 w 855345"/>
              <a:gd name="connsiteY3" fmla="*/ 377190 h 377190"/>
              <a:gd name="connsiteX4" fmla="*/ 0 w 855345"/>
              <a:gd name="connsiteY4" fmla="*/ 375285 h 377190"/>
              <a:gd name="connsiteX5" fmla="*/ 0 w 855345"/>
              <a:gd name="connsiteY5" fmla="*/ 1905 h 377190"/>
              <a:gd name="connsiteX0" fmla="*/ 0 w 855345"/>
              <a:gd name="connsiteY0" fmla="*/ 4048 h 379333"/>
              <a:gd name="connsiteX1" fmla="*/ 98500 w 855345"/>
              <a:gd name="connsiteY1" fmla="*/ 0 h 379333"/>
              <a:gd name="connsiteX2" fmla="*/ 855345 w 855345"/>
              <a:gd name="connsiteY2" fmla="*/ 259318 h 379333"/>
              <a:gd name="connsiteX3" fmla="*/ 853440 w 855345"/>
              <a:gd name="connsiteY3" fmla="*/ 379333 h 379333"/>
              <a:gd name="connsiteX4" fmla="*/ 0 w 855345"/>
              <a:gd name="connsiteY4" fmla="*/ 377428 h 379333"/>
              <a:gd name="connsiteX5" fmla="*/ 0 w 855345"/>
              <a:gd name="connsiteY5" fmla="*/ 4048 h 379333"/>
              <a:gd name="connsiteX0" fmla="*/ 0 w 855345"/>
              <a:gd name="connsiteY0" fmla="*/ 0 h 375285"/>
              <a:gd name="connsiteX1" fmla="*/ 82422 w 855345"/>
              <a:gd name="connsiteY1" fmla="*/ 238 h 375285"/>
              <a:gd name="connsiteX2" fmla="*/ 855345 w 855345"/>
              <a:gd name="connsiteY2" fmla="*/ 255270 h 375285"/>
              <a:gd name="connsiteX3" fmla="*/ 853440 w 855345"/>
              <a:gd name="connsiteY3" fmla="*/ 375285 h 375285"/>
              <a:gd name="connsiteX4" fmla="*/ 0 w 855345"/>
              <a:gd name="connsiteY4" fmla="*/ 373380 h 375285"/>
              <a:gd name="connsiteX5" fmla="*/ 0 w 855345"/>
              <a:gd name="connsiteY5" fmla="*/ 0 h 375285"/>
              <a:gd name="connsiteX0" fmla="*/ 0 w 855345"/>
              <a:gd name="connsiteY0" fmla="*/ 0 h 375285"/>
              <a:gd name="connsiteX1" fmla="*/ 82422 w 855345"/>
              <a:gd name="connsiteY1" fmla="*/ 238 h 375285"/>
              <a:gd name="connsiteX2" fmla="*/ 855345 w 855345"/>
              <a:gd name="connsiteY2" fmla="*/ 332423 h 375285"/>
              <a:gd name="connsiteX3" fmla="*/ 853440 w 855345"/>
              <a:gd name="connsiteY3" fmla="*/ 375285 h 375285"/>
              <a:gd name="connsiteX4" fmla="*/ 0 w 855345"/>
              <a:gd name="connsiteY4" fmla="*/ 373380 h 375285"/>
              <a:gd name="connsiteX5" fmla="*/ 0 w 855345"/>
              <a:gd name="connsiteY5" fmla="*/ 0 h 375285"/>
              <a:gd name="connsiteX0" fmla="*/ 0 w 855345"/>
              <a:gd name="connsiteY0" fmla="*/ 0 h 375285"/>
              <a:gd name="connsiteX1" fmla="*/ 82422 w 855345"/>
              <a:gd name="connsiteY1" fmla="*/ 238 h 375285"/>
              <a:gd name="connsiteX2" fmla="*/ 855345 w 855345"/>
              <a:gd name="connsiteY2" fmla="*/ 332423 h 375285"/>
              <a:gd name="connsiteX3" fmla="*/ 853440 w 855345"/>
              <a:gd name="connsiteY3" fmla="*/ 375285 h 375285"/>
              <a:gd name="connsiteX4" fmla="*/ 0 w 855345"/>
              <a:gd name="connsiteY4" fmla="*/ 373380 h 375285"/>
              <a:gd name="connsiteX5" fmla="*/ 0 w 855345"/>
              <a:gd name="connsiteY5" fmla="*/ 0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5345" h="375285">
                <a:moveTo>
                  <a:pt x="0" y="0"/>
                </a:moveTo>
                <a:lnTo>
                  <a:pt x="82422" y="238"/>
                </a:lnTo>
                <a:cubicBezTo>
                  <a:pt x="218312" y="65960"/>
                  <a:pt x="612336" y="211456"/>
                  <a:pt x="855345" y="332423"/>
                </a:cubicBezTo>
                <a:cubicBezTo>
                  <a:pt x="851852" y="404813"/>
                  <a:pt x="853440" y="307340"/>
                  <a:pt x="853440" y="375285"/>
                </a:cubicBezTo>
                <a:lnTo>
                  <a:pt x="0" y="373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899910" y="3710940"/>
            <a:ext cx="85725" cy="781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777990" y="4320540"/>
            <a:ext cx="291465" cy="243840"/>
          </a:xfrm>
          <a:prstGeom prst="rect">
            <a:avLst/>
          </a:prstGeom>
          <a:solidFill>
            <a:srgbClr val="CC99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709410" y="4326255"/>
            <a:ext cx="55245" cy="3562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03695" y="4326255"/>
            <a:ext cx="60960" cy="59055"/>
          </a:xfrm>
          <a:prstGeom prst="ellipse">
            <a:avLst/>
          </a:prstGeom>
          <a:solidFill>
            <a:srgbClr val="3232FF"/>
          </a:solidFill>
          <a:ln>
            <a:solidFill>
              <a:srgbClr val="32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96075" y="4404360"/>
            <a:ext cx="60960" cy="590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084695" y="4320540"/>
            <a:ext cx="45719" cy="249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6777989" y="4636770"/>
            <a:ext cx="363855" cy="447675"/>
            <a:chOff x="6777989" y="4636770"/>
            <a:chExt cx="363855" cy="447675"/>
          </a:xfrm>
        </p:grpSpPr>
        <p:sp>
          <p:nvSpPr>
            <p:cNvPr id="50" name="Isosceles Triangle 49"/>
            <p:cNvSpPr/>
            <p:nvPr/>
          </p:nvSpPr>
          <p:spPr>
            <a:xfrm>
              <a:off x="6777989" y="4636770"/>
              <a:ext cx="363855" cy="447675"/>
            </a:xfrm>
            <a:prstGeom prst="triangle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/>
            <p:cNvSpPr/>
            <p:nvPr/>
          </p:nvSpPr>
          <p:spPr>
            <a:xfrm>
              <a:off x="6863715" y="4840605"/>
              <a:ext cx="135256" cy="17526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7200900" y="5038725"/>
            <a:ext cx="66675" cy="10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675121" y="5111116"/>
            <a:ext cx="592454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358765" y="5172075"/>
            <a:ext cx="1908809" cy="1123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747386" y="5299711"/>
            <a:ext cx="1419224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737860" y="5307331"/>
            <a:ext cx="47625" cy="41719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358765" y="5295900"/>
            <a:ext cx="360045" cy="426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 rot="5400000">
            <a:off x="6296024" y="4861563"/>
            <a:ext cx="369570" cy="1348740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216016" y="5741670"/>
            <a:ext cx="680084" cy="453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6105525" y="4436746"/>
            <a:ext cx="798312" cy="1864214"/>
          </a:xfrm>
          <a:custGeom>
            <a:avLst/>
            <a:gdLst>
              <a:gd name="connsiteX0" fmla="*/ 0 w 363699"/>
              <a:gd name="connsiteY0" fmla="*/ 0 h 1200150"/>
              <a:gd name="connsiteX1" fmla="*/ 133350 w 363699"/>
              <a:gd name="connsiteY1" fmla="*/ 434340 h 1200150"/>
              <a:gd name="connsiteX2" fmla="*/ 310515 w 363699"/>
              <a:gd name="connsiteY2" fmla="*/ 762000 h 1200150"/>
              <a:gd name="connsiteX3" fmla="*/ 361950 w 363699"/>
              <a:gd name="connsiteY3" fmla="*/ 1200150 h 1200150"/>
              <a:gd name="connsiteX0" fmla="*/ 0 w 364217"/>
              <a:gd name="connsiteY0" fmla="*/ 0 h 1200150"/>
              <a:gd name="connsiteX1" fmla="*/ 85725 w 364217"/>
              <a:gd name="connsiteY1" fmla="*/ 459105 h 1200150"/>
              <a:gd name="connsiteX2" fmla="*/ 310515 w 364217"/>
              <a:gd name="connsiteY2" fmla="*/ 762000 h 1200150"/>
              <a:gd name="connsiteX3" fmla="*/ 361950 w 364217"/>
              <a:gd name="connsiteY3" fmla="*/ 1200150 h 1200150"/>
              <a:gd name="connsiteX0" fmla="*/ 0 w 362156"/>
              <a:gd name="connsiteY0" fmla="*/ 0 h 1200150"/>
              <a:gd name="connsiteX1" fmla="*/ 85725 w 362156"/>
              <a:gd name="connsiteY1" fmla="*/ 459105 h 1200150"/>
              <a:gd name="connsiteX2" fmla="*/ 81915 w 362156"/>
              <a:gd name="connsiteY2" fmla="*/ 891540 h 1200150"/>
              <a:gd name="connsiteX3" fmla="*/ 361950 w 362156"/>
              <a:gd name="connsiteY3" fmla="*/ 1200150 h 1200150"/>
              <a:gd name="connsiteX0" fmla="*/ 0 w 362123"/>
              <a:gd name="connsiteY0" fmla="*/ 0 h 1200150"/>
              <a:gd name="connsiteX1" fmla="*/ 85725 w 362123"/>
              <a:gd name="connsiteY1" fmla="*/ 459105 h 1200150"/>
              <a:gd name="connsiteX2" fmla="*/ 81915 w 362123"/>
              <a:gd name="connsiteY2" fmla="*/ 891540 h 1200150"/>
              <a:gd name="connsiteX3" fmla="*/ 361950 w 362123"/>
              <a:gd name="connsiteY3" fmla="*/ 1200150 h 1200150"/>
              <a:gd name="connsiteX0" fmla="*/ 542925 w 675718"/>
              <a:gd name="connsiteY0" fmla="*/ 0 h 1476375"/>
              <a:gd name="connsiteX1" fmla="*/ 628650 w 675718"/>
              <a:gd name="connsiteY1" fmla="*/ 459105 h 1476375"/>
              <a:gd name="connsiteX2" fmla="*/ 624840 w 675718"/>
              <a:gd name="connsiteY2" fmla="*/ 891540 h 1476375"/>
              <a:gd name="connsiteX3" fmla="*/ 0 w 675718"/>
              <a:gd name="connsiteY3" fmla="*/ 1476375 h 1476375"/>
              <a:gd name="connsiteX0" fmla="*/ 542925 w 675718"/>
              <a:gd name="connsiteY0" fmla="*/ 0 h 1476375"/>
              <a:gd name="connsiteX1" fmla="*/ 628650 w 675718"/>
              <a:gd name="connsiteY1" fmla="*/ 459105 h 1476375"/>
              <a:gd name="connsiteX2" fmla="*/ 624840 w 675718"/>
              <a:gd name="connsiteY2" fmla="*/ 891540 h 1476375"/>
              <a:gd name="connsiteX3" fmla="*/ 0 w 675718"/>
              <a:gd name="connsiteY3" fmla="*/ 1476375 h 1476375"/>
              <a:gd name="connsiteX0" fmla="*/ 542925 w 657296"/>
              <a:gd name="connsiteY0" fmla="*/ 0 h 1476375"/>
              <a:gd name="connsiteX1" fmla="*/ 628650 w 657296"/>
              <a:gd name="connsiteY1" fmla="*/ 459105 h 1476375"/>
              <a:gd name="connsiteX2" fmla="*/ 624840 w 657296"/>
              <a:gd name="connsiteY2" fmla="*/ 891540 h 1476375"/>
              <a:gd name="connsiteX3" fmla="*/ 251461 w 657296"/>
              <a:gd name="connsiteY3" fmla="*/ 1312545 h 1476375"/>
              <a:gd name="connsiteX4" fmla="*/ 0 w 657296"/>
              <a:gd name="connsiteY4" fmla="*/ 1476375 h 1476375"/>
              <a:gd name="connsiteX0" fmla="*/ 542925 w 649873"/>
              <a:gd name="connsiteY0" fmla="*/ 0 h 1476375"/>
              <a:gd name="connsiteX1" fmla="*/ 628650 w 649873"/>
              <a:gd name="connsiteY1" fmla="*/ 459105 h 1476375"/>
              <a:gd name="connsiteX2" fmla="*/ 624840 w 649873"/>
              <a:gd name="connsiteY2" fmla="*/ 891540 h 1476375"/>
              <a:gd name="connsiteX3" fmla="*/ 354331 w 649873"/>
              <a:gd name="connsiteY3" fmla="*/ 1411605 h 1476375"/>
              <a:gd name="connsiteX4" fmla="*/ 0 w 649873"/>
              <a:gd name="connsiteY4" fmla="*/ 1476375 h 1476375"/>
              <a:gd name="connsiteX0" fmla="*/ 542925 w 640443"/>
              <a:gd name="connsiteY0" fmla="*/ 0 h 1476375"/>
              <a:gd name="connsiteX1" fmla="*/ 628650 w 640443"/>
              <a:gd name="connsiteY1" fmla="*/ 459105 h 1476375"/>
              <a:gd name="connsiteX2" fmla="*/ 624840 w 640443"/>
              <a:gd name="connsiteY2" fmla="*/ 891540 h 1476375"/>
              <a:gd name="connsiteX3" fmla="*/ 491492 w 640443"/>
              <a:gd name="connsiteY3" fmla="*/ 1200150 h 1476375"/>
              <a:gd name="connsiteX4" fmla="*/ 354331 w 640443"/>
              <a:gd name="connsiteY4" fmla="*/ 1411605 h 1476375"/>
              <a:gd name="connsiteX5" fmla="*/ 0 w 640443"/>
              <a:gd name="connsiteY5" fmla="*/ 1476375 h 1476375"/>
              <a:gd name="connsiteX0" fmla="*/ 542925 w 636981"/>
              <a:gd name="connsiteY0" fmla="*/ 0 h 1537365"/>
              <a:gd name="connsiteX1" fmla="*/ 628650 w 636981"/>
              <a:gd name="connsiteY1" fmla="*/ 459105 h 1537365"/>
              <a:gd name="connsiteX2" fmla="*/ 624840 w 636981"/>
              <a:gd name="connsiteY2" fmla="*/ 891540 h 1537365"/>
              <a:gd name="connsiteX3" fmla="*/ 550547 w 636981"/>
              <a:gd name="connsiteY3" fmla="*/ 1518285 h 1537365"/>
              <a:gd name="connsiteX4" fmla="*/ 354331 w 636981"/>
              <a:gd name="connsiteY4" fmla="*/ 1411605 h 1537365"/>
              <a:gd name="connsiteX5" fmla="*/ 0 w 636981"/>
              <a:gd name="connsiteY5" fmla="*/ 1476375 h 1537365"/>
              <a:gd name="connsiteX0" fmla="*/ 542925 w 636981"/>
              <a:gd name="connsiteY0" fmla="*/ 0 h 1541623"/>
              <a:gd name="connsiteX1" fmla="*/ 628650 w 636981"/>
              <a:gd name="connsiteY1" fmla="*/ 459105 h 1541623"/>
              <a:gd name="connsiteX2" fmla="*/ 624840 w 636981"/>
              <a:gd name="connsiteY2" fmla="*/ 891540 h 1541623"/>
              <a:gd name="connsiteX3" fmla="*/ 550547 w 636981"/>
              <a:gd name="connsiteY3" fmla="*/ 1518285 h 1541623"/>
              <a:gd name="connsiteX4" fmla="*/ 299086 w 636981"/>
              <a:gd name="connsiteY4" fmla="*/ 1464945 h 1541623"/>
              <a:gd name="connsiteX5" fmla="*/ 0 w 636981"/>
              <a:gd name="connsiteY5" fmla="*/ 1476375 h 1541623"/>
              <a:gd name="connsiteX0" fmla="*/ 542925 w 636981"/>
              <a:gd name="connsiteY0" fmla="*/ 0 h 1541623"/>
              <a:gd name="connsiteX1" fmla="*/ 628650 w 636981"/>
              <a:gd name="connsiteY1" fmla="*/ 459105 h 1541623"/>
              <a:gd name="connsiteX2" fmla="*/ 624840 w 636981"/>
              <a:gd name="connsiteY2" fmla="*/ 891540 h 1541623"/>
              <a:gd name="connsiteX3" fmla="*/ 550547 w 636981"/>
              <a:gd name="connsiteY3" fmla="*/ 1518285 h 1541623"/>
              <a:gd name="connsiteX4" fmla="*/ 299086 w 636981"/>
              <a:gd name="connsiteY4" fmla="*/ 1464945 h 1541623"/>
              <a:gd name="connsiteX5" fmla="*/ 0 w 636981"/>
              <a:gd name="connsiteY5" fmla="*/ 1476375 h 1541623"/>
              <a:gd name="connsiteX0" fmla="*/ 542925 w 636981"/>
              <a:gd name="connsiteY0" fmla="*/ 0 h 1546554"/>
              <a:gd name="connsiteX1" fmla="*/ 628650 w 636981"/>
              <a:gd name="connsiteY1" fmla="*/ 459105 h 1546554"/>
              <a:gd name="connsiteX2" fmla="*/ 624840 w 636981"/>
              <a:gd name="connsiteY2" fmla="*/ 891540 h 1546554"/>
              <a:gd name="connsiteX3" fmla="*/ 550547 w 636981"/>
              <a:gd name="connsiteY3" fmla="*/ 1518285 h 1546554"/>
              <a:gd name="connsiteX4" fmla="*/ 299086 w 636981"/>
              <a:gd name="connsiteY4" fmla="*/ 1464945 h 1546554"/>
              <a:gd name="connsiteX5" fmla="*/ 0 w 636981"/>
              <a:gd name="connsiteY5" fmla="*/ 1476375 h 1546554"/>
              <a:gd name="connsiteX0" fmla="*/ 542925 w 637282"/>
              <a:gd name="connsiteY0" fmla="*/ 0 h 1595354"/>
              <a:gd name="connsiteX1" fmla="*/ 628650 w 637282"/>
              <a:gd name="connsiteY1" fmla="*/ 459105 h 1595354"/>
              <a:gd name="connsiteX2" fmla="*/ 624840 w 637282"/>
              <a:gd name="connsiteY2" fmla="*/ 891540 h 1595354"/>
              <a:gd name="connsiteX3" fmla="*/ 544832 w 637282"/>
              <a:gd name="connsiteY3" fmla="*/ 1571625 h 1595354"/>
              <a:gd name="connsiteX4" fmla="*/ 299086 w 637282"/>
              <a:gd name="connsiteY4" fmla="*/ 1464945 h 1595354"/>
              <a:gd name="connsiteX5" fmla="*/ 0 w 637282"/>
              <a:gd name="connsiteY5" fmla="*/ 1476375 h 1595354"/>
              <a:gd name="connsiteX0" fmla="*/ 542925 w 637282"/>
              <a:gd name="connsiteY0" fmla="*/ 0 h 1595354"/>
              <a:gd name="connsiteX1" fmla="*/ 628650 w 637282"/>
              <a:gd name="connsiteY1" fmla="*/ 459105 h 1595354"/>
              <a:gd name="connsiteX2" fmla="*/ 624840 w 637282"/>
              <a:gd name="connsiteY2" fmla="*/ 891540 h 1595354"/>
              <a:gd name="connsiteX3" fmla="*/ 544832 w 637282"/>
              <a:gd name="connsiteY3" fmla="*/ 1571625 h 1595354"/>
              <a:gd name="connsiteX4" fmla="*/ 299086 w 637282"/>
              <a:gd name="connsiteY4" fmla="*/ 1464945 h 1595354"/>
              <a:gd name="connsiteX5" fmla="*/ 0 w 637282"/>
              <a:gd name="connsiteY5" fmla="*/ 1476375 h 1595354"/>
              <a:gd name="connsiteX0" fmla="*/ 542925 w 637282"/>
              <a:gd name="connsiteY0" fmla="*/ 0 h 1595354"/>
              <a:gd name="connsiteX1" fmla="*/ 628650 w 637282"/>
              <a:gd name="connsiteY1" fmla="*/ 459105 h 1595354"/>
              <a:gd name="connsiteX2" fmla="*/ 624840 w 637282"/>
              <a:gd name="connsiteY2" fmla="*/ 891540 h 1595354"/>
              <a:gd name="connsiteX3" fmla="*/ 544832 w 637282"/>
              <a:gd name="connsiteY3" fmla="*/ 1571625 h 1595354"/>
              <a:gd name="connsiteX4" fmla="*/ 299086 w 637282"/>
              <a:gd name="connsiteY4" fmla="*/ 1464945 h 1595354"/>
              <a:gd name="connsiteX5" fmla="*/ 0 w 637282"/>
              <a:gd name="connsiteY5" fmla="*/ 1476375 h 1595354"/>
              <a:gd name="connsiteX0" fmla="*/ 542925 w 637282"/>
              <a:gd name="connsiteY0" fmla="*/ 0 h 1595354"/>
              <a:gd name="connsiteX1" fmla="*/ 628650 w 637282"/>
              <a:gd name="connsiteY1" fmla="*/ 459105 h 1595354"/>
              <a:gd name="connsiteX2" fmla="*/ 624840 w 637282"/>
              <a:gd name="connsiteY2" fmla="*/ 891540 h 1595354"/>
              <a:gd name="connsiteX3" fmla="*/ 544832 w 637282"/>
              <a:gd name="connsiteY3" fmla="*/ 1571625 h 1595354"/>
              <a:gd name="connsiteX4" fmla="*/ 299086 w 637282"/>
              <a:gd name="connsiteY4" fmla="*/ 1464945 h 1595354"/>
              <a:gd name="connsiteX5" fmla="*/ 0 w 637282"/>
              <a:gd name="connsiteY5" fmla="*/ 1476375 h 1595354"/>
              <a:gd name="connsiteX0" fmla="*/ 542925 w 637282"/>
              <a:gd name="connsiteY0" fmla="*/ 0 h 1571637"/>
              <a:gd name="connsiteX1" fmla="*/ 628650 w 637282"/>
              <a:gd name="connsiteY1" fmla="*/ 459105 h 1571637"/>
              <a:gd name="connsiteX2" fmla="*/ 624840 w 637282"/>
              <a:gd name="connsiteY2" fmla="*/ 891540 h 1571637"/>
              <a:gd name="connsiteX3" fmla="*/ 544832 w 637282"/>
              <a:gd name="connsiteY3" fmla="*/ 1571625 h 1571637"/>
              <a:gd name="connsiteX4" fmla="*/ 299086 w 637282"/>
              <a:gd name="connsiteY4" fmla="*/ 1464945 h 1571637"/>
              <a:gd name="connsiteX5" fmla="*/ 0 w 637282"/>
              <a:gd name="connsiteY5" fmla="*/ 1476375 h 1571637"/>
              <a:gd name="connsiteX0" fmla="*/ 542925 w 639961"/>
              <a:gd name="connsiteY0" fmla="*/ 0 h 1609736"/>
              <a:gd name="connsiteX1" fmla="*/ 628650 w 639961"/>
              <a:gd name="connsiteY1" fmla="*/ 459105 h 1609736"/>
              <a:gd name="connsiteX2" fmla="*/ 624840 w 639961"/>
              <a:gd name="connsiteY2" fmla="*/ 891540 h 1609736"/>
              <a:gd name="connsiteX3" fmla="*/ 499112 w 639961"/>
              <a:gd name="connsiteY3" fmla="*/ 1609725 h 1609736"/>
              <a:gd name="connsiteX4" fmla="*/ 299086 w 639961"/>
              <a:gd name="connsiteY4" fmla="*/ 1464945 h 1609736"/>
              <a:gd name="connsiteX5" fmla="*/ 0 w 639961"/>
              <a:gd name="connsiteY5" fmla="*/ 1476375 h 1609736"/>
              <a:gd name="connsiteX0" fmla="*/ 542925 w 647449"/>
              <a:gd name="connsiteY0" fmla="*/ 0 h 1619465"/>
              <a:gd name="connsiteX1" fmla="*/ 628650 w 647449"/>
              <a:gd name="connsiteY1" fmla="*/ 459105 h 1619465"/>
              <a:gd name="connsiteX2" fmla="*/ 636270 w 647449"/>
              <a:gd name="connsiteY2" fmla="*/ 1150620 h 1619465"/>
              <a:gd name="connsiteX3" fmla="*/ 499112 w 647449"/>
              <a:gd name="connsiteY3" fmla="*/ 1609725 h 1619465"/>
              <a:gd name="connsiteX4" fmla="*/ 299086 w 647449"/>
              <a:gd name="connsiteY4" fmla="*/ 1464945 h 1619465"/>
              <a:gd name="connsiteX5" fmla="*/ 0 w 647449"/>
              <a:gd name="connsiteY5" fmla="*/ 1476375 h 1619465"/>
              <a:gd name="connsiteX0" fmla="*/ 542925 w 639273"/>
              <a:gd name="connsiteY0" fmla="*/ 0 h 1619465"/>
              <a:gd name="connsiteX1" fmla="*/ 628650 w 639273"/>
              <a:gd name="connsiteY1" fmla="*/ 459105 h 1619465"/>
              <a:gd name="connsiteX2" fmla="*/ 636270 w 639273"/>
              <a:gd name="connsiteY2" fmla="*/ 1150620 h 1619465"/>
              <a:gd name="connsiteX3" fmla="*/ 499112 w 639273"/>
              <a:gd name="connsiteY3" fmla="*/ 1609725 h 1619465"/>
              <a:gd name="connsiteX4" fmla="*/ 299086 w 639273"/>
              <a:gd name="connsiteY4" fmla="*/ 1464945 h 1619465"/>
              <a:gd name="connsiteX5" fmla="*/ 0 w 639273"/>
              <a:gd name="connsiteY5" fmla="*/ 1476375 h 1619465"/>
              <a:gd name="connsiteX0" fmla="*/ 542925 w 639273"/>
              <a:gd name="connsiteY0" fmla="*/ 0 h 1624544"/>
              <a:gd name="connsiteX1" fmla="*/ 628650 w 639273"/>
              <a:gd name="connsiteY1" fmla="*/ 459105 h 1624544"/>
              <a:gd name="connsiteX2" fmla="*/ 636270 w 639273"/>
              <a:gd name="connsiteY2" fmla="*/ 1150620 h 1624544"/>
              <a:gd name="connsiteX3" fmla="*/ 499112 w 639273"/>
              <a:gd name="connsiteY3" fmla="*/ 1609725 h 1624544"/>
              <a:gd name="connsiteX4" fmla="*/ 302896 w 639273"/>
              <a:gd name="connsiteY4" fmla="*/ 1508760 h 1624544"/>
              <a:gd name="connsiteX5" fmla="*/ 0 w 639273"/>
              <a:gd name="connsiteY5" fmla="*/ 1476375 h 1624544"/>
              <a:gd name="connsiteX0" fmla="*/ 567690 w 637989"/>
              <a:gd name="connsiteY0" fmla="*/ 0 h 1620734"/>
              <a:gd name="connsiteX1" fmla="*/ 628650 w 637989"/>
              <a:gd name="connsiteY1" fmla="*/ 455295 h 1620734"/>
              <a:gd name="connsiteX2" fmla="*/ 636270 w 637989"/>
              <a:gd name="connsiteY2" fmla="*/ 1146810 h 1620734"/>
              <a:gd name="connsiteX3" fmla="*/ 499112 w 637989"/>
              <a:gd name="connsiteY3" fmla="*/ 1605915 h 1620734"/>
              <a:gd name="connsiteX4" fmla="*/ 302896 w 637989"/>
              <a:gd name="connsiteY4" fmla="*/ 1504950 h 1620734"/>
              <a:gd name="connsiteX5" fmla="*/ 0 w 637989"/>
              <a:gd name="connsiteY5" fmla="*/ 1472565 h 1620734"/>
              <a:gd name="connsiteX0" fmla="*/ 712470 w 782769"/>
              <a:gd name="connsiteY0" fmla="*/ 0 h 1619869"/>
              <a:gd name="connsiteX1" fmla="*/ 773430 w 782769"/>
              <a:gd name="connsiteY1" fmla="*/ 455295 h 1619869"/>
              <a:gd name="connsiteX2" fmla="*/ 781050 w 782769"/>
              <a:gd name="connsiteY2" fmla="*/ 1146810 h 1619869"/>
              <a:gd name="connsiteX3" fmla="*/ 643892 w 782769"/>
              <a:gd name="connsiteY3" fmla="*/ 1605915 h 1619869"/>
              <a:gd name="connsiteX4" fmla="*/ 447676 w 782769"/>
              <a:gd name="connsiteY4" fmla="*/ 1504950 h 1619869"/>
              <a:gd name="connsiteX5" fmla="*/ 0 w 782769"/>
              <a:gd name="connsiteY5" fmla="*/ 1544955 h 1619869"/>
              <a:gd name="connsiteX0" fmla="*/ 712470 w 782769"/>
              <a:gd name="connsiteY0" fmla="*/ 0 h 1619869"/>
              <a:gd name="connsiteX1" fmla="*/ 773430 w 782769"/>
              <a:gd name="connsiteY1" fmla="*/ 455295 h 1619869"/>
              <a:gd name="connsiteX2" fmla="*/ 781050 w 782769"/>
              <a:gd name="connsiteY2" fmla="*/ 1146810 h 1619869"/>
              <a:gd name="connsiteX3" fmla="*/ 643892 w 782769"/>
              <a:gd name="connsiteY3" fmla="*/ 1605915 h 1619869"/>
              <a:gd name="connsiteX4" fmla="*/ 447676 w 782769"/>
              <a:gd name="connsiteY4" fmla="*/ 1504950 h 1619869"/>
              <a:gd name="connsiteX5" fmla="*/ 0 w 782769"/>
              <a:gd name="connsiteY5" fmla="*/ 1544955 h 1619869"/>
              <a:gd name="connsiteX0" fmla="*/ 712470 w 782769"/>
              <a:gd name="connsiteY0" fmla="*/ 0 h 1633415"/>
              <a:gd name="connsiteX1" fmla="*/ 773430 w 782769"/>
              <a:gd name="connsiteY1" fmla="*/ 455295 h 1633415"/>
              <a:gd name="connsiteX2" fmla="*/ 781050 w 782769"/>
              <a:gd name="connsiteY2" fmla="*/ 1146810 h 1633415"/>
              <a:gd name="connsiteX3" fmla="*/ 643892 w 782769"/>
              <a:gd name="connsiteY3" fmla="*/ 1605915 h 1633415"/>
              <a:gd name="connsiteX4" fmla="*/ 421006 w 782769"/>
              <a:gd name="connsiteY4" fmla="*/ 1577340 h 1633415"/>
              <a:gd name="connsiteX5" fmla="*/ 0 w 782769"/>
              <a:gd name="connsiteY5" fmla="*/ 1544955 h 1633415"/>
              <a:gd name="connsiteX0" fmla="*/ 712470 w 794177"/>
              <a:gd name="connsiteY0" fmla="*/ 0 h 1734805"/>
              <a:gd name="connsiteX1" fmla="*/ 773430 w 794177"/>
              <a:gd name="connsiteY1" fmla="*/ 455295 h 1734805"/>
              <a:gd name="connsiteX2" fmla="*/ 781050 w 794177"/>
              <a:gd name="connsiteY2" fmla="*/ 1146810 h 1734805"/>
              <a:gd name="connsiteX3" fmla="*/ 603887 w 794177"/>
              <a:gd name="connsiteY3" fmla="*/ 1718310 h 1734805"/>
              <a:gd name="connsiteX4" fmla="*/ 421006 w 794177"/>
              <a:gd name="connsiteY4" fmla="*/ 1577340 h 1734805"/>
              <a:gd name="connsiteX5" fmla="*/ 0 w 794177"/>
              <a:gd name="connsiteY5" fmla="*/ 1544955 h 1734805"/>
              <a:gd name="connsiteX0" fmla="*/ 712470 w 794177"/>
              <a:gd name="connsiteY0" fmla="*/ 0 h 1732769"/>
              <a:gd name="connsiteX1" fmla="*/ 773430 w 794177"/>
              <a:gd name="connsiteY1" fmla="*/ 455295 h 1732769"/>
              <a:gd name="connsiteX2" fmla="*/ 781050 w 794177"/>
              <a:gd name="connsiteY2" fmla="*/ 1146810 h 1732769"/>
              <a:gd name="connsiteX3" fmla="*/ 603887 w 794177"/>
              <a:gd name="connsiteY3" fmla="*/ 1718310 h 1732769"/>
              <a:gd name="connsiteX4" fmla="*/ 388621 w 794177"/>
              <a:gd name="connsiteY4" fmla="*/ 1560195 h 1732769"/>
              <a:gd name="connsiteX5" fmla="*/ 0 w 794177"/>
              <a:gd name="connsiteY5" fmla="*/ 1544955 h 1732769"/>
              <a:gd name="connsiteX0" fmla="*/ 621030 w 798312"/>
              <a:gd name="connsiteY0" fmla="*/ 0 h 1864214"/>
              <a:gd name="connsiteX1" fmla="*/ 773430 w 798312"/>
              <a:gd name="connsiteY1" fmla="*/ 586740 h 1864214"/>
              <a:gd name="connsiteX2" fmla="*/ 781050 w 798312"/>
              <a:gd name="connsiteY2" fmla="*/ 1278255 h 1864214"/>
              <a:gd name="connsiteX3" fmla="*/ 603887 w 798312"/>
              <a:gd name="connsiteY3" fmla="*/ 1849755 h 1864214"/>
              <a:gd name="connsiteX4" fmla="*/ 388621 w 798312"/>
              <a:gd name="connsiteY4" fmla="*/ 1691640 h 1864214"/>
              <a:gd name="connsiteX5" fmla="*/ 0 w 798312"/>
              <a:gd name="connsiteY5" fmla="*/ 1676400 h 1864214"/>
              <a:gd name="connsiteX0" fmla="*/ 621030 w 798312"/>
              <a:gd name="connsiteY0" fmla="*/ 0 h 1864214"/>
              <a:gd name="connsiteX1" fmla="*/ 773430 w 798312"/>
              <a:gd name="connsiteY1" fmla="*/ 586740 h 1864214"/>
              <a:gd name="connsiteX2" fmla="*/ 781050 w 798312"/>
              <a:gd name="connsiteY2" fmla="*/ 1278255 h 1864214"/>
              <a:gd name="connsiteX3" fmla="*/ 603887 w 798312"/>
              <a:gd name="connsiteY3" fmla="*/ 1849755 h 1864214"/>
              <a:gd name="connsiteX4" fmla="*/ 388621 w 798312"/>
              <a:gd name="connsiteY4" fmla="*/ 1691640 h 1864214"/>
              <a:gd name="connsiteX5" fmla="*/ 0 w 798312"/>
              <a:gd name="connsiteY5" fmla="*/ 1676400 h 186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8312" h="1864214">
                <a:moveTo>
                  <a:pt x="621030" y="0"/>
                </a:moveTo>
                <a:cubicBezTo>
                  <a:pt x="648494" y="176530"/>
                  <a:pt x="746760" y="373698"/>
                  <a:pt x="773430" y="586740"/>
                </a:cubicBezTo>
                <a:cubicBezTo>
                  <a:pt x="800100" y="799783"/>
                  <a:pt x="809307" y="1067753"/>
                  <a:pt x="781050" y="1278255"/>
                </a:cubicBezTo>
                <a:cubicBezTo>
                  <a:pt x="752793" y="1488758"/>
                  <a:pt x="669292" y="1780858"/>
                  <a:pt x="603887" y="1849755"/>
                </a:cubicBezTo>
                <a:cubicBezTo>
                  <a:pt x="538482" y="1918652"/>
                  <a:pt x="489269" y="1720532"/>
                  <a:pt x="388621" y="1691640"/>
                </a:cubicBezTo>
                <a:cubicBezTo>
                  <a:pt x="287973" y="1662748"/>
                  <a:pt x="57150" y="1681480"/>
                  <a:pt x="0" y="1676400"/>
                </a:cubicBezTo>
              </a:path>
            </a:pathLst>
          </a:custGeom>
          <a:noFill/>
          <a:ln w="762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3551271" y="1023349"/>
            <a:ext cx="3842266" cy="5474606"/>
            <a:chOff x="3551271" y="1023349"/>
            <a:chExt cx="3842266" cy="5474606"/>
          </a:xfrm>
        </p:grpSpPr>
        <p:sp>
          <p:nvSpPr>
            <p:cNvPr id="11" name="Rectangle 10"/>
            <p:cNvSpPr/>
            <p:nvPr/>
          </p:nvSpPr>
          <p:spPr>
            <a:xfrm>
              <a:off x="3551271" y="1023349"/>
              <a:ext cx="1905711" cy="504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mm Lead (</a:t>
              </a:r>
              <a:r>
                <a:rPr lang="en-US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</a:t>
              </a:r>
              <a:r>
                <a:rPr lang="en-US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5035147" y="1390524"/>
              <a:ext cx="2358390" cy="5107431"/>
              <a:chOff x="5035147" y="1390524"/>
              <a:chExt cx="2358390" cy="5107431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7393537" y="2175510"/>
                <a:ext cx="0" cy="430911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5040862" y="2160145"/>
                <a:ext cx="479828" cy="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reeform 26"/>
              <p:cNvSpPr/>
              <p:nvPr/>
            </p:nvSpPr>
            <p:spPr>
              <a:xfrm flipV="1">
                <a:off x="5455920" y="6425554"/>
                <a:ext cx="1863090" cy="66686"/>
              </a:xfrm>
              <a:custGeom>
                <a:avLst/>
                <a:gdLst>
                  <a:gd name="connsiteX0" fmla="*/ 0 w 1908614"/>
                  <a:gd name="connsiteY0" fmla="*/ 67650 h 67650"/>
                  <a:gd name="connsiteX1" fmla="*/ 116205 w 1908614"/>
                  <a:gd name="connsiteY1" fmla="*/ 2880 h 67650"/>
                  <a:gd name="connsiteX2" fmla="*/ 173355 w 1908614"/>
                  <a:gd name="connsiteY2" fmla="*/ 10500 h 67650"/>
                  <a:gd name="connsiteX3" fmla="*/ 1769745 w 1908614"/>
                  <a:gd name="connsiteY3" fmla="*/ 8595 h 67650"/>
                  <a:gd name="connsiteX4" fmla="*/ 1836420 w 1908614"/>
                  <a:gd name="connsiteY4" fmla="*/ 20025 h 67650"/>
                  <a:gd name="connsiteX5" fmla="*/ 1863090 w 1908614"/>
                  <a:gd name="connsiteY5" fmla="*/ 44790 h 67650"/>
                  <a:gd name="connsiteX6" fmla="*/ 1863090 w 1908614"/>
                  <a:gd name="connsiteY6" fmla="*/ 44790 h 67650"/>
                  <a:gd name="connsiteX0" fmla="*/ 0 w 1907504"/>
                  <a:gd name="connsiteY0" fmla="*/ 70256 h 70256"/>
                  <a:gd name="connsiteX1" fmla="*/ 116205 w 1907504"/>
                  <a:gd name="connsiteY1" fmla="*/ 5486 h 70256"/>
                  <a:gd name="connsiteX2" fmla="*/ 188595 w 1907504"/>
                  <a:gd name="connsiteY2" fmla="*/ 3581 h 70256"/>
                  <a:gd name="connsiteX3" fmla="*/ 1769745 w 1907504"/>
                  <a:gd name="connsiteY3" fmla="*/ 11201 h 70256"/>
                  <a:gd name="connsiteX4" fmla="*/ 1836420 w 1907504"/>
                  <a:gd name="connsiteY4" fmla="*/ 22631 h 70256"/>
                  <a:gd name="connsiteX5" fmla="*/ 1863090 w 1907504"/>
                  <a:gd name="connsiteY5" fmla="*/ 47396 h 70256"/>
                  <a:gd name="connsiteX6" fmla="*/ 1863090 w 1907504"/>
                  <a:gd name="connsiteY6" fmla="*/ 47396 h 70256"/>
                  <a:gd name="connsiteX0" fmla="*/ 0 w 1907504"/>
                  <a:gd name="connsiteY0" fmla="*/ 66675 h 66675"/>
                  <a:gd name="connsiteX1" fmla="*/ 95250 w 1907504"/>
                  <a:gd name="connsiteY1" fmla="*/ 17145 h 66675"/>
                  <a:gd name="connsiteX2" fmla="*/ 188595 w 1907504"/>
                  <a:gd name="connsiteY2" fmla="*/ 0 h 66675"/>
                  <a:gd name="connsiteX3" fmla="*/ 1769745 w 1907504"/>
                  <a:gd name="connsiteY3" fmla="*/ 7620 h 66675"/>
                  <a:gd name="connsiteX4" fmla="*/ 1836420 w 1907504"/>
                  <a:gd name="connsiteY4" fmla="*/ 19050 h 66675"/>
                  <a:gd name="connsiteX5" fmla="*/ 1863090 w 1907504"/>
                  <a:gd name="connsiteY5" fmla="*/ 43815 h 66675"/>
                  <a:gd name="connsiteX6" fmla="*/ 1863090 w 1907504"/>
                  <a:gd name="connsiteY6" fmla="*/ 43815 h 66675"/>
                  <a:gd name="connsiteX0" fmla="*/ 0 w 1907504"/>
                  <a:gd name="connsiteY0" fmla="*/ 66686 h 66686"/>
                  <a:gd name="connsiteX1" fmla="*/ 95250 w 1907504"/>
                  <a:gd name="connsiteY1" fmla="*/ 17156 h 66686"/>
                  <a:gd name="connsiteX2" fmla="*/ 188595 w 1907504"/>
                  <a:gd name="connsiteY2" fmla="*/ 11 h 66686"/>
                  <a:gd name="connsiteX3" fmla="*/ 1769745 w 1907504"/>
                  <a:gd name="connsiteY3" fmla="*/ 7631 h 66686"/>
                  <a:gd name="connsiteX4" fmla="*/ 1836420 w 1907504"/>
                  <a:gd name="connsiteY4" fmla="*/ 19061 h 66686"/>
                  <a:gd name="connsiteX5" fmla="*/ 1863090 w 1907504"/>
                  <a:gd name="connsiteY5" fmla="*/ 43826 h 66686"/>
                  <a:gd name="connsiteX6" fmla="*/ 1863090 w 1907504"/>
                  <a:gd name="connsiteY6" fmla="*/ 43826 h 66686"/>
                  <a:gd name="connsiteX0" fmla="*/ 0 w 1863090"/>
                  <a:gd name="connsiteY0" fmla="*/ 66686 h 66686"/>
                  <a:gd name="connsiteX1" fmla="*/ 95250 w 1863090"/>
                  <a:gd name="connsiteY1" fmla="*/ 17156 h 66686"/>
                  <a:gd name="connsiteX2" fmla="*/ 188595 w 1863090"/>
                  <a:gd name="connsiteY2" fmla="*/ 11 h 66686"/>
                  <a:gd name="connsiteX3" fmla="*/ 1769745 w 1863090"/>
                  <a:gd name="connsiteY3" fmla="*/ 7631 h 66686"/>
                  <a:gd name="connsiteX4" fmla="*/ 1836420 w 1863090"/>
                  <a:gd name="connsiteY4" fmla="*/ 19061 h 66686"/>
                  <a:gd name="connsiteX5" fmla="*/ 1863090 w 1863090"/>
                  <a:gd name="connsiteY5" fmla="*/ 43826 h 66686"/>
                  <a:gd name="connsiteX6" fmla="*/ 1863090 w 1863090"/>
                  <a:gd name="connsiteY6" fmla="*/ 43826 h 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3090" h="66686">
                    <a:moveTo>
                      <a:pt x="0" y="66686"/>
                    </a:moveTo>
                    <a:cubicBezTo>
                      <a:pt x="43656" y="39063"/>
                      <a:pt x="63818" y="28269"/>
                      <a:pt x="95250" y="17156"/>
                    </a:cubicBezTo>
                    <a:cubicBezTo>
                      <a:pt x="126683" y="6043"/>
                      <a:pt x="149543" y="-307"/>
                      <a:pt x="188595" y="11"/>
                    </a:cubicBezTo>
                    <a:lnTo>
                      <a:pt x="1769745" y="7631"/>
                    </a:lnTo>
                    <a:cubicBezTo>
                      <a:pt x="1785302" y="8901"/>
                      <a:pt x="1820863" y="13029"/>
                      <a:pt x="1836420" y="19061"/>
                    </a:cubicBezTo>
                    <a:cubicBezTo>
                      <a:pt x="1851977" y="25093"/>
                      <a:pt x="1863090" y="43826"/>
                      <a:pt x="1863090" y="43826"/>
                    </a:cubicBezTo>
                    <a:lnTo>
                      <a:pt x="1863090" y="43826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5035147" y="6490210"/>
                <a:ext cx="495068" cy="7745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5341620" y="1390524"/>
                <a:ext cx="1247187" cy="152359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Arrow Connector 3"/>
              <p:cNvCxnSpPr/>
              <p:nvPr/>
            </p:nvCxnSpPr>
            <p:spPr>
              <a:xfrm>
                <a:off x="6631537" y="3653790"/>
                <a:ext cx="0" cy="1495425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reeform 24"/>
              <p:cNvSpPr/>
              <p:nvPr/>
            </p:nvSpPr>
            <p:spPr>
              <a:xfrm>
                <a:off x="5488305" y="2158354"/>
                <a:ext cx="1863090" cy="66686"/>
              </a:xfrm>
              <a:custGeom>
                <a:avLst/>
                <a:gdLst>
                  <a:gd name="connsiteX0" fmla="*/ 0 w 1908614"/>
                  <a:gd name="connsiteY0" fmla="*/ 67650 h 67650"/>
                  <a:gd name="connsiteX1" fmla="*/ 116205 w 1908614"/>
                  <a:gd name="connsiteY1" fmla="*/ 2880 h 67650"/>
                  <a:gd name="connsiteX2" fmla="*/ 173355 w 1908614"/>
                  <a:gd name="connsiteY2" fmla="*/ 10500 h 67650"/>
                  <a:gd name="connsiteX3" fmla="*/ 1769745 w 1908614"/>
                  <a:gd name="connsiteY3" fmla="*/ 8595 h 67650"/>
                  <a:gd name="connsiteX4" fmla="*/ 1836420 w 1908614"/>
                  <a:gd name="connsiteY4" fmla="*/ 20025 h 67650"/>
                  <a:gd name="connsiteX5" fmla="*/ 1863090 w 1908614"/>
                  <a:gd name="connsiteY5" fmla="*/ 44790 h 67650"/>
                  <a:gd name="connsiteX6" fmla="*/ 1863090 w 1908614"/>
                  <a:gd name="connsiteY6" fmla="*/ 44790 h 67650"/>
                  <a:gd name="connsiteX0" fmla="*/ 0 w 1907504"/>
                  <a:gd name="connsiteY0" fmla="*/ 70256 h 70256"/>
                  <a:gd name="connsiteX1" fmla="*/ 116205 w 1907504"/>
                  <a:gd name="connsiteY1" fmla="*/ 5486 h 70256"/>
                  <a:gd name="connsiteX2" fmla="*/ 188595 w 1907504"/>
                  <a:gd name="connsiteY2" fmla="*/ 3581 h 70256"/>
                  <a:gd name="connsiteX3" fmla="*/ 1769745 w 1907504"/>
                  <a:gd name="connsiteY3" fmla="*/ 11201 h 70256"/>
                  <a:gd name="connsiteX4" fmla="*/ 1836420 w 1907504"/>
                  <a:gd name="connsiteY4" fmla="*/ 22631 h 70256"/>
                  <a:gd name="connsiteX5" fmla="*/ 1863090 w 1907504"/>
                  <a:gd name="connsiteY5" fmla="*/ 47396 h 70256"/>
                  <a:gd name="connsiteX6" fmla="*/ 1863090 w 1907504"/>
                  <a:gd name="connsiteY6" fmla="*/ 47396 h 70256"/>
                  <a:gd name="connsiteX0" fmla="*/ 0 w 1907504"/>
                  <a:gd name="connsiteY0" fmla="*/ 66675 h 66675"/>
                  <a:gd name="connsiteX1" fmla="*/ 95250 w 1907504"/>
                  <a:gd name="connsiteY1" fmla="*/ 17145 h 66675"/>
                  <a:gd name="connsiteX2" fmla="*/ 188595 w 1907504"/>
                  <a:gd name="connsiteY2" fmla="*/ 0 h 66675"/>
                  <a:gd name="connsiteX3" fmla="*/ 1769745 w 1907504"/>
                  <a:gd name="connsiteY3" fmla="*/ 7620 h 66675"/>
                  <a:gd name="connsiteX4" fmla="*/ 1836420 w 1907504"/>
                  <a:gd name="connsiteY4" fmla="*/ 19050 h 66675"/>
                  <a:gd name="connsiteX5" fmla="*/ 1863090 w 1907504"/>
                  <a:gd name="connsiteY5" fmla="*/ 43815 h 66675"/>
                  <a:gd name="connsiteX6" fmla="*/ 1863090 w 1907504"/>
                  <a:gd name="connsiteY6" fmla="*/ 43815 h 66675"/>
                  <a:gd name="connsiteX0" fmla="*/ 0 w 1907504"/>
                  <a:gd name="connsiteY0" fmla="*/ 66686 h 66686"/>
                  <a:gd name="connsiteX1" fmla="*/ 95250 w 1907504"/>
                  <a:gd name="connsiteY1" fmla="*/ 17156 h 66686"/>
                  <a:gd name="connsiteX2" fmla="*/ 188595 w 1907504"/>
                  <a:gd name="connsiteY2" fmla="*/ 11 h 66686"/>
                  <a:gd name="connsiteX3" fmla="*/ 1769745 w 1907504"/>
                  <a:gd name="connsiteY3" fmla="*/ 7631 h 66686"/>
                  <a:gd name="connsiteX4" fmla="*/ 1836420 w 1907504"/>
                  <a:gd name="connsiteY4" fmla="*/ 19061 h 66686"/>
                  <a:gd name="connsiteX5" fmla="*/ 1863090 w 1907504"/>
                  <a:gd name="connsiteY5" fmla="*/ 43826 h 66686"/>
                  <a:gd name="connsiteX6" fmla="*/ 1863090 w 1907504"/>
                  <a:gd name="connsiteY6" fmla="*/ 43826 h 66686"/>
                  <a:gd name="connsiteX0" fmla="*/ 0 w 1863090"/>
                  <a:gd name="connsiteY0" fmla="*/ 66686 h 66686"/>
                  <a:gd name="connsiteX1" fmla="*/ 95250 w 1863090"/>
                  <a:gd name="connsiteY1" fmla="*/ 17156 h 66686"/>
                  <a:gd name="connsiteX2" fmla="*/ 188595 w 1863090"/>
                  <a:gd name="connsiteY2" fmla="*/ 11 h 66686"/>
                  <a:gd name="connsiteX3" fmla="*/ 1769745 w 1863090"/>
                  <a:gd name="connsiteY3" fmla="*/ 7631 h 66686"/>
                  <a:gd name="connsiteX4" fmla="*/ 1836420 w 1863090"/>
                  <a:gd name="connsiteY4" fmla="*/ 19061 h 66686"/>
                  <a:gd name="connsiteX5" fmla="*/ 1863090 w 1863090"/>
                  <a:gd name="connsiteY5" fmla="*/ 43826 h 66686"/>
                  <a:gd name="connsiteX6" fmla="*/ 1863090 w 1863090"/>
                  <a:gd name="connsiteY6" fmla="*/ 43826 h 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3090" h="66686">
                    <a:moveTo>
                      <a:pt x="0" y="66686"/>
                    </a:moveTo>
                    <a:cubicBezTo>
                      <a:pt x="43656" y="39063"/>
                      <a:pt x="63818" y="28269"/>
                      <a:pt x="95250" y="17156"/>
                    </a:cubicBezTo>
                    <a:cubicBezTo>
                      <a:pt x="126683" y="6043"/>
                      <a:pt x="149543" y="-307"/>
                      <a:pt x="188595" y="11"/>
                    </a:cubicBezTo>
                    <a:lnTo>
                      <a:pt x="1769745" y="7631"/>
                    </a:lnTo>
                    <a:cubicBezTo>
                      <a:pt x="1785302" y="8901"/>
                      <a:pt x="1820863" y="13029"/>
                      <a:pt x="1836420" y="19061"/>
                    </a:cubicBezTo>
                    <a:cubicBezTo>
                      <a:pt x="1851977" y="25093"/>
                      <a:pt x="1863090" y="43826"/>
                      <a:pt x="1863090" y="43826"/>
                    </a:cubicBezTo>
                    <a:lnTo>
                      <a:pt x="1863090" y="43826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>
                <a:off x="6633442" y="5530215"/>
                <a:ext cx="0" cy="628525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6633442" y="2493520"/>
                <a:ext cx="3578" cy="583055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Freeform 47"/>
          <p:cNvSpPr/>
          <p:nvPr/>
        </p:nvSpPr>
        <p:spPr>
          <a:xfrm>
            <a:off x="6158864" y="4356736"/>
            <a:ext cx="637681" cy="1908389"/>
          </a:xfrm>
          <a:custGeom>
            <a:avLst/>
            <a:gdLst>
              <a:gd name="connsiteX0" fmla="*/ 0 w 363699"/>
              <a:gd name="connsiteY0" fmla="*/ 0 h 1200150"/>
              <a:gd name="connsiteX1" fmla="*/ 133350 w 363699"/>
              <a:gd name="connsiteY1" fmla="*/ 434340 h 1200150"/>
              <a:gd name="connsiteX2" fmla="*/ 310515 w 363699"/>
              <a:gd name="connsiteY2" fmla="*/ 762000 h 1200150"/>
              <a:gd name="connsiteX3" fmla="*/ 361950 w 363699"/>
              <a:gd name="connsiteY3" fmla="*/ 1200150 h 1200150"/>
              <a:gd name="connsiteX0" fmla="*/ 0 w 364217"/>
              <a:gd name="connsiteY0" fmla="*/ 0 h 1200150"/>
              <a:gd name="connsiteX1" fmla="*/ 85725 w 364217"/>
              <a:gd name="connsiteY1" fmla="*/ 459105 h 1200150"/>
              <a:gd name="connsiteX2" fmla="*/ 310515 w 364217"/>
              <a:gd name="connsiteY2" fmla="*/ 762000 h 1200150"/>
              <a:gd name="connsiteX3" fmla="*/ 361950 w 364217"/>
              <a:gd name="connsiteY3" fmla="*/ 1200150 h 1200150"/>
              <a:gd name="connsiteX0" fmla="*/ 0 w 362156"/>
              <a:gd name="connsiteY0" fmla="*/ 0 h 1200150"/>
              <a:gd name="connsiteX1" fmla="*/ 85725 w 362156"/>
              <a:gd name="connsiteY1" fmla="*/ 459105 h 1200150"/>
              <a:gd name="connsiteX2" fmla="*/ 81915 w 362156"/>
              <a:gd name="connsiteY2" fmla="*/ 891540 h 1200150"/>
              <a:gd name="connsiteX3" fmla="*/ 361950 w 362156"/>
              <a:gd name="connsiteY3" fmla="*/ 1200150 h 1200150"/>
              <a:gd name="connsiteX0" fmla="*/ 0 w 362123"/>
              <a:gd name="connsiteY0" fmla="*/ 0 h 1200150"/>
              <a:gd name="connsiteX1" fmla="*/ 85725 w 362123"/>
              <a:gd name="connsiteY1" fmla="*/ 459105 h 1200150"/>
              <a:gd name="connsiteX2" fmla="*/ 81915 w 362123"/>
              <a:gd name="connsiteY2" fmla="*/ 891540 h 1200150"/>
              <a:gd name="connsiteX3" fmla="*/ 361950 w 362123"/>
              <a:gd name="connsiteY3" fmla="*/ 1200150 h 1200150"/>
              <a:gd name="connsiteX0" fmla="*/ 542925 w 675718"/>
              <a:gd name="connsiteY0" fmla="*/ 0 h 1476375"/>
              <a:gd name="connsiteX1" fmla="*/ 628650 w 675718"/>
              <a:gd name="connsiteY1" fmla="*/ 459105 h 1476375"/>
              <a:gd name="connsiteX2" fmla="*/ 624840 w 675718"/>
              <a:gd name="connsiteY2" fmla="*/ 891540 h 1476375"/>
              <a:gd name="connsiteX3" fmla="*/ 0 w 675718"/>
              <a:gd name="connsiteY3" fmla="*/ 1476375 h 1476375"/>
              <a:gd name="connsiteX0" fmla="*/ 542925 w 675718"/>
              <a:gd name="connsiteY0" fmla="*/ 0 h 1476375"/>
              <a:gd name="connsiteX1" fmla="*/ 628650 w 675718"/>
              <a:gd name="connsiteY1" fmla="*/ 459105 h 1476375"/>
              <a:gd name="connsiteX2" fmla="*/ 624840 w 675718"/>
              <a:gd name="connsiteY2" fmla="*/ 891540 h 1476375"/>
              <a:gd name="connsiteX3" fmla="*/ 0 w 675718"/>
              <a:gd name="connsiteY3" fmla="*/ 1476375 h 1476375"/>
              <a:gd name="connsiteX0" fmla="*/ 542925 w 657296"/>
              <a:gd name="connsiteY0" fmla="*/ 0 h 1476375"/>
              <a:gd name="connsiteX1" fmla="*/ 628650 w 657296"/>
              <a:gd name="connsiteY1" fmla="*/ 459105 h 1476375"/>
              <a:gd name="connsiteX2" fmla="*/ 624840 w 657296"/>
              <a:gd name="connsiteY2" fmla="*/ 891540 h 1476375"/>
              <a:gd name="connsiteX3" fmla="*/ 251461 w 657296"/>
              <a:gd name="connsiteY3" fmla="*/ 1312545 h 1476375"/>
              <a:gd name="connsiteX4" fmla="*/ 0 w 657296"/>
              <a:gd name="connsiteY4" fmla="*/ 1476375 h 1476375"/>
              <a:gd name="connsiteX0" fmla="*/ 542925 w 649873"/>
              <a:gd name="connsiteY0" fmla="*/ 0 h 1476375"/>
              <a:gd name="connsiteX1" fmla="*/ 628650 w 649873"/>
              <a:gd name="connsiteY1" fmla="*/ 459105 h 1476375"/>
              <a:gd name="connsiteX2" fmla="*/ 624840 w 649873"/>
              <a:gd name="connsiteY2" fmla="*/ 891540 h 1476375"/>
              <a:gd name="connsiteX3" fmla="*/ 354331 w 649873"/>
              <a:gd name="connsiteY3" fmla="*/ 1411605 h 1476375"/>
              <a:gd name="connsiteX4" fmla="*/ 0 w 649873"/>
              <a:gd name="connsiteY4" fmla="*/ 1476375 h 1476375"/>
              <a:gd name="connsiteX0" fmla="*/ 542925 w 640443"/>
              <a:gd name="connsiteY0" fmla="*/ 0 h 1476375"/>
              <a:gd name="connsiteX1" fmla="*/ 628650 w 640443"/>
              <a:gd name="connsiteY1" fmla="*/ 459105 h 1476375"/>
              <a:gd name="connsiteX2" fmla="*/ 624840 w 640443"/>
              <a:gd name="connsiteY2" fmla="*/ 891540 h 1476375"/>
              <a:gd name="connsiteX3" fmla="*/ 491492 w 640443"/>
              <a:gd name="connsiteY3" fmla="*/ 1200150 h 1476375"/>
              <a:gd name="connsiteX4" fmla="*/ 354331 w 640443"/>
              <a:gd name="connsiteY4" fmla="*/ 1411605 h 1476375"/>
              <a:gd name="connsiteX5" fmla="*/ 0 w 640443"/>
              <a:gd name="connsiteY5" fmla="*/ 1476375 h 1476375"/>
              <a:gd name="connsiteX0" fmla="*/ 542925 w 636981"/>
              <a:gd name="connsiteY0" fmla="*/ 0 h 1537365"/>
              <a:gd name="connsiteX1" fmla="*/ 628650 w 636981"/>
              <a:gd name="connsiteY1" fmla="*/ 459105 h 1537365"/>
              <a:gd name="connsiteX2" fmla="*/ 624840 w 636981"/>
              <a:gd name="connsiteY2" fmla="*/ 891540 h 1537365"/>
              <a:gd name="connsiteX3" fmla="*/ 550547 w 636981"/>
              <a:gd name="connsiteY3" fmla="*/ 1518285 h 1537365"/>
              <a:gd name="connsiteX4" fmla="*/ 354331 w 636981"/>
              <a:gd name="connsiteY4" fmla="*/ 1411605 h 1537365"/>
              <a:gd name="connsiteX5" fmla="*/ 0 w 636981"/>
              <a:gd name="connsiteY5" fmla="*/ 1476375 h 1537365"/>
              <a:gd name="connsiteX0" fmla="*/ 542925 w 636981"/>
              <a:gd name="connsiteY0" fmla="*/ 0 h 1541623"/>
              <a:gd name="connsiteX1" fmla="*/ 628650 w 636981"/>
              <a:gd name="connsiteY1" fmla="*/ 459105 h 1541623"/>
              <a:gd name="connsiteX2" fmla="*/ 624840 w 636981"/>
              <a:gd name="connsiteY2" fmla="*/ 891540 h 1541623"/>
              <a:gd name="connsiteX3" fmla="*/ 550547 w 636981"/>
              <a:gd name="connsiteY3" fmla="*/ 1518285 h 1541623"/>
              <a:gd name="connsiteX4" fmla="*/ 299086 w 636981"/>
              <a:gd name="connsiteY4" fmla="*/ 1464945 h 1541623"/>
              <a:gd name="connsiteX5" fmla="*/ 0 w 636981"/>
              <a:gd name="connsiteY5" fmla="*/ 1476375 h 1541623"/>
              <a:gd name="connsiteX0" fmla="*/ 542925 w 636981"/>
              <a:gd name="connsiteY0" fmla="*/ 0 h 1541623"/>
              <a:gd name="connsiteX1" fmla="*/ 628650 w 636981"/>
              <a:gd name="connsiteY1" fmla="*/ 459105 h 1541623"/>
              <a:gd name="connsiteX2" fmla="*/ 624840 w 636981"/>
              <a:gd name="connsiteY2" fmla="*/ 891540 h 1541623"/>
              <a:gd name="connsiteX3" fmla="*/ 550547 w 636981"/>
              <a:gd name="connsiteY3" fmla="*/ 1518285 h 1541623"/>
              <a:gd name="connsiteX4" fmla="*/ 299086 w 636981"/>
              <a:gd name="connsiteY4" fmla="*/ 1464945 h 1541623"/>
              <a:gd name="connsiteX5" fmla="*/ 0 w 636981"/>
              <a:gd name="connsiteY5" fmla="*/ 1476375 h 1541623"/>
              <a:gd name="connsiteX0" fmla="*/ 542925 w 636981"/>
              <a:gd name="connsiteY0" fmla="*/ 0 h 1546554"/>
              <a:gd name="connsiteX1" fmla="*/ 628650 w 636981"/>
              <a:gd name="connsiteY1" fmla="*/ 459105 h 1546554"/>
              <a:gd name="connsiteX2" fmla="*/ 624840 w 636981"/>
              <a:gd name="connsiteY2" fmla="*/ 891540 h 1546554"/>
              <a:gd name="connsiteX3" fmla="*/ 550547 w 636981"/>
              <a:gd name="connsiteY3" fmla="*/ 1518285 h 1546554"/>
              <a:gd name="connsiteX4" fmla="*/ 299086 w 636981"/>
              <a:gd name="connsiteY4" fmla="*/ 1464945 h 1546554"/>
              <a:gd name="connsiteX5" fmla="*/ 0 w 636981"/>
              <a:gd name="connsiteY5" fmla="*/ 1476375 h 1546554"/>
              <a:gd name="connsiteX0" fmla="*/ 542925 w 637282"/>
              <a:gd name="connsiteY0" fmla="*/ 0 h 1595354"/>
              <a:gd name="connsiteX1" fmla="*/ 628650 w 637282"/>
              <a:gd name="connsiteY1" fmla="*/ 459105 h 1595354"/>
              <a:gd name="connsiteX2" fmla="*/ 624840 w 637282"/>
              <a:gd name="connsiteY2" fmla="*/ 891540 h 1595354"/>
              <a:gd name="connsiteX3" fmla="*/ 544832 w 637282"/>
              <a:gd name="connsiteY3" fmla="*/ 1571625 h 1595354"/>
              <a:gd name="connsiteX4" fmla="*/ 299086 w 637282"/>
              <a:gd name="connsiteY4" fmla="*/ 1464945 h 1595354"/>
              <a:gd name="connsiteX5" fmla="*/ 0 w 637282"/>
              <a:gd name="connsiteY5" fmla="*/ 1476375 h 1595354"/>
              <a:gd name="connsiteX0" fmla="*/ 542925 w 637282"/>
              <a:gd name="connsiteY0" fmla="*/ 0 h 1595354"/>
              <a:gd name="connsiteX1" fmla="*/ 628650 w 637282"/>
              <a:gd name="connsiteY1" fmla="*/ 459105 h 1595354"/>
              <a:gd name="connsiteX2" fmla="*/ 624840 w 637282"/>
              <a:gd name="connsiteY2" fmla="*/ 891540 h 1595354"/>
              <a:gd name="connsiteX3" fmla="*/ 544832 w 637282"/>
              <a:gd name="connsiteY3" fmla="*/ 1571625 h 1595354"/>
              <a:gd name="connsiteX4" fmla="*/ 299086 w 637282"/>
              <a:gd name="connsiteY4" fmla="*/ 1464945 h 1595354"/>
              <a:gd name="connsiteX5" fmla="*/ 0 w 637282"/>
              <a:gd name="connsiteY5" fmla="*/ 1476375 h 1595354"/>
              <a:gd name="connsiteX0" fmla="*/ 542925 w 637282"/>
              <a:gd name="connsiteY0" fmla="*/ 0 h 1595354"/>
              <a:gd name="connsiteX1" fmla="*/ 628650 w 637282"/>
              <a:gd name="connsiteY1" fmla="*/ 459105 h 1595354"/>
              <a:gd name="connsiteX2" fmla="*/ 624840 w 637282"/>
              <a:gd name="connsiteY2" fmla="*/ 891540 h 1595354"/>
              <a:gd name="connsiteX3" fmla="*/ 544832 w 637282"/>
              <a:gd name="connsiteY3" fmla="*/ 1571625 h 1595354"/>
              <a:gd name="connsiteX4" fmla="*/ 299086 w 637282"/>
              <a:gd name="connsiteY4" fmla="*/ 1464945 h 1595354"/>
              <a:gd name="connsiteX5" fmla="*/ 0 w 637282"/>
              <a:gd name="connsiteY5" fmla="*/ 1476375 h 1595354"/>
              <a:gd name="connsiteX0" fmla="*/ 542925 w 637282"/>
              <a:gd name="connsiteY0" fmla="*/ 0 h 1595354"/>
              <a:gd name="connsiteX1" fmla="*/ 628650 w 637282"/>
              <a:gd name="connsiteY1" fmla="*/ 459105 h 1595354"/>
              <a:gd name="connsiteX2" fmla="*/ 624840 w 637282"/>
              <a:gd name="connsiteY2" fmla="*/ 891540 h 1595354"/>
              <a:gd name="connsiteX3" fmla="*/ 544832 w 637282"/>
              <a:gd name="connsiteY3" fmla="*/ 1571625 h 1595354"/>
              <a:gd name="connsiteX4" fmla="*/ 299086 w 637282"/>
              <a:gd name="connsiteY4" fmla="*/ 1464945 h 1595354"/>
              <a:gd name="connsiteX5" fmla="*/ 0 w 637282"/>
              <a:gd name="connsiteY5" fmla="*/ 1476375 h 1595354"/>
              <a:gd name="connsiteX0" fmla="*/ 542925 w 637282"/>
              <a:gd name="connsiteY0" fmla="*/ 0 h 1571637"/>
              <a:gd name="connsiteX1" fmla="*/ 628650 w 637282"/>
              <a:gd name="connsiteY1" fmla="*/ 459105 h 1571637"/>
              <a:gd name="connsiteX2" fmla="*/ 624840 w 637282"/>
              <a:gd name="connsiteY2" fmla="*/ 891540 h 1571637"/>
              <a:gd name="connsiteX3" fmla="*/ 544832 w 637282"/>
              <a:gd name="connsiteY3" fmla="*/ 1571625 h 1571637"/>
              <a:gd name="connsiteX4" fmla="*/ 299086 w 637282"/>
              <a:gd name="connsiteY4" fmla="*/ 1464945 h 1571637"/>
              <a:gd name="connsiteX5" fmla="*/ 0 w 637282"/>
              <a:gd name="connsiteY5" fmla="*/ 1476375 h 1571637"/>
              <a:gd name="connsiteX0" fmla="*/ 542925 w 639961"/>
              <a:gd name="connsiteY0" fmla="*/ 0 h 1609736"/>
              <a:gd name="connsiteX1" fmla="*/ 628650 w 639961"/>
              <a:gd name="connsiteY1" fmla="*/ 459105 h 1609736"/>
              <a:gd name="connsiteX2" fmla="*/ 624840 w 639961"/>
              <a:gd name="connsiteY2" fmla="*/ 891540 h 1609736"/>
              <a:gd name="connsiteX3" fmla="*/ 499112 w 639961"/>
              <a:gd name="connsiteY3" fmla="*/ 1609725 h 1609736"/>
              <a:gd name="connsiteX4" fmla="*/ 299086 w 639961"/>
              <a:gd name="connsiteY4" fmla="*/ 1464945 h 1609736"/>
              <a:gd name="connsiteX5" fmla="*/ 0 w 639961"/>
              <a:gd name="connsiteY5" fmla="*/ 1476375 h 1609736"/>
              <a:gd name="connsiteX0" fmla="*/ 542925 w 647449"/>
              <a:gd name="connsiteY0" fmla="*/ 0 h 1619465"/>
              <a:gd name="connsiteX1" fmla="*/ 628650 w 647449"/>
              <a:gd name="connsiteY1" fmla="*/ 459105 h 1619465"/>
              <a:gd name="connsiteX2" fmla="*/ 636270 w 647449"/>
              <a:gd name="connsiteY2" fmla="*/ 1150620 h 1619465"/>
              <a:gd name="connsiteX3" fmla="*/ 499112 w 647449"/>
              <a:gd name="connsiteY3" fmla="*/ 1609725 h 1619465"/>
              <a:gd name="connsiteX4" fmla="*/ 299086 w 647449"/>
              <a:gd name="connsiteY4" fmla="*/ 1464945 h 1619465"/>
              <a:gd name="connsiteX5" fmla="*/ 0 w 647449"/>
              <a:gd name="connsiteY5" fmla="*/ 1476375 h 1619465"/>
              <a:gd name="connsiteX0" fmla="*/ 542925 w 639273"/>
              <a:gd name="connsiteY0" fmla="*/ 0 h 1619465"/>
              <a:gd name="connsiteX1" fmla="*/ 628650 w 639273"/>
              <a:gd name="connsiteY1" fmla="*/ 459105 h 1619465"/>
              <a:gd name="connsiteX2" fmla="*/ 636270 w 639273"/>
              <a:gd name="connsiteY2" fmla="*/ 1150620 h 1619465"/>
              <a:gd name="connsiteX3" fmla="*/ 499112 w 639273"/>
              <a:gd name="connsiteY3" fmla="*/ 1609725 h 1619465"/>
              <a:gd name="connsiteX4" fmla="*/ 299086 w 639273"/>
              <a:gd name="connsiteY4" fmla="*/ 1464945 h 1619465"/>
              <a:gd name="connsiteX5" fmla="*/ 0 w 639273"/>
              <a:gd name="connsiteY5" fmla="*/ 1476375 h 1619465"/>
              <a:gd name="connsiteX0" fmla="*/ 542925 w 639273"/>
              <a:gd name="connsiteY0" fmla="*/ 0 h 1624544"/>
              <a:gd name="connsiteX1" fmla="*/ 628650 w 639273"/>
              <a:gd name="connsiteY1" fmla="*/ 459105 h 1624544"/>
              <a:gd name="connsiteX2" fmla="*/ 636270 w 639273"/>
              <a:gd name="connsiteY2" fmla="*/ 1150620 h 1624544"/>
              <a:gd name="connsiteX3" fmla="*/ 499112 w 639273"/>
              <a:gd name="connsiteY3" fmla="*/ 1609725 h 1624544"/>
              <a:gd name="connsiteX4" fmla="*/ 302896 w 639273"/>
              <a:gd name="connsiteY4" fmla="*/ 1508760 h 1624544"/>
              <a:gd name="connsiteX5" fmla="*/ 0 w 639273"/>
              <a:gd name="connsiteY5" fmla="*/ 1476375 h 1624544"/>
              <a:gd name="connsiteX0" fmla="*/ 567690 w 637989"/>
              <a:gd name="connsiteY0" fmla="*/ 0 h 1620734"/>
              <a:gd name="connsiteX1" fmla="*/ 628650 w 637989"/>
              <a:gd name="connsiteY1" fmla="*/ 455295 h 1620734"/>
              <a:gd name="connsiteX2" fmla="*/ 636270 w 637989"/>
              <a:gd name="connsiteY2" fmla="*/ 1146810 h 1620734"/>
              <a:gd name="connsiteX3" fmla="*/ 499112 w 637989"/>
              <a:gd name="connsiteY3" fmla="*/ 1605915 h 1620734"/>
              <a:gd name="connsiteX4" fmla="*/ 302896 w 637989"/>
              <a:gd name="connsiteY4" fmla="*/ 1504950 h 1620734"/>
              <a:gd name="connsiteX5" fmla="*/ 0 w 637989"/>
              <a:gd name="connsiteY5" fmla="*/ 1472565 h 1620734"/>
              <a:gd name="connsiteX0" fmla="*/ 575310 w 637681"/>
              <a:gd name="connsiteY0" fmla="*/ 0 h 1908389"/>
              <a:gd name="connsiteX1" fmla="*/ 628650 w 637681"/>
              <a:gd name="connsiteY1" fmla="*/ 742950 h 1908389"/>
              <a:gd name="connsiteX2" fmla="*/ 636270 w 637681"/>
              <a:gd name="connsiteY2" fmla="*/ 1434465 h 1908389"/>
              <a:gd name="connsiteX3" fmla="*/ 499112 w 637681"/>
              <a:gd name="connsiteY3" fmla="*/ 1893570 h 1908389"/>
              <a:gd name="connsiteX4" fmla="*/ 302896 w 637681"/>
              <a:gd name="connsiteY4" fmla="*/ 1792605 h 1908389"/>
              <a:gd name="connsiteX5" fmla="*/ 0 w 637681"/>
              <a:gd name="connsiteY5" fmla="*/ 1760220 h 1908389"/>
              <a:gd name="connsiteX0" fmla="*/ 575310 w 637681"/>
              <a:gd name="connsiteY0" fmla="*/ 0 h 1908389"/>
              <a:gd name="connsiteX1" fmla="*/ 628650 w 637681"/>
              <a:gd name="connsiteY1" fmla="*/ 742950 h 1908389"/>
              <a:gd name="connsiteX2" fmla="*/ 636270 w 637681"/>
              <a:gd name="connsiteY2" fmla="*/ 1434465 h 1908389"/>
              <a:gd name="connsiteX3" fmla="*/ 499112 w 637681"/>
              <a:gd name="connsiteY3" fmla="*/ 1893570 h 1908389"/>
              <a:gd name="connsiteX4" fmla="*/ 302896 w 637681"/>
              <a:gd name="connsiteY4" fmla="*/ 1792605 h 1908389"/>
              <a:gd name="connsiteX5" fmla="*/ 0 w 637681"/>
              <a:gd name="connsiteY5" fmla="*/ 1760220 h 190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81" h="1908389">
                <a:moveTo>
                  <a:pt x="575310" y="0"/>
                </a:moveTo>
                <a:cubicBezTo>
                  <a:pt x="579914" y="180340"/>
                  <a:pt x="618490" y="503873"/>
                  <a:pt x="628650" y="742950"/>
                </a:cubicBezTo>
                <a:cubicBezTo>
                  <a:pt x="638810" y="982027"/>
                  <a:pt x="638810" y="1248410"/>
                  <a:pt x="636270" y="1434465"/>
                </a:cubicBezTo>
                <a:cubicBezTo>
                  <a:pt x="633730" y="1620520"/>
                  <a:pt x="554674" y="1833880"/>
                  <a:pt x="499112" y="1893570"/>
                </a:cubicBezTo>
                <a:cubicBezTo>
                  <a:pt x="443550" y="1953260"/>
                  <a:pt x="386081" y="1814830"/>
                  <a:pt x="302896" y="1792605"/>
                </a:cubicBezTo>
                <a:cubicBezTo>
                  <a:pt x="219711" y="1770380"/>
                  <a:pt x="41910" y="1732915"/>
                  <a:pt x="0" y="1760220"/>
                </a:cubicBezTo>
              </a:path>
            </a:pathLst>
          </a:custGeom>
          <a:noFill/>
          <a:ln w="76200">
            <a:solidFill>
              <a:srgbClr val="3232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358891" y="3078480"/>
            <a:ext cx="373379" cy="140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Arrow Connector 98"/>
          <p:cNvCxnSpPr/>
          <p:nvPr/>
        </p:nvCxnSpPr>
        <p:spPr>
          <a:xfrm flipV="1">
            <a:off x="6465570" y="3640455"/>
            <a:ext cx="285750" cy="0"/>
          </a:xfrm>
          <a:prstGeom prst="straightConnector1">
            <a:avLst/>
          </a:prstGeom>
          <a:ln w="508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45" idx="0"/>
          </p:cNvCxnSpPr>
          <p:nvPr/>
        </p:nvCxnSpPr>
        <p:spPr>
          <a:xfrm flipH="1" flipV="1">
            <a:off x="5059110" y="2179178"/>
            <a:ext cx="1864613" cy="21413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54" name="Group 6153"/>
          <p:cNvGrpSpPr/>
          <p:nvPr/>
        </p:nvGrpSpPr>
        <p:grpSpPr>
          <a:xfrm>
            <a:off x="2891790" y="1360170"/>
            <a:ext cx="3705225" cy="4375785"/>
            <a:chOff x="2891790" y="1360170"/>
            <a:chExt cx="3705225" cy="4375785"/>
          </a:xfrm>
        </p:grpSpPr>
        <p:sp>
          <p:nvSpPr>
            <p:cNvPr id="83" name="TextBox 82"/>
            <p:cNvSpPr txBox="1"/>
            <p:nvPr/>
          </p:nvSpPr>
          <p:spPr>
            <a:xfrm>
              <a:off x="2891790" y="1360170"/>
              <a:ext cx="20986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(Cu) Compton Shield</a:t>
              </a:r>
              <a:endPara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>
              <a:off x="4914900" y="1562100"/>
              <a:ext cx="1653540" cy="144399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6591300" y="2908935"/>
              <a:ext cx="1905" cy="165735"/>
            </a:xfrm>
            <a:prstGeom prst="straightConnector1">
              <a:avLst/>
            </a:prstGeom>
            <a:ln w="50800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6593205" y="3657600"/>
              <a:ext cx="0" cy="1497330"/>
            </a:xfrm>
            <a:prstGeom prst="straightConnector1">
              <a:avLst/>
            </a:prstGeom>
            <a:ln w="50800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6591300" y="5535930"/>
              <a:ext cx="5715" cy="200025"/>
            </a:xfrm>
            <a:prstGeom prst="straightConnector1">
              <a:avLst/>
            </a:prstGeom>
            <a:ln w="50800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2" name="Group 6161"/>
          <p:cNvGrpSpPr/>
          <p:nvPr/>
        </p:nvGrpSpPr>
        <p:grpSpPr>
          <a:xfrm>
            <a:off x="6648628" y="1662859"/>
            <a:ext cx="2495372" cy="4216648"/>
            <a:chOff x="6648628" y="1662859"/>
            <a:chExt cx="2495372" cy="4216648"/>
          </a:xfrm>
        </p:grpSpPr>
        <p:cxnSp>
          <p:nvCxnSpPr>
            <p:cNvPr id="110" name="Straight Arrow Connector 109"/>
            <p:cNvCxnSpPr/>
            <p:nvPr/>
          </p:nvCxnSpPr>
          <p:spPr>
            <a:xfrm flipH="1">
              <a:off x="6691357" y="2238998"/>
              <a:ext cx="1555335" cy="52983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>
              <a:off x="6648628" y="2246120"/>
              <a:ext cx="1596639" cy="1599487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6657175" y="2238998"/>
              <a:ext cx="1623700" cy="364050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/>
            <p:cNvSpPr/>
            <p:nvPr/>
          </p:nvSpPr>
          <p:spPr>
            <a:xfrm>
              <a:off x="7916748" y="1662859"/>
              <a:ext cx="1227252" cy="1029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“hanging”</a:t>
              </a:r>
            </a:p>
            <a:p>
              <a:pPr algn="ctr"/>
              <a:r>
                <a:rPr lang="en-US" sz="14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</a:t>
              </a:r>
              <a:r>
                <a:rPr lang="en-US" sz="1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</a:t>
              </a:r>
              <a:endPara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2" name="Straight Connector 121"/>
          <p:cNvCxnSpPr>
            <a:stCxn id="45" idx="0"/>
          </p:cNvCxnSpPr>
          <p:nvPr/>
        </p:nvCxnSpPr>
        <p:spPr>
          <a:xfrm flipH="1">
            <a:off x="4999290" y="4320540"/>
            <a:ext cx="1924433" cy="21657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78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C7F93EA7-F5AF-9D00-1D79-EDCED281C82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30380" y="1247884"/>
            <a:ext cx="5063261" cy="44305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1FB4063A-D134-CC2E-BD45-2C1AA6279E5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92366" y="1213701"/>
            <a:ext cx="4570171" cy="44305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44573121-4558-BA8F-9043-180CE82484D2}"/>
              </a:ext>
            </a:extLst>
          </p:cNvPr>
          <p:cNvSpPr txBox="1"/>
          <p:nvPr/>
        </p:nvSpPr>
        <p:spPr>
          <a:xfrm>
            <a:off x="791851" y="575036"/>
            <a:ext cx="164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Current situation</a:t>
            </a:r>
            <a:endParaRPr kumimoji="1" lang="ja-JP" altLang="en-US" dirty="0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xmlns="" id="{4296C044-6493-4263-A9DA-4B7141DC823A}"/>
              </a:ext>
            </a:extLst>
          </p:cNvPr>
          <p:cNvSpPr/>
          <p:nvPr/>
        </p:nvSpPr>
        <p:spPr>
          <a:xfrm>
            <a:off x="1918080" y="2290680"/>
            <a:ext cx="1234440" cy="365760"/>
          </a:xfrm>
          <a:prstGeom prst="ellipse">
            <a:avLst/>
          </a:prstGeom>
          <a:solidFill>
            <a:srgbClr val="E71224">
              <a:alpha val="5000"/>
            </a:srgbClr>
          </a:solidFill>
          <a:ln w="381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5F07FDB-67D7-4C69-871C-DA3EF7ED5A5E}"/>
              </a:ext>
            </a:extLst>
          </p:cNvPr>
          <p:cNvSpPr/>
          <p:nvPr/>
        </p:nvSpPr>
        <p:spPr>
          <a:xfrm>
            <a:off x="6274502" y="2107800"/>
            <a:ext cx="1097280" cy="365760"/>
          </a:xfrm>
          <a:prstGeom prst="ellipse">
            <a:avLst/>
          </a:prstGeom>
          <a:solidFill>
            <a:srgbClr val="E71224">
              <a:alpha val="5000"/>
            </a:srgbClr>
          </a:solidFill>
          <a:ln w="381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ja-JP" altLang="en-US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5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5C25C64E-9FC0-8B78-50D8-46E606DF83F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4" y="1391629"/>
            <a:ext cx="8758238" cy="4426610"/>
          </a:xfrm>
          <a:prstGeom prst="rect">
            <a:avLst/>
          </a:prstGeom>
          <a:ln>
            <a:solidFill>
              <a:srgbClr val="E71224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11D1C2D0-0A82-095E-0E6E-00E6D06390FC}"/>
              </a:ext>
            </a:extLst>
          </p:cNvPr>
          <p:cNvSpPr txBox="1"/>
          <p:nvPr/>
        </p:nvSpPr>
        <p:spPr>
          <a:xfrm>
            <a:off x="791852" y="575035"/>
            <a:ext cx="114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Current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496FD1D3-4F1B-E77F-EC96-373B5D13ABFD}"/>
              </a:ext>
            </a:extLst>
          </p:cNvPr>
          <p:cNvSpPr txBox="1"/>
          <p:nvPr/>
        </p:nvSpPr>
        <p:spPr>
          <a:xfrm>
            <a:off x="4572001" y="575036"/>
            <a:ext cx="161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After modification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45101" y="1888618"/>
            <a:ext cx="3024095" cy="2828660"/>
            <a:chOff x="2127903" y="1273323"/>
            <a:chExt cx="5024927" cy="4700187"/>
          </a:xfrm>
        </p:grpSpPr>
        <p:sp>
          <p:nvSpPr>
            <p:cNvPr id="11" name="Oval 10"/>
            <p:cNvSpPr/>
            <p:nvPr/>
          </p:nvSpPr>
          <p:spPr>
            <a:xfrm>
              <a:off x="2127903" y="1273323"/>
              <a:ext cx="5024927" cy="470018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54780" y="4758691"/>
              <a:ext cx="1270635" cy="50482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62808">
              <a:off x="4216608" y="2204652"/>
              <a:ext cx="2092491" cy="80951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04461" y="4855844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68040" y="5225416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87126" y="2950519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14263" y="2375117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10101" y="5497830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4640367" y="5246370"/>
              <a:ext cx="0" cy="72523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1" idx="0"/>
            </p:cNvCxnSpPr>
            <p:nvPr/>
          </p:nvCxnSpPr>
          <p:spPr>
            <a:xfrm>
              <a:off x="4640367" y="1273323"/>
              <a:ext cx="213" cy="89647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623435" y="1564005"/>
              <a:ext cx="306955" cy="56255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330315" y="1920240"/>
              <a:ext cx="9525" cy="33147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040754" y="1908810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330315" y="2259330"/>
              <a:ext cx="304800" cy="1714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644177" y="2987040"/>
              <a:ext cx="0" cy="1776796"/>
            </a:xfrm>
            <a:prstGeom prst="line">
              <a:avLst/>
            </a:prstGeom>
            <a:ln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5400000">
              <a:off x="4554631" y="3980576"/>
              <a:ext cx="444382" cy="27699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227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8171138" flipH="1" flipV="1">
              <a:off x="2471881" y="2033506"/>
              <a:ext cx="742495" cy="19116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 rot="19015902">
              <a:off x="2848510" y="2024401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2788629">
              <a:off x="2546150" y="4937190"/>
              <a:ext cx="633817" cy="2753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 rot="3122310">
              <a:off x="2484397" y="4451565"/>
              <a:ext cx="341760" cy="27699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4" name="Straight Connector 33"/>
            <p:cNvCxnSpPr>
              <a:stCxn id="11" idx="2"/>
              <a:endCxn id="11" idx="6"/>
            </p:cNvCxnSpPr>
            <p:nvPr/>
          </p:nvCxnSpPr>
          <p:spPr>
            <a:xfrm>
              <a:off x="2127903" y="3623417"/>
              <a:ext cx="5024927" cy="0"/>
            </a:xfrm>
            <a:prstGeom prst="line">
              <a:avLst/>
            </a:prstGeom>
            <a:ln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955710" y="3356459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59303" y="1912831"/>
            <a:ext cx="3024095" cy="2828660"/>
            <a:chOff x="2127903" y="1273323"/>
            <a:chExt cx="5024927" cy="4700187"/>
          </a:xfrm>
        </p:grpSpPr>
        <p:sp>
          <p:nvSpPr>
            <p:cNvPr id="37" name="Oval 36"/>
            <p:cNvSpPr/>
            <p:nvPr/>
          </p:nvSpPr>
          <p:spPr>
            <a:xfrm>
              <a:off x="2127903" y="1273323"/>
              <a:ext cx="5024927" cy="470018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54780" y="4758691"/>
              <a:ext cx="1270635" cy="50482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162808">
              <a:off x="4216608" y="2204652"/>
              <a:ext cx="2092491" cy="80951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04461" y="4855844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68040" y="5225416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7126" y="2950519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14263" y="2375117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10101" y="5497830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4640367" y="5246370"/>
              <a:ext cx="0" cy="72523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7" idx="0"/>
            </p:cNvCxnSpPr>
            <p:nvPr/>
          </p:nvCxnSpPr>
          <p:spPr>
            <a:xfrm>
              <a:off x="4640367" y="1273323"/>
              <a:ext cx="213" cy="89647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623435" y="1564005"/>
              <a:ext cx="306955" cy="56255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6330315" y="1920240"/>
              <a:ext cx="9525" cy="33147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040754" y="1908810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6330315" y="2259330"/>
              <a:ext cx="304800" cy="1714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4644177" y="2987040"/>
              <a:ext cx="0" cy="1776796"/>
            </a:xfrm>
            <a:prstGeom prst="line">
              <a:avLst/>
            </a:prstGeom>
            <a:ln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 rot="5400000">
              <a:off x="4554631" y="3980576"/>
              <a:ext cx="444382" cy="27699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227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 rot="8171138" flipH="1" flipV="1">
              <a:off x="2471881" y="2033506"/>
              <a:ext cx="742495" cy="19116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 rot="19015902">
              <a:off x="2848510" y="2024401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 rot="2788629">
              <a:off x="2546150" y="4937190"/>
              <a:ext cx="633817" cy="2753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 rot="3122310">
              <a:off x="2484397" y="4451565"/>
              <a:ext cx="341760" cy="27699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57" name="Straight Connector 56"/>
            <p:cNvCxnSpPr>
              <a:stCxn id="37" idx="2"/>
              <a:endCxn id="37" idx="6"/>
            </p:cNvCxnSpPr>
            <p:nvPr/>
          </p:nvCxnSpPr>
          <p:spPr>
            <a:xfrm>
              <a:off x="2127903" y="3623417"/>
              <a:ext cx="5024927" cy="0"/>
            </a:xfrm>
            <a:prstGeom prst="line">
              <a:avLst/>
            </a:prstGeom>
            <a:ln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955710" y="3356459"/>
              <a:ext cx="306955" cy="46027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楕円 19">
            <a:extLst>
              <a:ext uri="{FF2B5EF4-FFF2-40B4-BE49-F238E27FC236}">
                <a16:creationId xmlns:a16="http://schemas.microsoft.com/office/drawing/2014/main" xmlns="" id="{BFE51713-E721-4DDD-B500-C252A82BA09B}"/>
              </a:ext>
            </a:extLst>
          </p:cNvPr>
          <p:cNvSpPr/>
          <p:nvPr/>
        </p:nvSpPr>
        <p:spPr>
          <a:xfrm>
            <a:off x="7227737" y="3832528"/>
            <a:ext cx="489005" cy="680791"/>
          </a:xfrm>
          <a:prstGeom prst="ellipse">
            <a:avLst/>
          </a:prstGeom>
          <a:solidFill>
            <a:srgbClr val="E71224">
              <a:alpha val="5000"/>
            </a:srgbClr>
          </a:solidFill>
          <a:ln w="381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5C25C64E-9FC0-8B78-50D8-46E606DF83F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3" y="1400175"/>
            <a:ext cx="8758238" cy="4426610"/>
          </a:xfrm>
          <a:prstGeom prst="rect">
            <a:avLst/>
          </a:prstGeom>
          <a:ln>
            <a:solidFill>
              <a:srgbClr val="E71224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11D1C2D0-0A82-095E-0E6E-00E6D06390FC}"/>
              </a:ext>
            </a:extLst>
          </p:cNvPr>
          <p:cNvSpPr txBox="1"/>
          <p:nvPr/>
        </p:nvSpPr>
        <p:spPr>
          <a:xfrm>
            <a:off x="791852" y="575035"/>
            <a:ext cx="114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Current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496FD1D3-4F1B-E77F-EC96-373B5D13ABFD}"/>
              </a:ext>
            </a:extLst>
          </p:cNvPr>
          <p:cNvSpPr txBox="1"/>
          <p:nvPr/>
        </p:nvSpPr>
        <p:spPr>
          <a:xfrm>
            <a:off x="4572001" y="575036"/>
            <a:ext cx="161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After modification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xmlns="" id="{BFE51713-E721-4DDD-B500-C252A82BA09B}"/>
              </a:ext>
            </a:extLst>
          </p:cNvPr>
          <p:cNvSpPr/>
          <p:nvPr/>
        </p:nvSpPr>
        <p:spPr>
          <a:xfrm>
            <a:off x="7227737" y="3832528"/>
            <a:ext cx="489005" cy="680791"/>
          </a:xfrm>
          <a:prstGeom prst="ellipse">
            <a:avLst/>
          </a:prstGeom>
          <a:solidFill>
            <a:srgbClr val="E71224">
              <a:alpha val="5000"/>
            </a:srgbClr>
          </a:solidFill>
          <a:ln w="381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735580" y="4027170"/>
            <a:ext cx="4023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27960" y="4434840"/>
            <a:ext cx="4023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10840" y="2499360"/>
            <a:ext cx="4762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65120" y="2907030"/>
            <a:ext cx="4762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75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94E8042C-0E68-4E1B-968D-6120395AE64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1" y="2117312"/>
            <a:ext cx="4134722" cy="33371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FCBC6FD1-EF55-994E-92C1-EFF3DF84A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220002"/>
            <a:ext cx="4180035" cy="44179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B05DB95-0A91-4275-8324-6C27F470D2EF}"/>
              </a:ext>
            </a:extLst>
          </p:cNvPr>
          <p:cNvSpPr/>
          <p:nvPr/>
        </p:nvSpPr>
        <p:spPr>
          <a:xfrm>
            <a:off x="6228090" y="4578480"/>
            <a:ext cx="1371600" cy="548640"/>
          </a:xfrm>
          <a:prstGeom prst="ellipse">
            <a:avLst/>
          </a:prstGeom>
          <a:solidFill>
            <a:srgbClr val="E71224">
              <a:alpha val="5000"/>
            </a:srgbClr>
          </a:solidFill>
          <a:ln w="36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ja-JP" altLang="en-US">
              <a:solidFill>
                <a:srgbClr val="E7122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6A09B33-F992-440B-9743-2B0E387953E9}"/>
              </a:ext>
            </a:extLst>
          </p:cNvPr>
          <p:cNvSpPr/>
          <p:nvPr/>
        </p:nvSpPr>
        <p:spPr>
          <a:xfrm>
            <a:off x="1586286" y="4807080"/>
            <a:ext cx="1192697" cy="548640"/>
          </a:xfrm>
          <a:prstGeom prst="ellipse">
            <a:avLst/>
          </a:prstGeom>
          <a:solidFill>
            <a:srgbClr val="E71224">
              <a:alpha val="5000"/>
            </a:srgbClr>
          </a:solidFill>
          <a:ln w="36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E44E65B5-4186-836E-FA27-C8B0935628BC}"/>
              </a:ext>
            </a:extLst>
          </p:cNvPr>
          <p:cNvSpPr txBox="1"/>
          <p:nvPr/>
        </p:nvSpPr>
        <p:spPr>
          <a:xfrm>
            <a:off x="791851" y="575036"/>
            <a:ext cx="480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After modification compared a current shield (pink)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931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8063" y="1615154"/>
            <a:ext cx="225709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Design compromise:</a:t>
            </a:r>
          </a:p>
          <a:p>
            <a:r>
              <a:rPr lang="en-US" dirty="0" smtClean="0"/>
              <a:t>Cooling line vibration</a:t>
            </a:r>
          </a:p>
          <a:p>
            <a:r>
              <a:rPr lang="en-US" dirty="0" smtClean="0"/>
              <a:t>vs continuous </a:t>
            </a:r>
            <a:r>
              <a:rPr lang="en-US" dirty="0" err="1" smtClean="0"/>
              <a:t>Pb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Kohzu’s</a:t>
            </a:r>
            <a:r>
              <a:rPr lang="en-US" dirty="0" smtClean="0"/>
              <a:t> proposed install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JULY-31 </a:t>
            </a:r>
            <a:r>
              <a:rPr lang="en-US" dirty="0"/>
              <a:t>(Wed): Start working at ALS</a:t>
            </a:r>
            <a:br>
              <a:rPr lang="en-US" dirty="0"/>
            </a:br>
            <a:r>
              <a:rPr lang="en-US" dirty="0" smtClean="0"/>
              <a:t>AUG-1 </a:t>
            </a:r>
            <a:r>
              <a:rPr lang="en-US" dirty="0"/>
              <a:t>(Thu): Working</a:t>
            </a:r>
            <a:br>
              <a:rPr lang="en-US" dirty="0"/>
            </a:br>
            <a:r>
              <a:rPr lang="en-US" dirty="0" smtClean="0"/>
              <a:t>AUG-2 </a:t>
            </a:r>
            <a:r>
              <a:rPr lang="en-US" dirty="0"/>
              <a:t>(Fri): Finish </a:t>
            </a:r>
            <a:r>
              <a:rPr lang="en-US" dirty="0" smtClean="0"/>
              <a:t>&amp; start pumping down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AUG-3 </a:t>
            </a:r>
            <a:r>
              <a:rPr lang="en-US" dirty="0"/>
              <a:t>(Sat): Holiday</a:t>
            </a:r>
            <a:br>
              <a:rPr lang="en-US" dirty="0"/>
            </a:br>
            <a:r>
              <a:rPr lang="en-US" dirty="0" smtClean="0"/>
              <a:t>AUG-4 </a:t>
            </a:r>
            <a:r>
              <a:rPr lang="en-US" dirty="0"/>
              <a:t>(Sun): Holiday</a:t>
            </a:r>
            <a:br>
              <a:rPr lang="en-US" dirty="0"/>
            </a:br>
            <a:r>
              <a:rPr lang="en-US" dirty="0" smtClean="0"/>
              <a:t>AUG-5 </a:t>
            </a:r>
            <a:r>
              <a:rPr lang="en-US" dirty="0"/>
              <a:t>(Mon): Leak check, Tidying-up, </a:t>
            </a:r>
            <a:r>
              <a:rPr lang="en-US" dirty="0" smtClean="0"/>
              <a:t>Done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Takashi </a:t>
            </a:r>
            <a:r>
              <a:rPr lang="en-US" dirty="0" err="1"/>
              <a:t>Suzuoki</a:t>
            </a:r>
            <a:r>
              <a:rPr lang="en-US" dirty="0"/>
              <a:t>  </a:t>
            </a:r>
            <a:r>
              <a:rPr lang="en-US" dirty="0">
                <a:hlinkClick r:id="rId2"/>
              </a:rPr>
              <a:t>&lt;suzuoki@kohzu.co.jp&gt;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Daisuke </a:t>
            </a:r>
            <a:r>
              <a:rPr lang="en-US" dirty="0" err="1"/>
              <a:t>Shindo</a:t>
            </a:r>
            <a:r>
              <a:rPr lang="en-US" dirty="0"/>
              <a:t>  </a:t>
            </a:r>
            <a:r>
              <a:rPr lang="en-US" dirty="0">
                <a:hlinkClick r:id="rId3"/>
              </a:rPr>
              <a:t>&lt;shindo@kohzu.co.jp&gt;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need help with: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6058"/>
          </a:xfrm>
        </p:spPr>
        <p:txBody>
          <a:bodyPr>
            <a:normAutofit/>
          </a:bodyPr>
          <a:lstStyle/>
          <a:p>
            <a:r>
              <a:rPr lang="en-US" dirty="0" smtClean="0"/>
              <a:t>Remove/replace “hanging” </a:t>
            </a:r>
            <a:r>
              <a:rPr lang="en-US" dirty="0" err="1" smtClean="0"/>
              <a:t>Pb</a:t>
            </a:r>
            <a:r>
              <a:rPr lang="en-US" dirty="0" smtClean="0"/>
              <a:t> plate</a:t>
            </a:r>
          </a:p>
          <a:p>
            <a:r>
              <a:rPr lang="en-US" dirty="0" smtClean="0"/>
              <a:t>Mono internals install – </a:t>
            </a:r>
            <a:r>
              <a:rPr lang="en-US" dirty="0" err="1" smtClean="0"/>
              <a:t>Kohzu</a:t>
            </a:r>
            <a:r>
              <a:rPr lang="en-US" dirty="0" smtClean="0"/>
              <a:t> techs</a:t>
            </a:r>
          </a:p>
          <a:p>
            <a:r>
              <a:rPr lang="en-US" dirty="0" smtClean="0"/>
              <a:t>Connect and strain-relief </a:t>
            </a:r>
            <a:r>
              <a:rPr lang="en-US" dirty="0" err="1" smtClean="0"/>
              <a:t>cryo</a:t>
            </a:r>
            <a:r>
              <a:rPr lang="en-US" dirty="0" smtClean="0"/>
              <a:t> lines</a:t>
            </a:r>
          </a:p>
          <a:p>
            <a:r>
              <a:rPr lang="en-US" dirty="0" smtClean="0"/>
              <a:t>Condensate drip management</a:t>
            </a:r>
          </a:p>
        </p:txBody>
      </p:sp>
    </p:spTree>
    <p:extLst>
      <p:ext uri="{BB962C8B-B14F-4D97-AF65-F5344CB8AC3E}">
        <p14:creationId xmlns:p14="http://schemas.microsoft.com/office/powerpoint/2010/main" val="27266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work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654" y="1437830"/>
            <a:ext cx="8229600" cy="497151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Cryo</a:t>
            </a:r>
            <a:r>
              <a:rPr lang="en-US" dirty="0" smtClean="0"/>
              <a:t>-cooling upgrade to BL8.3.1 monochromator</a:t>
            </a:r>
          </a:p>
          <a:p>
            <a:r>
              <a:rPr lang="en-US" dirty="0" smtClean="0"/>
              <a:t>Keep original tank &amp; all lead (</a:t>
            </a:r>
            <a:r>
              <a:rPr lang="en-US" dirty="0" err="1" smtClean="0"/>
              <a:t>Pb</a:t>
            </a:r>
            <a:r>
              <a:rPr lang="en-US" dirty="0" smtClean="0"/>
              <a:t>) sheets</a:t>
            </a:r>
          </a:p>
          <a:p>
            <a:r>
              <a:rPr lang="en-US" dirty="0" smtClean="0"/>
              <a:t>Similar to 8.2.1, 5.0.2 </a:t>
            </a:r>
            <a:r>
              <a:rPr lang="en-US" dirty="0" err="1" smtClean="0"/>
              <a:t>monos</a:t>
            </a:r>
            <a:endParaRPr lang="en-US" dirty="0" smtClean="0"/>
          </a:p>
          <a:p>
            <a:pPr lvl="1"/>
            <a:r>
              <a:rPr lang="en-US" dirty="0" smtClean="0"/>
              <a:t>Less radical: contents are </a:t>
            </a:r>
            <a:r>
              <a:rPr lang="en-US" dirty="0" err="1" smtClean="0"/>
              <a:t>Kohzu</a:t>
            </a:r>
            <a:r>
              <a:rPr lang="en-US" dirty="0" smtClean="0"/>
              <a:t>, not Oxford</a:t>
            </a:r>
          </a:p>
          <a:p>
            <a:pPr lvl="1"/>
            <a:r>
              <a:rPr lang="en-US" dirty="0" smtClean="0"/>
              <a:t>$110k vs $700k</a:t>
            </a:r>
          </a:p>
          <a:p>
            <a:r>
              <a:rPr lang="en-US" dirty="0" smtClean="0"/>
              <a:t>Same type FMB Oxford </a:t>
            </a:r>
            <a:r>
              <a:rPr lang="en-US" dirty="0" err="1" smtClean="0"/>
              <a:t>cryo</a:t>
            </a:r>
            <a:r>
              <a:rPr lang="en-US" dirty="0" smtClean="0"/>
              <a:t>-cooler</a:t>
            </a:r>
          </a:p>
          <a:p>
            <a:r>
              <a:rPr lang="en-US" dirty="0" smtClean="0"/>
              <a:t>Simpler, longer Si(111) crystals</a:t>
            </a:r>
          </a:p>
          <a:p>
            <a:pPr lvl="1"/>
            <a:r>
              <a:rPr lang="en-US" dirty="0" smtClean="0"/>
              <a:t>No more Z2 motor</a:t>
            </a:r>
          </a:p>
          <a:p>
            <a:r>
              <a:rPr lang="en-US" dirty="0" smtClean="0"/>
              <a:t>Safety systems: EPS, seismic, burst discs</a:t>
            </a:r>
          </a:p>
          <a:p>
            <a:r>
              <a:rPr lang="en-US" dirty="0" smtClean="0"/>
              <a:t>Document &amp; draw </a:t>
            </a:r>
            <a:r>
              <a:rPr lang="en-US" dirty="0" err="1" smtClean="0"/>
              <a:t>Kohzu</a:t>
            </a:r>
            <a:r>
              <a:rPr lang="en-US" dirty="0" smtClean="0"/>
              <a:t> mono contents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660572" y="406399"/>
            <a:ext cx="68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focus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1974" y="865975"/>
            <a:ext cx="6848029" cy="5136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7"/>
            <a:ext cx="3490957" cy="293003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Condensate drip management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656" y="3854153"/>
            <a:ext cx="251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setup on BL8.2.1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Condensate drip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work with BCSB on fill lines</a:t>
            </a:r>
          </a:p>
          <a:p>
            <a:r>
              <a:rPr lang="en-US" dirty="0" smtClean="0"/>
              <a:t>Best solutions</a:t>
            </a:r>
          </a:p>
          <a:p>
            <a:pPr lvl="1"/>
            <a:r>
              <a:rPr lang="en-US" dirty="0" smtClean="0"/>
              <a:t>Vacuum insulate lines and joints</a:t>
            </a:r>
          </a:p>
          <a:p>
            <a:pPr lvl="1"/>
            <a:r>
              <a:rPr lang="en-US" dirty="0" smtClean="0"/>
              <a:t>Passive/active heated Al cladding</a:t>
            </a:r>
          </a:p>
          <a:p>
            <a:pPr lvl="1"/>
            <a:r>
              <a:rPr lang="en-US" dirty="0" smtClean="0"/>
              <a:t>clear enclosure, purged with N</a:t>
            </a:r>
            <a:r>
              <a:rPr lang="en-US" baseline="-25000" dirty="0" smtClean="0"/>
              <a:t>2</a:t>
            </a:r>
          </a:p>
        </p:txBody>
      </p:sp>
      <p:pic>
        <p:nvPicPr>
          <p:cNvPr id="8194" name="Picture 2" descr="C:\Users\James_Holton\Desktop\James_Holton\projects\mono_cryo\ALS 5.0.2 liquid nitrogen cooled monochromator inst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787524"/>
            <a:ext cx="2339816" cy="31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icture 00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" t="60915" r="445" b="-1738"/>
          <a:stretch/>
        </p:blipFill>
        <p:spPr bwMode="auto">
          <a:xfrm>
            <a:off x="375617" y="4572000"/>
            <a:ext cx="4002742" cy="217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429357" y="5255663"/>
            <a:ext cx="3070753" cy="1222049"/>
            <a:chOff x="5429357" y="5255663"/>
            <a:chExt cx="3070753" cy="1222049"/>
          </a:xfrm>
        </p:grpSpPr>
        <p:sp>
          <p:nvSpPr>
            <p:cNvPr id="4" name="Rectangle 3"/>
            <p:cNvSpPr/>
            <p:nvPr/>
          </p:nvSpPr>
          <p:spPr>
            <a:xfrm>
              <a:off x="6033330" y="5255663"/>
              <a:ext cx="1786071" cy="12220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9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18" b="868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4" t="50119" r="6618" b="8874"/>
            <a:stretch/>
          </p:blipFill>
          <p:spPr bwMode="auto">
            <a:xfrm>
              <a:off x="6466654" y="5581650"/>
              <a:ext cx="993325" cy="456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429357" y="5618289"/>
              <a:ext cx="1040023" cy="447231"/>
            </a:xfrm>
            <a:prstGeom prst="rect">
              <a:avLst/>
            </a:prstGeom>
            <a:gradFill flip="none" rotWithShape="1">
              <a:gsLst>
                <a:gs pos="22350">
                  <a:schemeClr val="bg1">
                    <a:lumMod val="65000"/>
                  </a:schemeClr>
                </a:gs>
                <a:gs pos="9990">
                  <a:schemeClr val="bg1"/>
                </a:gs>
                <a:gs pos="0">
                  <a:schemeClr val="tx1">
                    <a:lumMod val="50000"/>
                    <a:lumOff val="50000"/>
                  </a:schemeClr>
                </a:gs>
                <a:gs pos="82333">
                  <a:srgbClr val="686868"/>
                </a:gs>
                <a:gs pos="76662">
                  <a:schemeClr val="bg1">
                    <a:lumMod val="65000"/>
                  </a:schemeClr>
                </a:gs>
                <a:gs pos="72672">
                  <a:srgbClr val="7E7E7E"/>
                </a:gs>
                <a:gs pos="44000">
                  <a:schemeClr val="bg1">
                    <a:lumMod val="7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60087" y="5595429"/>
              <a:ext cx="1040023" cy="447231"/>
            </a:xfrm>
            <a:prstGeom prst="rect">
              <a:avLst/>
            </a:prstGeom>
            <a:gradFill flip="none" rotWithShape="1">
              <a:gsLst>
                <a:gs pos="22350">
                  <a:schemeClr val="bg1">
                    <a:lumMod val="65000"/>
                  </a:schemeClr>
                </a:gs>
                <a:gs pos="9990">
                  <a:schemeClr val="bg1"/>
                </a:gs>
                <a:gs pos="0">
                  <a:schemeClr val="tx1">
                    <a:lumMod val="50000"/>
                    <a:lumOff val="50000"/>
                  </a:schemeClr>
                </a:gs>
                <a:gs pos="82333">
                  <a:srgbClr val="686868"/>
                </a:gs>
                <a:gs pos="76662">
                  <a:schemeClr val="bg1">
                    <a:lumMod val="65000"/>
                  </a:schemeClr>
                </a:gs>
                <a:gs pos="72672">
                  <a:srgbClr val="7E7E7E"/>
                </a:gs>
                <a:gs pos="44000">
                  <a:schemeClr val="bg1">
                    <a:lumMod val="7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73240" y="6042660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86621" y="5331863"/>
              <a:ext cx="531300" cy="1278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59261" y="6257693"/>
              <a:ext cx="531300" cy="1278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046470" y="5388999"/>
              <a:ext cx="1664970" cy="941352"/>
            </a:xfrm>
            <a:custGeom>
              <a:avLst/>
              <a:gdLst>
                <a:gd name="connsiteX0" fmla="*/ 0 w 1417320"/>
                <a:gd name="connsiteY0" fmla="*/ 0 h 927771"/>
                <a:gd name="connsiteX1" fmla="*/ 381000 w 1417320"/>
                <a:gd name="connsiteY1" fmla="*/ 57150 h 927771"/>
                <a:gd name="connsiteX2" fmla="*/ 765810 w 1417320"/>
                <a:gd name="connsiteY2" fmla="*/ 556260 h 927771"/>
                <a:gd name="connsiteX3" fmla="*/ 1123950 w 1417320"/>
                <a:gd name="connsiteY3" fmla="*/ 891540 h 927771"/>
                <a:gd name="connsiteX4" fmla="*/ 1417320 w 1417320"/>
                <a:gd name="connsiteY4" fmla="*/ 902970 h 927771"/>
                <a:gd name="connsiteX0" fmla="*/ 0 w 1417320"/>
                <a:gd name="connsiteY0" fmla="*/ 0 h 927771"/>
                <a:gd name="connsiteX1" fmla="*/ 381000 w 1417320"/>
                <a:gd name="connsiteY1" fmla="*/ 57150 h 927771"/>
                <a:gd name="connsiteX2" fmla="*/ 765810 w 1417320"/>
                <a:gd name="connsiteY2" fmla="*/ 556260 h 927771"/>
                <a:gd name="connsiteX3" fmla="*/ 1123950 w 1417320"/>
                <a:gd name="connsiteY3" fmla="*/ 891540 h 927771"/>
                <a:gd name="connsiteX4" fmla="*/ 1417320 w 1417320"/>
                <a:gd name="connsiteY4" fmla="*/ 902970 h 927771"/>
                <a:gd name="connsiteX0" fmla="*/ 0 w 1417320"/>
                <a:gd name="connsiteY0" fmla="*/ 0 h 927771"/>
                <a:gd name="connsiteX1" fmla="*/ 381000 w 1417320"/>
                <a:gd name="connsiteY1" fmla="*/ 57150 h 927771"/>
                <a:gd name="connsiteX2" fmla="*/ 765810 w 1417320"/>
                <a:gd name="connsiteY2" fmla="*/ 556260 h 927771"/>
                <a:gd name="connsiteX3" fmla="*/ 1123950 w 1417320"/>
                <a:gd name="connsiteY3" fmla="*/ 891540 h 927771"/>
                <a:gd name="connsiteX4" fmla="*/ 1417320 w 1417320"/>
                <a:gd name="connsiteY4" fmla="*/ 902970 h 927771"/>
                <a:gd name="connsiteX0" fmla="*/ 0 w 1417320"/>
                <a:gd name="connsiteY0" fmla="*/ 243 h 928014"/>
                <a:gd name="connsiteX1" fmla="*/ 381000 w 1417320"/>
                <a:gd name="connsiteY1" fmla="*/ 57393 h 928014"/>
                <a:gd name="connsiteX2" fmla="*/ 765810 w 1417320"/>
                <a:gd name="connsiteY2" fmla="*/ 556503 h 928014"/>
                <a:gd name="connsiteX3" fmla="*/ 1123950 w 1417320"/>
                <a:gd name="connsiteY3" fmla="*/ 891783 h 928014"/>
                <a:gd name="connsiteX4" fmla="*/ 1417320 w 1417320"/>
                <a:gd name="connsiteY4" fmla="*/ 903213 h 928014"/>
                <a:gd name="connsiteX0" fmla="*/ 0 w 1664970"/>
                <a:gd name="connsiteY0" fmla="*/ 5961 h 941352"/>
                <a:gd name="connsiteX1" fmla="*/ 628650 w 1664970"/>
                <a:gd name="connsiteY1" fmla="*/ 70731 h 941352"/>
                <a:gd name="connsiteX2" fmla="*/ 1013460 w 1664970"/>
                <a:gd name="connsiteY2" fmla="*/ 569841 h 941352"/>
                <a:gd name="connsiteX3" fmla="*/ 1371600 w 1664970"/>
                <a:gd name="connsiteY3" fmla="*/ 905121 h 941352"/>
                <a:gd name="connsiteX4" fmla="*/ 1664970 w 1664970"/>
                <a:gd name="connsiteY4" fmla="*/ 916551 h 94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970" h="941352">
                  <a:moveTo>
                    <a:pt x="0" y="5961"/>
                  </a:moveTo>
                  <a:cubicBezTo>
                    <a:pt x="149860" y="2151"/>
                    <a:pt x="459740" y="-23249"/>
                    <a:pt x="628650" y="70731"/>
                  </a:cubicBezTo>
                  <a:cubicBezTo>
                    <a:pt x="797560" y="164711"/>
                    <a:pt x="889635" y="430776"/>
                    <a:pt x="1013460" y="569841"/>
                  </a:cubicBezTo>
                  <a:cubicBezTo>
                    <a:pt x="1137285" y="708906"/>
                    <a:pt x="1263015" y="847336"/>
                    <a:pt x="1371600" y="905121"/>
                  </a:cubicBezTo>
                  <a:cubicBezTo>
                    <a:pt x="1480185" y="962906"/>
                    <a:pt x="1572577" y="939728"/>
                    <a:pt x="1664970" y="916551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164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 smtClean="0"/>
              <a:t>Cryogen, overpressure and vacuum safety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199"/>
            <a:ext cx="6822394" cy="50142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1400" dirty="0" smtClean="0"/>
              <a:t>Cryostat is entirely vacuum insulated</a:t>
            </a:r>
          </a:p>
          <a:p>
            <a:pPr lvl="1">
              <a:lnSpc>
                <a:spcPct val="150000"/>
              </a:lnSpc>
            </a:pPr>
            <a:r>
              <a:rPr lang="en-US" altLang="en-US" sz="1050" b="1" dirty="0" smtClean="0">
                <a:solidFill>
                  <a:srgbClr val="008080"/>
                </a:solidFill>
              </a:rPr>
              <a:t>all external surfaces at approximately room temperature</a:t>
            </a:r>
          </a:p>
          <a:p>
            <a:pPr>
              <a:lnSpc>
                <a:spcPct val="150000"/>
              </a:lnSpc>
            </a:pPr>
            <a:r>
              <a:rPr lang="en-US" altLang="en-US" sz="1400" dirty="0" err="1" smtClean="0"/>
              <a:t>Boiloff</a:t>
            </a:r>
            <a:r>
              <a:rPr lang="en-US" altLang="en-US" sz="1400" dirty="0" smtClean="0"/>
              <a:t> gas discharge heated </a:t>
            </a:r>
            <a:r>
              <a:rPr lang="en-US" altLang="en-US" sz="1400" dirty="0" smtClean="0"/>
              <a:t>and directed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down</a:t>
            </a:r>
            <a:endParaRPr lang="en-US" altLang="en-US" sz="1400" dirty="0" smtClean="0"/>
          </a:p>
          <a:p>
            <a:pPr>
              <a:lnSpc>
                <a:spcPct val="150000"/>
              </a:lnSpc>
            </a:pPr>
            <a:r>
              <a:rPr lang="en-US" altLang="en-US" sz="1400" dirty="0" smtClean="0"/>
              <a:t>All closed (or potentially closed) volumes have burst disks 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1400" dirty="0" smtClean="0"/>
              <a:t>and/or </a:t>
            </a:r>
            <a:r>
              <a:rPr lang="en-US" altLang="en-US" sz="1400" dirty="0" smtClean="0"/>
              <a:t>pressure relief protection</a:t>
            </a:r>
          </a:p>
          <a:p>
            <a:pPr>
              <a:lnSpc>
                <a:spcPct val="150000"/>
              </a:lnSpc>
            </a:pPr>
            <a:r>
              <a:rPr lang="en-US" altLang="en-US" sz="1400" dirty="0" err="1" smtClean="0"/>
              <a:t>Cryocooler</a:t>
            </a:r>
            <a:r>
              <a:rPr lang="en-US" altLang="en-US" sz="1400" dirty="0" smtClean="0"/>
              <a:t> has independent monitoring system with limits, 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1400" dirty="0" smtClean="0"/>
              <a:t>audible </a:t>
            </a:r>
            <a:r>
              <a:rPr lang="en-US" altLang="en-US" sz="1400" dirty="0" smtClean="0"/>
              <a:t>klaxon alarms and emergency staff paging capability</a:t>
            </a:r>
          </a:p>
          <a:p>
            <a:pPr>
              <a:lnSpc>
                <a:spcPct val="150000"/>
              </a:lnSpc>
            </a:pPr>
            <a:r>
              <a:rPr lang="en-US" altLang="en-US" sz="1400" dirty="0" smtClean="0"/>
              <a:t>Mono cooling circuit includes direct vacuum/cryogen seals hence:-</a:t>
            </a:r>
          </a:p>
          <a:p>
            <a:pPr lvl="1">
              <a:lnSpc>
                <a:spcPct val="150000"/>
              </a:lnSpc>
            </a:pPr>
            <a:r>
              <a:rPr lang="en-US" altLang="en-US" sz="1400" b="1" dirty="0" smtClean="0">
                <a:solidFill>
                  <a:srgbClr val="008080"/>
                </a:solidFill>
              </a:rPr>
              <a:t>Tank will be fitted with overpressure burst disk</a:t>
            </a:r>
          </a:p>
          <a:p>
            <a:pPr lvl="1">
              <a:lnSpc>
                <a:spcPct val="150000"/>
              </a:lnSpc>
            </a:pPr>
            <a:r>
              <a:rPr lang="en-US" altLang="en-US" sz="1400" b="1" dirty="0" smtClean="0">
                <a:solidFill>
                  <a:srgbClr val="008080"/>
                </a:solidFill>
              </a:rPr>
              <a:t>In-vacuum electronics protected by pressure interlock covering low conductivity pressure regime</a:t>
            </a:r>
          </a:p>
          <a:p>
            <a:pPr lvl="1">
              <a:lnSpc>
                <a:spcPct val="150000"/>
              </a:lnSpc>
            </a:pPr>
            <a:r>
              <a:rPr lang="en-US" altLang="en-US" sz="1400" b="1" dirty="0" smtClean="0">
                <a:solidFill>
                  <a:srgbClr val="008080"/>
                </a:solidFill>
              </a:rPr>
              <a:t>Ring vacuum is protected by front-end double Be window</a:t>
            </a:r>
          </a:p>
          <a:p>
            <a:pPr lvl="1">
              <a:lnSpc>
                <a:spcPct val="150000"/>
              </a:lnSpc>
            </a:pPr>
            <a:r>
              <a:rPr lang="en-US" altLang="en-US" sz="1400" b="1" dirty="0" smtClean="0">
                <a:solidFill>
                  <a:srgbClr val="008080"/>
                </a:solidFill>
              </a:rPr>
              <a:t>In-vacuum </a:t>
            </a:r>
            <a:r>
              <a:rPr lang="en-US" altLang="en-US" sz="1400" b="1" dirty="0" smtClean="0">
                <a:solidFill>
                  <a:srgbClr val="008080"/>
                </a:solidFill>
              </a:rPr>
              <a:t>leaks of dry LN preferable to water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15" y="1110953"/>
            <a:ext cx="17510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38" y="3110669"/>
            <a:ext cx="184943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072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Could use help with…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6058"/>
          </a:xfrm>
        </p:spPr>
        <p:txBody>
          <a:bodyPr>
            <a:normAutofit/>
          </a:bodyPr>
          <a:lstStyle/>
          <a:p>
            <a:r>
              <a:rPr lang="en-US" dirty="0" smtClean="0"/>
              <a:t>EPS – integrate Cryostat “ok</a:t>
            </a:r>
            <a:r>
              <a:rPr lang="en-US" dirty="0"/>
              <a:t>” relay </a:t>
            </a:r>
            <a:r>
              <a:rPr lang="en-US" dirty="0" smtClean="0"/>
              <a:t>output</a:t>
            </a:r>
          </a:p>
          <a:p>
            <a:r>
              <a:rPr lang="en-US" dirty="0" smtClean="0"/>
              <a:t>Seismic – same as other cryostats</a:t>
            </a:r>
          </a:p>
          <a:p>
            <a:pPr lvl="1"/>
            <a:r>
              <a:rPr lang="en-US" dirty="0" smtClean="0"/>
              <a:t>Replace eight wheels with 2” floor anchors</a:t>
            </a:r>
          </a:p>
          <a:p>
            <a:pPr lvl="1"/>
            <a:r>
              <a:rPr lang="en-US" dirty="0" smtClean="0"/>
              <a:t>&lt; 100 </a:t>
            </a:r>
            <a:r>
              <a:rPr lang="en-US" dirty="0" err="1" smtClean="0"/>
              <a:t>lbs</a:t>
            </a:r>
            <a:r>
              <a:rPr lang="en-US" dirty="0" smtClean="0"/>
              <a:t>/anchor</a:t>
            </a:r>
            <a:endParaRPr lang="en-US" dirty="0"/>
          </a:p>
          <a:p>
            <a:r>
              <a:rPr lang="en-US" dirty="0" smtClean="0"/>
              <a:t>Spec burst discs</a:t>
            </a:r>
          </a:p>
          <a:p>
            <a:r>
              <a:rPr lang="en-US" dirty="0" smtClean="0"/>
              <a:t>Electrical power feed</a:t>
            </a:r>
          </a:p>
          <a:p>
            <a:r>
              <a:rPr lang="en-US" dirty="0" err="1" smtClean="0"/>
              <a:t>Cryo</a:t>
            </a:r>
            <a:r>
              <a:rPr lang="en-US" dirty="0" smtClean="0"/>
              <a:t>-cooler placement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4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0071" y="1397504"/>
            <a:ext cx="6240566" cy="4680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3593" y="1433824"/>
            <a:ext cx="6274749" cy="47060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8658" y="59821"/>
            <a:ext cx="3785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cooler placement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4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Back-out plan and crazy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605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Re-install old mono parts</a:t>
            </a:r>
          </a:p>
          <a:p>
            <a:pPr marL="914400" lvl="1" indent="-514350"/>
            <a:r>
              <a:rPr lang="en-US" sz="2600" dirty="0"/>
              <a:t>n</a:t>
            </a:r>
            <a:r>
              <a:rPr lang="en-US" sz="2600" dirty="0" smtClean="0"/>
              <a:t>ot expected, last resort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Modify </a:t>
            </a:r>
            <a:r>
              <a:rPr lang="en-US" dirty="0" err="1" smtClean="0"/>
              <a:t>Pb</a:t>
            </a:r>
            <a:r>
              <a:rPr lang="en-US" dirty="0" smtClean="0"/>
              <a:t> to fit </a:t>
            </a:r>
            <a:r>
              <a:rPr lang="en-US" dirty="0" err="1" smtClean="0"/>
              <a:t>cryo</a:t>
            </a:r>
            <a:r>
              <a:rPr lang="en-US" dirty="0" smtClean="0"/>
              <a:t> rig - preferable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Modify </a:t>
            </a:r>
            <a:r>
              <a:rPr lang="en-US" dirty="0" err="1" smtClean="0"/>
              <a:t>cryo</a:t>
            </a:r>
            <a:r>
              <a:rPr lang="en-US" dirty="0" smtClean="0"/>
              <a:t> rig to fit </a:t>
            </a:r>
            <a:r>
              <a:rPr lang="en-US" dirty="0" err="1" smtClean="0"/>
              <a:t>Pb</a:t>
            </a:r>
            <a:r>
              <a:rPr lang="en-US" dirty="0" smtClean="0"/>
              <a:t> - possible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Run water through new mono parts</a:t>
            </a:r>
          </a:p>
          <a:p>
            <a:pPr marL="914400" lvl="1" indent="-514350"/>
            <a:r>
              <a:rPr lang="en-US" sz="2600" dirty="0" smtClean="0"/>
              <a:t>In event of total </a:t>
            </a:r>
            <a:r>
              <a:rPr lang="en-US" sz="2600" dirty="0" err="1" smtClean="0"/>
              <a:t>cryo</a:t>
            </a:r>
            <a:r>
              <a:rPr lang="en-US" sz="2600" dirty="0" smtClean="0"/>
              <a:t> show-stopper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Daisy-chain 8.2.1 and 8.3.1 </a:t>
            </a:r>
            <a:r>
              <a:rPr lang="en-US" dirty="0" err="1" smtClean="0"/>
              <a:t>monos</a:t>
            </a:r>
            <a:endParaRPr lang="en-US" dirty="0" smtClean="0"/>
          </a:p>
          <a:p>
            <a:pPr marL="914400" lvl="1" indent="-514350"/>
            <a:r>
              <a:rPr lang="en-US" sz="2400" dirty="0" smtClean="0"/>
              <a:t>May be valuable solution in future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Alternate cooler: N2 gas at 10 L/s</a:t>
            </a:r>
          </a:p>
          <a:p>
            <a:pPr lvl="1"/>
            <a:r>
              <a:rPr lang="en-US" sz="2200" dirty="0" smtClean="0"/>
              <a:t>Very much lower cost</a:t>
            </a:r>
          </a:p>
        </p:txBody>
      </p:sp>
    </p:spTree>
    <p:extLst>
      <p:ext uri="{BB962C8B-B14F-4D97-AF65-F5344CB8AC3E}">
        <p14:creationId xmlns:p14="http://schemas.microsoft.com/office/powerpoint/2010/main" val="25513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605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Jun 25 – open mono, measure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plate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July 1 – completed power, EPS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July 30 – burst discs, cooler placement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Aug 5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Kohzu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upgrade complete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Sep 15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cooler install complete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Oct 13 – BL Commissioning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0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t="11864" r="7659" b="10093"/>
          <a:stretch/>
        </p:blipFill>
        <p:spPr>
          <a:xfrm rot="10800000">
            <a:off x="0" y="-2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137" y="3503775"/>
            <a:ext cx="1053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Cu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Compton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Shield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6121" y="1810283"/>
            <a:ext cx="1686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“hanging”</a:t>
            </a:r>
          </a:p>
          <a:p>
            <a:pPr algn="ctr"/>
            <a:r>
              <a:rPr lang="en-US" sz="2400" b="1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en-US" sz="2400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15590" y="3295448"/>
            <a:ext cx="5093970" cy="506932"/>
          </a:xfrm>
          <a:custGeom>
            <a:avLst/>
            <a:gdLst>
              <a:gd name="connsiteX0" fmla="*/ 0 w 5093970"/>
              <a:gd name="connsiteY0" fmla="*/ 171652 h 506932"/>
              <a:gd name="connsiteX1" fmla="*/ 640080 w 5093970"/>
              <a:gd name="connsiteY1" fmla="*/ 4012 h 506932"/>
              <a:gd name="connsiteX2" fmla="*/ 1074420 w 5093970"/>
              <a:gd name="connsiteY2" fmla="*/ 57352 h 506932"/>
              <a:gd name="connsiteX3" fmla="*/ 1287780 w 5093970"/>
              <a:gd name="connsiteY3" fmla="*/ 114502 h 506932"/>
              <a:gd name="connsiteX4" fmla="*/ 1489710 w 5093970"/>
              <a:gd name="connsiteY4" fmla="*/ 80212 h 506932"/>
              <a:gd name="connsiteX5" fmla="*/ 1699260 w 5093970"/>
              <a:gd name="connsiteY5" fmla="*/ 38302 h 506932"/>
              <a:gd name="connsiteX6" fmla="*/ 1992630 w 5093970"/>
              <a:gd name="connsiteY6" fmla="*/ 91642 h 506932"/>
              <a:gd name="connsiteX7" fmla="*/ 2270760 w 5093970"/>
              <a:gd name="connsiteY7" fmla="*/ 160222 h 506932"/>
              <a:gd name="connsiteX8" fmla="*/ 2430780 w 5093970"/>
              <a:gd name="connsiteY8" fmla="*/ 179272 h 506932"/>
              <a:gd name="connsiteX9" fmla="*/ 2560320 w 5093970"/>
              <a:gd name="connsiteY9" fmla="*/ 125932 h 506932"/>
              <a:gd name="connsiteX10" fmla="*/ 2788920 w 5093970"/>
              <a:gd name="connsiteY10" fmla="*/ 141172 h 506932"/>
              <a:gd name="connsiteX11" fmla="*/ 3013710 w 5093970"/>
              <a:gd name="connsiteY11" fmla="*/ 221182 h 506932"/>
              <a:gd name="connsiteX12" fmla="*/ 3135630 w 5093970"/>
              <a:gd name="connsiteY12" fmla="*/ 255472 h 506932"/>
              <a:gd name="connsiteX13" fmla="*/ 3284220 w 5093970"/>
              <a:gd name="connsiteY13" fmla="*/ 236422 h 506932"/>
              <a:gd name="connsiteX14" fmla="*/ 3432810 w 5093970"/>
              <a:gd name="connsiteY14" fmla="*/ 278332 h 506932"/>
              <a:gd name="connsiteX15" fmla="*/ 3600450 w 5093970"/>
              <a:gd name="connsiteY15" fmla="*/ 308812 h 506932"/>
              <a:gd name="connsiteX16" fmla="*/ 3851910 w 5093970"/>
              <a:gd name="connsiteY16" fmla="*/ 320242 h 506932"/>
              <a:gd name="connsiteX17" fmla="*/ 4027170 w 5093970"/>
              <a:gd name="connsiteY17" fmla="*/ 396442 h 506932"/>
              <a:gd name="connsiteX18" fmla="*/ 4248150 w 5093970"/>
              <a:gd name="connsiteY18" fmla="*/ 388822 h 506932"/>
              <a:gd name="connsiteX19" fmla="*/ 4354830 w 5093970"/>
              <a:gd name="connsiteY19" fmla="*/ 385012 h 506932"/>
              <a:gd name="connsiteX20" fmla="*/ 4511040 w 5093970"/>
              <a:gd name="connsiteY20" fmla="*/ 411682 h 506932"/>
              <a:gd name="connsiteX21" fmla="*/ 4686300 w 5093970"/>
              <a:gd name="connsiteY21" fmla="*/ 388822 h 506932"/>
              <a:gd name="connsiteX22" fmla="*/ 5006340 w 5093970"/>
              <a:gd name="connsiteY22" fmla="*/ 449782 h 506932"/>
              <a:gd name="connsiteX23" fmla="*/ 5093970 w 5093970"/>
              <a:gd name="connsiteY23" fmla="*/ 506932 h 5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93970" h="506932">
                <a:moveTo>
                  <a:pt x="0" y="171652"/>
                </a:moveTo>
                <a:cubicBezTo>
                  <a:pt x="230505" y="97357"/>
                  <a:pt x="461010" y="23062"/>
                  <a:pt x="640080" y="4012"/>
                </a:cubicBezTo>
                <a:cubicBezTo>
                  <a:pt x="819150" y="-15038"/>
                  <a:pt x="966470" y="38937"/>
                  <a:pt x="1074420" y="57352"/>
                </a:cubicBezTo>
                <a:cubicBezTo>
                  <a:pt x="1182370" y="75767"/>
                  <a:pt x="1218565" y="110692"/>
                  <a:pt x="1287780" y="114502"/>
                </a:cubicBezTo>
                <a:cubicBezTo>
                  <a:pt x="1356995" y="118312"/>
                  <a:pt x="1421130" y="92912"/>
                  <a:pt x="1489710" y="80212"/>
                </a:cubicBezTo>
                <a:cubicBezTo>
                  <a:pt x="1558290" y="67512"/>
                  <a:pt x="1615440" y="36397"/>
                  <a:pt x="1699260" y="38302"/>
                </a:cubicBezTo>
                <a:cubicBezTo>
                  <a:pt x="1783080" y="40207"/>
                  <a:pt x="1897380" y="71322"/>
                  <a:pt x="1992630" y="91642"/>
                </a:cubicBezTo>
                <a:cubicBezTo>
                  <a:pt x="2087880" y="111962"/>
                  <a:pt x="2197735" y="145617"/>
                  <a:pt x="2270760" y="160222"/>
                </a:cubicBezTo>
                <a:cubicBezTo>
                  <a:pt x="2343785" y="174827"/>
                  <a:pt x="2382520" y="184987"/>
                  <a:pt x="2430780" y="179272"/>
                </a:cubicBezTo>
                <a:cubicBezTo>
                  <a:pt x="2479040" y="173557"/>
                  <a:pt x="2500630" y="132282"/>
                  <a:pt x="2560320" y="125932"/>
                </a:cubicBezTo>
                <a:cubicBezTo>
                  <a:pt x="2620010" y="119582"/>
                  <a:pt x="2713355" y="125297"/>
                  <a:pt x="2788920" y="141172"/>
                </a:cubicBezTo>
                <a:cubicBezTo>
                  <a:pt x="2864485" y="157047"/>
                  <a:pt x="2955925" y="202132"/>
                  <a:pt x="3013710" y="221182"/>
                </a:cubicBezTo>
                <a:cubicBezTo>
                  <a:pt x="3071495" y="240232"/>
                  <a:pt x="3090545" y="252932"/>
                  <a:pt x="3135630" y="255472"/>
                </a:cubicBezTo>
                <a:cubicBezTo>
                  <a:pt x="3180715" y="258012"/>
                  <a:pt x="3234690" y="232612"/>
                  <a:pt x="3284220" y="236422"/>
                </a:cubicBezTo>
                <a:cubicBezTo>
                  <a:pt x="3333750" y="240232"/>
                  <a:pt x="3380105" y="266267"/>
                  <a:pt x="3432810" y="278332"/>
                </a:cubicBezTo>
                <a:cubicBezTo>
                  <a:pt x="3485515" y="290397"/>
                  <a:pt x="3530600" y="301827"/>
                  <a:pt x="3600450" y="308812"/>
                </a:cubicBezTo>
                <a:cubicBezTo>
                  <a:pt x="3670300" y="315797"/>
                  <a:pt x="3780790" y="305637"/>
                  <a:pt x="3851910" y="320242"/>
                </a:cubicBezTo>
                <a:cubicBezTo>
                  <a:pt x="3923030" y="334847"/>
                  <a:pt x="3961130" y="385012"/>
                  <a:pt x="4027170" y="396442"/>
                </a:cubicBezTo>
                <a:cubicBezTo>
                  <a:pt x="4093210" y="407872"/>
                  <a:pt x="4248150" y="388822"/>
                  <a:pt x="4248150" y="388822"/>
                </a:cubicBezTo>
                <a:cubicBezTo>
                  <a:pt x="4302760" y="386917"/>
                  <a:pt x="4311015" y="381202"/>
                  <a:pt x="4354830" y="385012"/>
                </a:cubicBezTo>
                <a:cubicBezTo>
                  <a:pt x="4398645" y="388822"/>
                  <a:pt x="4455795" y="411047"/>
                  <a:pt x="4511040" y="411682"/>
                </a:cubicBezTo>
                <a:cubicBezTo>
                  <a:pt x="4566285" y="412317"/>
                  <a:pt x="4603750" y="382472"/>
                  <a:pt x="4686300" y="388822"/>
                </a:cubicBezTo>
                <a:cubicBezTo>
                  <a:pt x="4768850" y="395172"/>
                  <a:pt x="4938395" y="430097"/>
                  <a:pt x="5006340" y="449782"/>
                </a:cubicBezTo>
                <a:cubicBezTo>
                  <a:pt x="5074285" y="469467"/>
                  <a:pt x="5084127" y="488199"/>
                  <a:pt x="5093970" y="50693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97495" y="4198122"/>
            <a:ext cx="3546505" cy="26598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819402" y="4879649"/>
            <a:ext cx="512748" cy="3589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0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t="42563" r="67944" b="37648"/>
          <a:stretch/>
        </p:blipFill>
        <p:spPr>
          <a:xfrm>
            <a:off x="0" y="0"/>
            <a:ext cx="9122374" cy="6964822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4198122"/>
            <a:ext cx="3546505" cy="26598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63125" y="4836920"/>
            <a:ext cx="512748" cy="3589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8" t="56698" r="4954" b="14766"/>
          <a:stretch/>
        </p:blipFill>
        <p:spPr>
          <a:xfrm>
            <a:off x="-145279" y="-26287"/>
            <a:ext cx="9289279" cy="688428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97495" y="0"/>
            <a:ext cx="3546505" cy="26598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853586" y="1775388"/>
            <a:ext cx="512748" cy="3589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2946" r="46128" b="9446"/>
          <a:stretch/>
        </p:blipFill>
        <p:spPr bwMode="auto">
          <a:xfrm>
            <a:off x="675118" y="3161944"/>
            <a:ext cx="871672" cy="35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crystal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458" b="9096"/>
          <a:stretch/>
        </p:blipFill>
        <p:spPr bwMode="auto">
          <a:xfrm>
            <a:off x="212933" y="1215002"/>
            <a:ext cx="1949153" cy="18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5"/>
          <a:stretch/>
        </p:blipFill>
        <p:spPr bwMode="auto">
          <a:xfrm>
            <a:off x="2162086" y="1187939"/>
            <a:ext cx="233229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3510646"/>
            <a:ext cx="24982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0112" y="137587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Si(111)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787152" y="2221655"/>
            <a:ext cx="6271567" cy="4374259"/>
            <a:chOff x="2787152" y="2221655"/>
            <a:chExt cx="6271567" cy="4374259"/>
          </a:xfrm>
        </p:grpSpPr>
        <p:grpSp>
          <p:nvGrpSpPr>
            <p:cNvPr id="13" name="Group 12"/>
            <p:cNvGrpSpPr/>
            <p:nvPr/>
          </p:nvGrpSpPr>
          <p:grpSpPr>
            <a:xfrm>
              <a:off x="2787152" y="2221655"/>
              <a:ext cx="6271567" cy="4374259"/>
              <a:chOff x="2787152" y="2221655"/>
              <a:chExt cx="6271567" cy="437425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190" b="97628" l="991" r="9669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7152" y="2811566"/>
                <a:ext cx="6271567" cy="37843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itle 1"/>
              <p:cNvSpPr txBox="1">
                <a:spLocks/>
              </p:cNvSpPr>
              <p:nvPr/>
            </p:nvSpPr>
            <p:spPr>
              <a:xfrm>
                <a:off x="6161516" y="2221655"/>
                <a:ext cx="2498221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 smtClean="0"/>
                  <a:t>new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 rot="933461">
                <a:off x="4446622" y="5802594"/>
                <a:ext cx="2133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70L x 40W x 40T mm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284421">
              <a:off x="5433700" y="3485260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Si(111)</a:t>
              </a:r>
              <a:endParaRPr lang="en-US" dirty="0"/>
            </a:p>
          </p:txBody>
        </p:sp>
      </p:grpSp>
      <p:pic>
        <p:nvPicPr>
          <p:cNvPr id="12" name="Google Shape;23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099" y="4477997"/>
            <a:ext cx="2218249" cy="21578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85162" y="3166074"/>
            <a:ext cx="2133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0L x 60W x 38T 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99290" y="1512605"/>
            <a:ext cx="3323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load: 60 W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5" t="52336" r="29346" b="26605"/>
          <a:stretch/>
        </p:blipFill>
        <p:spPr>
          <a:xfrm rot="5400000">
            <a:off x="-270540" y="-1437671"/>
            <a:ext cx="9685079" cy="9144000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98122"/>
            <a:ext cx="3546505" cy="26598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66431" y="5913689"/>
            <a:ext cx="512748" cy="3589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5" t="27539" r="60654" b="53520"/>
          <a:stretch/>
        </p:blipFill>
        <p:spPr>
          <a:xfrm>
            <a:off x="0" y="85458"/>
            <a:ext cx="9144000" cy="812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64367" y="5740637"/>
            <a:ext cx="2979633" cy="22347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791821">
            <a:off x="6805522" y="7469520"/>
            <a:ext cx="758252" cy="2895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2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4" t="78667"/>
          <a:stretch/>
        </p:blipFill>
        <p:spPr>
          <a:xfrm>
            <a:off x="0" y="3486684"/>
            <a:ext cx="9144000" cy="3371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7" t="12" r="20897" b="82701"/>
          <a:stretch/>
        </p:blipFill>
        <p:spPr>
          <a:xfrm>
            <a:off x="1" y="62143"/>
            <a:ext cx="9144000" cy="341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crystal</a:t>
            </a:r>
            <a:endParaRPr lang="en-US" dirty="0"/>
          </a:p>
        </p:txBody>
      </p:sp>
      <p:pic>
        <p:nvPicPr>
          <p:cNvPr id="2050" name="Picture 2" descr="https://lh7-us.googleusercontent.com/slidesz/AGV_vUd43dAGXjusKwAl4v6xoAo6xs4Zrgs0eBzx_El6UemBTEk8oMBNAWZG1j9nNilOb-XeOSJvUBTO5VG28MJuRdjkCBx1PRYCk5pqCvXR10G_CW9XjVlI2wzNy5voHzXg6BSGCREgq5bj8zP6k3f7_iFo78lvvyvV83Me4uitDfkRZdjRo6RFdnU=s2048?key=17sMIVR54cZB3g7gZj_nP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8" y="4042160"/>
            <a:ext cx="3357678" cy="25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279" y="3117540"/>
            <a:ext cx="24982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old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3482"/>
          <a:stretch/>
        </p:blipFill>
        <p:spPr bwMode="auto">
          <a:xfrm>
            <a:off x="0" y="963117"/>
            <a:ext cx="3213219" cy="245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88113" y="2187472"/>
            <a:ext cx="4755887" cy="4051925"/>
            <a:chOff x="4388113" y="2187472"/>
            <a:chExt cx="4755887" cy="405192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593" y="2427302"/>
              <a:ext cx="4005930" cy="3812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6645779" y="2187472"/>
              <a:ext cx="249822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new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933461">
              <a:off x="4388113" y="5802594"/>
              <a:ext cx="2250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165L x 40W x 30T mm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27793" y="332609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90L x 51W x 40T mm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99290" y="1512605"/>
            <a:ext cx="3642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load: &lt;&lt; 1 W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more Z2 motor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0" y="1921320"/>
            <a:ext cx="5778671" cy="242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886" y="3129813"/>
            <a:ext cx="4429743" cy="330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0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868"/>
            <a:ext cx="9144000" cy="577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1802167" y="728530"/>
            <a:ext cx="7992885" cy="2051877"/>
          </a:xfrm>
          <a:custGeom>
            <a:avLst/>
            <a:gdLst>
              <a:gd name="connsiteX0" fmla="*/ 0 w 5228298"/>
              <a:gd name="connsiteY0" fmla="*/ 177602 h 1599727"/>
              <a:gd name="connsiteX1" fmla="*/ 115410 w 5228298"/>
              <a:gd name="connsiteY1" fmla="*/ 301890 h 1599727"/>
              <a:gd name="connsiteX2" fmla="*/ 523783 w 5228298"/>
              <a:gd name="connsiteY2" fmla="*/ 346278 h 1599727"/>
              <a:gd name="connsiteX3" fmla="*/ 1091953 w 5228298"/>
              <a:gd name="connsiteY3" fmla="*/ 594853 h 1599727"/>
              <a:gd name="connsiteX4" fmla="*/ 1970843 w 5228298"/>
              <a:gd name="connsiteY4" fmla="*/ 1420476 h 1599727"/>
              <a:gd name="connsiteX5" fmla="*/ 2467992 w 5228298"/>
              <a:gd name="connsiteY5" fmla="*/ 1598030 h 1599727"/>
              <a:gd name="connsiteX6" fmla="*/ 4234649 w 5228298"/>
              <a:gd name="connsiteY6" fmla="*/ 1500375 h 1599727"/>
              <a:gd name="connsiteX7" fmla="*/ 4927107 w 5228298"/>
              <a:gd name="connsiteY7" fmla="*/ 1340577 h 1599727"/>
              <a:gd name="connsiteX8" fmla="*/ 5220070 w 5228298"/>
              <a:gd name="connsiteY8" fmla="*/ 230868 h 1599727"/>
              <a:gd name="connsiteX9" fmla="*/ 4634144 w 5228298"/>
              <a:gd name="connsiteY9" fmla="*/ 17804 h 1599727"/>
              <a:gd name="connsiteX10" fmla="*/ 461639 w 5228298"/>
              <a:gd name="connsiteY10" fmla="*/ 26682 h 1599727"/>
              <a:gd name="connsiteX0" fmla="*/ 0 w 7759035"/>
              <a:gd name="connsiteY0" fmla="*/ 177602 h 1905624"/>
              <a:gd name="connsiteX1" fmla="*/ 115410 w 7759035"/>
              <a:gd name="connsiteY1" fmla="*/ 301890 h 1905624"/>
              <a:gd name="connsiteX2" fmla="*/ 523783 w 7759035"/>
              <a:gd name="connsiteY2" fmla="*/ 346278 h 1905624"/>
              <a:gd name="connsiteX3" fmla="*/ 1091953 w 7759035"/>
              <a:gd name="connsiteY3" fmla="*/ 594853 h 1905624"/>
              <a:gd name="connsiteX4" fmla="*/ 1970843 w 7759035"/>
              <a:gd name="connsiteY4" fmla="*/ 1420476 h 1905624"/>
              <a:gd name="connsiteX5" fmla="*/ 2467992 w 7759035"/>
              <a:gd name="connsiteY5" fmla="*/ 1598030 h 1905624"/>
              <a:gd name="connsiteX6" fmla="*/ 4234649 w 7759035"/>
              <a:gd name="connsiteY6" fmla="*/ 1500375 h 1905624"/>
              <a:gd name="connsiteX7" fmla="*/ 7750206 w 7759035"/>
              <a:gd name="connsiteY7" fmla="*/ 1855482 h 1905624"/>
              <a:gd name="connsiteX8" fmla="*/ 5220070 w 7759035"/>
              <a:gd name="connsiteY8" fmla="*/ 230868 h 1905624"/>
              <a:gd name="connsiteX9" fmla="*/ 4634144 w 7759035"/>
              <a:gd name="connsiteY9" fmla="*/ 17804 h 1905624"/>
              <a:gd name="connsiteX10" fmla="*/ 461639 w 7759035"/>
              <a:gd name="connsiteY10" fmla="*/ 26682 h 1905624"/>
              <a:gd name="connsiteX0" fmla="*/ 0 w 7992885"/>
              <a:gd name="connsiteY0" fmla="*/ 310158 h 2051877"/>
              <a:gd name="connsiteX1" fmla="*/ 115410 w 7992885"/>
              <a:gd name="connsiteY1" fmla="*/ 434446 h 2051877"/>
              <a:gd name="connsiteX2" fmla="*/ 523783 w 7992885"/>
              <a:gd name="connsiteY2" fmla="*/ 478834 h 2051877"/>
              <a:gd name="connsiteX3" fmla="*/ 1091953 w 7992885"/>
              <a:gd name="connsiteY3" fmla="*/ 727409 h 2051877"/>
              <a:gd name="connsiteX4" fmla="*/ 1970843 w 7992885"/>
              <a:gd name="connsiteY4" fmla="*/ 1553032 h 2051877"/>
              <a:gd name="connsiteX5" fmla="*/ 2467992 w 7992885"/>
              <a:gd name="connsiteY5" fmla="*/ 1730586 h 2051877"/>
              <a:gd name="connsiteX6" fmla="*/ 4234649 w 7992885"/>
              <a:gd name="connsiteY6" fmla="*/ 1632931 h 2051877"/>
              <a:gd name="connsiteX7" fmla="*/ 7750206 w 7992885"/>
              <a:gd name="connsiteY7" fmla="*/ 1988038 h 2051877"/>
              <a:gd name="connsiteX8" fmla="*/ 7350711 w 7992885"/>
              <a:gd name="connsiteY8" fmla="*/ 132605 h 2051877"/>
              <a:gd name="connsiteX9" fmla="*/ 4634144 w 7992885"/>
              <a:gd name="connsiteY9" fmla="*/ 150360 h 2051877"/>
              <a:gd name="connsiteX10" fmla="*/ 461639 w 7992885"/>
              <a:gd name="connsiteY10" fmla="*/ 159238 h 205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2885" h="2051877">
                <a:moveTo>
                  <a:pt x="0" y="310158"/>
                </a:moveTo>
                <a:cubicBezTo>
                  <a:pt x="14056" y="358245"/>
                  <a:pt x="28113" y="406333"/>
                  <a:pt x="115410" y="434446"/>
                </a:cubicBezTo>
                <a:cubicBezTo>
                  <a:pt x="202707" y="462559"/>
                  <a:pt x="361026" y="430007"/>
                  <a:pt x="523783" y="478834"/>
                </a:cubicBezTo>
                <a:cubicBezTo>
                  <a:pt x="686540" y="527661"/>
                  <a:pt x="850776" y="548376"/>
                  <a:pt x="1091953" y="727409"/>
                </a:cubicBezTo>
                <a:cubicBezTo>
                  <a:pt x="1333130" y="906442"/>
                  <a:pt x="1741503" y="1385836"/>
                  <a:pt x="1970843" y="1553032"/>
                </a:cubicBezTo>
                <a:cubicBezTo>
                  <a:pt x="2200183" y="1720228"/>
                  <a:pt x="2090691" y="1717270"/>
                  <a:pt x="2467992" y="1730586"/>
                </a:cubicBezTo>
                <a:cubicBezTo>
                  <a:pt x="2845293" y="1743902"/>
                  <a:pt x="3354280" y="1590022"/>
                  <a:pt x="4234649" y="1632931"/>
                </a:cubicBezTo>
                <a:cubicBezTo>
                  <a:pt x="5115018" y="1675840"/>
                  <a:pt x="7230862" y="2238092"/>
                  <a:pt x="7750206" y="1988038"/>
                </a:cubicBezTo>
                <a:cubicBezTo>
                  <a:pt x="8269550" y="1737984"/>
                  <a:pt x="7870055" y="438885"/>
                  <a:pt x="7350711" y="132605"/>
                </a:cubicBezTo>
                <a:cubicBezTo>
                  <a:pt x="6831367" y="-173675"/>
                  <a:pt x="5782323" y="145921"/>
                  <a:pt x="4634144" y="150360"/>
                </a:cubicBezTo>
                <a:lnTo>
                  <a:pt x="461639" y="159238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8700" y="177553"/>
            <a:ext cx="558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Kohzu’s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upgrade kit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008" y="1098243"/>
            <a:ext cx="2117933" cy="131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8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8700" y="177553"/>
            <a:ext cx="558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Kohzu’s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upgrade kit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52" y="946186"/>
            <a:ext cx="5929580" cy="558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700045" y="5016381"/>
            <a:ext cx="213645" cy="307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96968" y="5578979"/>
            <a:ext cx="213645" cy="307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4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5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24011</TotalTime>
  <Words>531</Words>
  <Application>Microsoft Office PowerPoint</Application>
  <PresentationFormat>On-screen Show (4:3)</PresentationFormat>
  <Paragraphs>133</Paragraphs>
  <Slides>32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BL8.3.1 mono cryo upgrade Motivation</vt:lpstr>
      <vt:lpstr>Planned work overview</vt:lpstr>
      <vt:lpstr>1st crystal</vt:lpstr>
      <vt:lpstr>2nd crystal</vt:lpstr>
      <vt:lpstr>No more Z2 motor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BL8.3.1 Mono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Kohzu’s proposed install schedule</vt:lpstr>
      <vt:lpstr>Don’t need help with:</vt:lpstr>
      <vt:lpstr>PowerPoint Presentation</vt:lpstr>
      <vt:lpstr>Condensate drip prevention</vt:lpstr>
      <vt:lpstr>Cryogen, overpressure and vacuum safety</vt:lpstr>
      <vt:lpstr>Could use help with…</vt:lpstr>
      <vt:lpstr>PowerPoint Presentation</vt:lpstr>
      <vt:lpstr>Back-out plan and crazy ideas</vt:lpstr>
      <vt:lpstr>Expected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112</cp:revision>
  <dcterms:created xsi:type="dcterms:W3CDTF">2023-03-03T15:20:50Z</dcterms:created>
  <dcterms:modified xsi:type="dcterms:W3CDTF">2024-06-10T21:29:31Z</dcterms:modified>
</cp:coreProperties>
</file>