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75" r:id="rId3"/>
    <p:sldMasterId id="2147484186" r:id="rId4"/>
    <p:sldMasterId id="2147484199" r:id="rId5"/>
    <p:sldMasterId id="2147484213" r:id="rId6"/>
  </p:sldMasterIdLst>
  <p:notesMasterIdLst>
    <p:notesMasterId r:id="rId139"/>
  </p:notesMasterIdLst>
  <p:sldIdLst>
    <p:sldId id="1549" r:id="rId7"/>
    <p:sldId id="863" r:id="rId8"/>
    <p:sldId id="2273" r:id="rId9"/>
    <p:sldId id="2274" r:id="rId10"/>
    <p:sldId id="2275" r:id="rId11"/>
    <p:sldId id="2270" r:id="rId12"/>
    <p:sldId id="2272" r:id="rId13"/>
    <p:sldId id="2271" r:id="rId14"/>
    <p:sldId id="1976" r:id="rId15"/>
    <p:sldId id="1977" r:id="rId16"/>
    <p:sldId id="2286" r:id="rId17"/>
    <p:sldId id="2287" r:id="rId18"/>
    <p:sldId id="2290" r:id="rId19"/>
    <p:sldId id="2291" r:id="rId20"/>
    <p:sldId id="2292" r:id="rId21"/>
    <p:sldId id="2241" r:id="rId22"/>
    <p:sldId id="1096" r:id="rId23"/>
    <p:sldId id="2103" r:id="rId24"/>
    <p:sldId id="2314" r:id="rId25"/>
    <p:sldId id="2276" r:id="rId26"/>
    <p:sldId id="935" r:id="rId27"/>
    <p:sldId id="937" r:id="rId28"/>
    <p:sldId id="938" r:id="rId29"/>
    <p:sldId id="2280" r:id="rId30"/>
    <p:sldId id="2281" r:id="rId31"/>
    <p:sldId id="2293" r:id="rId32"/>
    <p:sldId id="2384" r:id="rId33"/>
    <p:sldId id="2294" r:id="rId34"/>
    <p:sldId id="2295" r:id="rId35"/>
    <p:sldId id="2296" r:id="rId36"/>
    <p:sldId id="2297" r:id="rId37"/>
    <p:sldId id="2298" r:id="rId38"/>
    <p:sldId id="2299" r:id="rId39"/>
    <p:sldId id="2315" r:id="rId40"/>
    <p:sldId id="2316" r:id="rId41"/>
    <p:sldId id="2317" r:id="rId42"/>
    <p:sldId id="2402" r:id="rId43"/>
    <p:sldId id="2306" r:id="rId44"/>
    <p:sldId id="2307" r:id="rId45"/>
    <p:sldId id="2308" r:id="rId46"/>
    <p:sldId id="2309" r:id="rId47"/>
    <p:sldId id="2310" r:id="rId48"/>
    <p:sldId id="2311" r:id="rId49"/>
    <p:sldId id="2312" r:id="rId50"/>
    <p:sldId id="2319" r:id="rId51"/>
    <p:sldId id="2394" r:id="rId52"/>
    <p:sldId id="2336" r:id="rId53"/>
    <p:sldId id="2321" r:id="rId54"/>
    <p:sldId id="2322" r:id="rId55"/>
    <p:sldId id="2323" r:id="rId56"/>
    <p:sldId id="2333" r:id="rId57"/>
    <p:sldId id="2325" r:id="rId58"/>
    <p:sldId id="2407" r:id="rId59"/>
    <p:sldId id="2326" r:id="rId60"/>
    <p:sldId id="2327" r:id="rId61"/>
    <p:sldId id="2334" r:id="rId62"/>
    <p:sldId id="2329" r:id="rId63"/>
    <p:sldId id="2330" r:id="rId64"/>
    <p:sldId id="2403" r:id="rId65"/>
    <p:sldId id="2404" r:id="rId66"/>
    <p:sldId id="2405" r:id="rId67"/>
    <p:sldId id="2406" r:id="rId68"/>
    <p:sldId id="2331" r:id="rId69"/>
    <p:sldId id="2335" r:id="rId70"/>
    <p:sldId id="2355" r:id="rId71"/>
    <p:sldId id="2356" r:id="rId72"/>
    <p:sldId id="2385" r:id="rId73"/>
    <p:sldId id="2337" r:id="rId74"/>
    <p:sldId id="2338" r:id="rId75"/>
    <p:sldId id="2339" r:id="rId76"/>
    <p:sldId id="2085" r:id="rId77"/>
    <p:sldId id="2086" r:id="rId78"/>
    <p:sldId id="2395" r:id="rId79"/>
    <p:sldId id="2342" r:id="rId80"/>
    <p:sldId id="2343" r:id="rId81"/>
    <p:sldId id="2396" r:id="rId82"/>
    <p:sldId id="2408" r:id="rId83"/>
    <p:sldId id="2344" r:id="rId84"/>
    <p:sldId id="2345" r:id="rId85"/>
    <p:sldId id="2348" r:id="rId86"/>
    <p:sldId id="2349" r:id="rId87"/>
    <p:sldId id="2350" r:id="rId88"/>
    <p:sldId id="2351" r:id="rId89"/>
    <p:sldId id="2352" r:id="rId90"/>
    <p:sldId id="2353" r:id="rId91"/>
    <p:sldId id="2354" r:id="rId92"/>
    <p:sldId id="2346" r:id="rId93"/>
    <p:sldId id="2347" r:id="rId94"/>
    <p:sldId id="2387" r:id="rId95"/>
    <p:sldId id="2388" r:id="rId96"/>
    <p:sldId id="2112" r:id="rId97"/>
    <p:sldId id="2212" r:id="rId98"/>
    <p:sldId id="2111" r:id="rId99"/>
    <p:sldId id="2397" r:id="rId100"/>
    <p:sldId id="2398" r:id="rId101"/>
    <p:sldId id="2391" r:id="rId102"/>
    <p:sldId id="2392" r:id="rId103"/>
    <p:sldId id="2114" r:id="rId104"/>
    <p:sldId id="2228" r:id="rId105"/>
    <p:sldId id="2106" r:id="rId106"/>
    <p:sldId id="2375" r:id="rId107"/>
    <p:sldId id="2393" r:id="rId108"/>
    <p:sldId id="2399" r:id="rId109"/>
    <p:sldId id="2400" r:id="rId110"/>
    <p:sldId id="2401" r:id="rId111"/>
    <p:sldId id="2357" r:id="rId112"/>
    <p:sldId id="2358" r:id="rId113"/>
    <p:sldId id="2359" r:id="rId114"/>
    <p:sldId id="2360" r:id="rId115"/>
    <p:sldId id="2361" r:id="rId116"/>
    <p:sldId id="2362" r:id="rId117"/>
    <p:sldId id="2363" r:id="rId118"/>
    <p:sldId id="2376" r:id="rId119"/>
    <p:sldId id="2377" r:id="rId120"/>
    <p:sldId id="2378" r:id="rId121"/>
    <p:sldId id="2379" r:id="rId122"/>
    <p:sldId id="2380" r:id="rId123"/>
    <p:sldId id="2381" r:id="rId124"/>
    <p:sldId id="2382" r:id="rId125"/>
    <p:sldId id="2364" r:id="rId126"/>
    <p:sldId id="2365" r:id="rId127"/>
    <p:sldId id="2366" r:id="rId128"/>
    <p:sldId id="2367" r:id="rId129"/>
    <p:sldId id="2368" r:id="rId130"/>
    <p:sldId id="2369" r:id="rId131"/>
    <p:sldId id="2370" r:id="rId132"/>
    <p:sldId id="2371" r:id="rId133"/>
    <p:sldId id="2372" r:id="rId134"/>
    <p:sldId id="2373" r:id="rId135"/>
    <p:sldId id="2374" r:id="rId136"/>
    <p:sldId id="2383" r:id="rId137"/>
    <p:sldId id="1965" r:id="rId1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8000"/>
    <a:srgbClr val="40C040"/>
    <a:srgbClr val="080808"/>
    <a:srgbClr val="BBFFFF"/>
    <a:srgbClr val="0066CC"/>
    <a:srgbClr val="000066"/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8" autoAdjust="0"/>
    <p:restoredTop sz="94671" autoAdjust="0"/>
  </p:normalViewPr>
  <p:slideViewPr>
    <p:cSldViewPr snapToGrid="0">
      <p:cViewPr varScale="1">
        <p:scale>
          <a:sx n="66" d="100"/>
          <a:sy n="66" d="100"/>
        </p:scale>
        <p:origin x="-12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137" Type="http://schemas.openxmlformats.org/officeDocument/2006/relationships/slide" Target="slides/slide13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E02F0B9-41C8-4754-B9D7-82A858703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6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02F0B9-41C8-4754-B9D7-82A858703DD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6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243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08AA33-46A1-4ED0-8A60-253930C65057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244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2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88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1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0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01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11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2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77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1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75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4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3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081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07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A6CC4F3-3412-4FEE-9A36-7939AA787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CB8D8B-E8C0-42FF-BC1D-5DB0D33E9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42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FB56D11-617D-40B6-831E-A5DFAAE2A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7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02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CFD3938-F854-432A-89B3-E7217EE15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22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FF3A1C-1F8D-44B6-9AFF-B5369AC2A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48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2C7ECE-4F6B-4587-A406-AE75D037F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4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9F76053-90E8-4E6B-B202-A8AE84D4B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7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9709CD-0895-402A-BC44-7C8016F95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6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5146DC-E973-4974-A46A-C9AB08420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565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113A0EA-AC4D-4716-B811-B6ED9F4CE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33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87C6D6-9D28-4E9E-90BF-B54B8F7AF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71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C3B25CE-ACD8-46FB-A5B4-F2D55732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4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2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43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29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5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56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046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06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0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9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581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6285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4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24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6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C0C26-068F-47F0-B33C-00B64998AE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96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0036-D556-47F2-8C8A-BE3A99DB6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12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EC474-D6DE-45A1-BDF6-9A891B050D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89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FC79E-FCBC-4B19-897C-29242AE28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69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7CED7-539E-4EFE-B91C-77298C5BF9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818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27783-B52D-46E5-8056-674CA189C7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40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95470-AAE9-41C8-BC9B-F05C927D2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18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76639-5AB6-4414-AECD-1AE180BD54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5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96FDB-CC78-4A55-AE50-596A1B0321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0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7160-1D60-4803-8B5B-7AA6EDCE7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896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5800-2B69-4D53-BBF9-5FD1545EA8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51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C0CA0D-EF7B-48A9-99BD-1F0810F50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38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542A1A-4A18-4DB7-8D21-8BFBF1BB9D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50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501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66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655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44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78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93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003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983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7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49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325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946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1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9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0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0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16CF886-B2EB-4509-B4D3-6D0AB3F9A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D26EF6B-4132-4FD0-9383-B30283692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  <p:sldLayoutId id="2147484099" r:id="rId12"/>
    <p:sldLayoutId id="2147484100" r:id="rId13"/>
    <p:sldLayoutId id="21474841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F3BF0A-C6B4-4DBE-84D3-F512D354E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4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  <p:sldLayoutId id="21474841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3C5B098-D043-45F9-BC62-A607401229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2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5.bin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8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3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9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9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8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9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0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0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PowerPoint File available: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pPr eaLnBrk="1" hangingPunct="1"/>
            <a:endParaRPr lang="en-US" altLang="en-US" sz="6600" dirty="0" smtClean="0"/>
          </a:p>
          <a:p>
            <a:pPr algn="ctr" eaLnBrk="1" hangingPunct="1">
              <a:buFontTx/>
              <a:buNone/>
            </a:pPr>
            <a:r>
              <a:rPr lang="en-US" altLang="en-US" sz="4400" dirty="0" smtClean="0"/>
              <a:t>http://bl831.als.lbl.gov/</a:t>
            </a:r>
          </a:p>
          <a:p>
            <a:pPr algn="ctr" eaLnBrk="1" hangingPunct="1">
              <a:buFontTx/>
              <a:buNone/>
            </a:pPr>
            <a:r>
              <a:rPr lang="en-US" altLang="en-US" sz="4400" dirty="0" smtClean="0"/>
              <a:t>~</a:t>
            </a:r>
            <a:r>
              <a:rPr lang="en-US" altLang="en-US" sz="4400" dirty="0" err="1" smtClean="0"/>
              <a:t>jamesh</a:t>
            </a:r>
            <a:r>
              <a:rPr lang="en-US" altLang="en-US" sz="4400" dirty="0" smtClean="0"/>
              <a:t>/</a:t>
            </a:r>
            <a:r>
              <a:rPr lang="en-US" altLang="en-US" sz="4400" dirty="0" err="1" smtClean="0"/>
              <a:t>powerpoint</a:t>
            </a:r>
            <a:r>
              <a:rPr lang="en-US" altLang="en-US" sz="4400" dirty="0" smtClean="0"/>
              <a:t>/</a:t>
            </a:r>
          </a:p>
          <a:p>
            <a:pPr algn="ctr" eaLnBrk="1" hangingPunct="1">
              <a:buFontTx/>
              <a:buNone/>
            </a:pPr>
            <a:r>
              <a:rPr lang="en-US" altLang="en-US" sz="4400" dirty="0" smtClean="0"/>
              <a:t>AS_SvN_2014.pptx</a:t>
            </a:r>
            <a:endParaRPr lang="en-US" altLang="en-US" sz="4400" dirty="0" smtClean="0"/>
          </a:p>
          <a:p>
            <a:pPr algn="ctr" eaLnBrk="1" hangingPunct="1">
              <a:buFontTx/>
              <a:buNone/>
            </a:pPr>
            <a:endParaRPr lang="en-US" altLang="en-US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/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Optimal exposure time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2800" smtClean="0"/>
              <a:t>(faint spots)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5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Times New Roman" pitchFamily="18" charset="0"/>
              </a:rPr>
              <a:t>t</a:t>
            </a:r>
            <a:r>
              <a:rPr lang="en-US" altLang="en-US" i="1" baseline="-25000">
                <a:latin typeface="Times New Roman" pitchFamily="18" charset="0"/>
              </a:rPr>
              <a:t>hr</a:t>
            </a:r>
            <a:r>
              <a:rPr lang="en-US" altLang="en-US" i="1">
                <a:latin typeface="Times New Roman" pitchFamily="18" charset="0"/>
              </a:rPr>
              <a:t> </a:t>
            </a:r>
            <a:r>
              <a:rPr lang="en-US" altLang="en-US">
                <a:latin typeface="Times New Roman" pitchFamily="18" charset="0"/>
              </a:rPr>
              <a:t>	Optimal exposure time for data set (s)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t</a:t>
            </a:r>
            <a:r>
              <a:rPr lang="en-US" altLang="en-US" i="1" baseline="-25000">
                <a:latin typeface="Times New Roman" pitchFamily="18" charset="0"/>
              </a:rPr>
              <a:t>ref</a:t>
            </a:r>
            <a:r>
              <a:rPr lang="en-US" altLang="en-US" i="1">
                <a:latin typeface="Times New Roman" pitchFamily="18" charset="0"/>
              </a:rPr>
              <a:t> </a:t>
            </a:r>
            <a:r>
              <a:rPr lang="en-US" altLang="en-US">
                <a:latin typeface="Times New Roman" pitchFamily="18" charset="0"/>
              </a:rPr>
              <a:t>	exposure time of reference image (s)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bg</a:t>
            </a:r>
            <a:r>
              <a:rPr lang="en-US" altLang="en-US" i="1" baseline="-25000">
                <a:latin typeface="Times New Roman" pitchFamily="18" charset="0"/>
              </a:rPr>
              <a:t>ref</a:t>
            </a:r>
            <a:r>
              <a:rPr lang="en-US" altLang="en-US" i="1">
                <a:latin typeface="Times New Roman" pitchFamily="18" charset="0"/>
              </a:rPr>
              <a:t> </a:t>
            </a:r>
            <a:r>
              <a:rPr lang="en-US" altLang="en-US">
                <a:latin typeface="Times New Roman" pitchFamily="18" charset="0"/>
              </a:rPr>
              <a:t>	background level near weak spots on </a:t>
            </a:r>
          </a:p>
          <a:p>
            <a:pPr eaLnBrk="1" hangingPunct="1"/>
            <a:r>
              <a:rPr lang="en-US" altLang="en-US">
                <a:latin typeface="Times New Roman" pitchFamily="18" charset="0"/>
              </a:rPr>
              <a:t>	reference image (ADU)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bg</a:t>
            </a:r>
            <a:r>
              <a:rPr lang="en-US" altLang="en-US" baseline="-25000">
                <a:latin typeface="Times New Roman" pitchFamily="18" charset="0"/>
              </a:rPr>
              <a:t>0</a:t>
            </a:r>
            <a:r>
              <a:rPr lang="en-US" altLang="en-US">
                <a:latin typeface="Times New Roman" pitchFamily="18" charset="0"/>
              </a:rPr>
              <a:t>	ADC offset of detector (ADU)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bg</a:t>
            </a:r>
            <a:r>
              <a:rPr lang="en-US" altLang="en-US" i="1" baseline="-25000">
                <a:latin typeface="Times New Roman" pitchFamily="18" charset="0"/>
              </a:rPr>
              <a:t>hr</a:t>
            </a:r>
            <a:r>
              <a:rPr lang="en-US" altLang="en-US">
                <a:latin typeface="Times New Roman" pitchFamily="18" charset="0"/>
              </a:rPr>
              <a:t>	optimal background level (via </a:t>
            </a:r>
            <a:r>
              <a:rPr lang="en-US" altLang="en-US" i="1">
                <a:latin typeface="Times New Roman" pitchFamily="18" charset="0"/>
              </a:rPr>
              <a:t>t</a:t>
            </a:r>
            <a:r>
              <a:rPr lang="en-US" altLang="en-US" i="1" baseline="-25000">
                <a:latin typeface="Times New Roman" pitchFamily="18" charset="0"/>
              </a:rPr>
              <a:t>hr</a:t>
            </a:r>
            <a:r>
              <a:rPr lang="en-US" altLang="en-US">
                <a:latin typeface="Times New Roman" pitchFamily="18" charset="0"/>
              </a:rPr>
              <a:t>)</a:t>
            </a:r>
            <a:endParaRPr lang="en-US" altLang="en-US" i="1" baseline="-25000">
              <a:latin typeface="Times New Roman" pitchFamily="18" charset="0"/>
            </a:endParaRPr>
          </a:p>
          <a:p>
            <a:pPr eaLnBrk="1" hangingPunct="1"/>
            <a:r>
              <a:rPr lang="el-GR" altLang="en-US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baseline="-25000"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i="1" baseline="-25000"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>
                <a:latin typeface="Times New Roman" pitchFamily="18" charset="0"/>
              </a:rPr>
              <a:t>rms read-out noise (ADU)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gain</a:t>
            </a:r>
            <a:r>
              <a:rPr lang="en-US" altLang="en-US">
                <a:latin typeface="Times New Roman" pitchFamily="18" charset="0"/>
              </a:rPr>
              <a:t>	ADU/photon</a:t>
            </a:r>
          </a:p>
          <a:p>
            <a:pPr eaLnBrk="1" hangingPunct="1"/>
            <a:r>
              <a:rPr lang="en-US" altLang="en-US" i="1">
                <a:latin typeface="Times New Roman" pitchFamily="18" charset="0"/>
              </a:rPr>
              <a:t>m</a:t>
            </a:r>
            <a:r>
              <a:rPr lang="en-US" altLang="en-US">
                <a:latin typeface="Times New Roman" pitchFamily="18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so this is ~100</a:t>
              </a:r>
            </a:p>
          </p:txBody>
        </p:sp>
        <p:sp>
          <p:nvSpPr>
            <p:cNvPr id="77834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5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1463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	spots, but no maps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Crystals, but no spots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Can’t/shouldn’t publish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80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R-factor Gap?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Holton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dirty="0"/>
              <a:t>(2014</a:t>
            </a:r>
            <a:r>
              <a:rPr lang="en-US" dirty="0" smtClean="0"/>
              <a:t>). </a:t>
            </a:r>
            <a:r>
              <a:rPr lang="en-US" i="1" dirty="0" smtClean="0"/>
              <a:t>FEBS </a:t>
            </a:r>
            <a:r>
              <a:rPr lang="en-US" i="1" dirty="0"/>
              <a:t>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</a:t>
            </a:r>
            <a:r>
              <a:rPr lang="en-US" dirty="0" smtClean="0"/>
              <a:t>4046-60</a:t>
            </a:r>
            <a:r>
              <a:rPr lang="en-US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R1 &lt; 2*</a:t>
            </a:r>
            <a:r>
              <a:rPr lang="en-US" sz="5400" dirty="0" err="1" smtClean="0"/>
              <a:t>R</a:t>
            </a:r>
            <a:r>
              <a:rPr lang="en-US" sz="5400" baseline="-25000" dirty="0" err="1" smtClean="0"/>
              <a:t>sigma</a:t>
            </a:r>
            <a:endParaRPr lang="en-US" sz="5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Publication criterion for chemical crystallography: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R1 		= </a:t>
            </a:r>
            <a:r>
              <a:rPr lang="en-US" sz="4400" dirty="0" err="1" smtClean="0"/>
              <a:t>F</a:t>
            </a:r>
            <a:r>
              <a:rPr lang="en-US" sz="4400" baseline="-25000" dirty="0" err="1" smtClean="0"/>
              <a:t>o</a:t>
            </a:r>
            <a:r>
              <a:rPr lang="en-US" sz="4400" dirty="0" smtClean="0"/>
              <a:t> vs F</a:t>
            </a:r>
            <a:r>
              <a:rPr lang="en-US" sz="4400" baseline="-25000" dirty="0" smtClean="0"/>
              <a:t>c</a:t>
            </a:r>
            <a:r>
              <a:rPr lang="en-US" sz="4400" dirty="0" smtClean="0"/>
              <a:t> for I/</a:t>
            </a:r>
            <a:r>
              <a:rPr lang="el-GR" sz="4400" dirty="0" smtClean="0"/>
              <a:t>σ</a:t>
            </a:r>
            <a:r>
              <a:rPr lang="en-US" sz="4400" dirty="0" smtClean="0"/>
              <a:t>(I) &gt; 3</a:t>
            </a:r>
          </a:p>
          <a:p>
            <a:r>
              <a:rPr lang="en-US" sz="4400" dirty="0" err="1" smtClean="0"/>
              <a:t>R</a:t>
            </a:r>
            <a:r>
              <a:rPr lang="en-US" sz="4400" baseline="-25000" dirty="0" err="1" smtClean="0"/>
              <a:t>sigma</a:t>
            </a:r>
            <a:r>
              <a:rPr lang="en-US" sz="4400" dirty="0" smtClean="0"/>
              <a:t> 	= &lt;</a:t>
            </a:r>
            <a:r>
              <a:rPr lang="el-GR" sz="4400" dirty="0" smtClean="0"/>
              <a:t>σ</a:t>
            </a:r>
            <a:r>
              <a:rPr lang="en-US" sz="4400" dirty="0" smtClean="0"/>
              <a:t>(I)&gt;/&lt;I&gt;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There are </a:t>
            </a:r>
            <a:r>
              <a:rPr lang="en-US" sz="2800" b="1" dirty="0" smtClean="0">
                <a:solidFill>
                  <a:srgbClr val="FF0000"/>
                </a:solidFill>
              </a:rPr>
              <a:t>no</a:t>
            </a:r>
            <a:r>
              <a:rPr lang="en-US" sz="2800" dirty="0" smtClean="0">
                <a:solidFill>
                  <a:srgbClr val="FF0000"/>
                </a:solidFill>
              </a:rPr>
              <a:t> PDB entries that pass this test!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7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d</a:t>
            </a:r>
            <a:r>
              <a:rPr lang="en-US" altLang="en-US" sz="5400" baseline="-25000">
                <a:cs typeface="Arial" pitchFamily="34" charset="0"/>
              </a:rPr>
              <a:t>max</a:t>
            </a:r>
            <a:r>
              <a:rPr lang="en-US" altLang="en-US" sz="540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cryst</a:t>
            </a:r>
            <a:r>
              <a:rPr lang="en-US" altLang="en-US" sz="540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free</a:t>
            </a:r>
            <a:r>
              <a:rPr lang="en-US" altLang="en-US" sz="5400">
                <a:cs typeface="Arial" pitchFamily="34" charset="0"/>
              </a:rPr>
              <a:t> = 38%</a:t>
            </a:r>
            <a:endParaRPr lang="en-US" altLang="en-US" sz="5400" baseline="-25000">
              <a:cs typeface="Arial" pitchFamily="34" charset="0"/>
            </a:endParaRPr>
          </a:p>
          <a:p>
            <a:pPr algn="ctr">
              <a:buFontTx/>
              <a:buNone/>
            </a:pPr>
            <a:endParaRPr lang="el-GR" altLang="en-US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3a8n  4.5 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>
                <a:solidFill>
                  <a:srgbClr val="000000"/>
                </a:solidFill>
              </a:rPr>
              <a:t>  R</a:t>
            </a:r>
            <a:r>
              <a:rPr lang="en-US" altLang="en-US" baseline="-25000">
                <a:solidFill>
                  <a:srgbClr val="000000"/>
                </a:solidFill>
              </a:rPr>
              <a:t>merge</a:t>
            </a:r>
            <a:r>
              <a:rPr lang="en-US" altLang="en-US">
                <a:solidFill>
                  <a:srgbClr val="000000"/>
                </a:solidFill>
              </a:rPr>
              <a:t> = 0.15  </a:t>
            </a:r>
            <a:r>
              <a:rPr lang="pt-BR" altLang="en-US">
                <a:solidFill>
                  <a:srgbClr val="000000"/>
                </a:solidFill>
              </a:rPr>
              <a:t>R/R</a:t>
            </a:r>
            <a:r>
              <a:rPr lang="pt-BR" altLang="en-US" baseline="-25000">
                <a:solidFill>
                  <a:srgbClr val="000000"/>
                </a:solidFill>
              </a:rPr>
              <a:t>free</a:t>
            </a:r>
            <a:r>
              <a:rPr lang="pt-BR" altLang="en-US">
                <a:solidFill>
                  <a:srgbClr val="000000"/>
                </a:solidFill>
              </a:rPr>
              <a:t> =</a:t>
            </a:r>
            <a:r>
              <a:rPr lang="en-US" altLang="en-US">
                <a:solidFill>
                  <a:srgbClr val="000000"/>
                </a:solidFill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l-PL" altLang="en-US">
                  <a:solidFill>
                    <a:srgbClr val="000000"/>
                  </a:solidFill>
                </a:rPr>
                <a:t>1grz 5</a:t>
              </a:r>
              <a:r>
                <a:rPr lang="en-US" altLang="en-US">
                  <a:solidFill>
                    <a:srgbClr val="000000"/>
                  </a:solidFill>
                </a:rPr>
                <a:t>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  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0.052 </a:t>
              </a:r>
              <a:r>
                <a:rPr lang="pl-PL" altLang="en-US">
                  <a:solidFill>
                    <a:srgbClr val="000000"/>
                  </a:solidFill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pl-PL" altLang="en-US">
                  <a:solidFill>
                    <a:srgbClr val="000000"/>
                  </a:solidFill>
                </a:rPr>
                <a:t>0.369</a:t>
              </a:r>
              <a:r>
                <a:rPr lang="en-US" altLang="en-US">
                  <a:solidFill>
                    <a:srgbClr val="000000"/>
                  </a:solidFill>
                </a:rPr>
                <a:t>/</a:t>
              </a:r>
              <a:r>
                <a:rPr lang="pl-PL" altLang="en-US">
                  <a:solidFill>
                    <a:srgbClr val="000000"/>
                  </a:solidFill>
                </a:rPr>
                <a:t>0.428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en-US">
                  <a:solidFill>
                    <a:srgbClr val="000000"/>
                  </a:solidFill>
                </a:rPr>
                <a:t>1qzv 4.44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0.099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5810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grpSp>
        <p:nvGrpSpPr>
          <p:cNvPr id="3261463" name="Group 23"/>
          <p:cNvGrpSpPr>
            <a:grpSpLocks/>
          </p:cNvGrpSpPr>
          <p:nvPr/>
        </p:nvGrpSpPr>
        <p:grpSpPr bwMode="auto">
          <a:xfrm>
            <a:off x="0" y="1393825"/>
            <a:ext cx="8686800" cy="1511300"/>
            <a:chOff x="0" y="878"/>
            <a:chExt cx="5472" cy="952"/>
          </a:xfrm>
        </p:grpSpPr>
        <p:sp>
          <p:nvSpPr>
            <p:cNvPr id="3261449" name="Rectangle 9"/>
            <p:cNvSpPr>
              <a:spLocks noChangeArrowheads="1"/>
            </p:cNvSpPr>
            <p:nvPr/>
          </p:nvSpPr>
          <p:spPr bwMode="auto">
            <a:xfrm>
              <a:off x="0" y="878"/>
              <a:ext cx="3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a-DK" altLang="en-US">
                  <a:solidFill>
                    <a:srgbClr val="000000"/>
                  </a:solidFill>
                </a:rPr>
                <a:t>1hvu 4.75 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0.064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0.34/0.413</a:t>
              </a:r>
            </a:p>
          </p:txBody>
        </p:sp>
        <p:grpSp>
          <p:nvGrpSpPr>
            <p:cNvPr id="3261452" name="Group 12"/>
            <p:cNvGrpSpPr>
              <a:grpSpLocks/>
            </p:cNvGrpSpPr>
            <p:nvPr/>
          </p:nvGrpSpPr>
          <p:grpSpPr bwMode="auto">
            <a:xfrm>
              <a:off x="1098" y="1082"/>
              <a:ext cx="4374" cy="748"/>
              <a:chOff x="378" y="1127"/>
              <a:chExt cx="4374" cy="748"/>
            </a:xfrm>
          </p:grpSpPr>
          <p:pic>
            <p:nvPicPr>
              <p:cNvPr id="32614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9" t="26947" r="31277" b="56454"/>
              <a:stretch>
                <a:fillRect/>
              </a:stretch>
            </p:blipFill>
            <p:spPr bwMode="auto">
              <a:xfrm>
                <a:off x="378" y="1142"/>
                <a:ext cx="3768" cy="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14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5" t="54756" r="54362" b="37749"/>
              <a:stretch>
                <a:fillRect/>
              </a:stretch>
            </p:blipFill>
            <p:spPr bwMode="auto">
              <a:xfrm>
                <a:off x="2538" y="1127"/>
                <a:ext cx="2214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61464" name="Group 24"/>
          <p:cNvGrpSpPr>
            <a:grpSpLocks/>
          </p:cNvGrpSpPr>
          <p:nvPr/>
        </p:nvGrpSpPr>
        <p:grpSpPr bwMode="auto">
          <a:xfrm>
            <a:off x="0" y="4872038"/>
            <a:ext cx="8758238" cy="1606550"/>
            <a:chOff x="0" y="3069"/>
            <a:chExt cx="5517" cy="1012"/>
          </a:xfrm>
        </p:grpSpPr>
        <p:sp>
          <p:nvSpPr>
            <p:cNvPr id="3261455" name="Rectangle 15"/>
            <p:cNvSpPr>
              <a:spLocks noChangeArrowheads="1"/>
            </p:cNvSpPr>
            <p:nvPr/>
          </p:nvSpPr>
          <p:spPr bwMode="auto">
            <a:xfrm>
              <a:off x="0" y="3069"/>
              <a:ext cx="3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en-US">
                  <a:solidFill>
                    <a:srgbClr val="000000"/>
                  </a:solidFill>
                </a:rPr>
                <a:t>2r6e 5.02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0.058  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0.394/0.397</a:t>
              </a:r>
            </a:p>
          </p:txBody>
        </p:sp>
        <p:pic>
          <p:nvPicPr>
            <p:cNvPr id="326145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" t="24208" r="27122" b="59035"/>
            <a:stretch>
              <a:fillRect/>
            </a:stretch>
          </p:blipFill>
          <p:spPr bwMode="auto">
            <a:xfrm>
              <a:off x="1181" y="3341"/>
              <a:ext cx="433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1459" name="Group 19"/>
          <p:cNvGrpSpPr>
            <a:grpSpLocks/>
          </p:cNvGrpSpPr>
          <p:nvPr/>
        </p:nvGrpSpPr>
        <p:grpSpPr bwMode="auto">
          <a:xfrm>
            <a:off x="0" y="3025775"/>
            <a:ext cx="9144000" cy="1689100"/>
            <a:chOff x="0" y="928"/>
            <a:chExt cx="5760" cy="1064"/>
          </a:xfrm>
        </p:grpSpPr>
        <p:pic>
          <p:nvPicPr>
            <p:cNvPr id="32614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25612" r="10764" b="54710"/>
            <a:stretch>
              <a:fillRect/>
            </a:stretch>
          </p:blipFill>
          <p:spPr bwMode="auto">
            <a:xfrm>
              <a:off x="1045" y="1123"/>
              <a:ext cx="4715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61461" name="Text Box 21"/>
            <p:cNvSpPr txBox="1">
              <a:spLocks noChangeArrowheads="1"/>
            </p:cNvSpPr>
            <p:nvPr/>
          </p:nvSpPr>
          <p:spPr bwMode="auto">
            <a:xfrm>
              <a:off x="0" y="928"/>
              <a:ext cx="3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000000"/>
                  </a:solidFill>
                </a:rPr>
                <a:t>1n8e  4.5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</a:t>
              </a:r>
              <a:r>
                <a:rPr lang="en-US" altLang="en-US">
                  <a:solidFill>
                    <a:srgbClr val="000000"/>
                  </a:solidFill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0.138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en-US" altLang="en-US">
                  <a:solidFill>
                    <a:srgbClr val="000000"/>
                  </a:solidFill>
                </a:rPr>
                <a:t>0.415/0.416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82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1aho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Scorpion toxin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0.96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64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</a:rPr>
              <a:t>2</a:t>
            </a:r>
            <a:r>
              <a:rPr lang="en-US" altLang="en-US" sz="1800">
                <a:solidFill>
                  <a:srgbClr val="000000"/>
                </a:solidFill>
              </a:rPr>
              <a:t>0 + acetate</a:t>
            </a: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</a:rPr>
              <a:t>real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1593797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8025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8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31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9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09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121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854679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12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</a:rPr>
              <a:t>right</a:t>
            </a:r>
            <a:r>
              <a:rPr lang="en-US" altLang="en-US" sz="240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r>
              <a:rPr lang="en-US" altLang="en-US" sz="240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9084910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Regular model with real data!</a:t>
            </a:r>
          </a:p>
        </p:txBody>
      </p:sp>
      <p:pic>
        <p:nvPicPr>
          <p:cNvPr id="272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3474227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MD:  predicted density </a:t>
            </a:r>
            <a:r>
              <a:rPr lang="en-US" altLang="en-US" sz="3600" dirty="0" smtClean="0">
                <a:solidFill>
                  <a:schemeClr val="tx1"/>
                </a:solidFill>
              </a:rPr>
              <a:t>for one atom</a:t>
            </a:r>
          </a:p>
        </p:txBody>
      </p:sp>
    </p:spTree>
    <p:extLst>
      <p:ext uri="{BB962C8B-B14F-4D97-AF65-F5344CB8AC3E}">
        <p14:creationId xmlns:p14="http://schemas.microsoft.com/office/powerpoint/2010/main" val="24669043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0.0506 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0.0556</a:t>
            </a:r>
            <a:endParaRPr lang="en-US" sz="3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788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0.0297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= 0.0293</a:t>
            </a:r>
          </a:p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397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0.0441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0.0516</a:t>
            </a:r>
          </a:p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29760047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0.1546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0.1749</a:t>
            </a:r>
          </a:p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obs</a:t>
            </a:r>
            <a:endParaRPr lang="en-US" sz="36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1aho: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0.1630</a:t>
            </a:r>
          </a:p>
          <a:p>
            <a:r>
              <a:rPr lang="en-US" sz="36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3546006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All difference</a:t>
            </a:r>
          </a:p>
          <a:p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eatures</a:t>
            </a:r>
          </a:p>
          <a:p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are in </a:t>
            </a:r>
          </a:p>
          <a:p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t</a:t>
            </a:r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he solvent!</a:t>
            </a:r>
            <a:endParaRPr lang="en-US" sz="3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0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eal data</a:t>
            </a:r>
            <a:endParaRPr lang="en-US" sz="3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650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cryst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= 0.0309</a:t>
            </a:r>
          </a:p>
          <a:p>
            <a:r>
              <a:rPr lang="en-US" sz="3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  = 0.0678</a:t>
            </a:r>
          </a:p>
          <a:p>
            <a:r>
              <a:rPr lang="en-US" sz="3200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84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2243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4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4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224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2772843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341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</a:rPr>
              <a:t>cryst</a:t>
            </a:r>
            <a:r>
              <a:rPr lang="en-US" altLang="en-US" sz="1800">
                <a:solidFill>
                  <a:srgbClr val="000000"/>
                </a:solidFill>
              </a:rPr>
              <a:t>= 0.137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refined_vs_Fsim.pdb</a:t>
            </a:r>
          </a:p>
        </p:txBody>
      </p:sp>
      <p:sp>
        <p:nvSpPr>
          <p:cNvPr id="273418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3420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862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48" grpId="0"/>
      <p:bldP spid="50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247650" y="1398588"/>
            <a:ext cx="22860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43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obs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9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1aho.cif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699375" y="3238500"/>
            <a:ext cx="1146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1aho.pdb</a:t>
            </a:r>
          </a:p>
        </p:txBody>
      </p:sp>
      <p:sp>
        <p:nvSpPr>
          <p:cNvPr id="274439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6" name="Group 55"/>
          <p:cNvGrpSpPr>
            <a:grpSpLocks/>
          </p:cNvGrpSpPr>
          <p:nvPr/>
        </p:nvGrpSpPr>
        <p:grpSpPr bwMode="auto">
          <a:xfrm>
            <a:off x="6800850" y="4697413"/>
            <a:ext cx="1487488" cy="409575"/>
            <a:chOff x="6800376" y="4697100"/>
            <a:chExt cx="1487955" cy="4094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88331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0037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800376" y="4901816"/>
              <a:ext cx="1472075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4443" name="Group 57"/>
          <p:cNvGrpSpPr>
            <a:grpSpLocks/>
          </p:cNvGrpSpPr>
          <p:nvPr/>
        </p:nvGrpSpPr>
        <p:grpSpPr bwMode="auto">
          <a:xfrm>
            <a:off x="1393825" y="4697413"/>
            <a:ext cx="2559050" cy="409575"/>
            <a:chOff x="1393787" y="4697100"/>
            <a:chExt cx="2558549" cy="4094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52336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393787" y="4900229"/>
              <a:ext cx="2558549" cy="0"/>
            </a:xfrm>
            <a:prstGeom prst="straightConnector1">
              <a:avLst/>
            </a:prstGeom>
            <a:ln w="25400">
              <a:headEnd type="arrow" w="lg" len="med"/>
              <a:tailEnd type="arrow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393787" y="4697100"/>
              <a:ext cx="0" cy="409432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calc</a:t>
            </a:r>
          </a:p>
        </p:txBody>
      </p:sp>
      <p:sp>
        <p:nvSpPr>
          <p:cNvPr id="274445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calc</a:t>
            </a:r>
          </a:p>
        </p:txBody>
      </p:sp>
      <p:sp>
        <p:nvSpPr>
          <p:cNvPr id="274446" name="Rectangle 47"/>
          <p:cNvSpPr>
            <a:spLocks noChangeArrowheads="1"/>
          </p:cNvSpPr>
          <p:nvPr/>
        </p:nvSpPr>
        <p:spPr bwMode="auto">
          <a:xfrm>
            <a:off x="1984375" y="4503738"/>
            <a:ext cx="1452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</a:rPr>
              <a:t>cryst</a:t>
            </a:r>
            <a:r>
              <a:rPr lang="en-US" altLang="en-US" sz="1800">
                <a:solidFill>
                  <a:srgbClr val="000000"/>
                </a:solidFill>
              </a:rPr>
              <a:t>= 0.137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18313" y="4511675"/>
            <a:ext cx="1436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</a:rPr>
              <a:t>cryst</a:t>
            </a:r>
            <a:r>
              <a:rPr lang="en-US" altLang="en-US" sz="1800">
                <a:solidFill>
                  <a:srgbClr val="000000"/>
                </a:solidFill>
              </a:rPr>
              <a:t>= 0.116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391025" y="4376738"/>
            <a:ext cx="2065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free</a:t>
            </a:r>
            <a:r>
              <a:rPr lang="en-US" altLang="en-US" sz="2800">
                <a:solidFill>
                  <a:srgbClr val="000000"/>
                </a:solidFill>
              </a:rPr>
              <a:t> =  0.69</a:t>
            </a:r>
          </a:p>
        </p:txBody>
      </p:sp>
      <p:sp>
        <p:nvSpPr>
          <p:cNvPr id="274449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refined_vs_Fsim.pdb</a:t>
            </a:r>
          </a:p>
        </p:txBody>
      </p: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365125" y="3603625"/>
            <a:ext cx="8548688" cy="2822575"/>
            <a:chOff x="364715" y="3603003"/>
            <a:chExt cx="8549575" cy="2822575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78"/>
              <a:ext cx="3907243" cy="2366963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263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4459" name="TextBox 53"/>
            <p:cNvSpPr txBox="1">
              <a:spLocks noChangeArrowheads="1"/>
            </p:cNvSpPr>
            <p:nvPr/>
          </p:nvSpPr>
          <p:spPr bwMode="auto">
            <a:xfrm>
              <a:off x="4279406" y="6056246"/>
              <a:ext cx="20890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LSQ rmsd = 0.43Å</a:t>
              </a:r>
            </a:p>
          </p:txBody>
        </p:sp>
        <p:sp>
          <p:nvSpPr>
            <p:cNvPr id="274460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rmsd = 1.05 Å</a:t>
              </a:r>
            </a:p>
          </p:txBody>
        </p:sp>
      </p:grpSp>
      <p:sp>
        <p:nvSpPr>
          <p:cNvPr id="274451" name="TextBox 54"/>
          <p:cNvSpPr txBox="1">
            <a:spLocks noChangeArrowheads="1"/>
          </p:cNvSpPr>
          <p:nvPr/>
        </p:nvSpPr>
        <p:spPr bwMode="auto">
          <a:xfrm>
            <a:off x="1504950" y="769938"/>
            <a:ext cx="6134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1aho 64-residue scorpion toxin in water to 1.0 Å resolution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286250" y="5008563"/>
            <a:ext cx="219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</a:rPr>
              <a:t>free</a:t>
            </a:r>
            <a:r>
              <a:rPr lang="en-US" altLang="en-US" sz="2000">
                <a:solidFill>
                  <a:srgbClr val="000000"/>
                </a:solidFill>
              </a:rPr>
              <a:t> = 0.48 to 4 Å</a:t>
            </a:r>
          </a:p>
        </p:txBody>
      </p:sp>
      <p:pic>
        <p:nvPicPr>
          <p:cNvPr id="274454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387475"/>
            <a:ext cx="2295525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4364038" y="4378325"/>
            <a:ext cx="1166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free</a:t>
            </a:r>
            <a:r>
              <a:rPr lang="en-US" altLang="en-US" sz="2800">
                <a:solidFill>
                  <a:srgbClr val="000000"/>
                </a:solidFill>
              </a:rPr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18225340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38" grpId="0"/>
      <p:bldP spid="49" grpId="0"/>
      <p:bldP spid="52" grpId="0"/>
      <p:bldP spid="60" grpId="0"/>
      <p:bldP spid="66" grpId="0"/>
      <p:bldP spid="66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pic>
        <p:nvPicPr>
          <p:cNvPr id="275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672" r="10344" b="5969"/>
          <a:stretch>
            <a:fillRect/>
          </a:stretch>
        </p:blipFill>
        <p:spPr bwMode="auto">
          <a:xfrm>
            <a:off x="2116138" y="928688"/>
            <a:ext cx="577215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35581">
            <a:off x="4271963" y="3548063"/>
            <a:ext cx="382587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5461" name="Rectangle 10"/>
          <p:cNvSpPr>
            <a:spLocks noChangeArrowheads="1"/>
          </p:cNvSpPr>
          <p:nvPr/>
        </p:nvSpPr>
        <p:spPr bwMode="auto">
          <a:xfrm>
            <a:off x="358775" y="2868613"/>
            <a:ext cx="1393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1.05 Å</a:t>
            </a:r>
          </a:p>
        </p:txBody>
      </p:sp>
    </p:spTree>
    <p:extLst>
      <p:ext uri="{BB962C8B-B14F-4D97-AF65-F5344CB8AC3E}">
        <p14:creationId xmlns:p14="http://schemas.microsoft.com/office/powerpoint/2010/main" val="3659121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pic>
        <p:nvPicPr>
          <p:cNvPr id="276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6105" r="8221" b="5103"/>
          <a:stretch>
            <a:fillRect/>
          </a:stretch>
        </p:blipFill>
        <p:spPr bwMode="auto">
          <a:xfrm>
            <a:off x="1774825" y="955675"/>
            <a:ext cx="6291263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358775" y="2868613"/>
            <a:ext cx="15065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RMSD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0.45 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aligned</a:t>
            </a:r>
          </a:p>
        </p:txBody>
      </p:sp>
    </p:spTree>
    <p:extLst>
      <p:ext uri="{BB962C8B-B14F-4D97-AF65-F5344CB8AC3E}">
        <p14:creationId xmlns:p14="http://schemas.microsoft.com/office/powerpoint/2010/main" val="7630621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7509" name="TextBox 3"/>
          <p:cNvSpPr txBox="1">
            <a:spLocks noChangeArrowheads="1"/>
          </p:cNvSpPr>
          <p:nvPr/>
        </p:nvSpPr>
        <p:spPr bwMode="auto">
          <a:xfrm>
            <a:off x="0" y="5380038"/>
            <a:ext cx="3019425" cy="1477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Sodium acetate trihydrate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5 atoms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3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0.9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C2/c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36813" y="5962650"/>
            <a:ext cx="1966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free</a:t>
            </a:r>
            <a:r>
              <a:rPr lang="en-US" altLang="en-US" sz="2800">
                <a:solidFill>
                  <a:srgbClr val="000000"/>
                </a:solidFill>
              </a:rPr>
              <a:t> = 0.03</a:t>
            </a:r>
          </a:p>
        </p:txBody>
      </p:sp>
    </p:spTree>
    <p:extLst>
      <p:ext uri="{BB962C8B-B14F-4D97-AF65-F5344CB8AC3E}">
        <p14:creationId xmlns:p14="http://schemas.microsoft.com/office/powerpoint/2010/main" val="20071994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5" name="Rectangle 4"/>
          <p:cNvSpPr/>
          <p:nvPr/>
        </p:nvSpPr>
        <p:spPr>
          <a:xfrm rot="1635581">
            <a:off x="4257675" y="3562350"/>
            <a:ext cx="382588" cy="73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278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3" name="TextBox 6"/>
          <p:cNvSpPr txBox="1">
            <a:spLocks noChangeArrowheads="1"/>
          </p:cNvSpPr>
          <p:nvPr/>
        </p:nvSpPr>
        <p:spPr bwMode="auto">
          <a:xfrm>
            <a:off x="182563" y="2760663"/>
            <a:ext cx="17875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fav8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8 residues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4 waters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1.0 Å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P1</a:t>
            </a:r>
          </a:p>
        </p:txBody>
      </p:sp>
    </p:spTree>
    <p:extLst>
      <p:ext uri="{BB962C8B-B14F-4D97-AF65-F5344CB8AC3E}">
        <p14:creationId xmlns:p14="http://schemas.microsoft.com/office/powerpoint/2010/main" val="12096601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vs Observation</a:t>
            </a:r>
          </a:p>
        </p:txBody>
      </p:sp>
      <p:sp>
        <p:nvSpPr>
          <p:cNvPr id="279555" name="TextBox 3"/>
          <p:cNvSpPr txBox="1">
            <a:spLocks noChangeArrowheads="1"/>
          </p:cNvSpPr>
          <p:nvPr/>
        </p:nvSpPr>
        <p:spPr bwMode="auto">
          <a:xfrm>
            <a:off x="6275388" y="3668713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obs</a:t>
            </a:r>
          </a:p>
        </p:txBody>
      </p:sp>
      <p:sp>
        <p:nvSpPr>
          <p:cNvPr id="279556" name="TextBox 4"/>
          <p:cNvSpPr txBox="1">
            <a:spLocks noChangeArrowheads="1"/>
          </p:cNvSpPr>
          <p:nvPr/>
        </p:nvSpPr>
        <p:spPr bwMode="auto">
          <a:xfrm>
            <a:off x="6303963" y="32385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fav8.fcf</a:t>
            </a:r>
          </a:p>
        </p:txBody>
      </p:sp>
      <p:sp>
        <p:nvSpPr>
          <p:cNvPr id="279557" name="TextBox 7"/>
          <p:cNvSpPr txBox="1">
            <a:spLocks noChangeArrowheads="1"/>
          </p:cNvSpPr>
          <p:nvPr/>
        </p:nvSpPr>
        <p:spPr bwMode="auto">
          <a:xfrm>
            <a:off x="7794625" y="3238500"/>
            <a:ext cx="91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fav8.cif</a:t>
            </a:r>
          </a:p>
        </p:txBody>
      </p:sp>
      <p:sp>
        <p:nvSpPr>
          <p:cNvPr id="279558" name="TextBox 11"/>
          <p:cNvSpPr txBox="1">
            <a:spLocks noChangeArrowheads="1"/>
          </p:cNvSpPr>
          <p:nvPr/>
        </p:nvSpPr>
        <p:spPr bwMode="auto">
          <a:xfrm>
            <a:off x="3436938" y="3668713"/>
            <a:ext cx="1030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sim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52875" y="2998788"/>
            <a:ext cx="0" cy="6731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52875" y="4902200"/>
            <a:ext cx="2847975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5287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88338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800850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393825" y="4899025"/>
            <a:ext cx="2559050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00850" y="4902200"/>
            <a:ext cx="1471613" cy="0"/>
          </a:xfrm>
          <a:prstGeom prst="straightConnector1">
            <a:avLst/>
          </a:prstGeom>
          <a:ln w="25400">
            <a:headEnd type="arrow" w="lg" len="med"/>
            <a:tailEnd type="arrow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393825" y="4697413"/>
            <a:ext cx="0" cy="40957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9567" name="TextBox 37"/>
          <p:cNvSpPr txBox="1">
            <a:spLocks noChangeArrowheads="1"/>
          </p:cNvSpPr>
          <p:nvPr/>
        </p:nvSpPr>
        <p:spPr bwMode="auto">
          <a:xfrm>
            <a:off x="7675563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calc</a:t>
            </a:r>
          </a:p>
        </p:txBody>
      </p:sp>
      <p:sp>
        <p:nvSpPr>
          <p:cNvPr id="279568" name="TextBox 38"/>
          <p:cNvSpPr txBox="1">
            <a:spLocks noChangeArrowheads="1"/>
          </p:cNvSpPr>
          <p:nvPr/>
        </p:nvSpPr>
        <p:spPr bwMode="auto">
          <a:xfrm>
            <a:off x="846138" y="3668713"/>
            <a:ext cx="110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</a:rPr>
              <a:t>F</a:t>
            </a:r>
            <a:r>
              <a:rPr lang="en-US" altLang="en-US" sz="4000" baseline="-25000">
                <a:solidFill>
                  <a:srgbClr val="000000"/>
                </a:solidFill>
              </a:rPr>
              <a:t>calc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049463" y="4503738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</a:rPr>
              <a:t>cryst</a:t>
            </a:r>
            <a:r>
              <a:rPr lang="en-US" altLang="en-US" sz="1800">
                <a:solidFill>
                  <a:srgbClr val="000000"/>
                </a:solidFill>
              </a:rPr>
              <a:t>= 0.13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873875" y="4511675"/>
            <a:ext cx="1325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</a:t>
            </a:r>
            <a:r>
              <a:rPr lang="en-US" altLang="en-US" sz="1800" baseline="-25000">
                <a:solidFill>
                  <a:srgbClr val="000000"/>
                </a:solidFill>
              </a:rPr>
              <a:t>cryst</a:t>
            </a:r>
            <a:r>
              <a:rPr lang="en-US" altLang="en-US" sz="1800">
                <a:solidFill>
                  <a:srgbClr val="000000"/>
                </a:solidFill>
              </a:rPr>
              <a:t>= 0.16</a:t>
            </a: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491038" y="4376738"/>
            <a:ext cx="1866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free</a:t>
            </a:r>
            <a:r>
              <a:rPr lang="en-US" altLang="en-US" sz="2800">
                <a:solidFill>
                  <a:srgbClr val="000000"/>
                </a:solidFill>
              </a:rPr>
              <a:t>= 0.23</a:t>
            </a:r>
          </a:p>
        </p:txBody>
      </p:sp>
      <p:sp>
        <p:nvSpPr>
          <p:cNvPr id="279572" name="TextBox 49"/>
          <p:cNvSpPr txBox="1">
            <a:spLocks noChangeArrowheads="1"/>
          </p:cNvSpPr>
          <p:nvPr/>
        </p:nvSpPr>
        <p:spPr bwMode="auto">
          <a:xfrm>
            <a:off x="249238" y="3235325"/>
            <a:ext cx="232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refined_vs_Fsim.pdb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65125" y="3603625"/>
            <a:ext cx="8548688" cy="2832100"/>
            <a:chOff x="364715" y="3603003"/>
            <a:chExt cx="8549575" cy="2832863"/>
          </a:xfrm>
        </p:grpSpPr>
        <p:sp>
          <p:nvSpPr>
            <p:cNvPr id="51" name="Freeform 50"/>
            <p:cNvSpPr/>
            <p:nvPr/>
          </p:nvSpPr>
          <p:spPr>
            <a:xfrm>
              <a:off x="364715" y="3644289"/>
              <a:ext cx="3907243" cy="2366012"/>
            </a:xfrm>
            <a:custGeom>
              <a:avLst/>
              <a:gdLst>
                <a:gd name="connsiteX0" fmla="*/ 495094 w 4057160"/>
                <a:gd name="connsiteY0" fmla="*/ 0 h 2462162"/>
                <a:gd name="connsiteX1" fmla="*/ 3775 w 4057160"/>
                <a:gd name="connsiteY1" fmla="*/ 1119116 h 2462162"/>
                <a:gd name="connsiteX2" fmla="*/ 727106 w 4057160"/>
                <a:gd name="connsiteY2" fmla="*/ 2279176 h 2462162"/>
                <a:gd name="connsiteX3" fmla="*/ 4057160 w 4057160"/>
                <a:gd name="connsiteY3" fmla="*/ 2442949 h 2462162"/>
                <a:gd name="connsiteX0" fmla="*/ 495094 w 4144637"/>
                <a:gd name="connsiteY0" fmla="*/ 0 h 2307688"/>
                <a:gd name="connsiteX1" fmla="*/ 3775 w 4144637"/>
                <a:gd name="connsiteY1" fmla="*/ 1119116 h 2307688"/>
                <a:gd name="connsiteX2" fmla="*/ 727106 w 4144637"/>
                <a:gd name="connsiteY2" fmla="*/ 2279176 h 2307688"/>
                <a:gd name="connsiteX3" fmla="*/ 4144637 w 4144637"/>
                <a:gd name="connsiteY3" fmla="*/ 1965277 h 2307688"/>
                <a:gd name="connsiteX0" fmla="*/ 495094 w 4173797"/>
                <a:gd name="connsiteY0" fmla="*/ 0 h 2366920"/>
                <a:gd name="connsiteX1" fmla="*/ 3775 w 4173797"/>
                <a:gd name="connsiteY1" fmla="*/ 1119116 h 2366920"/>
                <a:gd name="connsiteX2" fmla="*/ 727106 w 4173797"/>
                <a:gd name="connsiteY2" fmla="*/ 2279176 h 2366920"/>
                <a:gd name="connsiteX3" fmla="*/ 4173797 w 4173797"/>
                <a:gd name="connsiteY3" fmla="*/ 2265528 h 236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3797" h="2366920">
                  <a:moveTo>
                    <a:pt x="495094" y="0"/>
                  </a:moveTo>
                  <a:cubicBezTo>
                    <a:pt x="230100" y="369626"/>
                    <a:pt x="-34894" y="739253"/>
                    <a:pt x="3775" y="1119116"/>
                  </a:cubicBezTo>
                  <a:cubicBezTo>
                    <a:pt x="42444" y="1498979"/>
                    <a:pt x="32102" y="2088107"/>
                    <a:pt x="727106" y="2279176"/>
                  </a:cubicBezTo>
                  <a:cubicBezTo>
                    <a:pt x="1422110" y="2470245"/>
                    <a:pt x="2846552" y="2293961"/>
                    <a:pt x="4173797" y="2265528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6358150" y="3603003"/>
              <a:ext cx="2556140" cy="2354897"/>
            </a:xfrm>
            <a:custGeom>
              <a:avLst/>
              <a:gdLst>
                <a:gd name="connsiteX0" fmla="*/ 2497540 w 2841037"/>
                <a:gd name="connsiteY0" fmla="*/ 0 h 2497541"/>
                <a:gd name="connsiteX1" fmla="*/ 2838734 w 2841037"/>
                <a:gd name="connsiteY1" fmla="*/ 1269242 h 2497541"/>
                <a:gd name="connsiteX2" fmla="*/ 2347415 w 2841037"/>
                <a:gd name="connsiteY2" fmla="*/ 2292824 h 2497541"/>
                <a:gd name="connsiteX3" fmla="*/ 0 w 2841037"/>
                <a:gd name="connsiteY3" fmla="*/ 2497541 h 2497541"/>
                <a:gd name="connsiteX0" fmla="*/ 2559555 w 2903052"/>
                <a:gd name="connsiteY0" fmla="*/ 0 h 2312269"/>
                <a:gd name="connsiteX1" fmla="*/ 2900749 w 2903052"/>
                <a:gd name="connsiteY1" fmla="*/ 1269242 h 2312269"/>
                <a:gd name="connsiteX2" fmla="*/ 2409430 w 2903052"/>
                <a:gd name="connsiteY2" fmla="*/ 2292824 h 2312269"/>
                <a:gd name="connsiteX3" fmla="*/ 0 w 2903052"/>
                <a:gd name="connsiteY3" fmla="*/ 1966462 h 2312269"/>
                <a:gd name="connsiteX0" fmla="*/ 2559555 w 2903052"/>
                <a:gd name="connsiteY0" fmla="*/ 0 h 2349537"/>
                <a:gd name="connsiteX1" fmla="*/ 2900749 w 2903052"/>
                <a:gd name="connsiteY1" fmla="*/ 1269242 h 2349537"/>
                <a:gd name="connsiteX2" fmla="*/ 2409430 w 2903052"/>
                <a:gd name="connsiteY2" fmla="*/ 2292824 h 2349537"/>
                <a:gd name="connsiteX3" fmla="*/ 0 w 2903052"/>
                <a:gd name="connsiteY3" fmla="*/ 2225193 h 234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3052" h="2349537">
                  <a:moveTo>
                    <a:pt x="2559555" y="0"/>
                  </a:moveTo>
                  <a:cubicBezTo>
                    <a:pt x="2742662" y="443552"/>
                    <a:pt x="2925770" y="887105"/>
                    <a:pt x="2900749" y="1269242"/>
                  </a:cubicBezTo>
                  <a:cubicBezTo>
                    <a:pt x="2875728" y="1651379"/>
                    <a:pt x="2892888" y="2133499"/>
                    <a:pt x="2409430" y="2292824"/>
                  </a:cubicBezTo>
                  <a:cubicBezTo>
                    <a:pt x="1925972" y="2452149"/>
                    <a:pt x="937146" y="2225192"/>
                    <a:pt x="0" y="2225193"/>
                  </a:cubicBezTo>
                </a:path>
              </a:pathLst>
            </a:custGeom>
            <a:ln w="25400">
              <a:tailEnd type="stealth" w="lg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9583" name="TextBox 53"/>
            <p:cNvSpPr txBox="1">
              <a:spLocks noChangeArrowheads="1"/>
            </p:cNvSpPr>
            <p:nvPr/>
          </p:nvSpPr>
          <p:spPr bwMode="auto">
            <a:xfrm>
              <a:off x="3840751" y="6066534"/>
              <a:ext cx="31662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LSQ rmsd = 0.091Å &amp; 0.15 Å</a:t>
              </a:r>
            </a:p>
          </p:txBody>
        </p:sp>
        <p:sp>
          <p:nvSpPr>
            <p:cNvPr id="279584" name="TextBox 56"/>
            <p:cNvSpPr txBox="1">
              <a:spLocks noChangeArrowheads="1"/>
            </p:cNvSpPr>
            <p:nvPr/>
          </p:nvSpPr>
          <p:spPr bwMode="auto">
            <a:xfrm>
              <a:off x="4536559" y="5640405"/>
              <a:ext cx="16273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rmsd = 0.20 Å</a:t>
              </a:r>
            </a:p>
          </p:txBody>
        </p:sp>
      </p:grpSp>
      <p:sp>
        <p:nvSpPr>
          <p:cNvPr id="279574" name="TextBox 54"/>
          <p:cNvSpPr txBox="1">
            <a:spLocks noChangeArrowheads="1"/>
          </p:cNvSpPr>
          <p:nvPr/>
        </p:nvSpPr>
        <p:spPr bwMode="auto">
          <a:xfrm>
            <a:off x="1152525" y="769938"/>
            <a:ext cx="6838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“fav8” 8-residue aromatic peptide with 4 waters to 1.0 Å resolution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6702425" y="5030788"/>
            <a:ext cx="16684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R1 = 0.041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With 4</a:t>
            </a:r>
            <a:r>
              <a:rPr lang="el-GR" altLang="en-US" sz="1800">
                <a:solidFill>
                  <a:srgbClr val="000000"/>
                </a:solidFill>
              </a:rPr>
              <a:t>σ</a:t>
            </a:r>
            <a:r>
              <a:rPr lang="en-US" altLang="en-US" sz="1800">
                <a:solidFill>
                  <a:srgbClr val="000000"/>
                </a:solidFill>
              </a:rPr>
              <a:t> cutoff!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302125" y="5003800"/>
            <a:ext cx="2124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R</a:t>
            </a:r>
            <a:r>
              <a:rPr lang="en-US" altLang="en-US" sz="2000" baseline="-25000">
                <a:solidFill>
                  <a:srgbClr val="000000"/>
                </a:solidFill>
              </a:rPr>
              <a:t>free</a:t>
            </a:r>
            <a:r>
              <a:rPr lang="en-US" altLang="en-US" sz="2000">
                <a:solidFill>
                  <a:srgbClr val="000000"/>
                </a:solidFill>
              </a:rPr>
              <a:t> = 0.20 to 2Å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2225" y="3151188"/>
            <a:ext cx="874713" cy="520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957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9700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7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58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390650"/>
            <a:ext cx="19812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90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  <p:bldP spid="29" grpId="0"/>
      <p:bldP spid="30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957263"/>
            <a:ext cx="39465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0579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280580" name="TextBox 3"/>
          <p:cNvSpPr txBox="1">
            <a:spLocks noChangeArrowheads="1"/>
          </p:cNvSpPr>
          <p:nvPr/>
        </p:nvSpPr>
        <p:spPr bwMode="auto">
          <a:xfrm>
            <a:off x="2211388" y="5248275"/>
            <a:ext cx="1554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density</a:t>
            </a:r>
          </a:p>
        </p:txBody>
      </p:sp>
      <p:sp>
        <p:nvSpPr>
          <p:cNvPr id="280581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</a:rPr>
              <a:t>et al </a:t>
            </a:r>
            <a:r>
              <a:rPr lang="en-US" altLang="en-US" sz="1800">
                <a:solidFill>
                  <a:srgbClr val="000000"/>
                </a:solidFill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</a:rPr>
              <a:t>135</a:t>
            </a:r>
            <a:r>
              <a:rPr lang="en-US" altLang="en-US" sz="1800">
                <a:solidFill>
                  <a:srgbClr val="000000"/>
                </a:solidFill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12915161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57288"/>
            <a:ext cx="8137525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03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water structure</a:t>
            </a:r>
          </a:p>
        </p:txBody>
      </p:sp>
      <p:sp>
        <p:nvSpPr>
          <p:cNvPr id="281604" name="TextBox 3"/>
          <p:cNvSpPr txBox="1">
            <a:spLocks noChangeArrowheads="1"/>
          </p:cNvSpPr>
          <p:nvPr/>
        </p:nvSpPr>
        <p:spPr bwMode="auto">
          <a:xfrm>
            <a:off x="0" y="4579938"/>
            <a:ext cx="1555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Simulated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density</a:t>
            </a:r>
          </a:p>
        </p:txBody>
      </p:sp>
      <p:sp>
        <p:nvSpPr>
          <p:cNvPr id="281605" name="TextBox 5"/>
          <p:cNvSpPr txBox="1">
            <a:spLocks noChangeArrowheads="1"/>
          </p:cNvSpPr>
          <p:nvPr/>
        </p:nvSpPr>
        <p:spPr bwMode="auto">
          <a:xfrm>
            <a:off x="4249738" y="4764088"/>
            <a:ext cx="158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2mF</a:t>
            </a:r>
            <a:r>
              <a:rPr lang="en-US" altLang="en-US" sz="2400" baseline="-25000">
                <a:solidFill>
                  <a:srgbClr val="000000"/>
                </a:solidFill>
              </a:rPr>
              <a:t>o</a:t>
            </a:r>
            <a:r>
              <a:rPr lang="en-US" altLang="en-US" sz="2400">
                <a:solidFill>
                  <a:srgbClr val="000000"/>
                </a:solidFill>
              </a:rPr>
              <a:t>-DF</a:t>
            </a:r>
            <a:r>
              <a:rPr lang="en-US" altLang="en-US" sz="2400" baseline="-250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281606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</a:rPr>
              <a:t>et al </a:t>
            </a:r>
            <a:r>
              <a:rPr lang="en-US" altLang="en-US" sz="1800">
                <a:solidFill>
                  <a:srgbClr val="000000"/>
                </a:solidFill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</a:rPr>
              <a:t>135</a:t>
            </a:r>
            <a:r>
              <a:rPr lang="en-US" altLang="en-US" sz="1800">
                <a:solidFill>
                  <a:srgbClr val="000000"/>
                </a:solidFill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3282483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9144000" cy="725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sp>
        <p:nvSpPr>
          <p:cNvPr id="282628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</a:rPr>
              <a:t>et al </a:t>
            </a:r>
            <a:r>
              <a:rPr lang="en-US" altLang="en-US" sz="1800">
                <a:solidFill>
                  <a:srgbClr val="000000"/>
                </a:solidFill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</a:rPr>
              <a:t>135</a:t>
            </a:r>
            <a:r>
              <a:rPr lang="en-US" altLang="en-US" sz="1800">
                <a:solidFill>
                  <a:srgbClr val="000000"/>
                </a:solidFill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40167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531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7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5317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386024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Title 1"/>
          <p:cNvSpPr>
            <a:spLocks noGrp="1"/>
          </p:cNvSpPr>
          <p:nvPr>
            <p:ph type="title"/>
          </p:nvPr>
        </p:nvSpPr>
        <p:spPr>
          <a:xfrm>
            <a:off x="4302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MD-predicted Val rotamer</a:t>
            </a:r>
          </a:p>
        </p:txBody>
      </p:sp>
      <p:pic>
        <p:nvPicPr>
          <p:cNvPr id="283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84"/>
          <a:stretch>
            <a:fillRect/>
          </a:stretch>
        </p:blipFill>
        <p:spPr bwMode="auto">
          <a:xfrm>
            <a:off x="0" y="1050925"/>
            <a:ext cx="91138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27734" r="13690" b="24611"/>
          <a:stretch>
            <a:fillRect/>
          </a:stretch>
        </p:blipFill>
        <p:spPr bwMode="auto">
          <a:xfrm>
            <a:off x="1628775" y="1179513"/>
            <a:ext cx="44862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115050" y="5149850"/>
          <a:ext cx="2655888" cy="111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296"/>
                <a:gridCol w="885296"/>
                <a:gridCol w="885296"/>
              </a:tblGrid>
              <a:tr h="377310">
                <a:tc>
                  <a:txBody>
                    <a:bodyPr/>
                    <a:lstStyle/>
                    <a:p>
                      <a:r>
                        <a:rPr lang="en-US" sz="1800" baseline="0" dirty="0" err="1" smtClean="0">
                          <a:solidFill>
                            <a:schemeClr val="tx1"/>
                          </a:solidFill>
                        </a:rPr>
                        <a:t>confs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work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free</a:t>
                      </a:r>
                      <a:endParaRPr lang="en-US" sz="180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one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4.11%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5.84%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  <a:tr h="37093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 &amp; B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3.89%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5.53%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2" marB="45732"/>
                </a:tc>
              </a:tr>
            </a:tbl>
          </a:graphicData>
        </a:graphic>
      </p:graphicFrame>
      <p:sp>
        <p:nvSpPr>
          <p:cNvPr id="283671" name="TextBox 7"/>
          <p:cNvSpPr txBox="1">
            <a:spLocks noChangeArrowheads="1"/>
          </p:cNvSpPr>
          <p:nvPr/>
        </p:nvSpPr>
        <p:spPr bwMode="auto">
          <a:xfrm>
            <a:off x="0" y="6488113"/>
            <a:ext cx="4699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Janowski </a:t>
            </a:r>
            <a:r>
              <a:rPr lang="en-US" altLang="en-US" sz="1800" i="1">
                <a:solidFill>
                  <a:srgbClr val="000000"/>
                </a:solidFill>
              </a:rPr>
              <a:t>et al </a:t>
            </a:r>
            <a:r>
              <a:rPr lang="en-US" altLang="en-US" sz="1800">
                <a:solidFill>
                  <a:srgbClr val="000000"/>
                </a:solidFill>
              </a:rPr>
              <a:t>(2013) JACS </a:t>
            </a:r>
            <a:r>
              <a:rPr lang="en-US" altLang="en-US" sz="1800" b="1">
                <a:solidFill>
                  <a:srgbClr val="000000"/>
                </a:solidFill>
              </a:rPr>
              <a:t>135</a:t>
            </a:r>
            <a:r>
              <a:rPr lang="en-US" altLang="en-US" sz="1800">
                <a:solidFill>
                  <a:srgbClr val="000000"/>
                </a:solidFill>
              </a:rPr>
              <a:t>, 7938-7948</a:t>
            </a:r>
          </a:p>
        </p:txBody>
      </p:sp>
    </p:spTree>
    <p:extLst>
      <p:ext uri="{BB962C8B-B14F-4D97-AF65-F5344CB8AC3E}">
        <p14:creationId xmlns:p14="http://schemas.microsoft.com/office/powerpoint/2010/main" val="8473981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super-high multiplicity	</a:t>
            </a:r>
            <a:r>
              <a:rPr lang="en-US" sz="2400" dirty="0" err="1" smtClean="0"/>
              <a:t>isomorphous</a:t>
            </a:r>
            <a:r>
              <a:rPr lang="en-US" sz="2400" dirty="0" smtClean="0"/>
              <a:t> crystals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Disorder trumps everything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Revolution in sample handling?</a:t>
            </a:r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There is “life” below 1 sigma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MD-inspired models on horizon?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b="1" dirty="0" smtClean="0">
                <a:latin typeface="Courier New" pitchFamily="49" charset="0"/>
              </a:rPr>
              <a:t>http://bl831.als.lbl.gov/~jamesh/powerpoint/AS_SvN_2014.pptx</a:t>
            </a:r>
            <a:endParaRPr lang="en-US" altLang="en-US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6000" b="1" smtClean="0"/>
              <a:t>Summary</a:t>
            </a:r>
          </a:p>
        </p:txBody>
      </p:sp>
      <p:sp>
        <p:nvSpPr>
          <p:cNvPr id="220163" name="Rectangle 4"/>
          <p:cNvSpPr>
            <a:spLocks noChangeArrowheads="1"/>
          </p:cNvSpPr>
          <p:nvPr/>
        </p:nvSpPr>
        <p:spPr bwMode="auto">
          <a:xfrm>
            <a:off x="0" y="1403577"/>
            <a:ext cx="9144000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en-US" b="1" dirty="0">
                <a:latin typeface="Courier New" pitchFamily="49" charset="0"/>
              </a:rPr>
              <a:t>http://bl831.als.lbl.gov/xtalsize.html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b="1" dirty="0" smtClean="0">
                <a:latin typeface="Courier New" pitchFamily="49" charset="0"/>
              </a:rPr>
              <a:t>http</a:t>
            </a:r>
            <a:r>
              <a:rPr lang="en-US" altLang="en-US" b="1" dirty="0">
                <a:latin typeface="Courier New" pitchFamily="49" charset="0"/>
              </a:rPr>
              <a:t>://bl831.als.lbl.gov/~</a:t>
            </a:r>
            <a:r>
              <a:rPr lang="en-US" altLang="en-US" b="1" dirty="0" smtClean="0">
                <a:latin typeface="Courier New" pitchFamily="49" charset="0"/>
              </a:rPr>
              <a:t>jamesh/powerpoint/AS_SvN_2014.pptx</a:t>
            </a:r>
            <a:endParaRPr lang="en-US" altLang="en-US" b="1" dirty="0">
              <a:latin typeface="Courier New" pitchFamily="49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23875" y="2659063"/>
            <a:ext cx="8162925" cy="3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008000"/>
                </a:solidFill>
              </a:rPr>
              <a:t>100 </a:t>
            </a:r>
            <a:r>
              <a:rPr lang="en-US" altLang="en-US" sz="3200" b="1" dirty="0" smtClean="0">
                <a:solidFill>
                  <a:srgbClr val="008000"/>
                </a:solidFill>
              </a:rPr>
              <a:t>ADU/pixel</a:t>
            </a:r>
            <a:endParaRPr lang="en-US" altLang="en-US" sz="3200" b="1" dirty="0" smtClean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8000"/>
                </a:solidFill>
              </a:rPr>
              <a:t>dose slicing</a:t>
            </a:r>
            <a:endParaRPr lang="en-US" altLang="en-US" sz="3200" b="1" dirty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8000"/>
                </a:solidFill>
              </a:rPr>
              <a:t>~</a:t>
            </a:r>
            <a:r>
              <a:rPr lang="en-US" altLang="en-US" sz="3200" b="1" dirty="0">
                <a:solidFill>
                  <a:srgbClr val="008000"/>
                </a:solidFill>
              </a:rPr>
              <a:t>3% error per spot, 1%/</a:t>
            </a:r>
            <a:r>
              <a:rPr lang="en-US" altLang="en-US" sz="3200" b="1" dirty="0" err="1">
                <a:solidFill>
                  <a:srgbClr val="008000"/>
                </a:solidFill>
              </a:rPr>
              <a:t>MGy</a:t>
            </a:r>
            <a:endParaRPr lang="en-US" altLang="en-US" sz="3200" b="1" dirty="0">
              <a:solidFill>
                <a:srgbClr val="008000"/>
              </a:solidFill>
            </a:endParaRP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008000"/>
                </a:solidFill>
              </a:rPr>
              <a:t>7235 eV for </a:t>
            </a:r>
            <a:r>
              <a:rPr lang="en-US" altLang="en-US" sz="3200" b="1" dirty="0" smtClean="0">
                <a:solidFill>
                  <a:srgbClr val="008000"/>
                </a:solidFill>
              </a:rPr>
              <a:t>S-SAD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</a:pPr>
            <a:r>
              <a:rPr lang="en-US" altLang="en-US" sz="3200" b="1" dirty="0" smtClean="0">
                <a:solidFill>
                  <a:srgbClr val="008000"/>
                </a:solidFill>
              </a:rPr>
              <a:t>There is “life” below 1 sigma</a:t>
            </a:r>
            <a:endParaRPr lang="en-US" altLang="en-US" sz="3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633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9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0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634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3201762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4804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2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fraction Sulfur</a:t>
            </a: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669402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3635375" y="6057900"/>
            <a:ext cx="261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fraction Sulfur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/>
              <a:t>correlation coefficient</a:t>
            </a: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dirty="0" smtClean="0"/>
              <a:t>Molecular Replacement</a:t>
            </a:r>
            <a:endParaRPr lang="en-US" altLang="en-US" sz="5400" dirty="0" smtClean="0"/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93775" y="1371600"/>
          <a:ext cx="7464425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Chart" r:id="rId3" imgW="6096000" imgH="4000500" progId="MSGraph.Chart.8">
                  <p:embed followColorScheme="full"/>
                </p:oleObj>
              </mc:Choice>
              <mc:Fallback>
                <p:oleObj name="Chart" r:id="rId3" imgW="6096000" imgH="40005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371600"/>
                        <a:ext cx="7464425" cy="489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09725" y="5729288"/>
            <a:ext cx="5924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/>
              <a:t>Rmsd from perfect search model (Å)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076575" y="1092200"/>
            <a:ext cx="2992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/>
              <a:t>corrupted model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 rot="-5400000">
            <a:off x="-1294606" y="3293269"/>
            <a:ext cx="419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/>
              <a:t>Correlation coefficient to correct density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714828" y="1988457"/>
            <a:ext cx="7772400" cy="1143000"/>
          </a:xfrm>
        </p:spPr>
        <p:txBody>
          <a:bodyPr/>
          <a:lstStyle/>
          <a:p>
            <a:r>
              <a:rPr lang="en-US" altLang="en-US" sz="4800" dirty="0" smtClean="0"/>
              <a:t>The </a:t>
            </a:r>
            <a:r>
              <a:rPr lang="en-US" altLang="en-US" sz="4800" dirty="0" smtClean="0"/>
              <a:t>transition is </a:t>
            </a:r>
            <a:r>
              <a:rPr lang="en-US" altLang="en-US" sz="4800" dirty="0" smtClean="0"/>
              <a:t>sharp!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671286" y="4044950"/>
            <a:ext cx="7772400" cy="28130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mtClean="0"/>
              <a:t>How can we predict success/failure?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en-US" sz="5400" kern="0" dirty="0" smtClean="0"/>
              <a:t>Phase Problem</a:t>
            </a:r>
            <a:endParaRPr lang="en-US" altLang="en-US" sz="54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Holton &amp; Frankel (2010) </a:t>
            </a:r>
            <a:r>
              <a:rPr lang="en-US" altLang="en-US" i="1"/>
              <a:t>Acta D</a:t>
            </a:r>
            <a:r>
              <a:rPr lang="en-US" altLang="en-US"/>
              <a:t> </a:t>
            </a:r>
            <a:r>
              <a:rPr lang="en-US" altLang="en-US" b="1"/>
              <a:t>66</a:t>
            </a:r>
            <a:r>
              <a:rPr lang="en-US" altLang="en-US"/>
              <a:t> 393-408.</a:t>
            </a:r>
          </a:p>
        </p:txBody>
      </p:sp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82965" y="5646058"/>
            <a:ext cx="1470025" cy="63681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79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Acknowledgements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457200" y="1343024"/>
            <a:ext cx="8229600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dirty="0" smtClean="0"/>
              <a:t>Tom Peat      Janet Newman    </a:t>
            </a:r>
            <a:r>
              <a:rPr lang="en-US" altLang="en-US" sz="2400" dirty="0" smtClean="0"/>
              <a:t>Christine Gee</a:t>
            </a:r>
            <a:endParaRPr lang="en-US" altLang="en-US" sz="2400" dirty="0" smtClean="0"/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dirty="0" smtClean="0"/>
              <a:t>Jason Price   </a:t>
            </a:r>
            <a:r>
              <a:rPr lang="en-US" altLang="en-US" sz="2400" dirty="0" smtClean="0"/>
              <a:t>Kay </a:t>
            </a:r>
            <a:r>
              <a:rPr lang="en-US" altLang="en-US" sz="2400" dirty="0" err="1" smtClean="0"/>
              <a:t>Diederichs</a:t>
            </a:r>
            <a:r>
              <a:rPr lang="en-US" altLang="en-US" sz="2400" dirty="0" smtClean="0"/>
              <a:t>    Tom </a:t>
            </a:r>
            <a:r>
              <a:rPr lang="en-US" altLang="en-US" sz="2400" dirty="0" err="1" smtClean="0"/>
              <a:t>Caradoc</a:t>
            </a:r>
            <a:r>
              <a:rPr lang="en-US" altLang="en-US" sz="2400" dirty="0" smtClean="0"/>
              <a:t>-Davies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 dirty="0" smtClean="0"/>
              <a:t>Pavel </a:t>
            </a:r>
            <a:r>
              <a:rPr lang="en-US" altLang="en-US" sz="2400" dirty="0" err="1" smtClean="0"/>
              <a:t>Janowski</a:t>
            </a:r>
            <a:r>
              <a:rPr lang="en-US" altLang="en-US" sz="2400" dirty="0" smtClean="0"/>
              <a:t>   David </a:t>
            </a:r>
            <a:r>
              <a:rPr lang="en-US" altLang="en-US" sz="2400" dirty="0" err="1" smtClean="0"/>
              <a:t>Cerutti</a:t>
            </a:r>
            <a:r>
              <a:rPr lang="en-US" altLang="en-US" sz="2400" smtClean="0"/>
              <a:t>   David Case</a:t>
            </a:r>
            <a:endParaRPr lang="en-US" altLang="en-US" sz="24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400" dirty="0"/>
          </a:p>
        </p:txBody>
      </p:sp>
      <p:sp>
        <p:nvSpPr>
          <p:cNvPr id="368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2800350"/>
            <a:ext cx="7772400" cy="4057650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2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Structure of Membrane Proteins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Membrane Protein Expression Center II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006600"/>
                </a:solidFill>
              </a:rPr>
              <a:t>Center for HIV Accessory and Regulatory Complexes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W. M. Keck Foundation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err="1" smtClean="0">
                <a:solidFill>
                  <a:srgbClr val="000000"/>
                </a:solidFill>
              </a:rPr>
              <a:t>Plexxikon</a:t>
            </a:r>
            <a:r>
              <a:rPr lang="en-US" altLang="en-US" sz="1600" b="1" dirty="0" smtClean="0">
                <a:solidFill>
                  <a:srgbClr val="000000"/>
                </a:solidFill>
              </a:rPr>
              <a:t>, Inc.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M D Anderson CRC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Berkeley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San Francisco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National Science Foundation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University of California Campus-Laboratory Collaboration Grant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600" b="1" dirty="0" smtClean="0">
                <a:solidFill>
                  <a:srgbClr val="000000"/>
                </a:solidFill>
              </a:rPr>
              <a:t>Henry Wheeler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must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learn statistics.”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3299717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pitchFamily="34" charset="0"/>
              </a:rPr>
              <a:t>1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+ 1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= 1.4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dirty="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l-GR" altLang="en-US" sz="5400" baseline="-25000" dirty="0" smtClean="0">
                <a:cs typeface="Arial" pitchFamily="34" charset="0"/>
              </a:rPr>
              <a:t>total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= </a:t>
            </a: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n-US" altLang="en-US" sz="5400" baseline="-25000" dirty="0" smtClean="0">
                <a:cs typeface="Arial" pitchFamily="34" charset="0"/>
              </a:rPr>
              <a:t>1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+ </a:t>
            </a: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n-US" altLang="en-US" sz="5400" baseline="-25000" dirty="0" smtClean="0">
                <a:cs typeface="Arial" pitchFamily="34" charset="0"/>
              </a:rPr>
              <a:t>2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endParaRPr lang="en-US" altLang="en-US" sz="54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pitchFamily="34" charset="0"/>
              </a:rPr>
              <a:t>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= 1.4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dirty="0" smtClean="0">
                <a:cs typeface="Arial" pitchFamily="34" charset="0"/>
              </a:rPr>
              <a:t>3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+ 1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= 3.2</a:t>
            </a:r>
            <a:r>
              <a:rPr lang="en-US" altLang="en-US" sz="5400" baseline="50000" dirty="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l-GR" altLang="en-US" sz="5400" baseline="-25000" dirty="0" smtClean="0">
                <a:cs typeface="Arial" pitchFamily="34" charset="0"/>
              </a:rPr>
              <a:t>total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= </a:t>
            </a: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n-US" altLang="en-US" sz="5400" baseline="-25000" dirty="0" smtClean="0">
                <a:cs typeface="Arial" pitchFamily="34" charset="0"/>
              </a:rPr>
              <a:t>1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r>
              <a:rPr lang="en-US" altLang="en-US" sz="5400" dirty="0" smtClean="0">
                <a:cs typeface="Arial" pitchFamily="34" charset="0"/>
              </a:rPr>
              <a:t> + </a:t>
            </a:r>
            <a:r>
              <a:rPr lang="el-GR" altLang="en-US" sz="5400" dirty="0" smtClean="0">
                <a:cs typeface="Arial" pitchFamily="34" charset="0"/>
              </a:rPr>
              <a:t>σ</a:t>
            </a:r>
            <a:r>
              <a:rPr lang="en-US" altLang="en-US" sz="5400" baseline="-25000" dirty="0" smtClean="0">
                <a:cs typeface="Arial" pitchFamily="34" charset="0"/>
              </a:rPr>
              <a:t>2</a:t>
            </a:r>
            <a:r>
              <a:rPr lang="en-US" altLang="en-US" sz="5400" baseline="30000" dirty="0" smtClean="0">
                <a:cs typeface="Arial" pitchFamily="34" charset="0"/>
              </a:rPr>
              <a:t>2</a:t>
            </a:r>
            <a:endParaRPr lang="en-US" altLang="en-US" sz="5400" dirty="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>
                <a:solidFill>
                  <a:schemeClr val="tx2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Crick, F. H. C. &amp; Magdoff, B. S. (1956) </a:t>
            </a:r>
            <a:r>
              <a:rPr lang="en-US" altLang="en-US" i="1"/>
              <a:t>Acta Crystallogr.</a:t>
            </a:r>
            <a:r>
              <a:rPr lang="en-US" altLang="en-US"/>
              <a:t> </a:t>
            </a:r>
            <a:r>
              <a:rPr lang="en-US" altLang="en-US" b="1"/>
              <a:t>9</a:t>
            </a:r>
            <a:r>
              <a:rPr lang="en-US" altLang="en-US"/>
              <a:t>, 901-908.</a:t>
            </a:r>
          </a:p>
          <a:p>
            <a:pPr eaLnBrk="1" hangingPunct="1"/>
            <a:r>
              <a:rPr lang="en-US" altLang="en-US"/>
              <a:t>Hendrickson, W. A. &amp; Teeter, M. M. (1981) </a:t>
            </a:r>
            <a:r>
              <a:rPr lang="en-US" altLang="en-US" i="1"/>
              <a:t>Nature</a:t>
            </a:r>
            <a:r>
              <a:rPr lang="en-US" altLang="en-US"/>
              <a:t> </a:t>
            </a:r>
            <a:r>
              <a:rPr lang="en-US" altLang="en-US" b="1"/>
              <a:t>290</a:t>
            </a:r>
            <a:r>
              <a:rPr lang="en-US" altLang="en-US"/>
              <a:t>, 107-113.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/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313349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313355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l-GR" altLang="en-US" sz="6000">
                  <a:solidFill>
                    <a:srgbClr val="008000"/>
                  </a:solidFill>
                  <a:cs typeface="Arial" pitchFamily="34" charset="0"/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  <a:cs typeface="Arial" pitchFamily="34" charset="0"/>
                </a:rPr>
                <a:t>F</a:t>
              </a:r>
            </a:p>
            <a:p>
              <a:pPr algn="ctr" eaLnBrk="1" hangingPunct="1"/>
              <a:r>
                <a:rPr lang="en-US" altLang="en-US" sz="6000">
                  <a:solidFill>
                    <a:srgbClr val="008000"/>
                  </a:solidFill>
                  <a:cs typeface="Arial" pitchFamily="34" charset="0"/>
                </a:rPr>
                <a:t>F</a:t>
              </a:r>
              <a:endParaRPr lang="el-GR" altLang="en-US" sz="600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313356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3350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>
                <a:cs typeface="Arial" pitchFamily="34" charset="0"/>
              </a:rPr>
              <a:t>≈</a:t>
            </a:r>
            <a:r>
              <a:rPr lang="en-US" altLang="en-US" sz="3600">
                <a:cs typeface="Arial" pitchFamily="34" charset="0"/>
              </a:rPr>
              <a:t> </a:t>
            </a:r>
            <a:r>
              <a:rPr lang="en-US" altLang="en-US" sz="6000">
                <a:cs typeface="Arial" pitchFamily="34" charset="0"/>
              </a:rPr>
              <a:t>1.2 </a:t>
            </a:r>
            <a:r>
              <a:rPr lang="en-US" altLang="en-US" sz="6000">
                <a:solidFill>
                  <a:srgbClr val="CC3300"/>
                </a:solidFill>
                <a:cs typeface="Arial" pitchFamily="34" charset="0"/>
              </a:rPr>
              <a:t>f”</a:t>
            </a:r>
          </a:p>
        </p:txBody>
      </p:sp>
      <p:grpSp>
        <p:nvGrpSpPr>
          <p:cNvPr id="313351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313352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53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14000">
                  <a:cs typeface="Arial" pitchFamily="34" charset="0"/>
                </a:rPr>
                <a:t>√</a:t>
              </a:r>
            </a:p>
          </p:txBody>
        </p:sp>
        <p:sp>
          <p:nvSpPr>
            <p:cNvPr id="313354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7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Holton &amp; Frankel (2010) </a:t>
            </a:r>
            <a:r>
              <a:rPr lang="en-US" altLang="en-US" i="1"/>
              <a:t>Acta D</a:t>
            </a:r>
            <a:r>
              <a:rPr lang="en-US" altLang="en-US"/>
              <a:t> </a:t>
            </a:r>
            <a:r>
              <a:rPr lang="en-US" altLang="en-US" b="1"/>
              <a:t>66</a:t>
            </a:r>
            <a:r>
              <a:rPr lang="en-US" altLang="en-US"/>
              <a:t> 393-408.</a:t>
            </a:r>
          </a:p>
        </p:txBody>
      </p:sp>
      <p:pic>
        <p:nvPicPr>
          <p:cNvPr id="314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2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097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33797379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Shutter jitter (</a:t>
            </a:r>
            <a:r>
              <a:rPr lang="en-US" altLang="en-US" sz="4000" dirty="0" err="1" smtClean="0"/>
              <a:t>rms</a:t>
            </a:r>
            <a:r>
              <a:rPr lang="en-US" altLang="en-US" sz="4000" dirty="0" smtClean="0"/>
              <a:t> 0.5 </a:t>
            </a:r>
            <a:r>
              <a:rPr lang="en-US" altLang="en-US" sz="4000" dirty="0" err="1" smtClean="0"/>
              <a:t>ms</a:t>
            </a:r>
            <a:r>
              <a:rPr lang="en-US" altLang="en-US" sz="4000" dirty="0" smtClean="0"/>
              <a:t>)</a:t>
            </a:r>
          </a:p>
          <a:p>
            <a:pPr eaLnBrk="1" hangingPunct="1"/>
            <a:r>
              <a:rPr lang="en-US" altLang="en-US" sz="4000" dirty="0" smtClean="0"/>
              <a:t>Beam flicker (0.15%/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(Hz))</a:t>
            </a:r>
          </a:p>
          <a:p>
            <a:pPr eaLnBrk="1" hangingPunct="1"/>
            <a:r>
              <a:rPr lang="en-US" altLang="en-US" sz="4000" dirty="0" smtClean="0"/>
              <a:t>Attenuation correction (&lt; 2%)</a:t>
            </a:r>
          </a:p>
          <a:p>
            <a:pPr eaLnBrk="1" hangingPunct="1"/>
            <a:r>
              <a:rPr lang="en-US" altLang="en-US" sz="4000" dirty="0" smtClean="0"/>
              <a:t>Radiation damage (1%/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)</a:t>
            </a: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</a:rPr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6639279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Detector calibration: 7235 eV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401" r="34093" b="15189"/>
          <a:stretch>
            <a:fillRect/>
          </a:stretch>
        </p:blipFill>
        <p:spPr bwMode="auto">
          <a:xfrm>
            <a:off x="676275" y="1069975"/>
            <a:ext cx="75295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126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Detector calibration: 7247 eV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375" r="34109" b="15208"/>
          <a:stretch>
            <a:fillRect/>
          </a:stretch>
        </p:blipFill>
        <p:spPr bwMode="auto">
          <a:xfrm>
            <a:off x="676275" y="1069975"/>
            <a:ext cx="7526338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6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26767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67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no data at all.”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-Sung-Hou Kim</a:t>
            </a:r>
          </a:p>
        </p:txBody>
      </p:sp>
      <p:sp>
        <p:nvSpPr>
          <p:cNvPr id="2676744" name="Rectangle 8"/>
          <p:cNvSpPr>
            <a:spLocks noChangeArrowheads="1"/>
          </p:cNvSpPr>
          <p:nvPr/>
        </p:nvSpPr>
        <p:spPr bwMode="auto">
          <a:xfrm>
            <a:off x="4248150" y="0"/>
            <a:ext cx="4895850" cy="257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994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38" grpId="0"/>
      <p:bldP spid="2676740" grpId="0" animBg="1"/>
      <p:bldP spid="2676741" grpId="0" animBg="1"/>
      <p:bldP spid="26767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566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photon energy (keV)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66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0" y="6491288"/>
            <a:ext cx="876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Dan Schuette PhD Thesis (2008) Fig 6.22 page 198, Gruner Lab, Cornell University. 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2402" r="6537" b="13652"/>
          <a:stretch>
            <a:fillRect/>
          </a:stretch>
        </p:blipFill>
        <p:spPr bwMode="auto">
          <a:xfrm>
            <a:off x="0" y="1514475"/>
            <a:ext cx="91440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395663" y="1039813"/>
            <a:ext cx="241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ea typeface="MS PGothic" pitchFamily="34" charset="-128"/>
              </a:rPr>
              <a:t>Pilatus is not immune!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FF0000"/>
                </a:solidFill>
              </a:rPr>
              <a:t>S</a:t>
            </a:r>
            <a:r>
              <a:rPr lang="en-US" altLang="en-US" sz="3000" kern="0" dirty="0" smtClean="0"/>
              <a:t>patial </a:t>
            </a:r>
            <a:r>
              <a:rPr lang="en-US" altLang="en-US" sz="3000" kern="0" dirty="0" smtClean="0">
                <a:solidFill>
                  <a:srgbClr val="FF0000"/>
                </a:solidFill>
              </a:rPr>
              <a:t>H</a:t>
            </a:r>
            <a:r>
              <a:rPr lang="en-US" altLang="en-US" sz="3000" kern="0" dirty="0" smtClean="0"/>
              <a:t>eterogeneity in </a:t>
            </a:r>
            <a:r>
              <a:rPr lang="en-US" altLang="en-US" sz="3000" kern="0" dirty="0" smtClean="0">
                <a:solidFill>
                  <a:srgbClr val="FF0000"/>
                </a:solidFill>
              </a:rPr>
              <a:t>S</a:t>
            </a:r>
            <a:r>
              <a:rPr lang="en-US" altLang="en-US" sz="3000" kern="0" dirty="0" smtClean="0"/>
              <a:t>harp </a:t>
            </a:r>
            <a:r>
              <a:rPr lang="en-US" altLang="en-US" sz="3000" kern="0" dirty="0" smtClean="0">
                <a:solidFill>
                  <a:srgbClr val="FF0000"/>
                </a:solidFill>
              </a:rPr>
              <a:t>S</a:t>
            </a:r>
            <a:r>
              <a:rPr lang="en-US" altLang="en-US" sz="3000" kern="0" dirty="0" smtClean="0"/>
              <a:t>pot </a:t>
            </a:r>
            <a:r>
              <a:rPr lang="en-US" altLang="en-US" sz="3000" kern="0" dirty="0" smtClean="0">
                <a:solidFill>
                  <a:srgbClr val="FF0000"/>
                </a:solidFill>
              </a:rPr>
              <a:t>S</a:t>
            </a:r>
            <a:r>
              <a:rPr lang="en-US" altLang="en-US" sz="3000" kern="0" dirty="0" smtClean="0"/>
              <a:t>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/>
          </a:p>
        </p:txBody>
      </p:sp>
    </p:spTree>
    <p:extLst>
      <p:ext uri="{BB962C8B-B14F-4D97-AF65-F5344CB8AC3E}">
        <p14:creationId xmlns:p14="http://schemas.microsoft.com/office/powerpoint/2010/main" val="832547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858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3000" smtClean="0"/>
              <a:t>Spatial Heterogeneity in Sharp Spot Sensitivity (SHSSS):  Q315r vs Pilatus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457200" y="1220788"/>
            <a:ext cx="7562850" cy="5472112"/>
            <a:chOff x="288" y="635"/>
            <a:chExt cx="4764" cy="3447"/>
          </a:xfrm>
        </p:grpSpPr>
        <p:pic>
          <p:nvPicPr>
            <p:cNvPr id="358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683"/>
              <a:ext cx="4128" cy="3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0" name="Text Box 6"/>
            <p:cNvSpPr txBox="1">
              <a:spLocks noChangeArrowheads="1"/>
            </p:cNvSpPr>
            <p:nvPr/>
          </p:nvSpPr>
          <p:spPr bwMode="auto">
            <a:xfrm>
              <a:off x="624" y="635"/>
              <a:ext cx="432" cy="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3.5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3.0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2.5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2.0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1.5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1.0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0.5</a:t>
              </a:r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  <a:p>
              <a:pPr eaLnBrk="1" hangingPunct="1">
                <a:lnSpc>
                  <a:spcPct val="73000"/>
                </a:lnSpc>
                <a:spcBef>
                  <a:spcPct val="5000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35851" name="Text Box 7"/>
            <p:cNvSpPr txBox="1">
              <a:spLocks noChangeArrowheads="1"/>
            </p:cNvSpPr>
            <p:nvPr/>
          </p:nvSpPr>
          <p:spPr bwMode="auto">
            <a:xfrm rot="-5400000">
              <a:off x="-914" y="2170"/>
              <a:ext cx="263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average change in spot intensity (%)</a:t>
              </a:r>
            </a:p>
          </p:txBody>
        </p:sp>
        <p:sp>
          <p:nvSpPr>
            <p:cNvPr id="35852" name="Text Box 8"/>
            <p:cNvSpPr txBox="1">
              <a:spLocks noChangeArrowheads="1"/>
            </p:cNvSpPr>
            <p:nvPr/>
          </p:nvSpPr>
          <p:spPr bwMode="auto">
            <a:xfrm>
              <a:off x="1872" y="3849"/>
              <a:ext cx="21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/>
                <a:t>distance between spots (mm)</a:t>
              </a:r>
            </a:p>
          </p:txBody>
        </p:sp>
        <p:sp>
          <p:nvSpPr>
            <p:cNvPr id="35853" name="Text Box 9"/>
            <p:cNvSpPr txBox="1">
              <a:spLocks noChangeArrowheads="1"/>
            </p:cNvSpPr>
            <p:nvPr/>
          </p:nvSpPr>
          <p:spPr bwMode="auto">
            <a:xfrm>
              <a:off x="816" y="3705"/>
              <a:ext cx="4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0.1                             1                             10                            100</a:t>
              </a:r>
            </a:p>
          </p:txBody>
        </p:sp>
        <p:sp>
          <p:nvSpPr>
            <p:cNvPr id="35854" name="Rectangle 10"/>
            <p:cNvSpPr>
              <a:spLocks noChangeArrowheads="1"/>
            </p:cNvSpPr>
            <p:nvPr/>
          </p:nvSpPr>
          <p:spPr bwMode="auto">
            <a:xfrm>
              <a:off x="4080" y="768"/>
              <a:ext cx="76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5855" name="Text Box 11"/>
            <p:cNvSpPr txBox="1">
              <a:spLocks noChangeArrowheads="1"/>
            </p:cNvSpPr>
            <p:nvPr/>
          </p:nvSpPr>
          <p:spPr bwMode="auto">
            <a:xfrm rot="-1123190">
              <a:off x="2400" y="2592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Pilatus</a:t>
              </a:r>
            </a:p>
          </p:txBody>
        </p:sp>
        <p:sp>
          <p:nvSpPr>
            <p:cNvPr id="35856" name="Text Box 12"/>
            <p:cNvSpPr txBox="1">
              <a:spLocks noChangeArrowheads="1"/>
            </p:cNvSpPr>
            <p:nvPr/>
          </p:nvSpPr>
          <p:spPr bwMode="auto">
            <a:xfrm rot="-1123190">
              <a:off x="2304" y="1301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Q315r</a:t>
              </a:r>
            </a:p>
          </p:txBody>
        </p:sp>
      </p:grp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5867400" y="3717925"/>
            <a:ext cx="2895600" cy="159702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anomalous mates typically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&gt; 100 mm apart</a:t>
            </a:r>
          </a:p>
        </p:txBody>
      </p:sp>
      <p:sp>
        <p:nvSpPr>
          <p:cNvPr id="2" name="Freeform 1"/>
          <p:cNvSpPr/>
          <p:nvPr/>
        </p:nvSpPr>
        <p:spPr>
          <a:xfrm>
            <a:off x="1484313" y="2505075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97113" y="468243"/>
                  <a:pt x="1272209" y="450574"/>
                </a:cubicBezTo>
                <a:cubicBezTo>
                  <a:pt x="1347305" y="432904"/>
                  <a:pt x="1409149" y="574261"/>
                  <a:pt x="1470992" y="596348"/>
                </a:cubicBezTo>
                <a:cubicBezTo>
                  <a:pt x="1532836" y="618435"/>
                  <a:pt x="1592470" y="616226"/>
                  <a:pt x="1643270" y="583096"/>
                </a:cubicBezTo>
                <a:cubicBezTo>
                  <a:pt x="1694070" y="549966"/>
                  <a:pt x="1696279" y="432904"/>
                  <a:pt x="1775792" y="397565"/>
                </a:cubicBezTo>
                <a:cubicBezTo>
                  <a:pt x="1855305" y="362226"/>
                  <a:pt x="2001079" y="342348"/>
                  <a:pt x="2120348" y="371061"/>
                </a:cubicBezTo>
                <a:cubicBezTo>
                  <a:pt x="2239617" y="399774"/>
                  <a:pt x="2325757" y="596347"/>
                  <a:pt x="2491409" y="569843"/>
                </a:cubicBezTo>
                <a:cubicBezTo>
                  <a:pt x="2657061" y="543339"/>
                  <a:pt x="2968487" y="307009"/>
                  <a:pt x="3114261" y="212035"/>
                </a:cubicBezTo>
                <a:cubicBezTo>
                  <a:pt x="3260035" y="117061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960563" y="1762125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908175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2081213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533323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847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Required multiplicity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/>
              <a:t>(</a:t>
            </a:r>
            <a:r>
              <a:rPr lang="en-US" altLang="en-US" sz="18900">
                <a:latin typeface="Times New Roman" pitchFamily="18" charset="0"/>
              </a:rPr>
              <a:t>—</a:t>
            </a:r>
            <a:r>
              <a:rPr lang="en-US" altLang="en-US" sz="18900"/>
              <a:t>)</a:t>
            </a:r>
            <a:r>
              <a:rPr lang="en-US" altLang="en-US" sz="9600" baseline="100000"/>
              <a:t>2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1808741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Holton &amp; Frankel (2010) </a:t>
            </a:r>
            <a:r>
              <a:rPr lang="en-US" altLang="en-US" i="1"/>
              <a:t>Acta D</a:t>
            </a:r>
            <a:r>
              <a:rPr lang="en-US" altLang="en-US"/>
              <a:t> </a:t>
            </a:r>
            <a:r>
              <a:rPr lang="en-US" altLang="en-US" b="1"/>
              <a:t>66</a:t>
            </a:r>
            <a:r>
              <a:rPr lang="en-US" altLang="en-US"/>
              <a:t> 393-408.</a:t>
            </a:r>
          </a:p>
        </p:txBody>
      </p:sp>
      <p:pic>
        <p:nvPicPr>
          <p:cNvPr id="316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96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Holton &amp; Frankel (2010) </a:t>
            </a:r>
            <a:r>
              <a:rPr lang="en-US" altLang="en-US" i="1"/>
              <a:t>Acta D</a:t>
            </a:r>
            <a:r>
              <a:rPr lang="en-US" altLang="en-US"/>
              <a:t> </a:t>
            </a:r>
            <a:r>
              <a:rPr lang="en-US" altLang="en-US" b="1"/>
              <a:t>66</a:t>
            </a:r>
            <a:r>
              <a:rPr lang="en-US" altLang="en-US"/>
              <a:t> 393-408.</a:t>
            </a:r>
          </a:p>
        </p:txBody>
      </p:sp>
      <p:pic>
        <p:nvPicPr>
          <p:cNvPr id="317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588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4" name="Oval 4"/>
          <p:cNvSpPr>
            <a:spLocks noChangeArrowheads="1"/>
          </p:cNvSpPr>
          <p:nvPr/>
        </p:nvSpPr>
        <p:spPr bwMode="auto">
          <a:xfrm>
            <a:off x="1670050" y="4294188"/>
            <a:ext cx="1470025" cy="15097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80441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Multi-crystal strategies</a:t>
            </a:r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113" r="37930" b="16559"/>
          <a:stretch>
            <a:fillRect/>
          </a:stretch>
        </p:blipFill>
        <p:spPr bwMode="auto">
          <a:xfrm>
            <a:off x="214313" y="1162050"/>
            <a:ext cx="64960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2" name="Text Box 4"/>
          <p:cNvSpPr txBox="1">
            <a:spLocks noChangeArrowheads="1"/>
          </p:cNvSpPr>
          <p:nvPr/>
        </p:nvSpPr>
        <p:spPr bwMode="auto">
          <a:xfrm>
            <a:off x="0" y="6491288"/>
            <a:ext cx="7161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Kendrew </a:t>
            </a:r>
            <a:r>
              <a:rPr lang="en-US" altLang="en-US" i="1"/>
              <a:t>et al.</a:t>
            </a:r>
            <a:r>
              <a:rPr lang="en-US" altLang="en-US"/>
              <a:t> (1960) "Structure of Myoglobin” </a:t>
            </a:r>
            <a:r>
              <a:rPr lang="en-US" altLang="en-US" i="1"/>
              <a:t>Nature</a:t>
            </a:r>
            <a:r>
              <a:rPr lang="en-US" altLang="en-US"/>
              <a:t> </a:t>
            </a:r>
            <a:r>
              <a:rPr lang="en-US" altLang="en-US" b="1"/>
              <a:t>185</a:t>
            </a:r>
            <a:r>
              <a:rPr lang="en-US" altLang="en-US"/>
              <a:t>, 422-427. </a:t>
            </a:r>
          </a:p>
        </p:txBody>
      </p:sp>
      <p:pic>
        <p:nvPicPr>
          <p:cNvPr id="26695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6866" r="12523" b="9053"/>
          <a:stretch>
            <a:fillRect/>
          </a:stretch>
        </p:blipFill>
        <p:spPr bwMode="auto">
          <a:xfrm>
            <a:off x="6907213" y="2701925"/>
            <a:ext cx="1909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9574" name="Freeform 6"/>
          <p:cNvSpPr>
            <a:spLocks/>
          </p:cNvSpPr>
          <p:nvPr/>
        </p:nvSpPr>
        <p:spPr bwMode="auto">
          <a:xfrm>
            <a:off x="-163513" y="1382713"/>
            <a:ext cx="7032626" cy="600075"/>
          </a:xfrm>
          <a:custGeom>
            <a:avLst/>
            <a:gdLst>
              <a:gd name="T0" fmla="*/ 2147483647 w 4430"/>
              <a:gd name="T1" fmla="*/ 2147483647 h 378"/>
              <a:gd name="T2" fmla="*/ 2147483647 w 4430"/>
              <a:gd name="T3" fmla="*/ 2147483647 h 378"/>
              <a:gd name="T4" fmla="*/ 2147483647 w 4430"/>
              <a:gd name="T5" fmla="*/ 2147483647 h 378"/>
              <a:gd name="T6" fmla="*/ 2147483647 w 4430"/>
              <a:gd name="T7" fmla="*/ 2147483647 h 378"/>
              <a:gd name="T8" fmla="*/ 2147483647 w 4430"/>
              <a:gd name="T9" fmla="*/ 2147483647 h 378"/>
              <a:gd name="T10" fmla="*/ 2147483647 w 4430"/>
              <a:gd name="T11" fmla="*/ 2147483647 h 378"/>
              <a:gd name="T12" fmla="*/ 2147483647 w 4430"/>
              <a:gd name="T13" fmla="*/ 2147483647 h 378"/>
              <a:gd name="T14" fmla="*/ 2147483647 w 4430"/>
              <a:gd name="T15" fmla="*/ 2147483647 h 378"/>
              <a:gd name="T16" fmla="*/ 2147483647 w 4430"/>
              <a:gd name="T17" fmla="*/ 2147483647 h 378"/>
              <a:gd name="T18" fmla="*/ 2147483647 w 4430"/>
              <a:gd name="T19" fmla="*/ 2147483647 h 378"/>
              <a:gd name="T20" fmla="*/ 2147483647 w 4430"/>
              <a:gd name="T21" fmla="*/ 2147483647 h 378"/>
              <a:gd name="T22" fmla="*/ 2147483647 w 4430"/>
              <a:gd name="T23" fmla="*/ 2147483647 h 378"/>
              <a:gd name="T24" fmla="*/ 2147483647 w 4430"/>
              <a:gd name="T25" fmla="*/ 2147483647 h 378"/>
              <a:gd name="T26" fmla="*/ 2147483647 w 4430"/>
              <a:gd name="T27" fmla="*/ 2147483647 h 378"/>
              <a:gd name="T28" fmla="*/ 2147483647 w 4430"/>
              <a:gd name="T29" fmla="*/ 2147483647 h 378"/>
              <a:gd name="T30" fmla="*/ 2147483647 w 4430"/>
              <a:gd name="T31" fmla="*/ 2147483647 h 3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430" h="378">
                <a:moveTo>
                  <a:pt x="1665" y="202"/>
                </a:moveTo>
                <a:cubicBezTo>
                  <a:pt x="2206" y="207"/>
                  <a:pt x="2748" y="212"/>
                  <a:pt x="2975" y="202"/>
                </a:cubicBezTo>
                <a:cubicBezTo>
                  <a:pt x="3202" y="192"/>
                  <a:pt x="3021" y="163"/>
                  <a:pt x="3030" y="139"/>
                </a:cubicBezTo>
                <a:cubicBezTo>
                  <a:pt x="3039" y="115"/>
                  <a:pt x="3018" y="80"/>
                  <a:pt x="3030" y="60"/>
                </a:cubicBezTo>
                <a:cubicBezTo>
                  <a:pt x="3042" y="40"/>
                  <a:pt x="2899" y="26"/>
                  <a:pt x="3101" y="21"/>
                </a:cubicBezTo>
                <a:cubicBezTo>
                  <a:pt x="3303" y="16"/>
                  <a:pt x="4060" y="0"/>
                  <a:pt x="4245" y="29"/>
                </a:cubicBezTo>
                <a:cubicBezTo>
                  <a:pt x="4430" y="58"/>
                  <a:pt x="4330" y="165"/>
                  <a:pt x="4214" y="194"/>
                </a:cubicBezTo>
                <a:cubicBezTo>
                  <a:pt x="4098" y="223"/>
                  <a:pt x="3666" y="180"/>
                  <a:pt x="3551" y="202"/>
                </a:cubicBezTo>
                <a:cubicBezTo>
                  <a:pt x="3436" y="224"/>
                  <a:pt x="3553" y="302"/>
                  <a:pt x="3520" y="328"/>
                </a:cubicBezTo>
                <a:cubicBezTo>
                  <a:pt x="3487" y="354"/>
                  <a:pt x="3617" y="355"/>
                  <a:pt x="3354" y="360"/>
                </a:cubicBezTo>
                <a:cubicBezTo>
                  <a:pt x="3091" y="365"/>
                  <a:pt x="2453" y="360"/>
                  <a:pt x="1941" y="360"/>
                </a:cubicBezTo>
                <a:cubicBezTo>
                  <a:pt x="1429" y="360"/>
                  <a:pt x="568" y="378"/>
                  <a:pt x="284" y="360"/>
                </a:cubicBezTo>
                <a:cubicBezTo>
                  <a:pt x="0" y="342"/>
                  <a:pt x="233" y="278"/>
                  <a:pt x="237" y="249"/>
                </a:cubicBezTo>
                <a:cubicBezTo>
                  <a:pt x="241" y="220"/>
                  <a:pt x="98" y="195"/>
                  <a:pt x="308" y="186"/>
                </a:cubicBezTo>
                <a:cubicBezTo>
                  <a:pt x="518" y="177"/>
                  <a:pt x="1009" y="185"/>
                  <a:pt x="1500" y="194"/>
                </a:cubicBezTo>
                <a:cubicBezTo>
                  <a:pt x="1500" y="194"/>
                  <a:pt x="1665" y="202"/>
                  <a:pt x="1665" y="2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575" name="Freeform 7"/>
          <p:cNvSpPr>
            <a:spLocks/>
          </p:cNvSpPr>
          <p:nvPr/>
        </p:nvSpPr>
        <p:spPr bwMode="auto">
          <a:xfrm>
            <a:off x="95250" y="1919288"/>
            <a:ext cx="2557463" cy="354012"/>
          </a:xfrm>
          <a:custGeom>
            <a:avLst/>
            <a:gdLst>
              <a:gd name="T0" fmla="*/ 2147483647 w 1611"/>
              <a:gd name="T1" fmla="*/ 2147483647 h 223"/>
              <a:gd name="T2" fmla="*/ 2147483647 w 1611"/>
              <a:gd name="T3" fmla="*/ 2147483647 h 223"/>
              <a:gd name="T4" fmla="*/ 2147483647 w 1611"/>
              <a:gd name="T5" fmla="*/ 2147483647 h 223"/>
              <a:gd name="T6" fmla="*/ 2147483647 w 1611"/>
              <a:gd name="T7" fmla="*/ 2147483647 h 223"/>
              <a:gd name="T8" fmla="*/ 2147483647 w 1611"/>
              <a:gd name="T9" fmla="*/ 2147483647 h 223"/>
              <a:gd name="T10" fmla="*/ 2147483647 w 1611"/>
              <a:gd name="T11" fmla="*/ 2147483647 h 223"/>
              <a:gd name="T12" fmla="*/ 2147483647 w 1611"/>
              <a:gd name="T13" fmla="*/ 2147483647 h 223"/>
              <a:gd name="T14" fmla="*/ 2147483647 w 1611"/>
              <a:gd name="T15" fmla="*/ 2147483647 h 2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611" h="223">
                <a:moveTo>
                  <a:pt x="879" y="188"/>
                </a:moveTo>
                <a:cubicBezTo>
                  <a:pt x="575" y="196"/>
                  <a:pt x="271" y="205"/>
                  <a:pt x="145" y="180"/>
                </a:cubicBezTo>
                <a:cubicBezTo>
                  <a:pt x="19" y="155"/>
                  <a:pt x="0" y="66"/>
                  <a:pt x="121" y="38"/>
                </a:cubicBezTo>
                <a:cubicBezTo>
                  <a:pt x="242" y="10"/>
                  <a:pt x="640" y="15"/>
                  <a:pt x="871" y="14"/>
                </a:cubicBezTo>
                <a:cubicBezTo>
                  <a:pt x="1102" y="13"/>
                  <a:pt x="1409" y="0"/>
                  <a:pt x="1510" y="30"/>
                </a:cubicBezTo>
                <a:cubicBezTo>
                  <a:pt x="1611" y="60"/>
                  <a:pt x="1549" y="167"/>
                  <a:pt x="1479" y="195"/>
                </a:cubicBezTo>
                <a:cubicBezTo>
                  <a:pt x="1409" y="223"/>
                  <a:pt x="1250" y="209"/>
                  <a:pt x="1092" y="195"/>
                </a:cubicBezTo>
                <a:cubicBezTo>
                  <a:pt x="1092" y="195"/>
                  <a:pt x="879" y="188"/>
                  <a:pt x="879" y="18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576" name="Freeform 8"/>
          <p:cNvSpPr>
            <a:spLocks/>
          </p:cNvSpPr>
          <p:nvPr/>
        </p:nvSpPr>
        <p:spPr bwMode="auto">
          <a:xfrm>
            <a:off x="4014788" y="2946400"/>
            <a:ext cx="1695450" cy="338138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577" name="Freeform 9"/>
          <p:cNvSpPr>
            <a:spLocks/>
          </p:cNvSpPr>
          <p:nvPr/>
        </p:nvSpPr>
        <p:spPr bwMode="auto">
          <a:xfrm>
            <a:off x="3736975" y="4230688"/>
            <a:ext cx="2319338" cy="404812"/>
          </a:xfrm>
          <a:custGeom>
            <a:avLst/>
            <a:gdLst>
              <a:gd name="T0" fmla="*/ 2147483647 w 1461"/>
              <a:gd name="T1" fmla="*/ 2147483647 h 255"/>
              <a:gd name="T2" fmla="*/ 2147483647 w 1461"/>
              <a:gd name="T3" fmla="*/ 2147483647 h 255"/>
              <a:gd name="T4" fmla="*/ 2147483647 w 1461"/>
              <a:gd name="T5" fmla="*/ 2147483647 h 255"/>
              <a:gd name="T6" fmla="*/ 2147483647 w 1461"/>
              <a:gd name="T7" fmla="*/ 2147483647 h 255"/>
              <a:gd name="T8" fmla="*/ 2147483647 w 1461"/>
              <a:gd name="T9" fmla="*/ 2147483647 h 255"/>
              <a:gd name="T10" fmla="*/ 2147483647 w 1461"/>
              <a:gd name="T11" fmla="*/ 2147483647 h 255"/>
              <a:gd name="T12" fmla="*/ 2147483647 w 1461"/>
              <a:gd name="T13" fmla="*/ 2147483647 h 255"/>
              <a:gd name="T14" fmla="*/ 2147483647 w 1461"/>
              <a:gd name="T15" fmla="*/ 2147483647 h 255"/>
              <a:gd name="T16" fmla="*/ 2147483647 w 1461"/>
              <a:gd name="T17" fmla="*/ 2147483647 h 255"/>
              <a:gd name="T18" fmla="*/ 2147483647 w 1461"/>
              <a:gd name="T19" fmla="*/ 2147483647 h 2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461" h="255">
                <a:moveTo>
                  <a:pt x="707" y="215"/>
                </a:moveTo>
                <a:cubicBezTo>
                  <a:pt x="508" y="218"/>
                  <a:pt x="309" y="222"/>
                  <a:pt x="195" y="223"/>
                </a:cubicBezTo>
                <a:cubicBezTo>
                  <a:pt x="81" y="224"/>
                  <a:pt x="42" y="255"/>
                  <a:pt x="21" y="223"/>
                </a:cubicBezTo>
                <a:cubicBezTo>
                  <a:pt x="0" y="191"/>
                  <a:pt x="6" y="68"/>
                  <a:pt x="68" y="34"/>
                </a:cubicBezTo>
                <a:cubicBezTo>
                  <a:pt x="130" y="0"/>
                  <a:pt x="234" y="21"/>
                  <a:pt x="392" y="18"/>
                </a:cubicBezTo>
                <a:cubicBezTo>
                  <a:pt x="550" y="15"/>
                  <a:pt x="856" y="10"/>
                  <a:pt x="1015" y="18"/>
                </a:cubicBezTo>
                <a:cubicBezTo>
                  <a:pt x="1174" y="26"/>
                  <a:pt x="1284" y="32"/>
                  <a:pt x="1347" y="65"/>
                </a:cubicBezTo>
                <a:cubicBezTo>
                  <a:pt x="1410" y="98"/>
                  <a:pt x="1461" y="193"/>
                  <a:pt x="1394" y="215"/>
                </a:cubicBezTo>
                <a:cubicBezTo>
                  <a:pt x="1327" y="237"/>
                  <a:pt x="1135" y="218"/>
                  <a:pt x="944" y="199"/>
                </a:cubicBezTo>
                <a:cubicBezTo>
                  <a:pt x="944" y="199"/>
                  <a:pt x="707" y="215"/>
                  <a:pt x="707" y="21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9578" name="Freeform 10"/>
          <p:cNvSpPr>
            <a:spLocks/>
          </p:cNvSpPr>
          <p:nvPr/>
        </p:nvSpPr>
        <p:spPr bwMode="auto">
          <a:xfrm>
            <a:off x="234950" y="1377950"/>
            <a:ext cx="4302125" cy="352425"/>
          </a:xfrm>
          <a:custGeom>
            <a:avLst/>
            <a:gdLst>
              <a:gd name="T0" fmla="*/ 2147483647 w 2710"/>
              <a:gd name="T1" fmla="*/ 2147483647 h 222"/>
              <a:gd name="T2" fmla="*/ 2147483647 w 2710"/>
              <a:gd name="T3" fmla="*/ 2147483647 h 222"/>
              <a:gd name="T4" fmla="*/ 2147483647 w 2710"/>
              <a:gd name="T5" fmla="*/ 2147483647 h 222"/>
              <a:gd name="T6" fmla="*/ 2147483647 w 2710"/>
              <a:gd name="T7" fmla="*/ 2147483647 h 222"/>
              <a:gd name="T8" fmla="*/ 2147483647 w 2710"/>
              <a:gd name="T9" fmla="*/ 2147483647 h 222"/>
              <a:gd name="T10" fmla="*/ 2147483647 w 2710"/>
              <a:gd name="T11" fmla="*/ 2147483647 h 222"/>
              <a:gd name="T12" fmla="*/ 2147483647 w 2710"/>
              <a:gd name="T13" fmla="*/ 2147483647 h 222"/>
              <a:gd name="T14" fmla="*/ 2147483647 w 2710"/>
              <a:gd name="T15" fmla="*/ 2147483647 h 222"/>
              <a:gd name="T16" fmla="*/ 2147483647 w 2710"/>
              <a:gd name="T17" fmla="*/ 2147483647 h 222"/>
              <a:gd name="T18" fmla="*/ 2147483647 w 2710"/>
              <a:gd name="T19" fmla="*/ 2147483647 h 222"/>
              <a:gd name="T20" fmla="*/ 2147483647 w 2710"/>
              <a:gd name="T21" fmla="*/ 2147483647 h 222"/>
              <a:gd name="T22" fmla="*/ 2147483647 w 2710"/>
              <a:gd name="T23" fmla="*/ 2147483647 h 222"/>
              <a:gd name="T24" fmla="*/ 2147483647 w 2710"/>
              <a:gd name="T25" fmla="*/ 2147483647 h 222"/>
              <a:gd name="T26" fmla="*/ 2147483647 w 2710"/>
              <a:gd name="T27" fmla="*/ 2147483647 h 2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710" h="222">
                <a:moveTo>
                  <a:pt x="688" y="39"/>
                </a:moveTo>
                <a:cubicBezTo>
                  <a:pt x="1121" y="29"/>
                  <a:pt x="1554" y="20"/>
                  <a:pt x="1864" y="16"/>
                </a:cubicBezTo>
                <a:cubicBezTo>
                  <a:pt x="2174" y="12"/>
                  <a:pt x="2421" y="0"/>
                  <a:pt x="2551" y="16"/>
                </a:cubicBezTo>
                <a:cubicBezTo>
                  <a:pt x="2681" y="32"/>
                  <a:pt x="2634" y="80"/>
                  <a:pt x="2645" y="110"/>
                </a:cubicBezTo>
                <a:cubicBezTo>
                  <a:pt x="2656" y="140"/>
                  <a:pt x="2710" y="178"/>
                  <a:pt x="2614" y="197"/>
                </a:cubicBezTo>
                <a:cubicBezTo>
                  <a:pt x="2518" y="216"/>
                  <a:pt x="2281" y="222"/>
                  <a:pt x="2069" y="221"/>
                </a:cubicBezTo>
                <a:cubicBezTo>
                  <a:pt x="1857" y="220"/>
                  <a:pt x="1603" y="196"/>
                  <a:pt x="1343" y="189"/>
                </a:cubicBezTo>
                <a:cubicBezTo>
                  <a:pt x="1083" y="182"/>
                  <a:pt x="717" y="180"/>
                  <a:pt x="507" y="181"/>
                </a:cubicBezTo>
                <a:cubicBezTo>
                  <a:pt x="297" y="182"/>
                  <a:pt x="162" y="205"/>
                  <a:pt x="81" y="197"/>
                </a:cubicBezTo>
                <a:cubicBezTo>
                  <a:pt x="0" y="189"/>
                  <a:pt x="28" y="160"/>
                  <a:pt x="18" y="134"/>
                </a:cubicBezTo>
                <a:cubicBezTo>
                  <a:pt x="8" y="108"/>
                  <a:pt x="4" y="57"/>
                  <a:pt x="18" y="39"/>
                </a:cubicBezTo>
                <a:cubicBezTo>
                  <a:pt x="32" y="21"/>
                  <a:pt x="28" y="26"/>
                  <a:pt x="104" y="24"/>
                </a:cubicBezTo>
                <a:cubicBezTo>
                  <a:pt x="180" y="22"/>
                  <a:pt x="327" y="23"/>
                  <a:pt x="475" y="24"/>
                </a:cubicBezTo>
                <a:cubicBezTo>
                  <a:pt x="475" y="24"/>
                  <a:pt x="688" y="39"/>
                  <a:pt x="688" y="3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214313" y="2928938"/>
            <a:ext cx="2171700" cy="355600"/>
          </a:xfrm>
          <a:custGeom>
            <a:avLst/>
            <a:gdLst>
              <a:gd name="T0" fmla="*/ 2147483647 w 1068"/>
              <a:gd name="T1" fmla="*/ 2147483647 h 213"/>
              <a:gd name="T2" fmla="*/ 2147483647 w 1068"/>
              <a:gd name="T3" fmla="*/ 2147483647 h 213"/>
              <a:gd name="T4" fmla="*/ 2147483647 w 1068"/>
              <a:gd name="T5" fmla="*/ 2147483647 h 213"/>
              <a:gd name="T6" fmla="*/ 2147483647 w 1068"/>
              <a:gd name="T7" fmla="*/ 2147483647 h 213"/>
              <a:gd name="T8" fmla="*/ 2147483647 w 1068"/>
              <a:gd name="T9" fmla="*/ 2147483647 h 213"/>
              <a:gd name="T10" fmla="*/ 2147483647 w 1068"/>
              <a:gd name="T11" fmla="*/ 2147483647 h 213"/>
              <a:gd name="T12" fmla="*/ 2147483647 w 1068"/>
              <a:gd name="T13" fmla="*/ 2147483647 h 213"/>
              <a:gd name="T14" fmla="*/ 2147483647 w 1068"/>
              <a:gd name="T15" fmla="*/ 2147483647 h 213"/>
              <a:gd name="T16" fmla="*/ 2147483647 w 1068"/>
              <a:gd name="T17" fmla="*/ 2147483647 h 21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94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9572" grpId="0"/>
      <p:bldP spid="2669574" grpId="0" animBg="1"/>
      <p:bldP spid="2669574" grpId="1" animBg="1"/>
      <p:bldP spid="2669575" grpId="0" animBg="1"/>
      <p:bldP spid="2669575" grpId="1" animBg="1"/>
      <p:bldP spid="2669576" grpId="0" animBg="1"/>
      <p:bldP spid="2669576" grpId="1" animBg="1"/>
      <p:bldP spid="2669577" grpId="0" animBg="1"/>
      <p:bldP spid="2669577" grpId="1" animBg="1"/>
      <p:bldP spid="266957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8"/>
          <p:cNvSpPr txBox="1">
            <a:spLocks noChangeArrowheads="1"/>
          </p:cNvSpPr>
          <p:nvPr/>
        </p:nvSpPr>
        <p:spPr bwMode="auto">
          <a:xfrm>
            <a:off x="1773238" y="31276925"/>
            <a:ext cx="59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 sz="4800"/>
              <a:t>A</a:t>
            </a:r>
          </a:p>
        </p:txBody>
      </p:sp>
      <p:sp>
        <p:nvSpPr>
          <p:cNvPr id="25603" name="TextBox 19"/>
          <p:cNvSpPr txBox="1">
            <a:spLocks noChangeArrowheads="1"/>
          </p:cNvSpPr>
          <p:nvPr/>
        </p:nvSpPr>
        <p:spPr bwMode="auto">
          <a:xfrm>
            <a:off x="8559800" y="31276925"/>
            <a:ext cx="59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 sz="4800"/>
              <a:t>B</a:t>
            </a:r>
          </a:p>
        </p:txBody>
      </p:sp>
      <p:grpSp>
        <p:nvGrpSpPr>
          <p:cNvPr id="25604" name="Group 20"/>
          <p:cNvGrpSpPr>
            <a:grpSpLocks/>
          </p:cNvGrpSpPr>
          <p:nvPr/>
        </p:nvGrpSpPr>
        <p:grpSpPr bwMode="auto">
          <a:xfrm>
            <a:off x="1571011" y="531863"/>
            <a:ext cx="5826449" cy="5455981"/>
            <a:chOff x="5946468" y="990600"/>
            <a:chExt cx="4879784" cy="4876800"/>
          </a:xfrm>
        </p:grpSpPr>
        <p:pic>
          <p:nvPicPr>
            <p:cNvPr id="25606" name="Picture 21" descr="Mg-site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448" y="990600"/>
              <a:ext cx="4876804" cy="487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7" name="TextBox 22"/>
            <p:cNvSpPr txBox="1">
              <a:spLocks noChangeArrowheads="1"/>
            </p:cNvSpPr>
            <p:nvPr/>
          </p:nvSpPr>
          <p:spPr bwMode="auto">
            <a:xfrm>
              <a:off x="8160712" y="5184648"/>
              <a:ext cx="932533" cy="4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4000"/>
                <a:t>E297</a:t>
              </a:r>
            </a:p>
          </p:txBody>
        </p:sp>
        <p:sp>
          <p:nvSpPr>
            <p:cNvPr id="25608" name="TextBox 23"/>
            <p:cNvSpPr txBox="1">
              <a:spLocks noChangeArrowheads="1"/>
            </p:cNvSpPr>
            <p:nvPr/>
          </p:nvSpPr>
          <p:spPr bwMode="auto">
            <a:xfrm>
              <a:off x="6154056" y="1575816"/>
              <a:ext cx="932532" cy="4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4000"/>
                <a:t>P351</a:t>
              </a:r>
            </a:p>
          </p:txBody>
        </p:sp>
        <p:sp>
          <p:nvSpPr>
            <p:cNvPr id="25609" name="TextBox 24"/>
            <p:cNvSpPr txBox="1">
              <a:spLocks noChangeArrowheads="1"/>
            </p:cNvSpPr>
            <p:nvPr/>
          </p:nvSpPr>
          <p:spPr bwMode="auto">
            <a:xfrm>
              <a:off x="5946468" y="4648200"/>
              <a:ext cx="971470" cy="4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4000"/>
                <a:t>G353</a:t>
              </a:r>
            </a:p>
          </p:txBody>
        </p:sp>
        <p:sp>
          <p:nvSpPr>
            <p:cNvPr id="25610" name="TextBox 25"/>
            <p:cNvSpPr txBox="1">
              <a:spLocks noChangeArrowheads="1"/>
            </p:cNvSpPr>
            <p:nvPr/>
          </p:nvSpPr>
          <p:spPr bwMode="auto">
            <a:xfrm>
              <a:off x="9549300" y="4802762"/>
              <a:ext cx="932534" cy="47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4000" dirty="0"/>
                <a:t>E347</a:t>
              </a:r>
            </a:p>
          </p:txBody>
        </p:sp>
      </p:grpSp>
      <p:sp>
        <p:nvSpPr>
          <p:cNvPr id="25605" name="Rectangle 10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AU" altLang="en-US" sz="4400"/>
              <a:t>Metal site: is it Mg</a:t>
            </a:r>
            <a:r>
              <a:rPr lang="en-AU" altLang="en-US" sz="4400" baseline="30000"/>
              <a:t>++</a:t>
            </a:r>
            <a:r>
              <a:rPr lang="en-AU" altLang="en-US" sz="4400"/>
              <a:t> ? Or Na</a:t>
            </a:r>
            <a:r>
              <a:rPr lang="en-AU" altLang="en-US" sz="4400" baseline="30000"/>
              <a:t>+</a:t>
            </a:r>
            <a:r>
              <a:rPr lang="en-AU" altLang="en-US" sz="4400"/>
              <a:t> ?</a:t>
            </a:r>
            <a:endParaRPr lang="en-US" altLang="en-US" sz="4400" baseline="300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Peat, </a:t>
            </a:r>
            <a:r>
              <a:rPr lang="en-US" altLang="en-US" dirty="0" smtClean="0"/>
              <a:t>TS </a:t>
            </a:r>
            <a:r>
              <a:rPr lang="en-US" altLang="en-US" i="1" dirty="0" smtClean="0"/>
              <a:t>et al.</a:t>
            </a:r>
            <a:r>
              <a:rPr lang="en-US" altLang="en-US" dirty="0" smtClean="0"/>
              <a:t> </a:t>
            </a:r>
            <a:r>
              <a:rPr lang="en-US" altLang="en-US" dirty="0"/>
              <a:t>(2013) </a:t>
            </a:r>
            <a:r>
              <a:rPr lang="en-US" altLang="en-US" dirty="0" err="1"/>
              <a:t>Cyanuric</a:t>
            </a:r>
            <a:r>
              <a:rPr lang="en-US" altLang="en-US" dirty="0"/>
              <a:t> acid hydrolase: evolutionary innovation by structural concatenation, </a:t>
            </a:r>
            <a:r>
              <a:rPr lang="en-US" altLang="en-US" i="1" dirty="0" err="1"/>
              <a:t>Mol</a:t>
            </a:r>
            <a:r>
              <a:rPr lang="en-US" altLang="en-US" i="1" dirty="0"/>
              <a:t> </a:t>
            </a:r>
            <a:r>
              <a:rPr lang="en-US" altLang="en-US" i="1" dirty="0" err="1"/>
              <a:t>Microbiol</a:t>
            </a:r>
            <a:r>
              <a:rPr lang="en-US" altLang="en-US" i="1" dirty="0"/>
              <a:t>. </a:t>
            </a:r>
            <a:r>
              <a:rPr lang="en-US" altLang="en-US" b="1" dirty="0"/>
              <a:t>88</a:t>
            </a:r>
            <a:r>
              <a:rPr lang="en-US" altLang="en-US" dirty="0"/>
              <a:t>, 1149-1163.</a:t>
            </a:r>
          </a:p>
        </p:txBody>
      </p:sp>
    </p:spTree>
    <p:extLst>
      <p:ext uri="{BB962C8B-B14F-4D97-AF65-F5344CB8AC3E}">
        <p14:creationId xmlns:p14="http://schemas.microsoft.com/office/powerpoint/2010/main" val="31238874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Data collection parameters: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238"/>
            <a:ext cx="8686800" cy="51847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16 crystals</a:t>
            </a:r>
          </a:p>
          <a:p>
            <a:pPr eaLnBrk="1" hangingPunct="1"/>
            <a:r>
              <a:rPr lang="en-US" altLang="en-US" sz="4000" smtClean="0"/>
              <a:t>360° each, inverse beam </a:t>
            </a:r>
          </a:p>
          <a:p>
            <a:pPr eaLnBrk="1" hangingPunct="1"/>
            <a:r>
              <a:rPr lang="en-US" altLang="en-US" sz="4000" smtClean="0"/>
              <a:t>7235 eV photon energy</a:t>
            </a:r>
          </a:p>
          <a:p>
            <a:pPr eaLnBrk="1" hangingPunct="1"/>
            <a:r>
              <a:rPr lang="en-US" altLang="en-US" sz="4000" smtClean="0"/>
              <a:t>&lt; 1 MGy per xtal</a:t>
            </a:r>
          </a:p>
          <a:p>
            <a:pPr eaLnBrk="1" hangingPunct="1"/>
            <a:r>
              <a:rPr lang="en-US" altLang="en-US" sz="4000" smtClean="0"/>
              <a:t>Australian Synchrotron MX1</a:t>
            </a:r>
          </a:p>
          <a:p>
            <a:pPr lvl="1" eaLnBrk="1" hangingPunct="1"/>
            <a:r>
              <a:rPr lang="en-US" altLang="en-US" sz="3600" smtClean="0"/>
              <a:t>35 kGy/s into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 x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22346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RESOLUTION  COMPLETENESS R-FACTOR  I/SIGMA   R-meas  CC(1/2)  Anomal  SigAno   Nano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LIMIT        OF DATA   observed                              Corr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9.17         99.1%       3.9%   257.47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2900881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0899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</p:spTree>
    <p:extLst>
      <p:ext uri="{BB962C8B-B14F-4D97-AF65-F5344CB8AC3E}">
        <p14:creationId xmlns:p14="http://schemas.microsoft.com/office/powerpoint/2010/main" val="2478832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18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16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2699052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/>
          <a:stretch>
            <a:fillRect/>
          </a:stretch>
        </p:blipFill>
        <p:spPr bwMode="auto">
          <a:xfrm>
            <a:off x="0" y="1204913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 rot="465098">
            <a:off x="5348288" y="2509838"/>
            <a:ext cx="186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15</a:t>
            </a:r>
            <a:r>
              <a:rPr lang="el-GR" altLang="en-US" sz="2800"/>
              <a:t>σ </a:t>
            </a:r>
            <a:r>
              <a:rPr lang="en-US" altLang="en-US" sz="2800"/>
              <a:t>= PO</a:t>
            </a:r>
            <a:r>
              <a:rPr lang="en-US" altLang="en-US" sz="2800" baseline="-25000"/>
              <a:t>4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3891427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-313"/>
          <a:stretch>
            <a:fillRect/>
          </a:stretch>
        </p:blipFill>
        <p:spPr bwMode="auto">
          <a:xfrm>
            <a:off x="0" y="1189038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435350" y="4605338"/>
            <a:ext cx="192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~2</a:t>
            </a:r>
            <a:r>
              <a:rPr lang="el-GR" altLang="en-US" sz="2800"/>
              <a:t>σ</a:t>
            </a:r>
            <a:r>
              <a:rPr lang="en-US" altLang="en-US" sz="2800"/>
              <a:t> = Mg?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88967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014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8.2</a:t>
            </a:r>
            <a:r>
              <a:rPr lang="el-GR" altLang="en-US" sz="2800"/>
              <a:t>σ</a:t>
            </a:r>
            <a:r>
              <a:rPr lang="en-US" altLang="en-US" sz="2800"/>
              <a:t> = Mg?</a:t>
            </a: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80785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1233488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649413" y="3616325"/>
            <a:ext cx="2014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7.4</a:t>
            </a:r>
            <a:r>
              <a:rPr lang="el-GR" altLang="en-US" sz="2800"/>
              <a:t>σ </a:t>
            </a:r>
            <a:r>
              <a:rPr lang="en-US" altLang="en-US" sz="2800"/>
              <a:t>= Mg?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2151787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83652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4800" b="1" dirty="0" smtClean="0"/>
              <a:t>How do </a:t>
            </a:r>
            <a:r>
              <a:rPr lang="en-US" altLang="en-US" sz="4800" b="1" dirty="0" smtClean="0"/>
              <a:t>you </a:t>
            </a:r>
            <a:r>
              <a:rPr lang="en-US" altLang="en-US" sz="4800" b="1" dirty="0" smtClean="0"/>
              <a:t>do </a:t>
            </a:r>
            <a:r>
              <a:rPr lang="en-US" altLang="en-US" sz="4800" b="1" dirty="0" smtClean="0"/>
              <a:t>it </a:t>
            </a:r>
            <a:r>
              <a:rPr lang="en-US" altLang="en-US" sz="4800" b="1" dirty="0" smtClean="0"/>
              <a:t>?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2" y="2989937"/>
            <a:ext cx="8055428" cy="4472441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Reproducibility</a:t>
            </a:r>
            <a:r>
              <a:rPr lang="en-US" altLang="en-US" sz="4000" dirty="0" smtClean="0"/>
              <a:t>!</a:t>
            </a:r>
          </a:p>
          <a:p>
            <a:pPr eaLnBrk="1" hangingPunct="1"/>
            <a:r>
              <a:rPr lang="en-US" altLang="en-US" sz="4000" dirty="0" smtClean="0"/>
              <a:t>Careful with humidity</a:t>
            </a:r>
          </a:p>
          <a:p>
            <a:pPr eaLnBrk="1" hangingPunct="1"/>
            <a:r>
              <a:rPr lang="en-US" altLang="en-US" sz="4000" dirty="0" smtClean="0"/>
              <a:t>All mounts exactly same time</a:t>
            </a:r>
          </a:p>
          <a:p>
            <a:pPr eaLnBrk="1" hangingPunct="1"/>
            <a:r>
              <a:rPr lang="en-US" altLang="en-US" sz="4000" dirty="0" smtClean="0"/>
              <a:t>Blow on the </a:t>
            </a:r>
            <a:r>
              <a:rPr lang="en-US" altLang="en-US" sz="4000" dirty="0" err="1" smtClean="0"/>
              <a:t>cryo</a:t>
            </a:r>
            <a:endParaRPr lang="en-US" altLang="en-US" sz="4000" dirty="0" smtClean="0"/>
          </a:p>
          <a:p>
            <a:pPr eaLnBrk="1" hangingPunct="1"/>
            <a:r>
              <a:rPr lang="en-US" altLang="en-US" sz="4000" dirty="0" smtClean="0"/>
              <a:t>Low dose!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8903" y="1145949"/>
            <a:ext cx="86868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7-8 </a:t>
            </a:r>
            <a:r>
              <a:rPr lang="el-GR" altLang="en-US" sz="4000" kern="0" dirty="0" smtClean="0"/>
              <a:t>σ</a:t>
            </a:r>
            <a:r>
              <a:rPr lang="en-US" altLang="en-US" sz="4000" kern="0" dirty="0" smtClean="0"/>
              <a:t> is enough for phasing</a:t>
            </a:r>
            <a:r>
              <a:rPr lang="en-US" altLang="en-US" sz="4000" kern="0" dirty="0" smtClean="0"/>
              <a:t>!</a:t>
            </a:r>
            <a:endParaRPr lang="en-US" altLang="en-US" sz="4000" kern="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kern="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620104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83652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4800" b="1" dirty="0" smtClean="0"/>
              <a:t>How do </a:t>
            </a:r>
            <a:r>
              <a:rPr lang="en-US" altLang="en-US" sz="4800" b="1" dirty="0" smtClean="0"/>
              <a:t>you </a:t>
            </a:r>
            <a:r>
              <a:rPr lang="en-US" altLang="en-US" sz="4800" b="1" dirty="0" smtClean="0"/>
              <a:t>do </a:t>
            </a:r>
            <a:r>
              <a:rPr lang="en-US" altLang="en-US" sz="4800" b="1" dirty="0" smtClean="0"/>
              <a:t>it </a:t>
            </a:r>
            <a:r>
              <a:rPr lang="en-US" altLang="en-US" sz="4800" b="1" dirty="0" smtClean="0"/>
              <a:t>?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2" y="2989937"/>
            <a:ext cx="8055428" cy="4472441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Reproducibility</a:t>
            </a:r>
            <a:r>
              <a:rPr lang="en-US" altLang="en-US" sz="4000" dirty="0" smtClean="0"/>
              <a:t>!</a:t>
            </a:r>
          </a:p>
          <a:p>
            <a:pPr eaLnBrk="1" hangingPunct="1"/>
            <a:r>
              <a:rPr lang="en-US" altLang="en-US" sz="4000" dirty="0" smtClean="0"/>
              <a:t>Careful with humidity</a:t>
            </a:r>
          </a:p>
          <a:p>
            <a:pPr eaLnBrk="1" hangingPunct="1"/>
            <a:r>
              <a:rPr lang="en-US" altLang="en-US" sz="4000" dirty="0" smtClean="0"/>
              <a:t>All mounts exactly same time</a:t>
            </a:r>
          </a:p>
          <a:p>
            <a:pPr eaLnBrk="1" hangingPunct="1"/>
            <a:r>
              <a:rPr lang="en-US" altLang="en-US" sz="4000" dirty="0" smtClean="0"/>
              <a:t>Blow on the </a:t>
            </a:r>
            <a:r>
              <a:rPr lang="en-US" altLang="en-US" sz="4000" dirty="0" err="1" smtClean="0"/>
              <a:t>cryo</a:t>
            </a:r>
            <a:endParaRPr lang="en-US" altLang="en-US" sz="4000" dirty="0" smtClean="0"/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</a:rPr>
              <a:t>Low dose!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8903" y="1145949"/>
            <a:ext cx="86868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7-8 </a:t>
            </a:r>
            <a:r>
              <a:rPr lang="el-GR" altLang="en-US" sz="4000" kern="0" dirty="0" smtClean="0"/>
              <a:t>σ</a:t>
            </a:r>
            <a:r>
              <a:rPr lang="en-US" altLang="en-US" sz="4000" kern="0" dirty="0" smtClean="0"/>
              <a:t> is enough for phasing</a:t>
            </a:r>
            <a:r>
              <a:rPr lang="en-US" altLang="en-US" sz="4000" kern="0" dirty="0" smtClean="0"/>
              <a:t>!</a:t>
            </a:r>
            <a:endParaRPr lang="en-US" altLang="en-US" sz="4000" kern="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kern="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539205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Shutter jitter (</a:t>
            </a:r>
            <a:r>
              <a:rPr lang="en-US" altLang="en-US" sz="4000" dirty="0" err="1" smtClean="0"/>
              <a:t>rms</a:t>
            </a:r>
            <a:r>
              <a:rPr lang="en-US" altLang="en-US" sz="4000" dirty="0" smtClean="0"/>
              <a:t> 0.5 </a:t>
            </a:r>
            <a:r>
              <a:rPr lang="en-US" altLang="en-US" sz="4000" dirty="0" err="1" smtClean="0"/>
              <a:t>ms</a:t>
            </a:r>
            <a:r>
              <a:rPr lang="en-US" altLang="en-US" sz="4000" dirty="0" smtClean="0"/>
              <a:t>)</a:t>
            </a:r>
          </a:p>
          <a:p>
            <a:pPr eaLnBrk="1" hangingPunct="1"/>
            <a:r>
              <a:rPr lang="en-US" altLang="en-US" sz="4000" dirty="0" smtClean="0"/>
              <a:t>Beam flicker (0.15%/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(Hz))</a:t>
            </a:r>
          </a:p>
          <a:p>
            <a:pPr eaLnBrk="1" hangingPunct="1"/>
            <a:r>
              <a:rPr lang="en-US" altLang="en-US" sz="4000" dirty="0" smtClean="0"/>
              <a:t>Attenuation correction (&lt; 2%)</a:t>
            </a: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</a:rPr>
              <a:t>Radiation damage (1%/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40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en-US" altLang="en-US" sz="4000" dirty="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40003940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R</a:t>
            </a:r>
            <a:r>
              <a:rPr lang="en-US" altLang="en-US" sz="5400" baseline="-25000" smtClean="0"/>
              <a:t>iso</a:t>
            </a:r>
            <a:r>
              <a:rPr lang="en-US" altLang="en-US" sz="5400" smtClean="0"/>
              <a:t> vs dose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4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change in dose (MGy</a:t>
            </a:r>
            <a:r>
              <a:rPr lang="en-US" altLang="en-US" sz="2400">
                <a:solidFill>
                  <a:srgbClr val="000000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data taken from Banumathi,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(2004)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60</a:t>
            </a:r>
            <a:r>
              <a:rPr lang="en-US" altLang="en-US" sz="1800">
                <a:solidFill>
                  <a:srgbClr val="000000"/>
                </a:solidFill>
              </a:rPr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2750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R</a:t>
            </a:r>
            <a:r>
              <a:rPr lang="en-US" altLang="en-US" sz="5400" baseline="-25000" smtClean="0"/>
              <a:t>iso</a:t>
            </a:r>
            <a:r>
              <a:rPr lang="en-US" altLang="en-US" sz="5400" smtClean="0"/>
              <a:t> vs dose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8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iso</a:t>
            </a:r>
            <a:r>
              <a:rPr lang="en-US" altLang="en-US" sz="2400">
                <a:solidFill>
                  <a:srgbClr val="000000"/>
                </a:solidFill>
              </a:rPr>
              <a:t> (%)</a:t>
            </a:r>
            <a:endParaRPr lang="en-US" altLang="en-US" sz="2400" baseline="-25000">
              <a:solidFill>
                <a:srgbClr val="000000"/>
              </a:solidFill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change in dose (MGy</a:t>
            </a:r>
            <a:r>
              <a:rPr lang="en-US" altLang="en-US" sz="2400">
                <a:solidFill>
                  <a:srgbClr val="000000"/>
                </a:solidFill>
                <a:sym typeface="Symbol" pitchFamily="18" charset="2"/>
              </a:rPr>
              <a:t>)</a:t>
            </a: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data taken from Banumathi,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(2004)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60</a:t>
            </a:r>
            <a:r>
              <a:rPr lang="en-US" altLang="en-US" sz="1800">
                <a:solidFill>
                  <a:srgbClr val="000000"/>
                </a:solidFill>
              </a:rPr>
              <a:t>, 1085-1093.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</a:rPr>
              <a:t>iso</a:t>
            </a:r>
            <a:r>
              <a:rPr lang="en-US" altLang="en-US" sz="2800">
                <a:solidFill>
                  <a:srgbClr val="000000"/>
                </a:solidFill>
              </a:rPr>
              <a:t> ≈ 0.7 %/MGy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38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1923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0" y="47132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127375" y="434657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/>
              <a:t>threshold of “solvability”</a:t>
            </a:r>
          </a:p>
        </p:txBody>
      </p:sp>
    </p:spTree>
    <p:extLst>
      <p:ext uri="{BB962C8B-B14F-4D97-AF65-F5344CB8AC3E}">
        <p14:creationId xmlns:p14="http://schemas.microsoft.com/office/powerpoint/2010/main" val="230472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10" r="6448" b="12405"/>
          <a:stretch>
            <a:fillRect/>
          </a:stretch>
        </p:blipFill>
        <p:spPr bwMode="auto">
          <a:xfrm>
            <a:off x="0" y="1385888"/>
            <a:ext cx="9144000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850" y="4627563"/>
            <a:ext cx="8977313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57349" name="Rectangle 1"/>
          <p:cNvSpPr>
            <a:spLocks noChangeArrowheads="1"/>
          </p:cNvSpPr>
          <p:nvPr/>
        </p:nvSpPr>
        <p:spPr bwMode="auto">
          <a:xfrm>
            <a:off x="1700213" y="992188"/>
            <a:ext cx="5837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http://bl831.als.lbl.gov/damage_rates.pdf</a:t>
            </a:r>
          </a:p>
        </p:txBody>
      </p:sp>
    </p:spTree>
    <p:extLst>
      <p:ext uri="{BB962C8B-B14F-4D97-AF65-F5344CB8AC3E}">
        <p14:creationId xmlns:p14="http://schemas.microsoft.com/office/powerpoint/2010/main" val="323381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83652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4800" b="1" dirty="0" smtClean="0"/>
              <a:t>How do </a:t>
            </a:r>
            <a:r>
              <a:rPr lang="en-US" altLang="en-US" sz="4800" b="1" dirty="0" smtClean="0"/>
              <a:t>you </a:t>
            </a:r>
            <a:r>
              <a:rPr lang="en-US" altLang="en-US" sz="4800" b="1" dirty="0" smtClean="0"/>
              <a:t>do </a:t>
            </a:r>
            <a:r>
              <a:rPr lang="en-US" altLang="en-US" sz="4800" b="1" dirty="0" smtClean="0"/>
              <a:t>it </a:t>
            </a:r>
            <a:r>
              <a:rPr lang="en-US" altLang="en-US" sz="4800" b="1" dirty="0" smtClean="0"/>
              <a:t>?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2" y="2989937"/>
            <a:ext cx="8055428" cy="4472441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Reproducibility</a:t>
            </a:r>
            <a:r>
              <a:rPr lang="en-US" altLang="en-US" sz="4000" dirty="0" smtClean="0"/>
              <a:t>!</a:t>
            </a:r>
          </a:p>
          <a:p>
            <a:pPr eaLnBrk="1" hangingPunct="1"/>
            <a:r>
              <a:rPr lang="en-US" altLang="en-US" sz="4000" dirty="0" smtClean="0"/>
              <a:t>Careful with humidity</a:t>
            </a:r>
          </a:p>
          <a:p>
            <a:pPr eaLnBrk="1" hangingPunct="1"/>
            <a:r>
              <a:rPr lang="en-US" altLang="en-US" sz="4000" dirty="0" smtClean="0"/>
              <a:t>All mounts exactly same time</a:t>
            </a: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</a:rPr>
              <a:t>Blow on the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cryo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chemeClr val="bg1">
                    <a:lumMod val="85000"/>
                  </a:schemeClr>
                </a:solidFill>
              </a:rPr>
              <a:t>Low dose!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9848" y="1160463"/>
            <a:ext cx="86868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7-8 </a:t>
            </a:r>
            <a:r>
              <a:rPr lang="el-GR" altLang="en-US" sz="4000" kern="0" dirty="0" smtClean="0"/>
              <a:t>σ</a:t>
            </a:r>
            <a:r>
              <a:rPr lang="en-US" altLang="en-US" sz="4000" kern="0" dirty="0" smtClean="0"/>
              <a:t> is enough for phasing</a:t>
            </a:r>
            <a:r>
              <a:rPr lang="en-US" altLang="en-US" sz="4000" kern="0" dirty="0" smtClean="0"/>
              <a:t>!</a:t>
            </a:r>
            <a:endParaRPr lang="en-US" altLang="en-US" sz="4000" kern="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kern="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677220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244600" y="2125663"/>
            <a:ext cx="6616700" cy="2351087"/>
          </a:xfrm>
          <a:custGeom>
            <a:avLst/>
            <a:gdLst>
              <a:gd name="T0" fmla="*/ 202 w 4168"/>
              <a:gd name="T1" fmla="*/ 452 h 1481"/>
              <a:gd name="T2" fmla="*/ 297 w 4168"/>
              <a:gd name="T3" fmla="*/ 121 h 1481"/>
              <a:gd name="T4" fmla="*/ 922 w 4168"/>
              <a:gd name="T5" fmla="*/ 91 h 1481"/>
              <a:gd name="T6" fmla="*/ 1159 w 4168"/>
              <a:gd name="T7" fmla="*/ 106 h 1481"/>
              <a:gd name="T8" fmla="*/ 1404 w 4168"/>
              <a:gd name="T9" fmla="*/ 106 h 1481"/>
              <a:gd name="T10" fmla="*/ 1836 w 4168"/>
              <a:gd name="T11" fmla="*/ 89 h 1481"/>
              <a:gd name="T12" fmla="*/ 2128 w 4168"/>
              <a:gd name="T13" fmla="*/ 89 h 1481"/>
              <a:gd name="T14" fmla="*/ 2285 w 4168"/>
              <a:gd name="T15" fmla="*/ 81 h 1481"/>
              <a:gd name="T16" fmla="*/ 2427 w 4168"/>
              <a:gd name="T17" fmla="*/ 81 h 1481"/>
              <a:gd name="T18" fmla="*/ 2577 w 4168"/>
              <a:gd name="T19" fmla="*/ 65 h 1481"/>
              <a:gd name="T20" fmla="*/ 2901 w 4168"/>
              <a:gd name="T21" fmla="*/ 58 h 1481"/>
              <a:gd name="T22" fmla="*/ 3264 w 4168"/>
              <a:gd name="T23" fmla="*/ 65 h 1481"/>
              <a:gd name="T24" fmla="*/ 3942 w 4168"/>
              <a:gd name="T25" fmla="*/ 97 h 1481"/>
              <a:gd name="T26" fmla="*/ 4005 w 4168"/>
              <a:gd name="T27" fmla="*/ 649 h 1481"/>
              <a:gd name="T28" fmla="*/ 4053 w 4168"/>
              <a:gd name="T29" fmla="*/ 1312 h 1481"/>
              <a:gd name="T30" fmla="*/ 3313 w 4168"/>
              <a:gd name="T31" fmla="*/ 1227 h 1481"/>
              <a:gd name="T32" fmla="*/ 851 w 4168"/>
              <a:gd name="T33" fmla="*/ 1274 h 1481"/>
              <a:gd name="T34" fmla="*/ 108 w 4168"/>
              <a:gd name="T35" fmla="*/ 1344 h 1481"/>
              <a:gd name="T36" fmla="*/ 202 w 4168"/>
              <a:gd name="T37" fmla="*/ 45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68" h="1481">
                <a:moveTo>
                  <a:pt x="202" y="452"/>
                </a:moveTo>
                <a:cubicBezTo>
                  <a:pt x="233" y="248"/>
                  <a:pt x="177" y="181"/>
                  <a:pt x="297" y="121"/>
                </a:cubicBezTo>
                <a:cubicBezTo>
                  <a:pt x="417" y="61"/>
                  <a:pt x="778" y="93"/>
                  <a:pt x="922" y="91"/>
                </a:cubicBezTo>
                <a:cubicBezTo>
                  <a:pt x="1066" y="89"/>
                  <a:pt x="1079" y="103"/>
                  <a:pt x="1159" y="106"/>
                </a:cubicBezTo>
                <a:cubicBezTo>
                  <a:pt x="1239" y="109"/>
                  <a:pt x="1291" y="109"/>
                  <a:pt x="1404" y="106"/>
                </a:cubicBezTo>
                <a:cubicBezTo>
                  <a:pt x="1517" y="103"/>
                  <a:pt x="1715" y="92"/>
                  <a:pt x="1836" y="89"/>
                </a:cubicBezTo>
                <a:cubicBezTo>
                  <a:pt x="1957" y="86"/>
                  <a:pt x="2053" y="90"/>
                  <a:pt x="2128" y="89"/>
                </a:cubicBezTo>
                <a:cubicBezTo>
                  <a:pt x="2203" y="88"/>
                  <a:pt x="2235" y="82"/>
                  <a:pt x="2285" y="81"/>
                </a:cubicBezTo>
                <a:cubicBezTo>
                  <a:pt x="2335" y="80"/>
                  <a:pt x="2378" y="84"/>
                  <a:pt x="2427" y="81"/>
                </a:cubicBezTo>
                <a:cubicBezTo>
                  <a:pt x="2476" y="78"/>
                  <a:pt x="2498" y="69"/>
                  <a:pt x="2577" y="65"/>
                </a:cubicBezTo>
                <a:cubicBezTo>
                  <a:pt x="2656" y="61"/>
                  <a:pt x="2787" y="58"/>
                  <a:pt x="2901" y="58"/>
                </a:cubicBezTo>
                <a:cubicBezTo>
                  <a:pt x="3015" y="58"/>
                  <a:pt x="3091" y="59"/>
                  <a:pt x="3264" y="65"/>
                </a:cubicBezTo>
                <a:cubicBezTo>
                  <a:pt x="3437" y="71"/>
                  <a:pt x="3818" y="0"/>
                  <a:pt x="3942" y="97"/>
                </a:cubicBezTo>
                <a:cubicBezTo>
                  <a:pt x="4066" y="194"/>
                  <a:pt x="3987" y="447"/>
                  <a:pt x="4005" y="649"/>
                </a:cubicBezTo>
                <a:cubicBezTo>
                  <a:pt x="4023" y="851"/>
                  <a:pt x="4168" y="1216"/>
                  <a:pt x="4053" y="1312"/>
                </a:cubicBezTo>
                <a:cubicBezTo>
                  <a:pt x="3938" y="1408"/>
                  <a:pt x="3847" y="1233"/>
                  <a:pt x="3313" y="1227"/>
                </a:cubicBezTo>
                <a:cubicBezTo>
                  <a:pt x="2779" y="1221"/>
                  <a:pt x="1385" y="1255"/>
                  <a:pt x="851" y="1274"/>
                </a:cubicBezTo>
                <a:cubicBezTo>
                  <a:pt x="317" y="1293"/>
                  <a:pt x="216" y="1481"/>
                  <a:pt x="108" y="1344"/>
                </a:cubicBezTo>
                <a:cubicBezTo>
                  <a:pt x="0" y="1207"/>
                  <a:pt x="72" y="669"/>
                  <a:pt x="202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07" name="Freeform 3"/>
          <p:cNvSpPr>
            <a:spLocks/>
          </p:cNvSpPr>
          <p:nvPr/>
        </p:nvSpPr>
        <p:spPr bwMode="auto">
          <a:xfrm>
            <a:off x="1935163" y="2562225"/>
            <a:ext cx="5219700" cy="2727325"/>
          </a:xfrm>
          <a:custGeom>
            <a:avLst/>
            <a:gdLst>
              <a:gd name="T0" fmla="*/ 399 w 3288"/>
              <a:gd name="T1" fmla="*/ 359 h 1718"/>
              <a:gd name="T2" fmla="*/ 462 w 3288"/>
              <a:gd name="T3" fmla="*/ 303 h 1718"/>
              <a:gd name="T4" fmla="*/ 493 w 3288"/>
              <a:gd name="T5" fmla="*/ 351 h 1718"/>
              <a:gd name="T6" fmla="*/ 572 w 3288"/>
              <a:gd name="T7" fmla="*/ 366 h 1718"/>
              <a:gd name="T8" fmla="*/ 604 w 3288"/>
              <a:gd name="T9" fmla="*/ 319 h 1718"/>
              <a:gd name="T10" fmla="*/ 667 w 3288"/>
              <a:gd name="T11" fmla="*/ 366 h 1718"/>
              <a:gd name="T12" fmla="*/ 730 w 3288"/>
              <a:gd name="T13" fmla="*/ 366 h 1718"/>
              <a:gd name="T14" fmla="*/ 801 w 3288"/>
              <a:gd name="T15" fmla="*/ 390 h 1718"/>
              <a:gd name="T16" fmla="*/ 840 w 3288"/>
              <a:gd name="T17" fmla="*/ 382 h 1718"/>
              <a:gd name="T18" fmla="*/ 880 w 3288"/>
              <a:gd name="T19" fmla="*/ 366 h 1718"/>
              <a:gd name="T20" fmla="*/ 975 w 3288"/>
              <a:gd name="T21" fmla="*/ 366 h 1718"/>
              <a:gd name="T22" fmla="*/ 1022 w 3288"/>
              <a:gd name="T23" fmla="*/ 382 h 1718"/>
              <a:gd name="T24" fmla="*/ 1077 w 3288"/>
              <a:gd name="T25" fmla="*/ 359 h 1718"/>
              <a:gd name="T26" fmla="*/ 1132 w 3288"/>
              <a:gd name="T27" fmla="*/ 335 h 1718"/>
              <a:gd name="T28" fmla="*/ 1243 w 3288"/>
              <a:gd name="T29" fmla="*/ 335 h 1718"/>
              <a:gd name="T30" fmla="*/ 1282 w 3288"/>
              <a:gd name="T31" fmla="*/ 390 h 1718"/>
              <a:gd name="T32" fmla="*/ 1330 w 3288"/>
              <a:gd name="T33" fmla="*/ 366 h 1718"/>
              <a:gd name="T34" fmla="*/ 1416 w 3288"/>
              <a:gd name="T35" fmla="*/ 398 h 1718"/>
              <a:gd name="T36" fmla="*/ 1503 w 3288"/>
              <a:gd name="T37" fmla="*/ 374 h 1718"/>
              <a:gd name="T38" fmla="*/ 1551 w 3288"/>
              <a:gd name="T39" fmla="*/ 398 h 1718"/>
              <a:gd name="T40" fmla="*/ 1637 w 3288"/>
              <a:gd name="T41" fmla="*/ 366 h 1718"/>
              <a:gd name="T42" fmla="*/ 1700 w 3288"/>
              <a:gd name="T43" fmla="*/ 382 h 1718"/>
              <a:gd name="T44" fmla="*/ 1811 w 3288"/>
              <a:gd name="T45" fmla="*/ 351 h 1718"/>
              <a:gd name="T46" fmla="*/ 1866 w 3288"/>
              <a:gd name="T47" fmla="*/ 382 h 1718"/>
              <a:gd name="T48" fmla="*/ 1937 w 3288"/>
              <a:gd name="T49" fmla="*/ 351 h 1718"/>
              <a:gd name="T50" fmla="*/ 2000 w 3288"/>
              <a:gd name="T51" fmla="*/ 366 h 1718"/>
              <a:gd name="T52" fmla="*/ 2071 w 3288"/>
              <a:gd name="T53" fmla="*/ 343 h 1718"/>
              <a:gd name="T54" fmla="*/ 2150 w 3288"/>
              <a:gd name="T55" fmla="*/ 366 h 1718"/>
              <a:gd name="T56" fmla="*/ 2237 w 3288"/>
              <a:gd name="T57" fmla="*/ 343 h 1718"/>
              <a:gd name="T58" fmla="*/ 2292 w 3288"/>
              <a:gd name="T59" fmla="*/ 359 h 1718"/>
              <a:gd name="T60" fmla="*/ 2371 w 3288"/>
              <a:gd name="T61" fmla="*/ 335 h 1718"/>
              <a:gd name="T62" fmla="*/ 2482 w 3288"/>
              <a:gd name="T63" fmla="*/ 351 h 1718"/>
              <a:gd name="T64" fmla="*/ 2576 w 3288"/>
              <a:gd name="T65" fmla="*/ 351 h 1718"/>
              <a:gd name="T66" fmla="*/ 2718 w 3288"/>
              <a:gd name="T67" fmla="*/ 343 h 1718"/>
              <a:gd name="T68" fmla="*/ 2789 w 3288"/>
              <a:gd name="T69" fmla="*/ 327 h 1718"/>
              <a:gd name="T70" fmla="*/ 2845 w 3288"/>
              <a:gd name="T71" fmla="*/ 193 h 1718"/>
              <a:gd name="T72" fmla="*/ 2884 w 3288"/>
              <a:gd name="T73" fmla="*/ 1487 h 1718"/>
              <a:gd name="T74" fmla="*/ 422 w 3288"/>
              <a:gd name="T75" fmla="*/ 1534 h 1718"/>
              <a:gd name="T76" fmla="*/ 351 w 3288"/>
              <a:gd name="T77" fmla="*/ 382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8" h="1718">
                <a:moveTo>
                  <a:pt x="399" y="359"/>
                </a:moveTo>
                <a:cubicBezTo>
                  <a:pt x="422" y="331"/>
                  <a:pt x="446" y="304"/>
                  <a:pt x="462" y="303"/>
                </a:cubicBezTo>
                <a:cubicBezTo>
                  <a:pt x="478" y="302"/>
                  <a:pt x="475" y="341"/>
                  <a:pt x="493" y="351"/>
                </a:cubicBezTo>
                <a:cubicBezTo>
                  <a:pt x="511" y="361"/>
                  <a:pt x="554" y="371"/>
                  <a:pt x="572" y="366"/>
                </a:cubicBezTo>
                <a:cubicBezTo>
                  <a:pt x="590" y="361"/>
                  <a:pt x="588" y="319"/>
                  <a:pt x="604" y="319"/>
                </a:cubicBezTo>
                <a:cubicBezTo>
                  <a:pt x="620" y="319"/>
                  <a:pt x="646" y="358"/>
                  <a:pt x="667" y="366"/>
                </a:cubicBezTo>
                <a:cubicBezTo>
                  <a:pt x="688" y="374"/>
                  <a:pt x="708" y="362"/>
                  <a:pt x="730" y="366"/>
                </a:cubicBezTo>
                <a:cubicBezTo>
                  <a:pt x="752" y="370"/>
                  <a:pt x="783" y="387"/>
                  <a:pt x="801" y="390"/>
                </a:cubicBezTo>
                <a:cubicBezTo>
                  <a:pt x="819" y="393"/>
                  <a:pt x="827" y="386"/>
                  <a:pt x="840" y="382"/>
                </a:cubicBezTo>
                <a:cubicBezTo>
                  <a:pt x="853" y="378"/>
                  <a:pt x="858" y="369"/>
                  <a:pt x="880" y="366"/>
                </a:cubicBezTo>
                <a:cubicBezTo>
                  <a:pt x="902" y="363"/>
                  <a:pt x="951" y="363"/>
                  <a:pt x="975" y="366"/>
                </a:cubicBezTo>
                <a:cubicBezTo>
                  <a:pt x="999" y="369"/>
                  <a:pt x="1005" y="383"/>
                  <a:pt x="1022" y="382"/>
                </a:cubicBezTo>
                <a:cubicBezTo>
                  <a:pt x="1039" y="381"/>
                  <a:pt x="1059" y="367"/>
                  <a:pt x="1077" y="359"/>
                </a:cubicBezTo>
                <a:cubicBezTo>
                  <a:pt x="1095" y="351"/>
                  <a:pt x="1104" y="339"/>
                  <a:pt x="1132" y="335"/>
                </a:cubicBezTo>
                <a:cubicBezTo>
                  <a:pt x="1160" y="331"/>
                  <a:pt x="1218" y="326"/>
                  <a:pt x="1243" y="335"/>
                </a:cubicBezTo>
                <a:cubicBezTo>
                  <a:pt x="1268" y="344"/>
                  <a:pt x="1268" y="385"/>
                  <a:pt x="1282" y="390"/>
                </a:cubicBezTo>
                <a:cubicBezTo>
                  <a:pt x="1296" y="395"/>
                  <a:pt x="1308" y="365"/>
                  <a:pt x="1330" y="366"/>
                </a:cubicBezTo>
                <a:cubicBezTo>
                  <a:pt x="1352" y="367"/>
                  <a:pt x="1387" y="397"/>
                  <a:pt x="1416" y="398"/>
                </a:cubicBezTo>
                <a:cubicBezTo>
                  <a:pt x="1445" y="399"/>
                  <a:pt x="1481" y="374"/>
                  <a:pt x="1503" y="374"/>
                </a:cubicBezTo>
                <a:cubicBezTo>
                  <a:pt x="1525" y="374"/>
                  <a:pt x="1529" y="399"/>
                  <a:pt x="1551" y="398"/>
                </a:cubicBezTo>
                <a:cubicBezTo>
                  <a:pt x="1573" y="397"/>
                  <a:pt x="1612" y="369"/>
                  <a:pt x="1637" y="366"/>
                </a:cubicBezTo>
                <a:cubicBezTo>
                  <a:pt x="1662" y="363"/>
                  <a:pt x="1671" y="384"/>
                  <a:pt x="1700" y="382"/>
                </a:cubicBezTo>
                <a:cubicBezTo>
                  <a:pt x="1729" y="380"/>
                  <a:pt x="1783" y="351"/>
                  <a:pt x="1811" y="351"/>
                </a:cubicBezTo>
                <a:cubicBezTo>
                  <a:pt x="1839" y="351"/>
                  <a:pt x="1845" y="382"/>
                  <a:pt x="1866" y="382"/>
                </a:cubicBezTo>
                <a:cubicBezTo>
                  <a:pt x="1887" y="382"/>
                  <a:pt x="1915" y="354"/>
                  <a:pt x="1937" y="351"/>
                </a:cubicBezTo>
                <a:cubicBezTo>
                  <a:pt x="1959" y="348"/>
                  <a:pt x="1978" y="367"/>
                  <a:pt x="2000" y="366"/>
                </a:cubicBezTo>
                <a:cubicBezTo>
                  <a:pt x="2022" y="365"/>
                  <a:pt x="2046" y="343"/>
                  <a:pt x="2071" y="343"/>
                </a:cubicBezTo>
                <a:cubicBezTo>
                  <a:pt x="2096" y="343"/>
                  <a:pt x="2122" y="366"/>
                  <a:pt x="2150" y="366"/>
                </a:cubicBezTo>
                <a:cubicBezTo>
                  <a:pt x="2178" y="366"/>
                  <a:pt x="2213" y="344"/>
                  <a:pt x="2237" y="343"/>
                </a:cubicBezTo>
                <a:cubicBezTo>
                  <a:pt x="2261" y="342"/>
                  <a:pt x="2270" y="360"/>
                  <a:pt x="2292" y="359"/>
                </a:cubicBezTo>
                <a:cubicBezTo>
                  <a:pt x="2314" y="358"/>
                  <a:pt x="2339" y="336"/>
                  <a:pt x="2371" y="335"/>
                </a:cubicBezTo>
                <a:cubicBezTo>
                  <a:pt x="2403" y="334"/>
                  <a:pt x="2448" y="348"/>
                  <a:pt x="2482" y="351"/>
                </a:cubicBezTo>
                <a:cubicBezTo>
                  <a:pt x="2516" y="354"/>
                  <a:pt x="2537" y="352"/>
                  <a:pt x="2576" y="351"/>
                </a:cubicBezTo>
                <a:cubicBezTo>
                  <a:pt x="2615" y="350"/>
                  <a:pt x="2683" y="347"/>
                  <a:pt x="2718" y="343"/>
                </a:cubicBezTo>
                <a:cubicBezTo>
                  <a:pt x="2753" y="339"/>
                  <a:pt x="2768" y="352"/>
                  <a:pt x="2789" y="327"/>
                </a:cubicBezTo>
                <a:cubicBezTo>
                  <a:pt x="2810" y="302"/>
                  <a:pt x="2829" y="0"/>
                  <a:pt x="2845" y="193"/>
                </a:cubicBezTo>
                <a:cubicBezTo>
                  <a:pt x="2861" y="386"/>
                  <a:pt x="3288" y="1264"/>
                  <a:pt x="2884" y="1487"/>
                </a:cubicBezTo>
                <a:cubicBezTo>
                  <a:pt x="2480" y="1710"/>
                  <a:pt x="844" y="1718"/>
                  <a:pt x="422" y="1534"/>
                </a:cubicBezTo>
                <a:cubicBezTo>
                  <a:pt x="0" y="1350"/>
                  <a:pt x="175" y="866"/>
                  <a:pt x="351" y="382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plunge cooling</a:t>
            </a: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foam insulation</a:t>
            </a: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4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5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6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7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8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9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0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1" name="AutoShape 17"/>
          <p:cNvSpPr>
            <a:spLocks noChangeArrowheads="1"/>
          </p:cNvSpPr>
          <p:nvPr/>
        </p:nvSpPr>
        <p:spPr bwMode="auto">
          <a:xfrm>
            <a:off x="2889250" y="20780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2" name="AutoShape 18"/>
          <p:cNvSpPr>
            <a:spLocks noChangeArrowheads="1"/>
          </p:cNvSpPr>
          <p:nvPr/>
        </p:nvSpPr>
        <p:spPr bwMode="auto">
          <a:xfrm>
            <a:off x="3041650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3" name="AutoShape 19"/>
          <p:cNvSpPr>
            <a:spLocks noChangeArrowheads="1"/>
          </p:cNvSpPr>
          <p:nvPr/>
        </p:nvSpPr>
        <p:spPr bwMode="auto">
          <a:xfrm>
            <a:off x="3194050" y="2382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4" name="AutoShape 20"/>
          <p:cNvSpPr>
            <a:spLocks noChangeArrowheads="1"/>
          </p:cNvSpPr>
          <p:nvPr/>
        </p:nvSpPr>
        <p:spPr bwMode="auto">
          <a:xfrm>
            <a:off x="3333750" y="2319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5" name="AutoShape 21"/>
          <p:cNvSpPr>
            <a:spLocks noChangeArrowheads="1"/>
          </p:cNvSpPr>
          <p:nvPr/>
        </p:nvSpPr>
        <p:spPr bwMode="auto">
          <a:xfrm>
            <a:off x="2795588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3427413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3684588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8" name="AutoShape 24"/>
          <p:cNvSpPr>
            <a:spLocks noChangeArrowheads="1"/>
          </p:cNvSpPr>
          <p:nvPr/>
        </p:nvSpPr>
        <p:spPr bwMode="auto">
          <a:xfrm>
            <a:off x="3825875" y="2154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9" name="AutoShape 25"/>
          <p:cNvSpPr>
            <a:spLocks noChangeArrowheads="1"/>
          </p:cNvSpPr>
          <p:nvPr/>
        </p:nvSpPr>
        <p:spPr bwMode="auto">
          <a:xfrm>
            <a:off x="3240088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0" name="AutoShape 26"/>
          <p:cNvSpPr>
            <a:spLocks noChangeArrowheads="1"/>
          </p:cNvSpPr>
          <p:nvPr/>
        </p:nvSpPr>
        <p:spPr bwMode="auto">
          <a:xfrm>
            <a:off x="3087688" y="1989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1" name="AutoShape 27"/>
          <p:cNvSpPr>
            <a:spLocks noChangeArrowheads="1"/>
          </p:cNvSpPr>
          <p:nvPr/>
        </p:nvSpPr>
        <p:spPr bwMode="auto">
          <a:xfrm>
            <a:off x="3638550" y="2058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2" name="AutoShape 2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3" name="AutoShape 2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4" name="AutoShape 30"/>
          <p:cNvSpPr>
            <a:spLocks noChangeArrowheads="1"/>
          </p:cNvSpPr>
          <p:nvPr/>
        </p:nvSpPr>
        <p:spPr bwMode="auto">
          <a:xfrm>
            <a:off x="3333750" y="20335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5" name="AutoShape 31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6" name="AutoShape 32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3943350" y="21082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8" name="AutoShape 34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9" name="AutoShape 35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0" name="AutoShape 36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1" name="AutoShape 37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2" name="AutoShape 38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3" name="AutoShape 39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4" name="AutoShape 40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5" name="AutoShape 41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6" name="AutoShape 42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7" name="AutoShape 43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8" name="AutoShape 44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9" name="AutoShape 45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0" name="AutoShape 46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1" name="AutoShape 47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2" name="AutoShape 48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3" name="AutoShape 49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4" name="AutoShape 50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5" name="AutoShape 51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6" name="AutoShape 52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7" name="AutoShape 53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8" name="AutoShape 54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9" name="AutoShape 55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0" name="AutoShape 56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1" name="AutoShape 57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2" name="AutoShape 58"/>
          <p:cNvSpPr>
            <a:spLocks noChangeArrowheads="1"/>
          </p:cNvSpPr>
          <p:nvPr/>
        </p:nvSpPr>
        <p:spPr bwMode="auto">
          <a:xfrm>
            <a:off x="4083050" y="1989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3" name="AutoShape 59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4" name="AutoShape 60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5" name="AutoShape 61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6" name="AutoShape 62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7" name="AutoShape 63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8" name="AutoShape 64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9" name="AutoShape 65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0" name="AutoShape 66"/>
          <p:cNvSpPr>
            <a:spLocks noChangeArrowheads="1"/>
          </p:cNvSpPr>
          <p:nvPr/>
        </p:nvSpPr>
        <p:spPr bwMode="auto">
          <a:xfrm>
            <a:off x="2590800" y="2116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1" name="AutoShape 67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2" name="AutoShape 68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3" name="AutoShape 69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4" name="AutoShape 70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5" name="AutoShape 71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6" name="AutoShape 72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7" name="AutoShape 73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8" name="AutoShape 74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9" name="AutoShape 75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0" name="AutoShape 76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1" name="AutoShape 77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2" name="AutoShape 78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3" name="AutoShape 79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4" name="AutoShape 80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5" name="AutoShape 81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6" name="AutoShape 82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7" name="AutoShape 83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8" name="AutoShape 84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9" name="AutoShape 85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0" name="AutoShape 86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1" name="AutoShape 87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2" name="AutoShape 88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3" name="AutoShape 89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4" name="AutoShape 90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5" name="AutoShape 91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6" name="AutoShape 92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7" name="AutoShape 93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8" name="Text Box 94"/>
          <p:cNvSpPr txBox="1">
            <a:spLocks noChangeArrowheads="1"/>
          </p:cNvSpPr>
          <p:nvPr/>
        </p:nvSpPr>
        <p:spPr bwMode="auto">
          <a:xfrm>
            <a:off x="3705225" y="123507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warm, moist air</a:t>
            </a:r>
          </a:p>
        </p:txBody>
      </p:sp>
      <p:sp>
        <p:nvSpPr>
          <p:cNvPr id="98399" name="Text Box 95"/>
          <p:cNvSpPr txBox="1">
            <a:spLocks noChangeArrowheads="1"/>
          </p:cNvSpPr>
          <p:nvPr/>
        </p:nvSpPr>
        <p:spPr bwMode="auto">
          <a:xfrm>
            <a:off x="4113213" y="2636838"/>
            <a:ext cx="91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cold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8400" name="Text Box 96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liquid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8401" name="Text Box 97"/>
          <p:cNvSpPr txBox="1">
            <a:spLocks noChangeArrowheads="1"/>
          </p:cNvSpPr>
          <p:nvPr/>
        </p:nvSpPr>
        <p:spPr bwMode="auto">
          <a:xfrm>
            <a:off x="6550025" y="14176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993300"/>
                </a:solidFill>
                <a:cs typeface="+mn-cs"/>
              </a:rPr>
              <a:t>ice</a:t>
            </a:r>
            <a:endParaRPr lang="en-US" altLang="en-US" baseline="-25000">
              <a:solidFill>
                <a:srgbClr val="993300"/>
              </a:solidFill>
              <a:cs typeface="+mn-cs"/>
            </a:endParaRPr>
          </a:p>
        </p:txBody>
      </p:sp>
      <p:grpSp>
        <p:nvGrpSpPr>
          <p:cNvPr id="98402" name="Group 98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98403" name="Freeform 99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4" name="Rectangle 100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5" name="Freeform 101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6" name="Freeform 102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75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72988 L 0.67899 -0.1651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0" y="28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41 -0.73079 L 0.75416 -0.0689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79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23 -0.72942 L 0.69305 -0.14663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1" y="2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244600" y="2125663"/>
            <a:ext cx="6616700" cy="2351087"/>
          </a:xfrm>
          <a:custGeom>
            <a:avLst/>
            <a:gdLst>
              <a:gd name="T0" fmla="*/ 202 w 4168"/>
              <a:gd name="T1" fmla="*/ 452 h 1481"/>
              <a:gd name="T2" fmla="*/ 297 w 4168"/>
              <a:gd name="T3" fmla="*/ 121 h 1481"/>
              <a:gd name="T4" fmla="*/ 922 w 4168"/>
              <a:gd name="T5" fmla="*/ 91 h 1481"/>
              <a:gd name="T6" fmla="*/ 1159 w 4168"/>
              <a:gd name="T7" fmla="*/ 106 h 1481"/>
              <a:gd name="T8" fmla="*/ 1404 w 4168"/>
              <a:gd name="T9" fmla="*/ 106 h 1481"/>
              <a:gd name="T10" fmla="*/ 1836 w 4168"/>
              <a:gd name="T11" fmla="*/ 89 h 1481"/>
              <a:gd name="T12" fmla="*/ 2128 w 4168"/>
              <a:gd name="T13" fmla="*/ 89 h 1481"/>
              <a:gd name="T14" fmla="*/ 2285 w 4168"/>
              <a:gd name="T15" fmla="*/ 81 h 1481"/>
              <a:gd name="T16" fmla="*/ 2427 w 4168"/>
              <a:gd name="T17" fmla="*/ 81 h 1481"/>
              <a:gd name="T18" fmla="*/ 2577 w 4168"/>
              <a:gd name="T19" fmla="*/ 65 h 1481"/>
              <a:gd name="T20" fmla="*/ 2901 w 4168"/>
              <a:gd name="T21" fmla="*/ 58 h 1481"/>
              <a:gd name="T22" fmla="*/ 3264 w 4168"/>
              <a:gd name="T23" fmla="*/ 65 h 1481"/>
              <a:gd name="T24" fmla="*/ 3942 w 4168"/>
              <a:gd name="T25" fmla="*/ 97 h 1481"/>
              <a:gd name="T26" fmla="*/ 4005 w 4168"/>
              <a:gd name="T27" fmla="*/ 649 h 1481"/>
              <a:gd name="T28" fmla="*/ 4053 w 4168"/>
              <a:gd name="T29" fmla="*/ 1312 h 1481"/>
              <a:gd name="T30" fmla="*/ 3313 w 4168"/>
              <a:gd name="T31" fmla="*/ 1227 h 1481"/>
              <a:gd name="T32" fmla="*/ 851 w 4168"/>
              <a:gd name="T33" fmla="*/ 1274 h 1481"/>
              <a:gd name="T34" fmla="*/ 108 w 4168"/>
              <a:gd name="T35" fmla="*/ 1344 h 1481"/>
              <a:gd name="T36" fmla="*/ 202 w 4168"/>
              <a:gd name="T37" fmla="*/ 45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68" h="1481">
                <a:moveTo>
                  <a:pt x="202" y="452"/>
                </a:moveTo>
                <a:cubicBezTo>
                  <a:pt x="233" y="248"/>
                  <a:pt x="177" y="181"/>
                  <a:pt x="297" y="121"/>
                </a:cubicBezTo>
                <a:cubicBezTo>
                  <a:pt x="417" y="61"/>
                  <a:pt x="778" y="93"/>
                  <a:pt x="922" y="91"/>
                </a:cubicBezTo>
                <a:cubicBezTo>
                  <a:pt x="1066" y="89"/>
                  <a:pt x="1079" y="103"/>
                  <a:pt x="1159" y="106"/>
                </a:cubicBezTo>
                <a:cubicBezTo>
                  <a:pt x="1239" y="109"/>
                  <a:pt x="1291" y="109"/>
                  <a:pt x="1404" y="106"/>
                </a:cubicBezTo>
                <a:cubicBezTo>
                  <a:pt x="1517" y="103"/>
                  <a:pt x="1715" y="92"/>
                  <a:pt x="1836" y="89"/>
                </a:cubicBezTo>
                <a:cubicBezTo>
                  <a:pt x="1957" y="86"/>
                  <a:pt x="2053" y="90"/>
                  <a:pt x="2128" y="89"/>
                </a:cubicBezTo>
                <a:cubicBezTo>
                  <a:pt x="2203" y="88"/>
                  <a:pt x="2235" y="82"/>
                  <a:pt x="2285" y="81"/>
                </a:cubicBezTo>
                <a:cubicBezTo>
                  <a:pt x="2335" y="80"/>
                  <a:pt x="2378" y="84"/>
                  <a:pt x="2427" y="81"/>
                </a:cubicBezTo>
                <a:cubicBezTo>
                  <a:pt x="2476" y="78"/>
                  <a:pt x="2498" y="69"/>
                  <a:pt x="2577" y="65"/>
                </a:cubicBezTo>
                <a:cubicBezTo>
                  <a:pt x="2656" y="61"/>
                  <a:pt x="2787" y="58"/>
                  <a:pt x="2901" y="58"/>
                </a:cubicBezTo>
                <a:cubicBezTo>
                  <a:pt x="3015" y="58"/>
                  <a:pt x="3091" y="59"/>
                  <a:pt x="3264" y="65"/>
                </a:cubicBezTo>
                <a:cubicBezTo>
                  <a:pt x="3437" y="71"/>
                  <a:pt x="3818" y="0"/>
                  <a:pt x="3942" y="97"/>
                </a:cubicBezTo>
                <a:cubicBezTo>
                  <a:pt x="4066" y="194"/>
                  <a:pt x="3987" y="447"/>
                  <a:pt x="4005" y="649"/>
                </a:cubicBezTo>
                <a:cubicBezTo>
                  <a:pt x="4023" y="851"/>
                  <a:pt x="4168" y="1216"/>
                  <a:pt x="4053" y="1312"/>
                </a:cubicBezTo>
                <a:cubicBezTo>
                  <a:pt x="3938" y="1408"/>
                  <a:pt x="3847" y="1233"/>
                  <a:pt x="3313" y="1227"/>
                </a:cubicBezTo>
                <a:cubicBezTo>
                  <a:pt x="2779" y="1221"/>
                  <a:pt x="1385" y="1255"/>
                  <a:pt x="851" y="1274"/>
                </a:cubicBezTo>
                <a:cubicBezTo>
                  <a:pt x="317" y="1293"/>
                  <a:pt x="216" y="1481"/>
                  <a:pt x="108" y="1344"/>
                </a:cubicBezTo>
                <a:cubicBezTo>
                  <a:pt x="0" y="1207"/>
                  <a:pt x="72" y="669"/>
                  <a:pt x="202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07" name="Freeform 3"/>
          <p:cNvSpPr>
            <a:spLocks/>
          </p:cNvSpPr>
          <p:nvPr/>
        </p:nvSpPr>
        <p:spPr bwMode="auto">
          <a:xfrm>
            <a:off x="1935163" y="2562225"/>
            <a:ext cx="5219700" cy="2727325"/>
          </a:xfrm>
          <a:custGeom>
            <a:avLst/>
            <a:gdLst>
              <a:gd name="T0" fmla="*/ 399 w 3288"/>
              <a:gd name="T1" fmla="*/ 359 h 1718"/>
              <a:gd name="T2" fmla="*/ 462 w 3288"/>
              <a:gd name="T3" fmla="*/ 303 h 1718"/>
              <a:gd name="T4" fmla="*/ 493 w 3288"/>
              <a:gd name="T5" fmla="*/ 351 h 1718"/>
              <a:gd name="T6" fmla="*/ 572 w 3288"/>
              <a:gd name="T7" fmla="*/ 366 h 1718"/>
              <a:gd name="T8" fmla="*/ 604 w 3288"/>
              <a:gd name="T9" fmla="*/ 319 h 1718"/>
              <a:gd name="T10" fmla="*/ 667 w 3288"/>
              <a:gd name="T11" fmla="*/ 366 h 1718"/>
              <a:gd name="T12" fmla="*/ 730 w 3288"/>
              <a:gd name="T13" fmla="*/ 366 h 1718"/>
              <a:gd name="T14" fmla="*/ 801 w 3288"/>
              <a:gd name="T15" fmla="*/ 390 h 1718"/>
              <a:gd name="T16" fmla="*/ 840 w 3288"/>
              <a:gd name="T17" fmla="*/ 382 h 1718"/>
              <a:gd name="T18" fmla="*/ 880 w 3288"/>
              <a:gd name="T19" fmla="*/ 366 h 1718"/>
              <a:gd name="T20" fmla="*/ 975 w 3288"/>
              <a:gd name="T21" fmla="*/ 366 h 1718"/>
              <a:gd name="T22" fmla="*/ 1022 w 3288"/>
              <a:gd name="T23" fmla="*/ 382 h 1718"/>
              <a:gd name="T24" fmla="*/ 1077 w 3288"/>
              <a:gd name="T25" fmla="*/ 359 h 1718"/>
              <a:gd name="T26" fmla="*/ 1132 w 3288"/>
              <a:gd name="T27" fmla="*/ 335 h 1718"/>
              <a:gd name="T28" fmla="*/ 1243 w 3288"/>
              <a:gd name="T29" fmla="*/ 335 h 1718"/>
              <a:gd name="T30" fmla="*/ 1282 w 3288"/>
              <a:gd name="T31" fmla="*/ 390 h 1718"/>
              <a:gd name="T32" fmla="*/ 1330 w 3288"/>
              <a:gd name="T33" fmla="*/ 366 h 1718"/>
              <a:gd name="T34" fmla="*/ 1416 w 3288"/>
              <a:gd name="T35" fmla="*/ 398 h 1718"/>
              <a:gd name="T36" fmla="*/ 1503 w 3288"/>
              <a:gd name="T37" fmla="*/ 374 h 1718"/>
              <a:gd name="T38" fmla="*/ 1551 w 3288"/>
              <a:gd name="T39" fmla="*/ 398 h 1718"/>
              <a:gd name="T40" fmla="*/ 1637 w 3288"/>
              <a:gd name="T41" fmla="*/ 366 h 1718"/>
              <a:gd name="T42" fmla="*/ 1700 w 3288"/>
              <a:gd name="T43" fmla="*/ 382 h 1718"/>
              <a:gd name="T44" fmla="*/ 1811 w 3288"/>
              <a:gd name="T45" fmla="*/ 351 h 1718"/>
              <a:gd name="T46" fmla="*/ 1866 w 3288"/>
              <a:gd name="T47" fmla="*/ 382 h 1718"/>
              <a:gd name="T48" fmla="*/ 1937 w 3288"/>
              <a:gd name="T49" fmla="*/ 351 h 1718"/>
              <a:gd name="T50" fmla="*/ 2000 w 3288"/>
              <a:gd name="T51" fmla="*/ 366 h 1718"/>
              <a:gd name="T52" fmla="*/ 2071 w 3288"/>
              <a:gd name="T53" fmla="*/ 343 h 1718"/>
              <a:gd name="T54" fmla="*/ 2150 w 3288"/>
              <a:gd name="T55" fmla="*/ 366 h 1718"/>
              <a:gd name="T56" fmla="*/ 2237 w 3288"/>
              <a:gd name="T57" fmla="*/ 343 h 1718"/>
              <a:gd name="T58" fmla="*/ 2292 w 3288"/>
              <a:gd name="T59" fmla="*/ 359 h 1718"/>
              <a:gd name="T60" fmla="*/ 2371 w 3288"/>
              <a:gd name="T61" fmla="*/ 335 h 1718"/>
              <a:gd name="T62" fmla="*/ 2482 w 3288"/>
              <a:gd name="T63" fmla="*/ 351 h 1718"/>
              <a:gd name="T64" fmla="*/ 2576 w 3288"/>
              <a:gd name="T65" fmla="*/ 351 h 1718"/>
              <a:gd name="T66" fmla="*/ 2718 w 3288"/>
              <a:gd name="T67" fmla="*/ 343 h 1718"/>
              <a:gd name="T68" fmla="*/ 2789 w 3288"/>
              <a:gd name="T69" fmla="*/ 327 h 1718"/>
              <a:gd name="T70" fmla="*/ 2845 w 3288"/>
              <a:gd name="T71" fmla="*/ 193 h 1718"/>
              <a:gd name="T72" fmla="*/ 2884 w 3288"/>
              <a:gd name="T73" fmla="*/ 1487 h 1718"/>
              <a:gd name="T74" fmla="*/ 422 w 3288"/>
              <a:gd name="T75" fmla="*/ 1534 h 1718"/>
              <a:gd name="T76" fmla="*/ 351 w 3288"/>
              <a:gd name="T77" fmla="*/ 382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8" h="1718">
                <a:moveTo>
                  <a:pt x="399" y="359"/>
                </a:moveTo>
                <a:cubicBezTo>
                  <a:pt x="422" y="331"/>
                  <a:pt x="446" y="304"/>
                  <a:pt x="462" y="303"/>
                </a:cubicBezTo>
                <a:cubicBezTo>
                  <a:pt x="478" y="302"/>
                  <a:pt x="475" y="341"/>
                  <a:pt x="493" y="351"/>
                </a:cubicBezTo>
                <a:cubicBezTo>
                  <a:pt x="511" y="361"/>
                  <a:pt x="554" y="371"/>
                  <a:pt x="572" y="366"/>
                </a:cubicBezTo>
                <a:cubicBezTo>
                  <a:pt x="590" y="361"/>
                  <a:pt x="588" y="319"/>
                  <a:pt x="604" y="319"/>
                </a:cubicBezTo>
                <a:cubicBezTo>
                  <a:pt x="620" y="319"/>
                  <a:pt x="646" y="358"/>
                  <a:pt x="667" y="366"/>
                </a:cubicBezTo>
                <a:cubicBezTo>
                  <a:pt x="688" y="374"/>
                  <a:pt x="708" y="362"/>
                  <a:pt x="730" y="366"/>
                </a:cubicBezTo>
                <a:cubicBezTo>
                  <a:pt x="752" y="370"/>
                  <a:pt x="783" y="387"/>
                  <a:pt x="801" y="390"/>
                </a:cubicBezTo>
                <a:cubicBezTo>
                  <a:pt x="819" y="393"/>
                  <a:pt x="827" y="386"/>
                  <a:pt x="840" y="382"/>
                </a:cubicBezTo>
                <a:cubicBezTo>
                  <a:pt x="853" y="378"/>
                  <a:pt x="858" y="369"/>
                  <a:pt x="880" y="366"/>
                </a:cubicBezTo>
                <a:cubicBezTo>
                  <a:pt x="902" y="363"/>
                  <a:pt x="951" y="363"/>
                  <a:pt x="975" y="366"/>
                </a:cubicBezTo>
                <a:cubicBezTo>
                  <a:pt x="999" y="369"/>
                  <a:pt x="1005" y="383"/>
                  <a:pt x="1022" y="382"/>
                </a:cubicBezTo>
                <a:cubicBezTo>
                  <a:pt x="1039" y="381"/>
                  <a:pt x="1059" y="367"/>
                  <a:pt x="1077" y="359"/>
                </a:cubicBezTo>
                <a:cubicBezTo>
                  <a:pt x="1095" y="351"/>
                  <a:pt x="1104" y="339"/>
                  <a:pt x="1132" y="335"/>
                </a:cubicBezTo>
                <a:cubicBezTo>
                  <a:pt x="1160" y="331"/>
                  <a:pt x="1218" y="326"/>
                  <a:pt x="1243" y="335"/>
                </a:cubicBezTo>
                <a:cubicBezTo>
                  <a:pt x="1268" y="344"/>
                  <a:pt x="1268" y="385"/>
                  <a:pt x="1282" y="390"/>
                </a:cubicBezTo>
                <a:cubicBezTo>
                  <a:pt x="1296" y="395"/>
                  <a:pt x="1308" y="365"/>
                  <a:pt x="1330" y="366"/>
                </a:cubicBezTo>
                <a:cubicBezTo>
                  <a:pt x="1352" y="367"/>
                  <a:pt x="1387" y="397"/>
                  <a:pt x="1416" y="398"/>
                </a:cubicBezTo>
                <a:cubicBezTo>
                  <a:pt x="1445" y="399"/>
                  <a:pt x="1481" y="374"/>
                  <a:pt x="1503" y="374"/>
                </a:cubicBezTo>
                <a:cubicBezTo>
                  <a:pt x="1525" y="374"/>
                  <a:pt x="1529" y="399"/>
                  <a:pt x="1551" y="398"/>
                </a:cubicBezTo>
                <a:cubicBezTo>
                  <a:pt x="1573" y="397"/>
                  <a:pt x="1612" y="369"/>
                  <a:pt x="1637" y="366"/>
                </a:cubicBezTo>
                <a:cubicBezTo>
                  <a:pt x="1662" y="363"/>
                  <a:pt x="1671" y="384"/>
                  <a:pt x="1700" y="382"/>
                </a:cubicBezTo>
                <a:cubicBezTo>
                  <a:pt x="1729" y="380"/>
                  <a:pt x="1783" y="351"/>
                  <a:pt x="1811" y="351"/>
                </a:cubicBezTo>
                <a:cubicBezTo>
                  <a:pt x="1839" y="351"/>
                  <a:pt x="1845" y="382"/>
                  <a:pt x="1866" y="382"/>
                </a:cubicBezTo>
                <a:cubicBezTo>
                  <a:pt x="1887" y="382"/>
                  <a:pt x="1915" y="354"/>
                  <a:pt x="1937" y="351"/>
                </a:cubicBezTo>
                <a:cubicBezTo>
                  <a:pt x="1959" y="348"/>
                  <a:pt x="1978" y="367"/>
                  <a:pt x="2000" y="366"/>
                </a:cubicBezTo>
                <a:cubicBezTo>
                  <a:pt x="2022" y="365"/>
                  <a:pt x="2046" y="343"/>
                  <a:pt x="2071" y="343"/>
                </a:cubicBezTo>
                <a:cubicBezTo>
                  <a:pt x="2096" y="343"/>
                  <a:pt x="2122" y="366"/>
                  <a:pt x="2150" y="366"/>
                </a:cubicBezTo>
                <a:cubicBezTo>
                  <a:pt x="2178" y="366"/>
                  <a:pt x="2213" y="344"/>
                  <a:pt x="2237" y="343"/>
                </a:cubicBezTo>
                <a:cubicBezTo>
                  <a:pt x="2261" y="342"/>
                  <a:pt x="2270" y="360"/>
                  <a:pt x="2292" y="359"/>
                </a:cubicBezTo>
                <a:cubicBezTo>
                  <a:pt x="2314" y="358"/>
                  <a:pt x="2339" y="336"/>
                  <a:pt x="2371" y="335"/>
                </a:cubicBezTo>
                <a:cubicBezTo>
                  <a:pt x="2403" y="334"/>
                  <a:pt x="2448" y="348"/>
                  <a:pt x="2482" y="351"/>
                </a:cubicBezTo>
                <a:cubicBezTo>
                  <a:pt x="2516" y="354"/>
                  <a:pt x="2537" y="352"/>
                  <a:pt x="2576" y="351"/>
                </a:cubicBezTo>
                <a:cubicBezTo>
                  <a:pt x="2615" y="350"/>
                  <a:pt x="2683" y="347"/>
                  <a:pt x="2718" y="343"/>
                </a:cubicBezTo>
                <a:cubicBezTo>
                  <a:pt x="2753" y="339"/>
                  <a:pt x="2768" y="352"/>
                  <a:pt x="2789" y="327"/>
                </a:cubicBezTo>
                <a:cubicBezTo>
                  <a:pt x="2810" y="302"/>
                  <a:pt x="2829" y="0"/>
                  <a:pt x="2845" y="193"/>
                </a:cubicBezTo>
                <a:cubicBezTo>
                  <a:pt x="2861" y="386"/>
                  <a:pt x="3288" y="1264"/>
                  <a:pt x="2884" y="1487"/>
                </a:cubicBezTo>
                <a:cubicBezTo>
                  <a:pt x="2480" y="1710"/>
                  <a:pt x="844" y="1718"/>
                  <a:pt x="422" y="1534"/>
                </a:cubicBezTo>
                <a:cubicBezTo>
                  <a:pt x="0" y="1350"/>
                  <a:pt x="175" y="866"/>
                  <a:pt x="351" y="382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plunge cooling</a:t>
            </a: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foam insulation</a:t>
            </a:r>
          </a:p>
        </p:txBody>
      </p:sp>
      <p:sp>
        <p:nvSpPr>
          <p:cNvPr id="98311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3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4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5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6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7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8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19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0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1" name="AutoShape 17"/>
          <p:cNvSpPr>
            <a:spLocks noChangeArrowheads="1"/>
          </p:cNvSpPr>
          <p:nvPr/>
        </p:nvSpPr>
        <p:spPr bwMode="auto">
          <a:xfrm>
            <a:off x="2889250" y="20780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2" name="AutoShape 18"/>
          <p:cNvSpPr>
            <a:spLocks noChangeArrowheads="1"/>
          </p:cNvSpPr>
          <p:nvPr/>
        </p:nvSpPr>
        <p:spPr bwMode="auto">
          <a:xfrm>
            <a:off x="3041650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3" name="AutoShape 19"/>
          <p:cNvSpPr>
            <a:spLocks noChangeArrowheads="1"/>
          </p:cNvSpPr>
          <p:nvPr/>
        </p:nvSpPr>
        <p:spPr bwMode="auto">
          <a:xfrm>
            <a:off x="3194050" y="2382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4" name="AutoShape 20"/>
          <p:cNvSpPr>
            <a:spLocks noChangeArrowheads="1"/>
          </p:cNvSpPr>
          <p:nvPr/>
        </p:nvSpPr>
        <p:spPr bwMode="auto">
          <a:xfrm>
            <a:off x="3333750" y="2319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5" name="AutoShape 21"/>
          <p:cNvSpPr>
            <a:spLocks noChangeArrowheads="1"/>
          </p:cNvSpPr>
          <p:nvPr/>
        </p:nvSpPr>
        <p:spPr bwMode="auto">
          <a:xfrm>
            <a:off x="2795588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6" name="AutoShape 22"/>
          <p:cNvSpPr>
            <a:spLocks noChangeArrowheads="1"/>
          </p:cNvSpPr>
          <p:nvPr/>
        </p:nvSpPr>
        <p:spPr bwMode="auto">
          <a:xfrm>
            <a:off x="3427413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7" name="AutoShape 23"/>
          <p:cNvSpPr>
            <a:spLocks noChangeArrowheads="1"/>
          </p:cNvSpPr>
          <p:nvPr/>
        </p:nvSpPr>
        <p:spPr bwMode="auto">
          <a:xfrm>
            <a:off x="3684588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8" name="AutoShape 24"/>
          <p:cNvSpPr>
            <a:spLocks noChangeArrowheads="1"/>
          </p:cNvSpPr>
          <p:nvPr/>
        </p:nvSpPr>
        <p:spPr bwMode="auto">
          <a:xfrm>
            <a:off x="3825875" y="2154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29" name="AutoShape 25"/>
          <p:cNvSpPr>
            <a:spLocks noChangeArrowheads="1"/>
          </p:cNvSpPr>
          <p:nvPr/>
        </p:nvSpPr>
        <p:spPr bwMode="auto">
          <a:xfrm>
            <a:off x="3240088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0" name="AutoShape 26"/>
          <p:cNvSpPr>
            <a:spLocks noChangeArrowheads="1"/>
          </p:cNvSpPr>
          <p:nvPr/>
        </p:nvSpPr>
        <p:spPr bwMode="auto">
          <a:xfrm>
            <a:off x="3087688" y="1989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1" name="AutoShape 27"/>
          <p:cNvSpPr>
            <a:spLocks noChangeArrowheads="1"/>
          </p:cNvSpPr>
          <p:nvPr/>
        </p:nvSpPr>
        <p:spPr bwMode="auto">
          <a:xfrm>
            <a:off x="3638550" y="2058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2" name="AutoShape 2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3" name="AutoShape 2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4" name="AutoShape 30"/>
          <p:cNvSpPr>
            <a:spLocks noChangeArrowheads="1"/>
          </p:cNvSpPr>
          <p:nvPr/>
        </p:nvSpPr>
        <p:spPr bwMode="auto">
          <a:xfrm>
            <a:off x="3333750" y="20335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5" name="AutoShape 31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6" name="AutoShape 32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7" name="AutoShape 33"/>
          <p:cNvSpPr>
            <a:spLocks noChangeArrowheads="1"/>
          </p:cNvSpPr>
          <p:nvPr/>
        </p:nvSpPr>
        <p:spPr bwMode="auto">
          <a:xfrm>
            <a:off x="3943350" y="21082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8" name="AutoShape 34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39" name="AutoShape 35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0" name="AutoShape 36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1" name="AutoShape 37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2" name="AutoShape 38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3" name="AutoShape 39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4" name="AutoShape 40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5" name="AutoShape 41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6" name="AutoShape 42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7" name="AutoShape 43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8" name="AutoShape 44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49" name="AutoShape 45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0" name="AutoShape 46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1" name="AutoShape 47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2" name="AutoShape 48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3" name="AutoShape 49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4" name="AutoShape 50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5" name="AutoShape 51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6" name="AutoShape 52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7" name="AutoShape 53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8" name="AutoShape 54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59" name="AutoShape 55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0" name="AutoShape 56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1" name="AutoShape 57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2" name="AutoShape 58"/>
          <p:cNvSpPr>
            <a:spLocks noChangeArrowheads="1"/>
          </p:cNvSpPr>
          <p:nvPr/>
        </p:nvSpPr>
        <p:spPr bwMode="auto">
          <a:xfrm>
            <a:off x="4083050" y="1989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3" name="AutoShape 59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4" name="AutoShape 60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5" name="AutoShape 61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6" name="AutoShape 62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7" name="AutoShape 63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8" name="AutoShape 64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69" name="AutoShape 65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0" name="AutoShape 66"/>
          <p:cNvSpPr>
            <a:spLocks noChangeArrowheads="1"/>
          </p:cNvSpPr>
          <p:nvPr/>
        </p:nvSpPr>
        <p:spPr bwMode="auto">
          <a:xfrm>
            <a:off x="2590800" y="2116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1" name="AutoShape 67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2" name="AutoShape 68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3" name="AutoShape 69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4" name="AutoShape 70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5" name="AutoShape 71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6" name="AutoShape 72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7" name="AutoShape 73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8" name="AutoShape 74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79" name="AutoShape 75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0" name="AutoShape 76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1" name="AutoShape 77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2" name="AutoShape 78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3" name="AutoShape 79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4" name="AutoShape 80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5" name="AutoShape 81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6" name="AutoShape 82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7" name="AutoShape 83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8" name="AutoShape 84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89" name="AutoShape 85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0" name="AutoShape 86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1" name="AutoShape 87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2" name="AutoShape 88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3" name="AutoShape 89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4" name="AutoShape 90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5" name="AutoShape 91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6" name="AutoShape 92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7" name="AutoShape 93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8398" name="Text Box 94"/>
          <p:cNvSpPr txBox="1">
            <a:spLocks noChangeArrowheads="1"/>
          </p:cNvSpPr>
          <p:nvPr/>
        </p:nvSpPr>
        <p:spPr bwMode="auto">
          <a:xfrm>
            <a:off x="3705225" y="123507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warm, moist air</a:t>
            </a:r>
          </a:p>
        </p:txBody>
      </p:sp>
      <p:sp>
        <p:nvSpPr>
          <p:cNvPr id="98399" name="Text Box 95"/>
          <p:cNvSpPr txBox="1">
            <a:spLocks noChangeArrowheads="1"/>
          </p:cNvSpPr>
          <p:nvPr/>
        </p:nvSpPr>
        <p:spPr bwMode="auto">
          <a:xfrm>
            <a:off x="4113213" y="2636838"/>
            <a:ext cx="91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cold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8400" name="Text Box 96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liquid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8401" name="Text Box 97"/>
          <p:cNvSpPr txBox="1">
            <a:spLocks noChangeArrowheads="1"/>
          </p:cNvSpPr>
          <p:nvPr/>
        </p:nvSpPr>
        <p:spPr bwMode="auto">
          <a:xfrm>
            <a:off x="6550025" y="14176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993300"/>
                </a:solidFill>
                <a:cs typeface="+mn-cs"/>
              </a:rPr>
              <a:t>ice</a:t>
            </a:r>
            <a:endParaRPr lang="en-US" altLang="en-US" baseline="-25000">
              <a:solidFill>
                <a:srgbClr val="993300"/>
              </a:solidFill>
              <a:cs typeface="+mn-cs"/>
            </a:endParaRPr>
          </a:p>
        </p:txBody>
      </p:sp>
      <p:grpSp>
        <p:nvGrpSpPr>
          <p:cNvPr id="98402" name="Group 98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98403" name="Freeform 99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4" name="Rectangle 100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5" name="Freeform 101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8406" name="Freeform 102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530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23 -0.72942 L 0.69305 -0.1466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8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1" y="2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244600" y="2125663"/>
            <a:ext cx="6616700" cy="2351087"/>
          </a:xfrm>
          <a:custGeom>
            <a:avLst/>
            <a:gdLst>
              <a:gd name="T0" fmla="*/ 202 w 4168"/>
              <a:gd name="T1" fmla="*/ 452 h 1481"/>
              <a:gd name="T2" fmla="*/ 297 w 4168"/>
              <a:gd name="T3" fmla="*/ 121 h 1481"/>
              <a:gd name="T4" fmla="*/ 922 w 4168"/>
              <a:gd name="T5" fmla="*/ 91 h 1481"/>
              <a:gd name="T6" fmla="*/ 1159 w 4168"/>
              <a:gd name="T7" fmla="*/ 106 h 1481"/>
              <a:gd name="T8" fmla="*/ 1404 w 4168"/>
              <a:gd name="T9" fmla="*/ 106 h 1481"/>
              <a:gd name="T10" fmla="*/ 1836 w 4168"/>
              <a:gd name="T11" fmla="*/ 89 h 1481"/>
              <a:gd name="T12" fmla="*/ 2128 w 4168"/>
              <a:gd name="T13" fmla="*/ 89 h 1481"/>
              <a:gd name="T14" fmla="*/ 2285 w 4168"/>
              <a:gd name="T15" fmla="*/ 81 h 1481"/>
              <a:gd name="T16" fmla="*/ 2427 w 4168"/>
              <a:gd name="T17" fmla="*/ 81 h 1481"/>
              <a:gd name="T18" fmla="*/ 2577 w 4168"/>
              <a:gd name="T19" fmla="*/ 65 h 1481"/>
              <a:gd name="T20" fmla="*/ 2901 w 4168"/>
              <a:gd name="T21" fmla="*/ 58 h 1481"/>
              <a:gd name="T22" fmla="*/ 3264 w 4168"/>
              <a:gd name="T23" fmla="*/ 65 h 1481"/>
              <a:gd name="T24" fmla="*/ 3942 w 4168"/>
              <a:gd name="T25" fmla="*/ 97 h 1481"/>
              <a:gd name="T26" fmla="*/ 4005 w 4168"/>
              <a:gd name="T27" fmla="*/ 649 h 1481"/>
              <a:gd name="T28" fmla="*/ 4053 w 4168"/>
              <a:gd name="T29" fmla="*/ 1312 h 1481"/>
              <a:gd name="T30" fmla="*/ 3313 w 4168"/>
              <a:gd name="T31" fmla="*/ 1227 h 1481"/>
              <a:gd name="T32" fmla="*/ 851 w 4168"/>
              <a:gd name="T33" fmla="*/ 1274 h 1481"/>
              <a:gd name="T34" fmla="*/ 108 w 4168"/>
              <a:gd name="T35" fmla="*/ 1344 h 1481"/>
              <a:gd name="T36" fmla="*/ 202 w 4168"/>
              <a:gd name="T37" fmla="*/ 452 h 1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68" h="1481">
                <a:moveTo>
                  <a:pt x="202" y="452"/>
                </a:moveTo>
                <a:cubicBezTo>
                  <a:pt x="233" y="248"/>
                  <a:pt x="177" y="181"/>
                  <a:pt x="297" y="121"/>
                </a:cubicBezTo>
                <a:cubicBezTo>
                  <a:pt x="417" y="61"/>
                  <a:pt x="778" y="93"/>
                  <a:pt x="922" y="91"/>
                </a:cubicBezTo>
                <a:cubicBezTo>
                  <a:pt x="1066" y="89"/>
                  <a:pt x="1079" y="103"/>
                  <a:pt x="1159" y="106"/>
                </a:cubicBezTo>
                <a:cubicBezTo>
                  <a:pt x="1239" y="109"/>
                  <a:pt x="1291" y="109"/>
                  <a:pt x="1404" y="106"/>
                </a:cubicBezTo>
                <a:cubicBezTo>
                  <a:pt x="1517" y="103"/>
                  <a:pt x="1715" y="92"/>
                  <a:pt x="1836" y="89"/>
                </a:cubicBezTo>
                <a:cubicBezTo>
                  <a:pt x="1957" y="86"/>
                  <a:pt x="2053" y="90"/>
                  <a:pt x="2128" y="89"/>
                </a:cubicBezTo>
                <a:cubicBezTo>
                  <a:pt x="2203" y="88"/>
                  <a:pt x="2235" y="82"/>
                  <a:pt x="2285" y="81"/>
                </a:cubicBezTo>
                <a:cubicBezTo>
                  <a:pt x="2335" y="80"/>
                  <a:pt x="2378" y="84"/>
                  <a:pt x="2427" y="81"/>
                </a:cubicBezTo>
                <a:cubicBezTo>
                  <a:pt x="2476" y="78"/>
                  <a:pt x="2498" y="69"/>
                  <a:pt x="2577" y="65"/>
                </a:cubicBezTo>
                <a:cubicBezTo>
                  <a:pt x="2656" y="61"/>
                  <a:pt x="2787" y="58"/>
                  <a:pt x="2901" y="58"/>
                </a:cubicBezTo>
                <a:cubicBezTo>
                  <a:pt x="3015" y="58"/>
                  <a:pt x="3091" y="59"/>
                  <a:pt x="3264" y="65"/>
                </a:cubicBezTo>
                <a:cubicBezTo>
                  <a:pt x="3437" y="71"/>
                  <a:pt x="3818" y="0"/>
                  <a:pt x="3942" y="97"/>
                </a:cubicBezTo>
                <a:cubicBezTo>
                  <a:pt x="4066" y="194"/>
                  <a:pt x="3987" y="447"/>
                  <a:pt x="4005" y="649"/>
                </a:cubicBezTo>
                <a:cubicBezTo>
                  <a:pt x="4023" y="851"/>
                  <a:pt x="4168" y="1216"/>
                  <a:pt x="4053" y="1312"/>
                </a:cubicBezTo>
                <a:cubicBezTo>
                  <a:pt x="3938" y="1408"/>
                  <a:pt x="3847" y="1233"/>
                  <a:pt x="3313" y="1227"/>
                </a:cubicBezTo>
                <a:cubicBezTo>
                  <a:pt x="2779" y="1221"/>
                  <a:pt x="1385" y="1255"/>
                  <a:pt x="851" y="1274"/>
                </a:cubicBezTo>
                <a:cubicBezTo>
                  <a:pt x="317" y="1293"/>
                  <a:pt x="216" y="1481"/>
                  <a:pt x="108" y="1344"/>
                </a:cubicBezTo>
                <a:cubicBezTo>
                  <a:pt x="0" y="1207"/>
                  <a:pt x="72" y="669"/>
                  <a:pt x="202" y="4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113213" y="2636838"/>
            <a:ext cx="915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cold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9332" name="Freeform 4"/>
          <p:cNvSpPr>
            <a:spLocks/>
          </p:cNvSpPr>
          <p:nvPr/>
        </p:nvSpPr>
        <p:spPr bwMode="auto">
          <a:xfrm>
            <a:off x="1935163" y="2562225"/>
            <a:ext cx="5219700" cy="2727325"/>
          </a:xfrm>
          <a:custGeom>
            <a:avLst/>
            <a:gdLst>
              <a:gd name="T0" fmla="*/ 399 w 3288"/>
              <a:gd name="T1" fmla="*/ 359 h 1718"/>
              <a:gd name="T2" fmla="*/ 462 w 3288"/>
              <a:gd name="T3" fmla="*/ 303 h 1718"/>
              <a:gd name="T4" fmla="*/ 493 w 3288"/>
              <a:gd name="T5" fmla="*/ 351 h 1718"/>
              <a:gd name="T6" fmla="*/ 572 w 3288"/>
              <a:gd name="T7" fmla="*/ 366 h 1718"/>
              <a:gd name="T8" fmla="*/ 604 w 3288"/>
              <a:gd name="T9" fmla="*/ 319 h 1718"/>
              <a:gd name="T10" fmla="*/ 667 w 3288"/>
              <a:gd name="T11" fmla="*/ 366 h 1718"/>
              <a:gd name="T12" fmla="*/ 730 w 3288"/>
              <a:gd name="T13" fmla="*/ 366 h 1718"/>
              <a:gd name="T14" fmla="*/ 801 w 3288"/>
              <a:gd name="T15" fmla="*/ 390 h 1718"/>
              <a:gd name="T16" fmla="*/ 840 w 3288"/>
              <a:gd name="T17" fmla="*/ 382 h 1718"/>
              <a:gd name="T18" fmla="*/ 880 w 3288"/>
              <a:gd name="T19" fmla="*/ 366 h 1718"/>
              <a:gd name="T20" fmla="*/ 975 w 3288"/>
              <a:gd name="T21" fmla="*/ 366 h 1718"/>
              <a:gd name="T22" fmla="*/ 1022 w 3288"/>
              <a:gd name="T23" fmla="*/ 382 h 1718"/>
              <a:gd name="T24" fmla="*/ 1077 w 3288"/>
              <a:gd name="T25" fmla="*/ 359 h 1718"/>
              <a:gd name="T26" fmla="*/ 1132 w 3288"/>
              <a:gd name="T27" fmla="*/ 335 h 1718"/>
              <a:gd name="T28" fmla="*/ 1243 w 3288"/>
              <a:gd name="T29" fmla="*/ 335 h 1718"/>
              <a:gd name="T30" fmla="*/ 1282 w 3288"/>
              <a:gd name="T31" fmla="*/ 390 h 1718"/>
              <a:gd name="T32" fmla="*/ 1330 w 3288"/>
              <a:gd name="T33" fmla="*/ 366 h 1718"/>
              <a:gd name="T34" fmla="*/ 1416 w 3288"/>
              <a:gd name="T35" fmla="*/ 398 h 1718"/>
              <a:gd name="T36" fmla="*/ 1503 w 3288"/>
              <a:gd name="T37" fmla="*/ 374 h 1718"/>
              <a:gd name="T38" fmla="*/ 1551 w 3288"/>
              <a:gd name="T39" fmla="*/ 398 h 1718"/>
              <a:gd name="T40" fmla="*/ 1637 w 3288"/>
              <a:gd name="T41" fmla="*/ 366 h 1718"/>
              <a:gd name="T42" fmla="*/ 1700 w 3288"/>
              <a:gd name="T43" fmla="*/ 382 h 1718"/>
              <a:gd name="T44" fmla="*/ 1811 w 3288"/>
              <a:gd name="T45" fmla="*/ 351 h 1718"/>
              <a:gd name="T46" fmla="*/ 1866 w 3288"/>
              <a:gd name="T47" fmla="*/ 382 h 1718"/>
              <a:gd name="T48" fmla="*/ 1937 w 3288"/>
              <a:gd name="T49" fmla="*/ 351 h 1718"/>
              <a:gd name="T50" fmla="*/ 2000 w 3288"/>
              <a:gd name="T51" fmla="*/ 366 h 1718"/>
              <a:gd name="T52" fmla="*/ 2071 w 3288"/>
              <a:gd name="T53" fmla="*/ 343 h 1718"/>
              <a:gd name="T54" fmla="*/ 2150 w 3288"/>
              <a:gd name="T55" fmla="*/ 366 h 1718"/>
              <a:gd name="T56" fmla="*/ 2237 w 3288"/>
              <a:gd name="T57" fmla="*/ 343 h 1718"/>
              <a:gd name="T58" fmla="*/ 2292 w 3288"/>
              <a:gd name="T59" fmla="*/ 359 h 1718"/>
              <a:gd name="T60" fmla="*/ 2371 w 3288"/>
              <a:gd name="T61" fmla="*/ 335 h 1718"/>
              <a:gd name="T62" fmla="*/ 2482 w 3288"/>
              <a:gd name="T63" fmla="*/ 351 h 1718"/>
              <a:gd name="T64" fmla="*/ 2576 w 3288"/>
              <a:gd name="T65" fmla="*/ 351 h 1718"/>
              <a:gd name="T66" fmla="*/ 2718 w 3288"/>
              <a:gd name="T67" fmla="*/ 343 h 1718"/>
              <a:gd name="T68" fmla="*/ 2789 w 3288"/>
              <a:gd name="T69" fmla="*/ 327 h 1718"/>
              <a:gd name="T70" fmla="*/ 2845 w 3288"/>
              <a:gd name="T71" fmla="*/ 193 h 1718"/>
              <a:gd name="T72" fmla="*/ 2884 w 3288"/>
              <a:gd name="T73" fmla="*/ 1487 h 1718"/>
              <a:gd name="T74" fmla="*/ 422 w 3288"/>
              <a:gd name="T75" fmla="*/ 1534 h 1718"/>
              <a:gd name="T76" fmla="*/ 351 w 3288"/>
              <a:gd name="T77" fmla="*/ 382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88" h="1718">
                <a:moveTo>
                  <a:pt x="399" y="359"/>
                </a:moveTo>
                <a:cubicBezTo>
                  <a:pt x="422" y="331"/>
                  <a:pt x="446" y="304"/>
                  <a:pt x="462" y="303"/>
                </a:cubicBezTo>
                <a:cubicBezTo>
                  <a:pt x="478" y="302"/>
                  <a:pt x="475" y="341"/>
                  <a:pt x="493" y="351"/>
                </a:cubicBezTo>
                <a:cubicBezTo>
                  <a:pt x="511" y="361"/>
                  <a:pt x="554" y="371"/>
                  <a:pt x="572" y="366"/>
                </a:cubicBezTo>
                <a:cubicBezTo>
                  <a:pt x="590" y="361"/>
                  <a:pt x="588" y="319"/>
                  <a:pt x="604" y="319"/>
                </a:cubicBezTo>
                <a:cubicBezTo>
                  <a:pt x="620" y="319"/>
                  <a:pt x="646" y="358"/>
                  <a:pt x="667" y="366"/>
                </a:cubicBezTo>
                <a:cubicBezTo>
                  <a:pt x="688" y="374"/>
                  <a:pt x="708" y="362"/>
                  <a:pt x="730" y="366"/>
                </a:cubicBezTo>
                <a:cubicBezTo>
                  <a:pt x="752" y="370"/>
                  <a:pt x="783" y="387"/>
                  <a:pt x="801" y="390"/>
                </a:cubicBezTo>
                <a:cubicBezTo>
                  <a:pt x="819" y="393"/>
                  <a:pt x="827" y="386"/>
                  <a:pt x="840" y="382"/>
                </a:cubicBezTo>
                <a:cubicBezTo>
                  <a:pt x="853" y="378"/>
                  <a:pt x="858" y="369"/>
                  <a:pt x="880" y="366"/>
                </a:cubicBezTo>
                <a:cubicBezTo>
                  <a:pt x="902" y="363"/>
                  <a:pt x="951" y="363"/>
                  <a:pt x="975" y="366"/>
                </a:cubicBezTo>
                <a:cubicBezTo>
                  <a:pt x="999" y="369"/>
                  <a:pt x="1005" y="383"/>
                  <a:pt x="1022" y="382"/>
                </a:cubicBezTo>
                <a:cubicBezTo>
                  <a:pt x="1039" y="381"/>
                  <a:pt x="1059" y="367"/>
                  <a:pt x="1077" y="359"/>
                </a:cubicBezTo>
                <a:cubicBezTo>
                  <a:pt x="1095" y="351"/>
                  <a:pt x="1104" y="339"/>
                  <a:pt x="1132" y="335"/>
                </a:cubicBezTo>
                <a:cubicBezTo>
                  <a:pt x="1160" y="331"/>
                  <a:pt x="1218" y="326"/>
                  <a:pt x="1243" y="335"/>
                </a:cubicBezTo>
                <a:cubicBezTo>
                  <a:pt x="1268" y="344"/>
                  <a:pt x="1268" y="385"/>
                  <a:pt x="1282" y="390"/>
                </a:cubicBezTo>
                <a:cubicBezTo>
                  <a:pt x="1296" y="395"/>
                  <a:pt x="1308" y="365"/>
                  <a:pt x="1330" y="366"/>
                </a:cubicBezTo>
                <a:cubicBezTo>
                  <a:pt x="1352" y="367"/>
                  <a:pt x="1387" y="397"/>
                  <a:pt x="1416" y="398"/>
                </a:cubicBezTo>
                <a:cubicBezTo>
                  <a:pt x="1445" y="399"/>
                  <a:pt x="1481" y="374"/>
                  <a:pt x="1503" y="374"/>
                </a:cubicBezTo>
                <a:cubicBezTo>
                  <a:pt x="1525" y="374"/>
                  <a:pt x="1529" y="399"/>
                  <a:pt x="1551" y="398"/>
                </a:cubicBezTo>
                <a:cubicBezTo>
                  <a:pt x="1573" y="397"/>
                  <a:pt x="1612" y="369"/>
                  <a:pt x="1637" y="366"/>
                </a:cubicBezTo>
                <a:cubicBezTo>
                  <a:pt x="1662" y="363"/>
                  <a:pt x="1671" y="384"/>
                  <a:pt x="1700" y="382"/>
                </a:cubicBezTo>
                <a:cubicBezTo>
                  <a:pt x="1729" y="380"/>
                  <a:pt x="1783" y="351"/>
                  <a:pt x="1811" y="351"/>
                </a:cubicBezTo>
                <a:cubicBezTo>
                  <a:pt x="1839" y="351"/>
                  <a:pt x="1845" y="382"/>
                  <a:pt x="1866" y="382"/>
                </a:cubicBezTo>
                <a:cubicBezTo>
                  <a:pt x="1887" y="382"/>
                  <a:pt x="1915" y="354"/>
                  <a:pt x="1937" y="351"/>
                </a:cubicBezTo>
                <a:cubicBezTo>
                  <a:pt x="1959" y="348"/>
                  <a:pt x="1978" y="367"/>
                  <a:pt x="2000" y="366"/>
                </a:cubicBezTo>
                <a:cubicBezTo>
                  <a:pt x="2022" y="365"/>
                  <a:pt x="2046" y="343"/>
                  <a:pt x="2071" y="343"/>
                </a:cubicBezTo>
                <a:cubicBezTo>
                  <a:pt x="2096" y="343"/>
                  <a:pt x="2122" y="366"/>
                  <a:pt x="2150" y="366"/>
                </a:cubicBezTo>
                <a:cubicBezTo>
                  <a:pt x="2178" y="366"/>
                  <a:pt x="2213" y="344"/>
                  <a:pt x="2237" y="343"/>
                </a:cubicBezTo>
                <a:cubicBezTo>
                  <a:pt x="2261" y="342"/>
                  <a:pt x="2270" y="360"/>
                  <a:pt x="2292" y="359"/>
                </a:cubicBezTo>
                <a:cubicBezTo>
                  <a:pt x="2314" y="358"/>
                  <a:pt x="2339" y="336"/>
                  <a:pt x="2371" y="335"/>
                </a:cubicBezTo>
                <a:cubicBezTo>
                  <a:pt x="2403" y="334"/>
                  <a:pt x="2448" y="348"/>
                  <a:pt x="2482" y="351"/>
                </a:cubicBezTo>
                <a:cubicBezTo>
                  <a:pt x="2516" y="354"/>
                  <a:pt x="2537" y="352"/>
                  <a:pt x="2576" y="351"/>
                </a:cubicBezTo>
                <a:cubicBezTo>
                  <a:pt x="2615" y="350"/>
                  <a:pt x="2683" y="347"/>
                  <a:pt x="2718" y="343"/>
                </a:cubicBezTo>
                <a:cubicBezTo>
                  <a:pt x="2753" y="339"/>
                  <a:pt x="2768" y="352"/>
                  <a:pt x="2789" y="327"/>
                </a:cubicBezTo>
                <a:cubicBezTo>
                  <a:pt x="2810" y="302"/>
                  <a:pt x="2829" y="0"/>
                  <a:pt x="2845" y="193"/>
                </a:cubicBezTo>
                <a:cubicBezTo>
                  <a:pt x="2861" y="386"/>
                  <a:pt x="3288" y="1264"/>
                  <a:pt x="2884" y="1487"/>
                </a:cubicBezTo>
                <a:cubicBezTo>
                  <a:pt x="2480" y="1710"/>
                  <a:pt x="844" y="1718"/>
                  <a:pt x="422" y="1534"/>
                </a:cubicBezTo>
                <a:cubicBezTo>
                  <a:pt x="0" y="1350"/>
                  <a:pt x="175" y="866"/>
                  <a:pt x="351" y="382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1935163" y="2035175"/>
            <a:ext cx="5205412" cy="3005138"/>
          </a:xfrm>
          <a:custGeom>
            <a:avLst/>
            <a:gdLst>
              <a:gd name="T0" fmla="*/ 399 w 3279"/>
              <a:gd name="T1" fmla="*/ 266 h 1893"/>
              <a:gd name="T2" fmla="*/ 462 w 3279"/>
              <a:gd name="T3" fmla="*/ 199 h 1893"/>
              <a:gd name="T4" fmla="*/ 493 w 3279"/>
              <a:gd name="T5" fmla="*/ 256 h 1893"/>
              <a:gd name="T6" fmla="*/ 572 w 3279"/>
              <a:gd name="T7" fmla="*/ 274 h 1893"/>
              <a:gd name="T8" fmla="*/ 604 w 3279"/>
              <a:gd name="T9" fmla="*/ 218 h 1893"/>
              <a:gd name="T10" fmla="*/ 667 w 3279"/>
              <a:gd name="T11" fmla="*/ 274 h 1893"/>
              <a:gd name="T12" fmla="*/ 730 w 3279"/>
              <a:gd name="T13" fmla="*/ 274 h 1893"/>
              <a:gd name="T14" fmla="*/ 801 w 3279"/>
              <a:gd name="T15" fmla="*/ 303 h 1893"/>
              <a:gd name="T16" fmla="*/ 840 w 3279"/>
              <a:gd name="T17" fmla="*/ 293 h 1893"/>
              <a:gd name="T18" fmla="*/ 880 w 3279"/>
              <a:gd name="T19" fmla="*/ 274 h 1893"/>
              <a:gd name="T20" fmla="*/ 975 w 3279"/>
              <a:gd name="T21" fmla="*/ 274 h 1893"/>
              <a:gd name="T22" fmla="*/ 1022 w 3279"/>
              <a:gd name="T23" fmla="*/ 293 h 1893"/>
              <a:gd name="T24" fmla="*/ 1077 w 3279"/>
              <a:gd name="T25" fmla="*/ 266 h 1893"/>
              <a:gd name="T26" fmla="*/ 1132 w 3279"/>
              <a:gd name="T27" fmla="*/ 237 h 1893"/>
              <a:gd name="T28" fmla="*/ 1243 w 3279"/>
              <a:gd name="T29" fmla="*/ 237 h 1893"/>
              <a:gd name="T30" fmla="*/ 1282 w 3279"/>
              <a:gd name="T31" fmla="*/ 303 h 1893"/>
              <a:gd name="T32" fmla="*/ 1330 w 3279"/>
              <a:gd name="T33" fmla="*/ 274 h 1893"/>
              <a:gd name="T34" fmla="*/ 1416 w 3279"/>
              <a:gd name="T35" fmla="*/ 313 h 1893"/>
              <a:gd name="T36" fmla="*/ 1503 w 3279"/>
              <a:gd name="T37" fmla="*/ 284 h 1893"/>
              <a:gd name="T38" fmla="*/ 1551 w 3279"/>
              <a:gd name="T39" fmla="*/ 313 h 1893"/>
              <a:gd name="T40" fmla="*/ 1637 w 3279"/>
              <a:gd name="T41" fmla="*/ 274 h 1893"/>
              <a:gd name="T42" fmla="*/ 1700 w 3279"/>
              <a:gd name="T43" fmla="*/ 293 h 1893"/>
              <a:gd name="T44" fmla="*/ 1811 w 3279"/>
              <a:gd name="T45" fmla="*/ 256 h 1893"/>
              <a:gd name="T46" fmla="*/ 1866 w 3279"/>
              <a:gd name="T47" fmla="*/ 293 h 1893"/>
              <a:gd name="T48" fmla="*/ 1937 w 3279"/>
              <a:gd name="T49" fmla="*/ 256 h 1893"/>
              <a:gd name="T50" fmla="*/ 2000 w 3279"/>
              <a:gd name="T51" fmla="*/ 274 h 1893"/>
              <a:gd name="T52" fmla="*/ 2071 w 3279"/>
              <a:gd name="T53" fmla="*/ 247 h 1893"/>
              <a:gd name="T54" fmla="*/ 2150 w 3279"/>
              <a:gd name="T55" fmla="*/ 274 h 1893"/>
              <a:gd name="T56" fmla="*/ 2237 w 3279"/>
              <a:gd name="T57" fmla="*/ 247 h 1893"/>
              <a:gd name="T58" fmla="*/ 2292 w 3279"/>
              <a:gd name="T59" fmla="*/ 266 h 1893"/>
              <a:gd name="T60" fmla="*/ 2371 w 3279"/>
              <a:gd name="T61" fmla="*/ 237 h 1893"/>
              <a:gd name="T62" fmla="*/ 2482 w 3279"/>
              <a:gd name="T63" fmla="*/ 256 h 1893"/>
              <a:gd name="T64" fmla="*/ 2576 w 3279"/>
              <a:gd name="T65" fmla="*/ 256 h 1893"/>
              <a:gd name="T66" fmla="*/ 2718 w 3279"/>
              <a:gd name="T67" fmla="*/ 247 h 1893"/>
              <a:gd name="T68" fmla="*/ 2789 w 3279"/>
              <a:gd name="T69" fmla="*/ 228 h 1893"/>
              <a:gd name="T70" fmla="*/ 2884 w 3279"/>
              <a:gd name="T71" fmla="*/ 1616 h 1893"/>
              <a:gd name="T72" fmla="*/ 422 w 3279"/>
              <a:gd name="T73" fmla="*/ 1673 h 1893"/>
              <a:gd name="T74" fmla="*/ 351 w 3279"/>
              <a:gd name="T75" fmla="*/ 293 h 1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79" h="1893">
                <a:moveTo>
                  <a:pt x="399" y="266"/>
                </a:moveTo>
                <a:cubicBezTo>
                  <a:pt x="422" y="232"/>
                  <a:pt x="446" y="200"/>
                  <a:pt x="462" y="199"/>
                </a:cubicBezTo>
                <a:cubicBezTo>
                  <a:pt x="478" y="198"/>
                  <a:pt x="475" y="244"/>
                  <a:pt x="493" y="256"/>
                </a:cubicBezTo>
                <a:cubicBezTo>
                  <a:pt x="511" y="268"/>
                  <a:pt x="554" y="280"/>
                  <a:pt x="572" y="274"/>
                </a:cubicBezTo>
                <a:cubicBezTo>
                  <a:pt x="590" y="268"/>
                  <a:pt x="588" y="218"/>
                  <a:pt x="604" y="218"/>
                </a:cubicBezTo>
                <a:cubicBezTo>
                  <a:pt x="620" y="218"/>
                  <a:pt x="646" y="265"/>
                  <a:pt x="667" y="274"/>
                </a:cubicBezTo>
                <a:cubicBezTo>
                  <a:pt x="688" y="284"/>
                  <a:pt x="708" y="269"/>
                  <a:pt x="730" y="274"/>
                </a:cubicBezTo>
                <a:cubicBezTo>
                  <a:pt x="752" y="279"/>
                  <a:pt x="783" y="299"/>
                  <a:pt x="801" y="303"/>
                </a:cubicBezTo>
                <a:cubicBezTo>
                  <a:pt x="819" y="307"/>
                  <a:pt x="827" y="298"/>
                  <a:pt x="840" y="293"/>
                </a:cubicBezTo>
                <a:cubicBezTo>
                  <a:pt x="853" y="289"/>
                  <a:pt x="858" y="278"/>
                  <a:pt x="880" y="274"/>
                </a:cubicBezTo>
                <a:cubicBezTo>
                  <a:pt x="902" y="271"/>
                  <a:pt x="951" y="271"/>
                  <a:pt x="975" y="274"/>
                </a:cubicBezTo>
                <a:cubicBezTo>
                  <a:pt x="999" y="278"/>
                  <a:pt x="1005" y="295"/>
                  <a:pt x="1022" y="293"/>
                </a:cubicBezTo>
                <a:cubicBezTo>
                  <a:pt x="1039" y="292"/>
                  <a:pt x="1059" y="275"/>
                  <a:pt x="1077" y="266"/>
                </a:cubicBezTo>
                <a:cubicBezTo>
                  <a:pt x="1095" y="256"/>
                  <a:pt x="1104" y="242"/>
                  <a:pt x="1132" y="237"/>
                </a:cubicBezTo>
                <a:cubicBezTo>
                  <a:pt x="1160" y="232"/>
                  <a:pt x="1218" y="226"/>
                  <a:pt x="1243" y="237"/>
                </a:cubicBezTo>
                <a:cubicBezTo>
                  <a:pt x="1268" y="248"/>
                  <a:pt x="1268" y="297"/>
                  <a:pt x="1282" y="303"/>
                </a:cubicBezTo>
                <a:cubicBezTo>
                  <a:pt x="1296" y="309"/>
                  <a:pt x="1308" y="273"/>
                  <a:pt x="1330" y="274"/>
                </a:cubicBezTo>
                <a:cubicBezTo>
                  <a:pt x="1352" y="275"/>
                  <a:pt x="1387" y="311"/>
                  <a:pt x="1416" y="313"/>
                </a:cubicBezTo>
                <a:cubicBezTo>
                  <a:pt x="1445" y="314"/>
                  <a:pt x="1481" y="284"/>
                  <a:pt x="1503" y="284"/>
                </a:cubicBezTo>
                <a:cubicBezTo>
                  <a:pt x="1525" y="284"/>
                  <a:pt x="1529" y="314"/>
                  <a:pt x="1551" y="313"/>
                </a:cubicBezTo>
                <a:cubicBezTo>
                  <a:pt x="1573" y="311"/>
                  <a:pt x="1612" y="278"/>
                  <a:pt x="1637" y="274"/>
                </a:cubicBezTo>
                <a:cubicBezTo>
                  <a:pt x="1662" y="271"/>
                  <a:pt x="1671" y="296"/>
                  <a:pt x="1700" y="293"/>
                </a:cubicBezTo>
                <a:cubicBezTo>
                  <a:pt x="1729" y="291"/>
                  <a:pt x="1783" y="256"/>
                  <a:pt x="1811" y="256"/>
                </a:cubicBezTo>
                <a:cubicBezTo>
                  <a:pt x="1839" y="256"/>
                  <a:pt x="1845" y="293"/>
                  <a:pt x="1866" y="293"/>
                </a:cubicBezTo>
                <a:cubicBezTo>
                  <a:pt x="1887" y="293"/>
                  <a:pt x="1915" y="260"/>
                  <a:pt x="1937" y="256"/>
                </a:cubicBezTo>
                <a:cubicBezTo>
                  <a:pt x="1959" y="253"/>
                  <a:pt x="1978" y="275"/>
                  <a:pt x="2000" y="274"/>
                </a:cubicBezTo>
                <a:cubicBezTo>
                  <a:pt x="2022" y="273"/>
                  <a:pt x="2046" y="247"/>
                  <a:pt x="2071" y="247"/>
                </a:cubicBezTo>
                <a:cubicBezTo>
                  <a:pt x="2096" y="247"/>
                  <a:pt x="2122" y="274"/>
                  <a:pt x="2150" y="274"/>
                </a:cubicBezTo>
                <a:cubicBezTo>
                  <a:pt x="2178" y="274"/>
                  <a:pt x="2213" y="248"/>
                  <a:pt x="2237" y="247"/>
                </a:cubicBezTo>
                <a:cubicBezTo>
                  <a:pt x="2261" y="245"/>
                  <a:pt x="2270" y="267"/>
                  <a:pt x="2292" y="266"/>
                </a:cubicBezTo>
                <a:cubicBezTo>
                  <a:pt x="2314" y="265"/>
                  <a:pt x="2339" y="238"/>
                  <a:pt x="2371" y="237"/>
                </a:cubicBezTo>
                <a:cubicBezTo>
                  <a:pt x="2403" y="236"/>
                  <a:pt x="2448" y="253"/>
                  <a:pt x="2482" y="256"/>
                </a:cubicBezTo>
                <a:cubicBezTo>
                  <a:pt x="2516" y="260"/>
                  <a:pt x="2537" y="257"/>
                  <a:pt x="2576" y="256"/>
                </a:cubicBezTo>
                <a:cubicBezTo>
                  <a:pt x="2615" y="255"/>
                  <a:pt x="2683" y="251"/>
                  <a:pt x="2718" y="247"/>
                </a:cubicBezTo>
                <a:cubicBezTo>
                  <a:pt x="2753" y="242"/>
                  <a:pt x="2761" y="0"/>
                  <a:pt x="2789" y="228"/>
                </a:cubicBezTo>
                <a:cubicBezTo>
                  <a:pt x="2817" y="456"/>
                  <a:pt x="3279" y="1375"/>
                  <a:pt x="2884" y="1616"/>
                </a:cubicBezTo>
                <a:cubicBezTo>
                  <a:pt x="2489" y="1857"/>
                  <a:pt x="844" y="1893"/>
                  <a:pt x="422" y="1673"/>
                </a:cubicBezTo>
                <a:cubicBezTo>
                  <a:pt x="0" y="1452"/>
                  <a:pt x="175" y="873"/>
                  <a:pt x="351" y="293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plunge cooling</a:t>
            </a:r>
          </a:p>
        </p:txBody>
      </p:sp>
      <p:sp>
        <p:nvSpPr>
          <p:cNvPr id="99335" name="Freeform 7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foam insulation</a:t>
            </a:r>
          </a:p>
        </p:txBody>
      </p:sp>
      <p:sp>
        <p:nvSpPr>
          <p:cNvPr id="99337" name="AutoShape 9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38" name="AutoShape 10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39" name="AutoShape 11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0" name="AutoShape 12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1" name="AutoShape 13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2" name="AutoShape 14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3" name="AutoShape 15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5" name="AutoShape 17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6" name="AutoShape 18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7" name="AutoShape 19"/>
          <p:cNvSpPr>
            <a:spLocks noChangeArrowheads="1"/>
          </p:cNvSpPr>
          <p:nvPr/>
        </p:nvSpPr>
        <p:spPr bwMode="auto">
          <a:xfrm>
            <a:off x="2889250" y="20780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8" name="AutoShape 20"/>
          <p:cNvSpPr>
            <a:spLocks noChangeArrowheads="1"/>
          </p:cNvSpPr>
          <p:nvPr/>
        </p:nvSpPr>
        <p:spPr bwMode="auto">
          <a:xfrm>
            <a:off x="3041650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49" name="AutoShape 21"/>
          <p:cNvSpPr>
            <a:spLocks noChangeArrowheads="1"/>
          </p:cNvSpPr>
          <p:nvPr/>
        </p:nvSpPr>
        <p:spPr bwMode="auto">
          <a:xfrm>
            <a:off x="3194050" y="2382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0" name="AutoShape 22"/>
          <p:cNvSpPr>
            <a:spLocks noChangeArrowheads="1"/>
          </p:cNvSpPr>
          <p:nvPr/>
        </p:nvSpPr>
        <p:spPr bwMode="auto">
          <a:xfrm>
            <a:off x="3333750" y="2319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1" name="AutoShape 23"/>
          <p:cNvSpPr>
            <a:spLocks noChangeArrowheads="1"/>
          </p:cNvSpPr>
          <p:nvPr/>
        </p:nvSpPr>
        <p:spPr bwMode="auto">
          <a:xfrm>
            <a:off x="2795588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2" name="AutoShape 24"/>
          <p:cNvSpPr>
            <a:spLocks noChangeArrowheads="1"/>
          </p:cNvSpPr>
          <p:nvPr/>
        </p:nvSpPr>
        <p:spPr bwMode="auto">
          <a:xfrm>
            <a:off x="3427413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3" name="AutoShape 25"/>
          <p:cNvSpPr>
            <a:spLocks noChangeArrowheads="1"/>
          </p:cNvSpPr>
          <p:nvPr/>
        </p:nvSpPr>
        <p:spPr bwMode="auto">
          <a:xfrm>
            <a:off x="3684588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4" name="AutoShape 26"/>
          <p:cNvSpPr>
            <a:spLocks noChangeArrowheads="1"/>
          </p:cNvSpPr>
          <p:nvPr/>
        </p:nvSpPr>
        <p:spPr bwMode="auto">
          <a:xfrm>
            <a:off x="3825875" y="2154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5" name="AutoShape 27"/>
          <p:cNvSpPr>
            <a:spLocks noChangeArrowheads="1"/>
          </p:cNvSpPr>
          <p:nvPr/>
        </p:nvSpPr>
        <p:spPr bwMode="auto">
          <a:xfrm>
            <a:off x="3240088" y="2166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6" name="AutoShape 28"/>
          <p:cNvSpPr>
            <a:spLocks noChangeArrowheads="1"/>
          </p:cNvSpPr>
          <p:nvPr/>
        </p:nvSpPr>
        <p:spPr bwMode="auto">
          <a:xfrm>
            <a:off x="3087688" y="1989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7" name="AutoShape 29"/>
          <p:cNvSpPr>
            <a:spLocks noChangeArrowheads="1"/>
          </p:cNvSpPr>
          <p:nvPr/>
        </p:nvSpPr>
        <p:spPr bwMode="auto">
          <a:xfrm>
            <a:off x="3638550" y="2058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8" name="AutoShape 30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59" name="AutoShape 31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0" name="AutoShape 32"/>
          <p:cNvSpPr>
            <a:spLocks noChangeArrowheads="1"/>
          </p:cNvSpPr>
          <p:nvPr/>
        </p:nvSpPr>
        <p:spPr bwMode="auto">
          <a:xfrm>
            <a:off x="3333750" y="20335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1" name="AutoShape 33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2" name="AutoShape 34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3" name="AutoShape 35"/>
          <p:cNvSpPr>
            <a:spLocks noChangeArrowheads="1"/>
          </p:cNvSpPr>
          <p:nvPr/>
        </p:nvSpPr>
        <p:spPr bwMode="auto">
          <a:xfrm>
            <a:off x="3943350" y="21082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4" name="AutoShape 36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5" name="AutoShape 37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6" name="AutoShape 38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7" name="AutoShape 39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8" name="AutoShape 40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69" name="AutoShape 41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0" name="AutoShape 42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1" name="AutoShape 43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2" name="AutoShape 44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3" name="AutoShape 45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4" name="AutoShape 46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5" name="AutoShape 47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6" name="AutoShape 48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7" name="AutoShape 49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8" name="AutoShape 50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79" name="AutoShape 51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0" name="AutoShape 52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1" name="AutoShape 53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2" name="AutoShape 54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3" name="AutoShape 55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4" name="AutoShape 56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5" name="AutoShape 57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6" name="AutoShape 58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7" name="AutoShape 59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8" name="AutoShape 60"/>
          <p:cNvSpPr>
            <a:spLocks noChangeArrowheads="1"/>
          </p:cNvSpPr>
          <p:nvPr/>
        </p:nvSpPr>
        <p:spPr bwMode="auto">
          <a:xfrm>
            <a:off x="4083050" y="1989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89" name="AutoShape 61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0" name="AutoShape 62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1" name="AutoShape 63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2" name="AutoShape 64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3" name="AutoShape 65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4" name="AutoShape 66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5" name="AutoShape 67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6" name="AutoShape 68"/>
          <p:cNvSpPr>
            <a:spLocks noChangeArrowheads="1"/>
          </p:cNvSpPr>
          <p:nvPr/>
        </p:nvSpPr>
        <p:spPr bwMode="auto">
          <a:xfrm>
            <a:off x="2590800" y="21161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7" name="AutoShape 69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8" name="AutoShape 70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399" name="AutoShape 71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0" name="AutoShape 72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1" name="AutoShape 73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2" name="AutoShape 74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3" name="AutoShape 75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4" name="AutoShape 76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5" name="AutoShape 77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6" name="AutoShape 78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7" name="AutoShape 79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8" name="AutoShape 80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09" name="AutoShape 81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0" name="AutoShape 82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1" name="AutoShape 83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2" name="AutoShape 84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3" name="AutoShape 85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4" name="AutoShape 86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5" name="AutoShape 87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6" name="AutoShape 88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7" name="AutoShape 89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8" name="AutoShape 90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19" name="AutoShape 91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20" name="AutoShape 92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21" name="AutoShape 93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22" name="AutoShape 94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23" name="AutoShape 95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9424" name="Text Box 96"/>
          <p:cNvSpPr txBox="1">
            <a:spLocks noChangeArrowheads="1"/>
          </p:cNvSpPr>
          <p:nvPr/>
        </p:nvSpPr>
        <p:spPr bwMode="auto">
          <a:xfrm>
            <a:off x="3705225" y="1235075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warm, moist air</a:t>
            </a:r>
          </a:p>
        </p:txBody>
      </p:sp>
      <p:sp>
        <p:nvSpPr>
          <p:cNvPr id="99425" name="Text Box 97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liquid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99426" name="Text Box 98"/>
          <p:cNvSpPr txBox="1">
            <a:spLocks noChangeArrowheads="1"/>
          </p:cNvSpPr>
          <p:nvPr/>
        </p:nvSpPr>
        <p:spPr bwMode="auto">
          <a:xfrm>
            <a:off x="6550025" y="141763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993300"/>
                </a:solidFill>
                <a:cs typeface="+mn-cs"/>
              </a:rPr>
              <a:t>ice</a:t>
            </a:r>
            <a:endParaRPr lang="en-US" altLang="en-US" baseline="-25000">
              <a:solidFill>
                <a:srgbClr val="9933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244600" y="1701800"/>
            <a:ext cx="6616700" cy="2774950"/>
          </a:xfrm>
          <a:custGeom>
            <a:avLst/>
            <a:gdLst>
              <a:gd name="T0" fmla="*/ 202 w 4168"/>
              <a:gd name="T1" fmla="*/ 719 h 1748"/>
              <a:gd name="T2" fmla="*/ 297 w 4168"/>
              <a:gd name="T3" fmla="*/ 388 h 1748"/>
              <a:gd name="T4" fmla="*/ 620 w 4168"/>
              <a:gd name="T5" fmla="*/ 175 h 1748"/>
              <a:gd name="T6" fmla="*/ 1102 w 4168"/>
              <a:gd name="T7" fmla="*/ 411 h 1748"/>
              <a:gd name="T8" fmla="*/ 1417 w 4168"/>
              <a:gd name="T9" fmla="*/ 506 h 1748"/>
              <a:gd name="T10" fmla="*/ 1804 w 4168"/>
              <a:gd name="T11" fmla="*/ 356 h 1748"/>
              <a:gd name="T12" fmla="*/ 1836 w 4168"/>
              <a:gd name="T13" fmla="*/ 356 h 1748"/>
              <a:gd name="T14" fmla="*/ 2199 w 4168"/>
              <a:gd name="T15" fmla="*/ 41 h 1748"/>
              <a:gd name="T16" fmla="*/ 2443 w 4168"/>
              <a:gd name="T17" fmla="*/ 112 h 1748"/>
              <a:gd name="T18" fmla="*/ 2427 w 4168"/>
              <a:gd name="T19" fmla="*/ 348 h 1748"/>
              <a:gd name="T20" fmla="*/ 2869 w 4168"/>
              <a:gd name="T21" fmla="*/ 104 h 1748"/>
              <a:gd name="T22" fmla="*/ 2901 w 4168"/>
              <a:gd name="T23" fmla="*/ 325 h 1748"/>
              <a:gd name="T24" fmla="*/ 3264 w 4168"/>
              <a:gd name="T25" fmla="*/ 332 h 1748"/>
              <a:gd name="T26" fmla="*/ 3942 w 4168"/>
              <a:gd name="T27" fmla="*/ 364 h 1748"/>
              <a:gd name="T28" fmla="*/ 4005 w 4168"/>
              <a:gd name="T29" fmla="*/ 916 h 1748"/>
              <a:gd name="T30" fmla="*/ 4053 w 4168"/>
              <a:gd name="T31" fmla="*/ 1579 h 1748"/>
              <a:gd name="T32" fmla="*/ 3313 w 4168"/>
              <a:gd name="T33" fmla="*/ 1494 h 1748"/>
              <a:gd name="T34" fmla="*/ 851 w 4168"/>
              <a:gd name="T35" fmla="*/ 1541 h 1748"/>
              <a:gd name="T36" fmla="*/ 108 w 4168"/>
              <a:gd name="T37" fmla="*/ 1611 h 1748"/>
              <a:gd name="T38" fmla="*/ 202 w 4168"/>
              <a:gd name="T39" fmla="*/ 719 h 1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68" h="1748">
                <a:moveTo>
                  <a:pt x="202" y="719"/>
                </a:moveTo>
                <a:cubicBezTo>
                  <a:pt x="233" y="515"/>
                  <a:pt x="227" y="479"/>
                  <a:pt x="297" y="388"/>
                </a:cubicBezTo>
                <a:cubicBezTo>
                  <a:pt x="367" y="297"/>
                  <a:pt x="486" y="171"/>
                  <a:pt x="620" y="175"/>
                </a:cubicBezTo>
                <a:cubicBezTo>
                  <a:pt x="754" y="179"/>
                  <a:pt x="969" y="356"/>
                  <a:pt x="1102" y="411"/>
                </a:cubicBezTo>
                <a:cubicBezTo>
                  <a:pt x="1235" y="466"/>
                  <a:pt x="1300" y="515"/>
                  <a:pt x="1417" y="506"/>
                </a:cubicBezTo>
                <a:cubicBezTo>
                  <a:pt x="1534" y="497"/>
                  <a:pt x="1734" y="381"/>
                  <a:pt x="1804" y="356"/>
                </a:cubicBezTo>
                <a:cubicBezTo>
                  <a:pt x="1874" y="331"/>
                  <a:pt x="1770" y="408"/>
                  <a:pt x="1836" y="356"/>
                </a:cubicBezTo>
                <a:cubicBezTo>
                  <a:pt x="1902" y="304"/>
                  <a:pt x="2098" y="82"/>
                  <a:pt x="2199" y="41"/>
                </a:cubicBezTo>
                <a:cubicBezTo>
                  <a:pt x="2300" y="0"/>
                  <a:pt x="2405" y="61"/>
                  <a:pt x="2443" y="112"/>
                </a:cubicBezTo>
                <a:cubicBezTo>
                  <a:pt x="2481" y="163"/>
                  <a:pt x="2356" y="349"/>
                  <a:pt x="2427" y="348"/>
                </a:cubicBezTo>
                <a:cubicBezTo>
                  <a:pt x="2498" y="347"/>
                  <a:pt x="2790" y="108"/>
                  <a:pt x="2869" y="104"/>
                </a:cubicBezTo>
                <a:cubicBezTo>
                  <a:pt x="2948" y="100"/>
                  <a:pt x="2835" y="287"/>
                  <a:pt x="2901" y="325"/>
                </a:cubicBezTo>
                <a:cubicBezTo>
                  <a:pt x="2967" y="363"/>
                  <a:pt x="3091" y="326"/>
                  <a:pt x="3264" y="332"/>
                </a:cubicBezTo>
                <a:cubicBezTo>
                  <a:pt x="3437" y="338"/>
                  <a:pt x="3818" y="267"/>
                  <a:pt x="3942" y="364"/>
                </a:cubicBezTo>
                <a:cubicBezTo>
                  <a:pt x="4066" y="461"/>
                  <a:pt x="3987" y="714"/>
                  <a:pt x="4005" y="916"/>
                </a:cubicBezTo>
                <a:cubicBezTo>
                  <a:pt x="4023" y="1118"/>
                  <a:pt x="4168" y="1483"/>
                  <a:pt x="4053" y="1579"/>
                </a:cubicBezTo>
                <a:cubicBezTo>
                  <a:pt x="3938" y="1675"/>
                  <a:pt x="3847" y="1500"/>
                  <a:pt x="3313" y="1494"/>
                </a:cubicBezTo>
                <a:cubicBezTo>
                  <a:pt x="2779" y="1488"/>
                  <a:pt x="1385" y="1522"/>
                  <a:pt x="851" y="1541"/>
                </a:cubicBezTo>
                <a:cubicBezTo>
                  <a:pt x="317" y="1560"/>
                  <a:pt x="216" y="1748"/>
                  <a:pt x="108" y="1611"/>
                </a:cubicBezTo>
                <a:cubicBezTo>
                  <a:pt x="0" y="1474"/>
                  <a:pt x="72" y="936"/>
                  <a:pt x="202" y="7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35163" y="2024063"/>
            <a:ext cx="5203825" cy="3041650"/>
          </a:xfrm>
          <a:custGeom>
            <a:avLst/>
            <a:gdLst>
              <a:gd name="T0" fmla="*/ 399 w 3278"/>
              <a:gd name="T1" fmla="*/ 270 h 1916"/>
              <a:gd name="T2" fmla="*/ 462 w 3278"/>
              <a:gd name="T3" fmla="*/ 202 h 1916"/>
              <a:gd name="T4" fmla="*/ 493 w 3278"/>
              <a:gd name="T5" fmla="*/ 260 h 1916"/>
              <a:gd name="T6" fmla="*/ 572 w 3278"/>
              <a:gd name="T7" fmla="*/ 278 h 1916"/>
              <a:gd name="T8" fmla="*/ 604 w 3278"/>
              <a:gd name="T9" fmla="*/ 221 h 1916"/>
              <a:gd name="T10" fmla="*/ 667 w 3278"/>
              <a:gd name="T11" fmla="*/ 278 h 1916"/>
              <a:gd name="T12" fmla="*/ 730 w 3278"/>
              <a:gd name="T13" fmla="*/ 278 h 1916"/>
              <a:gd name="T14" fmla="*/ 801 w 3278"/>
              <a:gd name="T15" fmla="*/ 307 h 1916"/>
              <a:gd name="T16" fmla="*/ 998 w 3278"/>
              <a:gd name="T17" fmla="*/ 335 h 1916"/>
              <a:gd name="T18" fmla="*/ 1243 w 3278"/>
              <a:gd name="T19" fmla="*/ 241 h 1916"/>
              <a:gd name="T20" fmla="*/ 1330 w 3278"/>
              <a:gd name="T21" fmla="*/ 208 h 1916"/>
              <a:gd name="T22" fmla="*/ 1330 w 3278"/>
              <a:gd name="T23" fmla="*/ 278 h 1916"/>
              <a:gd name="T24" fmla="*/ 1432 w 3278"/>
              <a:gd name="T25" fmla="*/ 240 h 1916"/>
              <a:gd name="T26" fmla="*/ 1503 w 3278"/>
              <a:gd name="T27" fmla="*/ 288 h 1916"/>
              <a:gd name="T28" fmla="*/ 1551 w 3278"/>
              <a:gd name="T29" fmla="*/ 317 h 1916"/>
              <a:gd name="T30" fmla="*/ 1637 w 3278"/>
              <a:gd name="T31" fmla="*/ 278 h 1916"/>
              <a:gd name="T32" fmla="*/ 1700 w 3278"/>
              <a:gd name="T33" fmla="*/ 298 h 1916"/>
              <a:gd name="T34" fmla="*/ 1811 w 3278"/>
              <a:gd name="T35" fmla="*/ 260 h 1916"/>
              <a:gd name="T36" fmla="*/ 1866 w 3278"/>
              <a:gd name="T37" fmla="*/ 298 h 1916"/>
              <a:gd name="T38" fmla="*/ 1937 w 3278"/>
              <a:gd name="T39" fmla="*/ 260 h 1916"/>
              <a:gd name="T40" fmla="*/ 2000 w 3278"/>
              <a:gd name="T41" fmla="*/ 278 h 1916"/>
              <a:gd name="T42" fmla="*/ 2071 w 3278"/>
              <a:gd name="T43" fmla="*/ 250 h 1916"/>
              <a:gd name="T44" fmla="*/ 2150 w 3278"/>
              <a:gd name="T45" fmla="*/ 278 h 1916"/>
              <a:gd name="T46" fmla="*/ 2237 w 3278"/>
              <a:gd name="T47" fmla="*/ 250 h 1916"/>
              <a:gd name="T48" fmla="*/ 2292 w 3278"/>
              <a:gd name="T49" fmla="*/ 270 h 1916"/>
              <a:gd name="T50" fmla="*/ 2371 w 3278"/>
              <a:gd name="T51" fmla="*/ 241 h 1916"/>
              <a:gd name="T52" fmla="*/ 2482 w 3278"/>
              <a:gd name="T53" fmla="*/ 260 h 1916"/>
              <a:gd name="T54" fmla="*/ 2576 w 3278"/>
              <a:gd name="T55" fmla="*/ 260 h 1916"/>
              <a:gd name="T56" fmla="*/ 2718 w 3278"/>
              <a:gd name="T57" fmla="*/ 250 h 1916"/>
              <a:gd name="T58" fmla="*/ 2789 w 3278"/>
              <a:gd name="T59" fmla="*/ 231 h 1916"/>
              <a:gd name="T60" fmla="*/ 2884 w 3278"/>
              <a:gd name="T61" fmla="*/ 1636 h 1916"/>
              <a:gd name="T62" fmla="*/ 422 w 3278"/>
              <a:gd name="T63" fmla="*/ 1693 h 1916"/>
              <a:gd name="T64" fmla="*/ 351 w 3278"/>
              <a:gd name="T65" fmla="*/ 298 h 1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78" h="1916">
                <a:moveTo>
                  <a:pt x="399" y="270"/>
                </a:moveTo>
                <a:cubicBezTo>
                  <a:pt x="422" y="236"/>
                  <a:pt x="446" y="203"/>
                  <a:pt x="462" y="202"/>
                </a:cubicBezTo>
                <a:cubicBezTo>
                  <a:pt x="478" y="201"/>
                  <a:pt x="475" y="248"/>
                  <a:pt x="493" y="260"/>
                </a:cubicBezTo>
                <a:cubicBezTo>
                  <a:pt x="511" y="272"/>
                  <a:pt x="554" y="284"/>
                  <a:pt x="572" y="278"/>
                </a:cubicBezTo>
                <a:cubicBezTo>
                  <a:pt x="590" y="272"/>
                  <a:pt x="588" y="221"/>
                  <a:pt x="604" y="221"/>
                </a:cubicBezTo>
                <a:cubicBezTo>
                  <a:pt x="620" y="221"/>
                  <a:pt x="646" y="269"/>
                  <a:pt x="667" y="278"/>
                </a:cubicBezTo>
                <a:cubicBezTo>
                  <a:pt x="688" y="288"/>
                  <a:pt x="708" y="273"/>
                  <a:pt x="730" y="278"/>
                </a:cubicBezTo>
                <a:cubicBezTo>
                  <a:pt x="752" y="283"/>
                  <a:pt x="756" y="297"/>
                  <a:pt x="801" y="307"/>
                </a:cubicBezTo>
                <a:cubicBezTo>
                  <a:pt x="846" y="317"/>
                  <a:pt x="924" y="346"/>
                  <a:pt x="998" y="335"/>
                </a:cubicBezTo>
                <a:cubicBezTo>
                  <a:pt x="1072" y="324"/>
                  <a:pt x="1188" y="262"/>
                  <a:pt x="1243" y="241"/>
                </a:cubicBezTo>
                <a:cubicBezTo>
                  <a:pt x="1298" y="220"/>
                  <a:pt x="1315" y="202"/>
                  <a:pt x="1330" y="208"/>
                </a:cubicBezTo>
                <a:cubicBezTo>
                  <a:pt x="1345" y="214"/>
                  <a:pt x="1313" y="273"/>
                  <a:pt x="1330" y="278"/>
                </a:cubicBezTo>
                <a:cubicBezTo>
                  <a:pt x="1347" y="283"/>
                  <a:pt x="1403" y="238"/>
                  <a:pt x="1432" y="240"/>
                </a:cubicBezTo>
                <a:cubicBezTo>
                  <a:pt x="1461" y="242"/>
                  <a:pt x="1483" y="275"/>
                  <a:pt x="1503" y="288"/>
                </a:cubicBezTo>
                <a:cubicBezTo>
                  <a:pt x="1523" y="301"/>
                  <a:pt x="1529" y="318"/>
                  <a:pt x="1551" y="317"/>
                </a:cubicBezTo>
                <a:cubicBezTo>
                  <a:pt x="1573" y="316"/>
                  <a:pt x="1612" y="282"/>
                  <a:pt x="1637" y="278"/>
                </a:cubicBezTo>
                <a:cubicBezTo>
                  <a:pt x="1662" y="275"/>
                  <a:pt x="1671" y="300"/>
                  <a:pt x="1700" y="298"/>
                </a:cubicBezTo>
                <a:cubicBezTo>
                  <a:pt x="1729" y="295"/>
                  <a:pt x="1783" y="260"/>
                  <a:pt x="1811" y="260"/>
                </a:cubicBezTo>
                <a:cubicBezTo>
                  <a:pt x="1839" y="260"/>
                  <a:pt x="1845" y="298"/>
                  <a:pt x="1866" y="298"/>
                </a:cubicBezTo>
                <a:cubicBezTo>
                  <a:pt x="1887" y="298"/>
                  <a:pt x="1915" y="264"/>
                  <a:pt x="1937" y="260"/>
                </a:cubicBezTo>
                <a:cubicBezTo>
                  <a:pt x="1959" y="257"/>
                  <a:pt x="1978" y="280"/>
                  <a:pt x="2000" y="278"/>
                </a:cubicBezTo>
                <a:cubicBezTo>
                  <a:pt x="2022" y="277"/>
                  <a:pt x="2046" y="250"/>
                  <a:pt x="2071" y="250"/>
                </a:cubicBezTo>
                <a:cubicBezTo>
                  <a:pt x="2096" y="250"/>
                  <a:pt x="2122" y="278"/>
                  <a:pt x="2150" y="278"/>
                </a:cubicBezTo>
                <a:cubicBezTo>
                  <a:pt x="2178" y="278"/>
                  <a:pt x="2213" y="252"/>
                  <a:pt x="2237" y="250"/>
                </a:cubicBezTo>
                <a:cubicBezTo>
                  <a:pt x="2261" y="249"/>
                  <a:pt x="2270" y="271"/>
                  <a:pt x="2292" y="270"/>
                </a:cubicBezTo>
                <a:cubicBezTo>
                  <a:pt x="2314" y="269"/>
                  <a:pt x="2339" y="242"/>
                  <a:pt x="2371" y="241"/>
                </a:cubicBezTo>
                <a:cubicBezTo>
                  <a:pt x="2403" y="240"/>
                  <a:pt x="2448" y="257"/>
                  <a:pt x="2482" y="260"/>
                </a:cubicBezTo>
                <a:cubicBezTo>
                  <a:pt x="2516" y="264"/>
                  <a:pt x="2537" y="261"/>
                  <a:pt x="2576" y="260"/>
                </a:cubicBezTo>
                <a:cubicBezTo>
                  <a:pt x="2615" y="259"/>
                  <a:pt x="2683" y="255"/>
                  <a:pt x="2718" y="250"/>
                </a:cubicBezTo>
                <a:cubicBezTo>
                  <a:pt x="2753" y="246"/>
                  <a:pt x="2761" y="0"/>
                  <a:pt x="2789" y="231"/>
                </a:cubicBezTo>
                <a:cubicBezTo>
                  <a:pt x="2817" y="462"/>
                  <a:pt x="3278" y="1392"/>
                  <a:pt x="2884" y="1636"/>
                </a:cubicBezTo>
                <a:cubicBezTo>
                  <a:pt x="2490" y="1880"/>
                  <a:pt x="844" y="1916"/>
                  <a:pt x="422" y="1693"/>
                </a:cubicBezTo>
                <a:cubicBezTo>
                  <a:pt x="0" y="1470"/>
                  <a:pt x="175" y="884"/>
                  <a:pt x="351" y="298"/>
                </a:cubicBezTo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Warkentin method</a:t>
            </a: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1771650" y="2427288"/>
            <a:ext cx="5600700" cy="3371850"/>
          </a:xfrm>
          <a:custGeom>
            <a:avLst/>
            <a:gdLst>
              <a:gd name="T0" fmla="*/ 1 w 3528"/>
              <a:gd name="T1" fmla="*/ 2124 h 2124"/>
              <a:gd name="T2" fmla="*/ 0 w 3528"/>
              <a:gd name="T3" fmla="*/ 1 h 2124"/>
              <a:gd name="T4" fmla="*/ 703 w 3528"/>
              <a:gd name="T5" fmla="*/ 0 h 2124"/>
              <a:gd name="T6" fmla="*/ 704 w 3528"/>
              <a:gd name="T7" fmla="*/ 1422 h 2124"/>
              <a:gd name="T8" fmla="*/ 2824 w 3528"/>
              <a:gd name="T9" fmla="*/ 1422 h 2124"/>
              <a:gd name="T10" fmla="*/ 2826 w 3528"/>
              <a:gd name="T11" fmla="*/ 1 h 2124"/>
              <a:gd name="T12" fmla="*/ 3528 w 3528"/>
              <a:gd name="T13" fmla="*/ 2 h 2124"/>
              <a:gd name="T14" fmla="*/ 3528 w 3528"/>
              <a:gd name="T15" fmla="*/ 2124 h 2124"/>
              <a:gd name="T16" fmla="*/ 1 w 3528"/>
              <a:gd name="T17" fmla="*/ 2124 h 2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528" h="2124">
                <a:moveTo>
                  <a:pt x="1" y="2124"/>
                </a:moveTo>
                <a:lnTo>
                  <a:pt x="0" y="1"/>
                </a:lnTo>
                <a:lnTo>
                  <a:pt x="703" y="0"/>
                </a:lnTo>
                <a:lnTo>
                  <a:pt x="704" y="1422"/>
                </a:lnTo>
                <a:lnTo>
                  <a:pt x="2824" y="1422"/>
                </a:lnTo>
                <a:lnTo>
                  <a:pt x="2826" y="1"/>
                </a:lnTo>
                <a:lnTo>
                  <a:pt x="3528" y="2"/>
                </a:lnTo>
                <a:lnTo>
                  <a:pt x="3528" y="2124"/>
                </a:lnTo>
                <a:lnTo>
                  <a:pt x="1" y="2124"/>
                </a:lnTo>
                <a:close/>
              </a:path>
            </a:pathLst>
          </a:custGeom>
          <a:solidFill>
            <a:srgbClr val="A589A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3711575" y="5043488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foam insulation</a:t>
            </a:r>
          </a:p>
        </p:txBody>
      </p:sp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7372350" y="25622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7418388" y="33909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767556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7466013" y="3627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7673975" y="33464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4" name="AutoShape 12"/>
          <p:cNvSpPr>
            <a:spLocks noChangeArrowheads="1"/>
          </p:cNvSpPr>
          <p:nvPr/>
        </p:nvSpPr>
        <p:spPr bwMode="auto">
          <a:xfrm>
            <a:off x="7558088" y="31686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5" name="AutoShape 13"/>
          <p:cNvSpPr>
            <a:spLocks noChangeArrowheads="1"/>
          </p:cNvSpPr>
          <p:nvPr/>
        </p:nvSpPr>
        <p:spPr bwMode="auto">
          <a:xfrm>
            <a:off x="7675563" y="40020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6" name="AutoShape 14"/>
          <p:cNvSpPr>
            <a:spLocks noChangeArrowheads="1"/>
          </p:cNvSpPr>
          <p:nvPr/>
        </p:nvSpPr>
        <p:spPr bwMode="auto">
          <a:xfrm>
            <a:off x="7372350" y="353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7" name="AutoShape 15"/>
          <p:cNvSpPr>
            <a:spLocks noChangeArrowheads="1"/>
          </p:cNvSpPr>
          <p:nvPr/>
        </p:nvSpPr>
        <p:spPr bwMode="auto">
          <a:xfrm>
            <a:off x="7418388" y="2905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8" name="AutoShape 16"/>
          <p:cNvSpPr>
            <a:spLocks noChangeArrowheads="1"/>
          </p:cNvSpPr>
          <p:nvPr/>
        </p:nvSpPr>
        <p:spPr bwMode="auto">
          <a:xfrm>
            <a:off x="7558088" y="26511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4840288" y="18415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3943350" y="23637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1" name="AutoShape 19"/>
          <p:cNvSpPr>
            <a:spLocks noChangeArrowheads="1"/>
          </p:cNvSpPr>
          <p:nvPr/>
        </p:nvSpPr>
        <p:spPr bwMode="auto">
          <a:xfrm>
            <a:off x="4083050" y="23002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2" name="AutoShape 20"/>
          <p:cNvSpPr>
            <a:spLocks noChangeArrowheads="1"/>
          </p:cNvSpPr>
          <p:nvPr/>
        </p:nvSpPr>
        <p:spPr bwMode="auto">
          <a:xfrm>
            <a:off x="4176713" y="21478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3" name="AutoShape 21"/>
          <p:cNvSpPr>
            <a:spLocks noChangeArrowheads="1"/>
          </p:cNvSpPr>
          <p:nvPr/>
        </p:nvSpPr>
        <p:spPr bwMode="auto">
          <a:xfrm>
            <a:off x="4270375" y="2403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4" name="AutoShape 22"/>
          <p:cNvSpPr>
            <a:spLocks noChangeArrowheads="1"/>
          </p:cNvSpPr>
          <p:nvPr/>
        </p:nvSpPr>
        <p:spPr bwMode="auto">
          <a:xfrm>
            <a:off x="5510213" y="190817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5" name="AutoShape 23"/>
          <p:cNvSpPr>
            <a:spLocks noChangeArrowheads="1"/>
          </p:cNvSpPr>
          <p:nvPr/>
        </p:nvSpPr>
        <p:spPr bwMode="auto">
          <a:xfrm>
            <a:off x="4364038" y="19764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6" name="AutoShape 24"/>
          <p:cNvSpPr>
            <a:spLocks noChangeArrowheads="1"/>
          </p:cNvSpPr>
          <p:nvPr/>
        </p:nvSpPr>
        <p:spPr bwMode="auto">
          <a:xfrm>
            <a:off x="4516438" y="2128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7" name="AutoShape 25"/>
          <p:cNvSpPr>
            <a:spLocks noChangeArrowheads="1"/>
          </p:cNvSpPr>
          <p:nvPr/>
        </p:nvSpPr>
        <p:spPr bwMode="auto">
          <a:xfrm>
            <a:off x="4668838" y="22812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8" name="AutoShape 26"/>
          <p:cNvSpPr>
            <a:spLocks noChangeArrowheads="1"/>
          </p:cNvSpPr>
          <p:nvPr/>
        </p:nvSpPr>
        <p:spPr bwMode="auto">
          <a:xfrm>
            <a:off x="4808538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79" name="AutoShape 27"/>
          <p:cNvSpPr>
            <a:spLocks noChangeArrowheads="1"/>
          </p:cNvSpPr>
          <p:nvPr/>
        </p:nvSpPr>
        <p:spPr bwMode="auto">
          <a:xfrm>
            <a:off x="5065713" y="2141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0" name="AutoShape 28"/>
          <p:cNvSpPr>
            <a:spLocks noChangeArrowheads="1"/>
          </p:cNvSpPr>
          <p:nvPr/>
        </p:nvSpPr>
        <p:spPr bwMode="auto">
          <a:xfrm>
            <a:off x="4995863" y="23209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4714875" y="20653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2" name="AutoShape 30"/>
          <p:cNvSpPr>
            <a:spLocks noChangeArrowheads="1"/>
          </p:cNvSpPr>
          <p:nvPr/>
        </p:nvSpPr>
        <p:spPr bwMode="auto">
          <a:xfrm>
            <a:off x="4562475" y="1887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3" name="AutoShape 31"/>
          <p:cNvSpPr>
            <a:spLocks noChangeArrowheads="1"/>
          </p:cNvSpPr>
          <p:nvPr/>
        </p:nvSpPr>
        <p:spPr bwMode="auto">
          <a:xfrm>
            <a:off x="5006975" y="1976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4" name="AutoShape 32"/>
          <p:cNvSpPr>
            <a:spLocks noChangeArrowheads="1"/>
          </p:cNvSpPr>
          <p:nvPr/>
        </p:nvSpPr>
        <p:spPr bwMode="auto">
          <a:xfrm>
            <a:off x="5159375" y="2128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5" name="AutoShape 33"/>
          <p:cNvSpPr>
            <a:spLocks noChangeArrowheads="1"/>
          </p:cNvSpPr>
          <p:nvPr/>
        </p:nvSpPr>
        <p:spPr bwMode="auto">
          <a:xfrm>
            <a:off x="5311775" y="2281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6" name="AutoShape 34"/>
          <p:cNvSpPr>
            <a:spLocks noChangeArrowheads="1"/>
          </p:cNvSpPr>
          <p:nvPr/>
        </p:nvSpPr>
        <p:spPr bwMode="auto">
          <a:xfrm>
            <a:off x="5451475" y="2217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7" name="AutoShape 35"/>
          <p:cNvSpPr>
            <a:spLocks noChangeArrowheads="1"/>
          </p:cNvSpPr>
          <p:nvPr/>
        </p:nvSpPr>
        <p:spPr bwMode="auto">
          <a:xfrm>
            <a:off x="5218113" y="20399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8" name="AutoShape 36"/>
          <p:cNvSpPr>
            <a:spLocks noChangeArrowheads="1"/>
          </p:cNvSpPr>
          <p:nvPr/>
        </p:nvSpPr>
        <p:spPr bwMode="auto">
          <a:xfrm>
            <a:off x="5545138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89" name="AutoShape 37"/>
          <p:cNvSpPr>
            <a:spLocks noChangeArrowheads="1"/>
          </p:cNvSpPr>
          <p:nvPr/>
        </p:nvSpPr>
        <p:spPr bwMode="auto">
          <a:xfrm>
            <a:off x="563880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0" name="AutoShape 38"/>
          <p:cNvSpPr>
            <a:spLocks noChangeArrowheads="1"/>
          </p:cNvSpPr>
          <p:nvPr/>
        </p:nvSpPr>
        <p:spPr bwMode="auto">
          <a:xfrm>
            <a:off x="53578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1" name="AutoShape 39"/>
          <p:cNvSpPr>
            <a:spLocks noChangeArrowheads="1"/>
          </p:cNvSpPr>
          <p:nvPr/>
        </p:nvSpPr>
        <p:spPr bwMode="auto">
          <a:xfrm>
            <a:off x="5205413" y="18875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2" name="AutoShape 40"/>
          <p:cNvSpPr>
            <a:spLocks noChangeArrowheads="1"/>
          </p:cNvSpPr>
          <p:nvPr/>
        </p:nvSpPr>
        <p:spPr bwMode="auto">
          <a:xfrm>
            <a:off x="4422775" y="22764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3" name="AutoShape 41"/>
          <p:cNvSpPr>
            <a:spLocks noChangeArrowheads="1"/>
          </p:cNvSpPr>
          <p:nvPr/>
        </p:nvSpPr>
        <p:spPr bwMode="auto">
          <a:xfrm>
            <a:off x="5815013" y="20653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4" name="AutoShape 42"/>
          <p:cNvSpPr>
            <a:spLocks noChangeArrowheads="1"/>
          </p:cNvSpPr>
          <p:nvPr/>
        </p:nvSpPr>
        <p:spPr bwMode="auto">
          <a:xfrm>
            <a:off x="5967413" y="2217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5" name="AutoShape 43"/>
          <p:cNvSpPr>
            <a:spLocks noChangeArrowheads="1"/>
          </p:cNvSpPr>
          <p:nvPr/>
        </p:nvSpPr>
        <p:spPr bwMode="auto">
          <a:xfrm>
            <a:off x="6200775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6" name="AutoShape 44"/>
          <p:cNvSpPr>
            <a:spLocks noChangeArrowheads="1"/>
          </p:cNvSpPr>
          <p:nvPr/>
        </p:nvSpPr>
        <p:spPr bwMode="auto">
          <a:xfrm>
            <a:off x="6294438" y="22574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7" name="AutoShape 45"/>
          <p:cNvSpPr>
            <a:spLocks noChangeArrowheads="1"/>
          </p:cNvSpPr>
          <p:nvPr/>
        </p:nvSpPr>
        <p:spPr bwMode="auto">
          <a:xfrm>
            <a:off x="6318250" y="20907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8" name="AutoShape 46"/>
          <p:cNvSpPr>
            <a:spLocks noChangeArrowheads="1"/>
          </p:cNvSpPr>
          <p:nvPr/>
        </p:nvSpPr>
        <p:spPr bwMode="auto">
          <a:xfrm>
            <a:off x="6013450" y="2001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399" name="AutoShape 47"/>
          <p:cNvSpPr>
            <a:spLocks noChangeArrowheads="1"/>
          </p:cNvSpPr>
          <p:nvPr/>
        </p:nvSpPr>
        <p:spPr bwMode="auto">
          <a:xfrm>
            <a:off x="48228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0" name="AutoShape 48"/>
          <p:cNvSpPr>
            <a:spLocks noChangeArrowheads="1"/>
          </p:cNvSpPr>
          <p:nvPr/>
        </p:nvSpPr>
        <p:spPr bwMode="auto">
          <a:xfrm>
            <a:off x="1935163" y="22558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1" name="AutoShape 49"/>
          <p:cNvSpPr>
            <a:spLocks noChangeArrowheads="1"/>
          </p:cNvSpPr>
          <p:nvPr/>
        </p:nvSpPr>
        <p:spPr bwMode="auto">
          <a:xfrm>
            <a:off x="2087563" y="20907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2" name="AutoShape 50"/>
          <p:cNvSpPr>
            <a:spLocks noChangeArrowheads="1"/>
          </p:cNvSpPr>
          <p:nvPr/>
        </p:nvSpPr>
        <p:spPr bwMode="auto">
          <a:xfrm>
            <a:off x="2239963" y="22431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3" name="AutoShape 51"/>
          <p:cNvSpPr>
            <a:spLocks noChangeArrowheads="1"/>
          </p:cNvSpPr>
          <p:nvPr/>
        </p:nvSpPr>
        <p:spPr bwMode="auto">
          <a:xfrm>
            <a:off x="2379663" y="217963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4" name="AutoShape 52"/>
          <p:cNvSpPr>
            <a:spLocks noChangeArrowheads="1"/>
          </p:cNvSpPr>
          <p:nvPr/>
        </p:nvSpPr>
        <p:spPr bwMode="auto">
          <a:xfrm>
            <a:off x="2098675" y="2316163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5" name="AutoShape 53"/>
          <p:cNvSpPr>
            <a:spLocks noChangeArrowheads="1"/>
          </p:cNvSpPr>
          <p:nvPr/>
        </p:nvSpPr>
        <p:spPr bwMode="auto">
          <a:xfrm>
            <a:off x="2473325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6" name="AutoShape 54"/>
          <p:cNvSpPr>
            <a:spLocks noChangeArrowheads="1"/>
          </p:cNvSpPr>
          <p:nvPr/>
        </p:nvSpPr>
        <p:spPr bwMode="auto">
          <a:xfrm>
            <a:off x="2566988" y="22828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7" name="AutoShape 55"/>
          <p:cNvSpPr>
            <a:spLocks noChangeArrowheads="1"/>
          </p:cNvSpPr>
          <p:nvPr/>
        </p:nvSpPr>
        <p:spPr bwMode="auto">
          <a:xfrm>
            <a:off x="5734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8" name="AutoShape 56"/>
          <p:cNvSpPr>
            <a:spLocks noChangeArrowheads="1"/>
          </p:cNvSpPr>
          <p:nvPr/>
        </p:nvSpPr>
        <p:spPr bwMode="auto">
          <a:xfrm>
            <a:off x="2286000" y="20272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09" name="AutoShape 57"/>
          <p:cNvSpPr>
            <a:spLocks noChangeArrowheads="1"/>
          </p:cNvSpPr>
          <p:nvPr/>
        </p:nvSpPr>
        <p:spPr bwMode="auto">
          <a:xfrm>
            <a:off x="7067550" y="22685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0" name="AutoShape 58"/>
          <p:cNvSpPr>
            <a:spLocks noChangeArrowheads="1"/>
          </p:cNvSpPr>
          <p:nvPr/>
        </p:nvSpPr>
        <p:spPr bwMode="auto">
          <a:xfrm>
            <a:off x="7219950" y="21685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1" name="AutoShape 59"/>
          <p:cNvSpPr>
            <a:spLocks noChangeArrowheads="1"/>
          </p:cNvSpPr>
          <p:nvPr/>
        </p:nvSpPr>
        <p:spPr bwMode="auto">
          <a:xfrm>
            <a:off x="7372350" y="23209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2" name="AutoShape 60"/>
          <p:cNvSpPr>
            <a:spLocks noChangeArrowheads="1"/>
          </p:cNvSpPr>
          <p:nvPr/>
        </p:nvSpPr>
        <p:spPr bwMode="auto">
          <a:xfrm>
            <a:off x="7512050" y="22574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3" name="AutoShape 61"/>
          <p:cNvSpPr>
            <a:spLocks noChangeArrowheads="1"/>
          </p:cNvSpPr>
          <p:nvPr/>
        </p:nvSpPr>
        <p:spPr bwMode="auto">
          <a:xfrm>
            <a:off x="7605713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4" name="AutoShape 62"/>
          <p:cNvSpPr>
            <a:spLocks noChangeArrowheads="1"/>
          </p:cNvSpPr>
          <p:nvPr/>
        </p:nvSpPr>
        <p:spPr bwMode="auto">
          <a:xfrm>
            <a:off x="7558088" y="24733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5" name="AutoShape 63"/>
          <p:cNvSpPr>
            <a:spLocks noChangeArrowheads="1"/>
          </p:cNvSpPr>
          <p:nvPr/>
        </p:nvSpPr>
        <p:spPr bwMode="auto">
          <a:xfrm>
            <a:off x="1579563" y="2452688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6" name="AutoShape 64"/>
          <p:cNvSpPr>
            <a:spLocks noChangeArrowheads="1"/>
          </p:cNvSpPr>
          <p:nvPr/>
        </p:nvSpPr>
        <p:spPr bwMode="auto">
          <a:xfrm>
            <a:off x="7418388" y="2105025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7" name="AutoShape 65"/>
          <p:cNvSpPr>
            <a:spLocks noChangeArrowheads="1"/>
          </p:cNvSpPr>
          <p:nvPr/>
        </p:nvSpPr>
        <p:spPr bwMode="auto">
          <a:xfrm>
            <a:off x="6470650" y="23050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8" name="AutoShape 66"/>
          <p:cNvSpPr>
            <a:spLocks noChangeArrowheads="1"/>
          </p:cNvSpPr>
          <p:nvPr/>
        </p:nvSpPr>
        <p:spPr bwMode="auto">
          <a:xfrm>
            <a:off x="6318250" y="19113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19" name="AutoShape 67"/>
          <p:cNvSpPr>
            <a:spLocks noChangeArrowheads="1"/>
          </p:cNvSpPr>
          <p:nvPr/>
        </p:nvSpPr>
        <p:spPr bwMode="auto">
          <a:xfrm>
            <a:off x="6470650" y="20637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0" name="AutoShape 68"/>
          <p:cNvSpPr>
            <a:spLocks noChangeArrowheads="1"/>
          </p:cNvSpPr>
          <p:nvPr/>
        </p:nvSpPr>
        <p:spPr bwMode="auto">
          <a:xfrm>
            <a:off x="6623050" y="22161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1" name="AutoShape 69"/>
          <p:cNvSpPr>
            <a:spLocks noChangeArrowheads="1"/>
          </p:cNvSpPr>
          <p:nvPr/>
        </p:nvSpPr>
        <p:spPr bwMode="auto">
          <a:xfrm>
            <a:off x="6762750" y="215265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2" name="AutoShape 70"/>
          <p:cNvSpPr>
            <a:spLocks noChangeArrowheads="1"/>
          </p:cNvSpPr>
          <p:nvPr/>
        </p:nvSpPr>
        <p:spPr bwMode="auto">
          <a:xfrm>
            <a:off x="6856413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3" name="AutoShape 71"/>
          <p:cNvSpPr>
            <a:spLocks noChangeArrowheads="1"/>
          </p:cNvSpPr>
          <p:nvPr/>
        </p:nvSpPr>
        <p:spPr bwMode="auto">
          <a:xfrm>
            <a:off x="6950075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4" name="AutoShape 72"/>
          <p:cNvSpPr>
            <a:spLocks noChangeArrowheads="1"/>
          </p:cNvSpPr>
          <p:nvPr/>
        </p:nvSpPr>
        <p:spPr bwMode="auto">
          <a:xfrm>
            <a:off x="6669088" y="20002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5" name="AutoShape 73"/>
          <p:cNvSpPr>
            <a:spLocks noChangeArrowheads="1"/>
          </p:cNvSpPr>
          <p:nvPr/>
        </p:nvSpPr>
        <p:spPr bwMode="auto">
          <a:xfrm>
            <a:off x="1381125" y="36274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6" name="AutoShape 74"/>
          <p:cNvSpPr>
            <a:spLocks noChangeArrowheads="1"/>
          </p:cNvSpPr>
          <p:nvPr/>
        </p:nvSpPr>
        <p:spPr bwMode="auto">
          <a:xfrm>
            <a:off x="1579563" y="32575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7" name="AutoShape 75"/>
          <p:cNvSpPr>
            <a:spLocks noChangeArrowheads="1"/>
          </p:cNvSpPr>
          <p:nvPr/>
        </p:nvSpPr>
        <p:spPr bwMode="auto">
          <a:xfrm>
            <a:off x="1381125" y="40909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8" name="AutoShape 76"/>
          <p:cNvSpPr>
            <a:spLocks noChangeArrowheads="1"/>
          </p:cNvSpPr>
          <p:nvPr/>
        </p:nvSpPr>
        <p:spPr bwMode="auto">
          <a:xfrm>
            <a:off x="1520825" y="269557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29" name="AutoShape 77"/>
          <p:cNvSpPr>
            <a:spLocks noChangeArrowheads="1"/>
          </p:cNvSpPr>
          <p:nvPr/>
        </p:nvSpPr>
        <p:spPr bwMode="auto">
          <a:xfrm>
            <a:off x="1381125" y="3302000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0" name="AutoShape 78"/>
          <p:cNvSpPr>
            <a:spLocks noChangeArrowheads="1"/>
          </p:cNvSpPr>
          <p:nvPr/>
        </p:nvSpPr>
        <p:spPr bwMode="auto">
          <a:xfrm>
            <a:off x="1244600" y="391318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1" name="AutoShape 79"/>
          <p:cNvSpPr>
            <a:spLocks noChangeArrowheads="1"/>
          </p:cNvSpPr>
          <p:nvPr/>
        </p:nvSpPr>
        <p:spPr bwMode="auto">
          <a:xfrm>
            <a:off x="1720850" y="2255838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2" name="AutoShape 80"/>
          <p:cNvSpPr>
            <a:spLocks noChangeArrowheads="1"/>
          </p:cNvSpPr>
          <p:nvPr/>
        </p:nvSpPr>
        <p:spPr bwMode="auto">
          <a:xfrm>
            <a:off x="1744663" y="208915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3" name="AutoShape 81"/>
          <p:cNvSpPr>
            <a:spLocks noChangeArrowheads="1"/>
          </p:cNvSpPr>
          <p:nvPr/>
        </p:nvSpPr>
        <p:spPr bwMode="auto">
          <a:xfrm>
            <a:off x="1427163" y="3124200"/>
            <a:ext cx="93662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4" name="AutoShape 82"/>
          <p:cNvSpPr>
            <a:spLocks noChangeArrowheads="1"/>
          </p:cNvSpPr>
          <p:nvPr/>
        </p:nvSpPr>
        <p:spPr bwMode="auto">
          <a:xfrm>
            <a:off x="1533525" y="2905125"/>
            <a:ext cx="93663" cy="88900"/>
          </a:xfrm>
          <a:prstGeom prst="hexagon">
            <a:avLst>
              <a:gd name="adj" fmla="val 26339"/>
              <a:gd name="vf" fmla="val 115470"/>
            </a:avLst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35" name="Text Box 83"/>
          <p:cNvSpPr txBox="1">
            <a:spLocks noChangeArrowheads="1"/>
          </p:cNvSpPr>
          <p:nvPr/>
        </p:nvSpPr>
        <p:spPr bwMode="auto">
          <a:xfrm>
            <a:off x="4056063" y="3729038"/>
            <a:ext cx="1030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liquid N</a:t>
            </a:r>
            <a:r>
              <a:rPr lang="en-US" altLang="en-US" baseline="-2500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grpSp>
        <p:nvGrpSpPr>
          <p:cNvPr id="100436" name="Group 84"/>
          <p:cNvGrpSpPr>
            <a:grpSpLocks/>
          </p:cNvGrpSpPr>
          <p:nvPr/>
        </p:nvGrpSpPr>
        <p:grpSpPr bwMode="auto">
          <a:xfrm>
            <a:off x="-1071563" y="4995863"/>
            <a:ext cx="820738" cy="427037"/>
            <a:chOff x="445" y="1175"/>
            <a:chExt cx="517" cy="269"/>
          </a:xfrm>
        </p:grpSpPr>
        <p:sp>
          <p:nvSpPr>
            <p:cNvPr id="100437" name="Freeform 85"/>
            <p:cNvSpPr>
              <a:spLocks noChangeAspect="1"/>
            </p:cNvSpPr>
            <p:nvPr/>
          </p:nvSpPr>
          <p:spPr bwMode="auto">
            <a:xfrm rot="2166978" flipH="1">
              <a:off x="647" y="1293"/>
              <a:ext cx="315" cy="151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0438" name="Rectangle 86"/>
            <p:cNvSpPr>
              <a:spLocks noChangeArrowheads="1"/>
            </p:cNvSpPr>
            <p:nvPr/>
          </p:nvSpPr>
          <p:spPr bwMode="auto">
            <a:xfrm rot="2166978" flipH="1">
              <a:off x="833" y="1393"/>
              <a:ext cx="23" cy="27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399999" lon="20999999" rev="0"/>
              </a:camera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0439" name="Freeform 87"/>
            <p:cNvSpPr>
              <a:spLocks/>
            </p:cNvSpPr>
            <p:nvPr/>
          </p:nvSpPr>
          <p:spPr bwMode="auto">
            <a:xfrm rot="2166978" flipH="1">
              <a:off x="445" y="1175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0440" name="Freeform 88"/>
            <p:cNvSpPr>
              <a:spLocks/>
            </p:cNvSpPr>
            <p:nvPr/>
          </p:nvSpPr>
          <p:spPr bwMode="auto">
            <a:xfrm rot="12966978">
              <a:off x="454" y="1179"/>
              <a:ext cx="293" cy="32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50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00441" name="Text Box 89"/>
          <p:cNvSpPr txBox="1">
            <a:spLocks noChangeArrowheads="1"/>
          </p:cNvSpPr>
          <p:nvPr/>
        </p:nvSpPr>
        <p:spPr bwMode="auto">
          <a:xfrm>
            <a:off x="1849438" y="6178550"/>
            <a:ext cx="539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>
                <a:solidFill>
                  <a:srgbClr val="000000"/>
                </a:solidFill>
                <a:cs typeface="+mn-cs"/>
              </a:rPr>
              <a:t>Warkentin (2006) </a:t>
            </a:r>
            <a:r>
              <a:rPr lang="en-US" altLang="en-US" i="1">
                <a:solidFill>
                  <a:srgbClr val="000000"/>
                </a:solidFill>
                <a:cs typeface="+mn-cs"/>
              </a:rPr>
              <a:t>J. Appl. Crystallogr.</a:t>
            </a:r>
            <a:r>
              <a:rPr lang="en-US" altLang="en-US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+mn-cs"/>
              </a:rPr>
              <a:t>39</a:t>
            </a:r>
            <a:r>
              <a:rPr lang="en-US" altLang="en-US">
                <a:solidFill>
                  <a:srgbClr val="000000"/>
                </a:solidFill>
                <a:cs typeface="+mn-cs"/>
              </a:rPr>
              <a:t>, 805-811. </a:t>
            </a:r>
          </a:p>
          <a:p>
            <a:pPr>
              <a:defRPr/>
            </a:pPr>
            <a:endParaRPr lang="en-US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42" name="Freeform 90"/>
          <p:cNvSpPr>
            <a:spLocks/>
          </p:cNvSpPr>
          <p:nvPr/>
        </p:nvSpPr>
        <p:spPr bwMode="auto">
          <a:xfrm>
            <a:off x="2617788" y="1114425"/>
            <a:ext cx="498475" cy="1084263"/>
          </a:xfrm>
          <a:custGeom>
            <a:avLst/>
            <a:gdLst>
              <a:gd name="T0" fmla="*/ 150 w 314"/>
              <a:gd name="T1" fmla="*/ 0 h 683"/>
              <a:gd name="T2" fmla="*/ 276 w 314"/>
              <a:gd name="T3" fmla="*/ 371 h 683"/>
              <a:gd name="T4" fmla="*/ 268 w 314"/>
              <a:gd name="T5" fmla="*/ 655 h 683"/>
              <a:gd name="T6" fmla="*/ 0 w 314"/>
              <a:gd name="T7" fmla="*/ 537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4" h="683">
                <a:moveTo>
                  <a:pt x="150" y="0"/>
                </a:moveTo>
                <a:cubicBezTo>
                  <a:pt x="203" y="131"/>
                  <a:pt x="256" y="262"/>
                  <a:pt x="276" y="371"/>
                </a:cubicBezTo>
                <a:cubicBezTo>
                  <a:pt x="296" y="480"/>
                  <a:pt x="314" y="627"/>
                  <a:pt x="268" y="655"/>
                </a:cubicBezTo>
                <a:cubicBezTo>
                  <a:pt x="222" y="683"/>
                  <a:pt x="111" y="610"/>
                  <a:pt x="0" y="537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43" name="Freeform 91"/>
          <p:cNvSpPr>
            <a:spLocks/>
          </p:cNvSpPr>
          <p:nvPr/>
        </p:nvSpPr>
        <p:spPr bwMode="auto">
          <a:xfrm>
            <a:off x="3319463" y="1039813"/>
            <a:ext cx="939800" cy="773112"/>
          </a:xfrm>
          <a:custGeom>
            <a:avLst/>
            <a:gdLst>
              <a:gd name="T0" fmla="*/ 0 w 592"/>
              <a:gd name="T1" fmla="*/ 0 h 487"/>
              <a:gd name="T2" fmla="*/ 134 w 592"/>
              <a:gd name="T3" fmla="*/ 387 h 487"/>
              <a:gd name="T4" fmla="*/ 371 w 592"/>
              <a:gd name="T5" fmla="*/ 458 h 487"/>
              <a:gd name="T6" fmla="*/ 592 w 592"/>
              <a:gd name="T7" fmla="*/ 213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2" h="487">
                <a:moveTo>
                  <a:pt x="0" y="0"/>
                </a:moveTo>
                <a:cubicBezTo>
                  <a:pt x="36" y="155"/>
                  <a:pt x="72" y="311"/>
                  <a:pt x="134" y="387"/>
                </a:cubicBezTo>
                <a:cubicBezTo>
                  <a:pt x="196" y="463"/>
                  <a:pt x="295" y="487"/>
                  <a:pt x="371" y="458"/>
                </a:cubicBezTo>
                <a:cubicBezTo>
                  <a:pt x="447" y="429"/>
                  <a:pt x="519" y="321"/>
                  <a:pt x="592" y="213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44" name="Freeform 92"/>
          <p:cNvSpPr>
            <a:spLocks/>
          </p:cNvSpPr>
          <p:nvPr/>
        </p:nvSpPr>
        <p:spPr bwMode="auto">
          <a:xfrm>
            <a:off x="3043238" y="1165225"/>
            <a:ext cx="333375" cy="1139825"/>
          </a:xfrm>
          <a:custGeom>
            <a:avLst/>
            <a:gdLst>
              <a:gd name="T0" fmla="*/ 0 w 210"/>
              <a:gd name="T1" fmla="*/ 0 h 718"/>
              <a:gd name="T2" fmla="*/ 182 w 210"/>
              <a:gd name="T3" fmla="*/ 513 h 718"/>
              <a:gd name="T4" fmla="*/ 166 w 210"/>
              <a:gd name="T5" fmla="*/ 718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" h="718">
                <a:moveTo>
                  <a:pt x="0" y="0"/>
                </a:moveTo>
                <a:cubicBezTo>
                  <a:pt x="77" y="197"/>
                  <a:pt x="154" y="394"/>
                  <a:pt x="182" y="513"/>
                </a:cubicBezTo>
                <a:cubicBezTo>
                  <a:pt x="210" y="632"/>
                  <a:pt x="188" y="675"/>
                  <a:pt x="166" y="718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0445" name="Freeform 93"/>
          <p:cNvSpPr>
            <a:spLocks/>
          </p:cNvSpPr>
          <p:nvPr/>
        </p:nvSpPr>
        <p:spPr bwMode="auto">
          <a:xfrm>
            <a:off x="3170238" y="1076325"/>
            <a:ext cx="1050925" cy="969963"/>
          </a:xfrm>
          <a:custGeom>
            <a:avLst/>
            <a:gdLst>
              <a:gd name="T0" fmla="*/ 0 w 449"/>
              <a:gd name="T1" fmla="*/ 0 h 555"/>
              <a:gd name="T2" fmla="*/ 110 w 449"/>
              <a:gd name="T3" fmla="*/ 395 h 555"/>
              <a:gd name="T4" fmla="*/ 276 w 449"/>
              <a:gd name="T5" fmla="*/ 537 h 555"/>
              <a:gd name="T6" fmla="*/ 449 w 449"/>
              <a:gd name="T7" fmla="*/ 505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9" h="555">
                <a:moveTo>
                  <a:pt x="0" y="0"/>
                </a:moveTo>
                <a:cubicBezTo>
                  <a:pt x="32" y="153"/>
                  <a:pt x="64" y="306"/>
                  <a:pt x="110" y="395"/>
                </a:cubicBezTo>
                <a:cubicBezTo>
                  <a:pt x="156" y="484"/>
                  <a:pt x="220" y="519"/>
                  <a:pt x="276" y="537"/>
                </a:cubicBezTo>
                <a:cubicBezTo>
                  <a:pt x="332" y="555"/>
                  <a:pt x="390" y="530"/>
                  <a:pt x="449" y="505"/>
                </a:cubicBezTo>
              </a:path>
            </a:pathLst>
          </a:custGeom>
          <a:noFill/>
          <a:ln w="6350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8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1 -0.72988 L 0.67899 -0.1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0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0" y="282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83652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4800" b="1" dirty="0" smtClean="0"/>
              <a:t>How do </a:t>
            </a:r>
            <a:r>
              <a:rPr lang="en-US" altLang="en-US" sz="4800" b="1" dirty="0" smtClean="0"/>
              <a:t>you </a:t>
            </a:r>
            <a:r>
              <a:rPr lang="en-US" altLang="en-US" sz="4800" b="1" dirty="0" smtClean="0"/>
              <a:t>do </a:t>
            </a:r>
            <a:r>
              <a:rPr lang="en-US" altLang="en-US" sz="4800" b="1" dirty="0" smtClean="0"/>
              <a:t>it </a:t>
            </a:r>
            <a:r>
              <a:rPr lang="en-US" altLang="en-US" sz="4800" b="1" dirty="0" smtClean="0"/>
              <a:t>?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8572" y="2989937"/>
            <a:ext cx="8055428" cy="4472441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Reproducibility</a:t>
            </a:r>
            <a:r>
              <a:rPr lang="en-US" altLang="en-US" sz="4000" dirty="0" smtClean="0"/>
              <a:t>!</a:t>
            </a:r>
          </a:p>
          <a:p>
            <a:pPr eaLnBrk="1" hangingPunct="1"/>
            <a:r>
              <a:rPr lang="en-US" altLang="en-US" sz="4000" dirty="0" smtClean="0">
                <a:solidFill>
                  <a:srgbClr val="FF0000"/>
                </a:solidFill>
              </a:rPr>
              <a:t>Careful with humidity</a:t>
            </a:r>
          </a:p>
          <a:p>
            <a:pPr eaLnBrk="1" hangingPunct="1"/>
            <a:r>
              <a:rPr lang="en-US" altLang="en-US" sz="4000" dirty="0" smtClean="0"/>
              <a:t>All mounts exactly same time</a:t>
            </a:r>
          </a:p>
          <a:p>
            <a:pPr eaLnBrk="1" hangingPunct="1"/>
            <a:r>
              <a:rPr lang="en-US" altLang="en-US" sz="4000" dirty="0" smtClean="0">
                <a:solidFill>
                  <a:schemeClr val="bg1">
                    <a:lumMod val="85000"/>
                  </a:schemeClr>
                </a:solidFill>
              </a:rPr>
              <a:t>Blow on the </a:t>
            </a:r>
            <a:r>
              <a:rPr lang="en-US" altLang="en-US" sz="4000" dirty="0" err="1" smtClean="0">
                <a:solidFill>
                  <a:schemeClr val="bg1">
                    <a:lumMod val="85000"/>
                  </a:schemeClr>
                </a:solidFill>
              </a:rPr>
              <a:t>cryo</a:t>
            </a:r>
            <a:endParaRPr lang="en-US" altLang="en-US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pPr eaLnBrk="1" hangingPunct="1"/>
            <a:r>
              <a:rPr lang="en-US" altLang="en-US" sz="4000" dirty="0" smtClean="0">
                <a:solidFill>
                  <a:schemeClr val="bg1">
                    <a:lumMod val="85000"/>
                  </a:schemeClr>
                </a:solidFill>
              </a:rPr>
              <a:t>Low dose!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9848" y="1160463"/>
            <a:ext cx="8686800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4000" kern="0" dirty="0" smtClean="0"/>
              <a:t>7-8 </a:t>
            </a:r>
            <a:r>
              <a:rPr lang="el-GR" altLang="en-US" sz="4000" kern="0" dirty="0" smtClean="0"/>
              <a:t>σ</a:t>
            </a:r>
            <a:r>
              <a:rPr lang="en-US" altLang="en-US" sz="4000" kern="0" dirty="0" smtClean="0"/>
              <a:t> is enough for phasing</a:t>
            </a:r>
            <a:r>
              <a:rPr lang="en-US" altLang="en-US" sz="4000" kern="0" dirty="0" smtClean="0"/>
              <a:t>!</a:t>
            </a:r>
            <a:endParaRPr lang="en-US" altLang="en-US" sz="4000" kern="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4800" b="1" kern="0" dirty="0" smtClean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2941623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First diffraction from protein xtal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15807" r="11501" b="9012"/>
          <a:stretch>
            <a:fillRect/>
          </a:stretch>
        </p:blipFill>
        <p:spPr bwMode="auto">
          <a:xfrm>
            <a:off x="3754438" y="1082675"/>
            <a:ext cx="50292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http://dodology.files.wordpress.com/2010/05/young-dorothy-np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2909888"/>
            <a:ext cx="16192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http://www.iva.dk/bh/core%20concepts%20in%20lis/articles%20a-z/bernalj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r="13725" b="13155"/>
          <a:stretch>
            <a:fillRect/>
          </a:stretch>
        </p:blipFill>
        <p:spPr bwMode="auto">
          <a:xfrm>
            <a:off x="180975" y="2909888"/>
            <a:ext cx="1673225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115888" y="5638800"/>
            <a:ext cx="350361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Bernal, J. &amp; Crowfoot, D. (1934). "X-ray photographs of crystalline pepsin", </a:t>
            </a:r>
            <a:r>
              <a:rPr lang="en-US" altLang="en-US" i="1">
                <a:solidFill>
                  <a:srgbClr val="000000"/>
                </a:solidFill>
              </a:rPr>
              <a:t>Nature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133</a:t>
            </a:r>
            <a:r>
              <a:rPr lang="en-US" altLang="en-US">
                <a:solidFill>
                  <a:srgbClr val="000000"/>
                </a:solidFill>
              </a:rPr>
              <a:t>, 794-795. </a:t>
            </a:r>
          </a:p>
        </p:txBody>
      </p:sp>
      <p:sp>
        <p:nvSpPr>
          <p:cNvPr id="7" name="Freeform 6"/>
          <p:cNvSpPr/>
          <p:nvPr/>
        </p:nvSpPr>
        <p:spPr>
          <a:xfrm>
            <a:off x="3594100" y="2847975"/>
            <a:ext cx="5273675" cy="469900"/>
          </a:xfrm>
          <a:custGeom>
            <a:avLst/>
            <a:gdLst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0" fmla="*/ 4222974 w 5274032"/>
              <a:gd name="connsiteY0" fmla="*/ 10474 h 469645"/>
              <a:gd name="connsiteX1" fmla="*/ 3231301 w 5274032"/>
              <a:gd name="connsiteY1" fmla="*/ 23353 h 469645"/>
              <a:gd name="connsiteX2" fmla="*/ 3179785 w 5274032"/>
              <a:gd name="connsiteY2" fmla="*/ 216536 h 469645"/>
              <a:gd name="connsiteX3" fmla="*/ 2638873 w 5274032"/>
              <a:gd name="connsiteY3" fmla="*/ 242294 h 469645"/>
              <a:gd name="connsiteX4" fmla="*/ 256281 w 5274032"/>
              <a:gd name="connsiteY4" fmla="*/ 229415 h 469645"/>
              <a:gd name="connsiteX5" fmla="*/ 269160 w 5274032"/>
              <a:gd name="connsiteY5" fmla="*/ 448356 h 469645"/>
              <a:gd name="connsiteX6" fmla="*/ 2059323 w 5274032"/>
              <a:gd name="connsiteY6" fmla="*/ 461234 h 469645"/>
              <a:gd name="connsiteX7" fmla="*/ 4313126 w 5274032"/>
              <a:gd name="connsiteY7" fmla="*/ 448356 h 469645"/>
              <a:gd name="connsiteX8" fmla="*/ 4532067 w 5274032"/>
              <a:gd name="connsiteY8" fmla="*/ 396840 h 469645"/>
              <a:gd name="connsiteX9" fmla="*/ 4519188 w 5274032"/>
              <a:gd name="connsiteY9" fmla="*/ 242294 h 469645"/>
              <a:gd name="connsiteX10" fmla="*/ 5150253 w 5274032"/>
              <a:gd name="connsiteY10" fmla="*/ 255172 h 469645"/>
              <a:gd name="connsiteX11" fmla="*/ 5253284 w 5274032"/>
              <a:gd name="connsiteY11" fmla="*/ 87747 h 469645"/>
              <a:gd name="connsiteX12" fmla="*/ 4879797 w 5274032"/>
              <a:gd name="connsiteY12" fmla="*/ 10474 h 469645"/>
              <a:gd name="connsiteX13" fmla="*/ 4879797 w 5274032"/>
              <a:gd name="connsiteY13" fmla="*/ 10474 h 469645"/>
              <a:gd name="connsiteX14" fmla="*/ 4879797 w 5274032"/>
              <a:gd name="connsiteY14" fmla="*/ 10474 h 469645"/>
              <a:gd name="connsiteX15" fmla="*/ 4222974 w 5274032"/>
              <a:gd name="connsiteY15" fmla="*/ 10474 h 4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274032" h="469645">
                <a:moveTo>
                  <a:pt x="4222974" y="10474"/>
                </a:moveTo>
                <a:cubicBezTo>
                  <a:pt x="3814070" y="-259"/>
                  <a:pt x="3405166" y="-10991"/>
                  <a:pt x="3231301" y="23353"/>
                </a:cubicBezTo>
                <a:cubicBezTo>
                  <a:pt x="3057436" y="57697"/>
                  <a:pt x="3278523" y="180046"/>
                  <a:pt x="3179785" y="216536"/>
                </a:cubicBezTo>
                <a:cubicBezTo>
                  <a:pt x="3081047" y="253026"/>
                  <a:pt x="2638873" y="242294"/>
                  <a:pt x="2638873" y="242294"/>
                </a:cubicBezTo>
                <a:cubicBezTo>
                  <a:pt x="2151622" y="244441"/>
                  <a:pt x="651233" y="195071"/>
                  <a:pt x="256281" y="229415"/>
                </a:cubicBezTo>
                <a:cubicBezTo>
                  <a:pt x="-138671" y="263759"/>
                  <a:pt x="-31347" y="409720"/>
                  <a:pt x="269160" y="448356"/>
                </a:cubicBezTo>
                <a:cubicBezTo>
                  <a:pt x="569667" y="486993"/>
                  <a:pt x="2059323" y="461234"/>
                  <a:pt x="2059323" y="461234"/>
                </a:cubicBezTo>
                <a:lnTo>
                  <a:pt x="4313126" y="448356"/>
                </a:lnTo>
                <a:cubicBezTo>
                  <a:pt x="4725250" y="437624"/>
                  <a:pt x="4497723" y="431184"/>
                  <a:pt x="4532067" y="396840"/>
                </a:cubicBezTo>
                <a:cubicBezTo>
                  <a:pt x="4566411" y="362496"/>
                  <a:pt x="4416157" y="265905"/>
                  <a:pt x="4519188" y="242294"/>
                </a:cubicBezTo>
                <a:cubicBezTo>
                  <a:pt x="4622219" y="218683"/>
                  <a:pt x="5027904" y="280930"/>
                  <a:pt x="5150253" y="255172"/>
                </a:cubicBezTo>
                <a:cubicBezTo>
                  <a:pt x="5272602" y="229414"/>
                  <a:pt x="5298360" y="128530"/>
                  <a:pt x="5253284" y="87747"/>
                </a:cubicBezTo>
                <a:cubicBezTo>
                  <a:pt x="5208208" y="46964"/>
                  <a:pt x="4879797" y="10474"/>
                  <a:pt x="4879797" y="10474"/>
                </a:cubicBezTo>
                <a:lnTo>
                  <a:pt x="4879797" y="10474"/>
                </a:lnTo>
                <a:lnTo>
                  <a:pt x="4879797" y="10474"/>
                </a:lnTo>
                <a:lnTo>
                  <a:pt x="4222974" y="10474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3496" name="TextBox 7"/>
          <p:cNvSpPr txBox="1">
            <a:spLocks noChangeArrowheads="1"/>
          </p:cNvSpPr>
          <p:nvPr/>
        </p:nvSpPr>
        <p:spPr bwMode="auto">
          <a:xfrm>
            <a:off x="1196975" y="1312863"/>
            <a:ext cx="12112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</a:rPr>
              <a:t>1934</a:t>
            </a:r>
          </a:p>
        </p:txBody>
      </p:sp>
    </p:spTree>
    <p:extLst>
      <p:ext uri="{BB962C8B-B14F-4D97-AF65-F5344CB8AC3E}">
        <p14:creationId xmlns:p14="http://schemas.microsoft.com/office/powerpoint/2010/main" val="2184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-304800"/>
            <a:ext cx="8709025" cy="7543800"/>
          </a:xfrm>
        </p:spPr>
      </p:pic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304800" y="6019800"/>
            <a:ext cx="3332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RH 84.2% vs 71.9%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81800" y="6049963"/>
            <a:ext cx="21351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</a:t>
            </a:r>
            <a:r>
              <a:rPr lang="en-US" altLang="en-US" baseline="-25000">
                <a:solidFill>
                  <a:srgbClr val="000000"/>
                </a:solidFill>
              </a:rPr>
              <a:t>iso</a:t>
            </a:r>
            <a:r>
              <a:rPr lang="en-US" altLang="en-US">
                <a:solidFill>
                  <a:srgbClr val="000000"/>
                </a:solidFill>
              </a:rPr>
              <a:t> = 44.5%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71888" y="6049963"/>
            <a:ext cx="2652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RMSD = 0.18 Å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81000" y="-152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5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Non-isomorphism in lysozyme</a:t>
            </a:r>
          </a:p>
        </p:txBody>
      </p:sp>
    </p:spTree>
    <p:extLst>
      <p:ext uri="{BB962C8B-B14F-4D97-AF65-F5344CB8AC3E}">
        <p14:creationId xmlns:p14="http://schemas.microsoft.com/office/powerpoint/2010/main" val="37223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7303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Elastic deformation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= non-isomorphism</a:t>
            </a:r>
          </a:p>
        </p:txBody>
      </p:sp>
      <p:sp>
        <p:nvSpPr>
          <p:cNvPr id="3" name="Oval 2"/>
          <p:cNvSpPr/>
          <p:nvPr/>
        </p:nvSpPr>
        <p:spPr bwMode="auto">
          <a:xfrm rot="19736609" flipH="1" flipV="1">
            <a:off x="2952750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19736609" flipH="1" flipV="1">
            <a:off x="3233738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9736609" flipH="1" flipV="1">
            <a:off x="3514725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9736609" flipH="1" flipV="1">
            <a:off x="3794125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 rot="19736609" flipH="1" flipV="1">
            <a:off x="4075113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19736609" flipH="1" flipV="1">
            <a:off x="4356100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 rot="19736609" flipH="1" flipV="1">
            <a:off x="4637088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9736609" flipH="1" flipV="1">
            <a:off x="4916488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19736609" flipH="1" flipV="1">
            <a:off x="5197475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 rot="19736609" flipH="1" flipV="1">
            <a:off x="5478463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 rot="19736609" flipH="1" flipV="1">
            <a:off x="5759450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19736609" flipH="1" flipV="1">
            <a:off x="6038850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" name="Oval 214"/>
          <p:cNvSpPr/>
          <p:nvPr/>
        </p:nvSpPr>
        <p:spPr bwMode="auto">
          <a:xfrm rot="19736609" flipH="1" flipV="1">
            <a:off x="2952750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6" name="Oval 215"/>
          <p:cNvSpPr/>
          <p:nvPr/>
        </p:nvSpPr>
        <p:spPr bwMode="auto">
          <a:xfrm rot="19736609" flipH="1" flipV="1">
            <a:off x="3233738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7" name="Oval 216"/>
          <p:cNvSpPr/>
          <p:nvPr/>
        </p:nvSpPr>
        <p:spPr bwMode="auto">
          <a:xfrm rot="19736609" flipH="1" flipV="1">
            <a:off x="3514725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" name="Oval 217"/>
          <p:cNvSpPr/>
          <p:nvPr/>
        </p:nvSpPr>
        <p:spPr bwMode="auto">
          <a:xfrm rot="19736609" flipH="1" flipV="1">
            <a:off x="3794125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Oval 218"/>
          <p:cNvSpPr/>
          <p:nvPr/>
        </p:nvSpPr>
        <p:spPr bwMode="auto">
          <a:xfrm rot="19736609" flipH="1" flipV="1">
            <a:off x="4075113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0" name="Oval 219"/>
          <p:cNvSpPr/>
          <p:nvPr/>
        </p:nvSpPr>
        <p:spPr bwMode="auto">
          <a:xfrm rot="19736609" flipH="1" flipV="1">
            <a:off x="4356100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Oval 220"/>
          <p:cNvSpPr/>
          <p:nvPr/>
        </p:nvSpPr>
        <p:spPr bwMode="auto">
          <a:xfrm rot="19736609" flipH="1" flipV="1">
            <a:off x="4637088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Oval 221"/>
          <p:cNvSpPr/>
          <p:nvPr/>
        </p:nvSpPr>
        <p:spPr bwMode="auto">
          <a:xfrm rot="19736609" flipH="1" flipV="1">
            <a:off x="4916488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222"/>
          <p:cNvSpPr/>
          <p:nvPr/>
        </p:nvSpPr>
        <p:spPr bwMode="auto">
          <a:xfrm rot="19736609" flipH="1" flipV="1">
            <a:off x="5197475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4" name="Oval 223"/>
          <p:cNvSpPr/>
          <p:nvPr/>
        </p:nvSpPr>
        <p:spPr bwMode="auto">
          <a:xfrm rot="19736609" flipH="1" flipV="1">
            <a:off x="5478463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" name="Oval 224"/>
          <p:cNvSpPr/>
          <p:nvPr/>
        </p:nvSpPr>
        <p:spPr bwMode="auto">
          <a:xfrm rot="19736609" flipH="1" flipV="1">
            <a:off x="5759450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6" name="Oval 225"/>
          <p:cNvSpPr/>
          <p:nvPr/>
        </p:nvSpPr>
        <p:spPr bwMode="auto">
          <a:xfrm rot="19736609" flipH="1" flipV="1">
            <a:off x="6038850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8" name="Oval 227"/>
          <p:cNvSpPr/>
          <p:nvPr/>
        </p:nvSpPr>
        <p:spPr bwMode="auto">
          <a:xfrm rot="19736609" flipH="1" flipV="1">
            <a:off x="2952750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9" name="Oval 228"/>
          <p:cNvSpPr/>
          <p:nvPr/>
        </p:nvSpPr>
        <p:spPr bwMode="auto">
          <a:xfrm rot="19736609" flipH="1" flipV="1">
            <a:off x="3233738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0" name="Oval 229"/>
          <p:cNvSpPr/>
          <p:nvPr/>
        </p:nvSpPr>
        <p:spPr bwMode="auto">
          <a:xfrm rot="19736609" flipH="1" flipV="1">
            <a:off x="3514725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1" name="Oval 230"/>
          <p:cNvSpPr/>
          <p:nvPr/>
        </p:nvSpPr>
        <p:spPr bwMode="auto">
          <a:xfrm rot="19736609" flipH="1" flipV="1">
            <a:off x="3794125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2" name="Oval 231"/>
          <p:cNvSpPr/>
          <p:nvPr/>
        </p:nvSpPr>
        <p:spPr bwMode="auto">
          <a:xfrm rot="19736609" flipH="1" flipV="1">
            <a:off x="4075113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3" name="Oval 232"/>
          <p:cNvSpPr/>
          <p:nvPr/>
        </p:nvSpPr>
        <p:spPr bwMode="auto">
          <a:xfrm rot="19736609" flipH="1" flipV="1">
            <a:off x="4356100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" name="Oval 233"/>
          <p:cNvSpPr/>
          <p:nvPr/>
        </p:nvSpPr>
        <p:spPr bwMode="auto">
          <a:xfrm rot="19736609" flipH="1" flipV="1">
            <a:off x="4637088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" name="Oval 234"/>
          <p:cNvSpPr/>
          <p:nvPr/>
        </p:nvSpPr>
        <p:spPr bwMode="auto">
          <a:xfrm rot="19736609" flipH="1" flipV="1">
            <a:off x="4916488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6" name="Oval 235"/>
          <p:cNvSpPr/>
          <p:nvPr/>
        </p:nvSpPr>
        <p:spPr bwMode="auto">
          <a:xfrm rot="19736609" flipH="1" flipV="1">
            <a:off x="5197475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" name="Oval 236"/>
          <p:cNvSpPr/>
          <p:nvPr/>
        </p:nvSpPr>
        <p:spPr bwMode="auto">
          <a:xfrm rot="19736609" flipH="1" flipV="1">
            <a:off x="5478463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8" name="Oval 237"/>
          <p:cNvSpPr/>
          <p:nvPr/>
        </p:nvSpPr>
        <p:spPr bwMode="auto">
          <a:xfrm rot="19736609" flipH="1" flipV="1">
            <a:off x="5759450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" name="Oval 238"/>
          <p:cNvSpPr/>
          <p:nvPr/>
        </p:nvSpPr>
        <p:spPr bwMode="auto">
          <a:xfrm rot="19736609" flipH="1" flipV="1">
            <a:off x="6038850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1" name="Oval 240"/>
          <p:cNvSpPr/>
          <p:nvPr/>
        </p:nvSpPr>
        <p:spPr bwMode="auto">
          <a:xfrm rot="19736609" flipH="1" flipV="1">
            <a:off x="2952750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2" name="Oval 241"/>
          <p:cNvSpPr/>
          <p:nvPr/>
        </p:nvSpPr>
        <p:spPr bwMode="auto">
          <a:xfrm rot="19736609" flipH="1" flipV="1">
            <a:off x="3233738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" name="Oval 242"/>
          <p:cNvSpPr/>
          <p:nvPr/>
        </p:nvSpPr>
        <p:spPr bwMode="auto">
          <a:xfrm rot="19736609" flipH="1" flipV="1">
            <a:off x="3514725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4" name="Oval 243"/>
          <p:cNvSpPr/>
          <p:nvPr/>
        </p:nvSpPr>
        <p:spPr bwMode="auto">
          <a:xfrm rot="19736609" flipH="1" flipV="1">
            <a:off x="3794125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5" name="Oval 244"/>
          <p:cNvSpPr/>
          <p:nvPr/>
        </p:nvSpPr>
        <p:spPr bwMode="auto">
          <a:xfrm rot="19736609" flipH="1" flipV="1">
            <a:off x="4075113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" name="Oval 245"/>
          <p:cNvSpPr/>
          <p:nvPr/>
        </p:nvSpPr>
        <p:spPr bwMode="auto">
          <a:xfrm rot="19736609" flipH="1" flipV="1">
            <a:off x="4356100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7" name="Oval 246"/>
          <p:cNvSpPr/>
          <p:nvPr/>
        </p:nvSpPr>
        <p:spPr bwMode="auto">
          <a:xfrm rot="19736609" flipH="1" flipV="1">
            <a:off x="4637088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Oval 247"/>
          <p:cNvSpPr/>
          <p:nvPr/>
        </p:nvSpPr>
        <p:spPr bwMode="auto">
          <a:xfrm rot="19736609" flipH="1" flipV="1">
            <a:off x="4916488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9" name="Oval 248"/>
          <p:cNvSpPr/>
          <p:nvPr/>
        </p:nvSpPr>
        <p:spPr bwMode="auto">
          <a:xfrm rot="19736609" flipH="1" flipV="1">
            <a:off x="5197475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0" name="Oval 249"/>
          <p:cNvSpPr/>
          <p:nvPr/>
        </p:nvSpPr>
        <p:spPr bwMode="auto">
          <a:xfrm rot="19736609" flipH="1" flipV="1">
            <a:off x="5478463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1" name="Oval 250"/>
          <p:cNvSpPr/>
          <p:nvPr/>
        </p:nvSpPr>
        <p:spPr bwMode="auto">
          <a:xfrm rot="19736609" flipH="1" flipV="1">
            <a:off x="5759450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2" name="Oval 251"/>
          <p:cNvSpPr/>
          <p:nvPr/>
        </p:nvSpPr>
        <p:spPr bwMode="auto">
          <a:xfrm rot="19736609" flipH="1" flipV="1">
            <a:off x="6038850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4" name="Oval 253"/>
          <p:cNvSpPr/>
          <p:nvPr/>
        </p:nvSpPr>
        <p:spPr bwMode="auto">
          <a:xfrm rot="19736609" flipH="1" flipV="1">
            <a:off x="2952750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5" name="Oval 254"/>
          <p:cNvSpPr/>
          <p:nvPr/>
        </p:nvSpPr>
        <p:spPr bwMode="auto">
          <a:xfrm rot="19736609" flipH="1" flipV="1">
            <a:off x="3233738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" name="Oval 255"/>
          <p:cNvSpPr/>
          <p:nvPr/>
        </p:nvSpPr>
        <p:spPr bwMode="auto">
          <a:xfrm rot="19736609" flipH="1" flipV="1">
            <a:off x="3514725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Oval 256"/>
          <p:cNvSpPr/>
          <p:nvPr/>
        </p:nvSpPr>
        <p:spPr bwMode="auto">
          <a:xfrm rot="19736609" flipH="1" flipV="1">
            <a:off x="3794125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8" name="Oval 257"/>
          <p:cNvSpPr/>
          <p:nvPr/>
        </p:nvSpPr>
        <p:spPr bwMode="auto">
          <a:xfrm rot="19736609" flipH="1" flipV="1">
            <a:off x="4075113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Oval 258"/>
          <p:cNvSpPr/>
          <p:nvPr/>
        </p:nvSpPr>
        <p:spPr bwMode="auto">
          <a:xfrm rot="19736609" flipH="1" flipV="1">
            <a:off x="4356100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0" name="Oval 259"/>
          <p:cNvSpPr/>
          <p:nvPr/>
        </p:nvSpPr>
        <p:spPr bwMode="auto">
          <a:xfrm rot="19736609" flipH="1" flipV="1">
            <a:off x="4637088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Oval 260"/>
          <p:cNvSpPr/>
          <p:nvPr/>
        </p:nvSpPr>
        <p:spPr bwMode="auto">
          <a:xfrm rot="19736609" flipH="1" flipV="1">
            <a:off x="4916488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2" name="Oval 261"/>
          <p:cNvSpPr/>
          <p:nvPr/>
        </p:nvSpPr>
        <p:spPr bwMode="auto">
          <a:xfrm rot="19736609" flipH="1" flipV="1">
            <a:off x="5197475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Oval 262"/>
          <p:cNvSpPr/>
          <p:nvPr/>
        </p:nvSpPr>
        <p:spPr bwMode="auto">
          <a:xfrm rot="19736609" flipH="1" flipV="1">
            <a:off x="5478463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4" name="Oval 263"/>
          <p:cNvSpPr/>
          <p:nvPr/>
        </p:nvSpPr>
        <p:spPr bwMode="auto">
          <a:xfrm rot="19736609" flipH="1" flipV="1">
            <a:off x="5759450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Oval 264"/>
          <p:cNvSpPr/>
          <p:nvPr/>
        </p:nvSpPr>
        <p:spPr bwMode="auto">
          <a:xfrm rot="19736609" flipH="1" flipV="1">
            <a:off x="6038850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Oval 266"/>
          <p:cNvSpPr/>
          <p:nvPr/>
        </p:nvSpPr>
        <p:spPr bwMode="auto">
          <a:xfrm rot="19736609" flipH="1" flipV="1">
            <a:off x="2952750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" name="Oval 267"/>
          <p:cNvSpPr/>
          <p:nvPr/>
        </p:nvSpPr>
        <p:spPr bwMode="auto">
          <a:xfrm rot="19736609" flipH="1" flipV="1">
            <a:off x="3233738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Oval 268"/>
          <p:cNvSpPr/>
          <p:nvPr/>
        </p:nvSpPr>
        <p:spPr bwMode="auto">
          <a:xfrm rot="19736609" flipH="1" flipV="1">
            <a:off x="3514725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0" name="Oval 269"/>
          <p:cNvSpPr/>
          <p:nvPr/>
        </p:nvSpPr>
        <p:spPr bwMode="auto">
          <a:xfrm rot="19736609" flipH="1" flipV="1">
            <a:off x="3794125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Oval 270"/>
          <p:cNvSpPr/>
          <p:nvPr/>
        </p:nvSpPr>
        <p:spPr bwMode="auto">
          <a:xfrm rot="19736609" flipH="1" flipV="1">
            <a:off x="4075113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2" name="Oval 271"/>
          <p:cNvSpPr/>
          <p:nvPr/>
        </p:nvSpPr>
        <p:spPr bwMode="auto">
          <a:xfrm rot="19736609" flipH="1" flipV="1">
            <a:off x="4356100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Oval 272"/>
          <p:cNvSpPr/>
          <p:nvPr/>
        </p:nvSpPr>
        <p:spPr bwMode="auto">
          <a:xfrm rot="19736609" flipH="1" flipV="1">
            <a:off x="4637088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" name="Oval 273"/>
          <p:cNvSpPr/>
          <p:nvPr/>
        </p:nvSpPr>
        <p:spPr bwMode="auto">
          <a:xfrm rot="19736609" flipH="1" flipV="1">
            <a:off x="4916488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5" name="Oval 274"/>
          <p:cNvSpPr/>
          <p:nvPr/>
        </p:nvSpPr>
        <p:spPr bwMode="auto">
          <a:xfrm rot="19736609" flipH="1" flipV="1">
            <a:off x="5197475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Oval 275"/>
          <p:cNvSpPr/>
          <p:nvPr/>
        </p:nvSpPr>
        <p:spPr bwMode="auto">
          <a:xfrm rot="19736609" flipH="1" flipV="1">
            <a:off x="5478463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7" name="Oval 276"/>
          <p:cNvSpPr/>
          <p:nvPr/>
        </p:nvSpPr>
        <p:spPr bwMode="auto">
          <a:xfrm rot="19736609" flipH="1" flipV="1">
            <a:off x="5759450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Oval 277"/>
          <p:cNvSpPr/>
          <p:nvPr/>
        </p:nvSpPr>
        <p:spPr bwMode="auto">
          <a:xfrm rot="19736609" flipH="1" flipV="1">
            <a:off x="6038850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Oval 279"/>
          <p:cNvSpPr/>
          <p:nvPr/>
        </p:nvSpPr>
        <p:spPr bwMode="auto">
          <a:xfrm rot="19736609" flipH="1" flipV="1">
            <a:off x="2952750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1" name="Oval 280"/>
          <p:cNvSpPr/>
          <p:nvPr/>
        </p:nvSpPr>
        <p:spPr bwMode="auto">
          <a:xfrm rot="19736609" flipH="1" flipV="1">
            <a:off x="3233738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Oval 281"/>
          <p:cNvSpPr/>
          <p:nvPr/>
        </p:nvSpPr>
        <p:spPr bwMode="auto">
          <a:xfrm rot="19736609" flipH="1" flipV="1">
            <a:off x="3514725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3" name="Oval 282"/>
          <p:cNvSpPr/>
          <p:nvPr/>
        </p:nvSpPr>
        <p:spPr bwMode="auto">
          <a:xfrm rot="19736609" flipH="1" flipV="1">
            <a:off x="3794125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 bwMode="auto">
          <a:xfrm rot="19736609" flipH="1" flipV="1">
            <a:off x="4075113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5" name="Oval 284"/>
          <p:cNvSpPr/>
          <p:nvPr/>
        </p:nvSpPr>
        <p:spPr bwMode="auto">
          <a:xfrm rot="19736609" flipH="1" flipV="1">
            <a:off x="4356100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Oval 285"/>
          <p:cNvSpPr/>
          <p:nvPr/>
        </p:nvSpPr>
        <p:spPr bwMode="auto">
          <a:xfrm rot="19736609" flipH="1" flipV="1">
            <a:off x="4637088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7" name="Oval 286"/>
          <p:cNvSpPr/>
          <p:nvPr/>
        </p:nvSpPr>
        <p:spPr bwMode="auto">
          <a:xfrm rot="19736609" flipH="1" flipV="1">
            <a:off x="4916488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Oval 287"/>
          <p:cNvSpPr/>
          <p:nvPr/>
        </p:nvSpPr>
        <p:spPr bwMode="auto">
          <a:xfrm rot="19736609" flipH="1" flipV="1">
            <a:off x="5197475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9" name="Oval 288"/>
          <p:cNvSpPr/>
          <p:nvPr/>
        </p:nvSpPr>
        <p:spPr bwMode="auto">
          <a:xfrm rot="19736609" flipH="1" flipV="1">
            <a:off x="5478463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0" name="Oval 289"/>
          <p:cNvSpPr/>
          <p:nvPr/>
        </p:nvSpPr>
        <p:spPr bwMode="auto">
          <a:xfrm rot="19736609" flipH="1" flipV="1">
            <a:off x="5759450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1" name="Oval 290"/>
          <p:cNvSpPr/>
          <p:nvPr/>
        </p:nvSpPr>
        <p:spPr bwMode="auto">
          <a:xfrm rot="19736609" flipH="1" flipV="1">
            <a:off x="6038850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3" name="Oval 292"/>
          <p:cNvSpPr/>
          <p:nvPr/>
        </p:nvSpPr>
        <p:spPr bwMode="auto">
          <a:xfrm rot="19736609" flipH="1" flipV="1">
            <a:off x="2952750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Oval 293"/>
          <p:cNvSpPr/>
          <p:nvPr/>
        </p:nvSpPr>
        <p:spPr bwMode="auto">
          <a:xfrm rot="19736609" flipH="1" flipV="1">
            <a:off x="3233738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5" name="Oval 294"/>
          <p:cNvSpPr/>
          <p:nvPr/>
        </p:nvSpPr>
        <p:spPr bwMode="auto">
          <a:xfrm rot="19736609" flipH="1" flipV="1">
            <a:off x="3514725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Oval 295"/>
          <p:cNvSpPr/>
          <p:nvPr/>
        </p:nvSpPr>
        <p:spPr bwMode="auto">
          <a:xfrm rot="19736609" flipH="1" flipV="1">
            <a:off x="3794125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" name="Oval 296"/>
          <p:cNvSpPr/>
          <p:nvPr/>
        </p:nvSpPr>
        <p:spPr bwMode="auto">
          <a:xfrm rot="19736609" flipH="1" flipV="1">
            <a:off x="4075113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Oval 297"/>
          <p:cNvSpPr/>
          <p:nvPr/>
        </p:nvSpPr>
        <p:spPr bwMode="auto">
          <a:xfrm rot="19736609" flipH="1" flipV="1">
            <a:off x="4356100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9" name="Oval 298"/>
          <p:cNvSpPr/>
          <p:nvPr/>
        </p:nvSpPr>
        <p:spPr bwMode="auto">
          <a:xfrm rot="19736609" flipH="1" flipV="1">
            <a:off x="4637088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0" name="Oval 299"/>
          <p:cNvSpPr/>
          <p:nvPr/>
        </p:nvSpPr>
        <p:spPr bwMode="auto">
          <a:xfrm rot="19736609" flipH="1" flipV="1">
            <a:off x="4916488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1" name="Oval 300"/>
          <p:cNvSpPr/>
          <p:nvPr/>
        </p:nvSpPr>
        <p:spPr bwMode="auto">
          <a:xfrm rot="19736609" flipH="1" flipV="1">
            <a:off x="5197475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2" name="Oval 301"/>
          <p:cNvSpPr/>
          <p:nvPr/>
        </p:nvSpPr>
        <p:spPr bwMode="auto">
          <a:xfrm rot="19736609" flipH="1" flipV="1">
            <a:off x="5478463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3" name="Oval 302"/>
          <p:cNvSpPr/>
          <p:nvPr/>
        </p:nvSpPr>
        <p:spPr bwMode="auto">
          <a:xfrm rot="19736609" flipH="1" flipV="1">
            <a:off x="5759450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4" name="Oval 303"/>
          <p:cNvSpPr/>
          <p:nvPr/>
        </p:nvSpPr>
        <p:spPr bwMode="auto">
          <a:xfrm rot="19736609" flipH="1" flipV="1">
            <a:off x="6038850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6" name="Oval 305"/>
          <p:cNvSpPr/>
          <p:nvPr/>
        </p:nvSpPr>
        <p:spPr bwMode="auto">
          <a:xfrm rot="19736609" flipH="1" flipV="1">
            <a:off x="2952750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" name="Oval 306"/>
          <p:cNvSpPr/>
          <p:nvPr/>
        </p:nvSpPr>
        <p:spPr bwMode="auto">
          <a:xfrm rot="19736609" flipH="1" flipV="1">
            <a:off x="3233738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" name="Oval 307"/>
          <p:cNvSpPr/>
          <p:nvPr/>
        </p:nvSpPr>
        <p:spPr bwMode="auto">
          <a:xfrm rot="19736609" flipH="1" flipV="1">
            <a:off x="3514725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9" name="Oval 308"/>
          <p:cNvSpPr/>
          <p:nvPr/>
        </p:nvSpPr>
        <p:spPr bwMode="auto">
          <a:xfrm rot="19736609" flipH="1" flipV="1">
            <a:off x="3794125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" name="Oval 309"/>
          <p:cNvSpPr/>
          <p:nvPr/>
        </p:nvSpPr>
        <p:spPr bwMode="auto">
          <a:xfrm rot="19736609" flipH="1" flipV="1">
            <a:off x="4075113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1" name="Oval 310"/>
          <p:cNvSpPr/>
          <p:nvPr/>
        </p:nvSpPr>
        <p:spPr bwMode="auto">
          <a:xfrm rot="19736609" flipH="1" flipV="1">
            <a:off x="4356100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2" name="Oval 311"/>
          <p:cNvSpPr/>
          <p:nvPr/>
        </p:nvSpPr>
        <p:spPr bwMode="auto">
          <a:xfrm rot="19736609" flipH="1" flipV="1">
            <a:off x="4637088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3" name="Oval 312"/>
          <p:cNvSpPr/>
          <p:nvPr/>
        </p:nvSpPr>
        <p:spPr bwMode="auto">
          <a:xfrm rot="19736609" flipH="1" flipV="1">
            <a:off x="4916488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" name="Oval 313"/>
          <p:cNvSpPr/>
          <p:nvPr/>
        </p:nvSpPr>
        <p:spPr bwMode="auto">
          <a:xfrm rot="19736609" flipH="1" flipV="1">
            <a:off x="5197475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5" name="Oval 314"/>
          <p:cNvSpPr/>
          <p:nvPr/>
        </p:nvSpPr>
        <p:spPr bwMode="auto">
          <a:xfrm rot="19736609" flipH="1" flipV="1">
            <a:off x="5478463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6" name="Oval 315"/>
          <p:cNvSpPr/>
          <p:nvPr/>
        </p:nvSpPr>
        <p:spPr bwMode="auto">
          <a:xfrm rot="19736609" flipH="1" flipV="1">
            <a:off x="5759450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7" name="Oval 316"/>
          <p:cNvSpPr/>
          <p:nvPr/>
        </p:nvSpPr>
        <p:spPr bwMode="auto">
          <a:xfrm rot="19736609" flipH="1" flipV="1">
            <a:off x="6038850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9" name="Oval 318"/>
          <p:cNvSpPr/>
          <p:nvPr/>
        </p:nvSpPr>
        <p:spPr bwMode="auto">
          <a:xfrm rot="19736609" flipH="1" flipV="1">
            <a:off x="2952750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0" name="Oval 319"/>
          <p:cNvSpPr/>
          <p:nvPr/>
        </p:nvSpPr>
        <p:spPr bwMode="auto">
          <a:xfrm rot="19736609" flipH="1" flipV="1">
            <a:off x="3233738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1" name="Oval 320"/>
          <p:cNvSpPr/>
          <p:nvPr/>
        </p:nvSpPr>
        <p:spPr bwMode="auto">
          <a:xfrm rot="19736609" flipH="1" flipV="1">
            <a:off x="3514725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2" name="Oval 321"/>
          <p:cNvSpPr/>
          <p:nvPr/>
        </p:nvSpPr>
        <p:spPr bwMode="auto">
          <a:xfrm rot="19736609" flipH="1" flipV="1">
            <a:off x="3794125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3" name="Oval 322"/>
          <p:cNvSpPr/>
          <p:nvPr/>
        </p:nvSpPr>
        <p:spPr bwMode="auto">
          <a:xfrm rot="19736609" flipH="1" flipV="1">
            <a:off x="4075113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4" name="Oval 323"/>
          <p:cNvSpPr/>
          <p:nvPr/>
        </p:nvSpPr>
        <p:spPr bwMode="auto">
          <a:xfrm rot="19736609" flipH="1" flipV="1">
            <a:off x="4356100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5" name="Oval 324"/>
          <p:cNvSpPr/>
          <p:nvPr/>
        </p:nvSpPr>
        <p:spPr bwMode="auto">
          <a:xfrm rot="19736609" flipH="1" flipV="1">
            <a:off x="4637088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6" name="Oval 325"/>
          <p:cNvSpPr/>
          <p:nvPr/>
        </p:nvSpPr>
        <p:spPr bwMode="auto">
          <a:xfrm rot="19736609" flipH="1" flipV="1">
            <a:off x="4916488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7" name="Oval 326"/>
          <p:cNvSpPr/>
          <p:nvPr/>
        </p:nvSpPr>
        <p:spPr bwMode="auto">
          <a:xfrm rot="19736609" flipH="1" flipV="1">
            <a:off x="5197475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8" name="Oval 327"/>
          <p:cNvSpPr/>
          <p:nvPr/>
        </p:nvSpPr>
        <p:spPr bwMode="auto">
          <a:xfrm rot="19736609" flipH="1" flipV="1">
            <a:off x="5478463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9" name="Oval 328"/>
          <p:cNvSpPr/>
          <p:nvPr/>
        </p:nvSpPr>
        <p:spPr bwMode="auto">
          <a:xfrm rot="19736609" flipH="1" flipV="1">
            <a:off x="5759450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0" name="Oval 329"/>
          <p:cNvSpPr/>
          <p:nvPr/>
        </p:nvSpPr>
        <p:spPr bwMode="auto">
          <a:xfrm rot="19736609" flipH="1" flipV="1">
            <a:off x="6038850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2" name="Oval 331"/>
          <p:cNvSpPr/>
          <p:nvPr/>
        </p:nvSpPr>
        <p:spPr bwMode="auto">
          <a:xfrm rot="19736609" flipH="1" flipV="1">
            <a:off x="2952750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" name="Oval 332"/>
          <p:cNvSpPr/>
          <p:nvPr/>
        </p:nvSpPr>
        <p:spPr bwMode="auto">
          <a:xfrm rot="19736609" flipH="1" flipV="1">
            <a:off x="3233738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4" name="Oval 333"/>
          <p:cNvSpPr/>
          <p:nvPr/>
        </p:nvSpPr>
        <p:spPr bwMode="auto">
          <a:xfrm rot="19736609" flipH="1" flipV="1">
            <a:off x="3514725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5" name="Oval 334"/>
          <p:cNvSpPr/>
          <p:nvPr/>
        </p:nvSpPr>
        <p:spPr bwMode="auto">
          <a:xfrm rot="19736609" flipH="1" flipV="1">
            <a:off x="3794125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6" name="Oval 335"/>
          <p:cNvSpPr/>
          <p:nvPr/>
        </p:nvSpPr>
        <p:spPr bwMode="auto">
          <a:xfrm rot="19736609" flipH="1" flipV="1">
            <a:off x="4075113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7" name="Oval 336"/>
          <p:cNvSpPr/>
          <p:nvPr/>
        </p:nvSpPr>
        <p:spPr bwMode="auto">
          <a:xfrm rot="19736609" flipH="1" flipV="1">
            <a:off x="4356100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8" name="Oval 337"/>
          <p:cNvSpPr/>
          <p:nvPr/>
        </p:nvSpPr>
        <p:spPr bwMode="auto">
          <a:xfrm rot="19736609" flipH="1" flipV="1">
            <a:off x="4637088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9" name="Oval 338"/>
          <p:cNvSpPr/>
          <p:nvPr/>
        </p:nvSpPr>
        <p:spPr bwMode="auto">
          <a:xfrm rot="19736609" flipH="1" flipV="1">
            <a:off x="4916488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0" name="Oval 339"/>
          <p:cNvSpPr/>
          <p:nvPr/>
        </p:nvSpPr>
        <p:spPr bwMode="auto">
          <a:xfrm rot="19736609" flipH="1" flipV="1">
            <a:off x="5197475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1" name="Oval 340"/>
          <p:cNvSpPr/>
          <p:nvPr/>
        </p:nvSpPr>
        <p:spPr bwMode="auto">
          <a:xfrm rot="19736609" flipH="1" flipV="1">
            <a:off x="5478463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2" name="Oval 341"/>
          <p:cNvSpPr/>
          <p:nvPr/>
        </p:nvSpPr>
        <p:spPr bwMode="auto">
          <a:xfrm rot="19736609" flipH="1" flipV="1">
            <a:off x="5759450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3" name="Oval 342"/>
          <p:cNvSpPr/>
          <p:nvPr/>
        </p:nvSpPr>
        <p:spPr bwMode="auto">
          <a:xfrm rot="19736609" flipH="1" flipV="1">
            <a:off x="6038850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5" name="Oval 344"/>
          <p:cNvSpPr/>
          <p:nvPr/>
        </p:nvSpPr>
        <p:spPr bwMode="auto">
          <a:xfrm rot="19736609" flipH="1" flipV="1">
            <a:off x="2952750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6" name="Oval 345"/>
          <p:cNvSpPr/>
          <p:nvPr/>
        </p:nvSpPr>
        <p:spPr bwMode="auto">
          <a:xfrm rot="19736609" flipH="1" flipV="1">
            <a:off x="3233738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7" name="Oval 346"/>
          <p:cNvSpPr/>
          <p:nvPr/>
        </p:nvSpPr>
        <p:spPr bwMode="auto">
          <a:xfrm rot="19736609" flipH="1" flipV="1">
            <a:off x="3514725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" name="Oval 347"/>
          <p:cNvSpPr/>
          <p:nvPr/>
        </p:nvSpPr>
        <p:spPr bwMode="auto">
          <a:xfrm rot="19736609" flipH="1" flipV="1">
            <a:off x="3794125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9" name="Oval 348"/>
          <p:cNvSpPr/>
          <p:nvPr/>
        </p:nvSpPr>
        <p:spPr bwMode="auto">
          <a:xfrm rot="19736609" flipH="1" flipV="1">
            <a:off x="4075113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0" name="Oval 349"/>
          <p:cNvSpPr/>
          <p:nvPr/>
        </p:nvSpPr>
        <p:spPr bwMode="auto">
          <a:xfrm rot="19736609" flipH="1" flipV="1">
            <a:off x="4356100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1" name="Oval 350"/>
          <p:cNvSpPr/>
          <p:nvPr/>
        </p:nvSpPr>
        <p:spPr bwMode="auto">
          <a:xfrm rot="19736609" flipH="1" flipV="1">
            <a:off x="4637088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2" name="Oval 351"/>
          <p:cNvSpPr/>
          <p:nvPr/>
        </p:nvSpPr>
        <p:spPr bwMode="auto">
          <a:xfrm rot="19736609" flipH="1" flipV="1">
            <a:off x="4916488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3" name="Oval 352"/>
          <p:cNvSpPr/>
          <p:nvPr/>
        </p:nvSpPr>
        <p:spPr bwMode="auto">
          <a:xfrm rot="19736609" flipH="1" flipV="1">
            <a:off x="5197475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4" name="Oval 353"/>
          <p:cNvSpPr/>
          <p:nvPr/>
        </p:nvSpPr>
        <p:spPr bwMode="auto">
          <a:xfrm rot="19736609" flipH="1" flipV="1">
            <a:off x="5478463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5" name="Oval 354"/>
          <p:cNvSpPr/>
          <p:nvPr/>
        </p:nvSpPr>
        <p:spPr bwMode="auto">
          <a:xfrm rot="19736609" flipH="1" flipV="1">
            <a:off x="5759450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6" name="Oval 355"/>
          <p:cNvSpPr/>
          <p:nvPr/>
        </p:nvSpPr>
        <p:spPr bwMode="auto">
          <a:xfrm rot="19736609" flipH="1" flipV="1">
            <a:off x="6038850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" name="Oval 357"/>
          <p:cNvSpPr/>
          <p:nvPr/>
        </p:nvSpPr>
        <p:spPr bwMode="auto">
          <a:xfrm rot="19736609" flipH="1" flipV="1">
            <a:off x="2952750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9" name="Oval 358"/>
          <p:cNvSpPr/>
          <p:nvPr/>
        </p:nvSpPr>
        <p:spPr bwMode="auto">
          <a:xfrm rot="19736609" flipH="1" flipV="1">
            <a:off x="3233738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0" name="Oval 359"/>
          <p:cNvSpPr/>
          <p:nvPr/>
        </p:nvSpPr>
        <p:spPr bwMode="auto">
          <a:xfrm rot="19736609" flipH="1" flipV="1">
            <a:off x="3514725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1" name="Oval 360"/>
          <p:cNvSpPr/>
          <p:nvPr/>
        </p:nvSpPr>
        <p:spPr bwMode="auto">
          <a:xfrm rot="19736609" flipH="1" flipV="1">
            <a:off x="3794125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2" name="Oval 361"/>
          <p:cNvSpPr/>
          <p:nvPr/>
        </p:nvSpPr>
        <p:spPr bwMode="auto">
          <a:xfrm rot="19736609" flipH="1" flipV="1">
            <a:off x="4075113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3" name="Oval 362"/>
          <p:cNvSpPr/>
          <p:nvPr/>
        </p:nvSpPr>
        <p:spPr bwMode="auto">
          <a:xfrm rot="19736609" flipH="1" flipV="1">
            <a:off x="4356100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4" name="Oval 363"/>
          <p:cNvSpPr/>
          <p:nvPr/>
        </p:nvSpPr>
        <p:spPr bwMode="auto">
          <a:xfrm rot="19736609" flipH="1" flipV="1">
            <a:off x="4637088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5" name="Oval 364"/>
          <p:cNvSpPr/>
          <p:nvPr/>
        </p:nvSpPr>
        <p:spPr bwMode="auto">
          <a:xfrm rot="19736609" flipH="1" flipV="1">
            <a:off x="4916488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6" name="Oval 365"/>
          <p:cNvSpPr/>
          <p:nvPr/>
        </p:nvSpPr>
        <p:spPr bwMode="auto">
          <a:xfrm rot="19736609" flipH="1" flipV="1">
            <a:off x="5197475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7" name="Oval 366"/>
          <p:cNvSpPr/>
          <p:nvPr/>
        </p:nvSpPr>
        <p:spPr bwMode="auto">
          <a:xfrm rot="19736609" flipH="1" flipV="1">
            <a:off x="5478463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" name="Oval 367"/>
          <p:cNvSpPr/>
          <p:nvPr/>
        </p:nvSpPr>
        <p:spPr bwMode="auto">
          <a:xfrm rot="19736609" flipH="1" flipV="1">
            <a:off x="5759450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9" name="Oval 368"/>
          <p:cNvSpPr/>
          <p:nvPr/>
        </p:nvSpPr>
        <p:spPr bwMode="auto">
          <a:xfrm rot="19736609" flipH="1" flipV="1">
            <a:off x="6038850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1" name="Oval 370"/>
          <p:cNvSpPr/>
          <p:nvPr/>
        </p:nvSpPr>
        <p:spPr bwMode="auto">
          <a:xfrm rot="19736609" flipH="1" flipV="1">
            <a:off x="2952750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2" name="Oval 371"/>
          <p:cNvSpPr/>
          <p:nvPr/>
        </p:nvSpPr>
        <p:spPr bwMode="auto">
          <a:xfrm rot="19736609" flipH="1" flipV="1">
            <a:off x="3233738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3" name="Oval 372"/>
          <p:cNvSpPr/>
          <p:nvPr/>
        </p:nvSpPr>
        <p:spPr bwMode="auto">
          <a:xfrm rot="19736609" flipH="1" flipV="1">
            <a:off x="3514725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4" name="Oval 373"/>
          <p:cNvSpPr/>
          <p:nvPr/>
        </p:nvSpPr>
        <p:spPr bwMode="auto">
          <a:xfrm rot="19736609" flipH="1" flipV="1">
            <a:off x="3794125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5" name="Oval 374"/>
          <p:cNvSpPr/>
          <p:nvPr/>
        </p:nvSpPr>
        <p:spPr bwMode="auto">
          <a:xfrm rot="19736609" flipH="1" flipV="1">
            <a:off x="4075113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6" name="Oval 375"/>
          <p:cNvSpPr/>
          <p:nvPr/>
        </p:nvSpPr>
        <p:spPr bwMode="auto">
          <a:xfrm rot="19736609" flipH="1" flipV="1">
            <a:off x="4356100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7" name="Oval 376"/>
          <p:cNvSpPr/>
          <p:nvPr/>
        </p:nvSpPr>
        <p:spPr bwMode="auto">
          <a:xfrm rot="19736609" flipH="1" flipV="1">
            <a:off x="4637088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8" name="Oval 377"/>
          <p:cNvSpPr/>
          <p:nvPr/>
        </p:nvSpPr>
        <p:spPr bwMode="auto">
          <a:xfrm rot="19736609" flipH="1" flipV="1">
            <a:off x="4916488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" name="Oval 378"/>
          <p:cNvSpPr/>
          <p:nvPr/>
        </p:nvSpPr>
        <p:spPr bwMode="auto">
          <a:xfrm rot="19736609" flipH="1" flipV="1">
            <a:off x="5197475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0" name="Oval 379"/>
          <p:cNvSpPr/>
          <p:nvPr/>
        </p:nvSpPr>
        <p:spPr bwMode="auto">
          <a:xfrm rot="19736609" flipH="1" flipV="1">
            <a:off x="5478463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1" name="Oval 380"/>
          <p:cNvSpPr/>
          <p:nvPr/>
        </p:nvSpPr>
        <p:spPr bwMode="auto">
          <a:xfrm rot="19736609" flipH="1" flipV="1">
            <a:off x="5759450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2" name="Oval 381"/>
          <p:cNvSpPr/>
          <p:nvPr/>
        </p:nvSpPr>
        <p:spPr bwMode="auto">
          <a:xfrm rot="19736609" flipH="1" flipV="1">
            <a:off x="6038850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4" name="Oval 383"/>
          <p:cNvSpPr/>
          <p:nvPr/>
        </p:nvSpPr>
        <p:spPr bwMode="auto">
          <a:xfrm rot="19736609" flipH="1" flipV="1">
            <a:off x="2952750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" name="Oval 384"/>
          <p:cNvSpPr/>
          <p:nvPr/>
        </p:nvSpPr>
        <p:spPr bwMode="auto">
          <a:xfrm rot="19736609" flipH="1" flipV="1">
            <a:off x="3233738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6" name="Oval 385"/>
          <p:cNvSpPr/>
          <p:nvPr/>
        </p:nvSpPr>
        <p:spPr bwMode="auto">
          <a:xfrm rot="19736609" flipH="1" flipV="1">
            <a:off x="3514725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7" name="Oval 386"/>
          <p:cNvSpPr/>
          <p:nvPr/>
        </p:nvSpPr>
        <p:spPr bwMode="auto">
          <a:xfrm rot="19736609" flipH="1" flipV="1">
            <a:off x="3794125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8" name="Oval 387"/>
          <p:cNvSpPr/>
          <p:nvPr/>
        </p:nvSpPr>
        <p:spPr bwMode="auto">
          <a:xfrm rot="19736609" flipH="1" flipV="1">
            <a:off x="4075113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" name="Oval 388"/>
          <p:cNvSpPr/>
          <p:nvPr/>
        </p:nvSpPr>
        <p:spPr bwMode="auto">
          <a:xfrm rot="19736609" flipH="1" flipV="1">
            <a:off x="4356100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0" name="Oval 389"/>
          <p:cNvSpPr/>
          <p:nvPr/>
        </p:nvSpPr>
        <p:spPr bwMode="auto">
          <a:xfrm rot="19736609" flipH="1" flipV="1">
            <a:off x="4637088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1" name="Oval 390"/>
          <p:cNvSpPr/>
          <p:nvPr/>
        </p:nvSpPr>
        <p:spPr bwMode="auto">
          <a:xfrm rot="19736609" flipH="1" flipV="1">
            <a:off x="4916488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2" name="Oval 391"/>
          <p:cNvSpPr/>
          <p:nvPr/>
        </p:nvSpPr>
        <p:spPr bwMode="auto">
          <a:xfrm rot="19736609" flipH="1" flipV="1">
            <a:off x="5197475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3" name="Oval 392"/>
          <p:cNvSpPr/>
          <p:nvPr/>
        </p:nvSpPr>
        <p:spPr bwMode="auto">
          <a:xfrm rot="19736609" flipH="1" flipV="1">
            <a:off x="5478463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4" name="Oval 393"/>
          <p:cNvSpPr/>
          <p:nvPr/>
        </p:nvSpPr>
        <p:spPr bwMode="auto">
          <a:xfrm rot="19736609" flipH="1" flipV="1">
            <a:off x="5759450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5" name="Oval 394"/>
          <p:cNvSpPr/>
          <p:nvPr/>
        </p:nvSpPr>
        <p:spPr bwMode="auto">
          <a:xfrm rot="19736609" flipH="1" flipV="1">
            <a:off x="6038850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7" name="Oval 396"/>
          <p:cNvSpPr/>
          <p:nvPr/>
        </p:nvSpPr>
        <p:spPr bwMode="auto">
          <a:xfrm rot="19736609" flipH="1" flipV="1">
            <a:off x="2952750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Oval 397"/>
          <p:cNvSpPr/>
          <p:nvPr/>
        </p:nvSpPr>
        <p:spPr bwMode="auto">
          <a:xfrm rot="19736609" flipH="1" flipV="1">
            <a:off x="3233738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" name="Oval 398"/>
          <p:cNvSpPr/>
          <p:nvPr/>
        </p:nvSpPr>
        <p:spPr bwMode="auto">
          <a:xfrm rot="19736609" flipH="1" flipV="1">
            <a:off x="3514725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0" name="Oval 399"/>
          <p:cNvSpPr/>
          <p:nvPr/>
        </p:nvSpPr>
        <p:spPr bwMode="auto">
          <a:xfrm rot="19736609" flipH="1" flipV="1">
            <a:off x="3794125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1" name="Oval 400"/>
          <p:cNvSpPr/>
          <p:nvPr/>
        </p:nvSpPr>
        <p:spPr bwMode="auto">
          <a:xfrm rot="19736609" flipH="1" flipV="1">
            <a:off x="4075113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2" name="Oval 401"/>
          <p:cNvSpPr/>
          <p:nvPr/>
        </p:nvSpPr>
        <p:spPr bwMode="auto">
          <a:xfrm rot="19736609" flipH="1" flipV="1">
            <a:off x="4356100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3" name="Oval 402"/>
          <p:cNvSpPr/>
          <p:nvPr/>
        </p:nvSpPr>
        <p:spPr bwMode="auto">
          <a:xfrm rot="19736609" flipH="1" flipV="1">
            <a:off x="4637088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4" name="Oval 403"/>
          <p:cNvSpPr/>
          <p:nvPr/>
        </p:nvSpPr>
        <p:spPr bwMode="auto">
          <a:xfrm rot="19736609" flipH="1" flipV="1">
            <a:off x="4916488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5" name="Oval 404"/>
          <p:cNvSpPr/>
          <p:nvPr/>
        </p:nvSpPr>
        <p:spPr bwMode="auto">
          <a:xfrm rot="19736609" flipH="1" flipV="1">
            <a:off x="5197475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6" name="Oval 405"/>
          <p:cNvSpPr/>
          <p:nvPr/>
        </p:nvSpPr>
        <p:spPr bwMode="auto">
          <a:xfrm rot="19736609" flipH="1" flipV="1">
            <a:off x="5478463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7" name="Oval 406"/>
          <p:cNvSpPr/>
          <p:nvPr/>
        </p:nvSpPr>
        <p:spPr bwMode="auto">
          <a:xfrm rot="19736609" flipH="1" flipV="1">
            <a:off x="5759450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8" name="Oval 407"/>
          <p:cNvSpPr/>
          <p:nvPr/>
        </p:nvSpPr>
        <p:spPr bwMode="auto">
          <a:xfrm rot="19736609" flipH="1" flipV="1">
            <a:off x="6038850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" name="Oval 409"/>
          <p:cNvSpPr/>
          <p:nvPr/>
        </p:nvSpPr>
        <p:spPr bwMode="auto">
          <a:xfrm rot="19736609" flipH="1" flipV="1">
            <a:off x="2952750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1" name="Oval 410"/>
          <p:cNvSpPr/>
          <p:nvPr/>
        </p:nvSpPr>
        <p:spPr bwMode="auto">
          <a:xfrm rot="19736609" flipH="1" flipV="1">
            <a:off x="3233738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2" name="Oval 411"/>
          <p:cNvSpPr/>
          <p:nvPr/>
        </p:nvSpPr>
        <p:spPr bwMode="auto">
          <a:xfrm rot="19736609" flipH="1" flipV="1">
            <a:off x="3514725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3" name="Oval 412"/>
          <p:cNvSpPr/>
          <p:nvPr/>
        </p:nvSpPr>
        <p:spPr bwMode="auto">
          <a:xfrm rot="19736609" flipH="1" flipV="1">
            <a:off x="3794125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4" name="Oval 413"/>
          <p:cNvSpPr/>
          <p:nvPr/>
        </p:nvSpPr>
        <p:spPr bwMode="auto">
          <a:xfrm rot="19736609" flipH="1" flipV="1">
            <a:off x="4075113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5" name="Oval 414"/>
          <p:cNvSpPr/>
          <p:nvPr/>
        </p:nvSpPr>
        <p:spPr bwMode="auto">
          <a:xfrm rot="19736609" flipH="1" flipV="1">
            <a:off x="4356100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6" name="Oval 415"/>
          <p:cNvSpPr/>
          <p:nvPr/>
        </p:nvSpPr>
        <p:spPr bwMode="auto">
          <a:xfrm rot="19736609" flipH="1" flipV="1">
            <a:off x="4637088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7" name="Oval 416"/>
          <p:cNvSpPr/>
          <p:nvPr/>
        </p:nvSpPr>
        <p:spPr bwMode="auto">
          <a:xfrm rot="19736609" flipH="1" flipV="1">
            <a:off x="4916488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8" name="Oval 417"/>
          <p:cNvSpPr/>
          <p:nvPr/>
        </p:nvSpPr>
        <p:spPr bwMode="auto">
          <a:xfrm rot="19736609" flipH="1" flipV="1">
            <a:off x="5197475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" name="Oval 418"/>
          <p:cNvSpPr/>
          <p:nvPr/>
        </p:nvSpPr>
        <p:spPr bwMode="auto">
          <a:xfrm rot="19736609" flipH="1" flipV="1">
            <a:off x="5478463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0" name="Oval 419"/>
          <p:cNvSpPr/>
          <p:nvPr/>
        </p:nvSpPr>
        <p:spPr bwMode="auto">
          <a:xfrm rot="19736609" flipH="1" flipV="1">
            <a:off x="5759450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1" name="Oval 420"/>
          <p:cNvSpPr/>
          <p:nvPr/>
        </p:nvSpPr>
        <p:spPr bwMode="auto">
          <a:xfrm rot="19736609" flipH="1" flipV="1">
            <a:off x="6038850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96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“success rate” </a:t>
            </a:r>
            <a:br>
              <a:rPr lang="en-US" altLang="en-US" smtClean="0"/>
            </a:br>
            <a:r>
              <a:rPr lang="en-US" altLang="en-US" smtClean="0"/>
              <a:t>of structure determination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9597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2013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20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9"/>
          <p:cNvGrpSpPr>
            <a:grpSpLocks/>
          </p:cNvGrpSpPr>
          <p:nvPr/>
        </p:nvGrpSpPr>
        <p:grpSpPr bwMode="auto">
          <a:xfrm>
            <a:off x="3005138" y="5824538"/>
            <a:ext cx="3265487" cy="282575"/>
            <a:chOff x="3004726" y="5823939"/>
            <a:chExt cx="3265386" cy="283448"/>
          </a:xfrm>
        </p:grpSpPr>
        <p:sp>
          <p:nvSpPr>
            <p:cNvPr id="3" name="Oval 2"/>
            <p:cNvSpPr/>
            <p:nvPr/>
          </p:nvSpPr>
          <p:spPr bwMode="auto">
            <a:xfrm rot="18583957" flipH="1" flipV="1">
              <a:off x="2952693" y="5875972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rot="18583957" flipH="1" flipV="1">
              <a:off x="3232881" y="5875176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18583957" flipH="1" flipV="1">
              <a:off x="3513859" y="5875176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18583957" flipH="1" flipV="1">
              <a:off x="3794042" y="5875972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18583957" flipH="1" flipV="1">
              <a:off x="4075020" y="5875972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18583957" flipH="1" flipV="1">
              <a:off x="4355208" y="5875176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 rot="18583957" flipH="1" flipV="1">
              <a:off x="4636187" y="5875176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 rot="18583957" flipH="1" flipV="1">
              <a:off x="4916369" y="5875972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 rot="18583957" flipH="1" flipV="1">
              <a:off x="5197348" y="5875972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 rot="18583957" flipH="1" flipV="1">
              <a:off x="5477536" y="5875176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 rot="18583957" flipH="1" flipV="1">
              <a:off x="5758514" y="5875176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 rot="18583957" flipH="1" flipV="1">
              <a:off x="6038697" y="5875972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499" name="Group 1"/>
          <p:cNvGrpSpPr>
            <a:grpSpLocks/>
          </p:cNvGrpSpPr>
          <p:nvPr/>
        </p:nvGrpSpPr>
        <p:grpSpPr bwMode="auto">
          <a:xfrm>
            <a:off x="3003550" y="1979613"/>
            <a:ext cx="3267075" cy="282575"/>
            <a:chOff x="3003957" y="1557582"/>
            <a:chExt cx="3266598" cy="283447"/>
          </a:xfrm>
        </p:grpSpPr>
        <p:sp>
          <p:nvSpPr>
            <p:cNvPr id="215" name="Oval 214"/>
            <p:cNvSpPr/>
            <p:nvPr/>
          </p:nvSpPr>
          <p:spPr bwMode="auto">
            <a:xfrm rot="18583957" flipH="1" flipV="1">
              <a:off x="2952708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 rot="18583957" flipH="1" flipV="1">
              <a:off x="3232863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 rot="18583957" flipH="1" flipV="1">
              <a:off x="3513810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 rot="18583957" flipH="1" flipV="1">
              <a:off x="3793960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 rot="18583957" flipH="1" flipV="1">
              <a:off x="4074907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 rot="18583957" flipH="1" flipV="1">
              <a:off x="4355063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 rot="18583957" flipH="1" flipV="1">
              <a:off x="4636009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 rot="18583957" flipH="1" flipV="1">
              <a:off x="4916159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 rot="18583957" flipH="1" flipV="1">
              <a:off x="5197105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 rot="18583957" flipH="1" flipV="1">
              <a:off x="5477261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 rot="18583957" flipH="1" flipV="1">
              <a:off x="5758208" y="1608035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 bwMode="auto">
            <a:xfrm rot="18583957" flipH="1" flipV="1">
              <a:off x="6038357" y="1608831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0" name="Group 3"/>
          <p:cNvGrpSpPr>
            <a:grpSpLocks/>
          </p:cNvGrpSpPr>
          <p:nvPr/>
        </p:nvGrpSpPr>
        <p:grpSpPr bwMode="auto">
          <a:xfrm>
            <a:off x="3003550" y="1722438"/>
            <a:ext cx="3267075" cy="284162"/>
            <a:chOff x="3003958" y="1806680"/>
            <a:chExt cx="3266597" cy="283447"/>
          </a:xfrm>
        </p:grpSpPr>
        <p:sp>
          <p:nvSpPr>
            <p:cNvPr id="228" name="Oval 227"/>
            <p:cNvSpPr/>
            <p:nvPr/>
          </p:nvSpPr>
          <p:spPr bwMode="auto">
            <a:xfrm rot="18583957" flipH="1" flipV="1">
              <a:off x="2952709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 rot="18583957" flipH="1" flipV="1">
              <a:off x="3232859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 bwMode="auto">
            <a:xfrm rot="18583957" flipH="1" flipV="1">
              <a:off x="3513806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 rot="18583957" flipH="1" flipV="1">
              <a:off x="3793961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 rot="18583957" flipH="1" flipV="1">
              <a:off x="4074908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 rot="18583957" flipH="1" flipV="1">
              <a:off x="4355058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 rot="18583957" flipH="1" flipV="1">
              <a:off x="4636004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 rot="18583957" flipH="1" flipV="1">
              <a:off x="4916160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 rot="18583957" flipH="1" flipV="1">
              <a:off x="5197106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 rot="18583957" flipH="1" flipV="1">
              <a:off x="5477256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 rot="18583957" flipH="1" flipV="1">
              <a:off x="5758203" y="1857138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 rot="18583957" flipH="1" flipV="1">
              <a:off x="6038358" y="185792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1" name="Group 4"/>
          <p:cNvGrpSpPr>
            <a:grpSpLocks/>
          </p:cNvGrpSpPr>
          <p:nvPr/>
        </p:nvGrpSpPr>
        <p:grpSpPr bwMode="auto">
          <a:xfrm>
            <a:off x="3003550" y="2235200"/>
            <a:ext cx="3267075" cy="284163"/>
            <a:chOff x="3003957" y="2073360"/>
            <a:chExt cx="3266598" cy="283447"/>
          </a:xfrm>
        </p:grpSpPr>
        <p:sp>
          <p:nvSpPr>
            <p:cNvPr id="241" name="Oval 240"/>
            <p:cNvSpPr/>
            <p:nvPr/>
          </p:nvSpPr>
          <p:spPr bwMode="auto">
            <a:xfrm rot="18583957" flipH="1" flipV="1">
              <a:off x="2952708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2" name="Oval 241"/>
            <p:cNvSpPr/>
            <p:nvPr/>
          </p:nvSpPr>
          <p:spPr bwMode="auto">
            <a:xfrm rot="18583957" flipH="1" flipV="1">
              <a:off x="3232859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3" name="Oval 242"/>
            <p:cNvSpPr/>
            <p:nvPr/>
          </p:nvSpPr>
          <p:spPr bwMode="auto">
            <a:xfrm rot="18583957" flipH="1" flipV="1">
              <a:off x="3513806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 rot="18583957" flipH="1" flipV="1">
              <a:off x="3793960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5" name="Oval 244"/>
            <p:cNvSpPr/>
            <p:nvPr/>
          </p:nvSpPr>
          <p:spPr bwMode="auto">
            <a:xfrm rot="18583957" flipH="1" flipV="1">
              <a:off x="4074907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 rot="18583957" flipH="1" flipV="1">
              <a:off x="4355058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7" name="Oval 246"/>
            <p:cNvSpPr/>
            <p:nvPr/>
          </p:nvSpPr>
          <p:spPr bwMode="auto">
            <a:xfrm rot="18583957" flipH="1" flipV="1">
              <a:off x="4636004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 rot="18583957" flipH="1" flipV="1">
              <a:off x="4916159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9" name="Oval 248"/>
            <p:cNvSpPr/>
            <p:nvPr/>
          </p:nvSpPr>
          <p:spPr bwMode="auto">
            <a:xfrm rot="18583957" flipH="1" flipV="1">
              <a:off x="5197105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0" name="Oval 249"/>
            <p:cNvSpPr/>
            <p:nvPr/>
          </p:nvSpPr>
          <p:spPr bwMode="auto">
            <a:xfrm rot="18583957" flipH="1" flipV="1">
              <a:off x="5477256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1" name="Oval 250"/>
            <p:cNvSpPr/>
            <p:nvPr/>
          </p:nvSpPr>
          <p:spPr bwMode="auto">
            <a:xfrm rot="18583957" flipH="1" flipV="1">
              <a:off x="5758203" y="2123817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2" name="Oval 251"/>
            <p:cNvSpPr/>
            <p:nvPr/>
          </p:nvSpPr>
          <p:spPr bwMode="auto">
            <a:xfrm rot="18583957" flipH="1" flipV="1">
              <a:off x="6038357" y="2124609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2" name="Group 5"/>
          <p:cNvGrpSpPr>
            <a:grpSpLocks/>
          </p:cNvGrpSpPr>
          <p:nvPr/>
        </p:nvGrpSpPr>
        <p:grpSpPr bwMode="auto">
          <a:xfrm>
            <a:off x="3003550" y="2492375"/>
            <a:ext cx="3267075" cy="282575"/>
            <a:chOff x="3003958" y="2340043"/>
            <a:chExt cx="3266597" cy="283447"/>
          </a:xfrm>
        </p:grpSpPr>
        <p:sp>
          <p:nvSpPr>
            <p:cNvPr id="254" name="Oval 253"/>
            <p:cNvSpPr/>
            <p:nvPr/>
          </p:nvSpPr>
          <p:spPr bwMode="auto">
            <a:xfrm rot="18583957" flipH="1" flipV="1">
              <a:off x="2952709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5" name="Oval 254"/>
            <p:cNvSpPr/>
            <p:nvPr/>
          </p:nvSpPr>
          <p:spPr bwMode="auto">
            <a:xfrm rot="18583957" flipH="1" flipV="1">
              <a:off x="3232864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" name="Oval 255"/>
            <p:cNvSpPr/>
            <p:nvPr/>
          </p:nvSpPr>
          <p:spPr bwMode="auto">
            <a:xfrm rot="18583957" flipH="1" flipV="1">
              <a:off x="3513811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7" name="Oval 256"/>
            <p:cNvSpPr/>
            <p:nvPr/>
          </p:nvSpPr>
          <p:spPr bwMode="auto">
            <a:xfrm rot="18583957" flipH="1" flipV="1">
              <a:off x="3793961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8" name="Oval 257"/>
            <p:cNvSpPr/>
            <p:nvPr/>
          </p:nvSpPr>
          <p:spPr bwMode="auto">
            <a:xfrm rot="18583957" flipH="1" flipV="1">
              <a:off x="4074908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9" name="Oval 258"/>
            <p:cNvSpPr/>
            <p:nvPr/>
          </p:nvSpPr>
          <p:spPr bwMode="auto">
            <a:xfrm rot="18583957" flipH="1" flipV="1">
              <a:off x="4355063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 rot="18583957" flipH="1" flipV="1">
              <a:off x="4636009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1" name="Oval 260"/>
            <p:cNvSpPr/>
            <p:nvPr/>
          </p:nvSpPr>
          <p:spPr bwMode="auto">
            <a:xfrm rot="18583957" flipH="1" flipV="1">
              <a:off x="4916159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 rot="18583957" flipH="1" flipV="1">
              <a:off x="5197105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 rot="18583957" flipH="1" flipV="1">
              <a:off x="5477261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 rot="18583957" flipH="1" flipV="1">
              <a:off x="5758208" y="2390496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5" name="Oval 264"/>
            <p:cNvSpPr/>
            <p:nvPr/>
          </p:nvSpPr>
          <p:spPr bwMode="auto">
            <a:xfrm rot="18583957" flipH="1" flipV="1">
              <a:off x="6038357" y="2391292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3" name="Group 6"/>
          <p:cNvGrpSpPr>
            <a:grpSpLocks/>
          </p:cNvGrpSpPr>
          <p:nvPr/>
        </p:nvGrpSpPr>
        <p:grpSpPr bwMode="auto">
          <a:xfrm>
            <a:off x="3005138" y="2747963"/>
            <a:ext cx="3265487" cy="284162"/>
            <a:chOff x="3004726" y="2607660"/>
            <a:chExt cx="3265386" cy="283448"/>
          </a:xfrm>
        </p:grpSpPr>
        <p:sp>
          <p:nvSpPr>
            <p:cNvPr id="267" name="Oval 266"/>
            <p:cNvSpPr/>
            <p:nvPr/>
          </p:nvSpPr>
          <p:spPr bwMode="auto">
            <a:xfrm rot="18583957" flipH="1" flipV="1">
              <a:off x="2952693" y="265969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8" name="Oval 267"/>
            <p:cNvSpPr/>
            <p:nvPr/>
          </p:nvSpPr>
          <p:spPr bwMode="auto">
            <a:xfrm rot="18583957" flipH="1" flipV="1">
              <a:off x="3232876" y="2658902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9" name="Oval 268"/>
            <p:cNvSpPr/>
            <p:nvPr/>
          </p:nvSpPr>
          <p:spPr bwMode="auto">
            <a:xfrm rot="18583957" flipH="1" flipV="1">
              <a:off x="3513854" y="2658902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 rot="18583957" flipH="1" flipV="1">
              <a:off x="3794042" y="265969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1" name="Oval 270"/>
            <p:cNvSpPr/>
            <p:nvPr/>
          </p:nvSpPr>
          <p:spPr bwMode="auto">
            <a:xfrm rot="18583957" flipH="1" flipV="1">
              <a:off x="4075021" y="2659693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 rot="18583957" flipH="1" flipV="1">
              <a:off x="4355203" y="2658902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3" name="Oval 272"/>
            <p:cNvSpPr/>
            <p:nvPr/>
          </p:nvSpPr>
          <p:spPr bwMode="auto">
            <a:xfrm rot="18583957" flipH="1" flipV="1">
              <a:off x="4636182" y="2658902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4" name="Oval 273"/>
            <p:cNvSpPr/>
            <p:nvPr/>
          </p:nvSpPr>
          <p:spPr bwMode="auto">
            <a:xfrm rot="18583957" flipH="1" flipV="1">
              <a:off x="4916369" y="2659693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5" name="Oval 274"/>
            <p:cNvSpPr/>
            <p:nvPr/>
          </p:nvSpPr>
          <p:spPr bwMode="auto">
            <a:xfrm rot="18583957" flipH="1" flipV="1">
              <a:off x="5197349" y="265969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" name="Oval 275"/>
            <p:cNvSpPr/>
            <p:nvPr/>
          </p:nvSpPr>
          <p:spPr bwMode="auto">
            <a:xfrm rot="18583957" flipH="1" flipV="1">
              <a:off x="5477531" y="2658902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7" name="Oval 276"/>
            <p:cNvSpPr/>
            <p:nvPr/>
          </p:nvSpPr>
          <p:spPr bwMode="auto">
            <a:xfrm rot="18583957" flipH="1" flipV="1">
              <a:off x="5758509" y="2658902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8" name="Oval 277"/>
            <p:cNvSpPr/>
            <p:nvPr/>
          </p:nvSpPr>
          <p:spPr bwMode="auto">
            <a:xfrm rot="18583957" flipH="1" flipV="1">
              <a:off x="6038698" y="265969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4" name="Group 7"/>
          <p:cNvGrpSpPr>
            <a:grpSpLocks/>
          </p:cNvGrpSpPr>
          <p:nvPr/>
        </p:nvGrpSpPr>
        <p:grpSpPr bwMode="auto">
          <a:xfrm>
            <a:off x="3005138" y="3003550"/>
            <a:ext cx="3265487" cy="284163"/>
            <a:chOff x="3004726" y="2874341"/>
            <a:chExt cx="3265386" cy="283448"/>
          </a:xfrm>
        </p:grpSpPr>
        <p:sp>
          <p:nvSpPr>
            <p:cNvPr id="280" name="Oval 279"/>
            <p:cNvSpPr/>
            <p:nvPr/>
          </p:nvSpPr>
          <p:spPr bwMode="auto">
            <a:xfrm rot="18583957" flipH="1" flipV="1">
              <a:off x="2952693" y="292637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1" name="Oval 280"/>
            <p:cNvSpPr/>
            <p:nvPr/>
          </p:nvSpPr>
          <p:spPr bwMode="auto">
            <a:xfrm rot="18583957" flipH="1" flipV="1">
              <a:off x="3232876" y="292558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2" name="Oval 281"/>
            <p:cNvSpPr/>
            <p:nvPr/>
          </p:nvSpPr>
          <p:spPr bwMode="auto">
            <a:xfrm rot="18583957" flipH="1" flipV="1">
              <a:off x="3513854" y="292558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3" name="Oval 282"/>
            <p:cNvSpPr/>
            <p:nvPr/>
          </p:nvSpPr>
          <p:spPr bwMode="auto">
            <a:xfrm rot="18583957" flipH="1" flipV="1">
              <a:off x="3794042" y="292637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4" name="Oval 283"/>
            <p:cNvSpPr/>
            <p:nvPr/>
          </p:nvSpPr>
          <p:spPr bwMode="auto">
            <a:xfrm rot="18583957" flipH="1" flipV="1">
              <a:off x="4075020" y="2926374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5" name="Oval 284"/>
            <p:cNvSpPr/>
            <p:nvPr/>
          </p:nvSpPr>
          <p:spPr bwMode="auto">
            <a:xfrm rot="18583957" flipH="1" flipV="1">
              <a:off x="4355203" y="292558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6" name="Oval 285"/>
            <p:cNvSpPr/>
            <p:nvPr/>
          </p:nvSpPr>
          <p:spPr bwMode="auto">
            <a:xfrm rot="18583957" flipH="1" flipV="1">
              <a:off x="4636183" y="292558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7" name="Oval 286"/>
            <p:cNvSpPr/>
            <p:nvPr/>
          </p:nvSpPr>
          <p:spPr bwMode="auto">
            <a:xfrm rot="18583957" flipH="1" flipV="1">
              <a:off x="4916369" y="2926374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8" name="Oval 287"/>
            <p:cNvSpPr/>
            <p:nvPr/>
          </p:nvSpPr>
          <p:spPr bwMode="auto">
            <a:xfrm rot="18583957" flipH="1" flipV="1">
              <a:off x="5197348" y="292637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 bwMode="auto">
            <a:xfrm rot="18583957" flipH="1" flipV="1">
              <a:off x="5477532" y="292558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 bwMode="auto">
            <a:xfrm rot="18583957" flipH="1" flipV="1">
              <a:off x="5758510" y="292558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 bwMode="auto">
            <a:xfrm rot="18583957" flipH="1" flipV="1">
              <a:off x="6038697" y="292637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5" name="Group 8"/>
          <p:cNvGrpSpPr>
            <a:grpSpLocks/>
          </p:cNvGrpSpPr>
          <p:nvPr/>
        </p:nvGrpSpPr>
        <p:grpSpPr bwMode="auto">
          <a:xfrm>
            <a:off x="3005138" y="3260725"/>
            <a:ext cx="3265487" cy="282575"/>
            <a:chOff x="3004726" y="3141023"/>
            <a:chExt cx="3265386" cy="283448"/>
          </a:xfrm>
        </p:grpSpPr>
        <p:sp>
          <p:nvSpPr>
            <p:cNvPr id="293" name="Oval 292"/>
            <p:cNvSpPr/>
            <p:nvPr/>
          </p:nvSpPr>
          <p:spPr bwMode="auto">
            <a:xfrm rot="18583957" flipH="1" flipV="1">
              <a:off x="2952693" y="319305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 bwMode="auto">
            <a:xfrm rot="18583957" flipH="1" flipV="1">
              <a:off x="3232881" y="319226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 bwMode="auto">
            <a:xfrm rot="18583957" flipH="1" flipV="1">
              <a:off x="3513859" y="319226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 bwMode="auto">
            <a:xfrm rot="18583957" flipH="1" flipV="1">
              <a:off x="3794042" y="319305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 bwMode="auto">
            <a:xfrm rot="18583957" flipH="1" flipV="1">
              <a:off x="4075020" y="3193056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 bwMode="auto">
            <a:xfrm rot="18583957" flipH="1" flipV="1">
              <a:off x="4355208" y="319226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 bwMode="auto">
            <a:xfrm rot="18583957" flipH="1" flipV="1">
              <a:off x="4636187" y="319226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 bwMode="auto">
            <a:xfrm rot="18583957" flipH="1" flipV="1">
              <a:off x="4916369" y="3193056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 bwMode="auto">
            <a:xfrm rot="18583957" flipH="1" flipV="1">
              <a:off x="5197348" y="319305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 bwMode="auto">
            <a:xfrm rot="18583957" flipH="1" flipV="1">
              <a:off x="5477536" y="319226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 bwMode="auto">
            <a:xfrm rot="18583957" flipH="1" flipV="1">
              <a:off x="5758514" y="319226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4" name="Oval 303"/>
            <p:cNvSpPr/>
            <p:nvPr/>
          </p:nvSpPr>
          <p:spPr bwMode="auto">
            <a:xfrm rot="18583957" flipH="1" flipV="1">
              <a:off x="6038697" y="319305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6" name="Group 20"/>
          <p:cNvGrpSpPr>
            <a:grpSpLocks/>
          </p:cNvGrpSpPr>
          <p:nvPr/>
        </p:nvGrpSpPr>
        <p:grpSpPr bwMode="auto">
          <a:xfrm>
            <a:off x="3005138" y="3516313"/>
            <a:ext cx="3265487" cy="284162"/>
            <a:chOff x="3004726" y="3422218"/>
            <a:chExt cx="3265386" cy="283448"/>
          </a:xfrm>
        </p:grpSpPr>
        <p:sp>
          <p:nvSpPr>
            <p:cNvPr id="306" name="Oval 305"/>
            <p:cNvSpPr/>
            <p:nvPr/>
          </p:nvSpPr>
          <p:spPr bwMode="auto">
            <a:xfrm rot="18583957" flipH="1" flipV="1">
              <a:off x="2952693" y="347425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7" name="Oval 306"/>
            <p:cNvSpPr/>
            <p:nvPr/>
          </p:nvSpPr>
          <p:spPr bwMode="auto">
            <a:xfrm rot="18583957" flipH="1" flipV="1">
              <a:off x="3232876" y="347346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8" name="Oval 307"/>
            <p:cNvSpPr/>
            <p:nvPr/>
          </p:nvSpPr>
          <p:spPr bwMode="auto">
            <a:xfrm rot="18583957" flipH="1" flipV="1">
              <a:off x="3513854" y="347346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9" name="Oval 308"/>
            <p:cNvSpPr/>
            <p:nvPr/>
          </p:nvSpPr>
          <p:spPr bwMode="auto">
            <a:xfrm rot="18583957" flipH="1" flipV="1">
              <a:off x="3794042" y="347425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0" name="Oval 309"/>
            <p:cNvSpPr/>
            <p:nvPr/>
          </p:nvSpPr>
          <p:spPr bwMode="auto">
            <a:xfrm rot="18583957" flipH="1" flipV="1">
              <a:off x="4075021" y="3474251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1" name="Oval 310"/>
            <p:cNvSpPr/>
            <p:nvPr/>
          </p:nvSpPr>
          <p:spPr bwMode="auto">
            <a:xfrm rot="18583957" flipH="1" flipV="1">
              <a:off x="4355203" y="347346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2" name="Oval 311"/>
            <p:cNvSpPr/>
            <p:nvPr/>
          </p:nvSpPr>
          <p:spPr bwMode="auto">
            <a:xfrm rot="18583957" flipH="1" flipV="1">
              <a:off x="4636182" y="347346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3" name="Oval 312"/>
            <p:cNvSpPr/>
            <p:nvPr/>
          </p:nvSpPr>
          <p:spPr bwMode="auto">
            <a:xfrm rot="18583957" flipH="1" flipV="1">
              <a:off x="4916369" y="3474251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4" name="Oval 313"/>
            <p:cNvSpPr/>
            <p:nvPr/>
          </p:nvSpPr>
          <p:spPr bwMode="auto">
            <a:xfrm rot="18583957" flipH="1" flipV="1">
              <a:off x="5197349" y="347425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5" name="Oval 314"/>
            <p:cNvSpPr/>
            <p:nvPr/>
          </p:nvSpPr>
          <p:spPr bwMode="auto">
            <a:xfrm rot="18583957" flipH="1" flipV="1">
              <a:off x="5477531" y="347346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6" name="Oval 315"/>
            <p:cNvSpPr/>
            <p:nvPr/>
          </p:nvSpPr>
          <p:spPr bwMode="auto">
            <a:xfrm rot="18583957" flipH="1" flipV="1">
              <a:off x="5758509" y="347346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7" name="Oval 316"/>
            <p:cNvSpPr/>
            <p:nvPr/>
          </p:nvSpPr>
          <p:spPr bwMode="auto">
            <a:xfrm rot="18583957" flipH="1" flipV="1">
              <a:off x="6038698" y="347425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7" name="Group 22"/>
          <p:cNvGrpSpPr>
            <a:grpSpLocks/>
          </p:cNvGrpSpPr>
          <p:nvPr/>
        </p:nvGrpSpPr>
        <p:grpSpPr bwMode="auto">
          <a:xfrm>
            <a:off x="3005138" y="4029075"/>
            <a:ext cx="3265487" cy="284163"/>
            <a:chOff x="3004726" y="3955581"/>
            <a:chExt cx="3265386" cy="283448"/>
          </a:xfrm>
        </p:grpSpPr>
        <p:sp>
          <p:nvSpPr>
            <p:cNvPr id="319" name="Oval 318"/>
            <p:cNvSpPr/>
            <p:nvPr/>
          </p:nvSpPr>
          <p:spPr bwMode="auto">
            <a:xfrm rot="18583957" flipH="1" flipV="1">
              <a:off x="2952693" y="400761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0" name="Oval 319"/>
            <p:cNvSpPr/>
            <p:nvPr/>
          </p:nvSpPr>
          <p:spPr bwMode="auto">
            <a:xfrm rot="18583957" flipH="1" flipV="1">
              <a:off x="3232876" y="400682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1" name="Oval 320"/>
            <p:cNvSpPr/>
            <p:nvPr/>
          </p:nvSpPr>
          <p:spPr bwMode="auto">
            <a:xfrm rot="18583957" flipH="1" flipV="1">
              <a:off x="3513854" y="400682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2" name="Oval 321"/>
            <p:cNvSpPr/>
            <p:nvPr/>
          </p:nvSpPr>
          <p:spPr bwMode="auto">
            <a:xfrm rot="18583957" flipH="1" flipV="1">
              <a:off x="3794042" y="400761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3" name="Oval 322"/>
            <p:cNvSpPr/>
            <p:nvPr/>
          </p:nvSpPr>
          <p:spPr bwMode="auto">
            <a:xfrm rot="18583957" flipH="1" flipV="1">
              <a:off x="4075020" y="4007614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4" name="Oval 323"/>
            <p:cNvSpPr/>
            <p:nvPr/>
          </p:nvSpPr>
          <p:spPr bwMode="auto">
            <a:xfrm rot="18583957" flipH="1" flipV="1">
              <a:off x="4355203" y="400682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5" name="Oval 324"/>
            <p:cNvSpPr/>
            <p:nvPr/>
          </p:nvSpPr>
          <p:spPr bwMode="auto">
            <a:xfrm rot="18583957" flipH="1" flipV="1">
              <a:off x="4636183" y="400682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6" name="Oval 325"/>
            <p:cNvSpPr/>
            <p:nvPr/>
          </p:nvSpPr>
          <p:spPr bwMode="auto">
            <a:xfrm rot="18583957" flipH="1" flipV="1">
              <a:off x="4916369" y="4007614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7" name="Oval 326"/>
            <p:cNvSpPr/>
            <p:nvPr/>
          </p:nvSpPr>
          <p:spPr bwMode="auto">
            <a:xfrm rot="18583957" flipH="1" flipV="1">
              <a:off x="5197348" y="400761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8" name="Oval 327"/>
            <p:cNvSpPr/>
            <p:nvPr/>
          </p:nvSpPr>
          <p:spPr bwMode="auto">
            <a:xfrm rot="18583957" flipH="1" flipV="1">
              <a:off x="5477532" y="4006822"/>
              <a:ext cx="281864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9" name="Oval 328"/>
            <p:cNvSpPr/>
            <p:nvPr/>
          </p:nvSpPr>
          <p:spPr bwMode="auto">
            <a:xfrm rot="18583957" flipH="1" flipV="1">
              <a:off x="5758510" y="4006822"/>
              <a:ext cx="281864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0" name="Oval 329"/>
            <p:cNvSpPr/>
            <p:nvPr/>
          </p:nvSpPr>
          <p:spPr bwMode="auto">
            <a:xfrm rot="18583957" flipH="1" flipV="1">
              <a:off x="6038697" y="4007614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8" name="Group 23"/>
          <p:cNvGrpSpPr>
            <a:grpSpLocks/>
          </p:cNvGrpSpPr>
          <p:nvPr/>
        </p:nvGrpSpPr>
        <p:grpSpPr bwMode="auto">
          <a:xfrm>
            <a:off x="3005138" y="4286250"/>
            <a:ext cx="3265487" cy="282575"/>
            <a:chOff x="3004726" y="4222263"/>
            <a:chExt cx="3265386" cy="283448"/>
          </a:xfrm>
        </p:grpSpPr>
        <p:sp>
          <p:nvSpPr>
            <p:cNvPr id="332" name="Oval 331"/>
            <p:cNvSpPr/>
            <p:nvPr/>
          </p:nvSpPr>
          <p:spPr bwMode="auto">
            <a:xfrm rot="18583957" flipH="1" flipV="1">
              <a:off x="2952693" y="427429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3" name="Oval 332"/>
            <p:cNvSpPr/>
            <p:nvPr/>
          </p:nvSpPr>
          <p:spPr bwMode="auto">
            <a:xfrm rot="18583957" flipH="1" flipV="1">
              <a:off x="3232881" y="427350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4" name="Oval 333"/>
            <p:cNvSpPr/>
            <p:nvPr/>
          </p:nvSpPr>
          <p:spPr bwMode="auto">
            <a:xfrm rot="18583957" flipH="1" flipV="1">
              <a:off x="3513859" y="427350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5" name="Oval 334"/>
            <p:cNvSpPr/>
            <p:nvPr/>
          </p:nvSpPr>
          <p:spPr bwMode="auto">
            <a:xfrm rot="18583957" flipH="1" flipV="1">
              <a:off x="3794042" y="427429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6" name="Oval 335"/>
            <p:cNvSpPr/>
            <p:nvPr/>
          </p:nvSpPr>
          <p:spPr bwMode="auto">
            <a:xfrm rot="18583957" flipH="1" flipV="1">
              <a:off x="4075020" y="4274296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7" name="Oval 336"/>
            <p:cNvSpPr/>
            <p:nvPr/>
          </p:nvSpPr>
          <p:spPr bwMode="auto">
            <a:xfrm rot="18583957" flipH="1" flipV="1">
              <a:off x="4355208" y="427350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8" name="Oval 337"/>
            <p:cNvSpPr/>
            <p:nvPr/>
          </p:nvSpPr>
          <p:spPr bwMode="auto">
            <a:xfrm rot="18583957" flipH="1" flipV="1">
              <a:off x="4636187" y="427350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9" name="Oval 338"/>
            <p:cNvSpPr/>
            <p:nvPr/>
          </p:nvSpPr>
          <p:spPr bwMode="auto">
            <a:xfrm rot="18583957" flipH="1" flipV="1">
              <a:off x="4916369" y="4274296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0" name="Oval 339"/>
            <p:cNvSpPr/>
            <p:nvPr/>
          </p:nvSpPr>
          <p:spPr bwMode="auto">
            <a:xfrm rot="18583957" flipH="1" flipV="1">
              <a:off x="5197348" y="427429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1" name="Oval 340"/>
            <p:cNvSpPr/>
            <p:nvPr/>
          </p:nvSpPr>
          <p:spPr bwMode="auto">
            <a:xfrm rot="18583957" flipH="1" flipV="1">
              <a:off x="5477536" y="4273500"/>
              <a:ext cx="281856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2" name="Oval 341"/>
            <p:cNvSpPr/>
            <p:nvPr/>
          </p:nvSpPr>
          <p:spPr bwMode="auto">
            <a:xfrm rot="18583957" flipH="1" flipV="1">
              <a:off x="5758514" y="4273500"/>
              <a:ext cx="281856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3" name="Oval 342"/>
            <p:cNvSpPr/>
            <p:nvPr/>
          </p:nvSpPr>
          <p:spPr bwMode="auto">
            <a:xfrm rot="18583957" flipH="1" flipV="1">
              <a:off x="6038697" y="4274296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09" name="Group 24"/>
          <p:cNvGrpSpPr>
            <a:grpSpLocks/>
          </p:cNvGrpSpPr>
          <p:nvPr/>
        </p:nvGrpSpPr>
        <p:grpSpPr bwMode="auto">
          <a:xfrm>
            <a:off x="3003550" y="4541838"/>
            <a:ext cx="3267075" cy="284162"/>
            <a:chOff x="3003957" y="4489595"/>
            <a:chExt cx="3266598" cy="283447"/>
          </a:xfrm>
        </p:grpSpPr>
        <p:sp>
          <p:nvSpPr>
            <p:cNvPr id="345" name="Oval 344"/>
            <p:cNvSpPr/>
            <p:nvPr/>
          </p:nvSpPr>
          <p:spPr bwMode="auto">
            <a:xfrm rot="18583957" flipH="1" flipV="1">
              <a:off x="2952708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6" name="Oval 345"/>
            <p:cNvSpPr/>
            <p:nvPr/>
          </p:nvSpPr>
          <p:spPr bwMode="auto">
            <a:xfrm rot="18583957" flipH="1" flipV="1">
              <a:off x="3232858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7" name="Oval 346"/>
            <p:cNvSpPr/>
            <p:nvPr/>
          </p:nvSpPr>
          <p:spPr bwMode="auto">
            <a:xfrm rot="18583957" flipH="1" flipV="1">
              <a:off x="3513805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8" name="Oval 347"/>
            <p:cNvSpPr/>
            <p:nvPr/>
          </p:nvSpPr>
          <p:spPr bwMode="auto">
            <a:xfrm rot="18583957" flipH="1" flipV="1">
              <a:off x="3793960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9" name="Oval 348"/>
            <p:cNvSpPr/>
            <p:nvPr/>
          </p:nvSpPr>
          <p:spPr bwMode="auto">
            <a:xfrm rot="18583957" flipH="1" flipV="1">
              <a:off x="4074907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0" name="Oval 349"/>
            <p:cNvSpPr/>
            <p:nvPr/>
          </p:nvSpPr>
          <p:spPr bwMode="auto">
            <a:xfrm rot="18583957" flipH="1" flipV="1">
              <a:off x="4355058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1" name="Oval 350"/>
            <p:cNvSpPr/>
            <p:nvPr/>
          </p:nvSpPr>
          <p:spPr bwMode="auto">
            <a:xfrm rot="18583957" flipH="1" flipV="1">
              <a:off x="4636004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 bwMode="auto">
            <a:xfrm rot="18583957" flipH="1" flipV="1">
              <a:off x="4916160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3" name="Oval 352"/>
            <p:cNvSpPr/>
            <p:nvPr/>
          </p:nvSpPr>
          <p:spPr bwMode="auto">
            <a:xfrm rot="18583957" flipH="1" flipV="1">
              <a:off x="5197106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4" name="Oval 353"/>
            <p:cNvSpPr/>
            <p:nvPr/>
          </p:nvSpPr>
          <p:spPr bwMode="auto">
            <a:xfrm rot="18583957" flipH="1" flipV="1">
              <a:off x="5477256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5" name="Oval 354"/>
            <p:cNvSpPr/>
            <p:nvPr/>
          </p:nvSpPr>
          <p:spPr bwMode="auto">
            <a:xfrm rot="18583957" flipH="1" flipV="1">
              <a:off x="5758203" y="4540053"/>
              <a:ext cx="28186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6" name="Oval 355"/>
            <p:cNvSpPr/>
            <p:nvPr/>
          </p:nvSpPr>
          <p:spPr bwMode="auto">
            <a:xfrm rot="18583957" flipH="1" flipV="1">
              <a:off x="6038358" y="4540844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10" name="Group 25"/>
          <p:cNvGrpSpPr>
            <a:grpSpLocks/>
          </p:cNvGrpSpPr>
          <p:nvPr/>
        </p:nvGrpSpPr>
        <p:grpSpPr bwMode="auto">
          <a:xfrm>
            <a:off x="3003550" y="4799013"/>
            <a:ext cx="3267075" cy="282575"/>
            <a:chOff x="3003958" y="4756278"/>
            <a:chExt cx="3266597" cy="283447"/>
          </a:xfrm>
        </p:grpSpPr>
        <p:sp>
          <p:nvSpPr>
            <p:cNvPr id="358" name="Oval 357"/>
            <p:cNvSpPr/>
            <p:nvPr/>
          </p:nvSpPr>
          <p:spPr bwMode="auto">
            <a:xfrm rot="18583957" flipH="1" flipV="1">
              <a:off x="2952709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9" name="Oval 358"/>
            <p:cNvSpPr/>
            <p:nvPr/>
          </p:nvSpPr>
          <p:spPr bwMode="auto">
            <a:xfrm rot="18583957" flipH="1" flipV="1">
              <a:off x="3232864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0" name="Oval 359"/>
            <p:cNvSpPr/>
            <p:nvPr/>
          </p:nvSpPr>
          <p:spPr bwMode="auto">
            <a:xfrm rot="18583957" flipH="1" flipV="1">
              <a:off x="3513811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1" name="Oval 360"/>
            <p:cNvSpPr/>
            <p:nvPr/>
          </p:nvSpPr>
          <p:spPr bwMode="auto">
            <a:xfrm rot="18583957" flipH="1" flipV="1">
              <a:off x="3793961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2" name="Oval 361"/>
            <p:cNvSpPr/>
            <p:nvPr/>
          </p:nvSpPr>
          <p:spPr bwMode="auto">
            <a:xfrm rot="18583957" flipH="1" flipV="1">
              <a:off x="4074908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3" name="Oval 362"/>
            <p:cNvSpPr/>
            <p:nvPr/>
          </p:nvSpPr>
          <p:spPr bwMode="auto">
            <a:xfrm rot="18583957" flipH="1" flipV="1">
              <a:off x="4355063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4" name="Oval 363"/>
            <p:cNvSpPr/>
            <p:nvPr/>
          </p:nvSpPr>
          <p:spPr bwMode="auto">
            <a:xfrm rot="18583957" flipH="1" flipV="1">
              <a:off x="4636009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5" name="Oval 364"/>
            <p:cNvSpPr/>
            <p:nvPr/>
          </p:nvSpPr>
          <p:spPr bwMode="auto">
            <a:xfrm rot="18583957" flipH="1" flipV="1">
              <a:off x="4916159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6" name="Oval 365"/>
            <p:cNvSpPr/>
            <p:nvPr/>
          </p:nvSpPr>
          <p:spPr bwMode="auto">
            <a:xfrm rot="18583957" flipH="1" flipV="1">
              <a:off x="5197105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7" name="Oval 366"/>
            <p:cNvSpPr/>
            <p:nvPr/>
          </p:nvSpPr>
          <p:spPr bwMode="auto">
            <a:xfrm rot="18583957" flipH="1" flipV="1">
              <a:off x="5477261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8" name="Oval 367"/>
            <p:cNvSpPr/>
            <p:nvPr/>
          </p:nvSpPr>
          <p:spPr bwMode="auto">
            <a:xfrm rot="18583957" flipH="1" flipV="1">
              <a:off x="5758208" y="4806731"/>
              <a:ext cx="281854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9" name="Oval 368"/>
            <p:cNvSpPr/>
            <p:nvPr/>
          </p:nvSpPr>
          <p:spPr bwMode="auto">
            <a:xfrm rot="18583957" flipH="1" flipV="1">
              <a:off x="6038357" y="480752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11" name="Group 26"/>
          <p:cNvGrpSpPr>
            <a:grpSpLocks/>
          </p:cNvGrpSpPr>
          <p:nvPr/>
        </p:nvGrpSpPr>
        <p:grpSpPr bwMode="auto">
          <a:xfrm>
            <a:off x="3003550" y="5054600"/>
            <a:ext cx="3267075" cy="284163"/>
            <a:chOff x="3003957" y="5022958"/>
            <a:chExt cx="3266598" cy="283447"/>
          </a:xfrm>
        </p:grpSpPr>
        <p:sp>
          <p:nvSpPr>
            <p:cNvPr id="371" name="Oval 370"/>
            <p:cNvSpPr/>
            <p:nvPr/>
          </p:nvSpPr>
          <p:spPr bwMode="auto">
            <a:xfrm rot="18583957" flipH="1" flipV="1">
              <a:off x="2952708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2" name="Oval 371"/>
            <p:cNvSpPr/>
            <p:nvPr/>
          </p:nvSpPr>
          <p:spPr bwMode="auto">
            <a:xfrm rot="18583957" flipH="1" flipV="1">
              <a:off x="3232859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3" name="Oval 372"/>
            <p:cNvSpPr/>
            <p:nvPr/>
          </p:nvSpPr>
          <p:spPr bwMode="auto">
            <a:xfrm rot="18583957" flipH="1" flipV="1">
              <a:off x="3513806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4" name="Oval 373"/>
            <p:cNvSpPr/>
            <p:nvPr/>
          </p:nvSpPr>
          <p:spPr bwMode="auto">
            <a:xfrm rot="18583957" flipH="1" flipV="1">
              <a:off x="3793960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5" name="Oval 374"/>
            <p:cNvSpPr/>
            <p:nvPr/>
          </p:nvSpPr>
          <p:spPr bwMode="auto">
            <a:xfrm rot="18583957" flipH="1" flipV="1">
              <a:off x="4074907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6" name="Oval 375"/>
            <p:cNvSpPr/>
            <p:nvPr/>
          </p:nvSpPr>
          <p:spPr bwMode="auto">
            <a:xfrm rot="18583957" flipH="1" flipV="1">
              <a:off x="4355058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7" name="Oval 376"/>
            <p:cNvSpPr/>
            <p:nvPr/>
          </p:nvSpPr>
          <p:spPr bwMode="auto">
            <a:xfrm rot="18583957" flipH="1" flipV="1">
              <a:off x="4636004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8" name="Oval 377"/>
            <p:cNvSpPr/>
            <p:nvPr/>
          </p:nvSpPr>
          <p:spPr bwMode="auto">
            <a:xfrm rot="18583957" flipH="1" flipV="1">
              <a:off x="4916159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9" name="Oval 378"/>
            <p:cNvSpPr/>
            <p:nvPr/>
          </p:nvSpPr>
          <p:spPr bwMode="auto">
            <a:xfrm rot="18583957" flipH="1" flipV="1">
              <a:off x="5197105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0" name="Oval 379"/>
            <p:cNvSpPr/>
            <p:nvPr/>
          </p:nvSpPr>
          <p:spPr bwMode="auto">
            <a:xfrm rot="18583957" flipH="1" flipV="1">
              <a:off x="5477256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1" name="Oval 380"/>
            <p:cNvSpPr/>
            <p:nvPr/>
          </p:nvSpPr>
          <p:spPr bwMode="auto">
            <a:xfrm rot="18583957" flipH="1" flipV="1">
              <a:off x="5758203" y="5073415"/>
              <a:ext cx="281863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2" name="Oval 381"/>
            <p:cNvSpPr/>
            <p:nvPr/>
          </p:nvSpPr>
          <p:spPr bwMode="auto">
            <a:xfrm rot="18583957" flipH="1" flipV="1">
              <a:off x="6038357" y="5074207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12" name="Group 27"/>
          <p:cNvGrpSpPr>
            <a:grpSpLocks/>
          </p:cNvGrpSpPr>
          <p:nvPr/>
        </p:nvGrpSpPr>
        <p:grpSpPr bwMode="auto">
          <a:xfrm>
            <a:off x="3003550" y="5311775"/>
            <a:ext cx="3267075" cy="282575"/>
            <a:chOff x="3003958" y="5289641"/>
            <a:chExt cx="3266597" cy="283447"/>
          </a:xfrm>
        </p:grpSpPr>
        <p:sp>
          <p:nvSpPr>
            <p:cNvPr id="384" name="Oval 383"/>
            <p:cNvSpPr/>
            <p:nvPr/>
          </p:nvSpPr>
          <p:spPr bwMode="auto">
            <a:xfrm rot="18583957" flipH="1" flipV="1">
              <a:off x="2952709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5" name="Oval 384"/>
            <p:cNvSpPr/>
            <p:nvPr/>
          </p:nvSpPr>
          <p:spPr bwMode="auto">
            <a:xfrm rot="18583957" flipH="1" flipV="1">
              <a:off x="3232864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6" name="Oval 385"/>
            <p:cNvSpPr/>
            <p:nvPr/>
          </p:nvSpPr>
          <p:spPr bwMode="auto">
            <a:xfrm rot="18583957" flipH="1" flipV="1">
              <a:off x="3513811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7" name="Oval 386"/>
            <p:cNvSpPr/>
            <p:nvPr/>
          </p:nvSpPr>
          <p:spPr bwMode="auto">
            <a:xfrm rot="18583957" flipH="1" flipV="1">
              <a:off x="3793961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8" name="Oval 387"/>
            <p:cNvSpPr/>
            <p:nvPr/>
          </p:nvSpPr>
          <p:spPr bwMode="auto">
            <a:xfrm rot="18583957" flipH="1" flipV="1">
              <a:off x="4074908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9" name="Oval 388"/>
            <p:cNvSpPr/>
            <p:nvPr/>
          </p:nvSpPr>
          <p:spPr bwMode="auto">
            <a:xfrm rot="18583957" flipH="1" flipV="1">
              <a:off x="4355063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0" name="Oval 389"/>
            <p:cNvSpPr/>
            <p:nvPr/>
          </p:nvSpPr>
          <p:spPr bwMode="auto">
            <a:xfrm rot="18583957" flipH="1" flipV="1">
              <a:off x="4636009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1" name="Oval 390"/>
            <p:cNvSpPr/>
            <p:nvPr/>
          </p:nvSpPr>
          <p:spPr bwMode="auto">
            <a:xfrm rot="18583957" flipH="1" flipV="1">
              <a:off x="4916159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2" name="Oval 391"/>
            <p:cNvSpPr/>
            <p:nvPr/>
          </p:nvSpPr>
          <p:spPr bwMode="auto">
            <a:xfrm rot="18583957" flipH="1" flipV="1">
              <a:off x="5197105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3" name="Oval 392"/>
            <p:cNvSpPr/>
            <p:nvPr/>
          </p:nvSpPr>
          <p:spPr bwMode="auto">
            <a:xfrm rot="18583957" flipH="1" flipV="1">
              <a:off x="5477261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4" name="Oval 393"/>
            <p:cNvSpPr/>
            <p:nvPr/>
          </p:nvSpPr>
          <p:spPr bwMode="auto">
            <a:xfrm rot="18583957" flipH="1" flipV="1">
              <a:off x="5758208" y="5340094"/>
              <a:ext cx="281855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5" name="Oval 394"/>
            <p:cNvSpPr/>
            <p:nvPr/>
          </p:nvSpPr>
          <p:spPr bwMode="auto">
            <a:xfrm rot="18583957" flipH="1" flipV="1">
              <a:off x="6038357" y="5340890"/>
              <a:ext cx="283447" cy="18094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13" name="Group 28"/>
          <p:cNvGrpSpPr>
            <a:grpSpLocks/>
          </p:cNvGrpSpPr>
          <p:nvPr/>
        </p:nvGrpSpPr>
        <p:grpSpPr bwMode="auto">
          <a:xfrm>
            <a:off x="3005138" y="5567363"/>
            <a:ext cx="3265487" cy="284162"/>
            <a:chOff x="3004726" y="5557258"/>
            <a:chExt cx="3265386" cy="283448"/>
          </a:xfrm>
        </p:grpSpPr>
        <p:sp>
          <p:nvSpPr>
            <p:cNvPr id="397" name="Oval 396"/>
            <p:cNvSpPr/>
            <p:nvPr/>
          </p:nvSpPr>
          <p:spPr bwMode="auto">
            <a:xfrm rot="18583957" flipH="1" flipV="1">
              <a:off x="2952693" y="560929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8" name="Oval 397"/>
            <p:cNvSpPr/>
            <p:nvPr/>
          </p:nvSpPr>
          <p:spPr bwMode="auto">
            <a:xfrm rot="18583957" flipH="1" flipV="1">
              <a:off x="3232876" y="560850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9" name="Oval 398"/>
            <p:cNvSpPr/>
            <p:nvPr/>
          </p:nvSpPr>
          <p:spPr bwMode="auto">
            <a:xfrm rot="18583957" flipH="1" flipV="1">
              <a:off x="3513854" y="560850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0" name="Oval 399"/>
            <p:cNvSpPr/>
            <p:nvPr/>
          </p:nvSpPr>
          <p:spPr bwMode="auto">
            <a:xfrm rot="18583957" flipH="1" flipV="1">
              <a:off x="3794042" y="560929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1" name="Oval 400"/>
            <p:cNvSpPr/>
            <p:nvPr/>
          </p:nvSpPr>
          <p:spPr bwMode="auto">
            <a:xfrm rot="18583957" flipH="1" flipV="1">
              <a:off x="4075021" y="5609291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2" name="Oval 401"/>
            <p:cNvSpPr/>
            <p:nvPr/>
          </p:nvSpPr>
          <p:spPr bwMode="auto">
            <a:xfrm rot="18583957" flipH="1" flipV="1">
              <a:off x="4355203" y="560850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3" name="Oval 402"/>
            <p:cNvSpPr/>
            <p:nvPr/>
          </p:nvSpPr>
          <p:spPr bwMode="auto">
            <a:xfrm rot="18583957" flipH="1" flipV="1">
              <a:off x="4636182" y="560850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4" name="Oval 403"/>
            <p:cNvSpPr/>
            <p:nvPr/>
          </p:nvSpPr>
          <p:spPr bwMode="auto">
            <a:xfrm rot="18583957" flipH="1" flipV="1">
              <a:off x="4916369" y="5609291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5" name="Oval 404"/>
            <p:cNvSpPr/>
            <p:nvPr/>
          </p:nvSpPr>
          <p:spPr bwMode="auto">
            <a:xfrm rot="18583957" flipH="1" flipV="1">
              <a:off x="5197349" y="560929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6" name="Oval 405"/>
            <p:cNvSpPr/>
            <p:nvPr/>
          </p:nvSpPr>
          <p:spPr bwMode="auto">
            <a:xfrm rot="18583957" flipH="1" flipV="1">
              <a:off x="5477531" y="5608500"/>
              <a:ext cx="28186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7" name="Oval 406"/>
            <p:cNvSpPr/>
            <p:nvPr/>
          </p:nvSpPr>
          <p:spPr bwMode="auto">
            <a:xfrm rot="18583957" flipH="1" flipV="1">
              <a:off x="5758509" y="5608500"/>
              <a:ext cx="28186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8" name="Oval 407"/>
            <p:cNvSpPr/>
            <p:nvPr/>
          </p:nvSpPr>
          <p:spPr bwMode="auto">
            <a:xfrm rot="18583957" flipH="1" flipV="1">
              <a:off x="6038698" y="5609291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6514" name="Group 21"/>
          <p:cNvGrpSpPr>
            <a:grpSpLocks/>
          </p:cNvGrpSpPr>
          <p:nvPr/>
        </p:nvGrpSpPr>
        <p:grpSpPr bwMode="auto">
          <a:xfrm>
            <a:off x="3005138" y="3773488"/>
            <a:ext cx="3265487" cy="282575"/>
            <a:chOff x="3004726" y="3688900"/>
            <a:chExt cx="3265386" cy="283448"/>
          </a:xfrm>
        </p:grpSpPr>
        <p:sp>
          <p:nvSpPr>
            <p:cNvPr id="410" name="Oval 409"/>
            <p:cNvSpPr/>
            <p:nvPr/>
          </p:nvSpPr>
          <p:spPr bwMode="auto">
            <a:xfrm rot="18583957" flipH="1" flipV="1">
              <a:off x="2952693" y="374093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1" name="Oval 410"/>
            <p:cNvSpPr/>
            <p:nvPr/>
          </p:nvSpPr>
          <p:spPr bwMode="auto">
            <a:xfrm rot="18583957" flipH="1" flipV="1">
              <a:off x="3232881" y="3740137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2" name="Oval 411"/>
            <p:cNvSpPr/>
            <p:nvPr/>
          </p:nvSpPr>
          <p:spPr bwMode="auto">
            <a:xfrm rot="18583957" flipH="1" flipV="1">
              <a:off x="3513859" y="3740137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3" name="Oval 412"/>
            <p:cNvSpPr/>
            <p:nvPr/>
          </p:nvSpPr>
          <p:spPr bwMode="auto">
            <a:xfrm rot="18583957" flipH="1" flipV="1">
              <a:off x="3794042" y="374093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4" name="Oval 413"/>
            <p:cNvSpPr/>
            <p:nvPr/>
          </p:nvSpPr>
          <p:spPr bwMode="auto">
            <a:xfrm rot="18583957" flipH="1" flipV="1">
              <a:off x="4075020" y="3740933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5" name="Oval 414"/>
            <p:cNvSpPr/>
            <p:nvPr/>
          </p:nvSpPr>
          <p:spPr bwMode="auto">
            <a:xfrm rot="18583957" flipH="1" flipV="1">
              <a:off x="4355208" y="3740137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6" name="Oval 415"/>
            <p:cNvSpPr/>
            <p:nvPr/>
          </p:nvSpPr>
          <p:spPr bwMode="auto">
            <a:xfrm rot="18583957" flipH="1" flipV="1">
              <a:off x="4636187" y="3740137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7" name="Oval 416"/>
            <p:cNvSpPr/>
            <p:nvPr/>
          </p:nvSpPr>
          <p:spPr bwMode="auto">
            <a:xfrm rot="18583957" flipH="1" flipV="1">
              <a:off x="4916369" y="3740933"/>
              <a:ext cx="283448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8" name="Oval 417"/>
            <p:cNvSpPr/>
            <p:nvPr/>
          </p:nvSpPr>
          <p:spPr bwMode="auto">
            <a:xfrm rot="18583957" flipH="1" flipV="1">
              <a:off x="5197348" y="374093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9" name="Oval 418"/>
            <p:cNvSpPr/>
            <p:nvPr/>
          </p:nvSpPr>
          <p:spPr bwMode="auto">
            <a:xfrm rot="18583957" flipH="1" flipV="1">
              <a:off x="5477536" y="3740137"/>
              <a:ext cx="281855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0" name="Oval 419"/>
            <p:cNvSpPr/>
            <p:nvPr/>
          </p:nvSpPr>
          <p:spPr bwMode="auto">
            <a:xfrm rot="18583957" flipH="1" flipV="1">
              <a:off x="5758514" y="3740137"/>
              <a:ext cx="281855" cy="17938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1" name="Oval 420"/>
            <p:cNvSpPr/>
            <p:nvPr/>
          </p:nvSpPr>
          <p:spPr bwMode="auto">
            <a:xfrm rot="18583957" flipH="1" flipV="1">
              <a:off x="6038697" y="3740933"/>
              <a:ext cx="283448" cy="17938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6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7303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Elastic deformation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= non-isomorphism</a:t>
            </a:r>
          </a:p>
        </p:txBody>
      </p:sp>
    </p:spTree>
    <p:extLst>
      <p:ext uri="{BB962C8B-B14F-4D97-AF65-F5344CB8AC3E}">
        <p14:creationId xmlns:p14="http://schemas.microsoft.com/office/powerpoint/2010/main" val="482988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6414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Plastic deformation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= poor diffraction</a:t>
            </a:r>
          </a:p>
        </p:txBody>
      </p:sp>
      <p:sp>
        <p:nvSpPr>
          <p:cNvPr id="3" name="Oval 2"/>
          <p:cNvSpPr/>
          <p:nvPr/>
        </p:nvSpPr>
        <p:spPr bwMode="auto">
          <a:xfrm rot="19736609" flipH="1" flipV="1">
            <a:off x="2952750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19736609" flipH="1" flipV="1">
            <a:off x="3233738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9736609" flipH="1" flipV="1">
            <a:off x="3514725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9736609" flipH="1" flipV="1">
            <a:off x="3794125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 rot="19736609" flipH="1" flipV="1">
            <a:off x="4075113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19736609" flipH="1" flipV="1">
            <a:off x="4356100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 rot="19736609" flipH="1" flipV="1">
            <a:off x="4637088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9736609" flipH="1" flipV="1">
            <a:off x="4916488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19736609" flipH="1" flipV="1">
            <a:off x="5197475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 rot="19736609" flipH="1" flipV="1">
            <a:off x="5478463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 rot="19736609" flipH="1" flipV="1">
            <a:off x="5759450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19736609" flipH="1" flipV="1">
            <a:off x="6038850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" name="Oval 214"/>
          <p:cNvSpPr/>
          <p:nvPr/>
        </p:nvSpPr>
        <p:spPr bwMode="auto">
          <a:xfrm rot="19736609" flipH="1" flipV="1">
            <a:off x="2952750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6" name="Oval 215"/>
          <p:cNvSpPr/>
          <p:nvPr/>
        </p:nvSpPr>
        <p:spPr bwMode="auto">
          <a:xfrm rot="19736609" flipH="1" flipV="1">
            <a:off x="3233738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7" name="Oval 216"/>
          <p:cNvSpPr/>
          <p:nvPr/>
        </p:nvSpPr>
        <p:spPr bwMode="auto">
          <a:xfrm rot="19736609" flipH="1" flipV="1">
            <a:off x="3514725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" name="Oval 217"/>
          <p:cNvSpPr/>
          <p:nvPr/>
        </p:nvSpPr>
        <p:spPr bwMode="auto">
          <a:xfrm rot="19736609" flipH="1" flipV="1">
            <a:off x="3794125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Oval 218"/>
          <p:cNvSpPr/>
          <p:nvPr/>
        </p:nvSpPr>
        <p:spPr bwMode="auto">
          <a:xfrm rot="19736609" flipH="1" flipV="1">
            <a:off x="4075113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0" name="Oval 219"/>
          <p:cNvSpPr/>
          <p:nvPr/>
        </p:nvSpPr>
        <p:spPr bwMode="auto">
          <a:xfrm rot="19736609" flipH="1" flipV="1">
            <a:off x="4356100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Oval 220"/>
          <p:cNvSpPr/>
          <p:nvPr/>
        </p:nvSpPr>
        <p:spPr bwMode="auto">
          <a:xfrm rot="19736609" flipH="1" flipV="1">
            <a:off x="4637088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Oval 221"/>
          <p:cNvSpPr/>
          <p:nvPr/>
        </p:nvSpPr>
        <p:spPr bwMode="auto">
          <a:xfrm rot="19736609" flipH="1" flipV="1">
            <a:off x="4916488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222"/>
          <p:cNvSpPr/>
          <p:nvPr/>
        </p:nvSpPr>
        <p:spPr bwMode="auto">
          <a:xfrm rot="19736609" flipH="1" flipV="1">
            <a:off x="5197475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4" name="Oval 223"/>
          <p:cNvSpPr/>
          <p:nvPr/>
        </p:nvSpPr>
        <p:spPr bwMode="auto">
          <a:xfrm rot="19736609" flipH="1" flipV="1">
            <a:off x="5478463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" name="Oval 224"/>
          <p:cNvSpPr/>
          <p:nvPr/>
        </p:nvSpPr>
        <p:spPr bwMode="auto">
          <a:xfrm rot="19736609" flipH="1" flipV="1">
            <a:off x="5759450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6" name="Oval 225"/>
          <p:cNvSpPr/>
          <p:nvPr/>
        </p:nvSpPr>
        <p:spPr bwMode="auto">
          <a:xfrm rot="19736609" flipH="1" flipV="1">
            <a:off x="6038850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8" name="Oval 227"/>
          <p:cNvSpPr/>
          <p:nvPr/>
        </p:nvSpPr>
        <p:spPr bwMode="auto">
          <a:xfrm rot="19736609" flipH="1" flipV="1">
            <a:off x="2952750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9" name="Oval 228"/>
          <p:cNvSpPr/>
          <p:nvPr/>
        </p:nvSpPr>
        <p:spPr bwMode="auto">
          <a:xfrm rot="19736609" flipH="1" flipV="1">
            <a:off x="3233738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0" name="Oval 229"/>
          <p:cNvSpPr/>
          <p:nvPr/>
        </p:nvSpPr>
        <p:spPr bwMode="auto">
          <a:xfrm rot="19736609" flipH="1" flipV="1">
            <a:off x="3514725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1" name="Oval 230"/>
          <p:cNvSpPr/>
          <p:nvPr/>
        </p:nvSpPr>
        <p:spPr bwMode="auto">
          <a:xfrm rot="19736609" flipH="1" flipV="1">
            <a:off x="3794125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2" name="Oval 231"/>
          <p:cNvSpPr/>
          <p:nvPr/>
        </p:nvSpPr>
        <p:spPr bwMode="auto">
          <a:xfrm rot="19736609" flipH="1" flipV="1">
            <a:off x="4075113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3" name="Oval 232"/>
          <p:cNvSpPr/>
          <p:nvPr/>
        </p:nvSpPr>
        <p:spPr bwMode="auto">
          <a:xfrm rot="19736609" flipH="1" flipV="1">
            <a:off x="4356100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" name="Oval 233"/>
          <p:cNvSpPr/>
          <p:nvPr/>
        </p:nvSpPr>
        <p:spPr bwMode="auto">
          <a:xfrm rot="19736609" flipH="1" flipV="1">
            <a:off x="4637088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" name="Oval 234"/>
          <p:cNvSpPr/>
          <p:nvPr/>
        </p:nvSpPr>
        <p:spPr bwMode="auto">
          <a:xfrm rot="19736609" flipH="1" flipV="1">
            <a:off x="4916488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6" name="Oval 235"/>
          <p:cNvSpPr/>
          <p:nvPr/>
        </p:nvSpPr>
        <p:spPr bwMode="auto">
          <a:xfrm rot="19736609" flipH="1" flipV="1">
            <a:off x="5197475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" name="Oval 236"/>
          <p:cNvSpPr/>
          <p:nvPr/>
        </p:nvSpPr>
        <p:spPr bwMode="auto">
          <a:xfrm rot="19736609" flipH="1" flipV="1">
            <a:off x="5478463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8" name="Oval 237"/>
          <p:cNvSpPr/>
          <p:nvPr/>
        </p:nvSpPr>
        <p:spPr bwMode="auto">
          <a:xfrm rot="19736609" flipH="1" flipV="1">
            <a:off x="5759450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" name="Oval 238"/>
          <p:cNvSpPr/>
          <p:nvPr/>
        </p:nvSpPr>
        <p:spPr bwMode="auto">
          <a:xfrm rot="19736609" flipH="1" flipV="1">
            <a:off x="6038850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1" name="Oval 240"/>
          <p:cNvSpPr/>
          <p:nvPr/>
        </p:nvSpPr>
        <p:spPr bwMode="auto">
          <a:xfrm rot="19736609" flipH="1" flipV="1">
            <a:off x="2952750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2" name="Oval 241"/>
          <p:cNvSpPr/>
          <p:nvPr/>
        </p:nvSpPr>
        <p:spPr bwMode="auto">
          <a:xfrm rot="19736609" flipH="1" flipV="1">
            <a:off x="3233738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" name="Oval 242"/>
          <p:cNvSpPr/>
          <p:nvPr/>
        </p:nvSpPr>
        <p:spPr bwMode="auto">
          <a:xfrm rot="19736609" flipH="1" flipV="1">
            <a:off x="3514725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4" name="Oval 243"/>
          <p:cNvSpPr/>
          <p:nvPr/>
        </p:nvSpPr>
        <p:spPr bwMode="auto">
          <a:xfrm rot="19736609" flipH="1" flipV="1">
            <a:off x="3794125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5" name="Oval 244"/>
          <p:cNvSpPr/>
          <p:nvPr/>
        </p:nvSpPr>
        <p:spPr bwMode="auto">
          <a:xfrm rot="19736609" flipH="1" flipV="1">
            <a:off x="4075113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" name="Oval 245"/>
          <p:cNvSpPr/>
          <p:nvPr/>
        </p:nvSpPr>
        <p:spPr bwMode="auto">
          <a:xfrm rot="19736609" flipH="1" flipV="1">
            <a:off x="4356100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7" name="Oval 246"/>
          <p:cNvSpPr/>
          <p:nvPr/>
        </p:nvSpPr>
        <p:spPr bwMode="auto">
          <a:xfrm rot="19736609" flipH="1" flipV="1">
            <a:off x="4637088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Oval 247"/>
          <p:cNvSpPr/>
          <p:nvPr/>
        </p:nvSpPr>
        <p:spPr bwMode="auto">
          <a:xfrm rot="19736609" flipH="1" flipV="1">
            <a:off x="4916488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9" name="Oval 248"/>
          <p:cNvSpPr/>
          <p:nvPr/>
        </p:nvSpPr>
        <p:spPr bwMode="auto">
          <a:xfrm rot="19736609" flipH="1" flipV="1">
            <a:off x="5197475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0" name="Oval 249"/>
          <p:cNvSpPr/>
          <p:nvPr/>
        </p:nvSpPr>
        <p:spPr bwMode="auto">
          <a:xfrm rot="19736609" flipH="1" flipV="1">
            <a:off x="5478463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1" name="Oval 250"/>
          <p:cNvSpPr/>
          <p:nvPr/>
        </p:nvSpPr>
        <p:spPr bwMode="auto">
          <a:xfrm rot="19736609" flipH="1" flipV="1">
            <a:off x="5759450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2" name="Oval 251"/>
          <p:cNvSpPr/>
          <p:nvPr/>
        </p:nvSpPr>
        <p:spPr bwMode="auto">
          <a:xfrm rot="19736609" flipH="1" flipV="1">
            <a:off x="6038850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4" name="Oval 253"/>
          <p:cNvSpPr/>
          <p:nvPr/>
        </p:nvSpPr>
        <p:spPr bwMode="auto">
          <a:xfrm rot="19736609" flipH="1" flipV="1">
            <a:off x="2952750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5" name="Oval 254"/>
          <p:cNvSpPr/>
          <p:nvPr/>
        </p:nvSpPr>
        <p:spPr bwMode="auto">
          <a:xfrm rot="19736609" flipH="1" flipV="1">
            <a:off x="3233738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" name="Oval 255"/>
          <p:cNvSpPr/>
          <p:nvPr/>
        </p:nvSpPr>
        <p:spPr bwMode="auto">
          <a:xfrm rot="19736609" flipH="1" flipV="1">
            <a:off x="3514725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Oval 256"/>
          <p:cNvSpPr/>
          <p:nvPr/>
        </p:nvSpPr>
        <p:spPr bwMode="auto">
          <a:xfrm rot="19736609" flipH="1" flipV="1">
            <a:off x="3794125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8" name="Oval 257"/>
          <p:cNvSpPr/>
          <p:nvPr/>
        </p:nvSpPr>
        <p:spPr bwMode="auto">
          <a:xfrm rot="19736609" flipH="1" flipV="1">
            <a:off x="4075113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Oval 258"/>
          <p:cNvSpPr/>
          <p:nvPr/>
        </p:nvSpPr>
        <p:spPr bwMode="auto">
          <a:xfrm rot="19736609" flipH="1" flipV="1">
            <a:off x="4356100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0" name="Oval 259"/>
          <p:cNvSpPr/>
          <p:nvPr/>
        </p:nvSpPr>
        <p:spPr bwMode="auto">
          <a:xfrm rot="19736609" flipH="1" flipV="1">
            <a:off x="4637088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Oval 260"/>
          <p:cNvSpPr/>
          <p:nvPr/>
        </p:nvSpPr>
        <p:spPr bwMode="auto">
          <a:xfrm rot="19736609" flipH="1" flipV="1">
            <a:off x="4916488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2" name="Oval 261"/>
          <p:cNvSpPr/>
          <p:nvPr/>
        </p:nvSpPr>
        <p:spPr bwMode="auto">
          <a:xfrm rot="19736609" flipH="1" flipV="1">
            <a:off x="5197475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Oval 262"/>
          <p:cNvSpPr/>
          <p:nvPr/>
        </p:nvSpPr>
        <p:spPr bwMode="auto">
          <a:xfrm rot="19736609" flipH="1" flipV="1">
            <a:off x="5478463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4" name="Oval 263"/>
          <p:cNvSpPr/>
          <p:nvPr/>
        </p:nvSpPr>
        <p:spPr bwMode="auto">
          <a:xfrm rot="19736609" flipH="1" flipV="1">
            <a:off x="5759450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Oval 264"/>
          <p:cNvSpPr/>
          <p:nvPr/>
        </p:nvSpPr>
        <p:spPr bwMode="auto">
          <a:xfrm rot="19736609" flipH="1" flipV="1">
            <a:off x="6038850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Oval 266"/>
          <p:cNvSpPr/>
          <p:nvPr/>
        </p:nvSpPr>
        <p:spPr bwMode="auto">
          <a:xfrm rot="19736609" flipH="1" flipV="1">
            <a:off x="2952750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" name="Oval 267"/>
          <p:cNvSpPr/>
          <p:nvPr/>
        </p:nvSpPr>
        <p:spPr bwMode="auto">
          <a:xfrm rot="19736609" flipH="1" flipV="1">
            <a:off x="3233738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Oval 268"/>
          <p:cNvSpPr/>
          <p:nvPr/>
        </p:nvSpPr>
        <p:spPr bwMode="auto">
          <a:xfrm rot="19736609" flipH="1" flipV="1">
            <a:off x="3514725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0" name="Oval 269"/>
          <p:cNvSpPr/>
          <p:nvPr/>
        </p:nvSpPr>
        <p:spPr bwMode="auto">
          <a:xfrm rot="19736609" flipH="1" flipV="1">
            <a:off x="3794125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Oval 270"/>
          <p:cNvSpPr/>
          <p:nvPr/>
        </p:nvSpPr>
        <p:spPr bwMode="auto">
          <a:xfrm rot="19736609" flipH="1" flipV="1">
            <a:off x="4075113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2" name="Oval 271"/>
          <p:cNvSpPr/>
          <p:nvPr/>
        </p:nvSpPr>
        <p:spPr bwMode="auto">
          <a:xfrm rot="19736609" flipH="1" flipV="1">
            <a:off x="4356100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Oval 272"/>
          <p:cNvSpPr/>
          <p:nvPr/>
        </p:nvSpPr>
        <p:spPr bwMode="auto">
          <a:xfrm rot="19736609" flipH="1" flipV="1">
            <a:off x="4637088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" name="Oval 273"/>
          <p:cNvSpPr/>
          <p:nvPr/>
        </p:nvSpPr>
        <p:spPr bwMode="auto">
          <a:xfrm rot="19736609" flipH="1" flipV="1">
            <a:off x="4916488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5" name="Oval 274"/>
          <p:cNvSpPr/>
          <p:nvPr/>
        </p:nvSpPr>
        <p:spPr bwMode="auto">
          <a:xfrm rot="19736609" flipH="1" flipV="1">
            <a:off x="5197475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Oval 275"/>
          <p:cNvSpPr/>
          <p:nvPr/>
        </p:nvSpPr>
        <p:spPr bwMode="auto">
          <a:xfrm rot="19736609" flipH="1" flipV="1">
            <a:off x="5478463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7" name="Oval 276"/>
          <p:cNvSpPr/>
          <p:nvPr/>
        </p:nvSpPr>
        <p:spPr bwMode="auto">
          <a:xfrm rot="19736609" flipH="1" flipV="1">
            <a:off x="5759450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Oval 277"/>
          <p:cNvSpPr/>
          <p:nvPr/>
        </p:nvSpPr>
        <p:spPr bwMode="auto">
          <a:xfrm rot="19736609" flipH="1" flipV="1">
            <a:off x="6038850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Oval 279"/>
          <p:cNvSpPr/>
          <p:nvPr/>
        </p:nvSpPr>
        <p:spPr bwMode="auto">
          <a:xfrm rot="19736609" flipH="1" flipV="1">
            <a:off x="2952750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1" name="Oval 280"/>
          <p:cNvSpPr/>
          <p:nvPr/>
        </p:nvSpPr>
        <p:spPr bwMode="auto">
          <a:xfrm rot="19736609" flipH="1" flipV="1">
            <a:off x="3233738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Oval 281"/>
          <p:cNvSpPr/>
          <p:nvPr/>
        </p:nvSpPr>
        <p:spPr bwMode="auto">
          <a:xfrm rot="19736609" flipH="1" flipV="1">
            <a:off x="3514725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3" name="Oval 282"/>
          <p:cNvSpPr/>
          <p:nvPr/>
        </p:nvSpPr>
        <p:spPr bwMode="auto">
          <a:xfrm rot="19736609" flipH="1" flipV="1">
            <a:off x="3794125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 bwMode="auto">
          <a:xfrm rot="19736609" flipH="1" flipV="1">
            <a:off x="4075113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5" name="Oval 284"/>
          <p:cNvSpPr/>
          <p:nvPr/>
        </p:nvSpPr>
        <p:spPr bwMode="auto">
          <a:xfrm rot="19736609" flipH="1" flipV="1">
            <a:off x="4356100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Oval 285"/>
          <p:cNvSpPr/>
          <p:nvPr/>
        </p:nvSpPr>
        <p:spPr bwMode="auto">
          <a:xfrm rot="19736609" flipH="1" flipV="1">
            <a:off x="4637088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7" name="Oval 286"/>
          <p:cNvSpPr/>
          <p:nvPr/>
        </p:nvSpPr>
        <p:spPr bwMode="auto">
          <a:xfrm rot="19736609" flipH="1" flipV="1">
            <a:off x="4916488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Oval 287"/>
          <p:cNvSpPr/>
          <p:nvPr/>
        </p:nvSpPr>
        <p:spPr bwMode="auto">
          <a:xfrm rot="19736609" flipH="1" flipV="1">
            <a:off x="5197475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9" name="Oval 288"/>
          <p:cNvSpPr/>
          <p:nvPr/>
        </p:nvSpPr>
        <p:spPr bwMode="auto">
          <a:xfrm rot="19736609" flipH="1" flipV="1">
            <a:off x="5478463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0" name="Oval 289"/>
          <p:cNvSpPr/>
          <p:nvPr/>
        </p:nvSpPr>
        <p:spPr bwMode="auto">
          <a:xfrm rot="19736609" flipH="1" flipV="1">
            <a:off x="5759450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1" name="Oval 290"/>
          <p:cNvSpPr/>
          <p:nvPr/>
        </p:nvSpPr>
        <p:spPr bwMode="auto">
          <a:xfrm rot="19736609" flipH="1" flipV="1">
            <a:off x="6038850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3" name="Oval 292"/>
          <p:cNvSpPr/>
          <p:nvPr/>
        </p:nvSpPr>
        <p:spPr bwMode="auto">
          <a:xfrm rot="19736609" flipH="1" flipV="1">
            <a:off x="2952750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Oval 293"/>
          <p:cNvSpPr/>
          <p:nvPr/>
        </p:nvSpPr>
        <p:spPr bwMode="auto">
          <a:xfrm rot="19736609" flipH="1" flipV="1">
            <a:off x="3233738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5" name="Oval 294"/>
          <p:cNvSpPr/>
          <p:nvPr/>
        </p:nvSpPr>
        <p:spPr bwMode="auto">
          <a:xfrm rot="19736609" flipH="1" flipV="1">
            <a:off x="3514725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Oval 295"/>
          <p:cNvSpPr/>
          <p:nvPr/>
        </p:nvSpPr>
        <p:spPr bwMode="auto">
          <a:xfrm rot="19736609" flipH="1" flipV="1">
            <a:off x="3794125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" name="Oval 296"/>
          <p:cNvSpPr/>
          <p:nvPr/>
        </p:nvSpPr>
        <p:spPr bwMode="auto">
          <a:xfrm rot="19736609" flipH="1" flipV="1">
            <a:off x="4075113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Oval 297"/>
          <p:cNvSpPr/>
          <p:nvPr/>
        </p:nvSpPr>
        <p:spPr bwMode="auto">
          <a:xfrm rot="19736609" flipH="1" flipV="1">
            <a:off x="4356100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9" name="Oval 298"/>
          <p:cNvSpPr/>
          <p:nvPr/>
        </p:nvSpPr>
        <p:spPr bwMode="auto">
          <a:xfrm rot="19736609" flipH="1" flipV="1">
            <a:off x="4637088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0" name="Oval 299"/>
          <p:cNvSpPr/>
          <p:nvPr/>
        </p:nvSpPr>
        <p:spPr bwMode="auto">
          <a:xfrm rot="19736609" flipH="1" flipV="1">
            <a:off x="4916488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1" name="Oval 300"/>
          <p:cNvSpPr/>
          <p:nvPr/>
        </p:nvSpPr>
        <p:spPr bwMode="auto">
          <a:xfrm rot="19736609" flipH="1" flipV="1">
            <a:off x="5197475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2" name="Oval 301"/>
          <p:cNvSpPr/>
          <p:nvPr/>
        </p:nvSpPr>
        <p:spPr bwMode="auto">
          <a:xfrm rot="19736609" flipH="1" flipV="1">
            <a:off x="5478463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3" name="Oval 302"/>
          <p:cNvSpPr/>
          <p:nvPr/>
        </p:nvSpPr>
        <p:spPr bwMode="auto">
          <a:xfrm rot="19736609" flipH="1" flipV="1">
            <a:off x="5759450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4" name="Oval 303"/>
          <p:cNvSpPr/>
          <p:nvPr/>
        </p:nvSpPr>
        <p:spPr bwMode="auto">
          <a:xfrm rot="19736609" flipH="1" flipV="1">
            <a:off x="6038850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6" name="Oval 305"/>
          <p:cNvSpPr/>
          <p:nvPr/>
        </p:nvSpPr>
        <p:spPr bwMode="auto">
          <a:xfrm rot="19736609" flipH="1" flipV="1">
            <a:off x="2952750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" name="Oval 306"/>
          <p:cNvSpPr/>
          <p:nvPr/>
        </p:nvSpPr>
        <p:spPr bwMode="auto">
          <a:xfrm rot="19736609" flipH="1" flipV="1">
            <a:off x="3233738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" name="Oval 307"/>
          <p:cNvSpPr/>
          <p:nvPr/>
        </p:nvSpPr>
        <p:spPr bwMode="auto">
          <a:xfrm rot="19736609" flipH="1" flipV="1">
            <a:off x="3514725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9" name="Oval 308"/>
          <p:cNvSpPr/>
          <p:nvPr/>
        </p:nvSpPr>
        <p:spPr bwMode="auto">
          <a:xfrm rot="19736609" flipH="1" flipV="1">
            <a:off x="3794125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" name="Oval 309"/>
          <p:cNvSpPr/>
          <p:nvPr/>
        </p:nvSpPr>
        <p:spPr bwMode="auto">
          <a:xfrm rot="19736609" flipH="1" flipV="1">
            <a:off x="4075113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1" name="Oval 310"/>
          <p:cNvSpPr/>
          <p:nvPr/>
        </p:nvSpPr>
        <p:spPr bwMode="auto">
          <a:xfrm rot="19736609" flipH="1" flipV="1">
            <a:off x="4356100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2" name="Oval 311"/>
          <p:cNvSpPr/>
          <p:nvPr/>
        </p:nvSpPr>
        <p:spPr bwMode="auto">
          <a:xfrm rot="19736609" flipH="1" flipV="1">
            <a:off x="4637088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3" name="Oval 312"/>
          <p:cNvSpPr/>
          <p:nvPr/>
        </p:nvSpPr>
        <p:spPr bwMode="auto">
          <a:xfrm rot="19736609" flipH="1" flipV="1">
            <a:off x="4916488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" name="Oval 313"/>
          <p:cNvSpPr/>
          <p:nvPr/>
        </p:nvSpPr>
        <p:spPr bwMode="auto">
          <a:xfrm rot="19736609" flipH="1" flipV="1">
            <a:off x="5197475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5" name="Oval 314"/>
          <p:cNvSpPr/>
          <p:nvPr/>
        </p:nvSpPr>
        <p:spPr bwMode="auto">
          <a:xfrm rot="19736609" flipH="1" flipV="1">
            <a:off x="5478463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6" name="Oval 315"/>
          <p:cNvSpPr/>
          <p:nvPr/>
        </p:nvSpPr>
        <p:spPr bwMode="auto">
          <a:xfrm rot="19736609" flipH="1" flipV="1">
            <a:off x="5759450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7" name="Oval 316"/>
          <p:cNvSpPr/>
          <p:nvPr/>
        </p:nvSpPr>
        <p:spPr bwMode="auto">
          <a:xfrm rot="19736609" flipH="1" flipV="1">
            <a:off x="6038850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9" name="Oval 318"/>
          <p:cNvSpPr/>
          <p:nvPr/>
        </p:nvSpPr>
        <p:spPr bwMode="auto">
          <a:xfrm rot="19736609" flipH="1" flipV="1">
            <a:off x="2952750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0" name="Oval 319"/>
          <p:cNvSpPr/>
          <p:nvPr/>
        </p:nvSpPr>
        <p:spPr bwMode="auto">
          <a:xfrm rot="19736609" flipH="1" flipV="1">
            <a:off x="3233738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1" name="Oval 320"/>
          <p:cNvSpPr/>
          <p:nvPr/>
        </p:nvSpPr>
        <p:spPr bwMode="auto">
          <a:xfrm rot="19736609" flipH="1" flipV="1">
            <a:off x="3514725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2" name="Oval 321"/>
          <p:cNvSpPr/>
          <p:nvPr/>
        </p:nvSpPr>
        <p:spPr bwMode="auto">
          <a:xfrm rot="19736609" flipH="1" flipV="1">
            <a:off x="3794125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3" name="Oval 322"/>
          <p:cNvSpPr/>
          <p:nvPr/>
        </p:nvSpPr>
        <p:spPr bwMode="auto">
          <a:xfrm rot="19736609" flipH="1" flipV="1">
            <a:off x="4075113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4" name="Oval 323"/>
          <p:cNvSpPr/>
          <p:nvPr/>
        </p:nvSpPr>
        <p:spPr bwMode="auto">
          <a:xfrm rot="19736609" flipH="1" flipV="1">
            <a:off x="4356100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5" name="Oval 324"/>
          <p:cNvSpPr/>
          <p:nvPr/>
        </p:nvSpPr>
        <p:spPr bwMode="auto">
          <a:xfrm rot="19736609" flipH="1" flipV="1">
            <a:off x="4637088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6" name="Oval 325"/>
          <p:cNvSpPr/>
          <p:nvPr/>
        </p:nvSpPr>
        <p:spPr bwMode="auto">
          <a:xfrm rot="19736609" flipH="1" flipV="1">
            <a:off x="4916488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7" name="Oval 326"/>
          <p:cNvSpPr/>
          <p:nvPr/>
        </p:nvSpPr>
        <p:spPr bwMode="auto">
          <a:xfrm rot="19736609" flipH="1" flipV="1">
            <a:off x="5197475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8" name="Oval 327"/>
          <p:cNvSpPr/>
          <p:nvPr/>
        </p:nvSpPr>
        <p:spPr bwMode="auto">
          <a:xfrm rot="19736609" flipH="1" flipV="1">
            <a:off x="5478463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9" name="Oval 328"/>
          <p:cNvSpPr/>
          <p:nvPr/>
        </p:nvSpPr>
        <p:spPr bwMode="auto">
          <a:xfrm rot="19736609" flipH="1" flipV="1">
            <a:off x="5759450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0" name="Oval 329"/>
          <p:cNvSpPr/>
          <p:nvPr/>
        </p:nvSpPr>
        <p:spPr bwMode="auto">
          <a:xfrm rot="19736609" flipH="1" flipV="1">
            <a:off x="6038850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2" name="Oval 331"/>
          <p:cNvSpPr/>
          <p:nvPr/>
        </p:nvSpPr>
        <p:spPr bwMode="auto">
          <a:xfrm rot="19736609" flipH="1" flipV="1">
            <a:off x="2952750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" name="Oval 332"/>
          <p:cNvSpPr/>
          <p:nvPr/>
        </p:nvSpPr>
        <p:spPr bwMode="auto">
          <a:xfrm rot="19736609" flipH="1" flipV="1">
            <a:off x="3233738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4" name="Oval 333"/>
          <p:cNvSpPr/>
          <p:nvPr/>
        </p:nvSpPr>
        <p:spPr bwMode="auto">
          <a:xfrm rot="19736609" flipH="1" flipV="1">
            <a:off x="3514725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5" name="Oval 334"/>
          <p:cNvSpPr/>
          <p:nvPr/>
        </p:nvSpPr>
        <p:spPr bwMode="auto">
          <a:xfrm rot="19736609" flipH="1" flipV="1">
            <a:off x="3794125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6" name="Oval 335"/>
          <p:cNvSpPr/>
          <p:nvPr/>
        </p:nvSpPr>
        <p:spPr bwMode="auto">
          <a:xfrm rot="19736609" flipH="1" flipV="1">
            <a:off x="4075113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7" name="Oval 336"/>
          <p:cNvSpPr/>
          <p:nvPr/>
        </p:nvSpPr>
        <p:spPr bwMode="auto">
          <a:xfrm rot="19736609" flipH="1" flipV="1">
            <a:off x="4356100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8" name="Oval 337"/>
          <p:cNvSpPr/>
          <p:nvPr/>
        </p:nvSpPr>
        <p:spPr bwMode="auto">
          <a:xfrm rot="19736609" flipH="1" flipV="1">
            <a:off x="4637088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9" name="Oval 338"/>
          <p:cNvSpPr/>
          <p:nvPr/>
        </p:nvSpPr>
        <p:spPr bwMode="auto">
          <a:xfrm rot="19736609" flipH="1" flipV="1">
            <a:off x="4916488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0" name="Oval 339"/>
          <p:cNvSpPr/>
          <p:nvPr/>
        </p:nvSpPr>
        <p:spPr bwMode="auto">
          <a:xfrm rot="19736609" flipH="1" flipV="1">
            <a:off x="5197475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1" name="Oval 340"/>
          <p:cNvSpPr/>
          <p:nvPr/>
        </p:nvSpPr>
        <p:spPr bwMode="auto">
          <a:xfrm rot="19736609" flipH="1" flipV="1">
            <a:off x="5478463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2" name="Oval 341"/>
          <p:cNvSpPr/>
          <p:nvPr/>
        </p:nvSpPr>
        <p:spPr bwMode="auto">
          <a:xfrm rot="19736609" flipH="1" flipV="1">
            <a:off x="5759450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3" name="Oval 342"/>
          <p:cNvSpPr/>
          <p:nvPr/>
        </p:nvSpPr>
        <p:spPr bwMode="auto">
          <a:xfrm rot="19736609" flipH="1" flipV="1">
            <a:off x="6038850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5" name="Oval 344"/>
          <p:cNvSpPr/>
          <p:nvPr/>
        </p:nvSpPr>
        <p:spPr bwMode="auto">
          <a:xfrm rot="19736609" flipH="1" flipV="1">
            <a:off x="2952750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6" name="Oval 345"/>
          <p:cNvSpPr/>
          <p:nvPr/>
        </p:nvSpPr>
        <p:spPr bwMode="auto">
          <a:xfrm rot="19736609" flipH="1" flipV="1">
            <a:off x="3233738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7" name="Oval 346"/>
          <p:cNvSpPr/>
          <p:nvPr/>
        </p:nvSpPr>
        <p:spPr bwMode="auto">
          <a:xfrm rot="19736609" flipH="1" flipV="1">
            <a:off x="3514725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" name="Oval 347"/>
          <p:cNvSpPr/>
          <p:nvPr/>
        </p:nvSpPr>
        <p:spPr bwMode="auto">
          <a:xfrm rot="19736609" flipH="1" flipV="1">
            <a:off x="3794125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9" name="Oval 348"/>
          <p:cNvSpPr/>
          <p:nvPr/>
        </p:nvSpPr>
        <p:spPr bwMode="auto">
          <a:xfrm rot="19736609" flipH="1" flipV="1">
            <a:off x="4075113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0" name="Oval 349"/>
          <p:cNvSpPr/>
          <p:nvPr/>
        </p:nvSpPr>
        <p:spPr bwMode="auto">
          <a:xfrm rot="19736609" flipH="1" flipV="1">
            <a:off x="4356100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1" name="Oval 350"/>
          <p:cNvSpPr/>
          <p:nvPr/>
        </p:nvSpPr>
        <p:spPr bwMode="auto">
          <a:xfrm rot="19736609" flipH="1" flipV="1">
            <a:off x="4637088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2" name="Oval 351"/>
          <p:cNvSpPr/>
          <p:nvPr/>
        </p:nvSpPr>
        <p:spPr bwMode="auto">
          <a:xfrm rot="19736609" flipH="1" flipV="1">
            <a:off x="4916488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3" name="Oval 352"/>
          <p:cNvSpPr/>
          <p:nvPr/>
        </p:nvSpPr>
        <p:spPr bwMode="auto">
          <a:xfrm rot="19736609" flipH="1" flipV="1">
            <a:off x="5197475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4" name="Oval 353"/>
          <p:cNvSpPr/>
          <p:nvPr/>
        </p:nvSpPr>
        <p:spPr bwMode="auto">
          <a:xfrm rot="19736609" flipH="1" flipV="1">
            <a:off x="5478463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5" name="Oval 354"/>
          <p:cNvSpPr/>
          <p:nvPr/>
        </p:nvSpPr>
        <p:spPr bwMode="auto">
          <a:xfrm rot="19736609" flipH="1" flipV="1">
            <a:off x="5759450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6" name="Oval 355"/>
          <p:cNvSpPr/>
          <p:nvPr/>
        </p:nvSpPr>
        <p:spPr bwMode="auto">
          <a:xfrm rot="19736609" flipH="1" flipV="1">
            <a:off x="6038850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" name="Oval 357"/>
          <p:cNvSpPr/>
          <p:nvPr/>
        </p:nvSpPr>
        <p:spPr bwMode="auto">
          <a:xfrm rot="19736609" flipH="1" flipV="1">
            <a:off x="2952750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9" name="Oval 358"/>
          <p:cNvSpPr/>
          <p:nvPr/>
        </p:nvSpPr>
        <p:spPr bwMode="auto">
          <a:xfrm rot="19736609" flipH="1" flipV="1">
            <a:off x="3233738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0" name="Oval 359"/>
          <p:cNvSpPr/>
          <p:nvPr/>
        </p:nvSpPr>
        <p:spPr bwMode="auto">
          <a:xfrm rot="19736609" flipH="1" flipV="1">
            <a:off x="3514725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1" name="Oval 360"/>
          <p:cNvSpPr/>
          <p:nvPr/>
        </p:nvSpPr>
        <p:spPr bwMode="auto">
          <a:xfrm rot="19736609" flipH="1" flipV="1">
            <a:off x="3794125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2" name="Oval 361"/>
          <p:cNvSpPr/>
          <p:nvPr/>
        </p:nvSpPr>
        <p:spPr bwMode="auto">
          <a:xfrm rot="19736609" flipH="1" flipV="1">
            <a:off x="4075113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3" name="Oval 362"/>
          <p:cNvSpPr/>
          <p:nvPr/>
        </p:nvSpPr>
        <p:spPr bwMode="auto">
          <a:xfrm rot="19736609" flipH="1" flipV="1">
            <a:off x="4356100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4" name="Oval 363"/>
          <p:cNvSpPr/>
          <p:nvPr/>
        </p:nvSpPr>
        <p:spPr bwMode="auto">
          <a:xfrm rot="19736609" flipH="1" flipV="1">
            <a:off x="4637088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5" name="Oval 364"/>
          <p:cNvSpPr/>
          <p:nvPr/>
        </p:nvSpPr>
        <p:spPr bwMode="auto">
          <a:xfrm rot="19736609" flipH="1" flipV="1">
            <a:off x="4916488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6" name="Oval 365"/>
          <p:cNvSpPr/>
          <p:nvPr/>
        </p:nvSpPr>
        <p:spPr bwMode="auto">
          <a:xfrm rot="19736609" flipH="1" flipV="1">
            <a:off x="5197475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7" name="Oval 366"/>
          <p:cNvSpPr/>
          <p:nvPr/>
        </p:nvSpPr>
        <p:spPr bwMode="auto">
          <a:xfrm rot="19736609" flipH="1" flipV="1">
            <a:off x="5478463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" name="Oval 367"/>
          <p:cNvSpPr/>
          <p:nvPr/>
        </p:nvSpPr>
        <p:spPr bwMode="auto">
          <a:xfrm rot="19736609" flipH="1" flipV="1">
            <a:off x="5759450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9" name="Oval 368"/>
          <p:cNvSpPr/>
          <p:nvPr/>
        </p:nvSpPr>
        <p:spPr bwMode="auto">
          <a:xfrm rot="19736609" flipH="1" flipV="1">
            <a:off x="6038850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1" name="Oval 370"/>
          <p:cNvSpPr/>
          <p:nvPr/>
        </p:nvSpPr>
        <p:spPr bwMode="auto">
          <a:xfrm rot="19736609" flipH="1" flipV="1">
            <a:off x="2952750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2" name="Oval 371"/>
          <p:cNvSpPr/>
          <p:nvPr/>
        </p:nvSpPr>
        <p:spPr bwMode="auto">
          <a:xfrm rot="19736609" flipH="1" flipV="1">
            <a:off x="3233738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3" name="Oval 372"/>
          <p:cNvSpPr/>
          <p:nvPr/>
        </p:nvSpPr>
        <p:spPr bwMode="auto">
          <a:xfrm rot="19736609" flipH="1" flipV="1">
            <a:off x="3514725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4" name="Oval 373"/>
          <p:cNvSpPr/>
          <p:nvPr/>
        </p:nvSpPr>
        <p:spPr bwMode="auto">
          <a:xfrm rot="19736609" flipH="1" flipV="1">
            <a:off x="3794125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5" name="Oval 374"/>
          <p:cNvSpPr/>
          <p:nvPr/>
        </p:nvSpPr>
        <p:spPr bwMode="auto">
          <a:xfrm rot="19736609" flipH="1" flipV="1">
            <a:off x="4075113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6" name="Oval 375"/>
          <p:cNvSpPr/>
          <p:nvPr/>
        </p:nvSpPr>
        <p:spPr bwMode="auto">
          <a:xfrm rot="19736609" flipH="1" flipV="1">
            <a:off x="4356100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7" name="Oval 376"/>
          <p:cNvSpPr/>
          <p:nvPr/>
        </p:nvSpPr>
        <p:spPr bwMode="auto">
          <a:xfrm rot="19736609" flipH="1" flipV="1">
            <a:off x="4637088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8" name="Oval 377"/>
          <p:cNvSpPr/>
          <p:nvPr/>
        </p:nvSpPr>
        <p:spPr bwMode="auto">
          <a:xfrm rot="19736609" flipH="1" flipV="1">
            <a:off x="4916488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" name="Oval 378"/>
          <p:cNvSpPr/>
          <p:nvPr/>
        </p:nvSpPr>
        <p:spPr bwMode="auto">
          <a:xfrm rot="19736609" flipH="1" flipV="1">
            <a:off x="5197475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0" name="Oval 379"/>
          <p:cNvSpPr/>
          <p:nvPr/>
        </p:nvSpPr>
        <p:spPr bwMode="auto">
          <a:xfrm rot="19736609" flipH="1" flipV="1">
            <a:off x="5478463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1" name="Oval 380"/>
          <p:cNvSpPr/>
          <p:nvPr/>
        </p:nvSpPr>
        <p:spPr bwMode="auto">
          <a:xfrm rot="19736609" flipH="1" flipV="1">
            <a:off x="5759450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2" name="Oval 381"/>
          <p:cNvSpPr/>
          <p:nvPr/>
        </p:nvSpPr>
        <p:spPr bwMode="auto">
          <a:xfrm rot="19736609" flipH="1" flipV="1">
            <a:off x="6038850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4" name="Oval 383"/>
          <p:cNvSpPr/>
          <p:nvPr/>
        </p:nvSpPr>
        <p:spPr bwMode="auto">
          <a:xfrm rot="19736609" flipH="1" flipV="1">
            <a:off x="2952750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" name="Oval 384"/>
          <p:cNvSpPr/>
          <p:nvPr/>
        </p:nvSpPr>
        <p:spPr bwMode="auto">
          <a:xfrm rot="19736609" flipH="1" flipV="1">
            <a:off x="3233738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6" name="Oval 385"/>
          <p:cNvSpPr/>
          <p:nvPr/>
        </p:nvSpPr>
        <p:spPr bwMode="auto">
          <a:xfrm rot="19736609" flipH="1" flipV="1">
            <a:off x="3514725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7" name="Oval 386"/>
          <p:cNvSpPr/>
          <p:nvPr/>
        </p:nvSpPr>
        <p:spPr bwMode="auto">
          <a:xfrm rot="19736609" flipH="1" flipV="1">
            <a:off x="3794125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8" name="Oval 387"/>
          <p:cNvSpPr/>
          <p:nvPr/>
        </p:nvSpPr>
        <p:spPr bwMode="auto">
          <a:xfrm rot="19736609" flipH="1" flipV="1">
            <a:off x="4075113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" name="Oval 388"/>
          <p:cNvSpPr/>
          <p:nvPr/>
        </p:nvSpPr>
        <p:spPr bwMode="auto">
          <a:xfrm rot="19736609" flipH="1" flipV="1">
            <a:off x="4356100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0" name="Oval 389"/>
          <p:cNvSpPr/>
          <p:nvPr/>
        </p:nvSpPr>
        <p:spPr bwMode="auto">
          <a:xfrm rot="19736609" flipH="1" flipV="1">
            <a:off x="4637088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1" name="Oval 390"/>
          <p:cNvSpPr/>
          <p:nvPr/>
        </p:nvSpPr>
        <p:spPr bwMode="auto">
          <a:xfrm rot="19736609" flipH="1" flipV="1">
            <a:off x="4916488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2" name="Oval 391"/>
          <p:cNvSpPr/>
          <p:nvPr/>
        </p:nvSpPr>
        <p:spPr bwMode="auto">
          <a:xfrm rot="19736609" flipH="1" flipV="1">
            <a:off x="5197475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3" name="Oval 392"/>
          <p:cNvSpPr/>
          <p:nvPr/>
        </p:nvSpPr>
        <p:spPr bwMode="auto">
          <a:xfrm rot="19736609" flipH="1" flipV="1">
            <a:off x="5478463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4" name="Oval 393"/>
          <p:cNvSpPr/>
          <p:nvPr/>
        </p:nvSpPr>
        <p:spPr bwMode="auto">
          <a:xfrm rot="19736609" flipH="1" flipV="1">
            <a:off x="5759450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5" name="Oval 394"/>
          <p:cNvSpPr/>
          <p:nvPr/>
        </p:nvSpPr>
        <p:spPr bwMode="auto">
          <a:xfrm rot="19736609" flipH="1" flipV="1">
            <a:off x="6038850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7" name="Oval 396"/>
          <p:cNvSpPr/>
          <p:nvPr/>
        </p:nvSpPr>
        <p:spPr bwMode="auto">
          <a:xfrm rot="19736609" flipH="1" flipV="1">
            <a:off x="2952750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Oval 397"/>
          <p:cNvSpPr/>
          <p:nvPr/>
        </p:nvSpPr>
        <p:spPr bwMode="auto">
          <a:xfrm rot="19736609" flipH="1" flipV="1">
            <a:off x="3233738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" name="Oval 398"/>
          <p:cNvSpPr/>
          <p:nvPr/>
        </p:nvSpPr>
        <p:spPr bwMode="auto">
          <a:xfrm rot="19736609" flipH="1" flipV="1">
            <a:off x="3514725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0" name="Oval 399"/>
          <p:cNvSpPr/>
          <p:nvPr/>
        </p:nvSpPr>
        <p:spPr bwMode="auto">
          <a:xfrm rot="19736609" flipH="1" flipV="1">
            <a:off x="3794125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1" name="Oval 400"/>
          <p:cNvSpPr/>
          <p:nvPr/>
        </p:nvSpPr>
        <p:spPr bwMode="auto">
          <a:xfrm rot="19736609" flipH="1" flipV="1">
            <a:off x="4075113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2" name="Oval 401"/>
          <p:cNvSpPr/>
          <p:nvPr/>
        </p:nvSpPr>
        <p:spPr bwMode="auto">
          <a:xfrm rot="19736609" flipH="1" flipV="1">
            <a:off x="4356100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3" name="Oval 402"/>
          <p:cNvSpPr/>
          <p:nvPr/>
        </p:nvSpPr>
        <p:spPr bwMode="auto">
          <a:xfrm rot="19736609" flipH="1" flipV="1">
            <a:off x="4637088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4" name="Oval 403"/>
          <p:cNvSpPr/>
          <p:nvPr/>
        </p:nvSpPr>
        <p:spPr bwMode="auto">
          <a:xfrm rot="19736609" flipH="1" flipV="1">
            <a:off x="4916488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5" name="Oval 404"/>
          <p:cNvSpPr/>
          <p:nvPr/>
        </p:nvSpPr>
        <p:spPr bwMode="auto">
          <a:xfrm rot="19736609" flipH="1" flipV="1">
            <a:off x="5197475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6" name="Oval 405"/>
          <p:cNvSpPr/>
          <p:nvPr/>
        </p:nvSpPr>
        <p:spPr bwMode="auto">
          <a:xfrm rot="19736609" flipH="1" flipV="1">
            <a:off x="5478463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7" name="Oval 406"/>
          <p:cNvSpPr/>
          <p:nvPr/>
        </p:nvSpPr>
        <p:spPr bwMode="auto">
          <a:xfrm rot="19736609" flipH="1" flipV="1">
            <a:off x="5759450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8" name="Oval 407"/>
          <p:cNvSpPr/>
          <p:nvPr/>
        </p:nvSpPr>
        <p:spPr bwMode="auto">
          <a:xfrm rot="19736609" flipH="1" flipV="1">
            <a:off x="6038850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" name="Oval 409"/>
          <p:cNvSpPr/>
          <p:nvPr/>
        </p:nvSpPr>
        <p:spPr bwMode="auto">
          <a:xfrm rot="19736609" flipH="1" flipV="1">
            <a:off x="2952750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1" name="Oval 410"/>
          <p:cNvSpPr/>
          <p:nvPr/>
        </p:nvSpPr>
        <p:spPr bwMode="auto">
          <a:xfrm rot="19736609" flipH="1" flipV="1">
            <a:off x="3233738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2" name="Oval 411"/>
          <p:cNvSpPr/>
          <p:nvPr/>
        </p:nvSpPr>
        <p:spPr bwMode="auto">
          <a:xfrm rot="19736609" flipH="1" flipV="1">
            <a:off x="3514725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3" name="Oval 412"/>
          <p:cNvSpPr/>
          <p:nvPr/>
        </p:nvSpPr>
        <p:spPr bwMode="auto">
          <a:xfrm rot="19736609" flipH="1" flipV="1">
            <a:off x="3794125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4" name="Oval 413"/>
          <p:cNvSpPr/>
          <p:nvPr/>
        </p:nvSpPr>
        <p:spPr bwMode="auto">
          <a:xfrm rot="19736609" flipH="1" flipV="1">
            <a:off x="4075113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5" name="Oval 414"/>
          <p:cNvSpPr/>
          <p:nvPr/>
        </p:nvSpPr>
        <p:spPr bwMode="auto">
          <a:xfrm rot="19736609" flipH="1" flipV="1">
            <a:off x="4356100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6" name="Oval 415"/>
          <p:cNvSpPr/>
          <p:nvPr/>
        </p:nvSpPr>
        <p:spPr bwMode="auto">
          <a:xfrm rot="19736609" flipH="1" flipV="1">
            <a:off x="4637088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7" name="Oval 416"/>
          <p:cNvSpPr/>
          <p:nvPr/>
        </p:nvSpPr>
        <p:spPr bwMode="auto">
          <a:xfrm rot="19736609" flipH="1" flipV="1">
            <a:off x="4916488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8" name="Oval 417"/>
          <p:cNvSpPr/>
          <p:nvPr/>
        </p:nvSpPr>
        <p:spPr bwMode="auto">
          <a:xfrm rot="19736609" flipH="1" flipV="1">
            <a:off x="5197475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" name="Oval 418"/>
          <p:cNvSpPr/>
          <p:nvPr/>
        </p:nvSpPr>
        <p:spPr bwMode="auto">
          <a:xfrm rot="19736609" flipH="1" flipV="1">
            <a:off x="5478463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0" name="Oval 419"/>
          <p:cNvSpPr/>
          <p:nvPr/>
        </p:nvSpPr>
        <p:spPr bwMode="auto">
          <a:xfrm rot="19736609" flipH="1" flipV="1">
            <a:off x="5759450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1" name="Oval 420"/>
          <p:cNvSpPr/>
          <p:nvPr/>
        </p:nvSpPr>
        <p:spPr bwMode="auto">
          <a:xfrm rot="19736609" flipH="1" flipV="1">
            <a:off x="6038850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 rot="19736609" flipH="1" flipV="1">
            <a:off x="2952750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 rot="19736609" flipH="1" flipV="1">
            <a:off x="3233738" y="58753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9736609" flipH="1" flipV="1">
            <a:off x="3514725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 rot="19736609" flipH="1" flipV="1">
            <a:off x="3794125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 rot="19736609" flipH="1" flipV="1">
            <a:off x="4075113" y="58753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19736609" flipH="1" flipV="1">
            <a:off x="4356100" y="58753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 rot="19736609" flipH="1" flipV="1">
            <a:off x="4637088" y="57848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9736609" flipH="1" flipV="1">
            <a:off x="4916488" y="57848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 rot="19736609" flipH="1" flipV="1">
            <a:off x="5197475" y="57848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 rot="19736609" flipH="1" flipV="1">
            <a:off x="5478463" y="57848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 rot="19736609" flipH="1" flipV="1">
            <a:off x="5759450" y="57848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 rot="19736609" flipH="1" flipV="1">
            <a:off x="6038850" y="57848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" name="Oval 214"/>
          <p:cNvSpPr/>
          <p:nvPr/>
        </p:nvSpPr>
        <p:spPr bwMode="auto">
          <a:xfrm rot="19736609" flipH="1" flipV="1">
            <a:off x="2952750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6" name="Oval 215"/>
          <p:cNvSpPr/>
          <p:nvPr/>
        </p:nvSpPr>
        <p:spPr bwMode="auto">
          <a:xfrm rot="19736609" flipH="1" flipV="1">
            <a:off x="3233738" y="18542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7" name="Oval 216"/>
          <p:cNvSpPr/>
          <p:nvPr/>
        </p:nvSpPr>
        <p:spPr bwMode="auto">
          <a:xfrm rot="19736609" flipH="1" flipV="1">
            <a:off x="3514725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8" name="Oval 217"/>
          <p:cNvSpPr/>
          <p:nvPr/>
        </p:nvSpPr>
        <p:spPr bwMode="auto">
          <a:xfrm rot="19736609" flipH="1" flipV="1">
            <a:off x="3794125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9" name="Oval 218"/>
          <p:cNvSpPr/>
          <p:nvPr/>
        </p:nvSpPr>
        <p:spPr bwMode="auto">
          <a:xfrm rot="19736609" flipH="1" flipV="1">
            <a:off x="4075113" y="1855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0" name="Oval 219"/>
          <p:cNvSpPr/>
          <p:nvPr/>
        </p:nvSpPr>
        <p:spPr bwMode="auto">
          <a:xfrm rot="19736609" flipH="1" flipV="1">
            <a:off x="4356100" y="18542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1" name="Oval 220"/>
          <p:cNvSpPr/>
          <p:nvPr/>
        </p:nvSpPr>
        <p:spPr bwMode="auto">
          <a:xfrm rot="19736609" flipH="1" flipV="1">
            <a:off x="4637088" y="17637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2" name="Oval 221"/>
          <p:cNvSpPr/>
          <p:nvPr/>
        </p:nvSpPr>
        <p:spPr bwMode="auto">
          <a:xfrm rot="19736609" flipH="1" flipV="1">
            <a:off x="4916488" y="17653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222"/>
          <p:cNvSpPr/>
          <p:nvPr/>
        </p:nvSpPr>
        <p:spPr bwMode="auto">
          <a:xfrm rot="19736609" flipH="1" flipV="1">
            <a:off x="5197475" y="17653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4" name="Oval 223"/>
          <p:cNvSpPr/>
          <p:nvPr/>
        </p:nvSpPr>
        <p:spPr bwMode="auto">
          <a:xfrm rot="19736609" flipH="1" flipV="1">
            <a:off x="5478463" y="17637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5" name="Oval 224"/>
          <p:cNvSpPr/>
          <p:nvPr/>
        </p:nvSpPr>
        <p:spPr bwMode="auto">
          <a:xfrm rot="19736609" flipH="1" flipV="1">
            <a:off x="5759450" y="17637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6" name="Oval 225"/>
          <p:cNvSpPr/>
          <p:nvPr/>
        </p:nvSpPr>
        <p:spPr bwMode="auto">
          <a:xfrm rot="19736609" flipH="1" flipV="1">
            <a:off x="6038850" y="17653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8" name="Oval 227"/>
          <p:cNvSpPr/>
          <p:nvPr/>
        </p:nvSpPr>
        <p:spPr bwMode="auto">
          <a:xfrm rot="19736609" flipH="1" flipV="1">
            <a:off x="2952750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29" name="Oval 228"/>
          <p:cNvSpPr/>
          <p:nvPr/>
        </p:nvSpPr>
        <p:spPr bwMode="auto">
          <a:xfrm rot="19736609" flipH="1" flipV="1">
            <a:off x="3233738" y="208915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0" name="Oval 229"/>
          <p:cNvSpPr/>
          <p:nvPr/>
        </p:nvSpPr>
        <p:spPr bwMode="auto">
          <a:xfrm rot="19736609" flipH="1" flipV="1">
            <a:off x="3514725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1" name="Oval 230"/>
          <p:cNvSpPr/>
          <p:nvPr/>
        </p:nvSpPr>
        <p:spPr bwMode="auto">
          <a:xfrm rot="19736609" flipH="1" flipV="1">
            <a:off x="3794125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2" name="Oval 231"/>
          <p:cNvSpPr/>
          <p:nvPr/>
        </p:nvSpPr>
        <p:spPr bwMode="auto">
          <a:xfrm rot="19736609" flipH="1" flipV="1">
            <a:off x="4075113" y="209073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3" name="Oval 232"/>
          <p:cNvSpPr/>
          <p:nvPr/>
        </p:nvSpPr>
        <p:spPr bwMode="auto">
          <a:xfrm rot="19736609" flipH="1" flipV="1">
            <a:off x="4356100" y="208915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" name="Oval 233"/>
          <p:cNvSpPr/>
          <p:nvPr/>
        </p:nvSpPr>
        <p:spPr bwMode="auto">
          <a:xfrm rot="19736609" flipH="1" flipV="1">
            <a:off x="4637088" y="19986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5" name="Oval 234"/>
          <p:cNvSpPr/>
          <p:nvPr/>
        </p:nvSpPr>
        <p:spPr bwMode="auto">
          <a:xfrm rot="19736609" flipH="1" flipV="1">
            <a:off x="4916488" y="200025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6" name="Oval 235"/>
          <p:cNvSpPr/>
          <p:nvPr/>
        </p:nvSpPr>
        <p:spPr bwMode="auto">
          <a:xfrm rot="19736609" flipH="1" flipV="1">
            <a:off x="5197475" y="200025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7" name="Oval 236"/>
          <p:cNvSpPr/>
          <p:nvPr/>
        </p:nvSpPr>
        <p:spPr bwMode="auto">
          <a:xfrm rot="19736609" flipH="1" flipV="1">
            <a:off x="5478463" y="19986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8" name="Oval 237"/>
          <p:cNvSpPr/>
          <p:nvPr/>
        </p:nvSpPr>
        <p:spPr bwMode="auto">
          <a:xfrm rot="19736609" flipH="1" flipV="1">
            <a:off x="5759450" y="19986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9" name="Oval 238"/>
          <p:cNvSpPr/>
          <p:nvPr/>
        </p:nvSpPr>
        <p:spPr bwMode="auto">
          <a:xfrm rot="19736609" flipH="1" flipV="1">
            <a:off x="6038850" y="200025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1" name="Oval 240"/>
          <p:cNvSpPr/>
          <p:nvPr/>
        </p:nvSpPr>
        <p:spPr bwMode="auto">
          <a:xfrm rot="19736609" flipH="1" flipV="1">
            <a:off x="2952750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2" name="Oval 241"/>
          <p:cNvSpPr/>
          <p:nvPr/>
        </p:nvSpPr>
        <p:spPr bwMode="auto">
          <a:xfrm rot="19736609" flipH="1" flipV="1">
            <a:off x="3233738" y="234156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3" name="Oval 242"/>
          <p:cNvSpPr/>
          <p:nvPr/>
        </p:nvSpPr>
        <p:spPr bwMode="auto">
          <a:xfrm rot="19736609" flipH="1" flipV="1">
            <a:off x="3514725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4" name="Oval 243"/>
          <p:cNvSpPr/>
          <p:nvPr/>
        </p:nvSpPr>
        <p:spPr bwMode="auto">
          <a:xfrm rot="19736609" flipH="1" flipV="1">
            <a:off x="3794125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5" name="Oval 244"/>
          <p:cNvSpPr/>
          <p:nvPr/>
        </p:nvSpPr>
        <p:spPr bwMode="auto">
          <a:xfrm rot="19736609" flipH="1" flipV="1">
            <a:off x="4075113" y="23431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6" name="Oval 245"/>
          <p:cNvSpPr/>
          <p:nvPr/>
        </p:nvSpPr>
        <p:spPr bwMode="auto">
          <a:xfrm rot="19736609" flipH="1" flipV="1">
            <a:off x="4356100" y="234156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7" name="Oval 246"/>
          <p:cNvSpPr/>
          <p:nvPr/>
        </p:nvSpPr>
        <p:spPr bwMode="auto">
          <a:xfrm rot="19736609" flipH="1" flipV="1">
            <a:off x="4637088" y="225107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8" name="Oval 247"/>
          <p:cNvSpPr/>
          <p:nvPr/>
        </p:nvSpPr>
        <p:spPr bwMode="auto">
          <a:xfrm rot="19736609" flipH="1" flipV="1">
            <a:off x="4916488" y="22526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9" name="Oval 248"/>
          <p:cNvSpPr/>
          <p:nvPr/>
        </p:nvSpPr>
        <p:spPr bwMode="auto">
          <a:xfrm rot="19736609" flipH="1" flipV="1">
            <a:off x="5197475" y="22526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0" name="Oval 249"/>
          <p:cNvSpPr/>
          <p:nvPr/>
        </p:nvSpPr>
        <p:spPr bwMode="auto">
          <a:xfrm rot="19736609" flipH="1" flipV="1">
            <a:off x="5478463" y="225107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1" name="Oval 250"/>
          <p:cNvSpPr/>
          <p:nvPr/>
        </p:nvSpPr>
        <p:spPr bwMode="auto">
          <a:xfrm rot="19736609" flipH="1" flipV="1">
            <a:off x="5759450" y="225107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2" name="Oval 251"/>
          <p:cNvSpPr/>
          <p:nvPr/>
        </p:nvSpPr>
        <p:spPr bwMode="auto">
          <a:xfrm rot="19736609" flipH="1" flipV="1">
            <a:off x="6038850" y="22526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4" name="Oval 253"/>
          <p:cNvSpPr/>
          <p:nvPr/>
        </p:nvSpPr>
        <p:spPr bwMode="auto">
          <a:xfrm rot="19736609" flipH="1" flipV="1">
            <a:off x="2952750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5" name="Oval 254"/>
          <p:cNvSpPr/>
          <p:nvPr/>
        </p:nvSpPr>
        <p:spPr bwMode="auto">
          <a:xfrm rot="19736609" flipH="1" flipV="1">
            <a:off x="3233738" y="2593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6" name="Oval 255"/>
          <p:cNvSpPr/>
          <p:nvPr/>
        </p:nvSpPr>
        <p:spPr bwMode="auto">
          <a:xfrm rot="19736609" flipH="1" flipV="1">
            <a:off x="3514725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Oval 256"/>
          <p:cNvSpPr/>
          <p:nvPr/>
        </p:nvSpPr>
        <p:spPr bwMode="auto">
          <a:xfrm rot="19736609" flipH="1" flipV="1">
            <a:off x="3794125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8" name="Oval 257"/>
          <p:cNvSpPr/>
          <p:nvPr/>
        </p:nvSpPr>
        <p:spPr bwMode="auto">
          <a:xfrm rot="19736609" flipH="1" flipV="1">
            <a:off x="4075113" y="25955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Oval 258"/>
          <p:cNvSpPr/>
          <p:nvPr/>
        </p:nvSpPr>
        <p:spPr bwMode="auto">
          <a:xfrm rot="19736609" flipH="1" flipV="1">
            <a:off x="4356100" y="2593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0" name="Oval 259"/>
          <p:cNvSpPr/>
          <p:nvPr/>
        </p:nvSpPr>
        <p:spPr bwMode="auto">
          <a:xfrm rot="19736609" flipH="1" flipV="1">
            <a:off x="4637088" y="25034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Oval 260"/>
          <p:cNvSpPr/>
          <p:nvPr/>
        </p:nvSpPr>
        <p:spPr bwMode="auto">
          <a:xfrm rot="19736609" flipH="1" flipV="1">
            <a:off x="4916488" y="25050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2" name="Oval 261"/>
          <p:cNvSpPr/>
          <p:nvPr/>
        </p:nvSpPr>
        <p:spPr bwMode="auto">
          <a:xfrm rot="19736609" flipH="1" flipV="1">
            <a:off x="5197475" y="25050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Oval 262"/>
          <p:cNvSpPr/>
          <p:nvPr/>
        </p:nvSpPr>
        <p:spPr bwMode="auto">
          <a:xfrm rot="19736609" flipH="1" flipV="1">
            <a:off x="5478463" y="25034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4" name="Oval 263"/>
          <p:cNvSpPr/>
          <p:nvPr/>
        </p:nvSpPr>
        <p:spPr bwMode="auto">
          <a:xfrm rot="19736609" flipH="1" flipV="1">
            <a:off x="5759450" y="250348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Oval 264"/>
          <p:cNvSpPr/>
          <p:nvPr/>
        </p:nvSpPr>
        <p:spPr bwMode="auto">
          <a:xfrm rot="19736609" flipH="1" flipV="1">
            <a:off x="6038850" y="25050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Oval 266"/>
          <p:cNvSpPr/>
          <p:nvPr/>
        </p:nvSpPr>
        <p:spPr bwMode="auto">
          <a:xfrm rot="19736609" flipH="1" flipV="1">
            <a:off x="2952750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8" name="Oval 267"/>
          <p:cNvSpPr/>
          <p:nvPr/>
        </p:nvSpPr>
        <p:spPr bwMode="auto">
          <a:xfrm rot="19736609" flipH="1" flipV="1">
            <a:off x="3233738" y="28479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Oval 268"/>
          <p:cNvSpPr/>
          <p:nvPr/>
        </p:nvSpPr>
        <p:spPr bwMode="auto">
          <a:xfrm rot="19736609" flipH="1" flipV="1">
            <a:off x="3514725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0" name="Oval 269"/>
          <p:cNvSpPr/>
          <p:nvPr/>
        </p:nvSpPr>
        <p:spPr bwMode="auto">
          <a:xfrm rot="19736609" flipH="1" flipV="1">
            <a:off x="3794125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Oval 270"/>
          <p:cNvSpPr/>
          <p:nvPr/>
        </p:nvSpPr>
        <p:spPr bwMode="auto">
          <a:xfrm rot="19736609" flipH="1" flipV="1">
            <a:off x="4075113" y="28479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2" name="Oval 271"/>
          <p:cNvSpPr/>
          <p:nvPr/>
        </p:nvSpPr>
        <p:spPr bwMode="auto">
          <a:xfrm rot="19736609" flipH="1" flipV="1">
            <a:off x="4356100" y="28479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Oval 272"/>
          <p:cNvSpPr/>
          <p:nvPr/>
        </p:nvSpPr>
        <p:spPr bwMode="auto">
          <a:xfrm rot="19736609" flipH="1" flipV="1">
            <a:off x="4637088" y="27574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4" name="Oval 273"/>
          <p:cNvSpPr/>
          <p:nvPr/>
        </p:nvSpPr>
        <p:spPr bwMode="auto">
          <a:xfrm rot="19736609" flipH="1" flipV="1">
            <a:off x="4916488" y="27574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5" name="Oval 274"/>
          <p:cNvSpPr/>
          <p:nvPr/>
        </p:nvSpPr>
        <p:spPr bwMode="auto">
          <a:xfrm rot="19736609" flipH="1" flipV="1">
            <a:off x="5197475" y="27574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Oval 275"/>
          <p:cNvSpPr/>
          <p:nvPr/>
        </p:nvSpPr>
        <p:spPr bwMode="auto">
          <a:xfrm rot="19736609" flipH="1" flipV="1">
            <a:off x="5478463" y="27574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7" name="Oval 276"/>
          <p:cNvSpPr/>
          <p:nvPr/>
        </p:nvSpPr>
        <p:spPr bwMode="auto">
          <a:xfrm rot="19736609" flipH="1" flipV="1">
            <a:off x="5759450" y="275748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Oval 277"/>
          <p:cNvSpPr/>
          <p:nvPr/>
        </p:nvSpPr>
        <p:spPr bwMode="auto">
          <a:xfrm rot="19736609" flipH="1" flipV="1">
            <a:off x="6038850" y="27574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Oval 279"/>
          <p:cNvSpPr/>
          <p:nvPr/>
        </p:nvSpPr>
        <p:spPr bwMode="auto">
          <a:xfrm rot="19736609" flipH="1" flipV="1">
            <a:off x="2952750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1" name="Oval 280"/>
          <p:cNvSpPr/>
          <p:nvPr/>
        </p:nvSpPr>
        <p:spPr bwMode="auto">
          <a:xfrm rot="19736609" flipH="1" flipV="1">
            <a:off x="3233738" y="309880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Oval 281"/>
          <p:cNvSpPr/>
          <p:nvPr/>
        </p:nvSpPr>
        <p:spPr bwMode="auto">
          <a:xfrm rot="19736609" flipH="1" flipV="1">
            <a:off x="3514725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3" name="Oval 282"/>
          <p:cNvSpPr/>
          <p:nvPr/>
        </p:nvSpPr>
        <p:spPr bwMode="auto">
          <a:xfrm rot="19736609" flipH="1" flipV="1">
            <a:off x="3794125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Oval 283"/>
          <p:cNvSpPr/>
          <p:nvPr/>
        </p:nvSpPr>
        <p:spPr bwMode="auto">
          <a:xfrm rot="19736609" flipH="1" flipV="1">
            <a:off x="4075113" y="310038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5" name="Oval 284"/>
          <p:cNvSpPr/>
          <p:nvPr/>
        </p:nvSpPr>
        <p:spPr bwMode="auto">
          <a:xfrm rot="19736609" flipH="1" flipV="1">
            <a:off x="4356100" y="309880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Oval 285"/>
          <p:cNvSpPr/>
          <p:nvPr/>
        </p:nvSpPr>
        <p:spPr bwMode="auto">
          <a:xfrm rot="19736609" flipH="1" flipV="1">
            <a:off x="4637088" y="30083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7" name="Oval 286"/>
          <p:cNvSpPr/>
          <p:nvPr/>
        </p:nvSpPr>
        <p:spPr bwMode="auto">
          <a:xfrm rot="19736609" flipH="1" flipV="1">
            <a:off x="4916488" y="30099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Oval 287"/>
          <p:cNvSpPr/>
          <p:nvPr/>
        </p:nvSpPr>
        <p:spPr bwMode="auto">
          <a:xfrm rot="19736609" flipH="1" flipV="1">
            <a:off x="5197475" y="30099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9" name="Oval 288"/>
          <p:cNvSpPr/>
          <p:nvPr/>
        </p:nvSpPr>
        <p:spPr bwMode="auto">
          <a:xfrm rot="19736609" flipH="1" flipV="1">
            <a:off x="5478463" y="30083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0" name="Oval 289"/>
          <p:cNvSpPr/>
          <p:nvPr/>
        </p:nvSpPr>
        <p:spPr bwMode="auto">
          <a:xfrm rot="19736609" flipH="1" flipV="1">
            <a:off x="5759450" y="30083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1" name="Oval 290"/>
          <p:cNvSpPr/>
          <p:nvPr/>
        </p:nvSpPr>
        <p:spPr bwMode="auto">
          <a:xfrm rot="19736609" flipH="1" flipV="1">
            <a:off x="6038850" y="30099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3" name="Oval 292"/>
          <p:cNvSpPr/>
          <p:nvPr/>
        </p:nvSpPr>
        <p:spPr bwMode="auto">
          <a:xfrm rot="19736609" flipH="1" flipV="1">
            <a:off x="2952750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Oval 293"/>
          <p:cNvSpPr/>
          <p:nvPr/>
        </p:nvSpPr>
        <p:spPr bwMode="auto">
          <a:xfrm rot="19736609" flipH="1" flipV="1">
            <a:off x="3233738" y="335121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5" name="Oval 294"/>
          <p:cNvSpPr/>
          <p:nvPr/>
        </p:nvSpPr>
        <p:spPr bwMode="auto">
          <a:xfrm rot="19736609" flipH="1" flipV="1">
            <a:off x="3514725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Oval 295"/>
          <p:cNvSpPr/>
          <p:nvPr/>
        </p:nvSpPr>
        <p:spPr bwMode="auto">
          <a:xfrm rot="19736609" flipH="1" flipV="1">
            <a:off x="3794125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7" name="Oval 296"/>
          <p:cNvSpPr/>
          <p:nvPr/>
        </p:nvSpPr>
        <p:spPr bwMode="auto">
          <a:xfrm rot="19736609" flipH="1" flipV="1">
            <a:off x="4075113" y="335280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Oval 297"/>
          <p:cNvSpPr/>
          <p:nvPr/>
        </p:nvSpPr>
        <p:spPr bwMode="auto">
          <a:xfrm rot="19736609" flipH="1" flipV="1">
            <a:off x="4356100" y="335121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9" name="Oval 298"/>
          <p:cNvSpPr/>
          <p:nvPr/>
        </p:nvSpPr>
        <p:spPr bwMode="auto">
          <a:xfrm rot="19736609" flipH="1" flipV="1">
            <a:off x="4637088" y="32607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0" name="Oval 299"/>
          <p:cNvSpPr/>
          <p:nvPr/>
        </p:nvSpPr>
        <p:spPr bwMode="auto">
          <a:xfrm rot="19736609" flipH="1" flipV="1">
            <a:off x="4916488" y="32623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1" name="Oval 300"/>
          <p:cNvSpPr/>
          <p:nvPr/>
        </p:nvSpPr>
        <p:spPr bwMode="auto">
          <a:xfrm rot="19736609" flipH="1" flipV="1">
            <a:off x="5197475" y="32623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2" name="Oval 301"/>
          <p:cNvSpPr/>
          <p:nvPr/>
        </p:nvSpPr>
        <p:spPr bwMode="auto">
          <a:xfrm rot="19736609" flipH="1" flipV="1">
            <a:off x="5478463" y="32607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3" name="Oval 302"/>
          <p:cNvSpPr/>
          <p:nvPr/>
        </p:nvSpPr>
        <p:spPr bwMode="auto">
          <a:xfrm rot="19736609" flipH="1" flipV="1">
            <a:off x="5759450" y="32607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4" name="Oval 303"/>
          <p:cNvSpPr/>
          <p:nvPr/>
        </p:nvSpPr>
        <p:spPr bwMode="auto">
          <a:xfrm rot="19736609" flipH="1" flipV="1">
            <a:off x="6038850" y="32623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6" name="Oval 305"/>
          <p:cNvSpPr/>
          <p:nvPr/>
        </p:nvSpPr>
        <p:spPr bwMode="auto">
          <a:xfrm rot="19736609" flipH="1" flipV="1">
            <a:off x="2952750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" name="Oval 306"/>
          <p:cNvSpPr/>
          <p:nvPr/>
        </p:nvSpPr>
        <p:spPr bwMode="auto">
          <a:xfrm rot="19736609" flipH="1" flipV="1">
            <a:off x="3233738" y="36036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" name="Oval 307"/>
          <p:cNvSpPr/>
          <p:nvPr/>
        </p:nvSpPr>
        <p:spPr bwMode="auto">
          <a:xfrm rot="19736609" flipH="1" flipV="1">
            <a:off x="3514725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9" name="Oval 308"/>
          <p:cNvSpPr/>
          <p:nvPr/>
        </p:nvSpPr>
        <p:spPr bwMode="auto">
          <a:xfrm rot="19736609" flipH="1" flipV="1">
            <a:off x="3794125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0" name="Oval 309"/>
          <p:cNvSpPr/>
          <p:nvPr/>
        </p:nvSpPr>
        <p:spPr bwMode="auto">
          <a:xfrm rot="19736609" flipH="1" flipV="1">
            <a:off x="4075113" y="36052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1" name="Oval 310"/>
          <p:cNvSpPr/>
          <p:nvPr/>
        </p:nvSpPr>
        <p:spPr bwMode="auto">
          <a:xfrm rot="19736609" flipH="1" flipV="1">
            <a:off x="4356100" y="36036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2" name="Oval 311"/>
          <p:cNvSpPr/>
          <p:nvPr/>
        </p:nvSpPr>
        <p:spPr bwMode="auto">
          <a:xfrm rot="19736609" flipH="1" flipV="1">
            <a:off x="4637088" y="35131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3" name="Oval 312"/>
          <p:cNvSpPr/>
          <p:nvPr/>
        </p:nvSpPr>
        <p:spPr bwMode="auto">
          <a:xfrm rot="19736609" flipH="1" flipV="1">
            <a:off x="4916488" y="35147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4" name="Oval 313"/>
          <p:cNvSpPr/>
          <p:nvPr/>
        </p:nvSpPr>
        <p:spPr bwMode="auto">
          <a:xfrm rot="19736609" flipH="1" flipV="1">
            <a:off x="5197475" y="35147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5" name="Oval 314"/>
          <p:cNvSpPr/>
          <p:nvPr/>
        </p:nvSpPr>
        <p:spPr bwMode="auto">
          <a:xfrm rot="19736609" flipH="1" flipV="1">
            <a:off x="5478463" y="35131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6" name="Oval 315"/>
          <p:cNvSpPr/>
          <p:nvPr/>
        </p:nvSpPr>
        <p:spPr bwMode="auto">
          <a:xfrm rot="19736609" flipH="1" flipV="1">
            <a:off x="5759450" y="35131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7" name="Oval 316"/>
          <p:cNvSpPr/>
          <p:nvPr/>
        </p:nvSpPr>
        <p:spPr bwMode="auto">
          <a:xfrm rot="19736609" flipH="1" flipV="1">
            <a:off x="6038850" y="35147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9" name="Oval 318"/>
          <p:cNvSpPr/>
          <p:nvPr/>
        </p:nvSpPr>
        <p:spPr bwMode="auto">
          <a:xfrm rot="19736609" flipH="1" flipV="1">
            <a:off x="2952750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0" name="Oval 319"/>
          <p:cNvSpPr/>
          <p:nvPr/>
        </p:nvSpPr>
        <p:spPr bwMode="auto">
          <a:xfrm rot="19736609" flipH="1" flipV="1">
            <a:off x="3233738" y="41084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1" name="Oval 320"/>
          <p:cNvSpPr/>
          <p:nvPr/>
        </p:nvSpPr>
        <p:spPr bwMode="auto">
          <a:xfrm rot="19736609" flipH="1" flipV="1">
            <a:off x="3514725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2" name="Oval 321"/>
          <p:cNvSpPr/>
          <p:nvPr/>
        </p:nvSpPr>
        <p:spPr bwMode="auto">
          <a:xfrm rot="19736609" flipH="1" flipV="1">
            <a:off x="3794125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3" name="Oval 322"/>
          <p:cNvSpPr/>
          <p:nvPr/>
        </p:nvSpPr>
        <p:spPr bwMode="auto">
          <a:xfrm rot="19736609" flipH="1" flipV="1">
            <a:off x="4075113" y="41100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4" name="Oval 323"/>
          <p:cNvSpPr/>
          <p:nvPr/>
        </p:nvSpPr>
        <p:spPr bwMode="auto">
          <a:xfrm rot="19736609" flipH="1" flipV="1">
            <a:off x="4356100" y="41084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5" name="Oval 324"/>
          <p:cNvSpPr/>
          <p:nvPr/>
        </p:nvSpPr>
        <p:spPr bwMode="auto">
          <a:xfrm rot="19736609" flipH="1" flipV="1">
            <a:off x="4637088" y="40179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6" name="Oval 325"/>
          <p:cNvSpPr/>
          <p:nvPr/>
        </p:nvSpPr>
        <p:spPr bwMode="auto">
          <a:xfrm rot="19736609" flipH="1" flipV="1">
            <a:off x="4916488" y="40195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7" name="Oval 326"/>
          <p:cNvSpPr/>
          <p:nvPr/>
        </p:nvSpPr>
        <p:spPr bwMode="auto">
          <a:xfrm rot="19736609" flipH="1" flipV="1">
            <a:off x="5197475" y="40195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8" name="Oval 327"/>
          <p:cNvSpPr/>
          <p:nvPr/>
        </p:nvSpPr>
        <p:spPr bwMode="auto">
          <a:xfrm rot="19736609" flipH="1" flipV="1">
            <a:off x="5478463" y="40179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9" name="Oval 328"/>
          <p:cNvSpPr/>
          <p:nvPr/>
        </p:nvSpPr>
        <p:spPr bwMode="auto">
          <a:xfrm rot="19736609" flipH="1" flipV="1">
            <a:off x="5759450" y="40179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0" name="Oval 329"/>
          <p:cNvSpPr/>
          <p:nvPr/>
        </p:nvSpPr>
        <p:spPr bwMode="auto">
          <a:xfrm rot="19736609" flipH="1" flipV="1">
            <a:off x="6038850" y="4019550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2" name="Oval 331"/>
          <p:cNvSpPr/>
          <p:nvPr/>
        </p:nvSpPr>
        <p:spPr bwMode="auto">
          <a:xfrm rot="19736609" flipH="1" flipV="1">
            <a:off x="2952750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" name="Oval 332"/>
          <p:cNvSpPr/>
          <p:nvPr/>
        </p:nvSpPr>
        <p:spPr bwMode="auto">
          <a:xfrm rot="19736609" flipH="1" flipV="1">
            <a:off x="3233738" y="4360863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4" name="Oval 333"/>
          <p:cNvSpPr/>
          <p:nvPr/>
        </p:nvSpPr>
        <p:spPr bwMode="auto">
          <a:xfrm rot="19736609" flipH="1" flipV="1">
            <a:off x="3514725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5" name="Oval 334"/>
          <p:cNvSpPr/>
          <p:nvPr/>
        </p:nvSpPr>
        <p:spPr bwMode="auto">
          <a:xfrm rot="19736609" flipH="1" flipV="1">
            <a:off x="3794125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6" name="Oval 335"/>
          <p:cNvSpPr/>
          <p:nvPr/>
        </p:nvSpPr>
        <p:spPr bwMode="auto">
          <a:xfrm rot="19736609" flipH="1" flipV="1">
            <a:off x="4075113" y="436086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7" name="Oval 336"/>
          <p:cNvSpPr/>
          <p:nvPr/>
        </p:nvSpPr>
        <p:spPr bwMode="auto">
          <a:xfrm rot="19736609" flipH="1" flipV="1">
            <a:off x="4356100" y="4360863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8" name="Oval 337"/>
          <p:cNvSpPr/>
          <p:nvPr/>
        </p:nvSpPr>
        <p:spPr bwMode="auto">
          <a:xfrm rot="19736609" flipH="1" flipV="1">
            <a:off x="4637088" y="42703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9" name="Oval 338"/>
          <p:cNvSpPr/>
          <p:nvPr/>
        </p:nvSpPr>
        <p:spPr bwMode="auto">
          <a:xfrm rot="19736609" flipH="1" flipV="1">
            <a:off x="4916488" y="42703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0" name="Oval 339"/>
          <p:cNvSpPr/>
          <p:nvPr/>
        </p:nvSpPr>
        <p:spPr bwMode="auto">
          <a:xfrm rot="19736609" flipH="1" flipV="1">
            <a:off x="5197475" y="42703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1" name="Oval 340"/>
          <p:cNvSpPr/>
          <p:nvPr/>
        </p:nvSpPr>
        <p:spPr bwMode="auto">
          <a:xfrm rot="19736609" flipH="1" flipV="1">
            <a:off x="5478463" y="42703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2" name="Oval 341"/>
          <p:cNvSpPr/>
          <p:nvPr/>
        </p:nvSpPr>
        <p:spPr bwMode="auto">
          <a:xfrm rot="19736609" flipH="1" flipV="1">
            <a:off x="5759450" y="42703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3" name="Oval 342"/>
          <p:cNvSpPr/>
          <p:nvPr/>
        </p:nvSpPr>
        <p:spPr bwMode="auto">
          <a:xfrm rot="19736609" flipH="1" flipV="1">
            <a:off x="6038850" y="427037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5" name="Oval 344"/>
          <p:cNvSpPr/>
          <p:nvPr/>
        </p:nvSpPr>
        <p:spPr bwMode="auto">
          <a:xfrm rot="19736609" flipH="1" flipV="1">
            <a:off x="2952750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6" name="Oval 345"/>
          <p:cNvSpPr/>
          <p:nvPr/>
        </p:nvSpPr>
        <p:spPr bwMode="auto">
          <a:xfrm rot="19736609" flipH="1" flipV="1">
            <a:off x="3233738" y="461327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7" name="Oval 346"/>
          <p:cNvSpPr/>
          <p:nvPr/>
        </p:nvSpPr>
        <p:spPr bwMode="auto">
          <a:xfrm rot="19736609" flipH="1" flipV="1">
            <a:off x="3514725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8" name="Oval 347"/>
          <p:cNvSpPr/>
          <p:nvPr/>
        </p:nvSpPr>
        <p:spPr bwMode="auto">
          <a:xfrm rot="19736609" flipH="1" flipV="1">
            <a:off x="3794125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49" name="Oval 348"/>
          <p:cNvSpPr/>
          <p:nvPr/>
        </p:nvSpPr>
        <p:spPr bwMode="auto">
          <a:xfrm rot="19736609" flipH="1" flipV="1">
            <a:off x="4075113" y="461327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0" name="Oval 349"/>
          <p:cNvSpPr/>
          <p:nvPr/>
        </p:nvSpPr>
        <p:spPr bwMode="auto">
          <a:xfrm rot="19736609" flipH="1" flipV="1">
            <a:off x="4356100" y="461327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1" name="Oval 350"/>
          <p:cNvSpPr/>
          <p:nvPr/>
        </p:nvSpPr>
        <p:spPr bwMode="auto">
          <a:xfrm rot="19736609" flipH="1" flipV="1">
            <a:off x="4637088" y="45227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2" name="Oval 351"/>
          <p:cNvSpPr/>
          <p:nvPr/>
        </p:nvSpPr>
        <p:spPr bwMode="auto">
          <a:xfrm rot="19736609" flipH="1" flipV="1">
            <a:off x="4916488" y="4522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3" name="Oval 352"/>
          <p:cNvSpPr/>
          <p:nvPr/>
        </p:nvSpPr>
        <p:spPr bwMode="auto">
          <a:xfrm rot="19736609" flipH="1" flipV="1">
            <a:off x="5197475" y="4522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4" name="Oval 353"/>
          <p:cNvSpPr/>
          <p:nvPr/>
        </p:nvSpPr>
        <p:spPr bwMode="auto">
          <a:xfrm rot="19736609" flipH="1" flipV="1">
            <a:off x="5478463" y="452278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5" name="Oval 354"/>
          <p:cNvSpPr/>
          <p:nvPr/>
        </p:nvSpPr>
        <p:spPr bwMode="auto">
          <a:xfrm rot="19736609" flipH="1" flipV="1">
            <a:off x="5759450" y="452278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6" name="Oval 355"/>
          <p:cNvSpPr/>
          <p:nvPr/>
        </p:nvSpPr>
        <p:spPr bwMode="auto">
          <a:xfrm rot="19736609" flipH="1" flipV="1">
            <a:off x="6038850" y="45227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8" name="Oval 357"/>
          <p:cNvSpPr/>
          <p:nvPr/>
        </p:nvSpPr>
        <p:spPr bwMode="auto">
          <a:xfrm rot="19736609" flipH="1" flipV="1">
            <a:off x="2952750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9" name="Oval 358"/>
          <p:cNvSpPr/>
          <p:nvPr/>
        </p:nvSpPr>
        <p:spPr bwMode="auto">
          <a:xfrm rot="19736609" flipH="1" flipV="1">
            <a:off x="3233738" y="4864100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0" name="Oval 359"/>
          <p:cNvSpPr/>
          <p:nvPr/>
        </p:nvSpPr>
        <p:spPr bwMode="auto">
          <a:xfrm rot="19736609" flipH="1" flipV="1">
            <a:off x="3514725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1" name="Oval 360"/>
          <p:cNvSpPr/>
          <p:nvPr/>
        </p:nvSpPr>
        <p:spPr bwMode="auto">
          <a:xfrm rot="19736609" flipH="1" flipV="1">
            <a:off x="3794125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2" name="Oval 361"/>
          <p:cNvSpPr/>
          <p:nvPr/>
        </p:nvSpPr>
        <p:spPr bwMode="auto">
          <a:xfrm rot="19736609" flipH="1" flipV="1">
            <a:off x="4075113" y="4865688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3" name="Oval 362"/>
          <p:cNvSpPr/>
          <p:nvPr/>
        </p:nvSpPr>
        <p:spPr bwMode="auto">
          <a:xfrm rot="19736609" flipH="1" flipV="1">
            <a:off x="4356100" y="4864100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4" name="Oval 363"/>
          <p:cNvSpPr/>
          <p:nvPr/>
        </p:nvSpPr>
        <p:spPr bwMode="auto">
          <a:xfrm rot="19736609" flipH="1" flipV="1">
            <a:off x="4637088" y="47736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5" name="Oval 364"/>
          <p:cNvSpPr/>
          <p:nvPr/>
        </p:nvSpPr>
        <p:spPr bwMode="auto">
          <a:xfrm rot="19736609" flipH="1" flipV="1">
            <a:off x="4916488" y="47752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6" name="Oval 365"/>
          <p:cNvSpPr/>
          <p:nvPr/>
        </p:nvSpPr>
        <p:spPr bwMode="auto">
          <a:xfrm rot="19736609" flipH="1" flipV="1">
            <a:off x="5197475" y="47752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7" name="Oval 366"/>
          <p:cNvSpPr/>
          <p:nvPr/>
        </p:nvSpPr>
        <p:spPr bwMode="auto">
          <a:xfrm rot="19736609" flipH="1" flipV="1">
            <a:off x="5478463" y="47736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8" name="Oval 367"/>
          <p:cNvSpPr/>
          <p:nvPr/>
        </p:nvSpPr>
        <p:spPr bwMode="auto">
          <a:xfrm rot="19736609" flipH="1" flipV="1">
            <a:off x="5759450" y="47736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9" name="Oval 368"/>
          <p:cNvSpPr/>
          <p:nvPr/>
        </p:nvSpPr>
        <p:spPr bwMode="auto">
          <a:xfrm rot="19736609" flipH="1" flipV="1">
            <a:off x="6038850" y="47752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1" name="Oval 370"/>
          <p:cNvSpPr/>
          <p:nvPr/>
        </p:nvSpPr>
        <p:spPr bwMode="auto">
          <a:xfrm rot="19736609" flipH="1" flipV="1">
            <a:off x="2952750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2" name="Oval 371"/>
          <p:cNvSpPr/>
          <p:nvPr/>
        </p:nvSpPr>
        <p:spPr bwMode="auto">
          <a:xfrm rot="19736609" flipH="1" flipV="1">
            <a:off x="3233738" y="5116513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3" name="Oval 372"/>
          <p:cNvSpPr/>
          <p:nvPr/>
        </p:nvSpPr>
        <p:spPr bwMode="auto">
          <a:xfrm rot="19736609" flipH="1" flipV="1">
            <a:off x="3514725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4" name="Oval 373"/>
          <p:cNvSpPr/>
          <p:nvPr/>
        </p:nvSpPr>
        <p:spPr bwMode="auto">
          <a:xfrm rot="19736609" flipH="1" flipV="1">
            <a:off x="3794125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5" name="Oval 374"/>
          <p:cNvSpPr/>
          <p:nvPr/>
        </p:nvSpPr>
        <p:spPr bwMode="auto">
          <a:xfrm rot="19736609" flipH="1" flipV="1">
            <a:off x="4075113" y="5118100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6" name="Oval 375"/>
          <p:cNvSpPr/>
          <p:nvPr/>
        </p:nvSpPr>
        <p:spPr bwMode="auto">
          <a:xfrm rot="19736609" flipH="1" flipV="1">
            <a:off x="4356100" y="5116513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7" name="Oval 376"/>
          <p:cNvSpPr/>
          <p:nvPr/>
        </p:nvSpPr>
        <p:spPr bwMode="auto">
          <a:xfrm rot="19736609" flipH="1" flipV="1">
            <a:off x="4637088" y="50260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8" name="Oval 377"/>
          <p:cNvSpPr/>
          <p:nvPr/>
        </p:nvSpPr>
        <p:spPr bwMode="auto">
          <a:xfrm rot="19736609" flipH="1" flipV="1">
            <a:off x="4916488" y="50276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9" name="Oval 378"/>
          <p:cNvSpPr/>
          <p:nvPr/>
        </p:nvSpPr>
        <p:spPr bwMode="auto">
          <a:xfrm rot="19736609" flipH="1" flipV="1">
            <a:off x="5197475" y="50276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0" name="Oval 379"/>
          <p:cNvSpPr/>
          <p:nvPr/>
        </p:nvSpPr>
        <p:spPr bwMode="auto">
          <a:xfrm rot="19736609" flipH="1" flipV="1">
            <a:off x="5478463" y="50260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1" name="Oval 380"/>
          <p:cNvSpPr/>
          <p:nvPr/>
        </p:nvSpPr>
        <p:spPr bwMode="auto">
          <a:xfrm rot="19736609" flipH="1" flipV="1">
            <a:off x="5759450" y="50260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2" name="Oval 381"/>
          <p:cNvSpPr/>
          <p:nvPr/>
        </p:nvSpPr>
        <p:spPr bwMode="auto">
          <a:xfrm rot="19736609" flipH="1" flipV="1">
            <a:off x="6038850" y="50276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4" name="Oval 383"/>
          <p:cNvSpPr/>
          <p:nvPr/>
        </p:nvSpPr>
        <p:spPr bwMode="auto">
          <a:xfrm rot="19736609" flipH="1" flipV="1">
            <a:off x="2952750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5" name="Oval 384"/>
          <p:cNvSpPr/>
          <p:nvPr/>
        </p:nvSpPr>
        <p:spPr bwMode="auto">
          <a:xfrm rot="19736609" flipH="1" flipV="1">
            <a:off x="3233738" y="5368925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6" name="Oval 385"/>
          <p:cNvSpPr/>
          <p:nvPr/>
        </p:nvSpPr>
        <p:spPr bwMode="auto">
          <a:xfrm rot="19736609" flipH="1" flipV="1">
            <a:off x="3514725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7" name="Oval 386"/>
          <p:cNvSpPr/>
          <p:nvPr/>
        </p:nvSpPr>
        <p:spPr bwMode="auto">
          <a:xfrm rot="19736609" flipH="1" flipV="1">
            <a:off x="3794125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8" name="Oval 387"/>
          <p:cNvSpPr/>
          <p:nvPr/>
        </p:nvSpPr>
        <p:spPr bwMode="auto">
          <a:xfrm rot="19736609" flipH="1" flipV="1">
            <a:off x="4075113" y="5370513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" name="Oval 388"/>
          <p:cNvSpPr/>
          <p:nvPr/>
        </p:nvSpPr>
        <p:spPr bwMode="auto">
          <a:xfrm rot="19736609" flipH="1" flipV="1">
            <a:off x="4356100" y="5368925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0" name="Oval 389"/>
          <p:cNvSpPr/>
          <p:nvPr/>
        </p:nvSpPr>
        <p:spPr bwMode="auto">
          <a:xfrm rot="19736609" flipH="1" flipV="1">
            <a:off x="4637088" y="5278438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1" name="Oval 390"/>
          <p:cNvSpPr/>
          <p:nvPr/>
        </p:nvSpPr>
        <p:spPr bwMode="auto">
          <a:xfrm rot="19736609" flipH="1" flipV="1">
            <a:off x="4916488" y="528002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2" name="Oval 391"/>
          <p:cNvSpPr/>
          <p:nvPr/>
        </p:nvSpPr>
        <p:spPr bwMode="auto">
          <a:xfrm rot="19736609" flipH="1" flipV="1">
            <a:off x="5197475" y="528002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3" name="Oval 392"/>
          <p:cNvSpPr/>
          <p:nvPr/>
        </p:nvSpPr>
        <p:spPr bwMode="auto">
          <a:xfrm rot="19736609" flipH="1" flipV="1">
            <a:off x="5478463" y="5278438"/>
            <a:ext cx="280987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4" name="Oval 393"/>
          <p:cNvSpPr/>
          <p:nvPr/>
        </p:nvSpPr>
        <p:spPr bwMode="auto">
          <a:xfrm rot="19736609" flipH="1" flipV="1">
            <a:off x="5759450" y="5278438"/>
            <a:ext cx="280988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5" name="Oval 394"/>
          <p:cNvSpPr/>
          <p:nvPr/>
        </p:nvSpPr>
        <p:spPr bwMode="auto">
          <a:xfrm rot="19736609" flipH="1" flipV="1">
            <a:off x="6038850" y="5280025"/>
            <a:ext cx="282575" cy="180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7" name="Oval 396"/>
          <p:cNvSpPr/>
          <p:nvPr/>
        </p:nvSpPr>
        <p:spPr bwMode="auto">
          <a:xfrm rot="19736609" flipH="1" flipV="1">
            <a:off x="2952750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8" name="Oval 397"/>
          <p:cNvSpPr/>
          <p:nvPr/>
        </p:nvSpPr>
        <p:spPr bwMode="auto">
          <a:xfrm rot="19736609" flipH="1" flipV="1">
            <a:off x="3233738" y="5622925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9" name="Oval 398"/>
          <p:cNvSpPr/>
          <p:nvPr/>
        </p:nvSpPr>
        <p:spPr bwMode="auto">
          <a:xfrm rot="19736609" flipH="1" flipV="1">
            <a:off x="3514725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0" name="Oval 399"/>
          <p:cNvSpPr/>
          <p:nvPr/>
        </p:nvSpPr>
        <p:spPr bwMode="auto">
          <a:xfrm rot="19736609" flipH="1" flipV="1">
            <a:off x="3794125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1" name="Oval 400"/>
          <p:cNvSpPr/>
          <p:nvPr/>
        </p:nvSpPr>
        <p:spPr bwMode="auto">
          <a:xfrm rot="19736609" flipH="1" flipV="1">
            <a:off x="4075113" y="5624513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2" name="Oval 401"/>
          <p:cNvSpPr/>
          <p:nvPr/>
        </p:nvSpPr>
        <p:spPr bwMode="auto">
          <a:xfrm rot="19736609" flipH="1" flipV="1">
            <a:off x="4356100" y="5622925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3" name="Oval 402"/>
          <p:cNvSpPr/>
          <p:nvPr/>
        </p:nvSpPr>
        <p:spPr bwMode="auto">
          <a:xfrm rot="19736609" flipH="1" flipV="1">
            <a:off x="4637088" y="55324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4" name="Oval 403"/>
          <p:cNvSpPr/>
          <p:nvPr/>
        </p:nvSpPr>
        <p:spPr bwMode="auto">
          <a:xfrm rot="19736609" flipH="1" flipV="1">
            <a:off x="4916488" y="55340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5" name="Oval 404"/>
          <p:cNvSpPr/>
          <p:nvPr/>
        </p:nvSpPr>
        <p:spPr bwMode="auto">
          <a:xfrm rot="19736609" flipH="1" flipV="1">
            <a:off x="5197475" y="55340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6" name="Oval 405"/>
          <p:cNvSpPr/>
          <p:nvPr/>
        </p:nvSpPr>
        <p:spPr bwMode="auto">
          <a:xfrm rot="19736609" flipH="1" flipV="1">
            <a:off x="5478463" y="55324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7" name="Oval 406"/>
          <p:cNvSpPr/>
          <p:nvPr/>
        </p:nvSpPr>
        <p:spPr bwMode="auto">
          <a:xfrm rot="19736609" flipH="1" flipV="1">
            <a:off x="5759450" y="55324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8" name="Oval 407"/>
          <p:cNvSpPr/>
          <p:nvPr/>
        </p:nvSpPr>
        <p:spPr bwMode="auto">
          <a:xfrm rot="19736609" flipH="1" flipV="1">
            <a:off x="6038850" y="55340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" name="Oval 409"/>
          <p:cNvSpPr/>
          <p:nvPr/>
        </p:nvSpPr>
        <p:spPr bwMode="auto">
          <a:xfrm rot="19736609" flipH="1" flipV="1">
            <a:off x="2952750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1" name="Oval 410"/>
          <p:cNvSpPr/>
          <p:nvPr/>
        </p:nvSpPr>
        <p:spPr bwMode="auto">
          <a:xfrm rot="19736609" flipH="1" flipV="1">
            <a:off x="3233738" y="3856038"/>
            <a:ext cx="280987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2" name="Oval 411"/>
          <p:cNvSpPr/>
          <p:nvPr/>
        </p:nvSpPr>
        <p:spPr bwMode="auto">
          <a:xfrm rot="19736609" flipH="1" flipV="1">
            <a:off x="3514725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3" name="Oval 412"/>
          <p:cNvSpPr/>
          <p:nvPr/>
        </p:nvSpPr>
        <p:spPr bwMode="auto">
          <a:xfrm rot="19736609" flipH="1" flipV="1">
            <a:off x="3794125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4" name="Oval 413"/>
          <p:cNvSpPr/>
          <p:nvPr/>
        </p:nvSpPr>
        <p:spPr bwMode="auto">
          <a:xfrm rot="19736609" flipH="1" flipV="1">
            <a:off x="4075113" y="3857625"/>
            <a:ext cx="282575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5" name="Oval 414"/>
          <p:cNvSpPr/>
          <p:nvPr/>
        </p:nvSpPr>
        <p:spPr bwMode="auto">
          <a:xfrm rot="19736609" flipH="1" flipV="1">
            <a:off x="4356100" y="3856038"/>
            <a:ext cx="280988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6" name="Oval 415"/>
          <p:cNvSpPr/>
          <p:nvPr/>
        </p:nvSpPr>
        <p:spPr bwMode="auto">
          <a:xfrm rot="19736609" flipH="1" flipV="1">
            <a:off x="4637088" y="37655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7" name="Oval 416"/>
          <p:cNvSpPr/>
          <p:nvPr/>
        </p:nvSpPr>
        <p:spPr bwMode="auto">
          <a:xfrm rot="19736609" flipH="1" flipV="1">
            <a:off x="4916488" y="37671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8" name="Oval 417"/>
          <p:cNvSpPr/>
          <p:nvPr/>
        </p:nvSpPr>
        <p:spPr bwMode="auto">
          <a:xfrm rot="19736609" flipH="1" flipV="1">
            <a:off x="5197475" y="37671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9" name="Oval 418"/>
          <p:cNvSpPr/>
          <p:nvPr/>
        </p:nvSpPr>
        <p:spPr bwMode="auto">
          <a:xfrm rot="19736609" flipH="1" flipV="1">
            <a:off x="5478463" y="3765550"/>
            <a:ext cx="280987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0" name="Oval 419"/>
          <p:cNvSpPr/>
          <p:nvPr/>
        </p:nvSpPr>
        <p:spPr bwMode="auto">
          <a:xfrm rot="19736609" flipH="1" flipV="1">
            <a:off x="5759450" y="3765550"/>
            <a:ext cx="280988" cy="1793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1" name="Oval 420"/>
          <p:cNvSpPr/>
          <p:nvPr/>
        </p:nvSpPr>
        <p:spPr bwMode="auto">
          <a:xfrm rot="19736609" flipH="1" flipV="1">
            <a:off x="6038850" y="3767138"/>
            <a:ext cx="282575" cy="1793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87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641475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Plastic deformation</a:t>
            </a:r>
            <a:br>
              <a:rPr lang="en-US" altLang="en-US" smtClean="0">
                <a:solidFill>
                  <a:schemeClr val="tx1"/>
                </a:solidFill>
              </a:rPr>
            </a:br>
            <a:r>
              <a:rPr lang="en-US" altLang="en-US" smtClean="0">
                <a:solidFill>
                  <a:schemeClr val="tx1"/>
                </a:solidFill>
              </a:rPr>
              <a:t>= poor diffraction</a:t>
            </a:r>
          </a:p>
        </p:txBody>
      </p:sp>
    </p:spTree>
    <p:extLst>
      <p:ext uri="{BB962C8B-B14F-4D97-AF65-F5344CB8AC3E}">
        <p14:creationId xmlns:p14="http://schemas.microsoft.com/office/powerpoint/2010/main" val="1481018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195263" y="120650"/>
            <a:ext cx="6797675" cy="1143000"/>
          </a:xfrm>
        </p:spPr>
        <p:txBody>
          <a:bodyPr/>
          <a:lstStyle/>
          <a:p>
            <a:r>
              <a:rPr lang="en-US" altLang="en-US" smtClean="0"/>
              <a:t>Dehydration: 1934</a:t>
            </a:r>
          </a:p>
        </p:txBody>
      </p:sp>
      <p:sp>
        <p:nvSpPr>
          <p:cNvPr id="4" name="Cube 3"/>
          <p:cNvSpPr/>
          <p:nvPr/>
        </p:nvSpPr>
        <p:spPr>
          <a:xfrm>
            <a:off x="5924550" y="3590925"/>
            <a:ext cx="242888" cy="250825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35025" y="1987550"/>
            <a:ext cx="0" cy="42275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4460875" y="345757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100 </a:t>
            </a:r>
            <a:r>
              <a:rPr lang="el-GR" altLang="en-US" sz="2400">
                <a:solidFill>
                  <a:srgbClr val="000000"/>
                </a:solidFill>
                <a:latin typeface="Arial" pitchFamily="34" charset="0"/>
              </a:rPr>
              <a:t>μ</a:t>
            </a: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sp>
        <p:nvSpPr>
          <p:cNvPr id="8" name="Cube 7"/>
          <p:cNvSpPr/>
          <p:nvPr/>
        </p:nvSpPr>
        <p:spPr>
          <a:xfrm>
            <a:off x="1057275" y="1536700"/>
            <a:ext cx="1778000" cy="4678363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 rot="-5400000">
            <a:off x="7938" y="3938587"/>
            <a:ext cx="954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2 mm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49575" y="1736725"/>
            <a:ext cx="24114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1.5 μL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773738" y="3600450"/>
            <a:ext cx="0" cy="2111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02350" y="3344863"/>
            <a:ext cx="2400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1.0 nL</a:t>
            </a:r>
          </a:p>
        </p:txBody>
      </p:sp>
      <p:sp>
        <p:nvSpPr>
          <p:cNvPr id="18" name="Cube 17"/>
          <p:cNvSpPr/>
          <p:nvPr/>
        </p:nvSpPr>
        <p:spPr>
          <a:xfrm>
            <a:off x="6026150" y="5146675"/>
            <a:ext cx="26988" cy="28575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4638675" y="4924425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10 </a:t>
            </a:r>
            <a:r>
              <a:rPr lang="el-GR" altLang="en-US" sz="2400">
                <a:solidFill>
                  <a:srgbClr val="000000"/>
                </a:solidFill>
                <a:latin typeface="Arial" pitchFamily="34" charset="0"/>
              </a:rPr>
              <a:t>μ</a:t>
            </a:r>
            <a:r>
              <a:rPr lang="en-US" altLang="en-US" sz="2400">
                <a:solidFill>
                  <a:srgbClr val="000000"/>
                </a:solidFill>
                <a:latin typeface="Arial" pitchFamily="34" charset="0"/>
              </a:rPr>
              <a:t>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75338" y="5156200"/>
            <a:ext cx="0" cy="190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165850" y="4784725"/>
            <a:ext cx="23987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latin typeface="Arial" pitchFamily="34" charset="0"/>
              </a:rPr>
              <a:t> = 1.0 pL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17970" y="316139"/>
            <a:ext cx="25796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4400" dirty="0">
                <a:solidFill>
                  <a:srgbClr val="000000"/>
                </a:solidFill>
                <a:latin typeface="Calibri" pitchFamily="34" charset="0"/>
              </a:rPr>
              <a:t>and 2014?</a:t>
            </a:r>
            <a:endParaRPr lang="en-US" alt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981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702" grpId="0"/>
      <p:bldP spid="15" grpId="0"/>
      <p:bldP spid="17" grpId="0"/>
      <p:bldP spid="18" grpId="0" animBg="1"/>
      <p:bldP spid="19" grpId="0"/>
      <p:bldP spid="21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1463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	spots, but no maps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Crystals, but no spots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Can’t/shouldn’t publish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006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smtClean="0">
                <a:solidFill>
                  <a:schemeClr val="tx1"/>
                </a:solidFill>
              </a:rPr>
              <a:t>Now What?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251909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000000"/>
                  </a:solidFill>
                  <a:cs typeface="Arial" pitchFamily="34" charset="0"/>
                </a:rPr>
                <a:t>10 Å</a:t>
              </a:r>
            </a:p>
          </p:txBody>
        </p:sp>
        <p:sp>
          <p:nvSpPr>
            <p:cNvPr id="251910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9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7413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Ways to improve diffraction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65163" y="1011238"/>
            <a:ext cx="766127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New crystal form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Purify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add a column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heat shock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Bind something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Known ligand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	Silver bullets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Change the clone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chop off floppy bits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homolog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- </a:t>
            </a:r>
            <a:r>
              <a:rPr lang="en-US" altLang="en-US" sz="2400" dirty="0" err="1">
                <a:solidFill>
                  <a:srgbClr val="000000"/>
                </a:solidFill>
              </a:rPr>
              <a:t>Ala</a:t>
            </a:r>
            <a:r>
              <a:rPr lang="en-US" altLang="en-US" sz="2400" dirty="0">
                <a:solidFill>
                  <a:srgbClr val="000000"/>
                </a:solidFill>
              </a:rPr>
              <a:t> -&gt; Lys mutants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3600" dirty="0">
                <a:solidFill>
                  <a:srgbClr val="000000"/>
                </a:solidFill>
              </a:rPr>
              <a:t>Make Protein Sit Still!!!</a:t>
            </a:r>
          </a:p>
        </p:txBody>
      </p:sp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-33338" y="6491288"/>
            <a:ext cx="4529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Newman J. (2006) </a:t>
            </a:r>
            <a:r>
              <a:rPr lang="en-US" altLang="en-US" sz="1800" i="1">
                <a:solidFill>
                  <a:srgbClr val="000000"/>
                </a:solidFill>
              </a:rPr>
              <a:t>Acta Cryst.</a:t>
            </a:r>
            <a:r>
              <a:rPr lang="en-US" altLang="en-US" sz="1800">
                <a:solidFill>
                  <a:srgbClr val="000000"/>
                </a:solidFill>
              </a:rPr>
              <a:t> D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 27-31. </a:t>
            </a:r>
          </a:p>
        </p:txBody>
      </p:sp>
    </p:spTree>
    <p:extLst>
      <p:ext uri="{BB962C8B-B14F-4D97-AF65-F5344CB8AC3E}">
        <p14:creationId xmlns:p14="http://schemas.microsoft.com/office/powerpoint/2010/main" val="4076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/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Background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</a:t>
            </a:r>
            <a:r>
              <a:rPr lang="en-US" altLang="en-US" sz="4000" dirty="0" err="1" smtClean="0"/>
              <a:t>I</a:t>
            </a:r>
            <a:r>
              <a:rPr lang="en-US" altLang="en-US" sz="4000" baseline="-25000" dirty="0" err="1" smtClean="0"/>
              <a:t>spot</a:t>
            </a:r>
            <a:r>
              <a:rPr lang="en-US" altLang="en-US" sz="4000" dirty="0" err="1" smtClean="0"/>
              <a:t>+I</a:t>
            </a:r>
            <a:r>
              <a:rPr lang="en-US" altLang="en-US" sz="4000" baseline="-25000" dirty="0" err="1" smtClean="0"/>
              <a:t>bg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Disorder (e</a:t>
            </a:r>
            <a:r>
              <a:rPr lang="en-US" altLang="en-US" sz="4000" baseline="30000" dirty="0" smtClean="0"/>
              <a:t>-B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3254821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I</a:t>
            </a:r>
            <a:r>
              <a:rPr lang="en-US" altLang="en-US" b="1" baseline="-25000" dirty="0" err="1"/>
              <a:t>beam</a:t>
            </a:r>
            <a:r>
              <a:rPr lang="en-US" altLang="en-US" dirty="0"/>
              <a:t>	- incident (photons/s/m</a:t>
            </a:r>
            <a:r>
              <a:rPr lang="en-US" altLang="en-US" baseline="30000" dirty="0"/>
              <a:t>2</a:t>
            </a:r>
            <a:r>
              <a:rPr lang="en-US" altLang="en-US" dirty="0"/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xtal</a:t>
            </a:r>
            <a:r>
              <a:rPr lang="en-US" altLang="en-US" dirty="0"/>
              <a:t>	- volume of crystal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λ</a:t>
            </a:r>
            <a:r>
              <a:rPr lang="en-US" altLang="en-US" dirty="0"/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 smtClean="0">
                <a:cs typeface="Arial" pitchFamily="34" charset="0"/>
              </a:rPr>
              <a:t>	- 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B</a:t>
            </a:r>
            <a:r>
              <a:rPr lang="en-US" altLang="en-US" dirty="0" smtClean="0">
                <a:cs typeface="Arial" pitchFamily="34" charset="0"/>
              </a:rPr>
              <a:t>	- Debye-Waller-</a:t>
            </a:r>
            <a:r>
              <a:rPr lang="en-US" altLang="en-US" dirty="0" err="1" smtClean="0">
                <a:cs typeface="Arial" pitchFamily="34" charset="0"/>
              </a:rPr>
              <a:t>Ott</a:t>
            </a:r>
            <a:r>
              <a:rPr lang="en-US" altLang="en-US" dirty="0" smtClean="0"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-Bs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xtal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λ</a:t>
              </a:r>
              <a:r>
                <a:rPr lang="en-US" altLang="en-US" sz="3600" baseline="48000">
                  <a:cs typeface="Arial" pitchFamily="34" charset="0"/>
                </a:rPr>
                <a:t>3 </a:t>
              </a:r>
              <a:r>
                <a:rPr lang="en-US" altLang="en-US" sz="3600">
                  <a:cs typeface="Arial" pitchFamily="34" charset="0"/>
                </a:rPr>
                <a:t>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951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I</a:t>
            </a:r>
            <a:r>
              <a:rPr lang="en-US" altLang="en-US" b="1" baseline="-25000" dirty="0" err="1">
                <a:solidFill>
                  <a:srgbClr val="FF0000"/>
                </a:solidFill>
              </a:rPr>
              <a:t>beam</a:t>
            </a:r>
            <a:r>
              <a:rPr lang="en-US" altLang="en-US" dirty="0">
                <a:solidFill>
                  <a:srgbClr val="FF0000"/>
                </a:solidFill>
              </a:rPr>
              <a:t>	- incident (photons/s/m</a:t>
            </a:r>
            <a:r>
              <a:rPr lang="en-US" altLang="en-US" baseline="30000" dirty="0">
                <a:solidFill>
                  <a:srgbClr val="FF0000"/>
                </a:solidFill>
              </a:rPr>
              <a:t>2</a:t>
            </a:r>
            <a:r>
              <a:rPr lang="en-US" altLang="en-US" dirty="0">
                <a:solidFill>
                  <a:srgbClr val="FF0000"/>
                </a:solidFill>
              </a:rPr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xtal</a:t>
            </a:r>
            <a:r>
              <a:rPr lang="en-US" altLang="en-US" dirty="0"/>
              <a:t>	- volume of crystal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λ</a:t>
            </a:r>
            <a:r>
              <a:rPr lang="en-US" altLang="en-US" dirty="0"/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>
                <a:cs typeface="Arial" pitchFamily="34" charset="0"/>
              </a:rPr>
              <a:t>	- </a:t>
            </a:r>
            <a:r>
              <a:rPr lang="en-US" altLang="en-US" dirty="0" smtClean="0">
                <a:cs typeface="Arial" pitchFamily="34" charset="0"/>
              </a:rPr>
              <a:t>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B</a:t>
            </a:r>
            <a:r>
              <a:rPr lang="en-US" altLang="en-US" dirty="0" smtClean="0">
                <a:cs typeface="Arial" pitchFamily="34" charset="0"/>
              </a:rPr>
              <a:t>	- Debye-Waller-</a:t>
            </a:r>
            <a:r>
              <a:rPr lang="en-US" altLang="en-US" dirty="0" err="1" smtClean="0">
                <a:cs typeface="Arial" pitchFamily="34" charset="0"/>
              </a:rPr>
              <a:t>Ott</a:t>
            </a:r>
            <a:r>
              <a:rPr lang="en-US" altLang="en-US" dirty="0" smtClean="0"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-Bs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solidFill>
                  <a:srgbClr val="FF0000"/>
                </a:solidFill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FF0000"/>
                </a:solidFill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xtal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λ</a:t>
              </a:r>
              <a:r>
                <a:rPr lang="en-US" altLang="en-US" sz="3600" baseline="48000">
                  <a:cs typeface="Arial" pitchFamily="34" charset="0"/>
                </a:rPr>
                <a:t>3 </a:t>
              </a:r>
              <a:r>
                <a:rPr lang="en-US" altLang="en-US" sz="3600">
                  <a:cs typeface="Arial" pitchFamily="34" charset="0"/>
                </a:rPr>
                <a:t>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</p:spTree>
    <p:extLst>
      <p:ext uri="{BB962C8B-B14F-4D97-AF65-F5344CB8AC3E}">
        <p14:creationId xmlns:p14="http://schemas.microsoft.com/office/powerpoint/2010/main" val="1501112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1463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spots, but no maps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Crystals, but no spots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Can’t/shouldn’t publish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333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I</a:t>
            </a:r>
            <a:r>
              <a:rPr lang="en-US" altLang="en-US" b="1" baseline="-25000" dirty="0" err="1"/>
              <a:t>beam</a:t>
            </a:r>
            <a:r>
              <a:rPr lang="en-US" altLang="en-US" dirty="0"/>
              <a:t>	- incident (photons/s/m</a:t>
            </a:r>
            <a:r>
              <a:rPr lang="en-US" altLang="en-US" baseline="30000" dirty="0"/>
              <a:t>2</a:t>
            </a:r>
            <a:r>
              <a:rPr lang="en-US" altLang="en-US" dirty="0"/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V</a:t>
            </a:r>
            <a:r>
              <a:rPr lang="en-US" altLang="en-US" b="1" baseline="-25000" dirty="0" err="1">
                <a:solidFill>
                  <a:srgbClr val="FF0000"/>
                </a:solidFill>
              </a:rPr>
              <a:t>xtal</a:t>
            </a:r>
            <a:r>
              <a:rPr lang="en-US" altLang="en-US" dirty="0">
                <a:solidFill>
                  <a:srgbClr val="FF0000"/>
                </a:solidFill>
              </a:rPr>
              <a:t>	- volume of crystal (in m</a:t>
            </a:r>
            <a:r>
              <a:rPr lang="en-US" altLang="en-US" baseline="30000" dirty="0">
                <a:solidFill>
                  <a:srgbClr val="FF0000"/>
                </a:solidFill>
              </a:rPr>
              <a:t>3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  <a:endParaRPr lang="en-US" altLang="en-US" baseline="3000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λ</a:t>
            </a:r>
            <a:r>
              <a:rPr lang="en-US" altLang="en-US" dirty="0"/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 smtClean="0">
                <a:cs typeface="Arial" pitchFamily="34" charset="0"/>
              </a:rPr>
              <a:t>	- 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B</a:t>
            </a:r>
            <a:r>
              <a:rPr lang="en-US" altLang="en-US" dirty="0" smtClean="0">
                <a:cs typeface="Arial" pitchFamily="34" charset="0"/>
              </a:rPr>
              <a:t>	- Debye-Waller-</a:t>
            </a:r>
            <a:r>
              <a:rPr lang="en-US" altLang="en-US" dirty="0" err="1" smtClean="0">
                <a:cs typeface="Arial" pitchFamily="34" charset="0"/>
              </a:rPr>
              <a:t>Ott</a:t>
            </a:r>
            <a:r>
              <a:rPr lang="en-US" altLang="en-US" dirty="0" smtClean="0"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-Bs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solidFill>
                    <a:srgbClr val="FF0000"/>
                  </a:solidFill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solidFill>
                    <a:srgbClr val="FF0000"/>
                  </a:solidFill>
                  <a:cs typeface="Arial" pitchFamily="34" charset="0"/>
                </a:rPr>
                <a:t>xtal</a:t>
              </a:r>
              <a:endParaRPr lang="el-GR" altLang="en-US" sz="3600" baseline="-250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λ</a:t>
              </a:r>
              <a:r>
                <a:rPr lang="en-US" altLang="en-US" sz="3600" baseline="48000">
                  <a:cs typeface="Arial" pitchFamily="34" charset="0"/>
                </a:rPr>
                <a:t>3 </a:t>
              </a:r>
              <a:r>
                <a:rPr lang="en-US" altLang="en-US" sz="3600">
                  <a:cs typeface="Arial" pitchFamily="34" charset="0"/>
                </a:rPr>
                <a:t>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</p:spTree>
    <p:extLst>
      <p:ext uri="{BB962C8B-B14F-4D97-AF65-F5344CB8AC3E}">
        <p14:creationId xmlns:p14="http://schemas.microsoft.com/office/powerpoint/2010/main" val="2225144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0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Text Box 3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maximum tolerable dose (MGy)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1          2      3       5    7   10        20         40      70  100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100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</a:t>
            </a:r>
            <a:r>
              <a:rPr lang="en-US" altLang="en-US" b="1" baseline="30000"/>
              <a:t>3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resolution (</a:t>
            </a:r>
            <a:r>
              <a:rPr lang="en-US" altLang="en-US" b="1">
                <a:cs typeface="Arial" pitchFamily="34" charset="0"/>
              </a:rPr>
              <a:t>Å</a:t>
            </a:r>
            <a:r>
              <a:rPr lang="en-US" altLang="en-US" b="1"/>
              <a:t>)</a:t>
            </a: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2"/>
                </a:solidFill>
              </a:rPr>
              <a:t>Howells </a:t>
            </a:r>
            <a:r>
              <a:rPr lang="en-GB" altLang="en-US" i="1">
                <a:solidFill>
                  <a:schemeClr val="tx2"/>
                </a:solidFill>
              </a:rPr>
              <a:t>et al. </a:t>
            </a:r>
            <a:r>
              <a:rPr lang="en-GB" altLang="en-US">
                <a:solidFill>
                  <a:schemeClr val="tx2"/>
                </a:solidFill>
              </a:rPr>
              <a:t>(2009)  </a:t>
            </a:r>
            <a:r>
              <a:rPr lang="en-GB" altLang="en-US" i="1">
                <a:solidFill>
                  <a:schemeClr val="tx2"/>
                </a:solidFill>
              </a:rPr>
              <a:t>J. Electron. Spectrosc. Relat. Phenom.</a:t>
            </a:r>
            <a:r>
              <a:rPr lang="en-GB" altLang="en-US">
                <a:solidFill>
                  <a:schemeClr val="tx2"/>
                </a:solidFill>
              </a:rPr>
              <a:t> </a:t>
            </a:r>
            <a:r>
              <a:rPr lang="en-GB" altLang="en-US" b="1">
                <a:solidFill>
                  <a:schemeClr val="tx2"/>
                </a:solidFill>
              </a:rPr>
              <a:t>170</a:t>
            </a:r>
            <a:r>
              <a:rPr lang="en-GB" altLang="en-US">
                <a:solidFill>
                  <a:schemeClr val="tx2"/>
                </a:solidFill>
              </a:rPr>
              <a:t> 4-12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/>
              <a:t>Cryo damage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5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resolution (</a:t>
            </a:r>
            <a:r>
              <a:rPr lang="en-US" altLang="en-US" b="1">
                <a:cs typeface="Arial" pitchFamily="34" charset="0"/>
              </a:rPr>
              <a:t>Å</a:t>
            </a:r>
            <a:r>
              <a:rPr lang="en-US" altLang="en-US" b="1"/>
              <a:t>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b="1"/>
              <a:t>maximum tolerable dose (MGy)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1          2      3       5    7   10        20         40      70  100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100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b="1"/>
              <a:t>10</a:t>
            </a:r>
            <a:r>
              <a:rPr lang="en-US" altLang="en-US" b="1" baseline="30000"/>
              <a:t>3</a:t>
            </a: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>
                <a:solidFill>
                  <a:schemeClr val="tx2"/>
                </a:solidFill>
              </a:rPr>
              <a:t>Howells </a:t>
            </a:r>
            <a:r>
              <a:rPr lang="en-GB" altLang="en-US" i="1">
                <a:solidFill>
                  <a:schemeClr val="tx2"/>
                </a:solidFill>
              </a:rPr>
              <a:t>et al. </a:t>
            </a:r>
            <a:r>
              <a:rPr lang="en-GB" altLang="en-US">
                <a:solidFill>
                  <a:schemeClr val="tx2"/>
                </a:solidFill>
              </a:rPr>
              <a:t>(2009)  </a:t>
            </a:r>
            <a:r>
              <a:rPr lang="en-GB" altLang="en-US" i="1">
                <a:solidFill>
                  <a:schemeClr val="tx2"/>
                </a:solidFill>
              </a:rPr>
              <a:t>J. Electron. Spectrosc. Relat. Phenom.</a:t>
            </a:r>
            <a:r>
              <a:rPr lang="en-GB" altLang="en-US">
                <a:solidFill>
                  <a:schemeClr val="tx2"/>
                </a:solidFill>
              </a:rPr>
              <a:t> </a:t>
            </a:r>
            <a:r>
              <a:rPr lang="en-GB" altLang="en-US" b="1">
                <a:solidFill>
                  <a:schemeClr val="tx2"/>
                </a:solidFill>
              </a:rPr>
              <a:t>170</a:t>
            </a:r>
            <a:r>
              <a:rPr lang="en-GB" altLang="en-US">
                <a:solidFill>
                  <a:schemeClr val="tx2"/>
                </a:solidFill>
              </a:rPr>
              <a:t> 4-12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5400"/>
              <a:t>Cryo damage</a:t>
            </a:r>
          </a:p>
        </p:txBody>
      </p:sp>
      <p:sp>
        <p:nvSpPr>
          <p:cNvPr id="2692108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6600">
                <a:solidFill>
                  <a:srgbClr val="CC0066"/>
                </a:solidFill>
                <a:latin typeface="Arial" charset="0"/>
              </a:rPr>
              <a:t>10 MGy/Å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210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10" r="6448" b="12405"/>
          <a:stretch>
            <a:fillRect/>
          </a:stretch>
        </p:blipFill>
        <p:spPr bwMode="auto">
          <a:xfrm>
            <a:off x="0" y="1385888"/>
            <a:ext cx="9144000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850" y="4627563"/>
            <a:ext cx="8977313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57349" name="Rectangle 1"/>
          <p:cNvSpPr>
            <a:spLocks noChangeArrowheads="1"/>
          </p:cNvSpPr>
          <p:nvPr/>
        </p:nvSpPr>
        <p:spPr bwMode="auto">
          <a:xfrm>
            <a:off x="1700213" y="992188"/>
            <a:ext cx="5837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http://bl831.als.lbl.gov/damage_rates.pdf</a:t>
            </a:r>
          </a:p>
        </p:txBody>
      </p:sp>
    </p:spTree>
    <p:extLst>
      <p:ext uri="{BB962C8B-B14F-4D97-AF65-F5344CB8AC3E}">
        <p14:creationId xmlns:p14="http://schemas.microsoft.com/office/powerpoint/2010/main" val="368366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6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777875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flux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 symmetry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71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9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00"/>
                </a:solidFill>
              </a:rPr>
              <a:t>Self-calibrated damage limit</a:t>
            </a: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aphicFrame>
        <p:nvGraphicFramePr>
          <p:cNvPr id="174086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710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55753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881938" y="1508125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6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/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Background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</a:t>
            </a:r>
            <a:r>
              <a:rPr lang="en-US" altLang="en-US" sz="4000" dirty="0" err="1" smtClean="0"/>
              <a:t>I</a:t>
            </a:r>
            <a:r>
              <a:rPr lang="en-US" altLang="en-US" sz="4000" baseline="-25000" dirty="0" err="1" smtClean="0"/>
              <a:t>spot</a:t>
            </a:r>
            <a:r>
              <a:rPr lang="en-US" altLang="en-US" sz="4000" dirty="0" err="1" smtClean="0"/>
              <a:t>+I</a:t>
            </a:r>
            <a:r>
              <a:rPr lang="en-US" altLang="en-US" sz="4000" baseline="-25000" dirty="0" err="1" smtClean="0"/>
              <a:t>bg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Disorder (e</a:t>
            </a:r>
            <a:r>
              <a:rPr lang="en-US" altLang="en-US" sz="4000" baseline="30000" dirty="0" smtClean="0"/>
              <a:t>-B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7110445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>
                <a:solidFill>
                  <a:srgbClr val="FF0000"/>
                </a:solidFill>
              </a:rPr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Background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</a:t>
            </a:r>
            <a:r>
              <a:rPr lang="en-US" altLang="en-US" sz="4000" dirty="0" err="1" smtClean="0"/>
              <a:t>I</a:t>
            </a:r>
            <a:r>
              <a:rPr lang="en-US" altLang="en-US" sz="4000" baseline="-25000" dirty="0" err="1" smtClean="0"/>
              <a:t>spot</a:t>
            </a:r>
            <a:r>
              <a:rPr lang="en-US" altLang="en-US" sz="4000" dirty="0" err="1" smtClean="0"/>
              <a:t>+I</a:t>
            </a:r>
            <a:r>
              <a:rPr lang="en-US" altLang="en-US" sz="4000" baseline="-25000" dirty="0" err="1" smtClean="0"/>
              <a:t>bg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Disorder (e</a:t>
            </a:r>
            <a:r>
              <a:rPr lang="en-US" altLang="en-US" sz="4000" baseline="30000" dirty="0" smtClean="0"/>
              <a:t>-</a:t>
            </a:r>
            <a:r>
              <a:rPr lang="en-US" altLang="en-US" sz="4000" baseline="30000" dirty="0" smtClean="0">
                <a:solidFill>
                  <a:srgbClr val="FF0000"/>
                </a:solidFill>
              </a:rPr>
              <a:t>B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585272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588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5108" name="Oval 4"/>
          <p:cNvSpPr>
            <a:spLocks noChangeArrowheads="1"/>
          </p:cNvSpPr>
          <p:nvPr/>
        </p:nvSpPr>
        <p:spPr bwMode="auto">
          <a:xfrm>
            <a:off x="5514975" y="3076575"/>
            <a:ext cx="1050925" cy="334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38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I</a:t>
            </a:r>
            <a:r>
              <a:rPr lang="en-US" altLang="en-US" b="1" baseline="-25000" dirty="0" err="1"/>
              <a:t>beam</a:t>
            </a:r>
            <a:r>
              <a:rPr lang="en-US" altLang="en-US" dirty="0"/>
              <a:t>	- incident (photons/s/m</a:t>
            </a:r>
            <a:r>
              <a:rPr lang="en-US" altLang="en-US" baseline="30000" dirty="0"/>
              <a:t>2</a:t>
            </a:r>
            <a:r>
              <a:rPr lang="en-US" altLang="en-US" dirty="0"/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xtal</a:t>
            </a:r>
            <a:r>
              <a:rPr lang="en-US" altLang="en-US" dirty="0"/>
              <a:t>	- volume of crystal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λ</a:t>
            </a:r>
            <a:r>
              <a:rPr lang="en-US" altLang="en-US" dirty="0"/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attenuation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 smtClean="0">
                <a:cs typeface="Arial" pitchFamily="34" charset="0"/>
              </a:rPr>
              <a:t>	- 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  <a:cs typeface="Arial" pitchFamily="34" charset="0"/>
              </a:rPr>
              <a:t>B</a:t>
            </a:r>
            <a:r>
              <a:rPr lang="en-US" altLang="en-US" dirty="0" smtClean="0">
                <a:solidFill>
                  <a:srgbClr val="FF0000"/>
                </a:solidFill>
                <a:cs typeface="Arial" pitchFamily="34" charset="0"/>
              </a:rPr>
              <a:t>	- Debye-Waller-</a:t>
            </a:r>
            <a:r>
              <a:rPr lang="en-US" altLang="en-US" dirty="0" err="1" smtClean="0">
                <a:solidFill>
                  <a:srgbClr val="FF0000"/>
                </a:solidFill>
                <a:cs typeface="Arial" pitchFamily="34" charset="0"/>
              </a:rPr>
              <a:t>Ott</a:t>
            </a:r>
            <a:r>
              <a:rPr lang="en-US" altLang="en-US" dirty="0" smtClean="0">
                <a:solidFill>
                  <a:srgbClr val="FF0000"/>
                </a:solidFill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</a:t>
            </a:r>
            <a:r>
              <a:rPr lang="en-US" altLang="en-US" sz="3600" baseline="30000" dirty="0" smtClean="0">
                <a:solidFill>
                  <a:srgbClr val="FF0000"/>
                </a:solidFill>
              </a:rPr>
              <a:t>B</a:t>
            </a:r>
            <a:r>
              <a:rPr lang="en-US" altLang="en-US" sz="3600" baseline="30000" dirty="0" smtClean="0"/>
              <a:t>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xtal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λ</a:t>
              </a:r>
              <a:r>
                <a:rPr lang="en-US" altLang="en-US" sz="3600" baseline="48000">
                  <a:cs typeface="Arial" pitchFamily="34" charset="0"/>
                </a:rPr>
                <a:t>3 </a:t>
              </a:r>
              <a:r>
                <a:rPr lang="en-US" altLang="en-US" sz="3600">
                  <a:cs typeface="Arial" pitchFamily="34" charset="0"/>
                </a:rPr>
                <a:t>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775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vdarch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3" b="-14412"/>
          <a:stretch>
            <a:fillRect/>
          </a:stretch>
        </p:blipFill>
        <p:spPr bwMode="auto">
          <a:xfrm>
            <a:off x="0" y="1692275"/>
            <a:ext cx="4570413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photo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b="13293"/>
          <a:stretch>
            <a:fillRect/>
          </a:stretch>
        </p:blipFill>
        <p:spPr bwMode="auto">
          <a:xfrm>
            <a:off x="4573588" y="1692275"/>
            <a:ext cx="457041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6731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“Success rate” of structures</a:t>
            </a:r>
          </a:p>
        </p:txBody>
      </p:sp>
      <p:pic>
        <p:nvPicPr>
          <p:cNvPr id="31749" name="Picture 5" descr="photo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>
            <a:fillRect/>
          </a:stretch>
        </p:blipFill>
        <p:spPr bwMode="auto">
          <a:xfrm>
            <a:off x="4573588" y="4384675"/>
            <a:ext cx="45704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photo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"/>
          <a:stretch>
            <a:fillRect/>
          </a:stretch>
        </p:blipFill>
        <p:spPr bwMode="auto">
          <a:xfrm>
            <a:off x="0" y="3659188"/>
            <a:ext cx="4570413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1383" name="Text Box 7"/>
          <p:cNvSpPr txBox="1">
            <a:spLocks noChangeArrowheads="1"/>
          </p:cNvSpPr>
          <p:nvPr/>
        </p:nvSpPr>
        <p:spPr bwMode="auto">
          <a:xfrm>
            <a:off x="0" y="1089025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~2500 datasets/year</a:t>
            </a:r>
          </a:p>
        </p:txBody>
      </p:sp>
      <p:sp>
        <p:nvSpPr>
          <p:cNvPr id="2661384" name="Text Box 8"/>
          <p:cNvSpPr txBox="1">
            <a:spLocks noChangeArrowheads="1"/>
          </p:cNvSpPr>
          <p:nvPr/>
        </p:nvSpPr>
        <p:spPr bwMode="auto">
          <a:xfrm>
            <a:off x="5006975" y="1090613"/>
            <a:ext cx="352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~100 PDBs/year</a:t>
            </a:r>
          </a:p>
        </p:txBody>
      </p:sp>
    </p:spTree>
    <p:extLst>
      <p:ext uri="{BB962C8B-B14F-4D97-AF65-F5344CB8AC3E}">
        <p14:creationId xmlns:p14="http://schemas.microsoft.com/office/powerpoint/2010/main" val="1322999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1383" grpId="0"/>
      <p:bldP spid="266138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Trumps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Everything</a:t>
            </a:r>
            <a:r>
              <a:rPr lang="en-US" sz="66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005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/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Causes Disorder?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0406" y="1600200"/>
            <a:ext cx="7506393" cy="4525963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Function</a:t>
            </a:r>
          </a:p>
          <a:p>
            <a:r>
              <a:rPr lang="en-US" sz="4000" dirty="0" smtClean="0"/>
              <a:t>Radiation damage</a:t>
            </a:r>
          </a:p>
          <a:p>
            <a:r>
              <a:rPr lang="en-US" sz="4000" dirty="0" err="1"/>
              <a:t>M</a:t>
            </a:r>
            <a:r>
              <a:rPr lang="en-US" sz="4000" dirty="0" err="1" smtClean="0"/>
              <a:t>osaicity</a:t>
            </a:r>
            <a:endParaRPr lang="en-US" sz="4000" dirty="0" smtClean="0"/>
          </a:p>
          <a:p>
            <a:r>
              <a:rPr lang="en-US" sz="4000" dirty="0" smtClean="0"/>
              <a:t>Strain</a:t>
            </a:r>
          </a:p>
          <a:p>
            <a:r>
              <a:rPr lang="en-US" sz="4000" dirty="0" err="1" smtClean="0"/>
              <a:t>Xtal</a:t>
            </a:r>
            <a:r>
              <a:rPr lang="en-US" sz="4000" dirty="0" smtClean="0"/>
              <a:t> abuse</a:t>
            </a:r>
          </a:p>
          <a:p>
            <a:r>
              <a:rPr lang="en-US" sz="4000" dirty="0" smtClean="0"/>
              <a:t>Dehydration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6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realistic “crystal” of horses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41413"/>
            <a:ext cx="8226425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6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414462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average structure: 1-sigma contour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5" name="lyso_rot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3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6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RMS displacement from B factors</a:t>
            </a:r>
          </a:p>
        </p:txBody>
      </p:sp>
    </p:spTree>
    <p:extLst>
      <p:ext uri="{BB962C8B-B14F-4D97-AF65-F5344CB8AC3E}">
        <p14:creationId xmlns:p14="http://schemas.microsoft.com/office/powerpoint/2010/main" val="31862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/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Background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</a:t>
            </a:r>
            <a:r>
              <a:rPr lang="en-US" altLang="en-US" sz="4000" dirty="0" err="1" smtClean="0"/>
              <a:t>I</a:t>
            </a:r>
            <a:r>
              <a:rPr lang="en-US" altLang="en-US" sz="4000" baseline="-25000" dirty="0" err="1" smtClean="0"/>
              <a:t>spot</a:t>
            </a:r>
            <a:r>
              <a:rPr lang="en-US" altLang="en-US" sz="4000" dirty="0" err="1" smtClean="0"/>
              <a:t>+I</a:t>
            </a:r>
            <a:r>
              <a:rPr lang="en-US" altLang="en-US" sz="4000" baseline="-25000" dirty="0" err="1" smtClean="0"/>
              <a:t>bg</a:t>
            </a:r>
            <a:r>
              <a:rPr lang="en-US" altLang="en-US" sz="4000" dirty="0" smtClean="0"/>
              <a:t>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Disorder (e</a:t>
            </a:r>
            <a:r>
              <a:rPr lang="en-US" altLang="en-US" sz="4000" baseline="30000" dirty="0" smtClean="0">
                <a:solidFill>
                  <a:schemeClr val="bg1">
                    <a:lumMod val="75000"/>
                  </a:schemeClr>
                </a:solidFill>
              </a:rPr>
              <a:t>-B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64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/>
              <a:t> to solve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/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Background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sqrt</a:t>
            </a:r>
            <a:r>
              <a:rPr lang="en-US" altLang="en-US" sz="4000" dirty="0" smtClean="0">
                <a:solidFill>
                  <a:srgbClr val="FF0000"/>
                </a:solidFill>
              </a:rPr>
              <a:t>(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4000" baseline="-25000" dirty="0" err="1" smtClean="0">
                <a:solidFill>
                  <a:srgbClr val="FF0000"/>
                </a:solidFill>
              </a:rPr>
              <a:t>spot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+I</a:t>
            </a:r>
            <a:r>
              <a:rPr lang="en-US" altLang="en-US" sz="4000" baseline="-25000" dirty="0" err="1" smtClean="0">
                <a:solidFill>
                  <a:srgbClr val="FF0000"/>
                </a:solidFill>
              </a:rPr>
              <a:t>bg</a:t>
            </a:r>
            <a:r>
              <a:rPr lang="en-US" altLang="en-US" sz="4000" dirty="0" smtClean="0">
                <a:solidFill>
                  <a:srgbClr val="FF0000"/>
                </a:solidFill>
              </a:rPr>
              <a:t>)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Disorder (e</a:t>
            </a:r>
            <a:r>
              <a:rPr lang="en-US" altLang="en-US" sz="4000" baseline="30000" dirty="0" smtClean="0">
                <a:solidFill>
                  <a:schemeClr val="bg1">
                    <a:lumMod val="75000"/>
                  </a:schemeClr>
                </a:solidFill>
              </a:rPr>
              <a:t>-B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6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bl831.als.lbl.gov/~jamesh/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0"/>
            <a:ext cx="5791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73667" name="Group 3"/>
          <p:cNvGrpSpPr>
            <a:grpSpLocks/>
          </p:cNvGrpSpPr>
          <p:nvPr/>
        </p:nvGrpSpPr>
        <p:grpSpPr bwMode="auto">
          <a:xfrm>
            <a:off x="114300" y="1219200"/>
            <a:ext cx="5943600" cy="4953000"/>
            <a:chOff x="72" y="768"/>
            <a:chExt cx="3744" cy="3120"/>
          </a:xfrm>
        </p:grpSpPr>
        <p:grpSp>
          <p:nvGrpSpPr>
            <p:cNvPr id="72710" name="Group 4"/>
            <p:cNvGrpSpPr>
              <a:grpSpLocks/>
            </p:cNvGrpSpPr>
            <p:nvPr/>
          </p:nvGrpSpPr>
          <p:grpSpPr bwMode="auto">
            <a:xfrm>
              <a:off x="72" y="768"/>
              <a:ext cx="1272" cy="576"/>
              <a:chOff x="4080" y="2832"/>
              <a:chExt cx="1272" cy="576"/>
            </a:xfrm>
          </p:grpSpPr>
          <p:sp>
            <p:nvSpPr>
              <p:cNvPr id="72739" name="AutoShape 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40" name="Text Box 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41" name="Freeform 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1" name="Group 8"/>
            <p:cNvGrpSpPr>
              <a:grpSpLocks/>
            </p:cNvGrpSpPr>
            <p:nvPr/>
          </p:nvGrpSpPr>
          <p:grpSpPr bwMode="auto">
            <a:xfrm>
              <a:off x="72" y="2040"/>
              <a:ext cx="1272" cy="576"/>
              <a:chOff x="4080" y="2832"/>
              <a:chExt cx="1272" cy="576"/>
            </a:xfrm>
          </p:grpSpPr>
          <p:sp>
            <p:nvSpPr>
              <p:cNvPr id="72736" name="AutoShape 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37" name="Text Box 1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38" name="Freeform 1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2" name="Group 12"/>
            <p:cNvGrpSpPr>
              <a:grpSpLocks/>
            </p:cNvGrpSpPr>
            <p:nvPr/>
          </p:nvGrpSpPr>
          <p:grpSpPr bwMode="auto">
            <a:xfrm>
              <a:off x="72" y="3312"/>
              <a:ext cx="1272" cy="576"/>
              <a:chOff x="4080" y="2832"/>
              <a:chExt cx="1272" cy="576"/>
            </a:xfrm>
          </p:grpSpPr>
          <p:sp>
            <p:nvSpPr>
              <p:cNvPr id="72733" name="AutoShape 1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34" name="Text Box 1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35" name="Freeform 1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3" name="Group 16"/>
            <p:cNvGrpSpPr>
              <a:grpSpLocks/>
            </p:cNvGrpSpPr>
            <p:nvPr/>
          </p:nvGrpSpPr>
          <p:grpSpPr bwMode="auto">
            <a:xfrm>
              <a:off x="1308" y="768"/>
              <a:ext cx="1272" cy="576"/>
              <a:chOff x="4080" y="2832"/>
              <a:chExt cx="1272" cy="576"/>
            </a:xfrm>
          </p:grpSpPr>
          <p:sp>
            <p:nvSpPr>
              <p:cNvPr id="72730" name="AutoShape 17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31" name="Text Box 18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32" name="Freeform 19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4" name="Group 20"/>
            <p:cNvGrpSpPr>
              <a:grpSpLocks/>
            </p:cNvGrpSpPr>
            <p:nvPr/>
          </p:nvGrpSpPr>
          <p:grpSpPr bwMode="auto">
            <a:xfrm>
              <a:off x="1308" y="3312"/>
              <a:ext cx="1272" cy="576"/>
              <a:chOff x="4080" y="2832"/>
              <a:chExt cx="1272" cy="576"/>
            </a:xfrm>
          </p:grpSpPr>
          <p:sp>
            <p:nvSpPr>
              <p:cNvPr id="72727" name="AutoShape 21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28" name="Text Box 22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29" name="Freeform 23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5" name="Group 24"/>
            <p:cNvGrpSpPr>
              <a:grpSpLocks/>
            </p:cNvGrpSpPr>
            <p:nvPr/>
          </p:nvGrpSpPr>
          <p:grpSpPr bwMode="auto">
            <a:xfrm>
              <a:off x="2544" y="768"/>
              <a:ext cx="1272" cy="576"/>
              <a:chOff x="4080" y="2832"/>
              <a:chExt cx="1272" cy="576"/>
            </a:xfrm>
          </p:grpSpPr>
          <p:sp>
            <p:nvSpPr>
              <p:cNvPr id="72724" name="AutoShape 2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25" name="Text Box 2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26" name="Freeform 2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6" name="Group 28"/>
            <p:cNvGrpSpPr>
              <a:grpSpLocks/>
            </p:cNvGrpSpPr>
            <p:nvPr/>
          </p:nvGrpSpPr>
          <p:grpSpPr bwMode="auto">
            <a:xfrm>
              <a:off x="2544" y="2040"/>
              <a:ext cx="1272" cy="576"/>
              <a:chOff x="4080" y="2832"/>
              <a:chExt cx="1272" cy="576"/>
            </a:xfrm>
          </p:grpSpPr>
          <p:sp>
            <p:nvSpPr>
              <p:cNvPr id="72721" name="AutoShape 2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22" name="Text Box 3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23" name="Freeform 3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717" name="Group 32"/>
            <p:cNvGrpSpPr>
              <a:grpSpLocks/>
            </p:cNvGrpSpPr>
            <p:nvPr/>
          </p:nvGrpSpPr>
          <p:grpSpPr bwMode="auto">
            <a:xfrm>
              <a:off x="2544" y="3312"/>
              <a:ext cx="1272" cy="576"/>
              <a:chOff x="4080" y="2832"/>
              <a:chExt cx="1272" cy="576"/>
            </a:xfrm>
          </p:grpSpPr>
          <p:sp>
            <p:nvSpPr>
              <p:cNvPr id="72718" name="AutoShape 3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  <p:sp>
            <p:nvSpPr>
              <p:cNvPr id="72719" name="Text Box 3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 sz="2000" b="1">
                    <a:solidFill>
                      <a:srgbClr val="FF0000"/>
                    </a:solidFill>
                  </a:rPr>
                  <a:t>$100,000.00</a:t>
                </a:r>
              </a:p>
            </p:txBody>
          </p:sp>
          <p:sp>
            <p:nvSpPr>
              <p:cNvPr id="72720" name="Freeform 3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73700" name="Text Box 36"/>
          <p:cNvSpPr txBox="1">
            <a:spLocks noChangeArrowheads="1"/>
          </p:cNvSpPr>
          <p:nvPr/>
        </p:nvSpPr>
        <p:spPr bwMode="auto">
          <a:xfrm>
            <a:off x="6477000" y="2743200"/>
            <a:ext cx="2378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/>
              <a:t>real estate is</a:t>
            </a:r>
          </a:p>
          <a:p>
            <a:pPr eaLnBrk="1" hangingPunct="1"/>
            <a:r>
              <a:rPr lang="en-US" altLang="en-US" sz="2800"/>
              <a:t>expensive</a:t>
            </a:r>
          </a:p>
          <a:p>
            <a:pPr eaLnBrk="1" hangingPunct="1"/>
            <a:endParaRPr lang="en-US" altLang="en-US" sz="2800"/>
          </a:p>
          <a:p>
            <a:pPr eaLnBrk="1" hangingPunct="1"/>
            <a:r>
              <a:rPr lang="en-US" altLang="en-US" sz="2800"/>
              <a:t>use it!</a:t>
            </a:r>
          </a:p>
        </p:txBody>
      </p:sp>
      <p:sp>
        <p:nvSpPr>
          <p:cNvPr id="72709" name="Rectangle 3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70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34" name="Group 90133"/>
          <p:cNvGrpSpPr>
            <a:grpSpLocks/>
          </p:cNvGrpSpPr>
          <p:nvPr/>
        </p:nvGrpSpPr>
        <p:grpSpPr bwMode="auto">
          <a:xfrm>
            <a:off x="3836988" y="2106613"/>
            <a:ext cx="3873500" cy="3886200"/>
            <a:chOff x="3837709" y="2105892"/>
            <a:chExt cx="3873196" cy="388676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960029" y="210589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960029" y="404927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7709" y="4108017"/>
              <a:ext cx="212232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953680" y="4108017"/>
              <a:ext cx="17572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960029" y="2590149"/>
              <a:ext cx="1230216" cy="151786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558377" y="2756861"/>
              <a:ext cx="1401652" cy="13511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960029" y="4108017"/>
              <a:ext cx="1230216" cy="13225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794896" y="4011167"/>
              <a:ext cx="1230216" cy="15162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960029" y="3349083"/>
              <a:ext cx="1479434" cy="7906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56771" y="3431645"/>
              <a:ext cx="1803258" cy="6176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252060" y="2493298"/>
              <a:ext cx="701620" cy="1555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880661" y="2493298"/>
              <a:ext cx="693684" cy="161472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960029" y="4108017"/>
              <a:ext cx="1479434" cy="6620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258409" y="4108017"/>
              <a:ext cx="695270" cy="172744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960029" y="4108017"/>
              <a:ext cx="614315" cy="16004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267887" y="4139772"/>
              <a:ext cx="1612773" cy="7859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011238" y="2382838"/>
            <a:ext cx="6843712" cy="2036762"/>
            <a:chOff x="1011381" y="2382982"/>
            <a:chExt cx="6844146" cy="2036002"/>
          </a:xfrm>
        </p:grpSpPr>
        <p:cxnSp>
          <p:nvCxnSpPr>
            <p:cNvPr id="3" name="Straight Connector 2"/>
            <p:cNvCxnSpPr>
              <a:endCxn id="71685" idx="0"/>
            </p:cNvCxnSpPr>
            <p:nvPr/>
          </p:nvCxnSpPr>
          <p:spPr>
            <a:xfrm flipV="1">
              <a:off x="1011381" y="3888957"/>
              <a:ext cx="4869171" cy="26501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71685" idx="2"/>
            </p:cNvCxnSpPr>
            <p:nvPr/>
          </p:nvCxnSpPr>
          <p:spPr>
            <a:xfrm>
              <a:off x="1011381" y="4174600"/>
              <a:ext cx="5013643" cy="24438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71685" idx="2"/>
            </p:cNvCxnSpPr>
            <p:nvPr/>
          </p:nvCxnSpPr>
          <p:spPr>
            <a:xfrm flipV="1">
              <a:off x="6025024" y="3136763"/>
              <a:ext cx="1830503" cy="128222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880552" y="2382982"/>
              <a:ext cx="1830504" cy="1505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68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  <p:pic>
        <p:nvPicPr>
          <p:cNvPr id="71685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5651500" y="3879850"/>
            <a:ext cx="603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9" name="AutoShape 7"/>
          <p:cNvSpPr>
            <a:spLocks noChangeArrowheads="1"/>
          </p:cNvSpPr>
          <p:nvPr/>
        </p:nvSpPr>
        <p:spPr bwMode="auto">
          <a:xfrm rot="5400000">
            <a:off x="5882481" y="3596482"/>
            <a:ext cx="5278437" cy="584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4 w 21600"/>
              <a:gd name="T13" fmla="*/ 2484 h 21600"/>
              <a:gd name="T14" fmla="*/ 19116 w 21600"/>
              <a:gd name="T15" fmla="*/ 19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68" y="21600"/>
                </a:lnTo>
                <a:lnTo>
                  <a:pt x="2023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7" name="AutoShape 18"/>
          <p:cNvSpPr>
            <a:spLocks noChangeArrowheads="1"/>
          </p:cNvSpPr>
          <p:nvPr/>
        </p:nvSpPr>
        <p:spPr bwMode="auto">
          <a:xfrm>
            <a:off x="855663" y="3979863"/>
            <a:ext cx="311150" cy="347662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962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667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9" grpId="0" animBg="1"/>
      <p:bldP spid="2481159" grpId="1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5400" smtClean="0"/>
              <a:t>Fine Slicing</a:t>
            </a:r>
          </a:p>
        </p:txBody>
      </p:sp>
      <p:sp>
        <p:nvSpPr>
          <p:cNvPr id="73731" name="Oval 4"/>
          <p:cNvSpPr>
            <a:spLocks noChangeArrowheads="1"/>
          </p:cNvSpPr>
          <p:nvPr/>
        </p:nvSpPr>
        <p:spPr bwMode="auto">
          <a:xfrm>
            <a:off x="3883025" y="3055938"/>
            <a:ext cx="1266825" cy="1277937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732" name="Arc 5"/>
          <p:cNvSpPr>
            <a:spLocks/>
          </p:cNvSpPr>
          <p:nvPr/>
        </p:nvSpPr>
        <p:spPr bwMode="auto">
          <a:xfrm>
            <a:off x="-12707938" y="1941513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3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/>
              <a:t>Pflugrath, J. W. (1999)."The finer things in X-ray diffraction data collection",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55</a:t>
            </a:r>
            <a:r>
              <a:rPr lang="en-US" altLang="en-US"/>
              <a:t>, 1718-1725. </a:t>
            </a:r>
          </a:p>
        </p:txBody>
      </p:sp>
      <p:sp>
        <p:nvSpPr>
          <p:cNvPr id="73734" name="Arc 7"/>
          <p:cNvSpPr>
            <a:spLocks/>
          </p:cNvSpPr>
          <p:nvPr/>
        </p:nvSpPr>
        <p:spPr bwMode="auto">
          <a:xfrm>
            <a:off x="-8045450" y="1317625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59340" name="Group 12"/>
          <p:cNvGrpSpPr>
            <a:grpSpLocks/>
          </p:cNvGrpSpPr>
          <p:nvPr/>
        </p:nvGrpSpPr>
        <p:grpSpPr bwMode="auto">
          <a:xfrm>
            <a:off x="3184525" y="2379663"/>
            <a:ext cx="2957513" cy="3398837"/>
            <a:chOff x="2006" y="1499"/>
            <a:chExt cx="1863" cy="2141"/>
          </a:xfrm>
        </p:grpSpPr>
        <p:sp>
          <p:nvSpPr>
            <p:cNvPr id="73750" name="Line 8"/>
            <p:cNvSpPr>
              <a:spLocks noChangeShapeType="1"/>
            </p:cNvSpPr>
            <p:nvPr/>
          </p:nvSpPr>
          <p:spPr bwMode="auto">
            <a:xfrm flipV="1">
              <a:off x="3109" y="1499"/>
              <a:ext cx="584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1" name="Line 9"/>
            <p:cNvSpPr>
              <a:spLocks noChangeShapeType="1"/>
            </p:cNvSpPr>
            <p:nvPr/>
          </p:nvSpPr>
          <p:spPr bwMode="auto">
            <a:xfrm flipH="1">
              <a:off x="2006" y="2581"/>
              <a:ext cx="544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2" name="Text Box 10"/>
            <p:cNvSpPr txBox="1">
              <a:spLocks noChangeArrowheads="1"/>
            </p:cNvSpPr>
            <p:nvPr/>
          </p:nvSpPr>
          <p:spPr bwMode="auto">
            <a:xfrm rot="2825715">
              <a:off x="2222" y="3090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background</a:t>
              </a:r>
            </a:p>
          </p:txBody>
        </p:sp>
        <p:sp>
          <p:nvSpPr>
            <p:cNvPr id="73753" name="Text Box 11"/>
            <p:cNvSpPr txBox="1">
              <a:spLocks noChangeArrowheads="1"/>
            </p:cNvSpPr>
            <p:nvPr/>
          </p:nvSpPr>
          <p:spPr bwMode="auto">
            <a:xfrm rot="2825715">
              <a:off x="3320" y="2066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background</a:t>
              </a:r>
            </a:p>
          </p:txBody>
        </p:sp>
      </p:grpSp>
      <p:grpSp>
        <p:nvGrpSpPr>
          <p:cNvPr id="2659343" name="Group 15"/>
          <p:cNvGrpSpPr>
            <a:grpSpLocks/>
          </p:cNvGrpSpPr>
          <p:nvPr/>
        </p:nvGrpSpPr>
        <p:grpSpPr bwMode="auto">
          <a:xfrm>
            <a:off x="-11126788" y="1530350"/>
            <a:ext cx="18283238" cy="17575213"/>
            <a:chOff x="-7009" y="964"/>
            <a:chExt cx="11517" cy="11071"/>
          </a:xfrm>
        </p:grpSpPr>
        <p:sp>
          <p:nvSpPr>
            <p:cNvPr id="73748" name="Arc 13"/>
            <p:cNvSpPr>
              <a:spLocks/>
            </p:cNvSpPr>
            <p:nvPr/>
          </p:nvSpPr>
          <p:spPr bwMode="auto">
            <a:xfrm>
              <a:off x="-7009" y="1145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Arc 14"/>
            <p:cNvSpPr>
              <a:spLocks/>
            </p:cNvSpPr>
            <p:nvPr/>
          </p:nvSpPr>
          <p:spPr bwMode="auto">
            <a:xfrm>
              <a:off x="-6031" y="964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59347" name="Group 19"/>
          <p:cNvGrpSpPr>
            <a:grpSpLocks/>
          </p:cNvGrpSpPr>
          <p:nvPr/>
        </p:nvGrpSpPr>
        <p:grpSpPr bwMode="auto">
          <a:xfrm>
            <a:off x="-11879263" y="1441450"/>
            <a:ext cx="19912013" cy="17751425"/>
            <a:chOff x="-7483" y="908"/>
            <a:chExt cx="12543" cy="11182"/>
          </a:xfrm>
        </p:grpSpPr>
        <p:sp>
          <p:nvSpPr>
            <p:cNvPr id="73745" name="Arc 16"/>
            <p:cNvSpPr>
              <a:spLocks/>
            </p:cNvSpPr>
            <p:nvPr/>
          </p:nvSpPr>
          <p:spPr bwMode="auto">
            <a:xfrm>
              <a:off x="-7483" y="1200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Arc 17"/>
            <p:cNvSpPr>
              <a:spLocks/>
            </p:cNvSpPr>
            <p:nvPr/>
          </p:nvSpPr>
          <p:spPr bwMode="auto">
            <a:xfrm>
              <a:off x="-6497" y="1075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Arc 18"/>
            <p:cNvSpPr>
              <a:spLocks/>
            </p:cNvSpPr>
            <p:nvPr/>
          </p:nvSpPr>
          <p:spPr bwMode="auto">
            <a:xfrm>
              <a:off x="-5479" y="908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59354" name="Group 26"/>
          <p:cNvGrpSpPr>
            <a:grpSpLocks/>
          </p:cNvGrpSpPr>
          <p:nvPr/>
        </p:nvGrpSpPr>
        <p:grpSpPr bwMode="auto">
          <a:xfrm>
            <a:off x="-12255500" y="1392238"/>
            <a:ext cx="20620038" cy="17851437"/>
            <a:chOff x="-7720" y="877"/>
            <a:chExt cx="12989" cy="11245"/>
          </a:xfrm>
        </p:grpSpPr>
        <p:sp>
          <p:nvSpPr>
            <p:cNvPr id="73739" name="Arc 20"/>
            <p:cNvSpPr>
              <a:spLocks/>
            </p:cNvSpPr>
            <p:nvPr/>
          </p:nvSpPr>
          <p:spPr bwMode="auto">
            <a:xfrm>
              <a:off x="-7720" y="1232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Arc 21"/>
            <p:cNvSpPr>
              <a:spLocks/>
            </p:cNvSpPr>
            <p:nvPr/>
          </p:nvSpPr>
          <p:spPr bwMode="auto">
            <a:xfrm>
              <a:off x="-7253" y="1169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Arc 22"/>
            <p:cNvSpPr>
              <a:spLocks/>
            </p:cNvSpPr>
            <p:nvPr/>
          </p:nvSpPr>
          <p:spPr bwMode="auto">
            <a:xfrm>
              <a:off x="-5270" y="877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Arc 23"/>
            <p:cNvSpPr>
              <a:spLocks/>
            </p:cNvSpPr>
            <p:nvPr/>
          </p:nvSpPr>
          <p:spPr bwMode="auto">
            <a:xfrm>
              <a:off x="-5738" y="941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Arc 24"/>
            <p:cNvSpPr>
              <a:spLocks/>
            </p:cNvSpPr>
            <p:nvPr/>
          </p:nvSpPr>
          <p:spPr bwMode="auto">
            <a:xfrm>
              <a:off x="-6259" y="1027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Arc 25"/>
            <p:cNvSpPr>
              <a:spLocks/>
            </p:cNvSpPr>
            <p:nvPr/>
          </p:nvSpPr>
          <p:spPr bwMode="auto">
            <a:xfrm>
              <a:off x="-6773" y="1090"/>
              <a:ext cx="10539" cy="10890"/>
            </a:xfrm>
            <a:custGeom>
              <a:avLst/>
              <a:gdLst>
                <a:gd name="T0" fmla="*/ 674 w 17303"/>
                <a:gd name="T1" fmla="*/ 0 h 17089"/>
                <a:gd name="T2" fmla="*/ 884 w 17303"/>
                <a:gd name="T3" fmla="*/ 278 h 17089"/>
                <a:gd name="T4" fmla="*/ 0 w 17303"/>
                <a:gd name="T5" fmla="*/ 114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63563" y="1784350"/>
            <a:ext cx="78787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1000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air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1589088" y="5534025"/>
            <a:ext cx="5829300" cy="1320800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000" dirty="0"/>
              <a:t>you want:</a:t>
            </a:r>
          </a:p>
          <a:p>
            <a:pPr algn="ctr" eaLnBrk="1" hangingPunct="1"/>
            <a:r>
              <a:rPr lang="en-US" altLang="en-US" sz="4000" dirty="0"/>
              <a:t>air gap &lt; 1000x </a:t>
            </a:r>
            <a:r>
              <a:rPr lang="en-US" altLang="en-US" sz="4000" dirty="0" err="1"/>
              <a:t>xtal</a:t>
            </a:r>
            <a:r>
              <a:rPr lang="en-US" altLang="en-US" sz="4000" dirty="0"/>
              <a:t> size </a:t>
            </a:r>
          </a:p>
        </p:txBody>
      </p:sp>
    </p:spTree>
    <p:extLst>
      <p:ext uri="{BB962C8B-B14F-4D97-AF65-F5344CB8AC3E}">
        <p14:creationId xmlns:p14="http://schemas.microsoft.com/office/powerpoint/2010/main" val="750643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25865"/>
            <a:ext cx="8229600" cy="1143001"/>
          </a:xfrm>
        </p:spPr>
        <p:txBody>
          <a:bodyPr/>
          <a:lstStyle/>
          <a:p>
            <a:r>
              <a:rPr lang="en-US" altLang="en-US" dirty="0" smtClean="0"/>
              <a:t>Non-crystal stuff in the beam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332921" y="1736271"/>
            <a:ext cx="4219575" cy="3844925"/>
            <a:chOff x="-332921" y="1736271"/>
            <a:chExt cx="4219575" cy="3844925"/>
          </a:xfrm>
        </p:grpSpPr>
        <p:sp>
          <p:nvSpPr>
            <p:cNvPr id="131074" name="Freeform 2"/>
            <p:cNvSpPr>
              <a:spLocks/>
            </p:cNvSpPr>
            <p:nvPr/>
          </p:nvSpPr>
          <p:spPr bwMode="auto">
            <a:xfrm>
              <a:off x="-166233" y="1796596"/>
              <a:ext cx="4052887" cy="3784600"/>
            </a:xfrm>
            <a:custGeom>
              <a:avLst/>
              <a:gdLst>
                <a:gd name="T0" fmla="*/ 1136 w 2553"/>
                <a:gd name="T1" fmla="*/ 664 h 2384"/>
                <a:gd name="T2" fmla="*/ 1886 w 2553"/>
                <a:gd name="T3" fmla="*/ 703 h 2384"/>
                <a:gd name="T4" fmla="*/ 2430 w 2553"/>
                <a:gd name="T5" fmla="*/ 1050 h 2384"/>
                <a:gd name="T6" fmla="*/ 2533 w 2553"/>
                <a:gd name="T7" fmla="*/ 1697 h 2384"/>
                <a:gd name="T8" fmla="*/ 2312 w 2553"/>
                <a:gd name="T9" fmla="*/ 2123 h 2384"/>
                <a:gd name="T10" fmla="*/ 1775 w 2553"/>
                <a:gd name="T11" fmla="*/ 2360 h 2384"/>
                <a:gd name="T12" fmla="*/ 1042 w 2553"/>
                <a:gd name="T13" fmla="*/ 2265 h 2384"/>
                <a:gd name="T14" fmla="*/ 679 w 2553"/>
                <a:gd name="T15" fmla="*/ 1721 h 2384"/>
                <a:gd name="T16" fmla="*/ 616 w 2553"/>
                <a:gd name="T17" fmla="*/ 1098 h 2384"/>
                <a:gd name="T18" fmla="*/ 87 w 2553"/>
                <a:gd name="T19" fmla="*/ 72 h 2384"/>
                <a:gd name="T20" fmla="*/ 1136 w 2553"/>
                <a:gd name="T21" fmla="*/ 664 h 2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53" h="2384">
                  <a:moveTo>
                    <a:pt x="1136" y="664"/>
                  </a:moveTo>
                  <a:cubicBezTo>
                    <a:pt x="1436" y="769"/>
                    <a:pt x="1670" y="639"/>
                    <a:pt x="1886" y="703"/>
                  </a:cubicBezTo>
                  <a:cubicBezTo>
                    <a:pt x="2102" y="767"/>
                    <a:pt x="2322" y="884"/>
                    <a:pt x="2430" y="1050"/>
                  </a:cubicBezTo>
                  <a:cubicBezTo>
                    <a:pt x="2538" y="1216"/>
                    <a:pt x="2553" y="1518"/>
                    <a:pt x="2533" y="1697"/>
                  </a:cubicBezTo>
                  <a:cubicBezTo>
                    <a:pt x="2513" y="1876"/>
                    <a:pt x="2438" y="2013"/>
                    <a:pt x="2312" y="2123"/>
                  </a:cubicBezTo>
                  <a:cubicBezTo>
                    <a:pt x="2186" y="2233"/>
                    <a:pt x="1987" y="2336"/>
                    <a:pt x="1775" y="2360"/>
                  </a:cubicBezTo>
                  <a:cubicBezTo>
                    <a:pt x="1563" y="2384"/>
                    <a:pt x="1225" y="2371"/>
                    <a:pt x="1042" y="2265"/>
                  </a:cubicBezTo>
                  <a:cubicBezTo>
                    <a:pt x="859" y="2159"/>
                    <a:pt x="750" y="1915"/>
                    <a:pt x="679" y="1721"/>
                  </a:cubicBezTo>
                  <a:cubicBezTo>
                    <a:pt x="608" y="1527"/>
                    <a:pt x="715" y="1373"/>
                    <a:pt x="616" y="1098"/>
                  </a:cubicBezTo>
                  <a:cubicBezTo>
                    <a:pt x="517" y="823"/>
                    <a:pt x="0" y="144"/>
                    <a:pt x="87" y="72"/>
                  </a:cubicBezTo>
                  <a:cubicBezTo>
                    <a:pt x="174" y="0"/>
                    <a:pt x="828" y="514"/>
                    <a:pt x="1136" y="664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1077" name="Group 5"/>
            <p:cNvGrpSpPr>
              <a:grpSpLocks/>
            </p:cNvGrpSpPr>
            <p:nvPr/>
          </p:nvGrpSpPr>
          <p:grpSpPr bwMode="auto">
            <a:xfrm>
              <a:off x="-332921" y="1736271"/>
              <a:ext cx="3359150" cy="3021013"/>
              <a:chOff x="11" y="1490"/>
              <a:chExt cx="2116" cy="1903"/>
            </a:xfrm>
          </p:grpSpPr>
          <p:sp>
            <p:nvSpPr>
              <p:cNvPr id="131078" name="Freeform 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79" name="Freeform 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1080" name="Rectangle 8"/>
            <p:cNvSpPr>
              <a:spLocks noChangeArrowheads="1"/>
            </p:cNvSpPr>
            <p:nvPr/>
          </p:nvSpPr>
          <p:spPr bwMode="auto">
            <a:xfrm>
              <a:off x="2051504" y="4014334"/>
              <a:ext cx="225425" cy="225425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9" lon="212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30" name="Group 5"/>
          <p:cNvGrpSpPr>
            <a:grpSpLocks/>
          </p:cNvGrpSpPr>
          <p:nvPr/>
        </p:nvGrpSpPr>
        <p:grpSpPr bwMode="auto">
          <a:xfrm>
            <a:off x="5369789" y="1893587"/>
            <a:ext cx="3359150" cy="3021013"/>
            <a:chOff x="11" y="1490"/>
            <a:chExt cx="2116" cy="1903"/>
          </a:xfrm>
        </p:grpSpPr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54408" y="1903420"/>
            <a:ext cx="3359150" cy="3021013"/>
            <a:chOff x="2754408" y="1903420"/>
            <a:chExt cx="3359150" cy="3021013"/>
          </a:xfrm>
        </p:grpSpPr>
        <p:sp>
          <p:nvSpPr>
            <p:cNvPr id="41" name="Freeform 2"/>
            <p:cNvSpPr>
              <a:spLocks/>
            </p:cNvSpPr>
            <p:nvPr/>
          </p:nvSpPr>
          <p:spPr bwMode="auto">
            <a:xfrm>
              <a:off x="3058892" y="2077895"/>
              <a:ext cx="3046656" cy="2815220"/>
            </a:xfrm>
            <a:custGeom>
              <a:avLst/>
              <a:gdLst>
                <a:gd name="T0" fmla="*/ 1136 w 2553"/>
                <a:gd name="T1" fmla="*/ 664 h 2384"/>
                <a:gd name="T2" fmla="*/ 1886 w 2553"/>
                <a:gd name="T3" fmla="*/ 703 h 2384"/>
                <a:gd name="T4" fmla="*/ 2430 w 2553"/>
                <a:gd name="T5" fmla="*/ 1050 h 2384"/>
                <a:gd name="T6" fmla="*/ 2533 w 2553"/>
                <a:gd name="T7" fmla="*/ 1697 h 2384"/>
                <a:gd name="T8" fmla="*/ 2312 w 2553"/>
                <a:gd name="T9" fmla="*/ 2123 h 2384"/>
                <a:gd name="T10" fmla="*/ 1775 w 2553"/>
                <a:gd name="T11" fmla="*/ 2360 h 2384"/>
                <a:gd name="T12" fmla="*/ 1042 w 2553"/>
                <a:gd name="T13" fmla="*/ 2265 h 2384"/>
                <a:gd name="T14" fmla="*/ 679 w 2553"/>
                <a:gd name="T15" fmla="*/ 1721 h 2384"/>
                <a:gd name="T16" fmla="*/ 616 w 2553"/>
                <a:gd name="T17" fmla="*/ 1098 h 2384"/>
                <a:gd name="T18" fmla="*/ 87 w 2553"/>
                <a:gd name="T19" fmla="*/ 72 h 2384"/>
                <a:gd name="T20" fmla="*/ 1136 w 2553"/>
                <a:gd name="T21" fmla="*/ 664 h 2384"/>
                <a:gd name="connsiteX0" fmla="*/ 4116 w 9617"/>
                <a:gd name="connsiteY0" fmla="*/ 2500 h 9657"/>
                <a:gd name="connsiteX1" fmla="*/ 7053 w 9617"/>
                <a:gd name="connsiteY1" fmla="*/ 2664 h 9657"/>
                <a:gd name="connsiteX2" fmla="*/ 9184 w 9617"/>
                <a:gd name="connsiteY2" fmla="*/ 4119 h 9657"/>
                <a:gd name="connsiteX3" fmla="*/ 9588 w 9617"/>
                <a:gd name="connsiteY3" fmla="*/ 6833 h 9657"/>
                <a:gd name="connsiteX4" fmla="*/ 8722 w 9617"/>
                <a:gd name="connsiteY4" fmla="*/ 8620 h 9657"/>
                <a:gd name="connsiteX5" fmla="*/ 6619 w 9617"/>
                <a:gd name="connsiteY5" fmla="*/ 9614 h 9657"/>
                <a:gd name="connsiteX6" fmla="*/ 3747 w 9617"/>
                <a:gd name="connsiteY6" fmla="*/ 9216 h 9657"/>
                <a:gd name="connsiteX7" fmla="*/ 2326 w 9617"/>
                <a:gd name="connsiteY7" fmla="*/ 6934 h 9657"/>
                <a:gd name="connsiteX8" fmla="*/ 3134 w 9617"/>
                <a:gd name="connsiteY8" fmla="*/ 3814 h 9657"/>
                <a:gd name="connsiteX9" fmla="*/ 7 w 9617"/>
                <a:gd name="connsiteY9" fmla="*/ 17 h 9657"/>
                <a:gd name="connsiteX10" fmla="*/ 4116 w 9617"/>
                <a:gd name="connsiteY10" fmla="*/ 2500 h 9657"/>
                <a:gd name="connsiteX0" fmla="*/ 4280 w 10000"/>
                <a:gd name="connsiteY0" fmla="*/ 2588 h 10036"/>
                <a:gd name="connsiteX1" fmla="*/ 7334 w 10000"/>
                <a:gd name="connsiteY1" fmla="*/ 2758 h 10036"/>
                <a:gd name="connsiteX2" fmla="*/ 9550 w 10000"/>
                <a:gd name="connsiteY2" fmla="*/ 4264 h 10036"/>
                <a:gd name="connsiteX3" fmla="*/ 9970 w 10000"/>
                <a:gd name="connsiteY3" fmla="*/ 7075 h 10036"/>
                <a:gd name="connsiteX4" fmla="*/ 9069 w 10000"/>
                <a:gd name="connsiteY4" fmla="*/ 8925 h 10036"/>
                <a:gd name="connsiteX5" fmla="*/ 6883 w 10000"/>
                <a:gd name="connsiteY5" fmla="*/ 9954 h 10036"/>
                <a:gd name="connsiteX6" fmla="*/ 3896 w 10000"/>
                <a:gd name="connsiteY6" fmla="*/ 9542 h 10036"/>
                <a:gd name="connsiteX7" fmla="*/ 4311 w 10000"/>
                <a:gd name="connsiteY7" fmla="*/ 6170 h 10036"/>
                <a:gd name="connsiteX8" fmla="*/ 3259 w 10000"/>
                <a:gd name="connsiteY8" fmla="*/ 3948 h 10036"/>
                <a:gd name="connsiteX9" fmla="*/ 7 w 10000"/>
                <a:gd name="connsiteY9" fmla="*/ 17 h 10036"/>
                <a:gd name="connsiteX10" fmla="*/ 4280 w 10000"/>
                <a:gd name="connsiteY10" fmla="*/ 2588 h 10036"/>
                <a:gd name="connsiteX0" fmla="*/ 4280 w 10000"/>
                <a:gd name="connsiteY0" fmla="*/ 2588 h 10018"/>
                <a:gd name="connsiteX1" fmla="*/ 7334 w 10000"/>
                <a:gd name="connsiteY1" fmla="*/ 2758 h 10018"/>
                <a:gd name="connsiteX2" fmla="*/ 9550 w 10000"/>
                <a:gd name="connsiteY2" fmla="*/ 4264 h 10018"/>
                <a:gd name="connsiteX3" fmla="*/ 9970 w 10000"/>
                <a:gd name="connsiteY3" fmla="*/ 7075 h 10018"/>
                <a:gd name="connsiteX4" fmla="*/ 9069 w 10000"/>
                <a:gd name="connsiteY4" fmla="*/ 8925 h 10018"/>
                <a:gd name="connsiteX5" fmla="*/ 6883 w 10000"/>
                <a:gd name="connsiteY5" fmla="*/ 9954 h 10018"/>
                <a:gd name="connsiteX6" fmla="*/ 5296 w 10000"/>
                <a:gd name="connsiteY6" fmla="*/ 7080 h 10018"/>
                <a:gd name="connsiteX7" fmla="*/ 4311 w 10000"/>
                <a:gd name="connsiteY7" fmla="*/ 6170 h 10018"/>
                <a:gd name="connsiteX8" fmla="*/ 3259 w 10000"/>
                <a:gd name="connsiteY8" fmla="*/ 3948 h 10018"/>
                <a:gd name="connsiteX9" fmla="*/ 7 w 10000"/>
                <a:gd name="connsiteY9" fmla="*/ 17 h 10018"/>
                <a:gd name="connsiteX10" fmla="*/ 4280 w 10000"/>
                <a:gd name="connsiteY10" fmla="*/ 2588 h 10018"/>
                <a:gd name="connsiteX0" fmla="*/ 4280 w 10000"/>
                <a:gd name="connsiteY0" fmla="*/ 2588 h 8932"/>
                <a:gd name="connsiteX1" fmla="*/ 7334 w 10000"/>
                <a:gd name="connsiteY1" fmla="*/ 2758 h 8932"/>
                <a:gd name="connsiteX2" fmla="*/ 9550 w 10000"/>
                <a:gd name="connsiteY2" fmla="*/ 4264 h 8932"/>
                <a:gd name="connsiteX3" fmla="*/ 9970 w 10000"/>
                <a:gd name="connsiteY3" fmla="*/ 7075 h 8932"/>
                <a:gd name="connsiteX4" fmla="*/ 9069 w 10000"/>
                <a:gd name="connsiteY4" fmla="*/ 8925 h 8932"/>
                <a:gd name="connsiteX5" fmla="*/ 6505 w 10000"/>
                <a:gd name="connsiteY5" fmla="*/ 7694 h 8932"/>
                <a:gd name="connsiteX6" fmla="*/ 5296 w 10000"/>
                <a:gd name="connsiteY6" fmla="*/ 7080 h 8932"/>
                <a:gd name="connsiteX7" fmla="*/ 4311 w 10000"/>
                <a:gd name="connsiteY7" fmla="*/ 6170 h 8932"/>
                <a:gd name="connsiteX8" fmla="*/ 3259 w 10000"/>
                <a:gd name="connsiteY8" fmla="*/ 3948 h 8932"/>
                <a:gd name="connsiteX9" fmla="*/ 7 w 10000"/>
                <a:gd name="connsiteY9" fmla="*/ 17 h 8932"/>
                <a:gd name="connsiteX10" fmla="*/ 4280 w 10000"/>
                <a:gd name="connsiteY10" fmla="*/ 2588 h 8932"/>
                <a:gd name="connsiteX0" fmla="*/ 4280 w 10128"/>
                <a:gd name="connsiteY0" fmla="*/ 2897 h 8642"/>
                <a:gd name="connsiteX1" fmla="*/ 7334 w 10128"/>
                <a:gd name="connsiteY1" fmla="*/ 3088 h 8642"/>
                <a:gd name="connsiteX2" fmla="*/ 9550 w 10128"/>
                <a:gd name="connsiteY2" fmla="*/ 4774 h 8642"/>
                <a:gd name="connsiteX3" fmla="*/ 9970 w 10128"/>
                <a:gd name="connsiteY3" fmla="*/ 7921 h 8642"/>
                <a:gd name="connsiteX4" fmla="*/ 7291 w 10128"/>
                <a:gd name="connsiteY4" fmla="*/ 8456 h 8642"/>
                <a:gd name="connsiteX5" fmla="*/ 6505 w 10128"/>
                <a:gd name="connsiteY5" fmla="*/ 8614 h 8642"/>
                <a:gd name="connsiteX6" fmla="*/ 5296 w 10128"/>
                <a:gd name="connsiteY6" fmla="*/ 7927 h 8642"/>
                <a:gd name="connsiteX7" fmla="*/ 4311 w 10128"/>
                <a:gd name="connsiteY7" fmla="*/ 6908 h 8642"/>
                <a:gd name="connsiteX8" fmla="*/ 3259 w 10128"/>
                <a:gd name="connsiteY8" fmla="*/ 4420 h 8642"/>
                <a:gd name="connsiteX9" fmla="*/ 7 w 10128"/>
                <a:gd name="connsiteY9" fmla="*/ 19 h 8642"/>
                <a:gd name="connsiteX10" fmla="*/ 4280 w 10128"/>
                <a:gd name="connsiteY10" fmla="*/ 2897 h 8642"/>
                <a:gd name="connsiteX0" fmla="*/ 4226 w 9431"/>
                <a:gd name="connsiteY0" fmla="*/ 3352 h 10000"/>
                <a:gd name="connsiteX1" fmla="*/ 7241 w 9431"/>
                <a:gd name="connsiteY1" fmla="*/ 3573 h 10000"/>
                <a:gd name="connsiteX2" fmla="*/ 9429 w 9431"/>
                <a:gd name="connsiteY2" fmla="*/ 5524 h 10000"/>
                <a:gd name="connsiteX3" fmla="*/ 7677 w 9431"/>
                <a:gd name="connsiteY3" fmla="*/ 9218 h 10000"/>
                <a:gd name="connsiteX4" fmla="*/ 7199 w 9431"/>
                <a:gd name="connsiteY4" fmla="*/ 9785 h 10000"/>
                <a:gd name="connsiteX5" fmla="*/ 6423 w 9431"/>
                <a:gd name="connsiteY5" fmla="*/ 9968 h 10000"/>
                <a:gd name="connsiteX6" fmla="*/ 5229 w 9431"/>
                <a:gd name="connsiteY6" fmla="*/ 9173 h 10000"/>
                <a:gd name="connsiteX7" fmla="*/ 4257 w 9431"/>
                <a:gd name="connsiteY7" fmla="*/ 7994 h 10000"/>
                <a:gd name="connsiteX8" fmla="*/ 3218 w 9431"/>
                <a:gd name="connsiteY8" fmla="*/ 5115 h 10000"/>
                <a:gd name="connsiteX9" fmla="*/ 7 w 9431"/>
                <a:gd name="connsiteY9" fmla="*/ 22 h 10000"/>
                <a:gd name="connsiteX10" fmla="*/ 4226 w 9431"/>
                <a:gd name="connsiteY10" fmla="*/ 3352 h 10000"/>
                <a:gd name="connsiteX0" fmla="*/ 4481 w 8159"/>
                <a:gd name="connsiteY0" fmla="*/ 3352 h 10000"/>
                <a:gd name="connsiteX1" fmla="*/ 7678 w 8159"/>
                <a:gd name="connsiteY1" fmla="*/ 3573 h 10000"/>
                <a:gd name="connsiteX2" fmla="*/ 8017 w 8159"/>
                <a:gd name="connsiteY2" fmla="*/ 7772 h 10000"/>
                <a:gd name="connsiteX3" fmla="*/ 8140 w 8159"/>
                <a:gd name="connsiteY3" fmla="*/ 9218 h 10000"/>
                <a:gd name="connsiteX4" fmla="*/ 7633 w 8159"/>
                <a:gd name="connsiteY4" fmla="*/ 9785 h 10000"/>
                <a:gd name="connsiteX5" fmla="*/ 6811 w 8159"/>
                <a:gd name="connsiteY5" fmla="*/ 9968 h 10000"/>
                <a:gd name="connsiteX6" fmla="*/ 5544 w 8159"/>
                <a:gd name="connsiteY6" fmla="*/ 9173 h 10000"/>
                <a:gd name="connsiteX7" fmla="*/ 4514 w 8159"/>
                <a:gd name="connsiteY7" fmla="*/ 7994 h 10000"/>
                <a:gd name="connsiteX8" fmla="*/ 3412 w 8159"/>
                <a:gd name="connsiteY8" fmla="*/ 5115 h 10000"/>
                <a:gd name="connsiteX9" fmla="*/ 7 w 8159"/>
                <a:gd name="connsiteY9" fmla="*/ 22 h 10000"/>
                <a:gd name="connsiteX10" fmla="*/ 4481 w 8159"/>
                <a:gd name="connsiteY10" fmla="*/ 3352 h 10000"/>
                <a:gd name="connsiteX0" fmla="*/ 5492 w 10038"/>
                <a:gd name="connsiteY0" fmla="*/ 3352 h 10000"/>
                <a:gd name="connsiteX1" fmla="*/ 8293 w 10038"/>
                <a:gd name="connsiteY1" fmla="*/ 6239 h 10000"/>
                <a:gd name="connsiteX2" fmla="*/ 9826 w 10038"/>
                <a:gd name="connsiteY2" fmla="*/ 7772 h 10000"/>
                <a:gd name="connsiteX3" fmla="*/ 9977 w 10038"/>
                <a:gd name="connsiteY3" fmla="*/ 9218 h 10000"/>
                <a:gd name="connsiteX4" fmla="*/ 9355 w 10038"/>
                <a:gd name="connsiteY4" fmla="*/ 9785 h 10000"/>
                <a:gd name="connsiteX5" fmla="*/ 8348 w 10038"/>
                <a:gd name="connsiteY5" fmla="*/ 9968 h 10000"/>
                <a:gd name="connsiteX6" fmla="*/ 6795 w 10038"/>
                <a:gd name="connsiteY6" fmla="*/ 9173 h 10000"/>
                <a:gd name="connsiteX7" fmla="*/ 5533 w 10038"/>
                <a:gd name="connsiteY7" fmla="*/ 7994 h 10000"/>
                <a:gd name="connsiteX8" fmla="*/ 4182 w 10038"/>
                <a:gd name="connsiteY8" fmla="*/ 5115 h 10000"/>
                <a:gd name="connsiteX9" fmla="*/ 9 w 10038"/>
                <a:gd name="connsiteY9" fmla="*/ 22 h 10000"/>
                <a:gd name="connsiteX10" fmla="*/ 5492 w 10038"/>
                <a:gd name="connsiteY10" fmla="*/ 3352 h 10000"/>
                <a:gd name="connsiteX0" fmla="*/ 4416 w 10030"/>
                <a:gd name="connsiteY0" fmla="*/ 4743 h 9979"/>
                <a:gd name="connsiteX1" fmla="*/ 8285 w 10030"/>
                <a:gd name="connsiteY1" fmla="*/ 6218 h 9979"/>
                <a:gd name="connsiteX2" fmla="*/ 9818 w 10030"/>
                <a:gd name="connsiteY2" fmla="*/ 7751 h 9979"/>
                <a:gd name="connsiteX3" fmla="*/ 9969 w 10030"/>
                <a:gd name="connsiteY3" fmla="*/ 9197 h 9979"/>
                <a:gd name="connsiteX4" fmla="*/ 9347 w 10030"/>
                <a:gd name="connsiteY4" fmla="*/ 9764 h 9979"/>
                <a:gd name="connsiteX5" fmla="*/ 8340 w 10030"/>
                <a:gd name="connsiteY5" fmla="*/ 9947 h 9979"/>
                <a:gd name="connsiteX6" fmla="*/ 6787 w 10030"/>
                <a:gd name="connsiteY6" fmla="*/ 9152 h 9979"/>
                <a:gd name="connsiteX7" fmla="*/ 5525 w 10030"/>
                <a:gd name="connsiteY7" fmla="*/ 7973 h 9979"/>
                <a:gd name="connsiteX8" fmla="*/ 4174 w 10030"/>
                <a:gd name="connsiteY8" fmla="*/ 5094 h 9979"/>
                <a:gd name="connsiteX9" fmla="*/ 1 w 10030"/>
                <a:gd name="connsiteY9" fmla="*/ 1 h 9979"/>
                <a:gd name="connsiteX10" fmla="*/ 4416 w 10030"/>
                <a:gd name="connsiteY10" fmla="*/ 4743 h 9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0" h="9979">
                  <a:moveTo>
                    <a:pt x="4416" y="4743"/>
                  </a:moveTo>
                  <a:cubicBezTo>
                    <a:pt x="5984" y="5335"/>
                    <a:pt x="7385" y="5717"/>
                    <a:pt x="8285" y="6218"/>
                  </a:cubicBezTo>
                  <a:cubicBezTo>
                    <a:pt x="9185" y="6719"/>
                    <a:pt x="9537" y="7255"/>
                    <a:pt x="9818" y="7751"/>
                  </a:cubicBezTo>
                  <a:cubicBezTo>
                    <a:pt x="10099" y="8247"/>
                    <a:pt x="10047" y="8862"/>
                    <a:pt x="9969" y="9197"/>
                  </a:cubicBezTo>
                  <a:cubicBezTo>
                    <a:pt x="9890" y="9533"/>
                    <a:pt x="9619" y="9639"/>
                    <a:pt x="9347" y="9764"/>
                  </a:cubicBezTo>
                  <a:cubicBezTo>
                    <a:pt x="9076" y="9889"/>
                    <a:pt x="8766" y="10048"/>
                    <a:pt x="8340" y="9947"/>
                  </a:cubicBezTo>
                  <a:cubicBezTo>
                    <a:pt x="7912" y="9845"/>
                    <a:pt x="7256" y="9480"/>
                    <a:pt x="6787" y="9152"/>
                  </a:cubicBezTo>
                  <a:cubicBezTo>
                    <a:pt x="6319" y="8822"/>
                    <a:pt x="5960" y="8648"/>
                    <a:pt x="5525" y="7973"/>
                  </a:cubicBezTo>
                  <a:cubicBezTo>
                    <a:pt x="5088" y="7296"/>
                    <a:pt x="4691" y="6641"/>
                    <a:pt x="4174" y="5094"/>
                  </a:cubicBezTo>
                  <a:cubicBezTo>
                    <a:pt x="3655" y="3545"/>
                    <a:pt x="-39" y="59"/>
                    <a:pt x="1" y="1"/>
                  </a:cubicBezTo>
                  <a:cubicBezTo>
                    <a:pt x="41" y="-57"/>
                    <a:pt x="2806" y="3899"/>
                    <a:pt x="4416" y="4743"/>
                  </a:cubicBezTo>
                  <a:close/>
                </a:path>
              </a:pathLst>
            </a:custGeom>
            <a:solidFill>
              <a:srgbClr val="FFF0B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5"/>
            <p:cNvGrpSpPr>
              <a:grpSpLocks/>
            </p:cNvGrpSpPr>
            <p:nvPr/>
          </p:nvGrpSpPr>
          <p:grpSpPr bwMode="auto">
            <a:xfrm>
              <a:off x="2754408" y="1903420"/>
              <a:ext cx="3359150" cy="3021013"/>
              <a:chOff x="11" y="1490"/>
              <a:chExt cx="2116" cy="1903"/>
            </a:xfrm>
          </p:grpSpPr>
          <p:sp>
            <p:nvSpPr>
              <p:cNvPr id="44" name="Freeform 6"/>
              <p:cNvSpPr>
                <a:spLocks/>
              </p:cNvSpPr>
              <p:nvPr/>
            </p:nvSpPr>
            <p:spPr bwMode="auto">
              <a:xfrm>
                <a:off x="11" y="1543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7"/>
              <p:cNvSpPr>
                <a:spLocks/>
              </p:cNvSpPr>
              <p:nvPr/>
            </p:nvSpPr>
            <p:spPr bwMode="auto">
              <a:xfrm>
                <a:off x="131" y="1490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177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Rectangle 8"/>
            <p:cNvSpPr>
              <a:spLocks noChangeArrowheads="1"/>
            </p:cNvSpPr>
            <p:nvPr/>
          </p:nvSpPr>
          <p:spPr bwMode="auto">
            <a:xfrm>
              <a:off x="5124085" y="4188542"/>
              <a:ext cx="391812" cy="336353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20999999" lon="212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53613" y="5680588"/>
            <a:ext cx="163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Too much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275871" y="5680588"/>
            <a:ext cx="1441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Too little</a:t>
            </a:r>
            <a:endParaRPr lang="en-US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286992" y="5680588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Just right</a:t>
            </a:r>
            <a:endParaRPr lang="en-US" sz="2400" b="1" dirty="0"/>
          </a:p>
        </p:txBody>
      </p:sp>
      <p:sp>
        <p:nvSpPr>
          <p:cNvPr id="4" name="Freeform 3"/>
          <p:cNvSpPr/>
          <p:nvPr/>
        </p:nvSpPr>
        <p:spPr>
          <a:xfrm>
            <a:off x="7620616" y="3239576"/>
            <a:ext cx="926997" cy="2133907"/>
          </a:xfrm>
          <a:custGeom>
            <a:avLst/>
            <a:gdLst>
              <a:gd name="connsiteX0" fmla="*/ 786433 w 786433"/>
              <a:gd name="connsiteY0" fmla="*/ 0 h 1702083"/>
              <a:gd name="connsiteX1" fmla="*/ 78511 w 786433"/>
              <a:gd name="connsiteY1" fmla="*/ 1533832 h 1702083"/>
              <a:gd name="connsiteX2" fmla="*/ 49014 w 786433"/>
              <a:gd name="connsiteY2" fmla="*/ 1592826 h 1702083"/>
              <a:gd name="connsiteX0" fmla="*/ 707922 w 707922"/>
              <a:gd name="connsiteY0" fmla="*/ 0 h 1533832"/>
              <a:gd name="connsiteX1" fmla="*/ 0 w 707922"/>
              <a:gd name="connsiteY1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0 w 707922"/>
              <a:gd name="connsiteY2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162231 w 707922"/>
              <a:gd name="connsiteY2" fmla="*/ 1150374 h 1533832"/>
              <a:gd name="connsiteX3" fmla="*/ 0 w 707922"/>
              <a:gd name="connsiteY3" fmla="*/ 1533832 h 1533832"/>
              <a:gd name="connsiteX0" fmla="*/ 707922 w 707922"/>
              <a:gd name="connsiteY0" fmla="*/ 0 h 1533832"/>
              <a:gd name="connsiteX1" fmla="*/ 221224 w 707922"/>
              <a:gd name="connsiteY1" fmla="*/ 988142 h 1533832"/>
              <a:gd name="connsiteX2" fmla="*/ 103237 w 707922"/>
              <a:gd name="connsiteY2" fmla="*/ 1283110 h 1533832"/>
              <a:gd name="connsiteX3" fmla="*/ 162231 w 707922"/>
              <a:gd name="connsiteY3" fmla="*/ 1150374 h 1533832"/>
              <a:gd name="connsiteX4" fmla="*/ 0 w 707922"/>
              <a:gd name="connsiteY4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221224 w 707922"/>
              <a:gd name="connsiteY2" fmla="*/ 988142 h 1533832"/>
              <a:gd name="connsiteX3" fmla="*/ 103237 w 707922"/>
              <a:gd name="connsiteY3" fmla="*/ 1283110 h 1533832"/>
              <a:gd name="connsiteX4" fmla="*/ 162231 w 707922"/>
              <a:gd name="connsiteY4" fmla="*/ 1150374 h 1533832"/>
              <a:gd name="connsiteX5" fmla="*/ 0 w 707922"/>
              <a:gd name="connsiteY5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471947 w 707922"/>
              <a:gd name="connsiteY2" fmla="*/ 471948 h 1533832"/>
              <a:gd name="connsiteX3" fmla="*/ 221224 w 707922"/>
              <a:gd name="connsiteY3" fmla="*/ 988142 h 1533832"/>
              <a:gd name="connsiteX4" fmla="*/ 103237 w 707922"/>
              <a:gd name="connsiteY4" fmla="*/ 1283110 h 1533832"/>
              <a:gd name="connsiteX5" fmla="*/ 162231 w 707922"/>
              <a:gd name="connsiteY5" fmla="*/ 1150374 h 1533832"/>
              <a:gd name="connsiteX6" fmla="*/ 0 w 707922"/>
              <a:gd name="connsiteY6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45689 w 707922"/>
              <a:gd name="connsiteY2" fmla="*/ 324464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831747 w 831747"/>
              <a:gd name="connsiteY0" fmla="*/ 0 h 1829107"/>
              <a:gd name="connsiteX1" fmla="*/ 621351 w 831747"/>
              <a:gd name="connsiteY1" fmla="*/ 458429 h 1829107"/>
              <a:gd name="connsiteX2" fmla="*/ 441913 w 831747"/>
              <a:gd name="connsiteY2" fmla="*/ 549760 h 1829107"/>
              <a:gd name="connsiteX3" fmla="*/ 471947 w 831747"/>
              <a:gd name="connsiteY3" fmla="*/ 767223 h 1829107"/>
              <a:gd name="connsiteX4" fmla="*/ 221224 w 831747"/>
              <a:gd name="connsiteY4" fmla="*/ 1283417 h 1829107"/>
              <a:gd name="connsiteX5" fmla="*/ 53231 w 831747"/>
              <a:gd name="connsiteY5" fmla="*/ 1402171 h 1829107"/>
              <a:gd name="connsiteX6" fmla="*/ 75122 w 831747"/>
              <a:gd name="connsiteY6" fmla="*/ 1615716 h 1829107"/>
              <a:gd name="connsiteX7" fmla="*/ 0 w 831747"/>
              <a:gd name="connsiteY7" fmla="*/ 1829107 h 1829107"/>
              <a:gd name="connsiteX0" fmla="*/ 936522 w 936522"/>
              <a:gd name="connsiteY0" fmla="*/ 0 h 2086282"/>
              <a:gd name="connsiteX1" fmla="*/ 726126 w 936522"/>
              <a:gd name="connsiteY1" fmla="*/ 458429 h 2086282"/>
              <a:gd name="connsiteX2" fmla="*/ 546688 w 936522"/>
              <a:gd name="connsiteY2" fmla="*/ 549760 h 2086282"/>
              <a:gd name="connsiteX3" fmla="*/ 576722 w 936522"/>
              <a:gd name="connsiteY3" fmla="*/ 767223 h 2086282"/>
              <a:gd name="connsiteX4" fmla="*/ 325999 w 936522"/>
              <a:gd name="connsiteY4" fmla="*/ 1283417 h 2086282"/>
              <a:gd name="connsiteX5" fmla="*/ 158006 w 936522"/>
              <a:gd name="connsiteY5" fmla="*/ 1402171 h 2086282"/>
              <a:gd name="connsiteX6" fmla="*/ 179897 w 936522"/>
              <a:gd name="connsiteY6" fmla="*/ 1615716 h 2086282"/>
              <a:gd name="connsiteX7" fmla="*/ 0 w 936522"/>
              <a:gd name="connsiteY7" fmla="*/ 2086282 h 2086282"/>
              <a:gd name="connsiteX0" fmla="*/ 1012722 w 1012722"/>
              <a:gd name="connsiteY0" fmla="*/ 0 h 2091044"/>
              <a:gd name="connsiteX1" fmla="*/ 726126 w 1012722"/>
              <a:gd name="connsiteY1" fmla="*/ 463191 h 2091044"/>
              <a:gd name="connsiteX2" fmla="*/ 546688 w 1012722"/>
              <a:gd name="connsiteY2" fmla="*/ 554522 h 2091044"/>
              <a:gd name="connsiteX3" fmla="*/ 576722 w 1012722"/>
              <a:gd name="connsiteY3" fmla="*/ 771985 h 2091044"/>
              <a:gd name="connsiteX4" fmla="*/ 325999 w 1012722"/>
              <a:gd name="connsiteY4" fmla="*/ 1288179 h 2091044"/>
              <a:gd name="connsiteX5" fmla="*/ 158006 w 1012722"/>
              <a:gd name="connsiteY5" fmla="*/ 1406933 h 2091044"/>
              <a:gd name="connsiteX6" fmla="*/ 179897 w 1012722"/>
              <a:gd name="connsiteY6" fmla="*/ 1620478 h 2091044"/>
              <a:gd name="connsiteX7" fmla="*/ 0 w 1012722"/>
              <a:gd name="connsiteY7" fmla="*/ 2091044 h 2091044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997" h="2133907">
                <a:moveTo>
                  <a:pt x="926997" y="0"/>
                </a:moveTo>
                <a:lnTo>
                  <a:pt x="640401" y="463191"/>
                </a:lnTo>
                <a:cubicBezTo>
                  <a:pt x="609957" y="515066"/>
                  <a:pt x="498550" y="493122"/>
                  <a:pt x="460963" y="554522"/>
                </a:cubicBezTo>
                <a:cubicBezTo>
                  <a:pt x="423349" y="634154"/>
                  <a:pt x="523848" y="701878"/>
                  <a:pt x="490997" y="771985"/>
                </a:cubicBezTo>
                <a:lnTo>
                  <a:pt x="240274" y="1288179"/>
                </a:lnTo>
                <a:cubicBezTo>
                  <a:pt x="185070" y="1384120"/>
                  <a:pt x="167967" y="1275273"/>
                  <a:pt x="72281" y="1406933"/>
                </a:cubicBezTo>
                <a:cubicBezTo>
                  <a:pt x="28958" y="1551037"/>
                  <a:pt x="132809" y="1507254"/>
                  <a:pt x="94172" y="1620478"/>
                </a:cubicBezTo>
                <a:cubicBezTo>
                  <a:pt x="76966" y="1662265"/>
                  <a:pt x="12752" y="2050947"/>
                  <a:pt x="0" y="2133907"/>
                </a:cubicBezTo>
              </a:path>
            </a:pathLst>
          </a:custGeom>
          <a:noFill/>
          <a:ln w="254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7576831" y="3247257"/>
            <a:ext cx="926997" cy="2133907"/>
          </a:xfrm>
          <a:custGeom>
            <a:avLst/>
            <a:gdLst>
              <a:gd name="connsiteX0" fmla="*/ 786433 w 786433"/>
              <a:gd name="connsiteY0" fmla="*/ 0 h 1702083"/>
              <a:gd name="connsiteX1" fmla="*/ 78511 w 786433"/>
              <a:gd name="connsiteY1" fmla="*/ 1533832 h 1702083"/>
              <a:gd name="connsiteX2" fmla="*/ 49014 w 786433"/>
              <a:gd name="connsiteY2" fmla="*/ 1592826 h 1702083"/>
              <a:gd name="connsiteX0" fmla="*/ 707922 w 707922"/>
              <a:gd name="connsiteY0" fmla="*/ 0 h 1533832"/>
              <a:gd name="connsiteX1" fmla="*/ 0 w 707922"/>
              <a:gd name="connsiteY1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0 w 707922"/>
              <a:gd name="connsiteY2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162231 w 707922"/>
              <a:gd name="connsiteY2" fmla="*/ 1150374 h 1533832"/>
              <a:gd name="connsiteX3" fmla="*/ 0 w 707922"/>
              <a:gd name="connsiteY3" fmla="*/ 1533832 h 1533832"/>
              <a:gd name="connsiteX0" fmla="*/ 707922 w 707922"/>
              <a:gd name="connsiteY0" fmla="*/ 0 h 1533832"/>
              <a:gd name="connsiteX1" fmla="*/ 221224 w 707922"/>
              <a:gd name="connsiteY1" fmla="*/ 988142 h 1533832"/>
              <a:gd name="connsiteX2" fmla="*/ 103237 w 707922"/>
              <a:gd name="connsiteY2" fmla="*/ 1283110 h 1533832"/>
              <a:gd name="connsiteX3" fmla="*/ 162231 w 707922"/>
              <a:gd name="connsiteY3" fmla="*/ 1150374 h 1533832"/>
              <a:gd name="connsiteX4" fmla="*/ 0 w 707922"/>
              <a:gd name="connsiteY4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221224 w 707922"/>
              <a:gd name="connsiteY2" fmla="*/ 988142 h 1533832"/>
              <a:gd name="connsiteX3" fmla="*/ 103237 w 707922"/>
              <a:gd name="connsiteY3" fmla="*/ 1283110 h 1533832"/>
              <a:gd name="connsiteX4" fmla="*/ 162231 w 707922"/>
              <a:gd name="connsiteY4" fmla="*/ 1150374 h 1533832"/>
              <a:gd name="connsiteX5" fmla="*/ 0 w 707922"/>
              <a:gd name="connsiteY5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471947 w 707922"/>
              <a:gd name="connsiteY2" fmla="*/ 471948 h 1533832"/>
              <a:gd name="connsiteX3" fmla="*/ 221224 w 707922"/>
              <a:gd name="connsiteY3" fmla="*/ 988142 h 1533832"/>
              <a:gd name="connsiteX4" fmla="*/ 103237 w 707922"/>
              <a:gd name="connsiteY4" fmla="*/ 1283110 h 1533832"/>
              <a:gd name="connsiteX5" fmla="*/ 162231 w 707922"/>
              <a:gd name="connsiteY5" fmla="*/ 1150374 h 1533832"/>
              <a:gd name="connsiteX6" fmla="*/ 0 w 707922"/>
              <a:gd name="connsiteY6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45689 w 707922"/>
              <a:gd name="connsiteY2" fmla="*/ 324464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831747 w 831747"/>
              <a:gd name="connsiteY0" fmla="*/ 0 h 1829107"/>
              <a:gd name="connsiteX1" fmla="*/ 621351 w 831747"/>
              <a:gd name="connsiteY1" fmla="*/ 458429 h 1829107"/>
              <a:gd name="connsiteX2" fmla="*/ 441913 w 831747"/>
              <a:gd name="connsiteY2" fmla="*/ 549760 h 1829107"/>
              <a:gd name="connsiteX3" fmla="*/ 471947 w 831747"/>
              <a:gd name="connsiteY3" fmla="*/ 767223 h 1829107"/>
              <a:gd name="connsiteX4" fmla="*/ 221224 w 831747"/>
              <a:gd name="connsiteY4" fmla="*/ 1283417 h 1829107"/>
              <a:gd name="connsiteX5" fmla="*/ 53231 w 831747"/>
              <a:gd name="connsiteY5" fmla="*/ 1402171 h 1829107"/>
              <a:gd name="connsiteX6" fmla="*/ 75122 w 831747"/>
              <a:gd name="connsiteY6" fmla="*/ 1615716 h 1829107"/>
              <a:gd name="connsiteX7" fmla="*/ 0 w 831747"/>
              <a:gd name="connsiteY7" fmla="*/ 1829107 h 1829107"/>
              <a:gd name="connsiteX0" fmla="*/ 936522 w 936522"/>
              <a:gd name="connsiteY0" fmla="*/ 0 h 2086282"/>
              <a:gd name="connsiteX1" fmla="*/ 726126 w 936522"/>
              <a:gd name="connsiteY1" fmla="*/ 458429 h 2086282"/>
              <a:gd name="connsiteX2" fmla="*/ 546688 w 936522"/>
              <a:gd name="connsiteY2" fmla="*/ 549760 h 2086282"/>
              <a:gd name="connsiteX3" fmla="*/ 576722 w 936522"/>
              <a:gd name="connsiteY3" fmla="*/ 767223 h 2086282"/>
              <a:gd name="connsiteX4" fmla="*/ 325999 w 936522"/>
              <a:gd name="connsiteY4" fmla="*/ 1283417 h 2086282"/>
              <a:gd name="connsiteX5" fmla="*/ 158006 w 936522"/>
              <a:gd name="connsiteY5" fmla="*/ 1402171 h 2086282"/>
              <a:gd name="connsiteX6" fmla="*/ 179897 w 936522"/>
              <a:gd name="connsiteY6" fmla="*/ 1615716 h 2086282"/>
              <a:gd name="connsiteX7" fmla="*/ 0 w 936522"/>
              <a:gd name="connsiteY7" fmla="*/ 2086282 h 2086282"/>
              <a:gd name="connsiteX0" fmla="*/ 1012722 w 1012722"/>
              <a:gd name="connsiteY0" fmla="*/ 0 h 2091044"/>
              <a:gd name="connsiteX1" fmla="*/ 726126 w 1012722"/>
              <a:gd name="connsiteY1" fmla="*/ 463191 h 2091044"/>
              <a:gd name="connsiteX2" fmla="*/ 546688 w 1012722"/>
              <a:gd name="connsiteY2" fmla="*/ 554522 h 2091044"/>
              <a:gd name="connsiteX3" fmla="*/ 576722 w 1012722"/>
              <a:gd name="connsiteY3" fmla="*/ 771985 h 2091044"/>
              <a:gd name="connsiteX4" fmla="*/ 325999 w 1012722"/>
              <a:gd name="connsiteY4" fmla="*/ 1288179 h 2091044"/>
              <a:gd name="connsiteX5" fmla="*/ 158006 w 1012722"/>
              <a:gd name="connsiteY5" fmla="*/ 1406933 h 2091044"/>
              <a:gd name="connsiteX6" fmla="*/ 179897 w 1012722"/>
              <a:gd name="connsiteY6" fmla="*/ 1620478 h 2091044"/>
              <a:gd name="connsiteX7" fmla="*/ 0 w 1012722"/>
              <a:gd name="connsiteY7" fmla="*/ 2091044 h 2091044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90997 w 926997"/>
              <a:gd name="connsiteY2" fmla="*/ 771985 h 2133907"/>
              <a:gd name="connsiteX3" fmla="*/ 240274 w 926997"/>
              <a:gd name="connsiteY3" fmla="*/ 1288179 h 2133907"/>
              <a:gd name="connsiteX4" fmla="*/ 72281 w 926997"/>
              <a:gd name="connsiteY4" fmla="*/ 1406933 h 2133907"/>
              <a:gd name="connsiteX5" fmla="*/ 94172 w 926997"/>
              <a:gd name="connsiteY5" fmla="*/ 1620478 h 2133907"/>
              <a:gd name="connsiteX6" fmla="*/ 0 w 926997"/>
              <a:gd name="connsiteY6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90997 w 926997"/>
              <a:gd name="connsiteY2" fmla="*/ 771985 h 2133907"/>
              <a:gd name="connsiteX3" fmla="*/ 240274 w 926997"/>
              <a:gd name="connsiteY3" fmla="*/ 1288179 h 2133907"/>
              <a:gd name="connsiteX4" fmla="*/ 94172 w 926997"/>
              <a:gd name="connsiteY4" fmla="*/ 1620478 h 2133907"/>
              <a:gd name="connsiteX5" fmla="*/ 0 w 926997"/>
              <a:gd name="connsiteY5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90997 w 926997"/>
              <a:gd name="connsiteY2" fmla="*/ 771985 h 2133907"/>
              <a:gd name="connsiteX3" fmla="*/ 240274 w 926997"/>
              <a:gd name="connsiteY3" fmla="*/ 1288179 h 2133907"/>
              <a:gd name="connsiteX4" fmla="*/ 0 w 926997"/>
              <a:gd name="connsiteY4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240274 w 926997"/>
              <a:gd name="connsiteY2" fmla="*/ 1288179 h 2133907"/>
              <a:gd name="connsiteX3" fmla="*/ 0 w 926997"/>
              <a:gd name="connsiteY3" fmla="*/ 2133907 h 2133907"/>
              <a:gd name="connsiteX0" fmla="*/ 926997 w 926997"/>
              <a:gd name="connsiteY0" fmla="*/ 0 h 2133907"/>
              <a:gd name="connsiteX1" fmla="*/ 240274 w 926997"/>
              <a:gd name="connsiteY1" fmla="*/ 1288179 h 2133907"/>
              <a:gd name="connsiteX2" fmla="*/ 0 w 926997"/>
              <a:gd name="connsiteY2" fmla="*/ 2133907 h 2133907"/>
              <a:gd name="connsiteX0" fmla="*/ 926997 w 926997"/>
              <a:gd name="connsiteY0" fmla="*/ 0 h 2133907"/>
              <a:gd name="connsiteX1" fmla="*/ 0 w 926997"/>
              <a:gd name="connsiteY1" fmla="*/ 2133907 h 21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6997" h="2133907">
                <a:moveTo>
                  <a:pt x="926997" y="0"/>
                </a:moveTo>
                <a:lnTo>
                  <a:pt x="0" y="2133907"/>
                </a:lnTo>
              </a:path>
            </a:pathLst>
          </a:custGeom>
          <a:noFill/>
          <a:ln w="254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  <p:bldP spid="48" grpId="0"/>
      <p:bldP spid="4" grpId="0" animBg="1"/>
      <p:bldP spid="29" grpId="0" animBg="1"/>
      <p:bldP spid="29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Beam intensity </a:t>
            </a:r>
            <a:r>
              <a:rPr lang="en-US" altLang="en-US" sz="4000" dirty="0" err="1" smtClean="0"/>
              <a:t>sqrt</a:t>
            </a:r>
            <a:r>
              <a:rPr lang="en-US" altLang="en-US" sz="4000" dirty="0" smtClean="0"/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Radiation damage (10 </a:t>
            </a:r>
            <a:r>
              <a:rPr lang="en-US" altLang="en-US" sz="4000" dirty="0" err="1" smtClean="0"/>
              <a:t>MGy</a:t>
            </a:r>
            <a:r>
              <a:rPr lang="en-US" altLang="en-US" sz="4000" dirty="0" smtClean="0"/>
              <a:t>/Å)</a:t>
            </a:r>
            <a:endParaRPr lang="en-US" altLang="en-US" sz="4000" dirty="0" smtClean="0"/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/>
              <a:t>Crystal size (size</a:t>
            </a:r>
            <a:r>
              <a:rPr lang="en-US" altLang="en-US" sz="4000" baseline="30000" dirty="0" smtClean="0"/>
              <a:t>3</a:t>
            </a:r>
            <a:r>
              <a:rPr lang="en-US" altLang="en-US" sz="4000" dirty="0" smtClean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altLang="en-US" sz="4000" baseline="-25000" dirty="0" err="1" smtClean="0">
                <a:solidFill>
                  <a:schemeClr val="bg1">
                    <a:lumMod val="75000"/>
                  </a:schemeClr>
                </a:solidFill>
              </a:rPr>
              <a:t>spot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+I</a:t>
            </a:r>
            <a:r>
              <a:rPr lang="en-US" altLang="en-US" sz="4000" baseline="-25000" dirty="0" err="1" smtClean="0">
                <a:solidFill>
                  <a:schemeClr val="bg1">
                    <a:lumMod val="75000"/>
                  </a:schemeClr>
                </a:solidFill>
              </a:rPr>
              <a:t>bg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Disorder (e</a:t>
            </a:r>
            <a:r>
              <a:rPr lang="en-US" altLang="en-US" sz="4000" baseline="30000" dirty="0" smtClean="0">
                <a:solidFill>
                  <a:schemeClr val="bg1">
                    <a:lumMod val="75000"/>
                  </a:schemeClr>
                </a:solidFill>
              </a:rPr>
              <a:t>-B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25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Sources of error for </a:t>
            </a:r>
            <a:r>
              <a:rPr lang="en-US" altLang="en-US" dirty="0" smtClean="0"/>
              <a:t>weak spots</a:t>
            </a:r>
            <a:endParaRPr lang="en-US" altLang="en-US" dirty="0" smtClean="0"/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6342" y="2046514"/>
            <a:ext cx="8287657" cy="4530499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Beam intensity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sqrt</a:t>
            </a:r>
            <a:r>
              <a:rPr lang="en-US" altLang="en-US" sz="4000" dirty="0" smtClean="0">
                <a:solidFill>
                  <a:srgbClr val="FF0000"/>
                </a:solidFill>
              </a:rPr>
              <a:t>(seconds)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Radiation damage (10 </a:t>
            </a:r>
            <a:r>
              <a:rPr lang="en-US" altLang="en-US" sz="40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4000" dirty="0" smtClean="0">
                <a:solidFill>
                  <a:srgbClr val="FF0000"/>
                </a:solidFill>
              </a:rPr>
              <a:t>/Å)</a:t>
            </a:r>
            <a:endParaRPr lang="en-US" altLang="en-US" sz="4000" dirty="0" smtClean="0">
              <a:solidFill>
                <a:srgbClr val="FF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Crystal size (size</a:t>
            </a:r>
            <a:r>
              <a:rPr lang="en-US" altLang="en-US" sz="4000" baseline="30000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Background 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altLang="en-US" sz="4000" baseline="-25000" dirty="0" err="1" smtClean="0">
                <a:solidFill>
                  <a:schemeClr val="bg1">
                    <a:lumMod val="75000"/>
                  </a:schemeClr>
                </a:solidFill>
              </a:rPr>
              <a:t>spot</a:t>
            </a:r>
            <a:r>
              <a:rPr lang="en-US" altLang="en-US" sz="4000" dirty="0" err="1" smtClean="0">
                <a:solidFill>
                  <a:schemeClr val="bg1">
                    <a:lumMod val="75000"/>
                  </a:schemeClr>
                </a:solidFill>
              </a:rPr>
              <a:t>+I</a:t>
            </a:r>
            <a:r>
              <a:rPr lang="en-US" altLang="en-US" sz="4000" baseline="-25000" dirty="0" err="1" smtClean="0">
                <a:solidFill>
                  <a:schemeClr val="bg1">
                    <a:lumMod val="75000"/>
                  </a:schemeClr>
                </a:solidFill>
              </a:rPr>
              <a:t>bg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Disorder (e</a:t>
            </a:r>
            <a:r>
              <a:rPr lang="en-US" altLang="en-US" sz="4000" baseline="30000" dirty="0" smtClean="0">
                <a:solidFill>
                  <a:schemeClr val="bg1">
                    <a:lumMod val="75000"/>
                  </a:schemeClr>
                </a:solidFill>
              </a:rPr>
              <a:t>-B</a:t>
            </a:r>
            <a:r>
              <a:rPr lang="en-US" altLang="en-US" sz="40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altLang="en-US" sz="4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860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Exposure time problem: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5488"/>
            <a:ext cx="7772400" cy="410051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altLang="en-US" smtClean="0"/>
          </a:p>
          <a:p>
            <a:pPr marL="0" indent="0" algn="ctr" eaLnBrk="1" hangingPunct="1">
              <a:buFontTx/>
              <a:buNone/>
            </a:pPr>
            <a:r>
              <a:rPr lang="en-US" altLang="en-US" smtClean="0"/>
              <a:t>Too long = radiation damage</a:t>
            </a:r>
          </a:p>
          <a:p>
            <a:pPr marL="0" indent="0" algn="ctr" eaLnBrk="1" hangingPunct="1">
              <a:buFontTx/>
              <a:buNone/>
            </a:pPr>
            <a:endParaRPr lang="en-US" altLang="en-US" smtClean="0"/>
          </a:p>
          <a:p>
            <a:pPr marL="0" indent="0" algn="ctr" eaLnBrk="1" hangingPunct="1">
              <a:buFontTx/>
              <a:buNone/>
            </a:pPr>
            <a:r>
              <a:rPr lang="en-US" altLang="en-US" smtClean="0"/>
              <a:t>Too short = read-out noise</a:t>
            </a:r>
          </a:p>
          <a:p>
            <a:pPr marL="0" indent="0" algn="ctr" eaLnBrk="1" hangingPunct="1">
              <a:buFontTx/>
              <a:buNone/>
            </a:pPr>
            <a:endParaRPr lang="en-US" altLang="en-US" smtClean="0"/>
          </a:p>
          <a:p>
            <a:pPr marL="0" indent="0" algn="ctr" eaLnBrk="1" hangingPunct="1">
              <a:buFontTx/>
              <a:buNone/>
            </a:pPr>
            <a:r>
              <a:rPr lang="en-US" altLang="en-US" smtClean="0"/>
              <a:t>Solution: “dose slicing”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 sz="5400" smtClean="0"/>
              <a:t>Exposure time: “dose slicing”</a:t>
            </a:r>
          </a:p>
        </p:txBody>
      </p:sp>
      <p:grpSp>
        <p:nvGrpSpPr>
          <p:cNvPr id="3961859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3557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71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1862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35568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9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1865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35566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7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186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3556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5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1871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35562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3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61874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35560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61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34 w 21600"/>
                <a:gd name="T1" fmla="*/ 6 h 21600"/>
                <a:gd name="T2" fmla="*/ 17 w 21600"/>
                <a:gd name="T3" fmla="*/ 12 h 21600"/>
                <a:gd name="T4" fmla="*/ 1 w 21600"/>
                <a:gd name="T5" fmla="*/ 6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29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0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1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32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crystal’s useful life</a:t>
            </a:r>
          </a:p>
        </p:txBody>
      </p:sp>
      <p:grpSp>
        <p:nvGrpSpPr>
          <p:cNvPr id="3961881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3554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5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6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3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4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5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61900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N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3961901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N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3961902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N</a:t>
            </a:r>
          </a:p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photons</a:t>
            </a:r>
          </a:p>
        </p:txBody>
      </p:sp>
      <p:grpSp>
        <p:nvGrpSpPr>
          <p:cNvPr id="3961903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3554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41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34 w 21600"/>
                <a:gd name="T1" fmla="*/ 467 h 21600"/>
                <a:gd name="T2" fmla="*/ 17 w 21600"/>
                <a:gd name="T3" fmla="*/ 934 h 21600"/>
                <a:gd name="T4" fmla="*/ 1 w 21600"/>
                <a:gd name="T5" fmla="*/ 467 h 21600"/>
                <a:gd name="T6" fmla="*/ 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190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</a:rPr>
              <a:t>damage</a:t>
            </a:r>
          </a:p>
        </p:txBody>
      </p:sp>
      <p:sp>
        <p:nvSpPr>
          <p:cNvPr id="396190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</a:rPr>
              <a:t>read noise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1900" grpId="0"/>
      <p:bldP spid="3961901" grpId="0"/>
      <p:bldP spid="3961902" grpId="0"/>
      <p:bldP spid="3961906" grpId="0" animBg="1"/>
      <p:bldP spid="396190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112547</TotalTime>
  <Words>2870</Words>
  <Application>Microsoft Office PowerPoint</Application>
  <PresentationFormat>On-screen Show (4:3)</PresentationFormat>
  <Paragraphs>821</Paragraphs>
  <Slides>132</Slides>
  <Notes>3</Notes>
  <HiddenSlides>12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132</vt:i4>
      </vt:variant>
    </vt:vector>
  </HeadingPairs>
  <TitlesOfParts>
    <vt:vector size="154" baseType="lpstr">
      <vt:lpstr>Arial</vt:lpstr>
      <vt:lpstr>Calibri</vt:lpstr>
      <vt:lpstr>Symbol</vt:lpstr>
      <vt:lpstr>Times New Roman</vt:lpstr>
      <vt:lpstr>Century Gothic</vt:lpstr>
      <vt:lpstr>Comic Sans MS</vt:lpstr>
      <vt:lpstr>Advt93-r</vt:lpstr>
      <vt:lpstr>Advt93-i</vt:lpstr>
      <vt:lpstr>Advt93-b</vt:lpstr>
      <vt:lpstr>Trebuchet MS</vt:lpstr>
      <vt:lpstr>MS PGothic</vt:lpstr>
      <vt:lpstr>Courier New</vt:lpstr>
      <vt:lpstr>Helvetica</vt:lpstr>
      <vt:lpstr>Default Design</vt:lpstr>
      <vt:lpstr>1_Default Design</vt:lpstr>
      <vt:lpstr>2_Default Design</vt:lpstr>
      <vt:lpstr>Office Theme</vt:lpstr>
      <vt:lpstr>3_Default Design</vt:lpstr>
      <vt:lpstr>10_Default Design</vt:lpstr>
      <vt:lpstr>Microsoft Graph Chart</vt:lpstr>
      <vt:lpstr>Microsoft Equation 3.0</vt:lpstr>
      <vt:lpstr>Equation</vt:lpstr>
      <vt:lpstr>PowerPoint File available:</vt:lpstr>
      <vt:lpstr>Acknowledgements</vt:lpstr>
      <vt:lpstr>signal vs noise</vt:lpstr>
      <vt:lpstr>signal vs noise</vt:lpstr>
      <vt:lpstr>signal vs noise</vt:lpstr>
      <vt:lpstr>The “success rate”  of structure determination</vt:lpstr>
      <vt:lpstr>Grand Challenges in Structural Biology</vt:lpstr>
      <vt:lpstr>“Success rate” of structures</vt:lpstr>
      <vt:lpstr>100% SeMet incorporation</vt:lpstr>
      <vt:lpstr>100% S -Met incorporation</vt:lpstr>
      <vt:lpstr>Phase Problem: Se vs S</vt:lpstr>
      <vt:lpstr>Phase Problem: Se vs S</vt:lpstr>
      <vt:lpstr>Phase Problem: Se vs S</vt:lpstr>
      <vt:lpstr>Phase Problem: Se vs S</vt:lpstr>
      <vt:lpstr>Phase Problem: Se vs S</vt:lpstr>
      <vt:lpstr>Phase Problem: Se vs S</vt:lpstr>
      <vt:lpstr>Molecular Replacement</vt:lpstr>
      <vt:lpstr>The transition is sharp!</vt:lpstr>
      <vt:lpstr>PowerPoint Presentation</vt:lpstr>
      <vt:lpstr>signal vs noise</vt:lpstr>
      <vt:lpstr>Adding noise</vt:lpstr>
      <vt:lpstr>Adding noise</vt:lpstr>
      <vt:lpstr>Adding noise</vt:lpstr>
      <vt:lpstr>PowerPoint Presentation</vt:lpstr>
      <vt:lpstr>PowerPoint Presentation</vt:lpstr>
      <vt:lpstr>Sources of error for  anomalous differences</vt:lpstr>
      <vt:lpstr>Sources of error for  anomalous differences</vt:lpstr>
      <vt:lpstr>Detector calibration: 7235 eV</vt:lpstr>
      <vt:lpstr>Detector calibration: 7247 eV</vt:lpstr>
      <vt:lpstr>Gadox calibration vs energy</vt:lpstr>
      <vt:lpstr>PowerPoint Presentation</vt:lpstr>
      <vt:lpstr>Spatial Heterogeneity in Sharp Spot Sensitivity (SHSSS):  Q315r vs Pilatus</vt:lpstr>
      <vt:lpstr>Required multiplicity</vt:lpstr>
      <vt:lpstr>PowerPoint Presentation</vt:lpstr>
      <vt:lpstr>PowerPoint Presentation</vt:lpstr>
      <vt:lpstr>Multi-crystal strategies</vt:lpstr>
      <vt:lpstr>PowerPoint Presentation</vt:lpstr>
      <vt:lpstr>Data collection parameters:</vt:lpstr>
      <vt:lpstr>PowerPoint Presentation</vt:lpstr>
      <vt:lpstr>140-fold multiplicity</vt:lpstr>
      <vt:lpstr>140-fold multiplicity</vt:lpstr>
      <vt:lpstr>140-fold multiplicity</vt:lpstr>
      <vt:lpstr>140-fold multiplicity</vt:lpstr>
      <vt:lpstr>140-fold multiplicity</vt:lpstr>
      <vt:lpstr>How do you do it ?</vt:lpstr>
      <vt:lpstr>How do you do it ?</vt:lpstr>
      <vt:lpstr>Sources of error for  anomalous differences</vt:lpstr>
      <vt:lpstr>Riso vs dose</vt:lpstr>
      <vt:lpstr>Riso vs dose</vt:lpstr>
      <vt:lpstr>PowerPoint Presentation</vt:lpstr>
      <vt:lpstr>How do you do it ?</vt:lpstr>
      <vt:lpstr>plunge cooling</vt:lpstr>
      <vt:lpstr>plunge cooling</vt:lpstr>
      <vt:lpstr>plunge cooling</vt:lpstr>
      <vt:lpstr>Warkentin method</vt:lpstr>
      <vt:lpstr>How do you do it ?</vt:lpstr>
      <vt:lpstr>First diffraction from protein xtal</vt:lpstr>
      <vt:lpstr>Non-isomorphism in lysozyme</vt:lpstr>
      <vt:lpstr>Elastic deformation = non-isomorphism</vt:lpstr>
      <vt:lpstr>Elastic deformation = non-isomorphism</vt:lpstr>
      <vt:lpstr>Plastic deformation = poor diffraction</vt:lpstr>
      <vt:lpstr>Plastic deformation = poor diffraction</vt:lpstr>
      <vt:lpstr>Dehydration: 1934</vt:lpstr>
      <vt:lpstr>Grand Challenges in Structural Biology</vt:lpstr>
      <vt:lpstr>Now What?</vt:lpstr>
      <vt:lpstr>Ways to improve diffraction</vt:lpstr>
      <vt:lpstr>Sources of error for weak spots</vt:lpstr>
      <vt:lpstr>Darwin’s Formula</vt:lpstr>
      <vt:lpstr>Darwin’s Formula</vt:lpstr>
      <vt:lpstr>Darwin’s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Sources of error for weak spots</vt:lpstr>
      <vt:lpstr>Sources of error for weak spots</vt:lpstr>
      <vt:lpstr>PowerPoint Presentation</vt:lpstr>
      <vt:lpstr>Darwin’s Formula</vt:lpstr>
      <vt:lpstr>PowerPoint Presentation</vt:lpstr>
      <vt:lpstr>What Causes Disorder?</vt:lpstr>
      <vt:lpstr>What Causes Disorder?</vt:lpstr>
      <vt:lpstr>Muybridge’s galloping horse (1878)</vt:lpstr>
      <vt:lpstr>realistic “crystal” of horses</vt:lpstr>
      <vt:lpstr>average structure: galloping horse</vt:lpstr>
      <vt:lpstr>average structure: 1-sigma contour</vt:lpstr>
      <vt:lpstr>lysozyme: real and reciprocal</vt:lpstr>
      <vt:lpstr>lysozyme: thermal motion</vt:lpstr>
      <vt:lpstr>Sources of error for weak spots</vt:lpstr>
      <vt:lpstr>Sources of error for weak spots</vt:lpstr>
      <vt:lpstr>Background scattering</vt:lpstr>
      <vt:lpstr>Background scattering</vt:lpstr>
      <vt:lpstr>Fine Slicing</vt:lpstr>
      <vt:lpstr>X-ray scattering “rules”:</vt:lpstr>
      <vt:lpstr>Non-crystal stuff in the beam</vt:lpstr>
      <vt:lpstr>Sources of error for weak spots</vt:lpstr>
      <vt:lpstr>Sources of error for weak spots</vt:lpstr>
      <vt:lpstr>Exposure time problem:</vt:lpstr>
      <vt:lpstr>Exposure time: “dose slicing”</vt:lpstr>
      <vt:lpstr>Optimal exposure time (faint spots)</vt:lpstr>
      <vt:lpstr>Grand Challenges in Structural Biology</vt:lpstr>
      <vt:lpstr>R-factor Gap?</vt:lpstr>
      <vt:lpstr>Is this good enough?</vt:lpstr>
      <vt:lpstr>Is this good enough?</vt:lpstr>
      <vt:lpstr>Is this good enough?</vt:lpstr>
      <vt:lpstr>Molecular Dynamics Simulation</vt:lpstr>
      <vt:lpstr>30 conformers from 24,000</vt:lpstr>
      <vt:lpstr>Electron density from 24,000 conformers</vt:lpstr>
      <vt:lpstr>Electron density from 24,000 conformers</vt:lpstr>
      <vt:lpstr>2Fsim-Fcalc and Fsim-Fcalc maps</vt:lpstr>
      <vt:lpstr>2Fsim-Fcalc and (Fsim Φsim) - (Fcalc Φcalc) maps</vt:lpstr>
      <vt:lpstr>Regular model with real data!</vt:lpstr>
      <vt:lpstr>MD:  predicted density for one atom</vt:lpstr>
      <vt:lpstr>How many conformers are there?</vt:lpstr>
      <vt:lpstr>How many conformers are there?</vt:lpstr>
      <vt:lpstr>How many conformers are there?</vt:lpstr>
      <vt:lpstr>How many conformers are there?</vt:lpstr>
      <vt:lpstr>How many conformers are there?</vt:lpstr>
      <vt:lpstr>How “rough” is the solvent?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Molecular Dynamics vs Observation</vt:lpstr>
      <vt:lpstr>MD-predicted water structure</vt:lpstr>
      <vt:lpstr>MD-predicted water structure</vt:lpstr>
      <vt:lpstr>MD-predicted Val rotamer</vt:lpstr>
      <vt:lpstr>MD-predicted Val rotamer</vt:lpstr>
      <vt:lpstr>Grand Challenges in Structural Biology</vt:lpstr>
      <vt:lpstr>Summary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Harvesting Crystals</dc:title>
  <dc:creator>James Holton</dc:creator>
  <cp:lastModifiedBy>JMHolton</cp:lastModifiedBy>
  <cp:revision>337</cp:revision>
  <dcterms:created xsi:type="dcterms:W3CDTF">2009-11-29T19:57:17Z</dcterms:created>
  <dcterms:modified xsi:type="dcterms:W3CDTF">2014-11-20T01:06:00Z</dcterms:modified>
</cp:coreProperties>
</file>