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2" r:id="rId3"/>
    <p:sldMasterId id="2147483730" r:id="rId4"/>
    <p:sldMasterId id="2147483744" r:id="rId5"/>
    <p:sldMasterId id="2147483756" r:id="rId6"/>
    <p:sldMasterId id="2147483771" r:id="rId7"/>
    <p:sldMasterId id="2147483786" r:id="rId8"/>
  </p:sldMasterIdLst>
  <p:notesMasterIdLst>
    <p:notesMasterId r:id="rId101"/>
  </p:notesMasterIdLst>
  <p:sldIdLst>
    <p:sldId id="273" r:id="rId9"/>
    <p:sldId id="257" r:id="rId10"/>
    <p:sldId id="259" r:id="rId11"/>
    <p:sldId id="268" r:id="rId12"/>
    <p:sldId id="271" r:id="rId13"/>
    <p:sldId id="272" r:id="rId14"/>
    <p:sldId id="274" r:id="rId15"/>
    <p:sldId id="261" r:id="rId16"/>
    <p:sldId id="357" r:id="rId17"/>
    <p:sldId id="263" r:id="rId18"/>
    <p:sldId id="264" r:id="rId19"/>
    <p:sldId id="265" r:id="rId20"/>
    <p:sldId id="275" r:id="rId21"/>
    <p:sldId id="431" r:id="rId22"/>
    <p:sldId id="267" r:id="rId23"/>
    <p:sldId id="364" r:id="rId24"/>
    <p:sldId id="355" r:id="rId25"/>
    <p:sldId id="478" r:id="rId26"/>
    <p:sldId id="479" r:id="rId27"/>
    <p:sldId id="480" r:id="rId28"/>
    <p:sldId id="481" r:id="rId29"/>
    <p:sldId id="483" r:id="rId30"/>
    <p:sldId id="484" r:id="rId31"/>
    <p:sldId id="485" r:id="rId32"/>
    <p:sldId id="486" r:id="rId33"/>
    <p:sldId id="487" r:id="rId34"/>
    <p:sldId id="489" r:id="rId35"/>
    <p:sldId id="491" r:id="rId36"/>
    <p:sldId id="462" r:id="rId37"/>
    <p:sldId id="463" r:id="rId38"/>
    <p:sldId id="464" r:id="rId39"/>
    <p:sldId id="470" r:id="rId40"/>
    <p:sldId id="475" r:id="rId41"/>
    <p:sldId id="476" r:id="rId42"/>
    <p:sldId id="495" r:id="rId43"/>
    <p:sldId id="356" r:id="rId44"/>
    <p:sldId id="297" r:id="rId45"/>
    <p:sldId id="280" r:id="rId46"/>
    <p:sldId id="281" r:id="rId47"/>
    <p:sldId id="442" r:id="rId48"/>
    <p:sldId id="443" r:id="rId49"/>
    <p:sldId id="283" r:id="rId50"/>
    <p:sldId id="284" r:id="rId51"/>
    <p:sldId id="288" r:id="rId52"/>
    <p:sldId id="289" r:id="rId53"/>
    <p:sldId id="290" r:id="rId54"/>
    <p:sldId id="291" r:id="rId55"/>
    <p:sldId id="358" r:id="rId56"/>
    <p:sldId id="359" r:id="rId57"/>
    <p:sldId id="360" r:id="rId58"/>
    <p:sldId id="292" r:id="rId59"/>
    <p:sldId id="293" r:id="rId60"/>
    <p:sldId id="304" r:id="rId61"/>
    <p:sldId id="307" r:id="rId62"/>
    <p:sldId id="315" r:id="rId63"/>
    <p:sldId id="317" r:id="rId64"/>
    <p:sldId id="321" r:id="rId65"/>
    <p:sldId id="334" r:id="rId66"/>
    <p:sldId id="350" r:id="rId67"/>
    <p:sldId id="351" r:id="rId68"/>
    <p:sldId id="584" r:id="rId69"/>
    <p:sldId id="513" r:id="rId70"/>
    <p:sldId id="589" r:id="rId71"/>
    <p:sldId id="585" r:id="rId72"/>
    <p:sldId id="586" r:id="rId73"/>
    <p:sldId id="591" r:id="rId74"/>
    <p:sldId id="590" r:id="rId75"/>
    <p:sldId id="630" r:id="rId76"/>
    <p:sldId id="516" r:id="rId77"/>
    <p:sldId id="517" r:id="rId78"/>
    <p:sldId id="518" r:id="rId79"/>
    <p:sldId id="519" r:id="rId80"/>
    <p:sldId id="577" r:id="rId81"/>
    <p:sldId id="578" r:id="rId82"/>
    <p:sldId id="592" r:id="rId83"/>
    <p:sldId id="627" r:id="rId84"/>
    <p:sldId id="595" r:id="rId85"/>
    <p:sldId id="596" r:id="rId86"/>
    <p:sldId id="597" r:id="rId87"/>
    <p:sldId id="598" r:id="rId88"/>
    <p:sldId id="616" r:id="rId89"/>
    <p:sldId id="617" r:id="rId90"/>
    <p:sldId id="599" r:id="rId91"/>
    <p:sldId id="612" r:id="rId92"/>
    <p:sldId id="618" r:id="rId93"/>
    <p:sldId id="624" r:id="rId94"/>
    <p:sldId id="625" r:id="rId95"/>
    <p:sldId id="626" r:id="rId96"/>
    <p:sldId id="628" r:id="rId97"/>
    <p:sldId id="631" r:id="rId98"/>
    <p:sldId id="632" r:id="rId99"/>
    <p:sldId id="629"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193" autoAdjust="0"/>
  </p:normalViewPr>
  <p:slideViewPr>
    <p:cSldViewPr>
      <p:cViewPr varScale="1">
        <p:scale>
          <a:sx n="73" d="100"/>
          <a:sy n="73" d="100"/>
        </p:scale>
        <p:origin x="-1284"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CD30E1-6F57-4D13-808E-26D6B0702A94}" type="datetimeFigureOut">
              <a:rPr lang="en-US" smtClean="0"/>
              <a:t>5/28/2013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4D289-081D-4A3C-B2D7-129BF4D0F197}" type="slidenum">
              <a:rPr lang="en-US" smtClean="0"/>
              <a:t>‹#›</a:t>
            </a:fld>
            <a:endParaRPr lang="en-US"/>
          </a:p>
        </p:txBody>
      </p:sp>
    </p:spTree>
    <p:extLst>
      <p:ext uri="{BB962C8B-B14F-4D97-AF65-F5344CB8AC3E}">
        <p14:creationId xmlns:p14="http://schemas.microsoft.com/office/powerpoint/2010/main" val="197435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15</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pPr eaLnBrk="1" hangingPunct="1"/>
              <a:t>16</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968BFE-459A-45BB-B5BB-508E6DC5A04F}" type="slidenum">
              <a:rPr lang="en-US"/>
              <a:pPr/>
              <a:t>59</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256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819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C0E45-7F3E-4679-B93E-A05BE3C87577}" type="slidenum">
              <a:rPr lang="en-US"/>
              <a:pPr>
                <a:defRPr/>
              </a:pPr>
              <a:t>‹#›</a:t>
            </a:fld>
            <a:endParaRPr lang="en-US"/>
          </a:p>
        </p:txBody>
      </p:sp>
    </p:spTree>
    <p:extLst>
      <p:ext uri="{BB962C8B-B14F-4D97-AF65-F5344CB8AC3E}">
        <p14:creationId xmlns:p14="http://schemas.microsoft.com/office/powerpoint/2010/main" val="36119147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315B3-CA02-492D-AC40-BF564FB33601}" type="slidenum">
              <a:rPr lang="en-US"/>
              <a:pPr>
                <a:defRPr/>
              </a:pPr>
              <a:t>‹#›</a:t>
            </a:fld>
            <a:endParaRPr lang="en-US"/>
          </a:p>
        </p:txBody>
      </p:sp>
    </p:spTree>
    <p:extLst>
      <p:ext uri="{BB962C8B-B14F-4D97-AF65-F5344CB8AC3E}">
        <p14:creationId xmlns:p14="http://schemas.microsoft.com/office/powerpoint/2010/main" val="3796376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80AE3-984D-4F3A-82AC-7ECD62940BE9}" type="slidenum">
              <a:rPr lang="en-US"/>
              <a:pPr>
                <a:defRPr/>
              </a:pPr>
              <a:t>‹#›</a:t>
            </a:fld>
            <a:endParaRPr lang="en-US"/>
          </a:p>
        </p:txBody>
      </p:sp>
    </p:spTree>
    <p:extLst>
      <p:ext uri="{BB962C8B-B14F-4D97-AF65-F5344CB8AC3E}">
        <p14:creationId xmlns:p14="http://schemas.microsoft.com/office/powerpoint/2010/main" val="14530317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61F8-4EB3-4065-A368-7AA164A9CAF3}" type="slidenum">
              <a:rPr lang="en-US"/>
              <a:pPr>
                <a:defRPr/>
              </a:pPr>
              <a:t>‹#›</a:t>
            </a:fld>
            <a:endParaRPr lang="en-US"/>
          </a:p>
        </p:txBody>
      </p:sp>
    </p:spTree>
    <p:extLst>
      <p:ext uri="{BB962C8B-B14F-4D97-AF65-F5344CB8AC3E}">
        <p14:creationId xmlns:p14="http://schemas.microsoft.com/office/powerpoint/2010/main" val="41704271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0C384-58E8-43CC-B9E5-DE522F9C63EA}" type="slidenum">
              <a:rPr lang="en-US"/>
              <a:pPr>
                <a:defRPr/>
              </a:pPr>
              <a:t>‹#›</a:t>
            </a:fld>
            <a:endParaRPr lang="en-US"/>
          </a:p>
        </p:txBody>
      </p:sp>
    </p:spTree>
    <p:extLst>
      <p:ext uri="{BB962C8B-B14F-4D97-AF65-F5344CB8AC3E}">
        <p14:creationId xmlns:p14="http://schemas.microsoft.com/office/powerpoint/2010/main" val="32752253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E9E9C7A6-0456-4AE9-A47A-33194433D8F9}" type="slidenum">
              <a:rPr lang="en-US"/>
              <a:pPr>
                <a:defRPr/>
              </a:pPr>
              <a:t>‹#›</a:t>
            </a:fld>
            <a:endParaRPr lang="en-US"/>
          </a:p>
        </p:txBody>
      </p:sp>
    </p:spTree>
    <p:extLst>
      <p:ext uri="{BB962C8B-B14F-4D97-AF65-F5344CB8AC3E}">
        <p14:creationId xmlns:p14="http://schemas.microsoft.com/office/powerpoint/2010/main" val="100563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645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33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156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31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F4EEF-27CB-4BF4-8AE4-F68B0BBB23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6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C1CDD-61A9-4039-B22B-7273FFDCB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7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606F-E195-4E07-BD48-28C221B53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14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5952F-9B99-47B8-B993-932DD0AE8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649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AF0D36-0704-4266-928C-3B0C931B82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75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3A3188-E305-4F92-BC92-EEA89158A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116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CD2E26-AB84-4932-8B44-7540C72D9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0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6D3D0-6692-48C9-A048-D8056FB0C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8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B913A-47EB-4D4E-89E2-554965347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6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09449-5C4B-4078-B469-CDE78D177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58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A0C0E1-CDA7-4098-8C50-C27B4B3A4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55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0F408-04DA-43E9-A998-9648C9E24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31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40C63B-90DA-42B4-B92B-8C826EC80C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393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0739E-DCE3-4794-9DD0-8B1BACE91E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089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9239DC-DA4D-499A-BC90-CC2E92CC4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8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05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B0745-BB5B-406D-A0E2-D8B8859B48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953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438EF1-CD66-45CD-80B7-59061F003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53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10ED66-6A29-438E-8666-E5C5A1F70B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14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1F15B4-AE49-4E53-87A9-B71C25C35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696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28DE94-0E00-4FD8-91E2-5C47DA0C0E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74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A067F7-1EFF-4B2A-B533-2B4CF774C8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3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57331-06CD-42C1-80E6-21196884A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46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E78FD5-40B3-4F30-8B95-EF6C3738AF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03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4723EC-9F4D-44EB-90DD-DF70E30868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769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FA4622-73FE-4BEA-BDA9-1BC522A04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9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215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C21C89-5EBB-478A-B7E3-6540A35C16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226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F27AF2-DACC-4D1C-AF14-7B8CA5BE1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012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2ECFC9-7215-4AA5-B7F2-0C9AF53329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744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89C8FA-8E92-42D4-9486-A7DD6BB77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451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B603E65-A0CC-4BC9-9DC6-77EC357C6B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14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A842372-89C5-43B7-B5F0-15D9DC217C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7522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B8F3863-8323-4351-B5E0-FDF4146170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073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727426-102D-43B0-9346-9678FA40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515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5CCA50-34D8-465A-8591-354CC4B765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901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7FCA33-4C3B-419E-90D2-79FFBE9045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6726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66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5A344B-CDBD-402E-B007-5D75C68134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5567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B9459BE-FB7C-47C6-A4A3-8B04C64BD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313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BFB4DB1-A1AE-4294-A4DE-E1FDF9F9D4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6990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DC5B98D-73AC-4559-98CC-3AD6DFFA3EF6}" type="slidenum">
              <a:rPr lang="en-US"/>
              <a:pPr>
                <a:defRPr/>
              </a:pPr>
              <a:t>‹#›</a:t>
            </a:fld>
            <a:endParaRPr lang="en-US"/>
          </a:p>
        </p:txBody>
      </p:sp>
    </p:spTree>
    <p:extLst>
      <p:ext uri="{BB962C8B-B14F-4D97-AF65-F5344CB8AC3E}">
        <p14:creationId xmlns:p14="http://schemas.microsoft.com/office/powerpoint/2010/main" val="4244119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F1244A-82DF-4F58-ABF2-BAE39F2400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849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E4589F-F9DF-4DAC-A168-B9E175C28A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235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E9E523-0993-407B-90CB-6665D9570A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0412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BBC78E-65C3-4A57-A789-185F898A0A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89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E1CF610-AA06-44FB-9F59-EA60B751BA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238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6112E53-B354-437A-A3A4-402980D18B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387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74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90AB322-9591-4C72-B0F6-0F7619FF09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883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609BDE-12FB-46BD-83EF-74EE360173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476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B27AE4-5403-4E7A-9B27-9CBBD015E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423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3E7CC0-BCBF-42EF-8CFD-52A4D9B9D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115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109A4D-21BB-4CA5-BBF1-E982C6FED5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4718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F5062-1508-46A2-8DB6-5232E9106F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697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62C00B-5C72-4F31-891A-C872729C0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912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666818-961D-4C9F-A8E3-0D780790B0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939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C17F2C-13AC-49DF-9340-8D9E9BBF9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883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112242-1F93-40AB-88D7-BCA95C4F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086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976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1E046-1DBA-4CF2-9D59-9899441F2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87781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B3E53A5-234C-493D-8D68-2F66AE9AE0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7752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D7F831-3890-463E-833D-9D3B01CF55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7368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AF39-4008-4B32-83A3-CBA89BEC6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1023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19F279-76F6-4349-A5BD-473F159C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1223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193BBE-C8F5-4086-9007-558A6DDE8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9035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E3DC42-D12F-432C-BC41-4774F8E13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646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3ED444-7BDF-4828-B677-82FDE0113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316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D369E-AF32-4BF2-9E65-CB530F9CD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5024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BB7C6-84C4-49B0-965E-25E82C3FD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675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72938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36538-52D8-4EF8-9F92-61DEC5BA75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398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3775F4-6C4E-45ED-97AC-CF4190D931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5233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8D4824-713F-43B3-A341-EA37BFDC0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581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A84856-E6AC-4F17-A1D6-C85D944C7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7923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3C6EA9-07F4-4448-9959-022026533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882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5B9C58-053F-42BE-ADED-294C2BA2C9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7040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A8016C-F7BE-4E2D-AB77-3C66956A5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8614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7DF70-EF4C-4CA5-866C-F4AB2AE22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031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E06C2C-796D-44D1-BD6A-22A805AD3D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109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9BF01-D26B-419F-AA84-6D31CF69F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006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079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DD7AFB-466F-4C4C-9EA1-1ABA3212E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3153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DC5B98D-73AC-4559-98CC-3AD6DFFA3E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70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44EE8-F5EE-4FA4-ABC0-EF047051536C}" type="slidenum">
              <a:rPr lang="en-US"/>
              <a:pPr>
                <a:defRPr/>
              </a:pPr>
              <a:t>‹#›</a:t>
            </a:fld>
            <a:endParaRPr lang="en-US"/>
          </a:p>
        </p:txBody>
      </p:sp>
    </p:spTree>
    <p:extLst>
      <p:ext uri="{BB962C8B-B14F-4D97-AF65-F5344CB8AC3E}">
        <p14:creationId xmlns:p14="http://schemas.microsoft.com/office/powerpoint/2010/main" val="369293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23632-3401-41FC-913E-BFBC4C50621B}" type="slidenum">
              <a:rPr lang="en-US"/>
              <a:pPr>
                <a:defRPr/>
              </a:pPr>
              <a:t>‹#›</a:t>
            </a:fld>
            <a:endParaRPr lang="en-US"/>
          </a:p>
        </p:txBody>
      </p:sp>
    </p:spTree>
    <p:extLst>
      <p:ext uri="{BB962C8B-B14F-4D97-AF65-F5344CB8AC3E}">
        <p14:creationId xmlns:p14="http://schemas.microsoft.com/office/powerpoint/2010/main" val="22408809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B1576-BD99-4D0B-BA58-17651A08062A}" type="slidenum">
              <a:rPr lang="en-US"/>
              <a:pPr>
                <a:defRPr/>
              </a:pPr>
              <a:t>‹#›</a:t>
            </a:fld>
            <a:endParaRPr lang="en-US"/>
          </a:p>
        </p:txBody>
      </p:sp>
    </p:spTree>
    <p:extLst>
      <p:ext uri="{BB962C8B-B14F-4D97-AF65-F5344CB8AC3E}">
        <p14:creationId xmlns:p14="http://schemas.microsoft.com/office/powerpoint/2010/main" val="42799371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5F0A70-B19C-45C6-9A76-BFC8A1FEF131}" type="slidenum">
              <a:rPr lang="en-US"/>
              <a:pPr>
                <a:defRPr/>
              </a:pPr>
              <a:t>‹#›</a:t>
            </a:fld>
            <a:endParaRPr lang="en-US"/>
          </a:p>
        </p:txBody>
      </p:sp>
    </p:spTree>
    <p:extLst>
      <p:ext uri="{BB962C8B-B14F-4D97-AF65-F5344CB8AC3E}">
        <p14:creationId xmlns:p14="http://schemas.microsoft.com/office/powerpoint/2010/main" val="22141026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B3F51A-0E23-493C-96CD-4C9E374C7C07}" type="slidenum">
              <a:rPr lang="en-US"/>
              <a:pPr>
                <a:defRPr/>
              </a:pPr>
              <a:t>‹#›</a:t>
            </a:fld>
            <a:endParaRPr lang="en-US"/>
          </a:p>
        </p:txBody>
      </p:sp>
    </p:spTree>
    <p:extLst>
      <p:ext uri="{BB962C8B-B14F-4D97-AF65-F5344CB8AC3E}">
        <p14:creationId xmlns:p14="http://schemas.microsoft.com/office/powerpoint/2010/main" val="1044472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9317F4-FA8D-480F-9B27-1D3E13DD39F8}" type="slidenum">
              <a:rPr lang="en-US"/>
              <a:pPr>
                <a:defRPr/>
              </a:pPr>
              <a:t>‹#›</a:t>
            </a:fld>
            <a:endParaRPr lang="en-US"/>
          </a:p>
        </p:txBody>
      </p:sp>
    </p:spTree>
    <p:extLst>
      <p:ext uri="{BB962C8B-B14F-4D97-AF65-F5344CB8AC3E}">
        <p14:creationId xmlns:p14="http://schemas.microsoft.com/office/powerpoint/2010/main" val="20162050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A45EB-681C-4532-9536-0418359F09C9}" type="slidenum">
              <a:rPr lang="en-US"/>
              <a:pPr>
                <a:defRPr/>
              </a:pPr>
              <a:t>‹#›</a:t>
            </a:fld>
            <a:endParaRPr lang="en-US"/>
          </a:p>
        </p:txBody>
      </p:sp>
    </p:spTree>
    <p:extLst>
      <p:ext uri="{BB962C8B-B14F-4D97-AF65-F5344CB8AC3E}">
        <p14:creationId xmlns:p14="http://schemas.microsoft.com/office/powerpoint/2010/main" val="27266666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7B885-770B-4F43-BA24-4C26B200814B}" type="slidenum">
              <a:rPr lang="en-US"/>
              <a:pPr>
                <a:defRPr/>
              </a:pPr>
              <a:t>‹#›</a:t>
            </a:fld>
            <a:endParaRPr lang="en-US"/>
          </a:p>
        </p:txBody>
      </p:sp>
    </p:spTree>
    <p:extLst>
      <p:ext uri="{BB962C8B-B14F-4D97-AF65-F5344CB8AC3E}">
        <p14:creationId xmlns:p14="http://schemas.microsoft.com/office/powerpoint/2010/main" val="421460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8.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262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72B454A0-F395-4377-9E6F-4CC65629A44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9242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E9CFF6-391A-44C5-839D-C8F96798F84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839992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537C-35A4-4B1E-AB98-C71FF040753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2506919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7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082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82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6082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6082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CCF2A87-CCE8-4DC8-A316-CE1953FD4EA6}"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9562786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B8A44C94-FBC7-4F8B-9941-33FDD9101BE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7975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67135B72-C747-405B-9213-2C6784F59CC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528676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ea typeface="+mn-ea"/>
                <a:cs typeface="+mn-cs"/>
              </a:defRPr>
            </a:lvl1pPr>
          </a:lstStyle>
          <a:p>
            <a:pPr fontAlgn="base">
              <a:spcBef>
                <a:spcPct val="0"/>
              </a:spcBef>
              <a:spcAft>
                <a:spcPct val="0"/>
              </a:spcAft>
              <a:defRPr/>
            </a:pPr>
            <a:fld id="{EC85F954-34BF-4637-A4CD-F9867156FC5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3025755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5.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6.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1.xml"/></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9.xml"/><Relationship Id="rId1" Type="http://schemas.openxmlformats.org/officeDocument/2006/relationships/vmlDrawing" Target="../drawings/vmlDrawing2.vml"/><Relationship Id="rId5" Type="http://schemas.openxmlformats.org/officeDocument/2006/relationships/image" Target="../media/image44.wmf"/><Relationship Id="rId4" Type="http://schemas.openxmlformats.org/officeDocument/2006/relationships/oleObject" Target="../embeddings/oleObject2.bin"/></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383877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055225" cy="754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099" name="Rectangle 3"/>
          <p:cNvSpPr>
            <a:spLocks noGrp="1" noChangeArrowheads="1"/>
          </p:cNvSpPr>
          <p:nvPr>
            <p:ph type="title"/>
          </p:nvPr>
        </p:nvSpPr>
        <p:spPr>
          <a:xfrm>
            <a:off x="457200" y="0"/>
            <a:ext cx="8229600" cy="1143000"/>
          </a:xfrm>
        </p:spPr>
        <p:txBody>
          <a:bodyPr/>
          <a:lstStyle/>
          <a:p>
            <a:r>
              <a:rPr lang="en-US">
                <a:solidFill>
                  <a:schemeClr val="bg1"/>
                </a:solidFill>
              </a:rPr>
              <a:t>Electric field of a moving charge</a:t>
            </a:r>
          </a:p>
        </p:txBody>
      </p:sp>
    </p:spTree>
    <p:extLst>
      <p:ext uri="{BB962C8B-B14F-4D97-AF65-F5344CB8AC3E}">
        <p14:creationId xmlns:p14="http://schemas.microsoft.com/office/powerpoint/2010/main" val="248911437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3810" name="Rectangle 2"/>
          <p:cNvSpPr>
            <a:spLocks noGrp="1" noChangeArrowheads="1"/>
          </p:cNvSpPr>
          <p:nvPr>
            <p:ph type="title"/>
          </p:nvPr>
        </p:nvSpPr>
        <p:spPr>
          <a:xfrm>
            <a:off x="444500" y="0"/>
            <a:ext cx="8229600" cy="1143000"/>
          </a:xfrm>
        </p:spPr>
        <p:txBody>
          <a:bodyPr/>
          <a:lstStyle/>
          <a:p>
            <a:r>
              <a:rPr lang="en-US">
                <a:solidFill>
                  <a:schemeClr val="bg1"/>
                </a:solidFill>
              </a:rPr>
              <a:t>SASE effect</a:t>
            </a:r>
          </a:p>
        </p:txBody>
      </p:sp>
    </p:spTree>
    <p:extLst>
      <p:ext uri="{BB962C8B-B14F-4D97-AF65-F5344CB8AC3E}">
        <p14:creationId xmlns:p14="http://schemas.microsoft.com/office/powerpoint/2010/main" val="146753827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noChangeArrowheads="1"/>
          </p:cNvSpPr>
          <p:nvPr>
            <p:ph type="title"/>
          </p:nvPr>
        </p:nvSpPr>
        <p:spPr>
          <a:xfrm>
            <a:off x="444500" y="-1"/>
            <a:ext cx="8229600" cy="1808163"/>
          </a:xfrm>
        </p:spPr>
        <p:txBody>
          <a:bodyPr/>
          <a:lstStyle/>
          <a:p>
            <a:r>
              <a:rPr lang="en-US" dirty="0" smtClean="0">
                <a:solidFill>
                  <a:schemeClr val="tx1"/>
                </a:solidFill>
              </a:rPr>
              <a:t>Self-Amplified Stimulated Emission (SASE) </a:t>
            </a:r>
            <a:r>
              <a:rPr lang="en-US" dirty="0">
                <a:solidFill>
                  <a:schemeClr val="tx1"/>
                </a:solidFill>
              </a:rPr>
              <a:t>effect</a:t>
            </a:r>
          </a:p>
        </p:txBody>
      </p:sp>
      <p:pic>
        <p:nvPicPr>
          <p:cNvPr id="50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8163"/>
            <a:ext cx="89344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9154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229600" cy="3962400"/>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p:txBody>
      </p:sp>
    </p:spTree>
    <p:extLst>
      <p:ext uri="{BB962C8B-B14F-4D97-AF65-F5344CB8AC3E}">
        <p14:creationId xmlns:p14="http://schemas.microsoft.com/office/powerpoint/2010/main" val="2617759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What does all that</a:t>
            </a:r>
            <a:br>
              <a:rPr lang="en-US" sz="6000" dirty="0" smtClean="0"/>
            </a:br>
            <a:r>
              <a:rPr lang="en-US" sz="6000" dirty="0" smtClean="0"/>
              <a:t>stuff in the </a:t>
            </a:r>
            <a:r>
              <a:rPr lang="en-US" sz="6000" dirty="0" smtClean="0"/>
              <a:t/>
            </a:r>
            <a:br>
              <a:rPr lang="en-US" sz="6000" dirty="0" smtClean="0"/>
            </a:br>
            <a:r>
              <a:rPr lang="en-US" sz="6000" dirty="0" smtClean="0"/>
              <a:t>concrete tunnel</a:t>
            </a:r>
            <a:r>
              <a:rPr lang="en-US" sz="6000" dirty="0" smtClean="0"/>
              <a:t/>
            </a:r>
            <a:br>
              <a:rPr lang="en-US" sz="6000" dirty="0" smtClean="0"/>
            </a:br>
            <a:r>
              <a:rPr lang="en-US" sz="6000" dirty="0" smtClean="0"/>
              <a:t>do?</a:t>
            </a:r>
            <a:endParaRPr lang="en-US" sz="6000" dirty="0"/>
          </a:p>
        </p:txBody>
      </p:sp>
    </p:spTree>
    <p:extLst>
      <p:ext uri="{BB962C8B-B14F-4D97-AF65-F5344CB8AC3E}">
        <p14:creationId xmlns:p14="http://schemas.microsoft.com/office/powerpoint/2010/main" val="3453630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03" name="Group 3"/>
          <p:cNvGrpSpPr>
            <a:grpSpLocks/>
          </p:cNvGrpSpPr>
          <p:nvPr/>
        </p:nvGrpSpPr>
        <p:grpSpPr bwMode="auto">
          <a:xfrm>
            <a:off x="7442200" y="2168525"/>
            <a:ext cx="1382713" cy="2779713"/>
            <a:chOff x="3902" y="1348"/>
            <a:chExt cx="871"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3947" y="2120"/>
              <a:ext cx="14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a:solidFill>
                    <a:srgbClr val="000000"/>
                  </a:solidFill>
                </a:rPr>
                <a:t>ADSC Quantum 210</a:t>
              </a: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X-ray optics</a:t>
            </a:r>
            <a:endParaRPr lang="en-US" dirty="0"/>
          </a:p>
        </p:txBody>
      </p:sp>
      <p:pic>
        <p:nvPicPr>
          <p:cNvPr id="307209" name="Picture 9"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18" name="Text Box 18"/>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a:solidFill>
                  <a:srgbClr val="000000"/>
                </a:solidFill>
              </a:rPr>
              <a:t>Superbend</a:t>
            </a:r>
          </a:p>
        </p:txBody>
      </p:sp>
      <p:sp>
        <p:nvSpPr>
          <p:cNvPr id="307219" name="Text Box 19"/>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Plane</a:t>
            </a:r>
          </a:p>
          <a:p>
            <a:pPr algn="ctr" eaLnBrk="0" hangingPunct="0"/>
            <a:r>
              <a:rPr lang="en-US" b="1">
                <a:solidFill>
                  <a:srgbClr val="000000"/>
                </a:solidFill>
              </a:rPr>
              <a:t>Parabolic</a:t>
            </a:r>
          </a:p>
          <a:p>
            <a:pPr algn="ctr" eaLnBrk="0" hangingPunct="0"/>
            <a:r>
              <a:rPr lang="en-US" b="1">
                <a:solidFill>
                  <a:srgbClr val="000000"/>
                </a:solidFill>
              </a:rPr>
              <a:t>mirror</a:t>
            </a:r>
          </a:p>
        </p:txBody>
      </p:sp>
      <p:sp>
        <p:nvSpPr>
          <p:cNvPr id="307220" name="Text Box 20"/>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Torroidal</a:t>
            </a:r>
          </a:p>
          <a:p>
            <a:pPr algn="ctr" eaLnBrk="0" hangingPunct="0"/>
            <a:r>
              <a:rPr lang="en-US" b="1">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Protein Crystal</a:t>
            </a: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9" name="AutoShape 29"/>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4" name="Text Box 34"/>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pinhole</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1" name="Text Box 41"/>
          <p:cNvSpPr txBox="1">
            <a:spLocks noChangeArrowheads="1"/>
          </p:cNvSpPr>
          <p:nvPr/>
        </p:nvSpPr>
        <p:spPr bwMode="auto">
          <a:xfrm>
            <a:off x="479425" y="5732463"/>
            <a:ext cx="6878638"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b="1"/>
              <a:t> 2:1 demagnification cancels spherical aberrations</a:t>
            </a:r>
          </a:p>
          <a:p>
            <a:pPr>
              <a:spcBef>
                <a:spcPct val="50000"/>
              </a:spcBef>
              <a:buFontTx/>
              <a:buChar char="•"/>
            </a:pPr>
            <a:r>
              <a:rPr lang="en-US" b="1"/>
              <a:t> comparable flux to a wiggler with &lt; 1% of the heat</a:t>
            </a: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divergence</a:t>
            </a:r>
          </a:p>
          <a:p>
            <a:pPr algn="ctr" eaLnBrk="0" hangingPunct="0"/>
            <a:r>
              <a:rPr lang="en-US" b="1">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55543745"/>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900" b="1">
                <a:solidFill>
                  <a:srgbClr val="000000"/>
                </a:solidFill>
              </a:rPr>
              <a:t>ADSC Quantum 315r</a:t>
            </a:r>
          </a:p>
        </p:txBody>
      </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X-ray optics</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Protein Crystal</a:t>
            </a:r>
          </a:p>
        </p:txBody>
      </p:sp>
      <p:sp>
        <p:nvSpPr>
          <p:cNvPr id="4915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6"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pinhole</a:t>
            </a:r>
          </a:p>
        </p:txBody>
      </p:sp>
      <p:sp>
        <p:nvSpPr>
          <p:cNvPr id="49167"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Scatter</a:t>
            </a:r>
          </a:p>
          <a:p>
            <a:pPr algn="ctr"/>
            <a:r>
              <a:rPr lang="en-US" sz="1700" b="1">
                <a:solidFill>
                  <a:srgbClr val="000000"/>
                </a:solidFill>
              </a:rPr>
              <a:t>guard</a:t>
            </a:r>
          </a:p>
        </p:txBody>
      </p:sp>
      <p:sp>
        <p:nvSpPr>
          <p:cNvPr id="4916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0" name="Text Box 45"/>
          <p:cNvSpPr txBox="1">
            <a:spLocks noChangeArrowheads="1"/>
          </p:cNvSpPr>
          <p:nvPr/>
        </p:nvSpPr>
        <p:spPr bwMode="auto">
          <a:xfrm>
            <a:off x="1036638" y="990600"/>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300" dirty="0"/>
              <a:t>MacDowell et. al. (2004) </a:t>
            </a:r>
            <a:r>
              <a:rPr lang="en-US" sz="2300" i="1" dirty="0"/>
              <a:t>J. Sync. Rad.</a:t>
            </a:r>
            <a:r>
              <a:rPr lang="en-US" sz="2300" dirty="0"/>
              <a:t> </a:t>
            </a:r>
            <a:r>
              <a:rPr lang="en-US" sz="2300" b="1" dirty="0"/>
              <a:t>11</a:t>
            </a:r>
            <a:r>
              <a:rPr lang="en-US" sz="2300" dirty="0"/>
              <a:t> 447-455</a:t>
            </a: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t>X-ray</a:t>
            </a:r>
          </a:p>
          <a:p>
            <a:pPr algn="ctr" eaLnBrk="1" hangingPunct="1">
              <a:spcBef>
                <a:spcPct val="50000"/>
              </a:spcBef>
            </a:pPr>
            <a:r>
              <a:rPr lang="en-US" sz="2800" b="1"/>
              <a:t>Source</a:t>
            </a:r>
          </a:p>
        </p:txBody>
      </p:sp>
    </p:spTree>
    <p:extLst>
      <p:ext uri="{BB962C8B-B14F-4D97-AF65-F5344CB8AC3E}">
        <p14:creationId xmlns:p14="http://schemas.microsoft.com/office/powerpoint/2010/main" val="274844133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endParaRPr lang="en-US" sz="2400" dirty="0" smtClean="0"/>
          </a:p>
          <a:p>
            <a:pPr marL="0" indent="0">
              <a:spcBef>
                <a:spcPts val="1200"/>
              </a:spcBef>
              <a:buNone/>
            </a:pPr>
            <a:r>
              <a:rPr lang="en-US" sz="2400" dirty="0" err="1" smtClean="0"/>
              <a:t>Emittance</a:t>
            </a:r>
            <a:r>
              <a:rPr lang="en-US" sz="2400" dirty="0" smtClean="0"/>
              <a:t>	size x div	constant limited by source/optics</a:t>
            </a:r>
            <a:endParaRPr lang="en-US" sz="2400" dirty="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radiation damage</a:t>
            </a:r>
          </a:p>
        </p:txBody>
      </p:sp>
    </p:spTree>
    <p:extLst>
      <p:ext uri="{BB962C8B-B14F-4D97-AF65-F5344CB8AC3E}">
        <p14:creationId xmlns:p14="http://schemas.microsoft.com/office/powerpoint/2010/main" val="869052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2672997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62298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0" y="0"/>
            <a:ext cx="9144000" cy="1143000"/>
          </a:xfrm>
        </p:spPr>
        <p:txBody>
          <a:bodyPr/>
          <a:lstStyle/>
          <a:p>
            <a:r>
              <a:rPr lang="en-US">
                <a:solidFill>
                  <a:schemeClr val="tx1"/>
                </a:solidFill>
              </a:rPr>
              <a:t>Electric charge</a:t>
            </a:r>
          </a:p>
        </p:txBody>
      </p:sp>
      <p:sp>
        <p:nvSpPr>
          <p:cNvPr id="382979" name="Oval 3"/>
          <p:cNvSpPr>
            <a:spLocks noChangeArrowheads="1"/>
          </p:cNvSpPr>
          <p:nvPr/>
        </p:nvSpPr>
        <p:spPr bwMode="auto">
          <a:xfrm>
            <a:off x="3178175" y="2065338"/>
            <a:ext cx="2286000" cy="2286000"/>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a:solidFill>
                  <a:srgbClr val="000000"/>
                </a:solidFill>
              </a:rPr>
              <a:t>balloon</a:t>
            </a:r>
          </a:p>
        </p:txBody>
      </p:sp>
      <p:sp>
        <p:nvSpPr>
          <p:cNvPr id="382980" name="Rectangle 4"/>
          <p:cNvSpPr>
            <a:spLocks noChangeArrowheads="1"/>
          </p:cNvSpPr>
          <p:nvPr/>
        </p:nvSpPr>
        <p:spPr bwMode="auto">
          <a:xfrm>
            <a:off x="2441575" y="4351338"/>
            <a:ext cx="3633788" cy="1152525"/>
          </a:xfrm>
          <a:prstGeom prst="rect">
            <a:avLst/>
          </a:prstGeom>
          <a:solidFill>
            <a:srgbClr val="00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800">
                <a:solidFill>
                  <a:srgbClr val="000000"/>
                </a:solidFill>
              </a:rPr>
              <a:t>Wool Sweater</a:t>
            </a:r>
          </a:p>
        </p:txBody>
      </p:sp>
      <p:grpSp>
        <p:nvGrpSpPr>
          <p:cNvPr id="382991" name="Group 15"/>
          <p:cNvGrpSpPr>
            <a:grpSpLocks/>
          </p:cNvGrpSpPr>
          <p:nvPr/>
        </p:nvGrpSpPr>
        <p:grpSpPr bwMode="auto">
          <a:xfrm>
            <a:off x="3490913" y="3617913"/>
            <a:ext cx="1643062" cy="733425"/>
            <a:chOff x="2199" y="2279"/>
            <a:chExt cx="1035" cy="462"/>
          </a:xfrm>
        </p:grpSpPr>
        <p:sp>
          <p:nvSpPr>
            <p:cNvPr id="382982" name="Text Box 6"/>
            <p:cNvSpPr txBox="1">
              <a:spLocks noChangeArrowheads="1"/>
            </p:cNvSpPr>
            <p:nvPr/>
          </p:nvSpPr>
          <p:spPr bwMode="auto">
            <a:xfrm>
              <a:off x="2199" y="227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3" name="Text Box 7"/>
            <p:cNvSpPr txBox="1">
              <a:spLocks noChangeArrowheads="1"/>
            </p:cNvSpPr>
            <p:nvPr/>
          </p:nvSpPr>
          <p:spPr bwMode="auto">
            <a:xfrm>
              <a:off x="2619" y="251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4" name="Text Box 8"/>
            <p:cNvSpPr txBox="1">
              <a:spLocks noChangeArrowheads="1"/>
            </p:cNvSpPr>
            <p:nvPr/>
          </p:nvSpPr>
          <p:spPr bwMode="auto">
            <a:xfrm>
              <a:off x="2363" y="2461"/>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5" name="Text Box 9"/>
            <p:cNvSpPr txBox="1">
              <a:spLocks noChangeArrowheads="1"/>
            </p:cNvSpPr>
            <p:nvPr/>
          </p:nvSpPr>
          <p:spPr bwMode="auto">
            <a:xfrm>
              <a:off x="2783" y="250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6" name="Text Box 10"/>
            <p:cNvSpPr txBox="1">
              <a:spLocks noChangeArrowheads="1"/>
            </p:cNvSpPr>
            <p:nvPr/>
          </p:nvSpPr>
          <p:spPr bwMode="auto">
            <a:xfrm>
              <a:off x="2939" y="2453"/>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7" name="Text Box 11"/>
            <p:cNvSpPr txBox="1">
              <a:spLocks noChangeArrowheads="1"/>
            </p:cNvSpPr>
            <p:nvPr/>
          </p:nvSpPr>
          <p:spPr bwMode="auto">
            <a:xfrm>
              <a:off x="3070" y="2394"/>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grpSp>
      <p:sp>
        <p:nvSpPr>
          <p:cNvPr id="382988" name="Text Box 12"/>
          <p:cNvSpPr txBox="1">
            <a:spLocks noChangeArrowheads="1"/>
          </p:cNvSpPr>
          <p:nvPr/>
        </p:nvSpPr>
        <p:spPr bwMode="auto">
          <a:xfrm>
            <a:off x="3506788" y="4351338"/>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  +  +  +  +  +</a:t>
            </a:r>
          </a:p>
        </p:txBody>
      </p:sp>
      <p:pic>
        <p:nvPicPr>
          <p:cNvPr id="3829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632075"/>
            <a:ext cx="3849687" cy="369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632075"/>
            <a:ext cx="38100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988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7 1.12858E-6 C 0.04497 0.00093 0.16944 -0.00069 0.14931 -0.00185 C 0.12917 -0.00301 -0.09653 -0.0074 -0.12066 -0.0074 C -0.14479 -0.0074 -0.04497 -0.00092 -2.77778E-7 1.12858E-6 Z " pathEditMode="relative" ptsTypes="aaaa">
                                      <p:cBhvr>
                                        <p:cTn id="6" dur="2000" fill="hold"/>
                                        <p:tgtEl>
                                          <p:spTgt spid="382979"/>
                                        </p:tgtEl>
                                        <p:attrNameLst>
                                          <p:attrName>ppt_x</p:attrName>
                                          <p:attrName>ppt_y</p:attrName>
                                        </p:attrNameLst>
                                      </p:cBhvr>
                                    </p:animMotion>
                                  </p:childTnLst>
                                </p:cTn>
                              </p:par>
                              <p:par>
                                <p:cTn id="7" presetID="22" presetClass="entr" presetSubtype="2" fill="hold" grpId="0" nodeType="withEffect">
                                  <p:stCondLst>
                                    <p:cond delay="0"/>
                                  </p:stCondLst>
                                  <p:childTnLst>
                                    <p:set>
                                      <p:cBhvr>
                                        <p:cTn id="8" dur="1" fill="hold">
                                          <p:stCondLst>
                                            <p:cond delay="0"/>
                                          </p:stCondLst>
                                        </p:cTn>
                                        <p:tgtEl>
                                          <p:spTgt spid="382988"/>
                                        </p:tgtEl>
                                        <p:attrNameLst>
                                          <p:attrName>style.visibility</p:attrName>
                                        </p:attrNameLst>
                                      </p:cBhvr>
                                      <p:to>
                                        <p:strVal val="visible"/>
                                      </p:to>
                                    </p:set>
                                    <p:animEffect transition="in" filter="wipe(right)">
                                      <p:cBhvr>
                                        <p:cTn id="9" dur="2000"/>
                                        <p:tgtEl>
                                          <p:spTgt spid="382988"/>
                                        </p:tgtEl>
                                      </p:cBhvr>
                                    </p:animEffec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3829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829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2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nimBg="1"/>
      <p:bldP spid="3829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191684067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75117817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35998606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401494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3458" name="Picture 2" descr="dispersion_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345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a:t>
            </a:r>
            <a:endParaRPr lang="en-US">
              <a:solidFill>
                <a:schemeClr val="tx1"/>
              </a:solidFill>
              <a:cs typeface="Arial" pitchFamily="34" charset="0"/>
            </a:endParaRPr>
          </a:p>
        </p:txBody>
      </p:sp>
    </p:spTree>
    <p:extLst>
      <p:ext uri="{BB962C8B-B14F-4D97-AF65-F5344CB8AC3E}">
        <p14:creationId xmlns:p14="http://schemas.microsoft.com/office/powerpoint/2010/main" val="89980310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descr="dispersion_0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4483" name="Rectangle 3"/>
          <p:cNvSpPr>
            <a:spLocks noGrp="1" noChangeArrowheads="1"/>
          </p:cNvSpPr>
          <p:nvPr>
            <p:ph type="title"/>
          </p:nvPr>
        </p:nvSpPr>
        <p:spPr>
          <a:xfrm>
            <a:off x="0" y="0"/>
            <a:ext cx="9729788"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0.014% (Si 111)</a:t>
            </a:r>
          </a:p>
        </p:txBody>
      </p:sp>
    </p:spTree>
    <p:extLst>
      <p:ext uri="{BB962C8B-B14F-4D97-AF65-F5344CB8AC3E}">
        <p14:creationId xmlns:p14="http://schemas.microsoft.com/office/powerpoint/2010/main" val="86984916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5506" name="Picture 2" descr="dispersion_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5507"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0.25% (CuK</a:t>
            </a:r>
            <a:r>
              <a:rPr lang="el-GR" baseline="-25000">
                <a:solidFill>
                  <a:schemeClr val="tx1"/>
                </a:solidFill>
                <a:cs typeface="Arial" pitchFamily="34" charset="0"/>
              </a:rPr>
              <a:t>α</a:t>
            </a:r>
            <a:r>
              <a:rPr lang="en-US">
                <a:solidFill>
                  <a:schemeClr val="tx1"/>
                </a:solidFill>
              </a:rPr>
              <a:t>)</a:t>
            </a:r>
          </a:p>
        </p:txBody>
      </p:sp>
    </p:spTree>
    <p:extLst>
      <p:ext uri="{BB962C8B-B14F-4D97-AF65-F5344CB8AC3E}">
        <p14:creationId xmlns:p14="http://schemas.microsoft.com/office/powerpoint/2010/main" val="266304374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7554" name="Picture 2" descr="dispersion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755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1.3%</a:t>
            </a:r>
            <a:endParaRPr lang="en-US">
              <a:solidFill>
                <a:schemeClr val="tx1"/>
              </a:solidFill>
              <a:cs typeface="Arial" pitchFamily="34" charset="0"/>
            </a:endParaRPr>
          </a:p>
        </p:txBody>
      </p:sp>
    </p:spTree>
    <p:extLst>
      <p:ext uri="{BB962C8B-B14F-4D97-AF65-F5344CB8AC3E}">
        <p14:creationId xmlns:p14="http://schemas.microsoft.com/office/powerpoint/2010/main" val="21295990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2" name="Picture 2" descr="dispersion_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960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5.1%</a:t>
            </a:r>
            <a:endParaRPr lang="en-US">
              <a:solidFill>
                <a:schemeClr val="tx1"/>
              </a:solidFill>
              <a:cs typeface="Arial" pitchFamily="34" charset="0"/>
            </a:endParaRPr>
          </a:p>
        </p:txBody>
      </p:sp>
    </p:spTree>
    <p:extLst>
      <p:ext uri="{BB962C8B-B14F-4D97-AF65-F5344CB8AC3E}">
        <p14:creationId xmlns:p14="http://schemas.microsoft.com/office/powerpoint/2010/main" val="59062661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l-GR" sz="2400" b="1">
              <a:solidFill>
                <a:srgbClr val="333399"/>
              </a:solidFil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2711021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1794233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265073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8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58883" name="Rectangle 3"/>
          <p:cNvSpPr>
            <a:spLocks noGrp="1" noChangeArrowheads="1"/>
          </p:cNvSpPr>
          <p:nvPr>
            <p:ph type="title"/>
          </p:nvPr>
        </p:nvSpPr>
        <p:spPr>
          <a:xfrm>
            <a:off x="0" y="0"/>
            <a:ext cx="9721850" cy="1143000"/>
          </a:xfrm>
          <a:noFill/>
          <a:ln/>
        </p:spPr>
        <p:txBody>
          <a:bodyPr/>
          <a:lstStyle/>
          <a:p>
            <a:pPr algn="l"/>
            <a:r>
              <a:rPr lang="en-US">
                <a:solidFill>
                  <a:schemeClr val="bg1"/>
                </a:solidFill>
              </a:rPr>
              <a:t>		mosaic spread = 0 </a:t>
            </a:r>
            <a:r>
              <a:rPr lang="en-US">
                <a:solidFill>
                  <a:schemeClr val="bg1"/>
                </a:solidFill>
                <a:cs typeface="Arial" pitchFamily="34" charset="0"/>
              </a:rPr>
              <a:t>º</a:t>
            </a:r>
          </a:p>
        </p:txBody>
      </p:sp>
    </p:spTree>
    <p:extLst>
      <p:ext uri="{BB962C8B-B14F-4D97-AF65-F5344CB8AC3E}">
        <p14:creationId xmlns:p14="http://schemas.microsoft.com/office/powerpoint/2010/main" val="322677011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502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5027"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1.0</a:t>
            </a:r>
            <a:r>
              <a:rPr lang="en-US">
                <a:solidFill>
                  <a:schemeClr val="bg1"/>
                </a:solidFill>
                <a:cs typeface="Arial" pitchFamily="34" charset="0"/>
              </a:rPr>
              <a:t>º</a:t>
            </a:r>
          </a:p>
        </p:txBody>
      </p:sp>
    </p:spTree>
    <p:extLst>
      <p:ext uri="{BB962C8B-B14F-4D97-AF65-F5344CB8AC3E}">
        <p14:creationId xmlns:p14="http://schemas.microsoft.com/office/powerpoint/2010/main" val="119703137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014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0147"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6.4</a:t>
            </a:r>
            <a:r>
              <a:rPr lang="en-US">
                <a:solidFill>
                  <a:schemeClr val="bg1"/>
                </a:solidFill>
                <a:cs typeface="Arial" pitchFamily="34" charset="0"/>
              </a:rPr>
              <a:t>º</a:t>
            </a:r>
          </a:p>
        </p:txBody>
      </p:sp>
    </p:spTree>
    <p:extLst>
      <p:ext uri="{BB962C8B-B14F-4D97-AF65-F5344CB8AC3E}">
        <p14:creationId xmlns:p14="http://schemas.microsoft.com/office/powerpoint/2010/main" val="271352194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117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1171"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12.8</a:t>
            </a:r>
            <a:r>
              <a:rPr lang="en-US">
                <a:solidFill>
                  <a:schemeClr val="bg1"/>
                </a:solidFill>
                <a:cs typeface="Arial" pitchFamily="34" charset="0"/>
              </a:rPr>
              <a:t>º</a:t>
            </a:r>
          </a:p>
        </p:txBody>
      </p:sp>
    </p:spTree>
    <p:extLst>
      <p:ext uri="{BB962C8B-B14F-4D97-AF65-F5344CB8AC3E}">
        <p14:creationId xmlns:p14="http://schemas.microsoft.com/office/powerpoint/2010/main" val="165214209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title"/>
          </p:nvPr>
        </p:nvSpPr>
        <p:spPr/>
        <p:txBody>
          <a:bodyPr/>
          <a:lstStyle/>
          <a:p>
            <a:r>
              <a:rPr lang="en-US" sz="6000" dirty="0" smtClean="0"/>
              <a:t>Law of Convolution</a:t>
            </a:r>
            <a:endParaRPr lang="en-US" sz="6000" dirty="0"/>
          </a:p>
        </p:txBody>
      </p:sp>
      <p:sp>
        <p:nvSpPr>
          <p:cNvPr id="1259523" name="Rectangle 3"/>
          <p:cNvSpPr>
            <a:spLocks noGrp="1" noChangeArrowheads="1"/>
          </p:cNvSpPr>
          <p:nvPr>
            <p:ph type="body" idx="1"/>
          </p:nvPr>
        </p:nvSpPr>
        <p:spPr/>
        <p:txBody>
          <a:bodyPr/>
          <a:lstStyle/>
          <a:p>
            <a:pPr algn="ctr">
              <a:buFontTx/>
              <a:buNone/>
            </a:pPr>
            <a:endParaRPr lang="en-US" sz="2400">
              <a:cs typeface="Arial" pitchFamily="34" charset="0"/>
            </a:endParaRPr>
          </a:p>
          <a:p>
            <a:pPr algn="ctr">
              <a:buFontTx/>
              <a:buNone/>
            </a:pPr>
            <a:r>
              <a:rPr lang="en-US" sz="5400">
                <a:cs typeface="Arial" pitchFamily="34" charset="0"/>
              </a:rPr>
              <a:t>1</a:t>
            </a:r>
            <a:r>
              <a:rPr lang="en-US" sz="5400" baseline="50000">
                <a:solidFill>
                  <a:schemeClr val="bg2"/>
                </a:solidFill>
                <a:cs typeface="Arial" pitchFamily="34" charset="0"/>
              </a:rPr>
              <a:t>2</a:t>
            </a:r>
            <a:r>
              <a:rPr lang="en-US" sz="5400">
                <a:cs typeface="Arial" pitchFamily="34" charset="0"/>
              </a:rPr>
              <a:t> + 1</a:t>
            </a:r>
            <a:r>
              <a:rPr lang="en-US" sz="5400" baseline="50000">
                <a:solidFill>
                  <a:schemeClr val="bg2"/>
                </a:solidFill>
                <a:cs typeface="Arial" pitchFamily="34" charset="0"/>
              </a:rPr>
              <a:t>2</a:t>
            </a:r>
            <a:r>
              <a:rPr lang="en-US" sz="5400">
                <a:cs typeface="Arial" pitchFamily="34" charset="0"/>
              </a:rPr>
              <a:t> = 1.4</a:t>
            </a:r>
            <a:r>
              <a:rPr lang="en-US" sz="5400" baseline="50000">
                <a:solidFill>
                  <a:schemeClr val="bg2"/>
                </a:solidFill>
                <a:cs typeface="Arial" pitchFamily="34" charset="0"/>
              </a:rPr>
              <a:t>2</a:t>
            </a:r>
          </a:p>
          <a:p>
            <a:pPr algn="ctr">
              <a:buFontTx/>
              <a:buNone/>
            </a:pPr>
            <a:endParaRPr lang="en-US" sz="1800">
              <a:cs typeface="Arial" pitchFamily="34" charset="0"/>
            </a:endParaRPr>
          </a:p>
          <a:p>
            <a:pPr algn="ctr">
              <a:buFontTx/>
              <a:buNone/>
            </a:pPr>
            <a:r>
              <a:rPr lang="en-US" sz="5400">
                <a:cs typeface="Arial" pitchFamily="34" charset="0"/>
              </a:rPr>
              <a:t>3</a:t>
            </a:r>
            <a:r>
              <a:rPr lang="en-US" sz="5400" baseline="50000">
                <a:solidFill>
                  <a:schemeClr val="bg2"/>
                </a:solidFill>
                <a:cs typeface="Arial" pitchFamily="34" charset="0"/>
              </a:rPr>
              <a:t>2</a:t>
            </a:r>
            <a:r>
              <a:rPr lang="en-US" sz="5400">
                <a:cs typeface="Arial" pitchFamily="34" charset="0"/>
              </a:rPr>
              <a:t> + 1</a:t>
            </a:r>
            <a:r>
              <a:rPr lang="en-US" sz="5400" baseline="50000">
                <a:solidFill>
                  <a:schemeClr val="bg2"/>
                </a:solidFill>
                <a:cs typeface="Arial" pitchFamily="34" charset="0"/>
              </a:rPr>
              <a:t>2</a:t>
            </a:r>
            <a:r>
              <a:rPr lang="en-US" sz="5400">
                <a:cs typeface="Arial" pitchFamily="34" charset="0"/>
              </a:rPr>
              <a:t> = 3.2</a:t>
            </a:r>
            <a:r>
              <a:rPr lang="en-US" sz="5400" baseline="50000">
                <a:solidFill>
                  <a:schemeClr val="bg2"/>
                </a:solidFill>
                <a:cs typeface="Arial" pitchFamily="34" charset="0"/>
              </a:rPr>
              <a:t>2</a:t>
            </a:r>
          </a:p>
          <a:p>
            <a:pPr algn="ctr">
              <a:buFontTx/>
              <a:buNone/>
            </a:pPr>
            <a:endParaRPr lang="en-US" sz="1800">
              <a:cs typeface="Arial" pitchFamily="34" charset="0"/>
            </a:endParaRPr>
          </a:p>
          <a:p>
            <a:pPr algn="ctr">
              <a:buFontTx/>
              <a:buNone/>
            </a:pPr>
            <a:r>
              <a:rPr lang="el-GR" sz="5400">
                <a:cs typeface="Arial" pitchFamily="34" charset="0"/>
              </a:rPr>
              <a:t>σ</a:t>
            </a:r>
            <a:r>
              <a:rPr lang="el-GR" sz="5400" baseline="-25000">
                <a:cs typeface="Arial" pitchFamily="34" charset="0"/>
              </a:rPr>
              <a:t>total</a:t>
            </a:r>
            <a:r>
              <a:rPr lang="en-US" sz="5400" baseline="30000">
                <a:cs typeface="Arial" pitchFamily="34" charset="0"/>
              </a:rPr>
              <a:t>2</a:t>
            </a:r>
            <a:r>
              <a:rPr lang="en-US" sz="5400">
                <a:cs typeface="Arial" pitchFamily="34" charset="0"/>
              </a:rPr>
              <a:t> = </a:t>
            </a:r>
            <a:r>
              <a:rPr lang="el-GR" sz="5400">
                <a:cs typeface="Arial" pitchFamily="34" charset="0"/>
              </a:rPr>
              <a:t>σ</a:t>
            </a:r>
            <a:r>
              <a:rPr lang="en-US" sz="5400" baseline="-25000">
                <a:cs typeface="Arial" pitchFamily="34" charset="0"/>
              </a:rPr>
              <a:t>1</a:t>
            </a:r>
            <a:r>
              <a:rPr lang="en-US" sz="5400" baseline="30000">
                <a:cs typeface="Arial" pitchFamily="34" charset="0"/>
              </a:rPr>
              <a:t>2</a:t>
            </a:r>
            <a:r>
              <a:rPr lang="en-US" sz="5400">
                <a:cs typeface="Arial" pitchFamily="34" charset="0"/>
              </a:rPr>
              <a:t> + </a:t>
            </a:r>
            <a:r>
              <a:rPr lang="el-GR" sz="5400">
                <a:cs typeface="Arial" pitchFamily="34" charset="0"/>
              </a:rPr>
              <a:t>σ</a:t>
            </a:r>
            <a:r>
              <a:rPr lang="en-US" sz="5400" baseline="-25000">
                <a:cs typeface="Arial" pitchFamily="34" charset="0"/>
              </a:rPr>
              <a:t>2</a:t>
            </a:r>
            <a:r>
              <a:rPr lang="en-US" sz="5400" baseline="30000">
                <a:cs typeface="Arial" pitchFamily="34" charset="0"/>
              </a:rPr>
              <a:t>2</a:t>
            </a:r>
            <a:endParaRPr lang="en-US" sz="5400">
              <a:cs typeface="Arial" pitchFamily="34" charset="0"/>
            </a:endParaRPr>
          </a:p>
          <a:p>
            <a:pPr algn="ctr">
              <a:buFontTx/>
              <a:buNone/>
            </a:pPr>
            <a:endParaRPr lang="el-GR" sz="5400">
              <a:cs typeface="Arial" pitchFamily="34" charset="0"/>
            </a:endParaRPr>
          </a:p>
        </p:txBody>
      </p:sp>
    </p:spTree>
    <p:extLst>
      <p:ext uri="{BB962C8B-B14F-4D97-AF65-F5344CB8AC3E}">
        <p14:creationId xmlns:p14="http://schemas.microsoft.com/office/powerpoint/2010/main" val="5842136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go?</a:t>
            </a:r>
            <a:endParaRPr lang="en-US" sz="6000" dirty="0"/>
          </a:p>
        </p:txBody>
      </p:sp>
    </p:spTree>
    <p:extLst>
      <p:ext uri="{BB962C8B-B14F-4D97-AF65-F5344CB8AC3E}">
        <p14:creationId xmlns:p14="http://schemas.microsoft.com/office/powerpoint/2010/main" val="8123392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19811" name="Rectangle 3"/>
          <p:cNvSpPr>
            <a:spLocks noGrp="1" noChangeArrowheads="1"/>
          </p:cNvSpPr>
          <p:nvPr>
            <p:ph type="title"/>
          </p:nvPr>
        </p:nvSpPr>
        <p:spPr/>
        <p:txBody>
          <a:bodyPr/>
          <a:lstStyle/>
          <a:p>
            <a:r>
              <a:rPr lang="en-US"/>
              <a:t>Where do photons go?</a:t>
            </a:r>
          </a:p>
        </p:txBody>
      </p:sp>
      <p:sp>
        <p:nvSpPr>
          <p:cNvPr id="11981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1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19814" name="Group 6"/>
          <p:cNvGrpSpPr>
            <a:grpSpLocks/>
          </p:cNvGrpSpPr>
          <p:nvPr/>
        </p:nvGrpSpPr>
        <p:grpSpPr bwMode="auto">
          <a:xfrm>
            <a:off x="5286375" y="1277938"/>
            <a:ext cx="1490663" cy="1447800"/>
            <a:chOff x="1893" y="816"/>
            <a:chExt cx="1597" cy="1500"/>
          </a:xfrm>
        </p:grpSpPr>
        <p:pic>
          <p:nvPicPr>
            <p:cNvPr id="11981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981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981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11982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119825"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7.3%</a:t>
            </a:r>
          </a:p>
        </p:txBody>
      </p:sp>
      <p:sp>
        <p:nvSpPr>
          <p:cNvPr id="119826"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(7%)</a:t>
            </a:r>
          </a:p>
        </p:txBody>
      </p:sp>
      <p:sp>
        <p:nvSpPr>
          <p:cNvPr id="119827"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(87%)</a:t>
            </a:r>
            <a:endParaRPr lang="en-US" sz="1400" b="1">
              <a:solidFill>
                <a:srgbClr val="009900"/>
              </a:solidFill>
            </a:endParaRPr>
          </a:p>
        </p:txBody>
      </p:sp>
      <p:sp>
        <p:nvSpPr>
          <p:cNvPr id="119828"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sp>
        <p:nvSpPr>
          <p:cNvPr id="119829"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0"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(~0%)</a:t>
            </a:r>
          </a:p>
        </p:txBody>
      </p:sp>
      <p:sp>
        <p:nvSpPr>
          <p:cNvPr id="119831"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(99%)</a:t>
            </a:r>
            <a:endParaRPr lang="en-US" sz="1400" b="1">
              <a:solidFill>
                <a:srgbClr val="009900"/>
              </a:solidFill>
            </a:endParaRPr>
          </a:p>
        </p:txBody>
      </p:sp>
      <p:sp>
        <p:nvSpPr>
          <p:cNvPr id="119832"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119833"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119834"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5"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9836"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19837"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8"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100580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Elastic scattering</a:t>
            </a:r>
          </a:p>
        </p:txBody>
      </p:sp>
      <p:sp>
        <p:nvSpPr>
          <p:cNvPr id="112643"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44" name="Oval 4"/>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45"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46"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7381523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2782888"/>
            <a:ext cx="5018088" cy="1319212"/>
            <a:chOff x="-1194" y="2058"/>
            <a:chExt cx="3161" cy="831"/>
          </a:xfrm>
        </p:grpSpPr>
        <p:grpSp>
          <p:nvGrpSpPr>
            <p:cNvPr id="113667" name="Group 3"/>
            <p:cNvGrpSpPr>
              <a:grpSpLocks/>
            </p:cNvGrpSpPr>
            <p:nvPr/>
          </p:nvGrpSpPr>
          <p:grpSpPr bwMode="auto">
            <a:xfrm>
              <a:off x="-1194" y="2273"/>
              <a:ext cx="370" cy="369"/>
              <a:chOff x="362" y="2318"/>
              <a:chExt cx="370" cy="369"/>
            </a:xfrm>
          </p:grpSpPr>
          <p:sp>
            <p:nvSpPr>
              <p:cNvPr id="113668" name="Freeform 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69" name="Freeform 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0" name="Group 6"/>
            <p:cNvGrpSpPr>
              <a:grpSpLocks/>
            </p:cNvGrpSpPr>
            <p:nvPr/>
          </p:nvGrpSpPr>
          <p:grpSpPr bwMode="auto">
            <a:xfrm>
              <a:off x="-826" y="2273"/>
              <a:ext cx="370" cy="369"/>
              <a:chOff x="362" y="2318"/>
              <a:chExt cx="370" cy="369"/>
            </a:xfrm>
          </p:grpSpPr>
          <p:sp>
            <p:nvSpPr>
              <p:cNvPr id="113671" name="Freeform 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2" name="Freeform 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3" name="Group 9"/>
            <p:cNvGrpSpPr>
              <a:grpSpLocks/>
            </p:cNvGrpSpPr>
            <p:nvPr/>
          </p:nvGrpSpPr>
          <p:grpSpPr bwMode="auto">
            <a:xfrm>
              <a:off x="-458" y="2273"/>
              <a:ext cx="370" cy="369"/>
              <a:chOff x="362" y="2318"/>
              <a:chExt cx="370" cy="369"/>
            </a:xfrm>
          </p:grpSpPr>
          <p:sp>
            <p:nvSpPr>
              <p:cNvPr id="113674" name="Freeform 1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5" name="Freeform 1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6" name="Group 12"/>
            <p:cNvGrpSpPr>
              <a:grpSpLocks/>
            </p:cNvGrpSpPr>
            <p:nvPr/>
          </p:nvGrpSpPr>
          <p:grpSpPr bwMode="auto">
            <a:xfrm>
              <a:off x="-90" y="2273"/>
              <a:ext cx="370" cy="369"/>
              <a:chOff x="362" y="2318"/>
              <a:chExt cx="370" cy="369"/>
            </a:xfrm>
          </p:grpSpPr>
          <p:sp>
            <p:nvSpPr>
              <p:cNvPr id="113677" name="Freeform 1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8" name="Freeform 1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9" name="Group 15"/>
            <p:cNvGrpSpPr>
              <a:grpSpLocks/>
            </p:cNvGrpSpPr>
            <p:nvPr/>
          </p:nvGrpSpPr>
          <p:grpSpPr bwMode="auto">
            <a:xfrm>
              <a:off x="278" y="2273"/>
              <a:ext cx="370" cy="369"/>
              <a:chOff x="362" y="2318"/>
              <a:chExt cx="370" cy="369"/>
            </a:xfrm>
          </p:grpSpPr>
          <p:sp>
            <p:nvSpPr>
              <p:cNvPr id="113680" name="Freeform 1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1" name="Freeform 1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82" name="Group 18"/>
            <p:cNvGrpSpPr>
              <a:grpSpLocks/>
            </p:cNvGrpSpPr>
            <p:nvPr/>
          </p:nvGrpSpPr>
          <p:grpSpPr bwMode="auto">
            <a:xfrm>
              <a:off x="646" y="2273"/>
              <a:ext cx="370" cy="369"/>
              <a:chOff x="362" y="2318"/>
              <a:chExt cx="370" cy="369"/>
            </a:xfrm>
          </p:grpSpPr>
          <p:sp>
            <p:nvSpPr>
              <p:cNvPr id="113683" name="Freeform 1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4" name="Freeform 2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85" name="Group 21"/>
            <p:cNvGrpSpPr>
              <a:grpSpLocks/>
            </p:cNvGrpSpPr>
            <p:nvPr/>
          </p:nvGrpSpPr>
          <p:grpSpPr bwMode="auto">
            <a:xfrm>
              <a:off x="1014" y="2273"/>
              <a:ext cx="370" cy="369"/>
              <a:chOff x="362" y="2318"/>
              <a:chExt cx="370" cy="369"/>
            </a:xfrm>
          </p:grpSpPr>
          <p:sp>
            <p:nvSpPr>
              <p:cNvPr id="113686"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7"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3688" name="Freeform 2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9" name="Freeform 2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9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3691" name="Rectangle 27"/>
          <p:cNvSpPr>
            <a:spLocks noGrp="1" noChangeArrowheads="1"/>
          </p:cNvSpPr>
          <p:nvPr>
            <p:ph type="title"/>
          </p:nvPr>
        </p:nvSpPr>
        <p:spPr/>
        <p:txBody>
          <a:bodyPr/>
          <a:lstStyle/>
          <a:p>
            <a:r>
              <a:rPr lang="en-US"/>
              <a:t>Elastic scattering</a:t>
            </a:r>
          </a:p>
        </p:txBody>
      </p:sp>
      <p:sp>
        <p:nvSpPr>
          <p:cNvPr id="11369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93" name="Oval 29"/>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9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9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3696" name="Group 32"/>
          <p:cNvGrpSpPr>
            <a:grpSpLocks/>
          </p:cNvGrpSpPr>
          <p:nvPr/>
        </p:nvGrpSpPr>
        <p:grpSpPr bwMode="auto">
          <a:xfrm rot="-2052048">
            <a:off x="4125913" y="1389063"/>
            <a:ext cx="5018087" cy="1319212"/>
            <a:chOff x="-1194" y="2058"/>
            <a:chExt cx="3161" cy="831"/>
          </a:xfrm>
        </p:grpSpPr>
        <p:grpSp>
          <p:nvGrpSpPr>
            <p:cNvPr id="113697" name="Group 33"/>
            <p:cNvGrpSpPr>
              <a:grpSpLocks/>
            </p:cNvGrpSpPr>
            <p:nvPr/>
          </p:nvGrpSpPr>
          <p:grpSpPr bwMode="auto">
            <a:xfrm>
              <a:off x="-1194" y="2273"/>
              <a:ext cx="370" cy="369"/>
              <a:chOff x="362" y="2318"/>
              <a:chExt cx="370" cy="369"/>
            </a:xfrm>
          </p:grpSpPr>
          <p:sp>
            <p:nvSpPr>
              <p:cNvPr id="113698" name="Freeform 3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99" name="Freeform 3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00" name="Group 36"/>
            <p:cNvGrpSpPr>
              <a:grpSpLocks/>
            </p:cNvGrpSpPr>
            <p:nvPr/>
          </p:nvGrpSpPr>
          <p:grpSpPr bwMode="auto">
            <a:xfrm>
              <a:off x="-826" y="2273"/>
              <a:ext cx="370" cy="369"/>
              <a:chOff x="362" y="2318"/>
              <a:chExt cx="370" cy="369"/>
            </a:xfrm>
          </p:grpSpPr>
          <p:sp>
            <p:nvSpPr>
              <p:cNvPr id="113701" name="Freeform 3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2" name="Freeform 3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03" name="Group 39"/>
            <p:cNvGrpSpPr>
              <a:grpSpLocks/>
            </p:cNvGrpSpPr>
            <p:nvPr/>
          </p:nvGrpSpPr>
          <p:grpSpPr bwMode="auto">
            <a:xfrm>
              <a:off x="-458" y="2273"/>
              <a:ext cx="370" cy="369"/>
              <a:chOff x="362" y="2318"/>
              <a:chExt cx="370" cy="369"/>
            </a:xfrm>
          </p:grpSpPr>
          <p:sp>
            <p:nvSpPr>
              <p:cNvPr id="113704" name="Freeform 4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5" name="Freeform 4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06" name="Group 42"/>
            <p:cNvGrpSpPr>
              <a:grpSpLocks/>
            </p:cNvGrpSpPr>
            <p:nvPr/>
          </p:nvGrpSpPr>
          <p:grpSpPr bwMode="auto">
            <a:xfrm>
              <a:off x="-90" y="2273"/>
              <a:ext cx="370" cy="369"/>
              <a:chOff x="362" y="2318"/>
              <a:chExt cx="370" cy="369"/>
            </a:xfrm>
          </p:grpSpPr>
          <p:sp>
            <p:nvSpPr>
              <p:cNvPr id="113707" name="Freeform 4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8" name="Freeform 4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09" name="Group 45"/>
            <p:cNvGrpSpPr>
              <a:grpSpLocks/>
            </p:cNvGrpSpPr>
            <p:nvPr/>
          </p:nvGrpSpPr>
          <p:grpSpPr bwMode="auto">
            <a:xfrm>
              <a:off x="278" y="2273"/>
              <a:ext cx="370" cy="369"/>
              <a:chOff x="362" y="2318"/>
              <a:chExt cx="370" cy="369"/>
            </a:xfrm>
          </p:grpSpPr>
          <p:sp>
            <p:nvSpPr>
              <p:cNvPr id="113710" name="Freeform 4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11" name="Freeform 4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12" name="Group 48"/>
            <p:cNvGrpSpPr>
              <a:grpSpLocks/>
            </p:cNvGrpSpPr>
            <p:nvPr/>
          </p:nvGrpSpPr>
          <p:grpSpPr bwMode="auto">
            <a:xfrm>
              <a:off x="646" y="2273"/>
              <a:ext cx="370" cy="369"/>
              <a:chOff x="362" y="2318"/>
              <a:chExt cx="370" cy="369"/>
            </a:xfrm>
          </p:grpSpPr>
          <p:sp>
            <p:nvSpPr>
              <p:cNvPr id="113713" name="Freeform 4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14" name="Freeform 5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15" name="Group 51"/>
            <p:cNvGrpSpPr>
              <a:grpSpLocks/>
            </p:cNvGrpSpPr>
            <p:nvPr/>
          </p:nvGrpSpPr>
          <p:grpSpPr bwMode="auto">
            <a:xfrm>
              <a:off x="1014" y="2273"/>
              <a:ext cx="370" cy="369"/>
              <a:chOff x="362" y="2318"/>
              <a:chExt cx="370" cy="369"/>
            </a:xfrm>
          </p:grpSpPr>
          <p:sp>
            <p:nvSpPr>
              <p:cNvPr id="113716" name="Freeform 5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17" name="Freeform 5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3718" name="Freeform 5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19" name="Freeform 5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20"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94640185"/>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838200" y="3482659"/>
              <a:ext cx="16466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14" name="TextBox 13"/>
            <p:cNvSpPr txBox="1"/>
            <p:nvPr/>
          </p:nvSpPr>
          <p:spPr>
            <a:xfrm>
              <a:off x="6814477" y="4004391"/>
              <a:ext cx="979755" cy="369332"/>
            </a:xfrm>
            <a:prstGeom prst="rect">
              <a:avLst/>
            </a:prstGeom>
            <a:noFill/>
          </p:spPr>
          <p:txBody>
            <a:bodyPr wrap="none" rtlCol="0">
              <a:spAutoFit/>
            </a:bodyPr>
            <a:lstStyle/>
            <a:p>
              <a:r>
                <a:rPr lang="en-US" dirty="0" smtClean="0"/>
                <a:t>X-rays !</a:t>
              </a:r>
              <a:endParaRPr lang="en-US" dirty="0"/>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Tree>
    <p:extLst>
      <p:ext uri="{BB962C8B-B14F-4D97-AF65-F5344CB8AC3E}">
        <p14:creationId xmlns:p14="http://schemas.microsoft.com/office/powerpoint/2010/main" val="31654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1143000"/>
          </a:xfrm>
        </p:spPr>
        <p:txBody>
          <a:bodyPr/>
          <a:lstStyle/>
          <a:p>
            <a:pPr eaLnBrk="1" hangingPunct="1"/>
            <a:r>
              <a:rPr lang="en-US" smtClean="0"/>
              <a:t>How big is an atom?</a:t>
            </a:r>
            <a:endParaRPr lang="en-US" smtClean="0">
              <a:solidFill>
                <a:srgbClr val="FF0000"/>
              </a:solidFill>
            </a:endParaRPr>
          </a:p>
        </p:txBody>
      </p:sp>
      <p:sp>
        <p:nvSpPr>
          <p:cNvPr id="173059" name="Oval 3"/>
          <p:cNvSpPr>
            <a:spLocks noChangeAspect="1" noChangeArrowheads="1"/>
          </p:cNvSpPr>
          <p:nvPr/>
        </p:nvSpPr>
        <p:spPr bwMode="auto">
          <a:xfrm>
            <a:off x="1592263" y="1752600"/>
            <a:ext cx="739775" cy="739775"/>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C</a:t>
            </a:r>
          </a:p>
        </p:txBody>
      </p:sp>
      <p:sp>
        <p:nvSpPr>
          <p:cNvPr id="173060" name="Line 4"/>
          <p:cNvSpPr>
            <a:spLocks noChangeShapeType="1"/>
          </p:cNvSpPr>
          <p:nvPr/>
        </p:nvSpPr>
        <p:spPr bwMode="auto">
          <a:xfrm>
            <a:off x="1471613" y="3471863"/>
            <a:ext cx="822325" cy="0"/>
          </a:xfrm>
          <a:prstGeom prst="line">
            <a:avLst/>
          </a:prstGeom>
          <a:noFill/>
          <a:ln w="381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3061" name="Line 5"/>
          <p:cNvSpPr>
            <a:spLocks noChangeShapeType="1"/>
          </p:cNvSpPr>
          <p:nvPr/>
        </p:nvSpPr>
        <p:spPr bwMode="auto">
          <a:xfrm>
            <a:off x="431800" y="4814888"/>
            <a:ext cx="8226425" cy="0"/>
          </a:xfrm>
          <a:prstGeom prst="line">
            <a:avLst/>
          </a:prstGeom>
          <a:noFill/>
          <a:ln w="381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3062" name="Text Box 6"/>
          <p:cNvSpPr txBox="1">
            <a:spLocks noChangeArrowheads="1"/>
          </p:cNvSpPr>
          <p:nvPr/>
        </p:nvSpPr>
        <p:spPr bwMode="auto">
          <a:xfrm>
            <a:off x="1419225" y="3792538"/>
            <a:ext cx="238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1 </a:t>
            </a:r>
            <a:r>
              <a:rPr lang="en-US" sz="2400" b="1">
                <a:solidFill>
                  <a:srgbClr val="000000"/>
                </a:solidFill>
                <a:cs typeface="Arial" charset="0"/>
              </a:rPr>
              <a:t>Ångstrom (Å)</a:t>
            </a:r>
          </a:p>
        </p:txBody>
      </p:sp>
      <p:sp>
        <p:nvSpPr>
          <p:cNvPr id="173063" name="Text Box 7"/>
          <p:cNvSpPr txBox="1">
            <a:spLocks noChangeArrowheads="1"/>
          </p:cNvSpPr>
          <p:nvPr/>
        </p:nvSpPr>
        <p:spPr bwMode="auto">
          <a:xfrm>
            <a:off x="1333500" y="5097463"/>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1 </a:t>
            </a:r>
            <a:r>
              <a:rPr lang="en-US" sz="2400" b="1">
                <a:solidFill>
                  <a:srgbClr val="000000"/>
                </a:solidFill>
                <a:cs typeface="Arial" charset="0"/>
              </a:rPr>
              <a:t>nanometer (10</a:t>
            </a:r>
            <a:r>
              <a:rPr lang="en-US" sz="2400" b="1" baseline="30000">
                <a:solidFill>
                  <a:srgbClr val="000000"/>
                </a:solidFill>
                <a:cs typeface="Arial" charset="0"/>
              </a:rPr>
              <a:t>-9</a:t>
            </a:r>
            <a:r>
              <a:rPr lang="en-US" sz="2400" b="1">
                <a:solidFill>
                  <a:srgbClr val="000000"/>
                </a:solidFill>
                <a:cs typeface="Arial" charset="0"/>
              </a:rPr>
              <a:t> m)</a:t>
            </a:r>
          </a:p>
        </p:txBody>
      </p:sp>
      <p:sp>
        <p:nvSpPr>
          <p:cNvPr id="173064" name="Oval 8"/>
          <p:cNvSpPr>
            <a:spLocks noChangeAspect="1" noChangeArrowheads="1"/>
          </p:cNvSpPr>
          <p:nvPr/>
        </p:nvSpPr>
        <p:spPr bwMode="auto">
          <a:xfrm>
            <a:off x="2884488" y="1793875"/>
            <a:ext cx="658812" cy="658813"/>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N</a:t>
            </a:r>
          </a:p>
        </p:txBody>
      </p:sp>
      <p:sp>
        <p:nvSpPr>
          <p:cNvPr id="173065" name="Oval 9"/>
          <p:cNvSpPr>
            <a:spLocks noChangeAspect="1" noChangeArrowheads="1"/>
          </p:cNvSpPr>
          <p:nvPr/>
        </p:nvSpPr>
        <p:spPr bwMode="auto">
          <a:xfrm>
            <a:off x="4097338" y="1825625"/>
            <a:ext cx="593725" cy="5937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O</a:t>
            </a:r>
          </a:p>
        </p:txBody>
      </p:sp>
      <p:sp>
        <p:nvSpPr>
          <p:cNvPr id="173066" name="Oval 10"/>
          <p:cNvSpPr>
            <a:spLocks noChangeAspect="1" noChangeArrowheads="1"/>
          </p:cNvSpPr>
          <p:nvPr/>
        </p:nvSpPr>
        <p:spPr bwMode="auto">
          <a:xfrm>
            <a:off x="6604000" y="1885950"/>
            <a:ext cx="474663" cy="47466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S</a:t>
            </a:r>
          </a:p>
        </p:txBody>
      </p:sp>
      <p:sp>
        <p:nvSpPr>
          <p:cNvPr id="173067" name="Oval 11"/>
          <p:cNvSpPr>
            <a:spLocks noChangeAspect="1" noChangeArrowheads="1"/>
          </p:cNvSpPr>
          <p:nvPr/>
        </p:nvSpPr>
        <p:spPr bwMode="auto">
          <a:xfrm>
            <a:off x="5245100" y="1720850"/>
            <a:ext cx="804863" cy="8048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H</a:t>
            </a:r>
          </a:p>
        </p:txBody>
      </p:sp>
      <p:sp>
        <p:nvSpPr>
          <p:cNvPr id="173068" name="Oval 12"/>
          <p:cNvSpPr>
            <a:spLocks noChangeAspect="1" noChangeArrowheads="1"/>
          </p:cNvSpPr>
          <p:nvPr/>
        </p:nvSpPr>
        <p:spPr bwMode="auto">
          <a:xfrm>
            <a:off x="7632700" y="1995488"/>
            <a:ext cx="255588" cy="255587"/>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solidFill>
                  <a:srgbClr val="000000"/>
                </a:solidFill>
              </a:rPr>
              <a:t>U</a:t>
            </a:r>
          </a:p>
        </p:txBody>
      </p:sp>
    </p:spTree>
    <p:extLst>
      <p:ext uri="{BB962C8B-B14F-4D97-AF65-F5344CB8AC3E}">
        <p14:creationId xmlns:p14="http://schemas.microsoft.com/office/powerpoint/2010/main" val="3766010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30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0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306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306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30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306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30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3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nimBg="1"/>
      <p:bldP spid="173060" grpId="0" animBg="1"/>
      <p:bldP spid="173061" grpId="0" animBg="1"/>
      <p:bldP spid="173062" grpId="0"/>
      <p:bldP spid="173063" grpId="0"/>
      <p:bldP spid="173064" grpId="0" animBg="1"/>
      <p:bldP spid="173065" grpId="0" animBg="1"/>
      <p:bldP spid="173066" grpId="0" animBg="1"/>
      <p:bldP spid="173067" grpId="0" animBg="1"/>
      <p:bldP spid="17306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2"/>
          <p:cNvSpPr>
            <a:spLocks noChangeAspect="1" noChangeArrowheads="1"/>
          </p:cNvSpPr>
          <p:nvPr/>
        </p:nvSpPr>
        <p:spPr bwMode="auto">
          <a:xfrm>
            <a:off x="6218238" y="946150"/>
            <a:ext cx="2925762" cy="29257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U</a:t>
            </a:r>
          </a:p>
        </p:txBody>
      </p:sp>
      <p:sp>
        <p:nvSpPr>
          <p:cNvPr id="35843" name="Rectangle 3"/>
          <p:cNvSpPr>
            <a:spLocks noGrp="1" noChangeArrowheads="1"/>
          </p:cNvSpPr>
          <p:nvPr>
            <p:ph type="title"/>
          </p:nvPr>
        </p:nvSpPr>
        <p:spPr>
          <a:xfrm>
            <a:off x="457200" y="-152400"/>
            <a:ext cx="8229600" cy="1143000"/>
          </a:xfrm>
        </p:spPr>
        <p:txBody>
          <a:bodyPr/>
          <a:lstStyle/>
          <a:p>
            <a:pPr eaLnBrk="1" hangingPunct="1"/>
            <a:r>
              <a:rPr lang="en-US" smtClean="0"/>
              <a:t>How big is an atom?</a:t>
            </a:r>
            <a:endParaRPr lang="en-US" smtClean="0">
              <a:solidFill>
                <a:srgbClr val="FF0000"/>
              </a:solidFill>
            </a:endParaRPr>
          </a:p>
        </p:txBody>
      </p:sp>
      <p:sp>
        <p:nvSpPr>
          <p:cNvPr id="35844" name="Oval 4"/>
          <p:cNvSpPr>
            <a:spLocks noChangeAspect="1" noChangeArrowheads="1"/>
          </p:cNvSpPr>
          <p:nvPr/>
        </p:nvSpPr>
        <p:spPr bwMode="auto">
          <a:xfrm>
            <a:off x="1592263" y="2041525"/>
            <a:ext cx="739775" cy="739775"/>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C</a:t>
            </a:r>
          </a:p>
        </p:txBody>
      </p:sp>
      <p:sp>
        <p:nvSpPr>
          <p:cNvPr id="35845" name="Oval 5"/>
          <p:cNvSpPr>
            <a:spLocks noChangeAspect="1" noChangeArrowheads="1"/>
          </p:cNvSpPr>
          <p:nvPr/>
        </p:nvSpPr>
        <p:spPr bwMode="auto">
          <a:xfrm>
            <a:off x="2765425" y="2008188"/>
            <a:ext cx="804863" cy="804862"/>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N</a:t>
            </a:r>
          </a:p>
        </p:txBody>
      </p:sp>
      <p:sp>
        <p:nvSpPr>
          <p:cNvPr id="35846" name="Oval 6"/>
          <p:cNvSpPr>
            <a:spLocks noChangeAspect="1" noChangeArrowheads="1"/>
          </p:cNvSpPr>
          <p:nvPr/>
        </p:nvSpPr>
        <p:spPr bwMode="auto">
          <a:xfrm>
            <a:off x="4005263" y="1981200"/>
            <a:ext cx="858837" cy="8588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O</a:t>
            </a:r>
          </a:p>
        </p:txBody>
      </p:sp>
      <p:sp>
        <p:nvSpPr>
          <p:cNvPr id="35847" name="Oval 7"/>
          <p:cNvSpPr>
            <a:spLocks noChangeAspect="1" noChangeArrowheads="1"/>
          </p:cNvSpPr>
          <p:nvPr/>
        </p:nvSpPr>
        <p:spPr bwMode="auto">
          <a:xfrm>
            <a:off x="6034088" y="1803400"/>
            <a:ext cx="1216025" cy="12160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S</a:t>
            </a:r>
          </a:p>
        </p:txBody>
      </p:sp>
      <p:sp>
        <p:nvSpPr>
          <p:cNvPr id="35848" name="Oval 8"/>
          <p:cNvSpPr>
            <a:spLocks noChangeAspect="1" noChangeArrowheads="1"/>
          </p:cNvSpPr>
          <p:nvPr/>
        </p:nvSpPr>
        <p:spPr bwMode="auto">
          <a:xfrm>
            <a:off x="5297488" y="2260600"/>
            <a:ext cx="301625" cy="3016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H</a:t>
            </a:r>
          </a:p>
        </p:txBody>
      </p:sp>
      <p:sp>
        <p:nvSpPr>
          <p:cNvPr id="35849" name="Text Box 9"/>
          <p:cNvSpPr txBox="1">
            <a:spLocks noChangeArrowheads="1"/>
          </p:cNvSpPr>
          <p:nvPr/>
        </p:nvSpPr>
        <p:spPr bwMode="auto">
          <a:xfrm>
            <a:off x="3114675" y="4548188"/>
            <a:ext cx="262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rPr>
              <a:t>as seen by X-rays</a:t>
            </a:r>
          </a:p>
        </p:txBody>
      </p:sp>
    </p:spTree>
    <p:extLst>
      <p:ext uri="{BB962C8B-B14F-4D97-AF65-F5344CB8AC3E}">
        <p14:creationId xmlns:p14="http://schemas.microsoft.com/office/powerpoint/2010/main" val="254082522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2"/>
          <p:cNvGrpSpPr>
            <a:grpSpLocks/>
          </p:cNvGrpSpPr>
          <p:nvPr/>
        </p:nvGrpSpPr>
        <p:grpSpPr bwMode="auto">
          <a:xfrm>
            <a:off x="0" y="2782888"/>
            <a:ext cx="5018088" cy="1319212"/>
            <a:chOff x="-1194" y="2058"/>
            <a:chExt cx="3161" cy="831"/>
          </a:xfrm>
        </p:grpSpPr>
        <p:grpSp>
          <p:nvGrpSpPr>
            <p:cNvPr id="128003" name="Group 3"/>
            <p:cNvGrpSpPr>
              <a:grpSpLocks/>
            </p:cNvGrpSpPr>
            <p:nvPr/>
          </p:nvGrpSpPr>
          <p:grpSpPr bwMode="auto">
            <a:xfrm>
              <a:off x="-1194" y="2273"/>
              <a:ext cx="370" cy="369"/>
              <a:chOff x="362" y="2318"/>
              <a:chExt cx="370" cy="369"/>
            </a:xfrm>
          </p:grpSpPr>
          <p:sp>
            <p:nvSpPr>
              <p:cNvPr id="128004" name="Freeform 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5" name="Freeform 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06" name="Group 6"/>
            <p:cNvGrpSpPr>
              <a:grpSpLocks/>
            </p:cNvGrpSpPr>
            <p:nvPr/>
          </p:nvGrpSpPr>
          <p:grpSpPr bwMode="auto">
            <a:xfrm>
              <a:off x="-826" y="2273"/>
              <a:ext cx="370" cy="369"/>
              <a:chOff x="362" y="2318"/>
              <a:chExt cx="370" cy="369"/>
            </a:xfrm>
          </p:grpSpPr>
          <p:sp>
            <p:nvSpPr>
              <p:cNvPr id="128007" name="Freeform 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8" name="Freeform 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09" name="Group 9"/>
            <p:cNvGrpSpPr>
              <a:grpSpLocks/>
            </p:cNvGrpSpPr>
            <p:nvPr/>
          </p:nvGrpSpPr>
          <p:grpSpPr bwMode="auto">
            <a:xfrm>
              <a:off x="-458" y="2273"/>
              <a:ext cx="370" cy="369"/>
              <a:chOff x="362" y="2318"/>
              <a:chExt cx="370" cy="369"/>
            </a:xfrm>
          </p:grpSpPr>
          <p:sp>
            <p:nvSpPr>
              <p:cNvPr id="128010" name="Freeform 1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1" name="Freeform 1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2" name="Group 12"/>
            <p:cNvGrpSpPr>
              <a:grpSpLocks/>
            </p:cNvGrpSpPr>
            <p:nvPr/>
          </p:nvGrpSpPr>
          <p:grpSpPr bwMode="auto">
            <a:xfrm>
              <a:off x="-90" y="2273"/>
              <a:ext cx="370" cy="369"/>
              <a:chOff x="362" y="2318"/>
              <a:chExt cx="370" cy="369"/>
            </a:xfrm>
          </p:grpSpPr>
          <p:sp>
            <p:nvSpPr>
              <p:cNvPr id="128013" name="Freeform 1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4" name="Freeform 1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5" name="Group 15"/>
            <p:cNvGrpSpPr>
              <a:grpSpLocks/>
            </p:cNvGrpSpPr>
            <p:nvPr/>
          </p:nvGrpSpPr>
          <p:grpSpPr bwMode="auto">
            <a:xfrm>
              <a:off x="278" y="2273"/>
              <a:ext cx="370" cy="369"/>
              <a:chOff x="362" y="2318"/>
              <a:chExt cx="370" cy="369"/>
            </a:xfrm>
          </p:grpSpPr>
          <p:sp>
            <p:nvSpPr>
              <p:cNvPr id="128016" name="Freeform 1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7" name="Freeform 1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8" name="Group 18"/>
            <p:cNvGrpSpPr>
              <a:grpSpLocks/>
            </p:cNvGrpSpPr>
            <p:nvPr/>
          </p:nvGrpSpPr>
          <p:grpSpPr bwMode="auto">
            <a:xfrm>
              <a:off x="646" y="2273"/>
              <a:ext cx="370" cy="369"/>
              <a:chOff x="362" y="2318"/>
              <a:chExt cx="370" cy="369"/>
            </a:xfrm>
          </p:grpSpPr>
          <p:sp>
            <p:nvSpPr>
              <p:cNvPr id="128019" name="Freeform 1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0" name="Freeform 2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21" name="Group 21"/>
            <p:cNvGrpSpPr>
              <a:grpSpLocks/>
            </p:cNvGrpSpPr>
            <p:nvPr/>
          </p:nvGrpSpPr>
          <p:grpSpPr bwMode="auto">
            <a:xfrm>
              <a:off x="1014" y="2273"/>
              <a:ext cx="370" cy="369"/>
              <a:chOff x="362" y="2318"/>
              <a:chExt cx="370" cy="369"/>
            </a:xfrm>
          </p:grpSpPr>
          <p:sp>
            <p:nvSpPr>
              <p:cNvPr id="128022"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3"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8024" name="Freeform 2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5" name="Freeform 2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6"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8027" name="Rectangle 27"/>
          <p:cNvSpPr>
            <a:spLocks noGrp="1" noChangeArrowheads="1"/>
          </p:cNvSpPr>
          <p:nvPr>
            <p:ph type="title"/>
          </p:nvPr>
        </p:nvSpPr>
        <p:spPr/>
        <p:txBody>
          <a:bodyPr/>
          <a:lstStyle/>
          <a:p>
            <a:r>
              <a:rPr lang="en-US"/>
              <a:t>Elastic scattering</a:t>
            </a:r>
          </a:p>
        </p:txBody>
      </p:sp>
      <p:sp>
        <p:nvSpPr>
          <p:cNvPr id="128028"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9" name="Oval 29"/>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0"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1"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032" name="Group 32"/>
          <p:cNvGrpSpPr>
            <a:grpSpLocks/>
          </p:cNvGrpSpPr>
          <p:nvPr/>
        </p:nvGrpSpPr>
        <p:grpSpPr bwMode="auto">
          <a:xfrm rot="-2052048">
            <a:off x="4125913" y="1389063"/>
            <a:ext cx="5018087" cy="1319212"/>
            <a:chOff x="-1194" y="2058"/>
            <a:chExt cx="3161" cy="831"/>
          </a:xfrm>
        </p:grpSpPr>
        <p:grpSp>
          <p:nvGrpSpPr>
            <p:cNvPr id="128033" name="Group 33"/>
            <p:cNvGrpSpPr>
              <a:grpSpLocks/>
            </p:cNvGrpSpPr>
            <p:nvPr/>
          </p:nvGrpSpPr>
          <p:grpSpPr bwMode="auto">
            <a:xfrm>
              <a:off x="-1194" y="2273"/>
              <a:ext cx="370" cy="369"/>
              <a:chOff x="362" y="2318"/>
              <a:chExt cx="370" cy="369"/>
            </a:xfrm>
          </p:grpSpPr>
          <p:sp>
            <p:nvSpPr>
              <p:cNvPr id="128034" name="Freeform 3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35" name="Freeform 3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36" name="Group 36"/>
            <p:cNvGrpSpPr>
              <a:grpSpLocks/>
            </p:cNvGrpSpPr>
            <p:nvPr/>
          </p:nvGrpSpPr>
          <p:grpSpPr bwMode="auto">
            <a:xfrm>
              <a:off x="-826" y="2273"/>
              <a:ext cx="370" cy="369"/>
              <a:chOff x="362" y="2318"/>
              <a:chExt cx="370" cy="369"/>
            </a:xfrm>
          </p:grpSpPr>
          <p:sp>
            <p:nvSpPr>
              <p:cNvPr id="128037" name="Freeform 3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38" name="Freeform 3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39" name="Group 39"/>
            <p:cNvGrpSpPr>
              <a:grpSpLocks/>
            </p:cNvGrpSpPr>
            <p:nvPr/>
          </p:nvGrpSpPr>
          <p:grpSpPr bwMode="auto">
            <a:xfrm>
              <a:off x="-458" y="2273"/>
              <a:ext cx="370" cy="369"/>
              <a:chOff x="362" y="2318"/>
              <a:chExt cx="370" cy="369"/>
            </a:xfrm>
          </p:grpSpPr>
          <p:sp>
            <p:nvSpPr>
              <p:cNvPr id="128040" name="Freeform 4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1" name="Freeform 4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2" name="Group 42"/>
            <p:cNvGrpSpPr>
              <a:grpSpLocks/>
            </p:cNvGrpSpPr>
            <p:nvPr/>
          </p:nvGrpSpPr>
          <p:grpSpPr bwMode="auto">
            <a:xfrm>
              <a:off x="-90" y="2273"/>
              <a:ext cx="370" cy="369"/>
              <a:chOff x="362" y="2318"/>
              <a:chExt cx="370" cy="369"/>
            </a:xfrm>
          </p:grpSpPr>
          <p:sp>
            <p:nvSpPr>
              <p:cNvPr id="128043" name="Freeform 4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4" name="Freeform 4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5" name="Group 45"/>
            <p:cNvGrpSpPr>
              <a:grpSpLocks/>
            </p:cNvGrpSpPr>
            <p:nvPr/>
          </p:nvGrpSpPr>
          <p:grpSpPr bwMode="auto">
            <a:xfrm>
              <a:off x="278" y="2273"/>
              <a:ext cx="370" cy="369"/>
              <a:chOff x="362" y="2318"/>
              <a:chExt cx="370" cy="369"/>
            </a:xfrm>
          </p:grpSpPr>
          <p:sp>
            <p:nvSpPr>
              <p:cNvPr id="128046" name="Freeform 4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7" name="Freeform 4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8" name="Group 48"/>
            <p:cNvGrpSpPr>
              <a:grpSpLocks/>
            </p:cNvGrpSpPr>
            <p:nvPr/>
          </p:nvGrpSpPr>
          <p:grpSpPr bwMode="auto">
            <a:xfrm>
              <a:off x="646" y="2273"/>
              <a:ext cx="370" cy="369"/>
              <a:chOff x="362" y="2318"/>
              <a:chExt cx="370" cy="369"/>
            </a:xfrm>
          </p:grpSpPr>
          <p:sp>
            <p:nvSpPr>
              <p:cNvPr id="128049" name="Freeform 4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0" name="Freeform 5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51" name="Group 51"/>
            <p:cNvGrpSpPr>
              <a:grpSpLocks/>
            </p:cNvGrpSpPr>
            <p:nvPr/>
          </p:nvGrpSpPr>
          <p:grpSpPr bwMode="auto">
            <a:xfrm>
              <a:off x="1014" y="2273"/>
              <a:ext cx="370" cy="369"/>
              <a:chOff x="362" y="2318"/>
              <a:chExt cx="370" cy="369"/>
            </a:xfrm>
          </p:grpSpPr>
          <p:sp>
            <p:nvSpPr>
              <p:cNvPr id="128052" name="Freeform 5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3" name="Freeform 5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8054" name="Freeform 5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5" name="Freeform 5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6"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108881456"/>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0" y="2782888"/>
            <a:ext cx="5018088" cy="1319212"/>
            <a:chOff x="-1194" y="2058"/>
            <a:chExt cx="3161" cy="831"/>
          </a:xfrm>
        </p:grpSpPr>
        <p:grpSp>
          <p:nvGrpSpPr>
            <p:cNvPr id="129027" name="Group 3"/>
            <p:cNvGrpSpPr>
              <a:grpSpLocks/>
            </p:cNvGrpSpPr>
            <p:nvPr/>
          </p:nvGrpSpPr>
          <p:grpSpPr bwMode="auto">
            <a:xfrm>
              <a:off x="-1194" y="2273"/>
              <a:ext cx="370" cy="369"/>
              <a:chOff x="362" y="2318"/>
              <a:chExt cx="370" cy="369"/>
            </a:xfrm>
          </p:grpSpPr>
          <p:sp>
            <p:nvSpPr>
              <p:cNvPr id="129028" name="Freeform 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9" name="Freeform 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30" name="Group 6"/>
            <p:cNvGrpSpPr>
              <a:grpSpLocks/>
            </p:cNvGrpSpPr>
            <p:nvPr/>
          </p:nvGrpSpPr>
          <p:grpSpPr bwMode="auto">
            <a:xfrm>
              <a:off x="-826" y="2273"/>
              <a:ext cx="370" cy="369"/>
              <a:chOff x="362" y="2318"/>
              <a:chExt cx="370" cy="369"/>
            </a:xfrm>
          </p:grpSpPr>
          <p:sp>
            <p:nvSpPr>
              <p:cNvPr id="129031" name="Freeform 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2" name="Freeform 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33" name="Group 9"/>
            <p:cNvGrpSpPr>
              <a:grpSpLocks/>
            </p:cNvGrpSpPr>
            <p:nvPr/>
          </p:nvGrpSpPr>
          <p:grpSpPr bwMode="auto">
            <a:xfrm>
              <a:off x="-458" y="2273"/>
              <a:ext cx="370" cy="369"/>
              <a:chOff x="362" y="2318"/>
              <a:chExt cx="370" cy="369"/>
            </a:xfrm>
          </p:grpSpPr>
          <p:sp>
            <p:nvSpPr>
              <p:cNvPr id="129034" name="Freeform 1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5" name="Freeform 1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36" name="Group 12"/>
            <p:cNvGrpSpPr>
              <a:grpSpLocks/>
            </p:cNvGrpSpPr>
            <p:nvPr/>
          </p:nvGrpSpPr>
          <p:grpSpPr bwMode="auto">
            <a:xfrm>
              <a:off x="-90" y="2273"/>
              <a:ext cx="370" cy="369"/>
              <a:chOff x="362" y="2318"/>
              <a:chExt cx="370" cy="369"/>
            </a:xfrm>
          </p:grpSpPr>
          <p:sp>
            <p:nvSpPr>
              <p:cNvPr id="129037" name="Freeform 1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8" name="Freeform 1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39" name="Group 15"/>
            <p:cNvGrpSpPr>
              <a:grpSpLocks/>
            </p:cNvGrpSpPr>
            <p:nvPr/>
          </p:nvGrpSpPr>
          <p:grpSpPr bwMode="auto">
            <a:xfrm>
              <a:off x="278" y="2273"/>
              <a:ext cx="370" cy="369"/>
              <a:chOff x="362" y="2318"/>
              <a:chExt cx="370" cy="369"/>
            </a:xfrm>
          </p:grpSpPr>
          <p:sp>
            <p:nvSpPr>
              <p:cNvPr id="129040" name="Freeform 1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1" name="Freeform 1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42" name="Group 18"/>
            <p:cNvGrpSpPr>
              <a:grpSpLocks/>
            </p:cNvGrpSpPr>
            <p:nvPr/>
          </p:nvGrpSpPr>
          <p:grpSpPr bwMode="auto">
            <a:xfrm>
              <a:off x="646" y="2273"/>
              <a:ext cx="370" cy="369"/>
              <a:chOff x="362" y="2318"/>
              <a:chExt cx="370" cy="369"/>
            </a:xfrm>
          </p:grpSpPr>
          <p:sp>
            <p:nvSpPr>
              <p:cNvPr id="129043" name="Freeform 1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4" name="Freeform 2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45" name="Group 21"/>
            <p:cNvGrpSpPr>
              <a:grpSpLocks/>
            </p:cNvGrpSpPr>
            <p:nvPr/>
          </p:nvGrpSpPr>
          <p:grpSpPr bwMode="auto">
            <a:xfrm>
              <a:off x="1014" y="2273"/>
              <a:ext cx="370" cy="369"/>
              <a:chOff x="362" y="2318"/>
              <a:chExt cx="370" cy="369"/>
            </a:xfrm>
          </p:grpSpPr>
          <p:sp>
            <p:nvSpPr>
              <p:cNvPr id="129046"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7"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9048" name="Freeform 2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9" name="Freeform 2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5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9051" name="Rectangle 27"/>
          <p:cNvSpPr>
            <a:spLocks noGrp="1" noChangeArrowheads="1"/>
          </p:cNvSpPr>
          <p:nvPr>
            <p:ph type="title"/>
          </p:nvPr>
        </p:nvSpPr>
        <p:spPr/>
        <p:txBody>
          <a:bodyPr/>
          <a:lstStyle/>
          <a:p>
            <a:r>
              <a:rPr lang="en-US"/>
              <a:t>Inelastic scattering</a:t>
            </a:r>
          </a:p>
        </p:txBody>
      </p:sp>
      <p:sp>
        <p:nvSpPr>
          <p:cNvPr id="12905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3" name="Oval 29"/>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9056" name="Group 32"/>
          <p:cNvGrpSpPr>
            <a:grpSpLocks/>
          </p:cNvGrpSpPr>
          <p:nvPr/>
        </p:nvGrpSpPr>
        <p:grpSpPr bwMode="auto">
          <a:xfrm rot="-2052048">
            <a:off x="4100513" y="1306513"/>
            <a:ext cx="5310187" cy="1319212"/>
            <a:chOff x="-1194" y="2058"/>
            <a:chExt cx="3161" cy="831"/>
          </a:xfrm>
        </p:grpSpPr>
        <p:grpSp>
          <p:nvGrpSpPr>
            <p:cNvPr id="129057" name="Group 33"/>
            <p:cNvGrpSpPr>
              <a:grpSpLocks/>
            </p:cNvGrpSpPr>
            <p:nvPr/>
          </p:nvGrpSpPr>
          <p:grpSpPr bwMode="auto">
            <a:xfrm>
              <a:off x="-1194" y="2273"/>
              <a:ext cx="370" cy="369"/>
              <a:chOff x="362" y="2318"/>
              <a:chExt cx="370" cy="369"/>
            </a:xfrm>
          </p:grpSpPr>
          <p:sp>
            <p:nvSpPr>
              <p:cNvPr id="129058" name="Freeform 3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59" name="Freeform 3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60" name="Group 36"/>
            <p:cNvGrpSpPr>
              <a:grpSpLocks/>
            </p:cNvGrpSpPr>
            <p:nvPr/>
          </p:nvGrpSpPr>
          <p:grpSpPr bwMode="auto">
            <a:xfrm>
              <a:off x="-826" y="2273"/>
              <a:ext cx="370" cy="369"/>
              <a:chOff x="362" y="2318"/>
              <a:chExt cx="370" cy="369"/>
            </a:xfrm>
          </p:grpSpPr>
          <p:sp>
            <p:nvSpPr>
              <p:cNvPr id="129061" name="Freeform 3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62" name="Freeform 3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63" name="Group 39"/>
            <p:cNvGrpSpPr>
              <a:grpSpLocks/>
            </p:cNvGrpSpPr>
            <p:nvPr/>
          </p:nvGrpSpPr>
          <p:grpSpPr bwMode="auto">
            <a:xfrm>
              <a:off x="-458" y="2273"/>
              <a:ext cx="370" cy="369"/>
              <a:chOff x="362" y="2318"/>
              <a:chExt cx="370" cy="369"/>
            </a:xfrm>
          </p:grpSpPr>
          <p:sp>
            <p:nvSpPr>
              <p:cNvPr id="129064" name="Freeform 4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65" name="Freeform 4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66" name="Group 42"/>
            <p:cNvGrpSpPr>
              <a:grpSpLocks/>
            </p:cNvGrpSpPr>
            <p:nvPr/>
          </p:nvGrpSpPr>
          <p:grpSpPr bwMode="auto">
            <a:xfrm>
              <a:off x="-90" y="2273"/>
              <a:ext cx="370" cy="369"/>
              <a:chOff x="362" y="2318"/>
              <a:chExt cx="370" cy="369"/>
            </a:xfrm>
          </p:grpSpPr>
          <p:sp>
            <p:nvSpPr>
              <p:cNvPr id="129067" name="Freeform 4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68" name="Freeform 4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69" name="Group 45"/>
            <p:cNvGrpSpPr>
              <a:grpSpLocks/>
            </p:cNvGrpSpPr>
            <p:nvPr/>
          </p:nvGrpSpPr>
          <p:grpSpPr bwMode="auto">
            <a:xfrm>
              <a:off x="278" y="2273"/>
              <a:ext cx="370" cy="369"/>
              <a:chOff x="362" y="2318"/>
              <a:chExt cx="370" cy="369"/>
            </a:xfrm>
          </p:grpSpPr>
          <p:sp>
            <p:nvSpPr>
              <p:cNvPr id="129070" name="Freeform 4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71" name="Freeform 4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72" name="Group 48"/>
            <p:cNvGrpSpPr>
              <a:grpSpLocks/>
            </p:cNvGrpSpPr>
            <p:nvPr/>
          </p:nvGrpSpPr>
          <p:grpSpPr bwMode="auto">
            <a:xfrm>
              <a:off x="646" y="2273"/>
              <a:ext cx="370" cy="369"/>
              <a:chOff x="362" y="2318"/>
              <a:chExt cx="370" cy="369"/>
            </a:xfrm>
          </p:grpSpPr>
          <p:sp>
            <p:nvSpPr>
              <p:cNvPr id="129073" name="Freeform 4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74" name="Freeform 5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75" name="Group 51"/>
            <p:cNvGrpSpPr>
              <a:grpSpLocks/>
            </p:cNvGrpSpPr>
            <p:nvPr/>
          </p:nvGrpSpPr>
          <p:grpSpPr bwMode="auto">
            <a:xfrm>
              <a:off x="1014" y="2273"/>
              <a:ext cx="370" cy="369"/>
              <a:chOff x="362" y="2318"/>
              <a:chExt cx="370" cy="369"/>
            </a:xfrm>
          </p:grpSpPr>
          <p:sp>
            <p:nvSpPr>
              <p:cNvPr id="129076" name="Freeform 5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77" name="Freeform 5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9078" name="Freeform 5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79" name="Freeform 5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80"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112318402"/>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nvPr>
        </p:nvSpPr>
        <p:spPr/>
        <p:txBody>
          <a:bodyPr/>
          <a:lstStyle/>
          <a:p>
            <a:r>
              <a:rPr lang="en-US"/>
              <a:t>Photoelectric absorption</a:t>
            </a:r>
          </a:p>
        </p:txBody>
      </p:sp>
      <p:sp>
        <p:nvSpPr>
          <p:cNvPr id="26628"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9" name="Oval 5"/>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71111062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title"/>
          </p:nvPr>
        </p:nvSpPr>
        <p:spPr/>
        <p:txBody>
          <a:bodyPr/>
          <a:lstStyle/>
          <a:p>
            <a:r>
              <a:rPr lang="en-US"/>
              <a:t>Photoelectric absorption</a:t>
            </a:r>
          </a:p>
        </p:txBody>
      </p:sp>
      <p:sp>
        <p:nvSpPr>
          <p:cNvPr id="27652"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e</a:t>
            </a:r>
            <a:r>
              <a:rPr lang="en-US" b="1" baseline="30000"/>
              <a:t>-</a:t>
            </a:r>
          </a:p>
        </p:txBody>
      </p:sp>
      <p:grpSp>
        <p:nvGrpSpPr>
          <p:cNvPr id="27655" name="Group 7"/>
          <p:cNvGrpSpPr>
            <a:grpSpLocks/>
          </p:cNvGrpSpPr>
          <p:nvPr/>
        </p:nvGrpSpPr>
        <p:grpSpPr bwMode="auto">
          <a:xfrm>
            <a:off x="0" y="3124200"/>
            <a:ext cx="4733925" cy="585788"/>
            <a:chOff x="0" y="1968"/>
            <a:chExt cx="2982" cy="369"/>
          </a:xfrm>
        </p:grpSpPr>
        <p:grpSp>
          <p:nvGrpSpPr>
            <p:cNvPr id="27656" name="Group 8"/>
            <p:cNvGrpSpPr>
              <a:grpSpLocks/>
            </p:cNvGrpSpPr>
            <p:nvPr/>
          </p:nvGrpSpPr>
          <p:grpSpPr bwMode="auto">
            <a:xfrm>
              <a:off x="0" y="1968"/>
              <a:ext cx="370" cy="369"/>
              <a:chOff x="362" y="2318"/>
              <a:chExt cx="370" cy="369"/>
            </a:xfrm>
          </p:grpSpPr>
          <p:sp>
            <p:nvSpPr>
              <p:cNvPr id="27657" name="Freeform 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8" name="Freeform 1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59" name="Group 11"/>
            <p:cNvGrpSpPr>
              <a:grpSpLocks/>
            </p:cNvGrpSpPr>
            <p:nvPr/>
          </p:nvGrpSpPr>
          <p:grpSpPr bwMode="auto">
            <a:xfrm>
              <a:off x="368" y="1968"/>
              <a:ext cx="370" cy="369"/>
              <a:chOff x="362" y="2318"/>
              <a:chExt cx="370" cy="369"/>
            </a:xfrm>
          </p:grpSpPr>
          <p:sp>
            <p:nvSpPr>
              <p:cNvPr id="27660" name="Freeform 1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1" name="Freeform 1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62" name="Group 14"/>
            <p:cNvGrpSpPr>
              <a:grpSpLocks/>
            </p:cNvGrpSpPr>
            <p:nvPr/>
          </p:nvGrpSpPr>
          <p:grpSpPr bwMode="auto">
            <a:xfrm>
              <a:off x="736" y="1968"/>
              <a:ext cx="370" cy="369"/>
              <a:chOff x="362" y="2318"/>
              <a:chExt cx="370" cy="369"/>
            </a:xfrm>
          </p:grpSpPr>
          <p:sp>
            <p:nvSpPr>
              <p:cNvPr id="27663" name="Freeform 1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4" name="Freeform 1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65" name="Group 17"/>
            <p:cNvGrpSpPr>
              <a:grpSpLocks/>
            </p:cNvGrpSpPr>
            <p:nvPr/>
          </p:nvGrpSpPr>
          <p:grpSpPr bwMode="auto">
            <a:xfrm>
              <a:off x="1104" y="1968"/>
              <a:ext cx="370" cy="369"/>
              <a:chOff x="362" y="2318"/>
              <a:chExt cx="370" cy="369"/>
            </a:xfrm>
          </p:grpSpPr>
          <p:sp>
            <p:nvSpPr>
              <p:cNvPr id="27666" name="Freeform 1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7" name="Freeform 1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68" name="Group 20"/>
            <p:cNvGrpSpPr>
              <a:grpSpLocks/>
            </p:cNvGrpSpPr>
            <p:nvPr/>
          </p:nvGrpSpPr>
          <p:grpSpPr bwMode="auto">
            <a:xfrm>
              <a:off x="1472" y="1968"/>
              <a:ext cx="370" cy="369"/>
              <a:chOff x="362" y="2318"/>
              <a:chExt cx="370" cy="369"/>
            </a:xfrm>
          </p:grpSpPr>
          <p:sp>
            <p:nvSpPr>
              <p:cNvPr id="27669" name="Freeform 2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0" name="Freeform 2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71" name="Group 23"/>
            <p:cNvGrpSpPr>
              <a:grpSpLocks/>
            </p:cNvGrpSpPr>
            <p:nvPr/>
          </p:nvGrpSpPr>
          <p:grpSpPr bwMode="auto">
            <a:xfrm>
              <a:off x="1840" y="1968"/>
              <a:ext cx="370" cy="369"/>
              <a:chOff x="362" y="2318"/>
              <a:chExt cx="370" cy="369"/>
            </a:xfrm>
          </p:grpSpPr>
          <p:sp>
            <p:nvSpPr>
              <p:cNvPr id="27672" name="Freeform 2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3" name="Freeform 2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74" name="Group 26"/>
            <p:cNvGrpSpPr>
              <a:grpSpLocks/>
            </p:cNvGrpSpPr>
            <p:nvPr/>
          </p:nvGrpSpPr>
          <p:grpSpPr bwMode="auto">
            <a:xfrm>
              <a:off x="2208" y="1968"/>
              <a:ext cx="370" cy="369"/>
              <a:chOff x="362" y="2318"/>
              <a:chExt cx="370" cy="369"/>
            </a:xfrm>
          </p:grpSpPr>
          <p:sp>
            <p:nvSpPr>
              <p:cNvPr id="27675" name="Freeform 2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6" name="Freeform 2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677" name="Freeform 29"/>
            <p:cNvSpPr>
              <a:spLocks/>
            </p:cNvSpPr>
            <p:nvPr/>
          </p:nvSpPr>
          <p:spPr bwMode="auto">
            <a:xfrm>
              <a:off x="2576" y="214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8" name="Freeform 30"/>
            <p:cNvSpPr>
              <a:spLocks/>
            </p:cNvSpPr>
            <p:nvPr/>
          </p:nvSpPr>
          <p:spPr bwMode="auto">
            <a:xfrm rot="10800000">
              <a:off x="2761" y="196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9"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80"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1" name="Oval 33"/>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2"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3697817737"/>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Fluorescence</a:t>
            </a:r>
          </a:p>
        </p:txBody>
      </p:sp>
      <p:sp>
        <p:nvSpPr>
          <p:cNvPr id="28675"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6"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7"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8" name="Oval 6"/>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9"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0"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34183477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Fluorescence</a:t>
            </a:r>
          </a:p>
        </p:txBody>
      </p:sp>
      <p:sp>
        <p:nvSpPr>
          <p:cNvPr id="29699"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0"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1"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e</a:t>
            </a:r>
            <a:r>
              <a:rPr lang="en-US" b="1" baseline="30000"/>
              <a:t>-</a:t>
            </a:r>
          </a:p>
        </p:txBody>
      </p:sp>
      <p:sp>
        <p:nvSpPr>
          <p:cNvPr id="29702"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3"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4"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5"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6" name="Oval 10"/>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9707" name="Group 11"/>
          <p:cNvGrpSpPr>
            <a:grpSpLocks/>
          </p:cNvGrpSpPr>
          <p:nvPr/>
        </p:nvGrpSpPr>
        <p:grpSpPr bwMode="auto">
          <a:xfrm rot="-2052048">
            <a:off x="4054475" y="1157288"/>
            <a:ext cx="5840413" cy="1319212"/>
            <a:chOff x="-1194" y="2058"/>
            <a:chExt cx="3161" cy="831"/>
          </a:xfrm>
        </p:grpSpPr>
        <p:grpSp>
          <p:nvGrpSpPr>
            <p:cNvPr id="29708" name="Group 12"/>
            <p:cNvGrpSpPr>
              <a:grpSpLocks/>
            </p:cNvGrpSpPr>
            <p:nvPr/>
          </p:nvGrpSpPr>
          <p:grpSpPr bwMode="auto">
            <a:xfrm>
              <a:off x="-1194" y="2273"/>
              <a:ext cx="370" cy="369"/>
              <a:chOff x="362" y="2318"/>
              <a:chExt cx="370" cy="369"/>
            </a:xfrm>
          </p:grpSpPr>
          <p:sp>
            <p:nvSpPr>
              <p:cNvPr id="29709" name="Freeform 1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0" name="Freeform 1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11" name="Group 15"/>
            <p:cNvGrpSpPr>
              <a:grpSpLocks/>
            </p:cNvGrpSpPr>
            <p:nvPr/>
          </p:nvGrpSpPr>
          <p:grpSpPr bwMode="auto">
            <a:xfrm>
              <a:off x="-826" y="2273"/>
              <a:ext cx="370" cy="369"/>
              <a:chOff x="362" y="2318"/>
              <a:chExt cx="370" cy="369"/>
            </a:xfrm>
          </p:grpSpPr>
          <p:sp>
            <p:nvSpPr>
              <p:cNvPr id="29712" name="Freeform 1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Freeform 1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14" name="Group 18"/>
            <p:cNvGrpSpPr>
              <a:grpSpLocks/>
            </p:cNvGrpSpPr>
            <p:nvPr/>
          </p:nvGrpSpPr>
          <p:grpSpPr bwMode="auto">
            <a:xfrm>
              <a:off x="-458" y="2273"/>
              <a:ext cx="370" cy="369"/>
              <a:chOff x="362" y="2318"/>
              <a:chExt cx="370" cy="369"/>
            </a:xfrm>
          </p:grpSpPr>
          <p:sp>
            <p:nvSpPr>
              <p:cNvPr id="29715" name="Freeform 1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6" name="Freeform 2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17" name="Group 21"/>
            <p:cNvGrpSpPr>
              <a:grpSpLocks/>
            </p:cNvGrpSpPr>
            <p:nvPr/>
          </p:nvGrpSpPr>
          <p:grpSpPr bwMode="auto">
            <a:xfrm>
              <a:off x="-90" y="2273"/>
              <a:ext cx="370" cy="369"/>
              <a:chOff x="362" y="2318"/>
              <a:chExt cx="370" cy="369"/>
            </a:xfrm>
          </p:grpSpPr>
          <p:sp>
            <p:nvSpPr>
              <p:cNvPr id="29718"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9"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20" name="Group 24"/>
            <p:cNvGrpSpPr>
              <a:grpSpLocks/>
            </p:cNvGrpSpPr>
            <p:nvPr/>
          </p:nvGrpSpPr>
          <p:grpSpPr bwMode="auto">
            <a:xfrm>
              <a:off x="278" y="2273"/>
              <a:ext cx="370" cy="369"/>
              <a:chOff x="362" y="2318"/>
              <a:chExt cx="370" cy="369"/>
            </a:xfrm>
          </p:grpSpPr>
          <p:sp>
            <p:nvSpPr>
              <p:cNvPr id="29721" name="Freeform 2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2" name="Freeform 2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23" name="Group 27"/>
            <p:cNvGrpSpPr>
              <a:grpSpLocks/>
            </p:cNvGrpSpPr>
            <p:nvPr/>
          </p:nvGrpSpPr>
          <p:grpSpPr bwMode="auto">
            <a:xfrm>
              <a:off x="646" y="2273"/>
              <a:ext cx="370" cy="369"/>
              <a:chOff x="362" y="2318"/>
              <a:chExt cx="370" cy="369"/>
            </a:xfrm>
          </p:grpSpPr>
          <p:sp>
            <p:nvSpPr>
              <p:cNvPr id="29724" name="Freeform 2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Freeform 2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26" name="Group 30"/>
            <p:cNvGrpSpPr>
              <a:grpSpLocks/>
            </p:cNvGrpSpPr>
            <p:nvPr/>
          </p:nvGrpSpPr>
          <p:grpSpPr bwMode="auto">
            <a:xfrm>
              <a:off x="1014" y="2273"/>
              <a:ext cx="370" cy="369"/>
              <a:chOff x="362" y="2318"/>
              <a:chExt cx="370" cy="369"/>
            </a:xfrm>
          </p:grpSpPr>
          <p:sp>
            <p:nvSpPr>
              <p:cNvPr id="29727" name="Freeform 3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8" name="Freeform 3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29" name="Freeform 33"/>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Freeform 34"/>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732"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3"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366269769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Fluorescence-based x-ray sources</a:t>
            </a:r>
            <a:endParaRPr lang="en-US" dirty="0"/>
          </a:p>
        </p:txBody>
      </p:sp>
      <p:pic>
        <p:nvPicPr>
          <p:cNvPr id="99330" name="Picture 2" descr="http://www.crtsite.com/image/x-ray%20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descr="Copper Rotating An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205" y="1139727"/>
            <a:ext cx="4000500" cy="2800352"/>
          </a:xfrm>
          <a:prstGeom prst="rect">
            <a:avLst/>
          </a:prstGeom>
          <a:noFill/>
          <a:extLst>
            <a:ext uri="{909E8E84-426E-40DD-AFC4-6F175D3DCCD1}">
              <a14:hiddenFill xmlns:a14="http://schemas.microsoft.com/office/drawing/2010/main">
                <a:solidFill>
                  <a:srgbClr val="FFFFFF"/>
                </a:solidFill>
              </a14:hiddenFill>
            </a:ext>
          </a:extLst>
        </p:spPr>
      </p:pic>
      <p:pic>
        <p:nvPicPr>
          <p:cNvPr id="99336" name="Picture 8" descr="Gallium Me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2682"/>
            <a:ext cx="2857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9338" name="Picture 10" descr="http://www.biox.kth.se/research/hardxraysource/expsetuphardxr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640" y="3971924"/>
            <a:ext cx="4219575" cy="28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2118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dirty="0" smtClean="0"/>
              <a:t>What limits the source?</a:t>
            </a:r>
            <a:endParaRPr lang="en-US" dirty="0"/>
          </a:p>
        </p:txBody>
      </p:sp>
      <p:sp>
        <p:nvSpPr>
          <p:cNvPr id="3" name="TextBox 2"/>
          <p:cNvSpPr txBox="1"/>
          <p:nvPr/>
        </p:nvSpPr>
        <p:spPr>
          <a:xfrm>
            <a:off x="304800" y="1828800"/>
            <a:ext cx="7543800" cy="1384995"/>
          </a:xfrm>
          <a:prstGeom prst="rect">
            <a:avLst/>
          </a:prstGeom>
          <a:noFill/>
        </p:spPr>
        <p:txBody>
          <a:bodyPr wrap="square" rtlCol="0">
            <a:spAutoFit/>
          </a:bodyPr>
          <a:lstStyle/>
          <a:p>
            <a:r>
              <a:rPr lang="en-US" sz="3600" dirty="0" smtClean="0"/>
              <a:t>Fluorescence-based source:</a:t>
            </a:r>
          </a:p>
          <a:p>
            <a:endParaRPr lang="en-US" dirty="0"/>
          </a:p>
          <a:p>
            <a:r>
              <a:rPr lang="en-US" sz="2800" dirty="0" smtClean="0"/>
              <a:t>	Thermal distortion of anode</a:t>
            </a:r>
            <a:endParaRPr lang="en-US" sz="2800" dirty="0"/>
          </a:p>
        </p:txBody>
      </p:sp>
      <p:sp>
        <p:nvSpPr>
          <p:cNvPr id="8" name="TextBox 7"/>
          <p:cNvSpPr txBox="1"/>
          <p:nvPr/>
        </p:nvSpPr>
        <p:spPr>
          <a:xfrm>
            <a:off x="2438400" y="3962400"/>
            <a:ext cx="6172200" cy="1846659"/>
          </a:xfrm>
          <a:prstGeom prst="rect">
            <a:avLst/>
          </a:prstGeom>
          <a:noFill/>
        </p:spPr>
        <p:txBody>
          <a:bodyPr wrap="square" rtlCol="0">
            <a:spAutoFit/>
          </a:bodyPr>
          <a:lstStyle/>
          <a:p>
            <a:r>
              <a:rPr lang="en-US" sz="3600" dirty="0" smtClean="0"/>
              <a:t>Accelerator-based source</a:t>
            </a:r>
          </a:p>
          <a:p>
            <a:endParaRPr lang="en-US" sz="1400" dirty="0" smtClean="0"/>
          </a:p>
          <a:p>
            <a:r>
              <a:rPr lang="en-US" sz="3600" dirty="0" smtClean="0"/>
              <a:t>	</a:t>
            </a:r>
            <a:r>
              <a:rPr lang="en-US" sz="2800" dirty="0" smtClean="0"/>
              <a:t>Quality of optics</a:t>
            </a:r>
          </a:p>
          <a:p>
            <a:r>
              <a:rPr lang="en-US" sz="2800" dirty="0" smtClean="0"/>
              <a:t>	Electric bill</a:t>
            </a:r>
            <a:endParaRPr lang="en-US" sz="2800" dirty="0"/>
          </a:p>
        </p:txBody>
      </p:sp>
    </p:spTree>
    <p:extLst>
      <p:ext uri="{BB962C8B-B14F-4D97-AF65-F5344CB8AC3E}">
        <p14:creationId xmlns:p14="http://schemas.microsoft.com/office/powerpoint/2010/main" val="1160058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951" y="3482659"/>
            <a:ext cx="12492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0" name="TextBox 19"/>
          <p:cNvSpPr txBox="1"/>
          <p:nvPr/>
        </p:nvSpPr>
        <p:spPr>
          <a:xfrm>
            <a:off x="7391400" y="4420706"/>
            <a:ext cx="1287532" cy="369332"/>
          </a:xfrm>
          <a:prstGeom prst="rect">
            <a:avLst/>
          </a:prstGeom>
          <a:noFill/>
        </p:spPr>
        <p:txBody>
          <a:bodyPr wrap="none" rtlCol="0">
            <a:spAutoFit/>
          </a:bodyPr>
          <a:lstStyle/>
          <a:p>
            <a:r>
              <a:rPr lang="en-US" dirty="0" smtClean="0"/>
              <a:t>2x X-rays !</a:t>
            </a:r>
            <a:endParaRPr lang="en-US" dirty="0"/>
          </a:p>
        </p:txBody>
      </p:sp>
    </p:spTree>
    <p:extLst>
      <p:ext uri="{BB962C8B-B14F-4D97-AF65-F5344CB8AC3E}">
        <p14:creationId xmlns:p14="http://schemas.microsoft.com/office/powerpoint/2010/main" val="9866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smtClean="0"/>
              <a:t>How much brighter is the synchrotron?</a:t>
            </a:r>
            <a:endParaRPr lang="en-US" dirty="0"/>
          </a:p>
        </p:txBody>
      </p:sp>
      <p:sp>
        <p:nvSpPr>
          <p:cNvPr id="4" name="TextBox 3"/>
          <p:cNvSpPr txBox="1"/>
          <p:nvPr/>
        </p:nvSpPr>
        <p:spPr>
          <a:xfrm>
            <a:off x="304800" y="3442395"/>
            <a:ext cx="7178568" cy="3108543"/>
          </a:xfrm>
          <a:prstGeom prst="rect">
            <a:avLst/>
          </a:prstGeom>
          <a:noFill/>
        </p:spPr>
        <p:txBody>
          <a:bodyPr wrap="none" rtlCol="0">
            <a:spAutoFit/>
          </a:bodyPr>
          <a:lstStyle/>
          <a:p>
            <a:r>
              <a:rPr lang="en-US" sz="2800" dirty="0" smtClean="0"/>
              <a:t>MX2:</a:t>
            </a:r>
          </a:p>
          <a:p>
            <a:r>
              <a:rPr lang="en-US" sz="2800" dirty="0" smtClean="0"/>
              <a:t>2 x 10</a:t>
            </a:r>
            <a:r>
              <a:rPr lang="en-US" sz="2800" baseline="30000" dirty="0" smtClean="0"/>
              <a:t>12</a:t>
            </a:r>
            <a:r>
              <a:rPr lang="en-US" sz="2800" dirty="0" smtClean="0"/>
              <a:t> photons/s</a:t>
            </a:r>
          </a:p>
          <a:p>
            <a:r>
              <a:rPr lang="en-US" sz="2800" dirty="0" smtClean="0"/>
              <a:t>10 </a:t>
            </a:r>
            <a:r>
              <a:rPr lang="el-GR" sz="2800" dirty="0" smtClean="0"/>
              <a:t>μ</a:t>
            </a:r>
            <a:r>
              <a:rPr lang="en-US" sz="2800" dirty="0" smtClean="0"/>
              <a:t>m beam size </a:t>
            </a:r>
          </a:p>
          <a:p>
            <a:r>
              <a:rPr lang="en-US" sz="2800" dirty="0" smtClean="0"/>
              <a:t>0.1 </a:t>
            </a:r>
            <a:r>
              <a:rPr lang="en-US" sz="2800" dirty="0" err="1" smtClean="0"/>
              <a:t>mrad</a:t>
            </a:r>
            <a:r>
              <a:rPr lang="en-US" sz="2800" dirty="0" smtClean="0"/>
              <a:t> divergence</a:t>
            </a:r>
          </a:p>
          <a:p>
            <a:r>
              <a:rPr lang="en-US" sz="2800" dirty="0" smtClean="0"/>
              <a:t>0.014% BW (Si 111)</a:t>
            </a:r>
          </a:p>
          <a:p>
            <a:r>
              <a:rPr lang="en-US" sz="2800" dirty="0" smtClean="0"/>
              <a:t>= 1.4 x 10</a:t>
            </a:r>
            <a:r>
              <a:rPr lang="en-US" sz="2800" baseline="30000" dirty="0" smtClean="0"/>
              <a:t>19</a:t>
            </a:r>
            <a:r>
              <a:rPr lang="en-US" sz="2800" dirty="0" smtClean="0"/>
              <a:t> photons/s/mm</a:t>
            </a:r>
            <a:r>
              <a:rPr lang="en-US" sz="2800" baseline="30000" dirty="0" smtClean="0"/>
              <a:t>2</a:t>
            </a:r>
            <a:r>
              <a:rPr lang="en-US" sz="2800" dirty="0" smtClean="0"/>
              <a:t>/mrad</a:t>
            </a:r>
            <a:r>
              <a:rPr lang="en-US" sz="2800" baseline="30000" dirty="0" smtClean="0"/>
              <a:t>2</a:t>
            </a:r>
            <a:r>
              <a:rPr lang="en-US" sz="2800" dirty="0" smtClean="0"/>
              <a:t>/0.1%BW</a:t>
            </a:r>
          </a:p>
          <a:p>
            <a:endParaRPr lang="en-US" sz="2800" dirty="0"/>
          </a:p>
        </p:txBody>
      </p:sp>
      <p:sp>
        <p:nvSpPr>
          <p:cNvPr id="6" name="TextBox 5"/>
          <p:cNvSpPr txBox="1"/>
          <p:nvPr/>
        </p:nvSpPr>
        <p:spPr>
          <a:xfrm>
            <a:off x="2209800" y="2057399"/>
            <a:ext cx="6636753" cy="1384995"/>
          </a:xfrm>
          <a:prstGeom prst="rect">
            <a:avLst/>
          </a:prstGeom>
          <a:noFill/>
        </p:spPr>
        <p:txBody>
          <a:bodyPr wrap="none" rtlCol="0">
            <a:spAutoFit/>
          </a:bodyPr>
          <a:lstStyle/>
          <a:p>
            <a:r>
              <a:rPr lang="en-US" sz="2800" dirty="0" smtClean="0"/>
              <a:t>Gallium liquid METALJET</a:t>
            </a:r>
          </a:p>
          <a:p>
            <a:r>
              <a:rPr lang="en-US" sz="2800" dirty="0" smtClean="0"/>
              <a:t>1.4 x 10</a:t>
            </a:r>
            <a:r>
              <a:rPr lang="en-US" sz="2800" baseline="30000" dirty="0" smtClean="0"/>
              <a:t>8</a:t>
            </a:r>
            <a:r>
              <a:rPr lang="en-US" sz="2800" dirty="0" smtClean="0"/>
              <a:t> photons/s/mm</a:t>
            </a:r>
            <a:r>
              <a:rPr lang="en-US" sz="2800" baseline="30000" dirty="0" smtClean="0"/>
              <a:t>2</a:t>
            </a:r>
            <a:r>
              <a:rPr lang="en-US" sz="2800" dirty="0" smtClean="0"/>
              <a:t>/mrad</a:t>
            </a:r>
            <a:r>
              <a:rPr lang="en-US" sz="2800" baseline="30000" dirty="0" smtClean="0"/>
              <a:t>2</a:t>
            </a:r>
            <a:r>
              <a:rPr lang="en-US" sz="2800" dirty="0" smtClean="0"/>
              <a:t>/0.1%BW</a:t>
            </a:r>
          </a:p>
          <a:p>
            <a:endParaRPr lang="en-US" sz="2800" dirty="0" smtClean="0"/>
          </a:p>
        </p:txBody>
      </p:sp>
      <p:sp>
        <p:nvSpPr>
          <p:cNvPr id="5" name="TextBox 4"/>
          <p:cNvSpPr txBox="1"/>
          <p:nvPr/>
        </p:nvSpPr>
        <p:spPr>
          <a:xfrm>
            <a:off x="3657600" y="3471714"/>
            <a:ext cx="2787943" cy="646331"/>
          </a:xfrm>
          <a:prstGeom prst="rect">
            <a:avLst/>
          </a:prstGeom>
          <a:noFill/>
        </p:spPr>
        <p:txBody>
          <a:bodyPr wrap="none" rtlCol="0">
            <a:spAutoFit/>
          </a:bodyPr>
          <a:lstStyle/>
          <a:p>
            <a:r>
              <a:rPr lang="en-US" sz="3600" dirty="0" smtClean="0">
                <a:solidFill>
                  <a:srgbClr val="FF0000"/>
                </a:solidFill>
              </a:rPr>
              <a:t>1 s at MX2 =</a:t>
            </a:r>
            <a:endParaRPr lang="en-US" sz="3600" dirty="0">
              <a:solidFill>
                <a:srgbClr val="FF0000"/>
              </a:solidFill>
            </a:endParaRPr>
          </a:p>
        </p:txBody>
      </p:sp>
      <p:sp>
        <p:nvSpPr>
          <p:cNvPr id="9" name="TextBox 8"/>
          <p:cNvSpPr txBox="1"/>
          <p:nvPr/>
        </p:nvSpPr>
        <p:spPr>
          <a:xfrm>
            <a:off x="6384371" y="3442394"/>
            <a:ext cx="2759629" cy="1200329"/>
          </a:xfrm>
          <a:prstGeom prst="rect">
            <a:avLst/>
          </a:prstGeom>
          <a:noFill/>
        </p:spPr>
        <p:txBody>
          <a:bodyPr wrap="square" rtlCol="0">
            <a:spAutoFit/>
          </a:bodyPr>
          <a:lstStyle/>
          <a:p>
            <a:r>
              <a:rPr lang="en-US" sz="3600" dirty="0" smtClean="0">
                <a:solidFill>
                  <a:srgbClr val="FF0000"/>
                </a:solidFill>
              </a:rPr>
              <a:t>3000 years</a:t>
            </a:r>
          </a:p>
          <a:p>
            <a:r>
              <a:rPr lang="en-US" dirty="0" smtClean="0">
                <a:solidFill>
                  <a:srgbClr val="FF0000"/>
                </a:solidFill>
              </a:rPr>
              <a:t>With same beam size, divergence &amp; dispersion</a:t>
            </a:r>
            <a:endParaRPr lang="en-US" dirty="0">
              <a:solidFill>
                <a:srgbClr val="FF0000"/>
              </a:solidFill>
            </a:endParaRPr>
          </a:p>
        </p:txBody>
      </p:sp>
    </p:spTree>
    <p:extLst>
      <p:ext uri="{BB962C8B-B14F-4D97-AF65-F5344CB8AC3E}">
        <p14:creationId xmlns:p14="http://schemas.microsoft.com/office/powerpoint/2010/main" val="13244031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Auger emission</a:t>
            </a:r>
          </a:p>
        </p:txBody>
      </p:sp>
      <p:sp>
        <p:nvSpPr>
          <p:cNvPr id="132099"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0"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1"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2" name="Oval 6"/>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3"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4"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326466754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Auger emission</a:t>
            </a:r>
          </a:p>
        </p:txBody>
      </p:sp>
      <p:sp>
        <p:nvSpPr>
          <p:cNvPr id="133126"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7"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8"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9"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30" name="Oval 10"/>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56"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57" name="Text Box 37"/>
          <p:cNvSpPr txBox="1">
            <a:spLocks noChangeArrowheads="1"/>
          </p:cNvSpPr>
          <p:nvPr/>
        </p:nvSpPr>
        <p:spPr bwMode="auto">
          <a:xfrm>
            <a:off x="4198938" y="3517900"/>
            <a:ext cx="823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
        <p:nvSpPr>
          <p:cNvPr id="133158" name="Text Box 38"/>
          <p:cNvSpPr txBox="1">
            <a:spLocks noChangeArrowheads="1"/>
          </p:cNvSpPr>
          <p:nvPr/>
        </p:nvSpPr>
        <p:spPr bwMode="auto">
          <a:xfrm>
            <a:off x="2743200" y="17748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e</a:t>
            </a:r>
            <a:r>
              <a:rPr lang="en-US" b="1" baseline="30000"/>
              <a:t>-</a:t>
            </a:r>
          </a:p>
        </p:txBody>
      </p:sp>
      <p:sp>
        <p:nvSpPr>
          <p:cNvPr id="133159" name="Line 39"/>
          <p:cNvSpPr>
            <a:spLocks noChangeShapeType="1"/>
          </p:cNvSpPr>
          <p:nvPr/>
        </p:nvSpPr>
        <p:spPr bwMode="auto">
          <a:xfrm flipH="1" flipV="1">
            <a:off x="3076575" y="2041525"/>
            <a:ext cx="1377950" cy="9096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5903064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Secondary ionization</a:t>
            </a:r>
          </a:p>
        </p:txBody>
      </p:sp>
      <p:sp>
        <p:nvSpPr>
          <p:cNvPr id="59395"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6" name="Rectangle 4"/>
          <p:cNvSpPr>
            <a:spLocks noChangeArrowheads="1"/>
          </p:cNvSpPr>
          <p:nvPr/>
        </p:nvSpPr>
        <p:spPr bwMode="auto">
          <a:xfrm rot="16200000">
            <a:off x="3214688" y="421957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7" name="Oval 5"/>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8" name="Text Box 6"/>
          <p:cNvSpPr txBox="1">
            <a:spLocks noChangeArrowheads="1"/>
          </p:cNvSpPr>
          <p:nvPr/>
        </p:nvSpPr>
        <p:spPr bwMode="auto">
          <a:xfrm>
            <a:off x="2222500" y="33940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59399" name="Line 7"/>
          <p:cNvSpPr>
            <a:spLocks noChangeShapeType="1"/>
          </p:cNvSpPr>
          <p:nvPr/>
        </p:nvSpPr>
        <p:spPr bwMode="auto">
          <a:xfrm rot="16200000" flipV="1">
            <a:off x="3322638" y="2833687"/>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0" name="Oval 8"/>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1" name="Oval 9"/>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2" name="Rectangle 10"/>
          <p:cNvSpPr>
            <a:spLocks noChangeArrowheads="1"/>
          </p:cNvSpPr>
          <p:nvPr/>
        </p:nvSpPr>
        <p:spPr bwMode="auto">
          <a:xfrm rot="16200000">
            <a:off x="3931444" y="5410994"/>
            <a:ext cx="1924050"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3" name="Text Box 11"/>
          <p:cNvSpPr txBox="1">
            <a:spLocks noChangeArrowheads="1"/>
          </p:cNvSpPr>
          <p:nvPr/>
        </p:nvSpPr>
        <p:spPr bwMode="auto">
          <a:xfrm>
            <a:off x="4319588" y="49895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59404" name="Line 12"/>
          <p:cNvSpPr>
            <a:spLocks noChangeShapeType="1"/>
          </p:cNvSpPr>
          <p:nvPr/>
        </p:nvSpPr>
        <p:spPr bwMode="auto">
          <a:xfrm flipV="1">
            <a:off x="4478338" y="5324475"/>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5" name="Text Box 13"/>
          <p:cNvSpPr txBox="1">
            <a:spLocks noChangeArrowheads="1"/>
          </p:cNvSpPr>
          <p:nvPr/>
        </p:nvSpPr>
        <p:spPr bwMode="auto">
          <a:xfrm>
            <a:off x="4313238" y="323215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2514245974"/>
      </p:ext>
    </p:extLst>
  </p:cSld>
  <p:clrMapOvr>
    <a:masterClrMapping/>
  </p:clrMapOvr>
  <p:transition spd="slow">
    <p:wipe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Excitation</a:t>
            </a:r>
          </a:p>
        </p:txBody>
      </p:sp>
      <p:sp>
        <p:nvSpPr>
          <p:cNvPr id="62467"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8"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9"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0"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1" name="Text Box 7"/>
          <p:cNvSpPr txBox="1">
            <a:spLocks noChangeArrowheads="1"/>
          </p:cNvSpPr>
          <p:nvPr/>
        </p:nvSpPr>
        <p:spPr bwMode="auto">
          <a:xfrm>
            <a:off x="7572375" y="5254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2472" name="Line 8"/>
          <p:cNvSpPr>
            <a:spLocks noChangeShapeType="1"/>
          </p:cNvSpPr>
          <p:nvPr/>
        </p:nvSpPr>
        <p:spPr bwMode="auto">
          <a:xfrm flipH="1" flipV="1">
            <a:off x="6149975" y="4619625"/>
            <a:ext cx="14288" cy="22383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3" name="Line 9"/>
          <p:cNvSpPr>
            <a:spLocks noChangeShapeType="1"/>
          </p:cNvSpPr>
          <p:nvPr/>
        </p:nvSpPr>
        <p:spPr bwMode="auto">
          <a:xfrm flipV="1">
            <a:off x="6172200" y="884238"/>
            <a:ext cx="1466850" cy="3760787"/>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73422615"/>
      </p:ext>
    </p:extLst>
  </p:cSld>
  <p:clrMapOvr>
    <a:masterClrMapping/>
  </p:clrMapOvr>
  <p:transition>
    <p:wipe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Ionization track</a:t>
            </a:r>
          </a:p>
        </p:txBody>
      </p:sp>
      <p:sp>
        <p:nvSpPr>
          <p:cNvPr id="7065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660"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1"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667" name="Group 11"/>
          <p:cNvGrpSpPr>
            <a:grpSpLocks/>
          </p:cNvGrpSpPr>
          <p:nvPr/>
        </p:nvGrpSpPr>
        <p:grpSpPr bwMode="auto">
          <a:xfrm rot="1198672">
            <a:off x="2047875" y="4568825"/>
            <a:ext cx="858838" cy="785813"/>
            <a:chOff x="1751" y="1135"/>
            <a:chExt cx="2232" cy="2232"/>
          </a:xfrm>
        </p:grpSpPr>
        <p:sp>
          <p:nvSpPr>
            <p:cNvPr id="70668" name="Oval 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9" name="Oval 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0" name="Oval 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1" name="Oval 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72" name="Group 16"/>
          <p:cNvGrpSpPr>
            <a:grpSpLocks/>
          </p:cNvGrpSpPr>
          <p:nvPr/>
        </p:nvGrpSpPr>
        <p:grpSpPr bwMode="auto">
          <a:xfrm rot="-1425292">
            <a:off x="3419475" y="4343400"/>
            <a:ext cx="858838" cy="785813"/>
            <a:chOff x="1751" y="1135"/>
            <a:chExt cx="2232" cy="2232"/>
          </a:xfrm>
        </p:grpSpPr>
        <p:sp>
          <p:nvSpPr>
            <p:cNvPr id="70673" name="Oval 1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4" name="Oval 1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5" name="Oval 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6" name="Oval 2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77" name="Group 21"/>
          <p:cNvGrpSpPr>
            <a:grpSpLocks/>
          </p:cNvGrpSpPr>
          <p:nvPr/>
        </p:nvGrpSpPr>
        <p:grpSpPr bwMode="auto">
          <a:xfrm>
            <a:off x="6169025" y="2941638"/>
            <a:ext cx="858838" cy="785812"/>
            <a:chOff x="1751" y="1135"/>
            <a:chExt cx="2232" cy="2232"/>
          </a:xfrm>
        </p:grpSpPr>
        <p:sp>
          <p:nvSpPr>
            <p:cNvPr id="70678" name="Oval 2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9" name="Oval 2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0" name="Oval 2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1" name="Oval 2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82" name="Group 26"/>
          <p:cNvGrpSpPr>
            <a:grpSpLocks/>
          </p:cNvGrpSpPr>
          <p:nvPr/>
        </p:nvGrpSpPr>
        <p:grpSpPr bwMode="auto">
          <a:xfrm>
            <a:off x="6221413" y="4371975"/>
            <a:ext cx="858837" cy="785813"/>
            <a:chOff x="1751" y="1135"/>
            <a:chExt cx="2232" cy="2232"/>
          </a:xfrm>
        </p:grpSpPr>
        <p:sp>
          <p:nvSpPr>
            <p:cNvPr id="70683" name="Oval 2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4" name="Oval 2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5" name="Oval 2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6" name="Oval 3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87" name="Group 31"/>
          <p:cNvGrpSpPr>
            <a:grpSpLocks/>
          </p:cNvGrpSpPr>
          <p:nvPr/>
        </p:nvGrpSpPr>
        <p:grpSpPr bwMode="auto">
          <a:xfrm>
            <a:off x="5081588" y="2724150"/>
            <a:ext cx="858837" cy="785813"/>
            <a:chOff x="1751" y="1135"/>
            <a:chExt cx="2232" cy="2232"/>
          </a:xfrm>
        </p:grpSpPr>
        <p:sp>
          <p:nvSpPr>
            <p:cNvPr id="70688" name="Oval 3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9" name="Oval 3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0" name="Oval 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1" name="Oval 3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92" name="Group 36"/>
          <p:cNvGrpSpPr>
            <a:grpSpLocks/>
          </p:cNvGrpSpPr>
          <p:nvPr/>
        </p:nvGrpSpPr>
        <p:grpSpPr bwMode="auto">
          <a:xfrm rot="3434755">
            <a:off x="5226050" y="4930776"/>
            <a:ext cx="858837" cy="785812"/>
            <a:chOff x="1751" y="1135"/>
            <a:chExt cx="2232" cy="2232"/>
          </a:xfrm>
        </p:grpSpPr>
        <p:sp>
          <p:nvSpPr>
            <p:cNvPr id="70693" name="Oval 3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4" name="Oval 3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5" name="Oval 3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6" name="Oval 4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97" name="Group 41"/>
          <p:cNvGrpSpPr>
            <a:grpSpLocks/>
          </p:cNvGrpSpPr>
          <p:nvPr/>
        </p:nvGrpSpPr>
        <p:grpSpPr bwMode="auto">
          <a:xfrm>
            <a:off x="4049713" y="5264150"/>
            <a:ext cx="858837" cy="785813"/>
            <a:chOff x="1751" y="1135"/>
            <a:chExt cx="2232" cy="2232"/>
          </a:xfrm>
        </p:grpSpPr>
        <p:sp>
          <p:nvSpPr>
            <p:cNvPr id="70698" name="Oval 4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9" name="Oval 4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0" name="Oval 4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1" name="Oval 4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02" name="Group 46"/>
          <p:cNvGrpSpPr>
            <a:grpSpLocks/>
          </p:cNvGrpSpPr>
          <p:nvPr/>
        </p:nvGrpSpPr>
        <p:grpSpPr bwMode="auto">
          <a:xfrm rot="1626381">
            <a:off x="1901825" y="5641975"/>
            <a:ext cx="858838" cy="785813"/>
            <a:chOff x="1751" y="1135"/>
            <a:chExt cx="2232" cy="2232"/>
          </a:xfrm>
        </p:grpSpPr>
        <p:sp>
          <p:nvSpPr>
            <p:cNvPr id="70703" name="Oval 4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4" name="Oval 4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5" name="Oval 4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6" name="Oval 5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07" name="Group 51"/>
          <p:cNvGrpSpPr>
            <a:grpSpLocks/>
          </p:cNvGrpSpPr>
          <p:nvPr/>
        </p:nvGrpSpPr>
        <p:grpSpPr bwMode="auto">
          <a:xfrm>
            <a:off x="1082675" y="4937125"/>
            <a:ext cx="858838" cy="785813"/>
            <a:chOff x="1751" y="1135"/>
            <a:chExt cx="2232" cy="2232"/>
          </a:xfrm>
        </p:grpSpPr>
        <p:sp>
          <p:nvSpPr>
            <p:cNvPr id="70708" name="Oval 5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9" name="Oval 5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0" name="Oval 5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1" name="Oval 5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12" name="Group 56"/>
          <p:cNvGrpSpPr>
            <a:grpSpLocks/>
          </p:cNvGrpSpPr>
          <p:nvPr/>
        </p:nvGrpSpPr>
        <p:grpSpPr bwMode="auto">
          <a:xfrm>
            <a:off x="5965825" y="1970088"/>
            <a:ext cx="858838" cy="785812"/>
            <a:chOff x="1751" y="1135"/>
            <a:chExt cx="2232" cy="2232"/>
          </a:xfrm>
        </p:grpSpPr>
        <p:sp>
          <p:nvSpPr>
            <p:cNvPr id="70713" name="Oval 5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4" name="Oval 5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5" name="Oval 5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6" name="Oval 6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17" name="Group 61"/>
          <p:cNvGrpSpPr>
            <a:grpSpLocks/>
          </p:cNvGrpSpPr>
          <p:nvPr/>
        </p:nvGrpSpPr>
        <p:grpSpPr bwMode="auto">
          <a:xfrm rot="879490">
            <a:off x="4841875" y="1671638"/>
            <a:ext cx="858838" cy="785812"/>
            <a:chOff x="1751" y="1135"/>
            <a:chExt cx="2232" cy="2232"/>
          </a:xfrm>
        </p:grpSpPr>
        <p:sp>
          <p:nvSpPr>
            <p:cNvPr id="70718" name="Oval 6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9" name="Oval 6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0" name="Oval 6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1" name="Oval 6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22" name="Group 66"/>
          <p:cNvGrpSpPr>
            <a:grpSpLocks/>
          </p:cNvGrpSpPr>
          <p:nvPr/>
        </p:nvGrpSpPr>
        <p:grpSpPr bwMode="auto">
          <a:xfrm>
            <a:off x="3549650" y="1960563"/>
            <a:ext cx="1298575" cy="858837"/>
            <a:chOff x="2236" y="1235"/>
            <a:chExt cx="818" cy="541"/>
          </a:xfrm>
        </p:grpSpPr>
        <p:sp>
          <p:nvSpPr>
            <p:cNvPr id="70723" name="Oval 67"/>
            <p:cNvSpPr>
              <a:spLocks noChangeArrowheads="1"/>
            </p:cNvSpPr>
            <p:nvPr/>
          </p:nvSpPr>
          <p:spPr bwMode="auto">
            <a:xfrm rot="17328728">
              <a:off x="2401" y="1435"/>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4" name="Oval 68"/>
            <p:cNvSpPr>
              <a:spLocks noChangeArrowheads="1"/>
            </p:cNvSpPr>
            <p:nvPr/>
          </p:nvSpPr>
          <p:spPr bwMode="auto">
            <a:xfrm rot="17328728">
              <a:off x="2642" y="1498"/>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5" name="Oval 69"/>
            <p:cNvSpPr>
              <a:spLocks noChangeArrowheads="1"/>
            </p:cNvSpPr>
            <p:nvPr/>
          </p:nvSpPr>
          <p:spPr bwMode="auto">
            <a:xfrm rot="-7675323">
              <a:off x="2378" y="1441"/>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6" name="Oval 70"/>
            <p:cNvSpPr>
              <a:spLocks noChangeAspect="1" noChangeArrowheads="1"/>
            </p:cNvSpPr>
            <p:nvPr/>
          </p:nvSpPr>
          <p:spPr bwMode="auto">
            <a:xfrm rot="20700406">
              <a:off x="2236" y="14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27" name="Group 71"/>
          <p:cNvGrpSpPr>
            <a:grpSpLocks/>
          </p:cNvGrpSpPr>
          <p:nvPr/>
        </p:nvGrpSpPr>
        <p:grpSpPr bwMode="auto">
          <a:xfrm>
            <a:off x="1700213" y="1692275"/>
            <a:ext cx="858837" cy="1295400"/>
            <a:chOff x="1071" y="1066"/>
            <a:chExt cx="541" cy="816"/>
          </a:xfrm>
        </p:grpSpPr>
        <p:sp>
          <p:nvSpPr>
            <p:cNvPr id="70728" name="Oval 72"/>
            <p:cNvSpPr>
              <a:spLocks noChangeArrowheads="1"/>
            </p:cNvSpPr>
            <p:nvPr/>
          </p:nvSpPr>
          <p:spPr bwMode="auto">
            <a:xfrm rot="16938582">
              <a:off x="1094" y="1398"/>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9" name="Oval 73"/>
            <p:cNvSpPr>
              <a:spLocks noChangeArrowheads="1"/>
            </p:cNvSpPr>
            <p:nvPr/>
          </p:nvSpPr>
          <p:spPr bwMode="auto">
            <a:xfrm rot="16938582">
              <a:off x="1335" y="1461"/>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0" name="Oval 74"/>
            <p:cNvSpPr>
              <a:spLocks noChangeAspect="1" noChangeArrowheads="1"/>
            </p:cNvSpPr>
            <p:nvPr/>
          </p:nvSpPr>
          <p:spPr bwMode="auto">
            <a:xfrm rot="-8065471">
              <a:off x="933" y="1376"/>
              <a:ext cx="816"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1" name="Oval 75"/>
            <p:cNvSpPr>
              <a:spLocks noChangeArrowheads="1"/>
            </p:cNvSpPr>
            <p:nvPr/>
          </p:nvSpPr>
          <p:spPr bwMode="auto">
            <a:xfrm rot="20310260">
              <a:off x="1071" y="140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32" name="Group 76"/>
          <p:cNvGrpSpPr>
            <a:grpSpLocks/>
          </p:cNvGrpSpPr>
          <p:nvPr/>
        </p:nvGrpSpPr>
        <p:grpSpPr bwMode="auto">
          <a:xfrm>
            <a:off x="204788" y="4784725"/>
            <a:ext cx="858837" cy="785813"/>
            <a:chOff x="1751" y="1135"/>
            <a:chExt cx="2232" cy="2232"/>
          </a:xfrm>
        </p:grpSpPr>
        <p:sp>
          <p:nvSpPr>
            <p:cNvPr id="70733" name="Oval 7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4" name="Oval 7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5" name="Oval 7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6" name="Oval 8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37" name="Group 81"/>
          <p:cNvGrpSpPr>
            <a:grpSpLocks/>
          </p:cNvGrpSpPr>
          <p:nvPr/>
        </p:nvGrpSpPr>
        <p:grpSpPr bwMode="auto">
          <a:xfrm>
            <a:off x="479425" y="5757863"/>
            <a:ext cx="858838" cy="785812"/>
            <a:chOff x="1751" y="1135"/>
            <a:chExt cx="2232" cy="2232"/>
          </a:xfrm>
        </p:grpSpPr>
        <p:sp>
          <p:nvSpPr>
            <p:cNvPr id="70738" name="Oval 8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9" name="Oval 8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40" name="Oval 8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41" name="Oval 8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742" name="Line 86"/>
          <p:cNvSpPr>
            <a:spLocks noChangeShapeType="1"/>
          </p:cNvSpPr>
          <p:nvPr/>
        </p:nvSpPr>
        <p:spPr bwMode="auto">
          <a:xfrm rot="7111499" flipV="1">
            <a:off x="3621088" y="5651500"/>
            <a:ext cx="3175" cy="5429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3" name="Text Box 87"/>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44" name="Line 88"/>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5" name="Line 89"/>
          <p:cNvSpPr>
            <a:spLocks noChangeShapeType="1"/>
          </p:cNvSpPr>
          <p:nvPr/>
        </p:nvSpPr>
        <p:spPr bwMode="auto">
          <a:xfrm rot="13165167"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6" name="Line 90"/>
          <p:cNvSpPr>
            <a:spLocks noChangeShapeType="1"/>
          </p:cNvSpPr>
          <p:nvPr/>
        </p:nvSpPr>
        <p:spPr bwMode="auto">
          <a:xfrm flipH="1" flipV="1">
            <a:off x="2717800" y="1466850"/>
            <a:ext cx="333375" cy="12731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7" name="Line 91"/>
          <p:cNvSpPr>
            <a:spLocks noChangeShapeType="1"/>
          </p:cNvSpPr>
          <p:nvPr/>
        </p:nvSpPr>
        <p:spPr bwMode="auto">
          <a:xfrm flipV="1">
            <a:off x="1968500" y="2838450"/>
            <a:ext cx="1146175" cy="5921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8" name="Line 92"/>
          <p:cNvSpPr>
            <a:spLocks noChangeShapeType="1"/>
          </p:cNvSpPr>
          <p:nvPr/>
        </p:nvSpPr>
        <p:spPr bwMode="auto">
          <a:xfrm flipV="1">
            <a:off x="1687513" y="1684338"/>
            <a:ext cx="492125" cy="2260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9" name="Line 93"/>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50" name="Line 94"/>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51" name="Line 95"/>
          <p:cNvSpPr>
            <a:spLocks noChangeShapeType="1"/>
          </p:cNvSpPr>
          <p:nvPr/>
        </p:nvSpPr>
        <p:spPr bwMode="auto">
          <a:xfrm flipV="1">
            <a:off x="4487863" y="1468438"/>
            <a:ext cx="376237" cy="16510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0752" name="Group 96"/>
          <p:cNvGrpSpPr>
            <a:grpSpLocks/>
          </p:cNvGrpSpPr>
          <p:nvPr/>
        </p:nvGrpSpPr>
        <p:grpSpPr bwMode="auto">
          <a:xfrm>
            <a:off x="471488" y="2281238"/>
            <a:ext cx="858837" cy="785812"/>
            <a:chOff x="1751" y="1135"/>
            <a:chExt cx="2232" cy="2232"/>
          </a:xfrm>
        </p:grpSpPr>
        <p:sp>
          <p:nvSpPr>
            <p:cNvPr id="70753" name="Oval 9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4" name="Oval 9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5" name="Oval 9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6" name="Oval 10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757" name="Text Box 101"/>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58" name="Text Box 102"/>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59" name="Text Box 103"/>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0" name="Text Box 104"/>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1" name="Text Box 105"/>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2" name="Text Box 106"/>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3" name="Text Box 107"/>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4" name="Oval 108"/>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5" name="Oval 109"/>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6" name="Oval 110"/>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7" name="Oval 111"/>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0" name="Oval 114"/>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1" name="Oval 115"/>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2" name="Oval 116"/>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3" name="Oval 117"/>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4" name="Oval 118"/>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5" name="Oval 119"/>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6" name="Oval 120"/>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7" name="Oval 121"/>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8" name="Oval 122"/>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9" name="Oval 123"/>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0" name="Oval 124"/>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1" name="Oval 125"/>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2" name="Text Box 126"/>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3" name="Text Box 127"/>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4" name="Text Box 128"/>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5" name="Text Box 129"/>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6" name="Text Box 130"/>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7" name="Text Box 131"/>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8" name="Text Box 13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0803" name="Group 147"/>
          <p:cNvGrpSpPr>
            <a:grpSpLocks/>
          </p:cNvGrpSpPr>
          <p:nvPr/>
        </p:nvGrpSpPr>
        <p:grpSpPr bwMode="auto">
          <a:xfrm>
            <a:off x="1270000" y="4121150"/>
            <a:ext cx="858838" cy="366713"/>
            <a:chOff x="800" y="2596"/>
            <a:chExt cx="541" cy="231"/>
          </a:xfrm>
        </p:grpSpPr>
        <p:sp>
          <p:nvSpPr>
            <p:cNvPr id="70768" name="Oval 112"/>
            <p:cNvSpPr>
              <a:spLocks noChangeArrowheads="1"/>
            </p:cNvSpPr>
            <p:nvPr/>
          </p:nvSpPr>
          <p:spPr bwMode="auto">
            <a:xfrm rot="-880405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9" name="Oval 113"/>
            <p:cNvSpPr>
              <a:spLocks noChangeArrowheads="1"/>
            </p:cNvSpPr>
            <p:nvPr/>
          </p:nvSpPr>
          <p:spPr bwMode="auto">
            <a:xfrm rot="19571678">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9" name="Text Box 133"/>
            <p:cNvSpPr txBox="1">
              <a:spLocks noChangeArrowheads="1"/>
            </p:cNvSpPr>
            <p:nvPr/>
          </p:nvSpPr>
          <p:spPr bwMode="auto">
            <a:xfrm>
              <a:off x="966" y="2596"/>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
        <p:nvSpPr>
          <p:cNvPr id="70790" name="Text Box 13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0791" name="Group 135"/>
          <p:cNvGrpSpPr>
            <a:grpSpLocks/>
          </p:cNvGrpSpPr>
          <p:nvPr/>
        </p:nvGrpSpPr>
        <p:grpSpPr bwMode="auto">
          <a:xfrm rot="-3226531">
            <a:off x="6176963" y="5314950"/>
            <a:ext cx="858837" cy="785813"/>
            <a:chOff x="1751" y="1135"/>
            <a:chExt cx="2232" cy="2232"/>
          </a:xfrm>
        </p:grpSpPr>
        <p:sp>
          <p:nvSpPr>
            <p:cNvPr id="70792" name="Oval 1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3" name="Oval 1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4" name="Oval 1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5" name="Oval 1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797" name="Text Box 141"/>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0798" name="Group 142"/>
          <p:cNvGrpSpPr>
            <a:grpSpLocks/>
          </p:cNvGrpSpPr>
          <p:nvPr/>
        </p:nvGrpSpPr>
        <p:grpSpPr bwMode="auto">
          <a:xfrm>
            <a:off x="4411663" y="3959225"/>
            <a:ext cx="858837" cy="785813"/>
            <a:chOff x="2779" y="2494"/>
            <a:chExt cx="541" cy="495"/>
          </a:xfrm>
        </p:grpSpPr>
        <p:sp>
          <p:nvSpPr>
            <p:cNvPr id="70799" name="Oval 143"/>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0" name="Oval 144"/>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1" name="Oval 145"/>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2" name="Text Box 146"/>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2924661655"/>
      </p:ext>
    </p:extLst>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loud_cha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title"/>
          </p:nvPr>
        </p:nvSpPr>
        <p:spPr>
          <a:xfrm>
            <a:off x="457200" y="0"/>
            <a:ext cx="8229600" cy="1143000"/>
          </a:xfrm>
        </p:spPr>
        <p:txBody>
          <a:bodyPr/>
          <a:lstStyle/>
          <a:p>
            <a:r>
              <a:rPr lang="en-US">
                <a:solidFill>
                  <a:schemeClr val="bg1"/>
                </a:solidFill>
              </a:rPr>
              <a:t>Ionization track</a:t>
            </a:r>
          </a:p>
        </p:txBody>
      </p:sp>
    </p:spTree>
    <p:extLst>
      <p:ext uri="{BB962C8B-B14F-4D97-AF65-F5344CB8AC3E}">
        <p14:creationId xmlns:p14="http://schemas.microsoft.com/office/powerpoint/2010/main" val="358585440"/>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t>Ionization track</a:t>
            </a:r>
          </a:p>
        </p:txBody>
      </p:sp>
      <p:grpSp>
        <p:nvGrpSpPr>
          <p:cNvPr id="142339" name="Group 3"/>
          <p:cNvGrpSpPr>
            <a:grpSpLocks/>
          </p:cNvGrpSpPr>
          <p:nvPr/>
        </p:nvGrpSpPr>
        <p:grpSpPr bwMode="auto">
          <a:xfrm>
            <a:off x="431800" y="-433388"/>
            <a:ext cx="588963" cy="4778376"/>
            <a:chOff x="272" y="-273"/>
            <a:chExt cx="371" cy="3010"/>
          </a:xfrm>
        </p:grpSpPr>
        <p:grpSp>
          <p:nvGrpSpPr>
            <p:cNvPr id="142340" name="Group 4"/>
            <p:cNvGrpSpPr>
              <a:grpSpLocks/>
            </p:cNvGrpSpPr>
            <p:nvPr/>
          </p:nvGrpSpPr>
          <p:grpSpPr bwMode="auto">
            <a:xfrm rot="5400000">
              <a:off x="272" y="-273"/>
              <a:ext cx="370" cy="369"/>
              <a:chOff x="362" y="2318"/>
              <a:chExt cx="370" cy="369"/>
            </a:xfrm>
          </p:grpSpPr>
          <p:sp>
            <p:nvSpPr>
              <p:cNvPr id="142341"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2"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43" name="Group 7"/>
            <p:cNvGrpSpPr>
              <a:grpSpLocks/>
            </p:cNvGrpSpPr>
            <p:nvPr/>
          </p:nvGrpSpPr>
          <p:grpSpPr bwMode="auto">
            <a:xfrm rot="5400000">
              <a:off x="272" y="95"/>
              <a:ext cx="370" cy="369"/>
              <a:chOff x="362" y="2318"/>
              <a:chExt cx="370" cy="369"/>
            </a:xfrm>
          </p:grpSpPr>
          <p:sp>
            <p:nvSpPr>
              <p:cNvPr id="142344"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5"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46" name="Group 10"/>
            <p:cNvGrpSpPr>
              <a:grpSpLocks/>
            </p:cNvGrpSpPr>
            <p:nvPr/>
          </p:nvGrpSpPr>
          <p:grpSpPr bwMode="auto">
            <a:xfrm rot="5400000">
              <a:off x="273" y="463"/>
              <a:ext cx="370" cy="369"/>
              <a:chOff x="362" y="2318"/>
              <a:chExt cx="370" cy="369"/>
            </a:xfrm>
          </p:grpSpPr>
          <p:sp>
            <p:nvSpPr>
              <p:cNvPr id="142347"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8"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49" name="Group 13"/>
            <p:cNvGrpSpPr>
              <a:grpSpLocks/>
            </p:cNvGrpSpPr>
            <p:nvPr/>
          </p:nvGrpSpPr>
          <p:grpSpPr bwMode="auto">
            <a:xfrm rot="5400000">
              <a:off x="273" y="831"/>
              <a:ext cx="370" cy="369"/>
              <a:chOff x="362" y="2318"/>
              <a:chExt cx="370" cy="369"/>
            </a:xfrm>
          </p:grpSpPr>
          <p:sp>
            <p:nvSpPr>
              <p:cNvPr id="142350"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1"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52" name="Group 16"/>
            <p:cNvGrpSpPr>
              <a:grpSpLocks/>
            </p:cNvGrpSpPr>
            <p:nvPr/>
          </p:nvGrpSpPr>
          <p:grpSpPr bwMode="auto">
            <a:xfrm rot="5400000">
              <a:off x="273" y="1199"/>
              <a:ext cx="370" cy="369"/>
              <a:chOff x="362" y="2318"/>
              <a:chExt cx="370" cy="369"/>
            </a:xfrm>
          </p:grpSpPr>
          <p:sp>
            <p:nvSpPr>
              <p:cNvPr id="142353"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4"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55" name="Group 19"/>
            <p:cNvGrpSpPr>
              <a:grpSpLocks/>
            </p:cNvGrpSpPr>
            <p:nvPr/>
          </p:nvGrpSpPr>
          <p:grpSpPr bwMode="auto">
            <a:xfrm rot="5400000">
              <a:off x="273" y="1567"/>
              <a:ext cx="370" cy="369"/>
              <a:chOff x="362" y="2318"/>
              <a:chExt cx="370" cy="369"/>
            </a:xfrm>
          </p:grpSpPr>
          <p:sp>
            <p:nvSpPr>
              <p:cNvPr id="142356"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7"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58" name="Group 22"/>
            <p:cNvGrpSpPr>
              <a:grpSpLocks/>
            </p:cNvGrpSpPr>
            <p:nvPr/>
          </p:nvGrpSpPr>
          <p:grpSpPr bwMode="auto">
            <a:xfrm rot="5400000">
              <a:off x="273" y="1935"/>
              <a:ext cx="370" cy="369"/>
              <a:chOff x="362" y="2318"/>
              <a:chExt cx="370" cy="369"/>
            </a:xfrm>
          </p:grpSpPr>
          <p:sp>
            <p:nvSpPr>
              <p:cNvPr id="142359"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0"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2361"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2"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3"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2364"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5"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6"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7"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8"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9"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0"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1"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2"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3"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4"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5"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6"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7"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8"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9"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0"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1"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142382" name="Group 46"/>
          <p:cNvGrpSpPr>
            <a:grpSpLocks/>
          </p:cNvGrpSpPr>
          <p:nvPr/>
        </p:nvGrpSpPr>
        <p:grpSpPr bwMode="auto">
          <a:xfrm rot="20370108" flipH="1">
            <a:off x="4278313" y="4410075"/>
            <a:ext cx="762000" cy="530225"/>
            <a:chOff x="2827" y="2760"/>
            <a:chExt cx="480" cy="334"/>
          </a:xfrm>
        </p:grpSpPr>
        <p:sp>
          <p:nvSpPr>
            <p:cNvPr id="142383"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4"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5"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6"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7"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8"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9"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0"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1"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2"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42393"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4"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5"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6"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7"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8"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9"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0"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1"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2"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3"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4"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5"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6"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7"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8"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9"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0"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1"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2"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3" name="Text Box 77"/>
          <p:cNvSpPr txBox="1">
            <a:spLocks noChangeArrowheads="1"/>
          </p:cNvSpPr>
          <p:nvPr/>
        </p:nvSpPr>
        <p:spPr bwMode="auto">
          <a:xfrm>
            <a:off x="2733675" y="5942013"/>
            <a:ext cx="389890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700"/>
              <a:t>Homogeneous reactions</a:t>
            </a:r>
          </a:p>
        </p:txBody>
      </p:sp>
      <p:sp>
        <p:nvSpPr>
          <p:cNvPr id="142414" name="Text Box 78"/>
          <p:cNvSpPr txBox="1">
            <a:spLocks noChangeArrowheads="1"/>
          </p:cNvSpPr>
          <p:nvPr/>
        </p:nvSpPr>
        <p:spPr bwMode="auto">
          <a:xfrm>
            <a:off x="2406650" y="3105150"/>
            <a:ext cx="20701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700"/>
              <a:t>initial effects</a:t>
            </a:r>
          </a:p>
        </p:txBody>
      </p:sp>
      <p:sp>
        <p:nvSpPr>
          <p:cNvPr id="142415" name="Line 79"/>
          <p:cNvSpPr>
            <a:spLocks noChangeShapeType="1"/>
          </p:cNvSpPr>
          <p:nvPr/>
        </p:nvSpPr>
        <p:spPr bwMode="auto">
          <a:xfrm flipH="1">
            <a:off x="2814638" y="3613150"/>
            <a:ext cx="6397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6" name="Line 80"/>
          <p:cNvSpPr>
            <a:spLocks noChangeShapeType="1"/>
          </p:cNvSpPr>
          <p:nvPr/>
        </p:nvSpPr>
        <p:spPr bwMode="auto">
          <a:xfrm>
            <a:off x="3416300" y="3619500"/>
            <a:ext cx="1103313" cy="855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7" name="Line 81"/>
          <p:cNvSpPr>
            <a:spLocks noChangeShapeType="1"/>
          </p:cNvSpPr>
          <p:nvPr/>
        </p:nvSpPr>
        <p:spPr bwMode="auto">
          <a:xfrm flipH="1" flipV="1">
            <a:off x="2428875" y="5414963"/>
            <a:ext cx="2309813" cy="581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8" name="Line 82"/>
          <p:cNvSpPr>
            <a:spLocks noChangeShapeType="1"/>
          </p:cNvSpPr>
          <p:nvPr/>
        </p:nvSpPr>
        <p:spPr bwMode="auto">
          <a:xfrm flipV="1">
            <a:off x="4700588" y="5529263"/>
            <a:ext cx="3092450" cy="473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Tree>
    <p:extLst>
      <p:ext uri="{BB962C8B-B14F-4D97-AF65-F5344CB8AC3E}">
        <p14:creationId xmlns:p14="http://schemas.microsoft.com/office/powerpoint/2010/main" val="2613316042"/>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1"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1565073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7" name="Rectangle 3"/>
          <p:cNvSpPr>
            <a:spLocks noGrp="1" noChangeArrowheads="1"/>
          </p:cNvSpPr>
          <p:nvPr>
            <p:ph type="title"/>
          </p:nvPr>
        </p:nvSpPr>
        <p:spPr/>
        <p:txBody>
          <a:bodyPr/>
          <a:lstStyle/>
          <a:p>
            <a:r>
              <a:rPr lang="en-US"/>
              <a:t>Timescales of radiation damage</a:t>
            </a:r>
          </a:p>
        </p:txBody>
      </p:sp>
      <p:sp>
        <p:nvSpPr>
          <p:cNvPr id="139268"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300"/>
              <a:t>Garret et. al. (2005) </a:t>
            </a:r>
            <a:r>
              <a:rPr lang="en-US" sz="2300" i="1"/>
              <a:t>Chem. Rev</a:t>
            </a:r>
            <a:r>
              <a:rPr lang="en-US" sz="2300" b="1" i="1"/>
              <a:t>.</a:t>
            </a:r>
            <a:r>
              <a:rPr lang="en-US" sz="2300" b="1"/>
              <a:t> 105</a:t>
            </a:r>
            <a:r>
              <a:rPr lang="en-US" sz="2300"/>
              <a:t>, 355-389</a:t>
            </a:r>
          </a:p>
          <a:p>
            <a:pPr algn="ctr">
              <a:spcBef>
                <a:spcPct val="50000"/>
              </a:spcBef>
            </a:pPr>
            <a:endParaRPr lang="en-US" sz="2300"/>
          </a:p>
        </p:txBody>
      </p:sp>
      <p:sp>
        <p:nvSpPr>
          <p:cNvPr id="139269" name="Line 5"/>
          <p:cNvSpPr>
            <a:spLocks noChangeShapeType="1"/>
          </p:cNvSpPr>
          <p:nvPr/>
        </p:nvSpPr>
        <p:spPr bwMode="auto">
          <a:xfrm>
            <a:off x="4456113" y="3455988"/>
            <a:ext cx="0" cy="739775"/>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270" name="Text Box 6"/>
          <p:cNvSpPr txBox="1">
            <a:spLocks noChangeArrowheads="1"/>
          </p:cNvSpPr>
          <p:nvPr/>
        </p:nvSpPr>
        <p:spPr bwMode="auto">
          <a:xfrm>
            <a:off x="3933825" y="2938463"/>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chemeClr val="folHlink"/>
                </a:solidFill>
              </a:rPr>
              <a:t>LCLS</a:t>
            </a:r>
          </a:p>
        </p:txBody>
      </p:sp>
      <p:grpSp>
        <p:nvGrpSpPr>
          <p:cNvPr id="139271" name="Group 7"/>
          <p:cNvGrpSpPr>
            <a:grpSpLocks/>
          </p:cNvGrpSpPr>
          <p:nvPr/>
        </p:nvGrpSpPr>
        <p:grpSpPr bwMode="auto">
          <a:xfrm>
            <a:off x="6629400" y="3521075"/>
            <a:ext cx="1154113" cy="822325"/>
            <a:chOff x="4745" y="2040"/>
            <a:chExt cx="727" cy="518"/>
          </a:xfrm>
        </p:grpSpPr>
        <p:sp>
          <p:nvSpPr>
            <p:cNvPr id="139272" name="Line 8"/>
            <p:cNvSpPr>
              <a:spLocks noChangeShapeType="1"/>
            </p:cNvSpPr>
            <p:nvPr/>
          </p:nvSpPr>
          <p:spPr bwMode="auto">
            <a:xfrm flipV="1">
              <a:off x="4745" y="2117"/>
              <a:ext cx="0" cy="32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273" name="Text Box 9"/>
            <p:cNvSpPr txBox="1">
              <a:spLocks noChangeArrowheads="1"/>
            </p:cNvSpPr>
            <p:nvPr/>
          </p:nvSpPr>
          <p:spPr bwMode="auto">
            <a:xfrm>
              <a:off x="4781" y="2040"/>
              <a:ext cx="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FF"/>
                  </a:solidFill>
                </a:rPr>
                <a:t>ALS</a:t>
              </a:r>
            </a:p>
            <a:p>
              <a:pPr algn="ctr"/>
              <a:r>
                <a:rPr lang="en-US" sz="2400" b="1">
                  <a:solidFill>
                    <a:srgbClr val="0000FF"/>
                  </a:solidFill>
                </a:rPr>
                <a:t>bunch</a:t>
              </a:r>
            </a:p>
          </p:txBody>
        </p:sp>
      </p:grpSp>
      <p:sp>
        <p:nvSpPr>
          <p:cNvPr id="139274" name="Rectangle 10"/>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75" name="Rectangle 11"/>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61936275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287532" cy="369332"/>
          </a:xfrm>
          <a:prstGeom prst="rect">
            <a:avLst/>
          </a:prstGeom>
          <a:noFill/>
        </p:spPr>
        <p:txBody>
          <a:bodyPr wrap="none" rtlCol="0">
            <a:spAutoFit/>
          </a:bodyPr>
          <a:lstStyle/>
          <a:p>
            <a:r>
              <a:rPr lang="en-US" dirty="0" smtClean="0"/>
              <a:t>8x X-rays !</a:t>
            </a:r>
            <a:endParaRPr lang="en-US" dirty="0"/>
          </a:p>
        </p:txBody>
      </p:sp>
    </p:spTree>
    <p:extLst>
      <p:ext uri="{BB962C8B-B14F-4D97-AF65-F5344CB8AC3E}">
        <p14:creationId xmlns:p14="http://schemas.microsoft.com/office/powerpoint/2010/main" val="4652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50179" name="Rectangle 3"/>
          <p:cNvSpPr>
            <a:spLocks noGrp="1" noChangeArrowheads="1"/>
          </p:cNvSpPr>
          <p:nvPr>
            <p:ph type="title"/>
          </p:nvPr>
        </p:nvSpPr>
        <p:spPr/>
        <p:txBody>
          <a:bodyPr/>
          <a:lstStyle/>
          <a:p>
            <a:r>
              <a:rPr lang="en-US"/>
              <a:t>Where do photons go?</a:t>
            </a:r>
          </a:p>
        </p:txBody>
      </p:sp>
      <p:sp>
        <p:nvSpPr>
          <p:cNvPr id="5018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50182" name="Group 6"/>
          <p:cNvGrpSpPr>
            <a:grpSpLocks/>
          </p:cNvGrpSpPr>
          <p:nvPr/>
        </p:nvGrpSpPr>
        <p:grpSpPr bwMode="auto">
          <a:xfrm>
            <a:off x="5286375" y="1277938"/>
            <a:ext cx="1490663" cy="1447800"/>
            <a:chOff x="1893" y="816"/>
            <a:chExt cx="1597" cy="1500"/>
          </a:xfrm>
        </p:grpSpPr>
        <p:pic>
          <p:nvPicPr>
            <p:cNvPr id="5018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5018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0187"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5019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50193"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7.3%</a:t>
            </a:r>
          </a:p>
        </p:txBody>
      </p:sp>
      <p:sp>
        <p:nvSpPr>
          <p:cNvPr id="50194"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(7%)</a:t>
            </a:r>
          </a:p>
        </p:txBody>
      </p:sp>
      <p:sp>
        <p:nvSpPr>
          <p:cNvPr id="50195"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(87%)</a:t>
            </a:r>
            <a:endParaRPr lang="en-US" sz="1400" b="1">
              <a:solidFill>
                <a:srgbClr val="009900"/>
              </a:solidFill>
            </a:endParaRPr>
          </a:p>
        </p:txBody>
      </p:sp>
      <p:sp>
        <p:nvSpPr>
          <p:cNvPr id="50196"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sp>
        <p:nvSpPr>
          <p:cNvPr id="50197"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(~0%)</a:t>
            </a:r>
          </a:p>
        </p:txBody>
      </p:sp>
      <p:sp>
        <p:nvSpPr>
          <p:cNvPr id="50199"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(99%)</a:t>
            </a:r>
            <a:endParaRPr lang="en-US" sz="1400" b="1">
              <a:solidFill>
                <a:srgbClr val="009900"/>
              </a:solidFill>
            </a:endParaRPr>
          </a:p>
        </p:txBody>
      </p:sp>
      <p:sp>
        <p:nvSpPr>
          <p:cNvPr id="50200"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50201"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50202"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0204"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50205"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3163824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a:t>
            </a:r>
            <a:r>
              <a:rPr lang="en-US" sz="6000" dirty="0" smtClean="0"/>
              <a:t>does all that</a:t>
            </a:r>
            <a:r>
              <a:rPr lang="en-US" sz="6000" dirty="0" smtClean="0"/>
              <a:t/>
            </a:r>
            <a:br>
              <a:rPr lang="en-US" sz="6000" dirty="0" smtClean="0"/>
            </a:br>
            <a:r>
              <a:rPr lang="en-US" sz="6000" dirty="0" smtClean="0"/>
              <a:t>absorbed energy</a:t>
            </a:r>
            <a:r>
              <a:rPr lang="en-US" sz="6000" dirty="0" smtClean="0"/>
              <a:t/>
            </a:r>
            <a:br>
              <a:rPr lang="en-US" sz="6000" dirty="0" smtClean="0"/>
            </a:br>
            <a:r>
              <a:rPr lang="en-US" sz="6000" dirty="0" smtClean="0"/>
              <a:t>go?</a:t>
            </a:r>
            <a:endParaRPr lang="en-US" sz="6000" dirty="0"/>
          </a:p>
        </p:txBody>
      </p:sp>
    </p:spTree>
    <p:extLst>
      <p:ext uri="{BB962C8B-B14F-4D97-AF65-F5344CB8AC3E}">
        <p14:creationId xmlns:p14="http://schemas.microsoft.com/office/powerpoint/2010/main" val="5584923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endParaRPr lang="en-US"/>
          </a:p>
        </p:txBody>
      </p:sp>
      <p:sp>
        <p:nvSpPr>
          <p:cNvPr id="612355" name="Rectangle 3"/>
          <p:cNvSpPr>
            <a:spLocks noGrp="1" noChangeArrowheads="1"/>
          </p:cNvSpPr>
          <p:nvPr>
            <p:ph type="body" idx="1"/>
          </p:nvPr>
        </p:nvSpPr>
        <p:spPr/>
        <p:txBody>
          <a:bodyPr/>
          <a:lstStyle/>
          <a:p>
            <a:endParaRPr lang="en-US"/>
          </a:p>
        </p:txBody>
      </p:sp>
      <p:pic>
        <p:nvPicPr>
          <p:cNvPr id="612356" name="Picture 4" descr="NaAc6_1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7" name="Picture 5" descr="NaAc5_1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8" name="Picture 6" descr="xtals_1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2359"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200" b="1" smtClean="0">
                <a:solidFill>
                  <a:srgbClr val="000000"/>
                </a:solidFill>
              </a:rPr>
              <a:t>16 MGy</a:t>
            </a:r>
          </a:p>
        </p:txBody>
      </p:sp>
      <p:sp>
        <p:nvSpPr>
          <p:cNvPr id="612360"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2361"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2954841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138246"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59"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b="1" smtClean="0">
                <a:solidFill>
                  <a:srgbClr val="000000"/>
                </a:solidFill>
              </a:rPr>
              <a:t>resolution (</a:t>
            </a:r>
            <a:r>
              <a:rPr lang="en-US" b="1" smtClean="0">
                <a:solidFill>
                  <a:srgbClr val="000000"/>
                </a:solidFill>
                <a:cs typeface="Arial" pitchFamily="34" charset="0"/>
              </a:rPr>
              <a:t>Å</a:t>
            </a:r>
            <a:r>
              <a:rPr lang="en-US" b="1" smtClean="0">
                <a:solidFill>
                  <a:srgbClr val="000000"/>
                </a:solidFill>
              </a:rPr>
              <a:t>)</a:t>
            </a:r>
          </a:p>
        </p:txBody>
      </p:sp>
      <p:sp>
        <p:nvSpPr>
          <p:cNvPr id="19460"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b="1" smtClean="0">
                <a:solidFill>
                  <a:srgbClr val="000000"/>
                </a:solidFill>
              </a:rPr>
              <a:t>maximum tolerable dose (MGy)</a:t>
            </a:r>
          </a:p>
        </p:txBody>
      </p:sp>
      <p:sp>
        <p:nvSpPr>
          <p:cNvPr id="19461"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rPr>
              <a:t>1          2      3       5    7   10        20         40      70  100</a:t>
            </a:r>
          </a:p>
        </p:txBody>
      </p:sp>
      <p:sp>
        <p:nvSpPr>
          <p:cNvPr id="19462"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r>
              <a:rPr lang="en-US" b="1" smtClean="0">
                <a:solidFill>
                  <a:srgbClr val="000000"/>
                </a:solidFill>
              </a:rPr>
              <a:t>1</a:t>
            </a:r>
          </a:p>
        </p:txBody>
      </p:sp>
      <p:sp>
        <p:nvSpPr>
          <p:cNvPr id="19463"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r>
              <a:rPr lang="en-US" b="1" smtClean="0">
                <a:solidFill>
                  <a:srgbClr val="000000"/>
                </a:solidFill>
              </a:rPr>
              <a:t>10</a:t>
            </a:r>
          </a:p>
        </p:txBody>
      </p:sp>
      <p:sp>
        <p:nvSpPr>
          <p:cNvPr id="19464"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r>
              <a:rPr lang="en-US" b="1" smtClean="0">
                <a:solidFill>
                  <a:srgbClr val="000000"/>
                </a:solidFill>
              </a:rPr>
              <a:t>100</a:t>
            </a:r>
          </a:p>
        </p:txBody>
      </p:sp>
      <p:sp>
        <p:nvSpPr>
          <p:cNvPr id="19465"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r>
              <a:rPr lang="en-US" b="1" smtClean="0">
                <a:solidFill>
                  <a:srgbClr val="000000"/>
                </a:solidFill>
              </a:rPr>
              <a:t>10</a:t>
            </a:r>
            <a:r>
              <a:rPr lang="en-US" b="1" baseline="30000" smtClean="0">
                <a:solidFill>
                  <a:srgbClr val="000000"/>
                </a:solidFill>
              </a:rPr>
              <a:t>3</a:t>
            </a:r>
          </a:p>
        </p:txBody>
      </p:sp>
      <p:sp>
        <p:nvSpPr>
          <p:cNvPr id="19466"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GB" smtClean="0">
                <a:solidFill>
                  <a:srgbClr val="000000"/>
                </a:solidFill>
              </a:rPr>
              <a:t>Howells </a:t>
            </a:r>
            <a:r>
              <a:rPr lang="en-GB" i="1" smtClean="0">
                <a:solidFill>
                  <a:srgbClr val="000000"/>
                </a:solidFill>
              </a:rPr>
              <a:t>et al. </a:t>
            </a:r>
            <a:r>
              <a:rPr lang="en-GB" smtClean="0">
                <a:solidFill>
                  <a:srgbClr val="000000"/>
                </a:solidFill>
              </a:rPr>
              <a:t>(2009)  </a:t>
            </a:r>
            <a:r>
              <a:rPr lang="en-GB" i="1" smtClean="0">
                <a:solidFill>
                  <a:srgbClr val="000000"/>
                </a:solidFill>
              </a:rPr>
              <a:t>J. Electron. Spectrosc. Relat. Phenom.</a:t>
            </a:r>
            <a:r>
              <a:rPr lang="en-GB" smtClean="0">
                <a:solidFill>
                  <a:srgbClr val="000000"/>
                </a:solidFill>
              </a:rPr>
              <a:t> </a:t>
            </a:r>
            <a:r>
              <a:rPr lang="en-GB" b="1" smtClean="0">
                <a:solidFill>
                  <a:srgbClr val="000000"/>
                </a:solidFill>
              </a:rPr>
              <a:t>170</a:t>
            </a:r>
            <a:r>
              <a:rPr lang="en-GB" smtClean="0">
                <a:solidFill>
                  <a:srgbClr val="000000"/>
                </a:solidFill>
              </a:rPr>
              <a:t> 4-12</a:t>
            </a:r>
            <a:endParaRPr lang="en-US" smtClean="0">
              <a:solidFill>
                <a:srgbClr val="000000"/>
              </a:solidFill>
            </a:endParaRPr>
          </a:p>
        </p:txBody>
      </p:sp>
      <p:sp>
        <p:nvSpPr>
          <p:cNvPr id="19467" name="Rectangle 11"/>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smtClean="0">
                <a:solidFill>
                  <a:srgbClr val="000000"/>
                </a:solidFill>
              </a:rPr>
              <a:t>Global damage</a:t>
            </a:r>
          </a:p>
        </p:txBody>
      </p:sp>
      <p:sp>
        <p:nvSpPr>
          <p:cNvPr id="2692108"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6600">
                <a:solidFill>
                  <a:srgbClr val="CC0066"/>
                </a:solidFill>
              </a:rPr>
              <a:t>10 MGy/Å</a:t>
            </a:r>
          </a:p>
        </p:txBody>
      </p:sp>
    </p:spTree>
    <p:extLst>
      <p:ext uri="{BB962C8B-B14F-4D97-AF65-F5344CB8AC3E}">
        <p14:creationId xmlns:p14="http://schemas.microsoft.com/office/powerpoint/2010/main" val="8795656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2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210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2162175"/>
          </a:xfrm>
          <a:noFill/>
        </p:spPr>
        <p:txBody>
          <a:bodyPr/>
          <a:lstStyle/>
          <a:p>
            <a:pPr eaLnBrk="1" hangingPunct="1"/>
            <a:r>
              <a:rPr lang="en-US" sz="8000" smtClean="0">
                <a:solidFill>
                  <a:schemeClr val="tx1"/>
                </a:solidFill>
              </a:rPr>
              <a:t>10 MGy/Å</a:t>
            </a:r>
          </a:p>
        </p:txBody>
      </p:sp>
      <p:sp>
        <p:nvSpPr>
          <p:cNvPr id="2701315" name="Text Box 3"/>
          <p:cNvSpPr txBox="1">
            <a:spLocks noChangeArrowheads="1"/>
          </p:cNvSpPr>
          <p:nvPr/>
        </p:nvSpPr>
        <p:spPr bwMode="auto">
          <a:xfrm>
            <a:off x="1311275" y="1990725"/>
            <a:ext cx="6519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800"/>
              <a:t>what the is a MGy?</a:t>
            </a:r>
          </a:p>
        </p:txBody>
      </p:sp>
      <p:sp>
        <p:nvSpPr>
          <p:cNvPr id="2701316" name="Text Box 4"/>
          <p:cNvSpPr txBox="1">
            <a:spLocks noChangeArrowheads="1"/>
          </p:cNvSpPr>
          <p:nvPr/>
        </p:nvSpPr>
        <p:spPr bwMode="auto">
          <a:xfrm>
            <a:off x="1027113" y="3030538"/>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4400"/>
              <a:t>http://bl831.als.lbl.gov/</a:t>
            </a:r>
          </a:p>
          <a:p>
            <a:pPr algn="ctr" eaLnBrk="1" hangingPunct="1">
              <a:spcBef>
                <a:spcPct val="50000"/>
              </a:spcBef>
            </a:pPr>
            <a:r>
              <a:rPr lang="en-US" sz="4400"/>
              <a:t>damage_rates.pdf</a:t>
            </a:r>
          </a:p>
        </p:txBody>
      </p:sp>
      <p:sp>
        <p:nvSpPr>
          <p:cNvPr id="20485" name="Text Box 5"/>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Holton J. M. (2009) </a:t>
            </a:r>
            <a:r>
              <a:rPr lang="en-US" i="1"/>
              <a:t>J. Synchrotron Rad.</a:t>
            </a:r>
            <a:r>
              <a:rPr lang="en-US"/>
              <a:t> </a:t>
            </a:r>
            <a:r>
              <a:rPr lang="en-US" b="1"/>
              <a:t>16</a:t>
            </a:r>
            <a:r>
              <a:rPr lang="en-US"/>
              <a:t> 133-42</a:t>
            </a:r>
          </a:p>
        </p:txBody>
      </p:sp>
    </p:spTree>
    <p:extLst>
      <p:ext uri="{BB962C8B-B14F-4D97-AF65-F5344CB8AC3E}">
        <p14:creationId xmlns:p14="http://schemas.microsoft.com/office/powerpoint/2010/main" val="22061131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01315"/>
                                        </p:tgtEl>
                                        <p:attrNameLst>
                                          <p:attrName>style.visibility</p:attrName>
                                        </p:attrNameLst>
                                      </p:cBhvr>
                                      <p:to>
                                        <p:strVal val="visible"/>
                                      </p:to>
                                    </p:set>
                                    <p:animEffect transition="in" filter="wipe(left)">
                                      <p:cBhvr>
                                        <p:cTn id="7" dur="500"/>
                                        <p:tgtEl>
                                          <p:spTgt spid="2701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01316"/>
                                        </p:tgtEl>
                                        <p:attrNameLst>
                                          <p:attrName>style.visibility</p:attrName>
                                        </p:attrNameLst>
                                      </p:cBhvr>
                                      <p:to>
                                        <p:strVal val="visible"/>
                                      </p:to>
                                    </p:set>
                                    <p:animEffect transition="in" filter="wipe(up)">
                                      <p:cBhvr>
                                        <p:cTn id="12" dur="500"/>
                                        <p:tgtEl>
                                          <p:spTgt spid="270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1315" grpId="0"/>
      <p:bldP spid="27013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l="17628" t="13110" r="6448" b="12405"/>
          <a:stretch>
            <a:fillRect/>
          </a:stretch>
        </p:blipFill>
        <p:spPr bwMode="auto">
          <a:xfrm>
            <a:off x="0" y="1385888"/>
            <a:ext cx="9144000" cy="504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69850" y="4627563"/>
            <a:ext cx="8977313"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8"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4800"/>
              <a:t>How long will my crystal last?</a:t>
            </a:r>
          </a:p>
        </p:txBody>
      </p:sp>
    </p:spTree>
    <p:extLst>
      <p:ext uri="{BB962C8B-B14F-4D97-AF65-F5344CB8AC3E}">
        <p14:creationId xmlns:p14="http://schemas.microsoft.com/office/powerpoint/2010/main" val="1969540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Holton (2009) </a:t>
            </a:r>
            <a:r>
              <a:rPr lang="en-US" i="1"/>
              <a:t>J. Synchrotron Rad.</a:t>
            </a:r>
            <a:r>
              <a:rPr lang="en-US"/>
              <a:t> </a:t>
            </a:r>
            <a:r>
              <a:rPr lang="en-US" b="1"/>
              <a:t>16</a:t>
            </a:r>
            <a:r>
              <a:rPr lang="en-US"/>
              <a:t> 133-42</a:t>
            </a:r>
          </a:p>
        </p:txBody>
      </p:sp>
      <p:sp>
        <p:nvSpPr>
          <p:cNvPr id="33795" name="Text Box 3"/>
          <p:cNvSpPr txBox="1">
            <a:spLocks noChangeArrowheads="1"/>
          </p:cNvSpPr>
          <p:nvPr/>
        </p:nvSpPr>
        <p:spPr bwMode="auto">
          <a:xfrm>
            <a:off x="0" y="0"/>
            <a:ext cx="9144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6600"/>
              <a:t>Specific damage rates</a:t>
            </a:r>
          </a:p>
        </p:txBody>
      </p:sp>
      <p:sp>
        <p:nvSpPr>
          <p:cNvPr id="2888708" name="Text Box 4"/>
          <p:cNvSpPr txBox="1">
            <a:spLocks noChangeArrowheads="1"/>
          </p:cNvSpPr>
          <p:nvPr/>
        </p:nvSpPr>
        <p:spPr bwMode="auto">
          <a:xfrm>
            <a:off x="622300" y="1322388"/>
            <a:ext cx="7618413"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a:t>world records:</a:t>
            </a:r>
          </a:p>
          <a:p>
            <a:pPr eaLnBrk="1" hangingPunct="1"/>
            <a:endParaRPr lang="en-US" sz="2400"/>
          </a:p>
          <a:p>
            <a:pPr eaLnBrk="1" hangingPunct="1"/>
            <a:r>
              <a:rPr lang="en-US" sz="2000"/>
              <a:t>MGy	reaction			reference</a:t>
            </a:r>
          </a:p>
          <a:p>
            <a:pPr eaLnBrk="1" hangingPunct="1"/>
            <a:endParaRPr lang="en-US" sz="2000"/>
          </a:p>
          <a:p>
            <a:pPr eaLnBrk="1" hangingPunct="1">
              <a:lnSpc>
                <a:spcPct val="130000"/>
              </a:lnSpc>
            </a:pPr>
            <a:r>
              <a:rPr lang="en-US" sz="2000"/>
              <a:t>~45	global damage		Owen </a:t>
            </a:r>
            <a:r>
              <a:rPr lang="en-US" sz="2000" i="1"/>
              <a:t>et al.</a:t>
            </a:r>
            <a:r>
              <a:rPr lang="en-US" sz="2000"/>
              <a:t> (2006)</a:t>
            </a:r>
          </a:p>
          <a:p>
            <a:pPr eaLnBrk="1" hangingPunct="1">
              <a:lnSpc>
                <a:spcPct val="130000"/>
              </a:lnSpc>
            </a:pPr>
            <a:r>
              <a:rPr lang="en-US" sz="2000"/>
              <a:t>5	Se</a:t>
            </a:r>
            <a:r>
              <a:rPr lang="en-US" sz="2000">
                <a:solidFill>
                  <a:srgbClr val="FF0000"/>
                </a:solidFill>
              </a:rPr>
              <a:t>-</a:t>
            </a:r>
            <a:r>
              <a:rPr lang="en-US" sz="2000"/>
              <a:t>Met			Holton (2007)</a:t>
            </a:r>
          </a:p>
          <a:p>
            <a:pPr eaLnBrk="1" hangingPunct="1">
              <a:lnSpc>
                <a:spcPct val="130000"/>
              </a:lnSpc>
            </a:pPr>
            <a:r>
              <a:rPr lang="en-US" sz="2000"/>
              <a:t>4	Hg</a:t>
            </a:r>
            <a:r>
              <a:rPr lang="en-US" sz="2000">
                <a:solidFill>
                  <a:srgbClr val="FF0000"/>
                </a:solidFill>
              </a:rPr>
              <a:t>-</a:t>
            </a:r>
            <a:r>
              <a:rPr lang="en-US" sz="2000"/>
              <a:t>S			Ramagopal </a:t>
            </a:r>
            <a:r>
              <a:rPr lang="en-US" i="1"/>
              <a:t>et al.</a:t>
            </a:r>
            <a:r>
              <a:rPr lang="en-US"/>
              <a:t> </a:t>
            </a:r>
            <a:r>
              <a:rPr lang="en-US" sz="2000"/>
              <a:t>(2004)</a:t>
            </a:r>
          </a:p>
          <a:p>
            <a:pPr eaLnBrk="1" hangingPunct="1">
              <a:lnSpc>
                <a:spcPct val="130000"/>
              </a:lnSpc>
            </a:pPr>
            <a:r>
              <a:rPr lang="en-US" sz="2000"/>
              <a:t>3	S</a:t>
            </a:r>
            <a:r>
              <a:rPr lang="en-US" sz="2000">
                <a:solidFill>
                  <a:srgbClr val="FF0000"/>
                </a:solidFill>
              </a:rPr>
              <a:t>-</a:t>
            </a:r>
            <a:r>
              <a:rPr lang="en-US" sz="2000"/>
              <a:t>S			Murray </a:t>
            </a:r>
            <a:r>
              <a:rPr lang="en-US" sz="2000" i="1"/>
              <a:t>et al.</a:t>
            </a:r>
            <a:r>
              <a:rPr lang="en-US" sz="2000"/>
              <a:t> (2002)</a:t>
            </a:r>
          </a:p>
          <a:p>
            <a:pPr eaLnBrk="1" hangingPunct="1">
              <a:lnSpc>
                <a:spcPct val="130000"/>
              </a:lnSpc>
            </a:pPr>
            <a:r>
              <a:rPr lang="en-US" sz="2000"/>
              <a:t>1	Br</a:t>
            </a:r>
            <a:r>
              <a:rPr lang="en-US" sz="2000">
                <a:solidFill>
                  <a:srgbClr val="FF0000"/>
                </a:solidFill>
              </a:rPr>
              <a:t>-</a:t>
            </a:r>
            <a:r>
              <a:rPr lang="en-US" sz="2000"/>
              <a:t>RNA			Olieric </a:t>
            </a:r>
            <a:r>
              <a:rPr lang="en-US" sz="2000" i="1"/>
              <a:t>et al.</a:t>
            </a:r>
            <a:r>
              <a:rPr lang="en-US" sz="2000"/>
              <a:t> (2007)</a:t>
            </a:r>
          </a:p>
          <a:p>
            <a:pPr eaLnBrk="1" hangingPunct="1">
              <a:lnSpc>
                <a:spcPct val="130000"/>
              </a:lnSpc>
            </a:pPr>
            <a:r>
              <a:rPr lang="en-US" sz="2000"/>
              <a:t>?	Cl</a:t>
            </a:r>
            <a:r>
              <a:rPr lang="en-US" sz="2000">
                <a:solidFill>
                  <a:srgbClr val="FF0000"/>
                </a:solidFill>
              </a:rPr>
              <a:t>-</a:t>
            </a:r>
            <a:r>
              <a:rPr lang="en-US" sz="2000"/>
              <a:t>C			???</a:t>
            </a:r>
          </a:p>
          <a:p>
            <a:pPr eaLnBrk="1" hangingPunct="1">
              <a:lnSpc>
                <a:spcPct val="130000"/>
              </a:lnSpc>
            </a:pPr>
            <a:r>
              <a:rPr lang="en-US" sz="2000"/>
              <a:t>0.5	Mn</a:t>
            </a:r>
            <a:r>
              <a:rPr lang="en-US" sz="2000">
                <a:solidFill>
                  <a:srgbClr val="FF0000"/>
                </a:solidFill>
              </a:rPr>
              <a:t> in </a:t>
            </a:r>
            <a:r>
              <a:rPr lang="en-US" sz="2000"/>
              <a:t>PS II		Yano </a:t>
            </a:r>
            <a:r>
              <a:rPr lang="en-US" sz="2000" i="1"/>
              <a:t>et al. </a:t>
            </a:r>
            <a:r>
              <a:rPr lang="en-US" sz="2000"/>
              <a:t>(2005)</a:t>
            </a:r>
          </a:p>
          <a:p>
            <a:pPr eaLnBrk="1" hangingPunct="1">
              <a:lnSpc>
                <a:spcPct val="130000"/>
              </a:lnSpc>
            </a:pPr>
            <a:r>
              <a:rPr lang="en-US" sz="2000"/>
              <a:t>0.02	Fe</a:t>
            </a:r>
            <a:r>
              <a:rPr lang="en-US" sz="2000">
                <a:solidFill>
                  <a:srgbClr val="FF0000"/>
                </a:solidFill>
              </a:rPr>
              <a:t> in </a:t>
            </a:r>
            <a:r>
              <a:rPr lang="en-US" sz="2000"/>
              <a:t>myoglobin		Denisov </a:t>
            </a:r>
            <a:r>
              <a:rPr lang="en-US" sz="2000" i="1"/>
              <a:t>et al.</a:t>
            </a:r>
            <a:r>
              <a:rPr lang="en-US" sz="2000"/>
              <a:t> (2007)</a:t>
            </a:r>
          </a:p>
        </p:txBody>
      </p:sp>
      <p:sp>
        <p:nvSpPr>
          <p:cNvPr id="33797" name="Line 5"/>
          <p:cNvSpPr>
            <a:spLocks noChangeShapeType="1"/>
          </p:cNvSpPr>
          <p:nvPr/>
        </p:nvSpPr>
        <p:spPr bwMode="auto">
          <a:xfrm>
            <a:off x="500063" y="2843213"/>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3266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88708">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88708">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88708">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88708">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88708">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88708">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88708">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8870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body" idx="1"/>
          </p:nvPr>
        </p:nvSpPr>
        <p:spPr>
          <a:xfrm>
            <a:off x="457200" y="1323975"/>
            <a:ext cx="8229600" cy="4802188"/>
          </a:xfrm>
        </p:spPr>
        <p:txBody>
          <a:bodyPr/>
          <a:lstStyle/>
          <a:p>
            <a:pPr algn="ctr" eaLnBrk="1" hangingPunct="1">
              <a:lnSpc>
                <a:spcPct val="80000"/>
              </a:lnSpc>
              <a:buFontTx/>
              <a:buNone/>
            </a:pPr>
            <a:r>
              <a:rPr lang="en-US" sz="5400" smtClean="0"/>
              <a:t>Damage is done</a:t>
            </a:r>
          </a:p>
          <a:p>
            <a:pPr algn="ctr" eaLnBrk="1" hangingPunct="1">
              <a:lnSpc>
                <a:spcPct val="80000"/>
              </a:lnSpc>
              <a:buFontTx/>
              <a:buNone/>
            </a:pPr>
            <a:r>
              <a:rPr lang="en-US" sz="5400" smtClean="0"/>
              <a:t>by </a:t>
            </a:r>
            <a:r>
              <a:rPr lang="en-US" sz="5400" smtClean="0">
                <a:solidFill>
                  <a:srgbClr val="FF0000"/>
                </a:solidFill>
              </a:rPr>
              <a:t>photons/area</a:t>
            </a:r>
          </a:p>
          <a:p>
            <a:pPr algn="ctr" eaLnBrk="1" hangingPunct="1">
              <a:lnSpc>
                <a:spcPct val="80000"/>
              </a:lnSpc>
              <a:buFontTx/>
              <a:buNone/>
            </a:pPr>
            <a:r>
              <a:rPr lang="en-US" smtClean="0"/>
              <a:t>proportional to dose (MGy)</a:t>
            </a:r>
          </a:p>
          <a:p>
            <a:pPr algn="ctr" eaLnBrk="1" hangingPunct="1">
              <a:lnSpc>
                <a:spcPct val="80000"/>
              </a:lnSpc>
              <a:buFontTx/>
              <a:buNone/>
            </a:pPr>
            <a:endParaRPr lang="en-US" sz="5400" smtClean="0"/>
          </a:p>
          <a:p>
            <a:pPr algn="ctr" eaLnBrk="1" hangingPunct="1">
              <a:lnSpc>
                <a:spcPct val="80000"/>
              </a:lnSpc>
              <a:buFontTx/>
              <a:buNone/>
            </a:pPr>
            <a:r>
              <a:rPr lang="en-US" sz="5400" smtClean="0"/>
              <a:t>not time</a:t>
            </a:r>
          </a:p>
          <a:p>
            <a:pPr algn="ctr" eaLnBrk="1" hangingPunct="1">
              <a:lnSpc>
                <a:spcPct val="80000"/>
              </a:lnSpc>
              <a:buFontTx/>
              <a:buNone/>
            </a:pPr>
            <a:r>
              <a:rPr lang="en-US" sz="5400" smtClean="0"/>
              <a:t>not heat</a:t>
            </a:r>
          </a:p>
        </p:txBody>
      </p:sp>
    </p:spTree>
    <p:extLst>
      <p:ext uri="{BB962C8B-B14F-4D97-AF65-F5344CB8AC3E}">
        <p14:creationId xmlns:p14="http://schemas.microsoft.com/office/powerpoint/2010/main" val="23133879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90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9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4400" dirty="0">
                <a:solidFill>
                  <a:srgbClr val="000000"/>
                </a:solidFill>
                <a:latin typeface="Calibri" pitchFamily="34" charset="0"/>
                <a:cs typeface="Arial" pitchFamily="34" charset="0"/>
              </a:rPr>
              <a:t>The amount of </a:t>
            </a:r>
            <a:r>
              <a:rPr lang="en-US" sz="4400" dirty="0">
                <a:solidFill>
                  <a:srgbClr val="00B050"/>
                </a:solidFill>
                <a:latin typeface="Calibri" pitchFamily="34" charset="0"/>
                <a:cs typeface="Arial" pitchFamily="34" charset="0"/>
              </a:rPr>
              <a:t>data</a:t>
            </a:r>
            <a:r>
              <a:rPr lang="en-US" sz="4400" dirty="0">
                <a:solidFill>
                  <a:srgbClr val="000000"/>
                </a:solidFill>
                <a:latin typeface="Calibri" pitchFamily="34" charset="0"/>
                <a:cs typeface="Arial" pitchFamily="34" charset="0"/>
              </a:rPr>
              <a:t> you get</a:t>
            </a:r>
          </a:p>
          <a:p>
            <a:pPr algn="ctr" eaLnBrk="1" hangingPunct="1"/>
            <a:r>
              <a:rPr lang="en-US" sz="4400" dirty="0">
                <a:solidFill>
                  <a:srgbClr val="000000"/>
                </a:solidFill>
                <a:latin typeface="Calibri" pitchFamily="34" charset="0"/>
                <a:cs typeface="Arial" pitchFamily="34" charset="0"/>
              </a:rPr>
              <a:t>b</a:t>
            </a:r>
            <a:r>
              <a:rPr lang="en-US" sz="4400" dirty="0" smtClean="0">
                <a:solidFill>
                  <a:srgbClr val="000000"/>
                </a:solidFill>
                <a:latin typeface="Calibri" pitchFamily="34" charset="0"/>
                <a:cs typeface="Arial" pitchFamily="34" charset="0"/>
              </a:rPr>
              <a:t>efore crystal is dead</a:t>
            </a:r>
            <a:endParaRPr lang="en-US" sz="4400" dirty="0">
              <a:solidFill>
                <a:srgbClr val="000000"/>
              </a:solidFill>
              <a:latin typeface="Calibri" pitchFamily="34" charset="0"/>
              <a:cs typeface="Arial" pitchFamily="34" charset="0"/>
            </a:endParaRPr>
          </a:p>
          <a:p>
            <a:pPr algn="ctr" eaLnBrk="1" hangingPunct="1"/>
            <a:endParaRPr lang="en-US" sz="4400" dirty="0">
              <a:solidFill>
                <a:srgbClr val="000000"/>
              </a:solidFill>
              <a:latin typeface="Calibri" pitchFamily="34" charset="0"/>
              <a:cs typeface="Arial" pitchFamily="34" charset="0"/>
            </a:endParaRPr>
          </a:p>
          <a:p>
            <a:pPr algn="ctr" eaLnBrk="1" hangingPunct="1"/>
            <a:r>
              <a:rPr lang="en-US" sz="4400" dirty="0">
                <a:solidFill>
                  <a:srgbClr val="000000"/>
                </a:solidFill>
                <a:latin typeface="Calibri" pitchFamily="34" charset="0"/>
                <a:cs typeface="Arial" pitchFamily="34" charset="0"/>
              </a:rPr>
              <a:t>is </a:t>
            </a:r>
            <a:r>
              <a:rPr lang="en-US" sz="4400" b="1" dirty="0">
                <a:solidFill>
                  <a:srgbClr val="FF0000"/>
                </a:solidFill>
                <a:latin typeface="Calibri" pitchFamily="34" charset="0"/>
                <a:cs typeface="Arial" pitchFamily="34" charset="0"/>
              </a:rPr>
              <a:t>independent</a:t>
            </a:r>
          </a:p>
          <a:p>
            <a:pPr algn="ctr" eaLnBrk="1" hangingPunct="1"/>
            <a:r>
              <a:rPr lang="en-US" sz="4400" dirty="0">
                <a:solidFill>
                  <a:srgbClr val="000000"/>
                </a:solidFill>
                <a:latin typeface="Calibri" pitchFamily="34" charset="0"/>
                <a:cs typeface="Arial" pitchFamily="34" charset="0"/>
              </a:rPr>
              <a:t>of data collection time</a:t>
            </a: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Henderson, 1990; Gonzalez &amp; Nave, 1994; Glaeser</a:t>
            </a:r>
            <a:r>
              <a:rPr lang="en-US" i="1"/>
              <a:t> et al.</a:t>
            </a:r>
            <a:r>
              <a:rPr lang="en-US"/>
              <a:t>, 2000; Sliz</a:t>
            </a:r>
            <a:r>
              <a:rPr lang="en-US" i="1"/>
              <a:t> et al.</a:t>
            </a:r>
            <a:r>
              <a:rPr lang="en-US"/>
              <a:t>, 2003; Leiros</a:t>
            </a:r>
            <a:r>
              <a:rPr lang="en-US" i="1"/>
              <a:t> et al.</a:t>
            </a:r>
            <a:r>
              <a:rPr lang="en-US"/>
              <a:t>, 2006; Owen</a:t>
            </a:r>
            <a:r>
              <a:rPr lang="en-US" i="1"/>
              <a:t> et al.</a:t>
            </a:r>
            <a:r>
              <a:rPr lang="en-US"/>
              <a:t>, 2006; Garman &amp; McSweeney, 2006; Garman &amp; Nave, 2009; Holton, 2009</a:t>
            </a:r>
          </a:p>
        </p:txBody>
      </p:sp>
    </p:spTree>
    <p:extLst>
      <p:ext uri="{BB962C8B-B14F-4D97-AF65-F5344CB8AC3E}">
        <p14:creationId xmlns:p14="http://schemas.microsoft.com/office/powerpoint/2010/main" val="5473123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body" idx="1"/>
          </p:nvPr>
        </p:nvSpPr>
        <p:spPr>
          <a:xfrm>
            <a:off x="457200" y="636588"/>
            <a:ext cx="8229600" cy="5489575"/>
          </a:xfrm>
        </p:spPr>
        <p:txBody>
          <a:bodyPr/>
          <a:lstStyle/>
          <a:p>
            <a:pPr algn="ctr">
              <a:buFontTx/>
              <a:buNone/>
            </a:pPr>
            <a:r>
              <a:rPr lang="en-US" sz="6600"/>
              <a:t>How does “dose” fade spots?</a:t>
            </a:r>
          </a:p>
          <a:p>
            <a:pPr algn="ctr">
              <a:buFontTx/>
              <a:buNone/>
            </a:pPr>
            <a:endParaRPr lang="en-US" sz="6600"/>
          </a:p>
          <a:p>
            <a:pPr algn="ctr">
              <a:buFontTx/>
              <a:buNone/>
            </a:pPr>
            <a:endParaRPr lang="en-US" sz="6600"/>
          </a:p>
          <a:p>
            <a:pPr algn="ctr">
              <a:buFontTx/>
              <a:buNone/>
            </a:pPr>
            <a:r>
              <a:rPr lang="en-US" sz="4800"/>
              <a:t>A simple case…</a:t>
            </a:r>
          </a:p>
        </p:txBody>
      </p:sp>
    </p:spTree>
    <p:extLst>
      <p:ext uri="{BB962C8B-B14F-4D97-AF65-F5344CB8AC3E}">
        <p14:creationId xmlns:p14="http://schemas.microsoft.com/office/powerpoint/2010/main" val="2048843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486304" cy="369332"/>
          </a:xfrm>
          <a:prstGeom prst="rect">
            <a:avLst/>
          </a:prstGeom>
          <a:noFill/>
        </p:spPr>
        <p:txBody>
          <a:bodyPr wrap="none" rtlCol="0">
            <a:spAutoFit/>
          </a:bodyPr>
          <a:lstStyle/>
          <a:p>
            <a:r>
              <a:rPr lang="en-US" dirty="0" smtClean="0"/>
              <a:t>&gt; 8x X-rays !</a:t>
            </a:r>
            <a:endParaRPr lang="en-US" dirty="0"/>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0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9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p:txBody>
          <a:bodyPr/>
          <a:lstStyle/>
          <a:p>
            <a:endParaRPr lang="en-US"/>
          </a:p>
        </p:txBody>
      </p:sp>
      <p:sp>
        <p:nvSpPr>
          <p:cNvPr id="617475" name="Rectangle 3"/>
          <p:cNvSpPr>
            <a:spLocks noGrp="1" noChangeArrowheads="1"/>
          </p:cNvSpPr>
          <p:nvPr>
            <p:ph type="body" idx="1"/>
          </p:nvPr>
        </p:nvSpPr>
        <p:spPr/>
        <p:txBody>
          <a:bodyPr/>
          <a:lstStyle/>
          <a:p>
            <a:endParaRPr lang="en-US"/>
          </a:p>
        </p:txBody>
      </p:sp>
      <p:pic>
        <p:nvPicPr>
          <p:cNvPr id="617476" name="Picture 4"/>
          <p:cNvPicPr>
            <a:picLocks noChangeAspect="1" noChangeArrowheads="1"/>
          </p:cNvPicPr>
          <p:nvPr/>
        </p:nvPicPr>
        <p:blipFill>
          <a:blip r:embed="rId2">
            <a:extLst>
              <a:ext uri="{28A0092B-C50C-407E-A947-70E740481C1C}">
                <a14:useLocalDpi xmlns:a14="http://schemas.microsoft.com/office/drawing/2010/main" val="0"/>
              </a:ext>
            </a:extLst>
          </a:blip>
          <a:srcRect r="21541" b="2155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7477" name="Group 5"/>
          <p:cNvGrpSpPr>
            <a:grpSpLocks/>
          </p:cNvGrpSpPr>
          <p:nvPr/>
        </p:nvGrpSpPr>
        <p:grpSpPr bwMode="auto">
          <a:xfrm>
            <a:off x="425450" y="2727325"/>
            <a:ext cx="3995738" cy="2246313"/>
            <a:chOff x="268" y="1718"/>
            <a:chExt cx="2517" cy="1415"/>
          </a:xfrm>
        </p:grpSpPr>
        <p:sp>
          <p:nvSpPr>
            <p:cNvPr id="617478" name="Text Box 6"/>
            <p:cNvSpPr txBox="1">
              <a:spLocks noChangeArrowheads="1"/>
            </p:cNvSpPr>
            <p:nvPr/>
          </p:nvSpPr>
          <p:spPr bwMode="auto">
            <a:xfrm>
              <a:off x="268" y="1718"/>
              <a:ext cx="205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D</a:t>
              </a:r>
              <a:r>
                <a:rPr lang="en-US" sz="3600" b="1" baseline="-25000" smtClean="0">
                  <a:solidFill>
                    <a:srgbClr val="FFFFFF"/>
                  </a:solidFill>
                </a:rPr>
                <a:t>1/2 </a:t>
              </a:r>
              <a:r>
                <a:rPr lang="en-US" sz="3600" b="1" smtClean="0">
                  <a:solidFill>
                    <a:srgbClr val="FFFFFF"/>
                  </a:solidFill>
                </a:rPr>
                <a:t>&gt;&gt; 10</a:t>
              </a:r>
              <a:r>
                <a:rPr lang="en-US" sz="3600" b="1" baseline="30000" smtClean="0">
                  <a:solidFill>
                    <a:srgbClr val="FFFFFF"/>
                  </a:solidFill>
                </a:rPr>
                <a:t>12</a:t>
              </a:r>
              <a:r>
                <a:rPr lang="en-US" sz="3600" b="1" smtClean="0">
                  <a:solidFill>
                    <a:srgbClr val="FFFFFF"/>
                  </a:solidFill>
                </a:rPr>
                <a:t> Gy</a:t>
              </a:r>
              <a:endParaRPr lang="en-US" sz="3600" b="1" baseline="-25000" smtClean="0">
                <a:solidFill>
                  <a:srgbClr val="FFFFFF"/>
                </a:solidFill>
              </a:endParaRPr>
            </a:p>
          </p:txBody>
        </p:sp>
        <p:sp>
          <p:nvSpPr>
            <p:cNvPr id="617479" name="Line 7"/>
            <p:cNvSpPr>
              <a:spLocks noChangeShapeType="1"/>
            </p:cNvSpPr>
            <p:nvPr/>
          </p:nvSpPr>
          <p:spPr bwMode="auto">
            <a:xfrm>
              <a:off x="2091" y="2217"/>
              <a:ext cx="694" cy="91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617480" name="Group 8"/>
          <p:cNvGrpSpPr>
            <a:grpSpLocks/>
          </p:cNvGrpSpPr>
          <p:nvPr/>
        </p:nvGrpSpPr>
        <p:grpSpPr bwMode="auto">
          <a:xfrm>
            <a:off x="425450" y="1690688"/>
            <a:ext cx="3897313" cy="641350"/>
            <a:chOff x="268" y="1065"/>
            <a:chExt cx="2455" cy="404"/>
          </a:xfrm>
        </p:grpSpPr>
        <p:sp>
          <p:nvSpPr>
            <p:cNvPr id="617481" name="Text Box 9"/>
            <p:cNvSpPr txBox="1">
              <a:spLocks noChangeArrowheads="1"/>
            </p:cNvSpPr>
            <p:nvPr/>
          </p:nvSpPr>
          <p:spPr bwMode="auto">
            <a:xfrm>
              <a:off x="268" y="1065"/>
              <a:ext cx="16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D</a:t>
              </a:r>
              <a:r>
                <a:rPr lang="en-US" sz="3600" b="1" baseline="-25000" smtClean="0">
                  <a:solidFill>
                    <a:srgbClr val="FFFFFF"/>
                  </a:solidFill>
                </a:rPr>
                <a:t>1/2 </a:t>
              </a:r>
              <a:r>
                <a:rPr lang="en-US" sz="3600" b="1" smtClean="0">
                  <a:solidFill>
                    <a:srgbClr val="FFFFFF"/>
                  </a:solidFill>
                </a:rPr>
                <a:t>~ 10 Gy</a:t>
              </a:r>
              <a:endParaRPr lang="en-US" sz="3600" b="1" baseline="-25000" smtClean="0">
                <a:solidFill>
                  <a:srgbClr val="FFFFFF"/>
                </a:solidFill>
              </a:endParaRPr>
            </a:p>
          </p:txBody>
        </p:sp>
        <p:sp>
          <p:nvSpPr>
            <p:cNvPr id="617482" name="Line 10"/>
            <p:cNvSpPr>
              <a:spLocks noChangeShapeType="1"/>
            </p:cNvSpPr>
            <p:nvPr/>
          </p:nvSpPr>
          <p:spPr bwMode="auto">
            <a:xfrm>
              <a:off x="2029" y="1303"/>
              <a:ext cx="694" cy="72"/>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1008332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74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7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r>
              <a:rPr lang="en-US">
                <a:solidFill>
                  <a:schemeClr val="bg1"/>
                </a:solidFill>
              </a:rPr>
              <a:t>Sodium Chloride is Immortal!</a:t>
            </a:r>
          </a:p>
        </p:txBody>
      </p:sp>
      <p:sp>
        <p:nvSpPr>
          <p:cNvPr id="618499" name="Text Box 3"/>
          <p:cNvSpPr txBox="1">
            <a:spLocks noChangeArrowheads="1"/>
          </p:cNvSpPr>
          <p:nvPr/>
        </p:nvSpPr>
        <p:spPr bwMode="auto">
          <a:xfrm>
            <a:off x="425450" y="2727325"/>
            <a:ext cx="276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D</a:t>
            </a:r>
            <a:r>
              <a:rPr lang="en-US" sz="3600" b="1" baseline="-25000" smtClean="0">
                <a:solidFill>
                  <a:srgbClr val="FFFFFF"/>
                </a:solidFill>
              </a:rPr>
              <a:t>1/2 </a:t>
            </a:r>
            <a:r>
              <a:rPr lang="en-US" sz="3600" b="1" smtClean="0">
                <a:solidFill>
                  <a:srgbClr val="FFFFFF"/>
                </a:solidFill>
              </a:rPr>
              <a:t>&gt; 1 GGy</a:t>
            </a:r>
            <a:endParaRPr lang="en-US" sz="3600" b="1" baseline="-25000" smtClean="0">
              <a:solidFill>
                <a:srgbClr val="FFFFFF"/>
              </a:solidFill>
            </a:endParaRPr>
          </a:p>
        </p:txBody>
      </p:sp>
      <p:pic>
        <p:nvPicPr>
          <p:cNvPr id="618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8" y="1668463"/>
            <a:ext cx="410527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3921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2"/>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a:stretch>
            <a:fillRect/>
          </a:stretch>
        </p:blipFill>
        <p:spPr bwMode="auto">
          <a:xfrm>
            <a:off x="0" y="0"/>
            <a:ext cx="9318625" cy="697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9523" name="Rectangle 3"/>
          <p:cNvSpPr>
            <a:spLocks noGrp="1" noChangeArrowheads="1"/>
          </p:cNvSpPr>
          <p:nvPr>
            <p:ph type="ctrTitle"/>
          </p:nvPr>
        </p:nvSpPr>
        <p:spPr>
          <a:xfrm>
            <a:off x="0" y="0"/>
            <a:ext cx="9144000" cy="1270000"/>
          </a:xfrm>
          <a:gradFill rotWithShape="1">
            <a:gsLst>
              <a:gs pos="0">
                <a:schemeClr val="tx1"/>
              </a:gs>
              <a:gs pos="100000">
                <a:schemeClr val="tx1">
                  <a:gamma/>
                  <a:shade val="46275"/>
                  <a:invGamma/>
                  <a:alpha val="0"/>
                </a:schemeClr>
              </a:gs>
            </a:gsLst>
            <a:path path="shape">
              <a:fillToRect l="50000" t="50000" r="50000" b="50000"/>
            </a:path>
          </a:gradFill>
        </p:spPr>
        <p:txBody>
          <a:bodyPr/>
          <a:lstStyle/>
          <a:p>
            <a:r>
              <a:rPr lang="en-US">
                <a:solidFill>
                  <a:schemeClr val="bg1"/>
                </a:solidFill>
              </a:rPr>
              <a:t>Sodium acetate trihydrate</a:t>
            </a:r>
          </a:p>
        </p:txBody>
      </p:sp>
      <p:sp>
        <p:nvSpPr>
          <p:cNvPr id="619524" name="Text Box 4"/>
          <p:cNvSpPr txBox="1">
            <a:spLocks noChangeArrowheads="1"/>
          </p:cNvSpPr>
          <p:nvPr/>
        </p:nvSpPr>
        <p:spPr bwMode="auto">
          <a:xfrm>
            <a:off x="349250" y="1589088"/>
            <a:ext cx="3041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D</a:t>
            </a:r>
            <a:r>
              <a:rPr lang="en-US" sz="3600" b="1" baseline="-25000" smtClean="0">
                <a:solidFill>
                  <a:srgbClr val="FFFFFF"/>
                </a:solidFill>
              </a:rPr>
              <a:t>1/2 </a:t>
            </a:r>
            <a:r>
              <a:rPr lang="en-US" sz="3600" b="1" smtClean="0">
                <a:solidFill>
                  <a:srgbClr val="FFFFFF"/>
                </a:solidFill>
              </a:rPr>
              <a:t>= 15 MGy</a:t>
            </a:r>
            <a:endParaRPr lang="en-US" sz="3600" b="1" baseline="-25000" smtClean="0">
              <a:solidFill>
                <a:srgbClr val="FFFFFF"/>
              </a:solidFill>
            </a:endParaRPr>
          </a:p>
        </p:txBody>
      </p:sp>
      <p:sp>
        <p:nvSpPr>
          <p:cNvPr id="619525" name="Text Box 5"/>
          <p:cNvSpPr txBox="1">
            <a:spLocks noChangeArrowheads="1"/>
          </p:cNvSpPr>
          <p:nvPr/>
        </p:nvSpPr>
        <p:spPr bwMode="auto">
          <a:xfrm>
            <a:off x="212725" y="4697413"/>
            <a:ext cx="41465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3600" b="1" smtClean="0">
                <a:solidFill>
                  <a:srgbClr val="FFFFFF"/>
                </a:solidFill>
              </a:rPr>
              <a:t>resolution:  0.92 </a:t>
            </a:r>
            <a:r>
              <a:rPr lang="en-US" sz="3600" b="1" smtClean="0">
                <a:solidFill>
                  <a:srgbClr val="FFFFFF"/>
                </a:solidFill>
                <a:cs typeface="Arial" charset="0"/>
              </a:rPr>
              <a:t>Å </a:t>
            </a:r>
            <a:endParaRPr lang="en-US" sz="3600" b="1" baseline="-25000" smtClean="0">
              <a:solidFill>
                <a:srgbClr val="FFFFFF"/>
              </a:solidFill>
              <a:cs typeface="Arial" charset="0"/>
            </a:endParaRPr>
          </a:p>
        </p:txBody>
      </p:sp>
      <p:sp>
        <p:nvSpPr>
          <p:cNvPr id="619526" name="Text Box 6"/>
          <p:cNvSpPr txBox="1">
            <a:spLocks noChangeArrowheads="1"/>
          </p:cNvSpPr>
          <p:nvPr/>
        </p:nvSpPr>
        <p:spPr bwMode="auto">
          <a:xfrm>
            <a:off x="5073650" y="5654675"/>
            <a:ext cx="2482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avg B:  ~ 0</a:t>
            </a:r>
            <a:endParaRPr lang="en-US" sz="3600" b="1" smtClean="0">
              <a:solidFill>
                <a:srgbClr val="FFFFFF"/>
              </a:solidFill>
              <a:cs typeface="Arial" charset="0"/>
            </a:endParaRPr>
          </a:p>
          <a:p>
            <a:pPr fontAlgn="base">
              <a:spcBef>
                <a:spcPct val="0"/>
              </a:spcBef>
              <a:spcAft>
                <a:spcPct val="20000"/>
              </a:spcAft>
            </a:pPr>
            <a:r>
              <a:rPr lang="en-US" sz="3600" b="1" smtClean="0">
                <a:solidFill>
                  <a:srgbClr val="FFFFFF"/>
                </a:solidFill>
                <a:cs typeface="Arial" charset="0"/>
              </a:rPr>
              <a:t>     </a:t>
            </a:r>
            <a:endParaRPr lang="en-US" sz="3600" b="1" baseline="-25000" smtClean="0">
              <a:solidFill>
                <a:srgbClr val="FFFFFF"/>
              </a:solidFill>
              <a:cs typeface="Arial" charset="0"/>
            </a:endParaRPr>
          </a:p>
        </p:txBody>
      </p:sp>
      <p:sp>
        <p:nvSpPr>
          <p:cNvPr id="619527" name="Rectangle 7"/>
          <p:cNvSpPr>
            <a:spLocks noChangeArrowheads="1"/>
          </p:cNvSpPr>
          <p:nvPr/>
        </p:nvSpPr>
        <p:spPr bwMode="auto">
          <a:xfrm>
            <a:off x="587375" y="5329238"/>
            <a:ext cx="3778250" cy="6413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R/Rfree:       ~4%</a:t>
            </a:r>
          </a:p>
        </p:txBody>
      </p:sp>
      <p:sp>
        <p:nvSpPr>
          <p:cNvPr id="619528" name="Rectangle 8"/>
          <p:cNvSpPr>
            <a:spLocks noChangeArrowheads="1"/>
          </p:cNvSpPr>
          <p:nvPr/>
        </p:nvSpPr>
        <p:spPr bwMode="auto">
          <a:xfrm>
            <a:off x="5778500" y="4664075"/>
            <a:ext cx="114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C2/c</a:t>
            </a:r>
          </a:p>
        </p:txBody>
      </p:sp>
    </p:spTree>
    <p:extLst>
      <p:ext uri="{BB962C8B-B14F-4D97-AF65-F5344CB8AC3E}">
        <p14:creationId xmlns:p14="http://schemas.microsoft.com/office/powerpoint/2010/main" val="2599457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95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952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95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9526">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9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4" grpId="0"/>
      <p:bldP spid="619527" grpId="0" animBg="1"/>
      <p:bldP spid="61952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sp>
        <p:nvSpPr>
          <p:cNvPr id="393223" name="Text Box 7"/>
          <p:cNvSpPr txBox="1">
            <a:spLocks noChangeArrowheads="1"/>
          </p:cNvSpPr>
          <p:nvPr/>
        </p:nvSpPr>
        <p:spPr bwMode="auto">
          <a:xfrm>
            <a:off x="1714500" y="4875213"/>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3600" smtClean="0">
                <a:solidFill>
                  <a:srgbClr val="000000"/>
                </a:solidFill>
              </a:rPr>
              <a:t>radiation damage = defects</a:t>
            </a:r>
          </a:p>
        </p:txBody>
      </p:sp>
      <p:sp>
        <p:nvSpPr>
          <p:cNvPr id="393224" name="Text Box 8"/>
          <p:cNvSpPr txBox="1">
            <a:spLocks noChangeArrowheads="1"/>
          </p:cNvSpPr>
          <p:nvPr/>
        </p:nvSpPr>
        <p:spPr bwMode="auto">
          <a:xfrm>
            <a:off x="1663700" y="2393950"/>
            <a:ext cx="579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3600" smtClean="0">
                <a:solidFill>
                  <a:srgbClr val="000000"/>
                </a:solidFill>
              </a:rPr>
              <a:t>What about </a:t>
            </a:r>
          </a:p>
          <a:p>
            <a:pPr algn="ctr" fontAlgn="base">
              <a:spcBef>
                <a:spcPct val="0"/>
              </a:spcBef>
              <a:spcAft>
                <a:spcPct val="0"/>
              </a:spcAft>
            </a:pPr>
            <a:r>
              <a:rPr lang="en-US" sz="3600" smtClean="0">
                <a:solidFill>
                  <a:srgbClr val="000000"/>
                </a:solidFill>
              </a:rPr>
              <a:t>undamaged crystals?</a:t>
            </a:r>
          </a:p>
        </p:txBody>
      </p:sp>
    </p:spTree>
    <p:extLst>
      <p:ext uri="{BB962C8B-B14F-4D97-AF65-F5344CB8AC3E}">
        <p14:creationId xmlns:p14="http://schemas.microsoft.com/office/powerpoint/2010/main" val="140661340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96838"/>
            <a:ext cx="8229600" cy="1143000"/>
          </a:xfrm>
        </p:spPr>
        <p:txBody>
          <a:bodyPr/>
          <a:lstStyle/>
          <a:p>
            <a:r>
              <a:rPr lang="en-US" sz="5400">
                <a:solidFill>
                  <a:schemeClr val="tx1"/>
                </a:solidFill>
              </a:rPr>
              <a:t>Purity is crucial!</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t="50754" r="52782" b="4214"/>
          <a:stretch>
            <a:fillRect/>
          </a:stretch>
        </p:blipFill>
        <p:spPr bwMode="auto">
          <a:xfrm>
            <a:off x="1804988" y="1333500"/>
            <a:ext cx="54848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4"/>
          <p:cNvSpPr>
            <a:spLocks noChangeArrowheads="1"/>
          </p:cNvSpPr>
          <p:nvPr/>
        </p:nvSpPr>
        <p:spPr bwMode="auto">
          <a:xfrm rot="16200000">
            <a:off x="5222875" y="2979738"/>
            <a:ext cx="6846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McPherson, A., Malkin, A. J., Kuznetsov, Y. G. &amp; Plomp, M. (2001)."Atomic force microscopy applications in macromolecular crystallography", </a:t>
            </a:r>
            <a:r>
              <a:rPr lang="en-US" i="1" smtClean="0">
                <a:solidFill>
                  <a:srgbClr val="000000"/>
                </a:solidFill>
              </a:rPr>
              <a:t>Acta Cryst. D</a:t>
            </a:r>
            <a:r>
              <a:rPr lang="en-US" smtClean="0">
                <a:solidFill>
                  <a:srgbClr val="000000"/>
                </a:solidFill>
              </a:rPr>
              <a:t> </a:t>
            </a:r>
            <a:r>
              <a:rPr lang="en-US" b="1" smtClean="0">
                <a:solidFill>
                  <a:srgbClr val="000000"/>
                </a:solidFill>
              </a:rPr>
              <a:t>57</a:t>
            </a:r>
            <a:r>
              <a:rPr lang="en-US" smtClean="0">
                <a:solidFill>
                  <a:srgbClr val="000000"/>
                </a:solidFill>
              </a:rPr>
              <a:t>, 1053-1060. </a:t>
            </a:r>
          </a:p>
        </p:txBody>
      </p:sp>
      <p:sp>
        <p:nvSpPr>
          <p:cNvPr id="14341" name="Text Box 5"/>
          <p:cNvSpPr txBox="1">
            <a:spLocks noChangeArrowheads="1"/>
          </p:cNvSpPr>
          <p:nvPr/>
        </p:nvSpPr>
        <p:spPr bwMode="auto">
          <a:xfrm>
            <a:off x="2386013" y="2530475"/>
            <a:ext cx="434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mtClean="0">
              <a:solidFill>
                <a:srgbClr val="000000"/>
              </a:solidFill>
            </a:endParaRPr>
          </a:p>
        </p:txBody>
      </p:sp>
      <p:sp>
        <p:nvSpPr>
          <p:cNvPr id="14342" name="Rectangle 6"/>
          <p:cNvSpPr>
            <a:spLocks noChangeArrowheads="1"/>
          </p:cNvSpPr>
          <p:nvPr/>
        </p:nvSpPr>
        <p:spPr bwMode="auto">
          <a:xfrm>
            <a:off x="1173163" y="3965575"/>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r>
              <a:rPr lang="en-US" sz="3200" smtClean="0">
                <a:solidFill>
                  <a:srgbClr val="000000"/>
                </a:solidFill>
              </a:rPr>
              <a:t>not important for </a:t>
            </a:r>
          </a:p>
          <a:p>
            <a:pPr algn="ctr" fontAlgn="base">
              <a:spcBef>
                <a:spcPct val="0"/>
              </a:spcBef>
              <a:spcAft>
                <a:spcPct val="0"/>
              </a:spcAft>
            </a:pPr>
            <a:r>
              <a:rPr lang="en-US" sz="3200" smtClean="0">
                <a:solidFill>
                  <a:srgbClr val="000000"/>
                </a:solidFill>
              </a:rPr>
              <a:t>initial hits</a:t>
            </a: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p:txBody>
      </p:sp>
      <p:sp>
        <p:nvSpPr>
          <p:cNvPr id="14343" name="Rectangle 7"/>
          <p:cNvSpPr>
            <a:spLocks noChangeArrowheads="1"/>
          </p:cNvSpPr>
          <p:nvPr/>
        </p:nvSpPr>
        <p:spPr bwMode="auto">
          <a:xfrm>
            <a:off x="1258888" y="1163638"/>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r>
              <a:rPr lang="en-US" sz="3200" smtClean="0">
                <a:solidFill>
                  <a:srgbClr val="000000"/>
                </a:solidFill>
              </a:rPr>
              <a:t>important for </a:t>
            </a:r>
          </a:p>
          <a:p>
            <a:pPr algn="ctr" fontAlgn="base">
              <a:spcBef>
                <a:spcPct val="0"/>
              </a:spcBef>
              <a:spcAft>
                <a:spcPct val="0"/>
              </a:spcAft>
            </a:pPr>
            <a:r>
              <a:rPr lang="en-US" sz="3200" smtClean="0">
                <a:solidFill>
                  <a:srgbClr val="000000"/>
                </a:solidFill>
              </a:rPr>
              <a:t>resolution</a:t>
            </a: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p:txBody>
      </p:sp>
    </p:spTree>
    <p:extLst>
      <p:ext uri="{BB962C8B-B14F-4D97-AF65-F5344CB8AC3E}">
        <p14:creationId xmlns:p14="http://schemas.microsoft.com/office/powerpoint/2010/main" val="2028975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What </a:t>
            </a:r>
            <a:r>
              <a:rPr lang="en-US" sz="6000" dirty="0" smtClean="0"/>
              <a:t>can I do</a:t>
            </a:r>
            <a:br>
              <a:rPr lang="en-US" sz="6000" dirty="0" smtClean="0"/>
            </a:br>
            <a:r>
              <a:rPr lang="en-US" sz="6000" dirty="0" smtClean="0"/>
              <a:t>to maximize what</a:t>
            </a:r>
            <a:br>
              <a:rPr lang="en-US" sz="6000" dirty="0" smtClean="0"/>
            </a:br>
            <a:r>
              <a:rPr lang="en-US" sz="6000" dirty="0" smtClean="0"/>
              <a:t>I get out of </a:t>
            </a:r>
            <a:br>
              <a:rPr lang="en-US" sz="6000" dirty="0" smtClean="0"/>
            </a:br>
            <a:r>
              <a:rPr lang="en-US" sz="6000" dirty="0" smtClean="0"/>
              <a:t>my crystal</a:t>
            </a:r>
            <a:r>
              <a:rPr lang="en-US" sz="6000" dirty="0" smtClean="0"/>
              <a:t>?</a:t>
            </a:r>
            <a:endParaRPr lang="en-US" sz="6000" dirty="0"/>
          </a:p>
        </p:txBody>
      </p:sp>
    </p:spTree>
    <p:extLst>
      <p:ext uri="{BB962C8B-B14F-4D97-AF65-F5344CB8AC3E}">
        <p14:creationId xmlns:p14="http://schemas.microsoft.com/office/powerpoint/2010/main" val="1319686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566738"/>
            <a:ext cx="7772400" cy="1143000"/>
          </a:xfrm>
        </p:spPr>
        <p:txBody>
          <a:bodyPr/>
          <a:lstStyle/>
          <a:p>
            <a:pPr eaLnBrk="1" hangingPunct="1"/>
            <a:r>
              <a:rPr lang="en-US" sz="4800" smtClean="0"/>
              <a:t>beam size vs xtal size</a:t>
            </a:r>
          </a:p>
        </p:txBody>
      </p:sp>
      <p:sp>
        <p:nvSpPr>
          <p:cNvPr id="83971" name="Text Box 3"/>
          <p:cNvSpPr txBox="1">
            <a:spLocks noChangeArrowheads="1"/>
          </p:cNvSpPr>
          <p:nvPr/>
        </p:nvSpPr>
        <p:spPr bwMode="auto">
          <a:xfrm>
            <a:off x="533400" y="177165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fontAlgn="base" hangingPunct="1">
              <a:lnSpc>
                <a:spcPct val="130000"/>
              </a:lnSpc>
              <a:spcBef>
                <a:spcPct val="0"/>
              </a:spcBef>
              <a:spcAft>
                <a:spcPct val="0"/>
              </a:spcAft>
              <a:buFontTx/>
              <a:buAutoNum type="arabicPeriod"/>
            </a:pPr>
            <a:r>
              <a:rPr lang="en-US" sz="3600" smtClean="0">
                <a:solidFill>
                  <a:srgbClr val="808080"/>
                </a:solidFill>
                <a:cs typeface="Arial" charset="0"/>
              </a:rPr>
              <a:t>   Put your crystal into the beam</a:t>
            </a:r>
          </a:p>
          <a:p>
            <a:pPr lvl="1" eaLnBrk="1" fontAlgn="base" hangingPunct="1">
              <a:lnSpc>
                <a:spcPct val="130000"/>
              </a:lnSpc>
              <a:spcBef>
                <a:spcPct val="0"/>
              </a:spcBef>
              <a:spcAft>
                <a:spcPct val="0"/>
              </a:spcAft>
              <a:buFontTx/>
              <a:buAutoNum type="arabicPeriod"/>
            </a:pPr>
            <a:r>
              <a:rPr lang="en-US" sz="3600" smtClean="0">
                <a:solidFill>
                  <a:srgbClr val="808080"/>
                </a:solidFill>
                <a:cs typeface="Arial" charset="0"/>
              </a:rPr>
              <a:t>   Shoot the whole crystal</a:t>
            </a:r>
          </a:p>
          <a:p>
            <a:pPr lvl="1" eaLnBrk="1" fontAlgn="base" hangingPunct="1">
              <a:lnSpc>
                <a:spcPct val="130000"/>
              </a:lnSpc>
              <a:spcBef>
                <a:spcPct val="0"/>
              </a:spcBef>
              <a:spcAft>
                <a:spcPct val="0"/>
              </a:spcAft>
              <a:buFontTx/>
              <a:buAutoNum type="arabicPeriod"/>
            </a:pPr>
            <a:r>
              <a:rPr lang="en-US" sz="3600" smtClean="0">
                <a:solidFill>
                  <a:srgbClr val="808080"/>
                </a:solidFill>
                <a:cs typeface="Arial" charset="0"/>
              </a:rPr>
              <a:t>   Shoot nothing but the crystal</a:t>
            </a:r>
          </a:p>
          <a:p>
            <a:pPr lvl="1" eaLnBrk="1" fontAlgn="base" hangingPunct="1">
              <a:lnSpc>
                <a:spcPct val="130000"/>
              </a:lnSpc>
              <a:spcBef>
                <a:spcPct val="0"/>
              </a:spcBef>
              <a:spcAft>
                <a:spcPct val="0"/>
              </a:spcAft>
              <a:buFontTx/>
              <a:buAutoNum type="arabicPeriod"/>
            </a:pPr>
            <a:r>
              <a:rPr lang="en-US" sz="3600" smtClean="0">
                <a:solidFill>
                  <a:srgbClr val="808080"/>
                </a:solidFill>
                <a:cs typeface="Arial" charset="0"/>
              </a:rPr>
              <a:t>   Back off!</a:t>
            </a:r>
          </a:p>
          <a:p>
            <a:pPr lvl="1" eaLnBrk="1" fontAlgn="base" hangingPunct="1">
              <a:lnSpc>
                <a:spcPct val="130000"/>
              </a:lnSpc>
              <a:spcBef>
                <a:spcPct val="0"/>
              </a:spcBef>
              <a:spcAft>
                <a:spcPct val="0"/>
              </a:spcAft>
              <a:buFontTx/>
              <a:buAutoNum type="arabicPeriod"/>
            </a:pPr>
            <a:r>
              <a:rPr lang="en-US" sz="3600" smtClean="0">
                <a:solidFill>
                  <a:srgbClr val="FF0000"/>
                </a:solidFill>
                <a:cs typeface="Arial" charset="0"/>
              </a:rPr>
              <a:t>   The crystal must rotate</a:t>
            </a:r>
            <a:endParaRPr lang="en-US" sz="3600" smtClean="0">
              <a:solidFill>
                <a:srgbClr val="000000"/>
              </a:solidFill>
              <a:cs typeface="Arial" charset="0"/>
            </a:endParaRPr>
          </a:p>
        </p:txBody>
      </p:sp>
    </p:spTree>
    <p:extLst>
      <p:ext uri="{BB962C8B-B14F-4D97-AF65-F5344CB8AC3E}">
        <p14:creationId xmlns:p14="http://schemas.microsoft.com/office/powerpoint/2010/main" val="1110592752"/>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566738"/>
            <a:ext cx="7772400" cy="1143000"/>
          </a:xfrm>
        </p:spPr>
        <p:txBody>
          <a:bodyPr/>
          <a:lstStyle/>
          <a:p>
            <a:pPr eaLnBrk="1" hangingPunct="1"/>
            <a:r>
              <a:rPr lang="en-US" sz="4800" smtClean="0"/>
              <a:t>beam size vs xtal size</a:t>
            </a:r>
          </a:p>
        </p:txBody>
      </p:sp>
      <p:sp>
        <p:nvSpPr>
          <p:cNvPr id="44035" name="Text Box 3"/>
          <p:cNvSpPr txBox="1">
            <a:spLocks noChangeArrowheads="1"/>
          </p:cNvSpPr>
          <p:nvPr/>
        </p:nvSpPr>
        <p:spPr bwMode="auto">
          <a:xfrm>
            <a:off x="533400" y="177165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lnSpc>
                <a:spcPct val="130000"/>
              </a:lnSpc>
              <a:buFontTx/>
              <a:buAutoNum type="arabicPeriod"/>
            </a:pPr>
            <a:r>
              <a:rPr lang="en-US" sz="3600">
                <a:solidFill>
                  <a:schemeClr val="bg2"/>
                </a:solidFill>
              </a:rPr>
              <a:t>   Put your crystal into the beam</a:t>
            </a:r>
          </a:p>
          <a:p>
            <a:pPr lvl="1" eaLnBrk="1" hangingPunct="1">
              <a:lnSpc>
                <a:spcPct val="130000"/>
              </a:lnSpc>
              <a:buFontTx/>
              <a:buAutoNum type="arabicPeriod"/>
            </a:pPr>
            <a:r>
              <a:rPr lang="en-US" sz="3600">
                <a:solidFill>
                  <a:srgbClr val="FF0000"/>
                </a:solidFill>
              </a:rPr>
              <a:t>   Shoot the whole crystal</a:t>
            </a:r>
          </a:p>
        </p:txBody>
      </p:sp>
    </p:spTree>
    <p:extLst>
      <p:ext uri="{BB962C8B-B14F-4D97-AF65-F5344CB8AC3E}">
        <p14:creationId xmlns:p14="http://schemas.microsoft.com/office/powerpoint/2010/main" val="2206004782"/>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5548313" y="2247900"/>
            <a:ext cx="2847975" cy="2832100"/>
            <a:chOff x="3494" y="1415"/>
            <a:chExt cx="1794" cy="1784"/>
          </a:xfrm>
        </p:grpSpPr>
        <p:sp>
          <p:nvSpPr>
            <p:cNvPr id="4506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059" name="Rectangle 6"/>
          <p:cNvSpPr>
            <a:spLocks noGrp="1" noChangeArrowheads="1"/>
          </p:cNvSpPr>
          <p:nvPr>
            <p:ph type="title"/>
          </p:nvPr>
        </p:nvSpPr>
        <p:spPr/>
        <p:txBody>
          <a:bodyPr/>
          <a:lstStyle/>
          <a:p>
            <a:pPr eaLnBrk="1" hangingPunct="1"/>
            <a:r>
              <a:rPr lang="en-US" sz="4000" smtClean="0"/>
              <a:t>shoot the whole crystal</a:t>
            </a:r>
          </a:p>
        </p:txBody>
      </p:sp>
      <p:sp>
        <p:nvSpPr>
          <p:cNvPr id="45060"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5061" name="Rectangle 9"/>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5062"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4" name="Rectangle 13"/>
          <p:cNvSpPr>
            <a:spLocks noChangeArrowheads="1"/>
          </p:cNvSpPr>
          <p:nvPr/>
        </p:nvSpPr>
        <p:spPr bwMode="auto">
          <a:xfrm rot="5400000">
            <a:off x="2778125" y="3502025"/>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5065" name="Freeform 14"/>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6" name="Freeform 15"/>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7" name="Oval 16"/>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8"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66901772"/>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9201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91603593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extLst>
      <p:ext uri="{BB962C8B-B14F-4D97-AF65-F5344CB8AC3E}">
        <p14:creationId xmlns:p14="http://schemas.microsoft.com/office/powerpoint/2010/main" val="2511425077"/>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5548313" y="2247900"/>
            <a:ext cx="2847975" cy="2832100"/>
            <a:chOff x="3494" y="1415"/>
            <a:chExt cx="1794" cy="1784"/>
          </a:xfrm>
        </p:grpSpPr>
        <p:sp>
          <p:nvSpPr>
            <p:cNvPr id="7271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272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7272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sp>
        <p:nvSpPr>
          <p:cNvPr id="72707" name="Rectangle 6"/>
          <p:cNvSpPr>
            <a:spLocks noGrp="1" noChangeArrowheads="1"/>
          </p:cNvSpPr>
          <p:nvPr>
            <p:ph type="title"/>
          </p:nvPr>
        </p:nvSpPr>
        <p:spPr/>
        <p:txBody>
          <a:bodyPr/>
          <a:lstStyle/>
          <a:p>
            <a:pPr eaLnBrk="1" hangingPunct="1"/>
            <a:r>
              <a:rPr lang="en-US" sz="4000" smtClean="0"/>
              <a:t>shoot nothing but the crystal</a:t>
            </a:r>
          </a:p>
        </p:txBody>
      </p:sp>
      <p:sp>
        <p:nvSpPr>
          <p:cNvPr id="727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US" smtClean="0">
              <a:solidFill>
                <a:srgbClr val="000000"/>
              </a:solidFill>
              <a:cs typeface="Arial" charset="0"/>
            </a:endParaRPr>
          </a:p>
        </p:txBody>
      </p:sp>
      <p:grpSp>
        <p:nvGrpSpPr>
          <p:cNvPr id="244744" name="Group 8"/>
          <p:cNvGrpSpPr>
            <a:grpSpLocks/>
          </p:cNvGrpSpPr>
          <p:nvPr/>
        </p:nvGrpSpPr>
        <p:grpSpPr bwMode="auto">
          <a:xfrm>
            <a:off x="-188913" y="2224088"/>
            <a:ext cx="8586788" cy="2870200"/>
            <a:chOff x="-119" y="1401"/>
            <a:chExt cx="5409" cy="1808"/>
          </a:xfrm>
        </p:grpSpPr>
        <p:sp>
          <p:nvSpPr>
            <p:cNvPr id="72717"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pic>
          <p:nvPicPr>
            <p:cNvPr id="72718"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10" name="Group 11"/>
          <p:cNvGrpSpPr>
            <a:grpSpLocks/>
          </p:cNvGrpSpPr>
          <p:nvPr/>
        </p:nvGrpSpPr>
        <p:grpSpPr bwMode="auto">
          <a:xfrm rot="5400000">
            <a:off x="1725612" y="4021138"/>
            <a:ext cx="2238375" cy="501650"/>
            <a:chOff x="1288" y="3758"/>
            <a:chExt cx="1410" cy="316"/>
          </a:xfrm>
        </p:grpSpPr>
        <p:sp>
          <p:nvSpPr>
            <p:cNvPr id="72712" name="Freeform 12"/>
            <p:cNvSpPr>
              <a:spLocks noChangeAspect="1"/>
            </p:cNvSpPr>
            <p:nvPr/>
          </p:nvSpPr>
          <p:spPr bwMode="auto">
            <a:xfrm>
              <a:off x="1288" y="3758"/>
              <a:ext cx="764" cy="316"/>
            </a:xfrm>
            <a:custGeom>
              <a:avLst/>
              <a:gdLst>
                <a:gd name="T0" fmla="*/ 735 w 2552"/>
                <a:gd name="T1" fmla="*/ 117 h 1384"/>
                <a:gd name="T2" fmla="*/ 362 w 2552"/>
                <a:gd name="T3" fmla="*/ 292 h 1384"/>
                <a:gd name="T4" fmla="*/ 103 w 2552"/>
                <a:gd name="T5" fmla="*/ 259 h 1384"/>
                <a:gd name="T6" fmla="*/ 2 w 2552"/>
                <a:gd name="T7" fmla="*/ 139 h 1384"/>
                <a:gd name="T8" fmla="*/ 89 w 2552"/>
                <a:gd name="T9" fmla="*/ 29 h 1384"/>
                <a:gd name="T10" fmla="*/ 319 w 2552"/>
                <a:gd name="T11" fmla="*/ 7 h 1384"/>
                <a:gd name="T12" fmla="*/ 505 w 2552"/>
                <a:gd name="T13" fmla="*/ 73 h 1384"/>
                <a:gd name="T14" fmla="*/ 707 w 2552"/>
                <a:gd name="T15" fmla="*/ 128 h 1384"/>
                <a:gd name="T16" fmla="*/ 764 w 2552"/>
                <a:gd name="T17" fmla="*/ 128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72713"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2714"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72715"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72716"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sp>
        <p:nvSpPr>
          <p:cNvPr id="72711"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Tree>
    <p:extLst>
      <p:ext uri="{BB962C8B-B14F-4D97-AF65-F5344CB8AC3E}">
        <p14:creationId xmlns:p14="http://schemas.microsoft.com/office/powerpoint/2010/main" val="25412920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5548313" y="2247900"/>
            <a:ext cx="2847975" cy="2832100"/>
            <a:chOff x="3494" y="1415"/>
            <a:chExt cx="1794" cy="1784"/>
          </a:xfrm>
        </p:grpSpPr>
        <p:sp>
          <p:nvSpPr>
            <p:cNvPr id="73746"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3747"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73748"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73731" name="Group 6"/>
          <p:cNvGrpSpPr>
            <a:grpSpLocks/>
          </p:cNvGrpSpPr>
          <p:nvPr/>
        </p:nvGrpSpPr>
        <p:grpSpPr bwMode="auto">
          <a:xfrm>
            <a:off x="-188913" y="2224088"/>
            <a:ext cx="8586788" cy="2870200"/>
            <a:chOff x="-119" y="1401"/>
            <a:chExt cx="5409" cy="1808"/>
          </a:xfrm>
        </p:grpSpPr>
        <p:sp>
          <p:nvSpPr>
            <p:cNvPr id="73743"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3744"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pic>
          <p:nvPicPr>
            <p:cNvPr id="73745"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2" name="Rectangle 10"/>
          <p:cNvSpPr>
            <a:spLocks noGrp="1" noChangeArrowheads="1"/>
          </p:cNvSpPr>
          <p:nvPr>
            <p:ph type="title"/>
          </p:nvPr>
        </p:nvSpPr>
        <p:spPr/>
        <p:txBody>
          <a:bodyPr/>
          <a:lstStyle/>
          <a:p>
            <a:pPr eaLnBrk="1" hangingPunct="1"/>
            <a:r>
              <a:rPr lang="en-US" sz="4000" smtClean="0"/>
              <a:t>shoot nothing but the crystal</a:t>
            </a:r>
          </a:p>
        </p:txBody>
      </p:sp>
      <p:sp>
        <p:nvSpPr>
          <p:cNvPr id="73733"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US" smtClean="0">
              <a:solidFill>
                <a:srgbClr val="000000"/>
              </a:solidFill>
              <a:cs typeface="Arial" charset="0"/>
            </a:endParaRPr>
          </a:p>
        </p:txBody>
      </p:sp>
      <p:grpSp>
        <p:nvGrpSpPr>
          <p:cNvPr id="73734" name="Group 12"/>
          <p:cNvGrpSpPr>
            <a:grpSpLocks/>
          </p:cNvGrpSpPr>
          <p:nvPr/>
        </p:nvGrpSpPr>
        <p:grpSpPr bwMode="auto">
          <a:xfrm rot="5400000">
            <a:off x="1725612" y="4021138"/>
            <a:ext cx="2238375" cy="501650"/>
            <a:chOff x="1288" y="3758"/>
            <a:chExt cx="1410" cy="316"/>
          </a:xfrm>
        </p:grpSpPr>
        <p:sp>
          <p:nvSpPr>
            <p:cNvPr id="73738" name="Freeform 13"/>
            <p:cNvSpPr>
              <a:spLocks noChangeAspect="1"/>
            </p:cNvSpPr>
            <p:nvPr/>
          </p:nvSpPr>
          <p:spPr bwMode="auto">
            <a:xfrm>
              <a:off x="1288" y="3758"/>
              <a:ext cx="764" cy="316"/>
            </a:xfrm>
            <a:custGeom>
              <a:avLst/>
              <a:gdLst>
                <a:gd name="T0" fmla="*/ 735 w 2552"/>
                <a:gd name="T1" fmla="*/ 117 h 1384"/>
                <a:gd name="T2" fmla="*/ 362 w 2552"/>
                <a:gd name="T3" fmla="*/ 292 h 1384"/>
                <a:gd name="T4" fmla="*/ 103 w 2552"/>
                <a:gd name="T5" fmla="*/ 259 h 1384"/>
                <a:gd name="T6" fmla="*/ 2 w 2552"/>
                <a:gd name="T7" fmla="*/ 139 h 1384"/>
                <a:gd name="T8" fmla="*/ 89 w 2552"/>
                <a:gd name="T9" fmla="*/ 29 h 1384"/>
                <a:gd name="T10" fmla="*/ 319 w 2552"/>
                <a:gd name="T11" fmla="*/ 7 h 1384"/>
                <a:gd name="T12" fmla="*/ 505 w 2552"/>
                <a:gd name="T13" fmla="*/ 73 h 1384"/>
                <a:gd name="T14" fmla="*/ 707 w 2552"/>
                <a:gd name="T15" fmla="*/ 128 h 1384"/>
                <a:gd name="T16" fmla="*/ 764 w 2552"/>
                <a:gd name="T17" fmla="*/ 128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73739"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3740"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73741"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73742"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sp>
        <p:nvSpPr>
          <p:cNvPr id="73735"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3736"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3737"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Tree>
    <p:extLst>
      <p:ext uri="{BB962C8B-B14F-4D97-AF65-F5344CB8AC3E}">
        <p14:creationId xmlns:p14="http://schemas.microsoft.com/office/powerpoint/2010/main" val="2001872037"/>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title"/>
          </p:nvPr>
        </p:nvSpPr>
        <p:spPr>
          <a:xfrm>
            <a:off x="0" y="0"/>
            <a:ext cx="9144000" cy="1752600"/>
          </a:xfrm>
        </p:spPr>
        <p:txBody>
          <a:bodyPr/>
          <a:lstStyle/>
          <a:p>
            <a:pPr eaLnBrk="1" hangingPunct="1"/>
            <a:r>
              <a:rPr lang="en-US" sz="4000" smtClean="0"/>
              <a:t>How many crystals do you see?</a:t>
            </a:r>
          </a:p>
        </p:txBody>
      </p:sp>
      <p:sp>
        <p:nvSpPr>
          <p:cNvPr id="5529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US" smtClean="0">
              <a:solidFill>
                <a:srgbClr val="000000"/>
              </a:solidFill>
              <a:cs typeface="Arial" charset="0"/>
            </a:endParaRPr>
          </a:p>
        </p:txBody>
      </p:sp>
      <p:sp>
        <p:nvSpPr>
          <p:cNvPr id="55300"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55301"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55302"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55303"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55304"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55305"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55306"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55307"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55308"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Tree>
    <p:extLst>
      <p:ext uri="{BB962C8B-B14F-4D97-AF65-F5344CB8AC3E}">
        <p14:creationId xmlns:p14="http://schemas.microsoft.com/office/powerpoint/2010/main" val="3565845539"/>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12.8</a:t>
            </a:r>
            <a:r>
              <a:rPr lang="en-US" smtClean="0">
                <a:solidFill>
                  <a:schemeClr val="bg1"/>
                </a:solidFill>
                <a:cs typeface="Arial" charset="0"/>
              </a:rPr>
              <a:t>º</a:t>
            </a:r>
          </a:p>
        </p:txBody>
      </p:sp>
    </p:spTree>
    <p:extLst>
      <p:ext uri="{BB962C8B-B14F-4D97-AF65-F5344CB8AC3E}">
        <p14:creationId xmlns:p14="http://schemas.microsoft.com/office/powerpoint/2010/main" val="354880380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mtClean="0"/>
              <a:t>X-ray scattering “rules”:</a:t>
            </a:r>
          </a:p>
        </p:txBody>
      </p:sp>
      <p:sp>
        <p:nvSpPr>
          <p:cNvPr id="115715"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4000" smtClean="0">
                <a:solidFill>
                  <a:srgbClr val="000000"/>
                </a:solidFill>
                <a:cs typeface="Arial" charset="0"/>
              </a:rPr>
              <a:t>1 </a:t>
            </a:r>
            <a:r>
              <a:rPr lang="el-GR" sz="4000" smtClean="0">
                <a:solidFill>
                  <a:srgbClr val="000000"/>
                </a:solidFill>
                <a:cs typeface="Arial" charset="0"/>
              </a:rPr>
              <a:t>μ</a:t>
            </a:r>
            <a:r>
              <a:rPr lang="en-US" sz="4000" smtClean="0">
                <a:solidFill>
                  <a:srgbClr val="000000"/>
                </a:solidFill>
                <a:cs typeface="Arial" charset="0"/>
              </a:rPr>
              <a:t>m crystal	≈ 	1 </a:t>
            </a:r>
            <a:r>
              <a:rPr lang="el-GR" sz="4000" smtClean="0">
                <a:solidFill>
                  <a:srgbClr val="000000"/>
                </a:solidFill>
                <a:cs typeface="Arial" charset="0"/>
              </a:rPr>
              <a:t>μ</a:t>
            </a:r>
            <a:r>
              <a:rPr lang="en-US" sz="4000" smtClean="0">
                <a:solidFill>
                  <a:srgbClr val="000000"/>
                </a:solidFill>
                <a:cs typeface="Arial" charset="0"/>
              </a:rPr>
              <a:t>m water</a:t>
            </a:r>
          </a:p>
          <a:p>
            <a:pPr eaLnBrk="1" fontAlgn="base" hangingPunct="1">
              <a:spcBef>
                <a:spcPct val="50000"/>
              </a:spcBef>
              <a:spcAft>
                <a:spcPct val="0"/>
              </a:spcAft>
            </a:pPr>
            <a:r>
              <a:rPr lang="en-US" sz="4000" smtClean="0">
                <a:solidFill>
                  <a:srgbClr val="000000"/>
                </a:solidFill>
                <a:cs typeface="Arial" charset="0"/>
              </a:rPr>
              <a:t>				≈ 	1 </a:t>
            </a:r>
            <a:r>
              <a:rPr lang="el-GR" sz="4000" smtClean="0">
                <a:solidFill>
                  <a:srgbClr val="000000"/>
                </a:solidFill>
                <a:cs typeface="Arial" charset="0"/>
              </a:rPr>
              <a:t>μ</a:t>
            </a:r>
            <a:r>
              <a:rPr lang="en-US" sz="4000" smtClean="0">
                <a:solidFill>
                  <a:srgbClr val="000000"/>
                </a:solidFill>
                <a:cs typeface="Arial" charset="0"/>
              </a:rPr>
              <a:t>m plastic</a:t>
            </a:r>
          </a:p>
          <a:p>
            <a:pPr eaLnBrk="1" fontAlgn="base" hangingPunct="1">
              <a:spcBef>
                <a:spcPct val="50000"/>
              </a:spcBef>
              <a:spcAft>
                <a:spcPct val="0"/>
              </a:spcAft>
            </a:pPr>
            <a:r>
              <a:rPr lang="en-US" sz="4000" smtClean="0">
                <a:solidFill>
                  <a:srgbClr val="000000"/>
                </a:solidFill>
                <a:cs typeface="Arial" charset="0"/>
              </a:rPr>
              <a:t>				≈ 	0.1 </a:t>
            </a:r>
            <a:r>
              <a:rPr lang="el-GR" sz="4000" smtClean="0">
                <a:solidFill>
                  <a:srgbClr val="000000"/>
                </a:solidFill>
                <a:cs typeface="Arial" charset="0"/>
              </a:rPr>
              <a:t>μ</a:t>
            </a:r>
            <a:r>
              <a:rPr lang="en-US" sz="4000" smtClean="0">
                <a:solidFill>
                  <a:srgbClr val="000000"/>
                </a:solidFill>
                <a:cs typeface="Arial" charset="0"/>
              </a:rPr>
              <a:t>m glass</a:t>
            </a:r>
          </a:p>
          <a:p>
            <a:pPr eaLnBrk="1" fontAlgn="base" hangingPunct="1">
              <a:spcBef>
                <a:spcPct val="50000"/>
              </a:spcBef>
              <a:spcAft>
                <a:spcPct val="0"/>
              </a:spcAft>
            </a:pPr>
            <a:r>
              <a:rPr lang="en-US" sz="4000" smtClean="0">
                <a:solidFill>
                  <a:srgbClr val="000000"/>
                </a:solidFill>
                <a:cs typeface="Arial" charset="0"/>
              </a:rPr>
              <a:t>				≈ 	1000 </a:t>
            </a:r>
            <a:r>
              <a:rPr lang="el-GR" sz="4000" smtClean="0">
                <a:solidFill>
                  <a:srgbClr val="000000"/>
                </a:solidFill>
                <a:cs typeface="Arial" charset="0"/>
              </a:rPr>
              <a:t>μ</a:t>
            </a:r>
            <a:r>
              <a:rPr lang="en-US" sz="4000" smtClean="0">
                <a:solidFill>
                  <a:srgbClr val="000000"/>
                </a:solidFill>
                <a:cs typeface="Arial" charset="0"/>
              </a:rPr>
              <a:t>m air</a:t>
            </a:r>
            <a:endParaRPr lang="el-GR" sz="4000" smtClean="0">
              <a:solidFill>
                <a:srgbClr val="000000"/>
              </a:solidFill>
              <a:cs typeface="Arial" charset="0"/>
            </a:endParaRPr>
          </a:p>
        </p:txBody>
      </p:sp>
    </p:spTree>
    <p:extLst>
      <p:ext uri="{BB962C8B-B14F-4D97-AF65-F5344CB8AC3E}">
        <p14:creationId xmlns:p14="http://schemas.microsoft.com/office/powerpoint/2010/main" val="17244232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smtClean="0">
                <a:solidFill>
                  <a:srgbClr val="000000"/>
                </a:solidFill>
                <a:cs typeface="Arial" charset="0"/>
              </a:rPr>
              <a:t>real estate is</a:t>
            </a:r>
          </a:p>
          <a:p>
            <a:pPr eaLnBrk="1" fontAlgn="base" hangingPunct="1">
              <a:spcBef>
                <a:spcPct val="0"/>
              </a:spcBef>
              <a:spcAft>
                <a:spcPct val="0"/>
              </a:spcAft>
            </a:pPr>
            <a:r>
              <a:rPr lang="en-US" sz="2800" smtClean="0">
                <a:solidFill>
                  <a:srgbClr val="000000"/>
                </a:solidFill>
                <a:cs typeface="Arial" charset="0"/>
              </a:rPr>
              <a:t>expensive</a:t>
            </a:r>
          </a:p>
          <a:p>
            <a:pPr eaLnBrk="1" fontAlgn="base" hangingPunct="1">
              <a:spcBef>
                <a:spcPct val="0"/>
              </a:spcBef>
              <a:spcAft>
                <a:spcPct val="0"/>
              </a:spcAft>
            </a:pPr>
            <a:endParaRPr lang="en-US" sz="2800" smtClean="0">
              <a:solidFill>
                <a:srgbClr val="000000"/>
              </a:solidFill>
              <a:cs typeface="Arial" charset="0"/>
            </a:endParaRPr>
          </a:p>
          <a:p>
            <a:pPr eaLnBrk="1" fontAlgn="base" hangingPunct="1">
              <a:spcBef>
                <a:spcPct val="0"/>
              </a:spcBef>
              <a:spcAft>
                <a:spcPct val="0"/>
              </a:spcAft>
            </a:pPr>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38059532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cs typeface="Arial" charset="0"/>
              </a:rPr>
              <a:t>Pflugrath, J. W. (1999)."The finer things in X-ray diffraction data collection", </a:t>
            </a:r>
            <a:r>
              <a:rPr lang="en-US" i="1" smtClean="0">
                <a:solidFill>
                  <a:srgbClr val="000000"/>
                </a:solidFill>
                <a:cs typeface="Arial" charset="0"/>
              </a:rPr>
              <a:t>Acta Cryst. D</a:t>
            </a:r>
            <a:r>
              <a:rPr lang="en-US" smtClean="0">
                <a:solidFill>
                  <a:srgbClr val="000000"/>
                </a:solidFill>
                <a:cs typeface="Arial" charset="0"/>
              </a:rPr>
              <a:t> </a:t>
            </a:r>
            <a:r>
              <a:rPr lang="en-US" b="1" smtClean="0">
                <a:solidFill>
                  <a:srgbClr val="000000"/>
                </a:solidFill>
                <a:cs typeface="Arial" charset="0"/>
              </a:rPr>
              <a:t>55</a:t>
            </a:r>
            <a:r>
              <a:rPr lang="en-US" smtClean="0">
                <a:solidFill>
                  <a:srgbClr val="000000"/>
                </a:solidFil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815867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smtClean="0"/>
              <a:t>Optimal exposure time</a:t>
            </a:r>
            <a:r>
              <a:rPr lang="en-US" sz="4000" smtClean="0"/>
              <a:t/>
            </a:r>
            <a:br>
              <a:rPr lang="en-US" sz="4000" smtClean="0"/>
            </a:br>
            <a:r>
              <a:rPr lang="en-US" sz="2800" smtClean="0"/>
              <a:t>(faint spots)</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139270"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fontAlgn="base" hangingPunct="1">
              <a:spcBef>
                <a:spcPct val="0"/>
              </a:spcBef>
              <a:spcAft>
                <a:spcPct val="0"/>
              </a:spcAft>
            </a:pPr>
            <a:r>
              <a:rPr lang="en-US" smtClean="0">
                <a:solidFill>
                  <a:srgbClr val="000000"/>
                </a:solidFill>
                <a:latin typeface="Times New Roman" pitchFamily="18" charset="0"/>
                <a:cs typeface="Arial" charset="0"/>
              </a:rPr>
              <a:t>	reference image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fontAlgn="base" hangingPunct="1">
              <a:spcBef>
                <a:spcPct val="0"/>
              </a:spcBef>
              <a:spcAft>
                <a:spcPct val="0"/>
              </a:spcAft>
            </a:pPr>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fontAlgn="base" hangingPunct="1">
              <a:spcBef>
                <a:spcPct val="0"/>
              </a:spcBef>
              <a:spcAft>
                <a:spcPct val="0"/>
              </a:spcAft>
            </a:pPr>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846126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5" name="Title 1"/>
          <p:cNvSpPr>
            <a:spLocks noGrp="1"/>
          </p:cNvSpPr>
          <p:nvPr>
            <p:ph type="title"/>
          </p:nvPr>
        </p:nvSpPr>
        <p:spPr/>
        <p:txBody>
          <a:bodyPr/>
          <a:lstStyle/>
          <a:p>
            <a:pPr algn="l" eaLnBrk="1" hangingPunct="1"/>
            <a:r>
              <a:rPr lang="en-US" smtClean="0"/>
              <a:t>Get thee to a</a:t>
            </a:r>
            <a:br>
              <a:rPr lang="en-US" smtClean="0"/>
            </a:br>
            <a:r>
              <a:rPr lang="en-US" smtClean="0"/>
              <a:t> microbeam?</a:t>
            </a:r>
          </a:p>
        </p:txBody>
      </p:sp>
      <p:sp>
        <p:nvSpPr>
          <p:cNvPr id="84996"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600" smtClean="0">
                <a:solidFill>
                  <a:srgbClr val="000000"/>
                </a:solidFill>
                <a:cs typeface="Arial" charset="0"/>
              </a:rPr>
              <a:t>Evans </a:t>
            </a:r>
            <a:r>
              <a:rPr lang="en-US" sz="1600" i="1" smtClean="0">
                <a:solidFill>
                  <a:srgbClr val="000000"/>
                </a:solidFill>
                <a:cs typeface="Arial" charset="0"/>
              </a:rPr>
              <a:t>et al. </a:t>
            </a:r>
            <a:r>
              <a:rPr lang="en-US" sz="1600" smtClean="0">
                <a:solidFill>
                  <a:srgbClr val="000000"/>
                </a:solidFill>
                <a:cs typeface="Arial" charset="0"/>
              </a:rPr>
              <a:t>(2011)."Macromolecular microcrystallography", </a:t>
            </a:r>
            <a:r>
              <a:rPr lang="en-US" sz="1600" i="1" smtClean="0">
                <a:solidFill>
                  <a:srgbClr val="000000"/>
                </a:solidFill>
                <a:cs typeface="Arial" charset="0"/>
              </a:rPr>
              <a:t>Crystallography Reviews</a:t>
            </a:r>
            <a:r>
              <a:rPr lang="en-US" sz="1600" smtClean="0">
                <a:solidFill>
                  <a:srgbClr val="000000"/>
                </a:solidFill>
                <a:cs typeface="Arial" charset="0"/>
              </a:rPr>
              <a:t> </a:t>
            </a:r>
            <a:r>
              <a:rPr lang="en-US" sz="1600" b="1" smtClean="0">
                <a:solidFill>
                  <a:srgbClr val="000000"/>
                </a:solidFill>
                <a:cs typeface="Arial" charset="0"/>
              </a:rPr>
              <a:t>17</a:t>
            </a:r>
            <a:r>
              <a:rPr lang="en-US" sz="1600" smtClean="0">
                <a:solidFill>
                  <a:srgbClr val="000000"/>
                </a:solidFill>
                <a:cs typeface="Arial" charset="0"/>
              </a:rPr>
              <a:t>, 105-142. </a:t>
            </a:r>
          </a:p>
        </p:txBody>
      </p:sp>
      <p:sp>
        <p:nvSpPr>
          <p:cNvPr id="5" name="Rectangle 4"/>
          <p:cNvSpPr/>
          <p:nvPr/>
        </p:nvSpPr>
        <p:spPr>
          <a:xfrm>
            <a:off x="3560763" y="1620838"/>
            <a:ext cx="207962" cy="3962400"/>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4F4F"/>
              </a:solidFill>
            </a:endParaRPr>
          </a:p>
        </p:txBody>
      </p:sp>
    </p:spTree>
    <p:extLst>
      <p:ext uri="{BB962C8B-B14F-4D97-AF65-F5344CB8AC3E}">
        <p14:creationId xmlns:p14="http://schemas.microsoft.com/office/powerpoint/2010/main" val="1461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89518"/>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Tree>
    <p:extLst>
      <p:ext uri="{BB962C8B-B14F-4D97-AF65-F5344CB8AC3E}">
        <p14:creationId xmlns:p14="http://schemas.microsoft.com/office/powerpoint/2010/main" val="1069015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685800" y="196850"/>
            <a:ext cx="7772400" cy="1143000"/>
          </a:xfrm>
        </p:spPr>
        <p:txBody>
          <a:bodyPr/>
          <a:lstStyle/>
          <a:p>
            <a:r>
              <a:rPr lang="en-US" sz="540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a:buFontTx/>
              <a:buNone/>
            </a:pPr>
            <a:r>
              <a:rPr lang="en-US"/>
              <a:t>“Hell, there are </a:t>
            </a:r>
            <a:r>
              <a:rPr lang="en-US">
                <a:solidFill>
                  <a:srgbClr val="990000"/>
                </a:solidFill>
              </a:rPr>
              <a:t>NO RULES</a:t>
            </a:r>
            <a:r>
              <a:rPr lang="en-US"/>
              <a:t> here - we're trying to accomplish something.”</a:t>
            </a:r>
          </a:p>
          <a:p>
            <a:pPr algn="r">
              <a:buFontTx/>
              <a:buNone/>
            </a:pPr>
            <a:r>
              <a:rPr lang="en-US" sz="2000"/>
              <a:t>Thomas A. Edison – inventor</a:t>
            </a:r>
          </a:p>
          <a:p>
            <a:pPr algn="ctr">
              <a:buFontTx/>
              <a:buNone/>
            </a:pPr>
            <a:endParaRPr lang="en-US"/>
          </a:p>
          <a:p>
            <a:pPr>
              <a:buFontTx/>
              <a:buNone/>
            </a:pPr>
            <a:r>
              <a:rPr lang="en-US"/>
              <a:t>“You’ve got to have an </a:t>
            </a:r>
            <a:r>
              <a:rPr lang="en-US">
                <a:solidFill>
                  <a:srgbClr val="990000"/>
                </a:solidFill>
              </a:rPr>
              <a:t>ASSAY</a:t>
            </a:r>
            <a:r>
              <a:rPr lang="en-US"/>
              <a:t>.”</a:t>
            </a:r>
          </a:p>
          <a:p>
            <a:pPr algn="r">
              <a:buFontTx/>
              <a:buNone/>
            </a:pPr>
            <a:r>
              <a:rPr lang="en-US" sz="2000"/>
              <a:t>Arthur Kornberg – Nobel Laureate</a:t>
            </a:r>
          </a:p>
          <a:p>
            <a:pPr algn="ctr">
              <a:buFontTx/>
              <a:buNone/>
            </a:pPr>
            <a:endParaRPr lang="en-US" sz="2000"/>
          </a:p>
          <a:p>
            <a:pPr>
              <a:buFontTx/>
              <a:buNone/>
            </a:pPr>
            <a:r>
              <a:rPr lang="en-US"/>
              <a:t>“Control, control, you must learn </a:t>
            </a:r>
            <a:r>
              <a:rPr lang="en-US">
                <a:solidFill>
                  <a:srgbClr val="990000"/>
                </a:solidFill>
              </a:rPr>
              <a:t>CONTROL</a:t>
            </a:r>
            <a:r>
              <a:rPr lang="en-US"/>
              <a:t>!”</a:t>
            </a:r>
          </a:p>
          <a:p>
            <a:pPr algn="r">
              <a:buFontTx/>
              <a:buNone/>
            </a:pPr>
            <a:r>
              <a:rPr lang="en-US" sz="2000"/>
              <a:t>Yoda – Jedi Master</a:t>
            </a:r>
          </a:p>
          <a:p>
            <a:pPr>
              <a:buFontTx/>
              <a:buNone/>
            </a:pPr>
            <a:endParaRPr lang="en-US" sz="2000"/>
          </a:p>
        </p:txBody>
      </p:sp>
    </p:spTree>
    <p:extLst>
      <p:ext uri="{BB962C8B-B14F-4D97-AF65-F5344CB8AC3E}">
        <p14:creationId xmlns:p14="http://schemas.microsoft.com/office/powerpoint/2010/main" val="1510551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smtClean="0"/>
              <a:t>Summary</a:t>
            </a:r>
          </a:p>
        </p:txBody>
      </p:sp>
      <p:sp>
        <p:nvSpPr>
          <p:cNvPr id="173059" name="Text Box 3"/>
          <p:cNvSpPr txBox="1">
            <a:spLocks noChangeArrowheads="1"/>
          </p:cNvSpPr>
          <p:nvPr/>
        </p:nvSpPr>
        <p:spPr bwMode="auto">
          <a:xfrm>
            <a:off x="1416050" y="2116138"/>
            <a:ext cx="661352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130000"/>
              </a:lnSpc>
            </a:pPr>
            <a:r>
              <a:rPr lang="en-US" sz="3600" b="1" dirty="0">
                <a:solidFill>
                  <a:srgbClr val="008000"/>
                </a:solidFill>
              </a:rPr>
              <a:t>Shoot the crystal</a:t>
            </a:r>
          </a:p>
          <a:p>
            <a:pPr algn="ctr" eaLnBrk="1" hangingPunct="1">
              <a:lnSpc>
                <a:spcPct val="130000"/>
              </a:lnSpc>
            </a:pPr>
            <a:r>
              <a:rPr lang="en-US" sz="3600" b="1" dirty="0">
                <a:solidFill>
                  <a:srgbClr val="008000"/>
                </a:solidFill>
              </a:rPr>
              <a:t>Do not bend</a:t>
            </a:r>
            <a:r>
              <a:rPr lang="en-US" sz="3600" b="1" dirty="0" smtClean="0">
                <a:solidFill>
                  <a:srgbClr val="008000"/>
                </a:solidFill>
              </a:rPr>
              <a:t>!</a:t>
            </a:r>
          </a:p>
          <a:p>
            <a:pPr algn="ctr" eaLnBrk="1" hangingPunct="1">
              <a:lnSpc>
                <a:spcPct val="130000"/>
              </a:lnSpc>
            </a:pPr>
            <a:r>
              <a:rPr lang="en-US" sz="3600" b="1" dirty="0" smtClean="0">
                <a:solidFill>
                  <a:srgbClr val="008000"/>
                </a:solidFill>
              </a:rPr>
              <a:t>Multi-crystal strategies</a:t>
            </a:r>
          </a:p>
          <a:p>
            <a:pPr algn="ctr" eaLnBrk="1" hangingPunct="1">
              <a:lnSpc>
                <a:spcPct val="130000"/>
              </a:lnSpc>
            </a:pPr>
            <a:endParaRPr lang="en-US" sz="3600" b="1" dirty="0">
              <a:solidFill>
                <a:srgbClr val="008000"/>
              </a:solidFill>
            </a:endParaRPr>
          </a:p>
          <a:p>
            <a:pPr algn="ctr" eaLnBrk="1" hangingPunct="1">
              <a:lnSpc>
                <a:spcPct val="130000"/>
              </a:lnSpc>
            </a:pPr>
            <a:r>
              <a:rPr lang="en-US" sz="3600" b="1" dirty="0" smtClean="0">
                <a:solidFill>
                  <a:srgbClr val="008000"/>
                </a:solidFill>
              </a:rPr>
              <a:t>assay</a:t>
            </a:r>
            <a:r>
              <a:rPr lang="en-US" sz="3600" b="1" dirty="0">
                <a:solidFill>
                  <a:srgbClr val="008000"/>
                </a:solidFill>
              </a:rPr>
              <a:t>, control and open mind</a:t>
            </a:r>
          </a:p>
        </p:txBody>
      </p:sp>
      <p:sp>
        <p:nvSpPr>
          <p:cNvPr id="139268" name="TextBox 4"/>
          <p:cNvSpPr txBox="1">
            <a:spLocks noChangeArrowheads="1"/>
          </p:cNvSpPr>
          <p:nvPr/>
        </p:nvSpPr>
        <p:spPr bwMode="auto">
          <a:xfrm>
            <a:off x="381000" y="6567488"/>
            <a:ext cx="3048000" cy="276225"/>
          </a:xfrm>
          <a:prstGeom prst="rect">
            <a:avLst/>
          </a:prstGeom>
          <a:solidFill>
            <a:schemeClr val="bg1">
              <a:alpha val="8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1200">
                <a:latin typeface="Times" pitchFamily="18" charset="0"/>
              </a:rPr>
              <a:t>Membrane Protein Expression Center © 2013</a:t>
            </a:r>
          </a:p>
        </p:txBody>
      </p:sp>
    </p:spTree>
    <p:extLst>
      <p:ext uri="{BB962C8B-B14F-4D97-AF65-F5344CB8AC3E}">
        <p14:creationId xmlns:p14="http://schemas.microsoft.com/office/powerpoint/2010/main" val="3313413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1501</Words>
  <Application>Microsoft Office PowerPoint</Application>
  <PresentationFormat>On-screen Show (4:3)</PresentationFormat>
  <Paragraphs>454</Paragraphs>
  <Slides>92</Slides>
  <Notes>3</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92</vt:i4>
      </vt:variant>
    </vt:vector>
  </HeadingPairs>
  <TitlesOfParts>
    <vt:vector size="102" baseType="lpstr">
      <vt:lpstr>Default Design</vt:lpstr>
      <vt:lpstr>1_Default Design</vt:lpstr>
      <vt:lpstr>2_Default Design</vt:lpstr>
      <vt:lpstr>5_Default Design</vt:lpstr>
      <vt:lpstr>6_Default Design</vt:lpstr>
      <vt:lpstr>3_Default Design</vt:lpstr>
      <vt:lpstr>4_Default Design</vt:lpstr>
      <vt:lpstr>7_Default Design</vt:lpstr>
      <vt:lpstr>Microsoft Graph Chart</vt:lpstr>
      <vt:lpstr>Equation</vt:lpstr>
      <vt:lpstr>Where do the  X-rays come from?</vt:lpstr>
      <vt:lpstr>Electric charge</vt:lpstr>
      <vt:lpstr>Electric field of a moving charge</vt:lpstr>
      <vt:lpstr>Bending Magnet</vt:lpstr>
      <vt:lpstr>Two Bending Magnets</vt:lpstr>
      <vt:lpstr>Wiggler</vt:lpstr>
      <vt:lpstr>Undulator</vt:lpstr>
      <vt:lpstr>Undulator emission spectrum</vt:lpstr>
      <vt:lpstr>LCLS undulator hall</vt:lpstr>
      <vt:lpstr>Electric field of a moving charge</vt:lpstr>
      <vt:lpstr>SASE effect</vt:lpstr>
      <vt:lpstr>Self-Amplified Stimulated Emission (SASE) effect</vt:lpstr>
      <vt:lpstr>Accelerator-based light source terminology</vt:lpstr>
      <vt:lpstr>What does all that stuff in the  concrete tunnel do?</vt:lpstr>
      <vt:lpstr>X-ray optics</vt:lpstr>
      <vt:lpstr>X-ray optics</vt:lpstr>
      <vt:lpstr>The truth about x-ray beams</vt:lpstr>
      <vt:lpstr>beam divergence</vt:lpstr>
      <vt:lpstr>beam divergence</vt:lpstr>
      <vt:lpstr>  divergence = 0 º</vt:lpstr>
      <vt:lpstr>  divergence = 0.3 º</vt:lpstr>
      <vt:lpstr>spectral dispersion</vt:lpstr>
      <vt:lpstr>spectral dispersion</vt:lpstr>
      <vt:lpstr>  dispersion = 0</vt:lpstr>
      <vt:lpstr>  dispersion = 0.014% (Si 111)</vt:lpstr>
      <vt:lpstr>  dispersion = 0.25% (CuKα)</vt:lpstr>
      <vt:lpstr>  dispersion = 1.3%</vt:lpstr>
      <vt:lpstr>  dispersion = 5.1%</vt:lpstr>
      <vt:lpstr>mosaic spread</vt:lpstr>
      <vt:lpstr>mosaic spread</vt:lpstr>
      <vt:lpstr>  mosaic spread = 0 º</vt:lpstr>
      <vt:lpstr>  mosaic spread = 1.0º</vt:lpstr>
      <vt:lpstr>  mosaic spread = 6.4º</vt:lpstr>
      <vt:lpstr>  mosaic spread = 12.8º</vt:lpstr>
      <vt:lpstr>Law of Convolution</vt:lpstr>
      <vt:lpstr>Where do the  X-rays go?</vt:lpstr>
      <vt:lpstr>Where do photons go?</vt:lpstr>
      <vt:lpstr>Elastic scattering</vt:lpstr>
      <vt:lpstr>Elastic scattering</vt:lpstr>
      <vt:lpstr>How big is an atom?</vt:lpstr>
      <vt:lpstr>How big is an atom?</vt:lpstr>
      <vt:lpstr>Elastic scattering</vt:lpstr>
      <vt:lpstr>Inelastic scattering</vt:lpstr>
      <vt:lpstr>Photoelectric absorption</vt:lpstr>
      <vt:lpstr>Photoelectric absorption</vt:lpstr>
      <vt:lpstr>Fluorescence</vt:lpstr>
      <vt:lpstr>Fluorescence</vt:lpstr>
      <vt:lpstr>Fluorescence-based x-ray sources</vt:lpstr>
      <vt:lpstr>What limits the source?</vt:lpstr>
      <vt:lpstr>How much brighter is the synchrotron?</vt:lpstr>
      <vt:lpstr>Auger emission</vt:lpstr>
      <vt:lpstr>Auger emission</vt:lpstr>
      <vt:lpstr>Secondary ionization</vt:lpstr>
      <vt:lpstr>Excitation</vt:lpstr>
      <vt:lpstr>Ionization track</vt:lpstr>
      <vt:lpstr>Ionization track</vt:lpstr>
      <vt:lpstr>Ionization track</vt:lpstr>
      <vt:lpstr>PowerPoint Presentation</vt:lpstr>
      <vt:lpstr>Timescales of radiation damage</vt:lpstr>
      <vt:lpstr>Where do photons go?</vt:lpstr>
      <vt:lpstr>Where does all that absorbed energy go?</vt:lpstr>
      <vt:lpstr>PowerPoint Presentation</vt:lpstr>
      <vt:lpstr>PowerPoint Presentation</vt:lpstr>
      <vt:lpstr>10 MGy/Å</vt:lpstr>
      <vt:lpstr>PowerPoint Presentation</vt:lpstr>
      <vt:lpstr>PowerPoint Presentation</vt:lpstr>
      <vt:lpstr>PowerPoint Presentation</vt:lpstr>
      <vt:lpstr>PowerPoint Presentation</vt:lpstr>
      <vt:lpstr>PowerPoint Presentation</vt:lpstr>
      <vt:lpstr>PowerPoint Presentation</vt:lpstr>
      <vt:lpstr>Sodium Chloride is Immortal!</vt:lpstr>
      <vt:lpstr>Sodium acetate trihydrate</vt:lpstr>
      <vt:lpstr>PowerPoint Presentation</vt:lpstr>
      <vt:lpstr>Purity is crucial!</vt:lpstr>
      <vt:lpstr>What can I do to maximize what I get out of  my crystal?</vt:lpstr>
      <vt:lpstr>beam size vs xtal size</vt:lpstr>
      <vt:lpstr>beam size vs xtal size</vt:lpstr>
      <vt:lpstr>shoot the whole crystal</vt:lpstr>
      <vt:lpstr>shoot the whole crystal</vt:lpstr>
      <vt:lpstr>shoot the whole crystal</vt:lpstr>
      <vt:lpstr>shoot nothing but the crystal</vt:lpstr>
      <vt:lpstr>shoot nothing but the crystal</vt:lpstr>
      <vt:lpstr>How many crystals do you see?</vt:lpstr>
      <vt:lpstr>  mosaic spread = 12.8º</vt:lpstr>
      <vt:lpstr>X-ray scattering “rules”:</vt:lpstr>
      <vt:lpstr>Background scattering</vt:lpstr>
      <vt:lpstr>Fine Slicing</vt:lpstr>
      <vt:lpstr>Optimal exposure time (faint spots)</vt:lpstr>
      <vt:lpstr>Get thee to a  microbeam?</vt:lpstr>
      <vt:lpstr>Multi-crystal strategies</vt:lpstr>
      <vt:lpstr>Basic Principles</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charge</dc:title>
  <dc:creator>JMHolton</dc:creator>
  <cp:lastModifiedBy>JMHolton</cp:lastModifiedBy>
  <cp:revision>34</cp:revision>
  <dcterms:created xsi:type="dcterms:W3CDTF">2013-05-28T14:39:43Z</dcterms:created>
  <dcterms:modified xsi:type="dcterms:W3CDTF">2013-05-29T00:07:22Z</dcterms:modified>
</cp:coreProperties>
</file>