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8" r:id="rId3"/>
    <p:sldMasterId id="2147483702" r:id="rId4"/>
    <p:sldMasterId id="2147483716" r:id="rId5"/>
    <p:sldMasterId id="2147483730" r:id="rId6"/>
    <p:sldMasterId id="2147483744" r:id="rId7"/>
    <p:sldMasterId id="2147483759" r:id="rId8"/>
  </p:sldMasterIdLst>
  <p:notesMasterIdLst>
    <p:notesMasterId r:id="rId149"/>
  </p:notesMasterIdLst>
  <p:sldIdLst>
    <p:sldId id="584" r:id="rId9"/>
    <p:sldId id="361" r:id="rId10"/>
    <p:sldId id="362" r:id="rId11"/>
    <p:sldId id="609" r:id="rId12"/>
    <p:sldId id="610" r:id="rId13"/>
    <p:sldId id="611" r:id="rId14"/>
    <p:sldId id="612" r:id="rId15"/>
    <p:sldId id="613" r:id="rId16"/>
    <p:sldId id="614" r:id="rId17"/>
    <p:sldId id="615" r:id="rId18"/>
    <p:sldId id="616" r:id="rId19"/>
    <p:sldId id="617" r:id="rId20"/>
    <p:sldId id="366" r:id="rId21"/>
    <p:sldId id="367" r:id="rId22"/>
    <p:sldId id="368" r:id="rId23"/>
    <p:sldId id="427" r:id="rId24"/>
    <p:sldId id="428" r:id="rId25"/>
    <p:sldId id="429" r:id="rId26"/>
    <p:sldId id="430" r:id="rId27"/>
    <p:sldId id="371" r:id="rId28"/>
    <p:sldId id="372" r:id="rId29"/>
    <p:sldId id="373" r:id="rId30"/>
    <p:sldId id="374" r:id="rId31"/>
    <p:sldId id="375" r:id="rId32"/>
    <p:sldId id="376" r:id="rId33"/>
    <p:sldId id="377" r:id="rId34"/>
    <p:sldId id="378" r:id="rId35"/>
    <p:sldId id="441" r:id="rId36"/>
    <p:sldId id="365" r:id="rId37"/>
    <p:sldId id="452" r:id="rId38"/>
    <p:sldId id="453" r:id="rId39"/>
    <p:sldId id="454" r:id="rId40"/>
    <p:sldId id="455" r:id="rId41"/>
    <p:sldId id="456" r:id="rId42"/>
    <p:sldId id="457" r:id="rId43"/>
    <p:sldId id="458" r:id="rId44"/>
    <p:sldId id="459" r:id="rId45"/>
    <p:sldId id="461" r:id="rId46"/>
    <p:sldId id="478" r:id="rId47"/>
    <p:sldId id="479" r:id="rId48"/>
    <p:sldId id="480" r:id="rId49"/>
    <p:sldId id="481" r:id="rId50"/>
    <p:sldId id="482" r:id="rId51"/>
    <p:sldId id="483" r:id="rId52"/>
    <p:sldId id="484" r:id="rId53"/>
    <p:sldId id="485" r:id="rId54"/>
    <p:sldId id="486" r:id="rId55"/>
    <p:sldId id="487" r:id="rId56"/>
    <p:sldId id="488" r:id="rId57"/>
    <p:sldId id="489" r:id="rId58"/>
    <p:sldId id="490" r:id="rId59"/>
    <p:sldId id="491" r:id="rId60"/>
    <p:sldId id="462" r:id="rId61"/>
    <p:sldId id="463" r:id="rId62"/>
    <p:sldId id="464" r:id="rId63"/>
    <p:sldId id="465" r:id="rId64"/>
    <p:sldId id="466" r:id="rId65"/>
    <p:sldId id="467" r:id="rId66"/>
    <p:sldId id="468" r:id="rId67"/>
    <p:sldId id="469" r:id="rId68"/>
    <p:sldId id="470" r:id="rId69"/>
    <p:sldId id="471" r:id="rId70"/>
    <p:sldId id="472" r:id="rId71"/>
    <p:sldId id="473" r:id="rId72"/>
    <p:sldId id="474" r:id="rId73"/>
    <p:sldId id="475" r:id="rId74"/>
    <p:sldId id="476" r:id="rId75"/>
    <p:sldId id="499" r:id="rId76"/>
    <p:sldId id="500" r:id="rId77"/>
    <p:sldId id="501" r:id="rId78"/>
    <p:sldId id="502" r:id="rId79"/>
    <p:sldId id="496" r:id="rId80"/>
    <p:sldId id="497" r:id="rId81"/>
    <p:sldId id="498" r:id="rId82"/>
    <p:sldId id="492" r:id="rId83"/>
    <p:sldId id="494" r:id="rId84"/>
    <p:sldId id="495" r:id="rId85"/>
    <p:sldId id="383" r:id="rId86"/>
    <p:sldId id="384" r:id="rId87"/>
    <p:sldId id="385" r:id="rId88"/>
    <p:sldId id="386" r:id="rId89"/>
    <p:sldId id="387" r:id="rId90"/>
    <p:sldId id="406" r:id="rId91"/>
    <p:sldId id="407" r:id="rId92"/>
    <p:sldId id="408" r:id="rId93"/>
    <p:sldId id="409" r:id="rId94"/>
    <p:sldId id="445" r:id="rId95"/>
    <p:sldId id="446" r:id="rId96"/>
    <p:sldId id="447" r:id="rId97"/>
    <p:sldId id="448" r:id="rId98"/>
    <p:sldId id="449" r:id="rId99"/>
    <p:sldId id="450" r:id="rId100"/>
    <p:sldId id="451" r:id="rId101"/>
    <p:sldId id="410" r:id="rId102"/>
    <p:sldId id="411" r:id="rId103"/>
    <p:sldId id="412" r:id="rId104"/>
    <p:sldId id="413" r:id="rId105"/>
    <p:sldId id="414" r:id="rId106"/>
    <p:sldId id="415" r:id="rId107"/>
    <p:sldId id="417" r:id="rId108"/>
    <p:sldId id="418" r:id="rId109"/>
    <p:sldId id="419" r:id="rId110"/>
    <p:sldId id="420" r:id="rId111"/>
    <p:sldId id="421" r:id="rId112"/>
    <p:sldId id="422" r:id="rId113"/>
    <p:sldId id="423" r:id="rId114"/>
    <p:sldId id="503" r:id="rId115"/>
    <p:sldId id="504" r:id="rId116"/>
    <p:sldId id="505" r:id="rId117"/>
    <p:sldId id="506" r:id="rId118"/>
    <p:sldId id="507" r:id="rId119"/>
    <p:sldId id="578" r:id="rId120"/>
    <p:sldId id="579" r:id="rId121"/>
    <p:sldId id="580" r:id="rId122"/>
    <p:sldId id="581" r:id="rId123"/>
    <p:sldId id="582" r:id="rId124"/>
    <p:sldId id="585" r:id="rId125"/>
    <p:sldId id="586" r:id="rId126"/>
    <p:sldId id="587" r:id="rId127"/>
    <p:sldId id="588" r:id="rId128"/>
    <p:sldId id="589" r:id="rId129"/>
    <p:sldId id="590" r:id="rId130"/>
    <p:sldId id="591" r:id="rId131"/>
    <p:sldId id="592" r:id="rId132"/>
    <p:sldId id="593" r:id="rId133"/>
    <p:sldId id="594" r:id="rId134"/>
    <p:sldId id="595" r:id="rId135"/>
    <p:sldId id="596" r:id="rId136"/>
    <p:sldId id="597" r:id="rId137"/>
    <p:sldId id="598" r:id="rId138"/>
    <p:sldId id="599" r:id="rId139"/>
    <p:sldId id="600" r:id="rId140"/>
    <p:sldId id="601" r:id="rId141"/>
    <p:sldId id="602" r:id="rId142"/>
    <p:sldId id="603" r:id="rId143"/>
    <p:sldId id="604" r:id="rId144"/>
    <p:sldId id="605" r:id="rId145"/>
    <p:sldId id="606" r:id="rId146"/>
    <p:sldId id="607" r:id="rId147"/>
    <p:sldId id="608" r:id="rId1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2193" autoAdjust="0"/>
  </p:normalViewPr>
  <p:slideViewPr>
    <p:cSldViewPr>
      <p:cViewPr varScale="1">
        <p:scale>
          <a:sx n="73" d="100"/>
          <a:sy n="73" d="100"/>
        </p:scale>
        <p:origin x="-1284" y="-90"/>
      </p:cViewPr>
      <p:guideLst>
        <p:guide orient="horz" pos="2160"/>
        <p:guide pos="2880"/>
      </p:guideLst>
    </p:cSldViewPr>
  </p:slideViewPr>
  <p:notesTextViewPr>
    <p:cViewPr>
      <p:scale>
        <a:sx n="1" d="1"/>
        <a:sy n="1" d="1"/>
      </p:scale>
      <p:origin x="0" y="0"/>
    </p:cViewPr>
  </p:notesTextViewPr>
  <p:sorterViewPr>
    <p:cViewPr>
      <p:scale>
        <a:sx n="66" d="100"/>
        <a:sy n="66" d="100"/>
      </p:scale>
      <p:origin x="0" y="1511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38" Type="http://schemas.openxmlformats.org/officeDocument/2006/relationships/slide" Target="slides/slide130.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144" Type="http://schemas.openxmlformats.org/officeDocument/2006/relationships/slide" Target="slides/slide136.xml"/><Relationship Id="rId149"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150" Type="http://schemas.openxmlformats.org/officeDocument/2006/relationships/presProps" Target="presProps.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slide" Target="slides/slide100.xml"/><Relationship Id="rId116" Type="http://schemas.openxmlformats.org/officeDocument/2006/relationships/slide" Target="slides/slide108.xml"/><Relationship Id="rId124" Type="http://schemas.openxmlformats.org/officeDocument/2006/relationships/slide" Target="slides/slide116.xml"/><Relationship Id="rId129" Type="http://schemas.openxmlformats.org/officeDocument/2006/relationships/slide" Target="slides/slide121.xml"/><Relationship Id="rId137" Type="http://schemas.openxmlformats.org/officeDocument/2006/relationships/slide" Target="slides/slide12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slide" Target="slides/slide103.xml"/><Relationship Id="rId132" Type="http://schemas.openxmlformats.org/officeDocument/2006/relationships/slide" Target="slides/slide124.xml"/><Relationship Id="rId140" Type="http://schemas.openxmlformats.org/officeDocument/2006/relationships/slide" Target="slides/slide132.xml"/><Relationship Id="rId145" Type="http://schemas.openxmlformats.org/officeDocument/2006/relationships/slide" Target="slides/slide137.xml"/><Relationship Id="rId15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slide" Target="slides/slide106.xml"/><Relationship Id="rId119" Type="http://schemas.openxmlformats.org/officeDocument/2006/relationships/slide" Target="slides/slide111.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30" Type="http://schemas.openxmlformats.org/officeDocument/2006/relationships/slide" Target="slides/slide122.xml"/><Relationship Id="rId135" Type="http://schemas.openxmlformats.org/officeDocument/2006/relationships/slide" Target="slides/slide127.xml"/><Relationship Id="rId143" Type="http://schemas.openxmlformats.org/officeDocument/2006/relationships/slide" Target="slides/slide135.xml"/><Relationship Id="rId148" Type="http://schemas.openxmlformats.org/officeDocument/2006/relationships/slide" Target="slides/slide140.xml"/><Relationship Id="rId15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3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3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3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34.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3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36.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37.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38.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39.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4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49.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50.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52.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53.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5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CD30E1-6F57-4D13-808E-26D6B0702A94}" type="datetimeFigureOut">
              <a:rPr lang="en-US" smtClean="0"/>
              <a:t>5/28/2013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B4D289-081D-4A3C-B2D7-129BF4D0F197}" type="slidenum">
              <a:rPr lang="en-US" smtClean="0"/>
              <a:t>‹#›</a:t>
            </a:fld>
            <a:endParaRPr lang="en-US"/>
          </a:p>
        </p:txBody>
      </p:sp>
    </p:spTree>
    <p:extLst>
      <p:ext uri="{BB962C8B-B14F-4D97-AF65-F5344CB8AC3E}">
        <p14:creationId xmlns:p14="http://schemas.microsoft.com/office/powerpoint/2010/main" val="1974354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2045ADA-D676-415A-85E8-EA6ACA68ED3A}" type="slidenum">
              <a:rPr lang="en-US"/>
              <a:pPr eaLnBrk="1" hangingPunct="1"/>
              <a:t>29</a:t>
            </a:fld>
            <a:endParaRPr lang="en-US"/>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FF88331-2B8A-49B0-8876-EE42A6BDFD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3256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BF0D04A-E836-4768-8364-FF429B7B0A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18191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16A06AA-9F17-422B-A08B-8869728CCA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92114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AEA0E6D-8BD9-40C4-835E-2D35C0354E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04074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CB87632-8F28-431F-82B5-63A498511E9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572421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1781E47-EFCE-418A-8931-381ADA3726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15300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3A40F16C-AA3B-4EE9-9B9B-5A2358E4D6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1938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3E1028-7525-458B-AFA2-E6D266C260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4645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BC639262-D6B0-40C6-B50F-D933786EB4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9233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DFCEAFB4-4DA4-4DC4-A559-AD653CB757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4156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778E10FE-C7F0-4A02-AD11-D9322E809A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2317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F4EEF-27CB-4BF4-8AE4-F68B0BBB23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5666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9C1CDD-61A9-4039-B22B-7273FFDCB4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8748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76606F-E195-4E07-BD48-28C221B532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8214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B5952F-9B99-47B8-B993-932DD0AE86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96495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6AF0D36-0704-4266-928C-3B0C931B82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9297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A1D4CD3-3FAC-452E-99FE-31A2F499CF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87520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23A3188-E305-4F92-BC92-EEA89158A5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51167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CD2E26-AB84-4932-8B44-7540C72D9A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403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B6D3D0-6692-48C9-A048-D8056FB0C3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08863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CB913A-47EB-4D4E-89E2-5549653470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962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A09449-5C4B-4078-B469-CDE78D177F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35878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A0C0E1-CDA7-4098-8C50-C27B4B3A42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1557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20F408-04DA-43E9-A998-9648C9E249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44319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2E10330A-50F2-4D5E-8725-2C56ED8FFDE2}" type="slidenum">
              <a:rPr lang="en-US"/>
              <a:pPr>
                <a:defRPr/>
              </a:pPr>
              <a:t>‹#›</a:t>
            </a:fld>
            <a:endParaRPr lang="en-US"/>
          </a:p>
        </p:txBody>
      </p:sp>
    </p:spTree>
    <p:extLst>
      <p:ext uri="{BB962C8B-B14F-4D97-AF65-F5344CB8AC3E}">
        <p14:creationId xmlns:p14="http://schemas.microsoft.com/office/powerpoint/2010/main" val="32772038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EEA8D1A9-F572-422D-B26A-BEE5BDF3F068}" type="slidenum">
              <a:rPr lang="en-US"/>
              <a:pPr>
                <a:defRPr/>
              </a:pPr>
              <a:t>‹#›</a:t>
            </a:fld>
            <a:endParaRPr lang="en-US"/>
          </a:p>
        </p:txBody>
      </p:sp>
    </p:spTree>
    <p:extLst>
      <p:ext uri="{BB962C8B-B14F-4D97-AF65-F5344CB8AC3E}">
        <p14:creationId xmlns:p14="http://schemas.microsoft.com/office/powerpoint/2010/main" val="461682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A8D85D90-4A72-493E-B241-A718C2339139}" type="slidenum">
              <a:rPr lang="en-US"/>
              <a:pPr>
                <a:defRPr/>
              </a:pPr>
              <a:t>‹#›</a:t>
            </a:fld>
            <a:endParaRPr lang="en-US"/>
          </a:p>
        </p:txBody>
      </p:sp>
    </p:spTree>
    <p:extLst>
      <p:ext uri="{BB962C8B-B14F-4D97-AF65-F5344CB8AC3E}">
        <p14:creationId xmlns:p14="http://schemas.microsoft.com/office/powerpoint/2010/main" val="3531005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25A63D4-F05D-468B-9721-6686E87D8AA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40056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itchFamily="34" charset="0"/>
              </a:defRPr>
            </a:lvl1pPr>
          </a:lstStyle>
          <a:p>
            <a:pPr>
              <a:defRPr/>
            </a:pPr>
            <a:fld id="{FE50D2B1-B0FF-478D-9B43-FFCB65C4EF5E}" type="slidenum">
              <a:rPr lang="en-US"/>
              <a:pPr>
                <a:defRPr/>
              </a:pPr>
              <a:t>‹#›</a:t>
            </a:fld>
            <a:endParaRPr lang="en-US"/>
          </a:p>
        </p:txBody>
      </p:sp>
    </p:spTree>
    <p:extLst>
      <p:ext uri="{BB962C8B-B14F-4D97-AF65-F5344CB8AC3E}">
        <p14:creationId xmlns:p14="http://schemas.microsoft.com/office/powerpoint/2010/main" val="5114094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pitchFamily="34"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itchFamily="34" charset="0"/>
              </a:defRPr>
            </a:lvl1pPr>
          </a:lstStyle>
          <a:p>
            <a:pPr>
              <a:defRPr/>
            </a:pPr>
            <a:fld id="{893D6AFE-D8F9-4E0D-917D-07EEB9463C27}" type="slidenum">
              <a:rPr lang="en-US"/>
              <a:pPr>
                <a:defRPr/>
              </a:pPr>
              <a:t>‹#›</a:t>
            </a:fld>
            <a:endParaRPr lang="en-US"/>
          </a:p>
        </p:txBody>
      </p:sp>
    </p:spTree>
    <p:extLst>
      <p:ext uri="{BB962C8B-B14F-4D97-AF65-F5344CB8AC3E}">
        <p14:creationId xmlns:p14="http://schemas.microsoft.com/office/powerpoint/2010/main" val="22981298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pitchFamily="34"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itchFamily="34" charset="0"/>
              </a:defRPr>
            </a:lvl1pPr>
          </a:lstStyle>
          <a:p>
            <a:pPr>
              <a:defRPr/>
            </a:pPr>
            <a:fld id="{CC5C3F19-4584-41F0-844D-7793F335554B}" type="slidenum">
              <a:rPr lang="en-US"/>
              <a:pPr>
                <a:defRPr/>
              </a:pPr>
              <a:t>‹#›</a:t>
            </a:fld>
            <a:endParaRPr lang="en-US"/>
          </a:p>
        </p:txBody>
      </p:sp>
    </p:spTree>
    <p:extLst>
      <p:ext uri="{BB962C8B-B14F-4D97-AF65-F5344CB8AC3E}">
        <p14:creationId xmlns:p14="http://schemas.microsoft.com/office/powerpoint/2010/main" val="33875064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itchFamily="34"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itchFamily="34" charset="0"/>
              </a:defRPr>
            </a:lvl1pPr>
          </a:lstStyle>
          <a:p>
            <a:pPr>
              <a:defRPr/>
            </a:pPr>
            <a:fld id="{2E189150-0E29-49D0-9027-5D6C8C61E302}" type="slidenum">
              <a:rPr lang="en-US"/>
              <a:pPr>
                <a:defRPr/>
              </a:pPr>
              <a:t>‹#›</a:t>
            </a:fld>
            <a:endParaRPr lang="en-US"/>
          </a:p>
        </p:txBody>
      </p:sp>
    </p:spTree>
    <p:extLst>
      <p:ext uri="{BB962C8B-B14F-4D97-AF65-F5344CB8AC3E}">
        <p14:creationId xmlns:p14="http://schemas.microsoft.com/office/powerpoint/2010/main" val="1467969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itchFamily="34" charset="0"/>
              </a:defRPr>
            </a:lvl1pPr>
          </a:lstStyle>
          <a:p>
            <a:pPr>
              <a:defRPr/>
            </a:pPr>
            <a:fld id="{151BE41E-36EE-47CE-A136-2BE80ADC7FEA}" type="slidenum">
              <a:rPr lang="en-US"/>
              <a:pPr>
                <a:defRPr/>
              </a:pPr>
              <a:t>‹#›</a:t>
            </a:fld>
            <a:endParaRPr lang="en-US"/>
          </a:p>
        </p:txBody>
      </p:sp>
    </p:spTree>
    <p:extLst>
      <p:ext uri="{BB962C8B-B14F-4D97-AF65-F5344CB8AC3E}">
        <p14:creationId xmlns:p14="http://schemas.microsoft.com/office/powerpoint/2010/main" val="14971848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itchFamily="34" charset="0"/>
              </a:defRPr>
            </a:lvl1pPr>
          </a:lstStyle>
          <a:p>
            <a:pPr>
              <a:defRPr/>
            </a:pPr>
            <a:fld id="{7DBC2442-E9FB-4441-868B-5E4F91925BCD}" type="slidenum">
              <a:rPr lang="en-US"/>
              <a:pPr>
                <a:defRPr/>
              </a:pPr>
              <a:t>‹#›</a:t>
            </a:fld>
            <a:endParaRPr lang="en-US"/>
          </a:p>
        </p:txBody>
      </p:sp>
    </p:spTree>
    <p:extLst>
      <p:ext uri="{BB962C8B-B14F-4D97-AF65-F5344CB8AC3E}">
        <p14:creationId xmlns:p14="http://schemas.microsoft.com/office/powerpoint/2010/main" val="13407583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EC1534A8-CB78-4BEB-9EEF-EE894C8BA797}" type="slidenum">
              <a:rPr lang="en-US"/>
              <a:pPr>
                <a:defRPr/>
              </a:pPr>
              <a:t>‹#›</a:t>
            </a:fld>
            <a:endParaRPr lang="en-US"/>
          </a:p>
        </p:txBody>
      </p:sp>
    </p:spTree>
    <p:extLst>
      <p:ext uri="{BB962C8B-B14F-4D97-AF65-F5344CB8AC3E}">
        <p14:creationId xmlns:p14="http://schemas.microsoft.com/office/powerpoint/2010/main" val="7813242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398A3E6B-7722-4086-A9FA-8C0D83580744}" type="slidenum">
              <a:rPr lang="en-US"/>
              <a:pPr>
                <a:defRPr/>
              </a:pPr>
              <a:t>‹#›</a:t>
            </a:fld>
            <a:endParaRPr lang="en-US"/>
          </a:p>
        </p:txBody>
      </p:sp>
    </p:spTree>
    <p:extLst>
      <p:ext uri="{BB962C8B-B14F-4D97-AF65-F5344CB8AC3E}">
        <p14:creationId xmlns:p14="http://schemas.microsoft.com/office/powerpoint/2010/main" val="39369349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C5B4235A-4901-4FD0-98E8-E71F976651CD}" type="slidenum">
              <a:rPr lang="en-US"/>
              <a:pPr>
                <a:defRPr/>
              </a:pPr>
              <a:t>‹#›</a:t>
            </a:fld>
            <a:endParaRPr lang="en-US"/>
          </a:p>
        </p:txBody>
      </p:sp>
    </p:spTree>
    <p:extLst>
      <p:ext uri="{BB962C8B-B14F-4D97-AF65-F5344CB8AC3E}">
        <p14:creationId xmlns:p14="http://schemas.microsoft.com/office/powerpoint/2010/main" val="33483751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itchFamily="34" charset="0"/>
              </a:defRPr>
            </a:lvl1pPr>
          </a:lstStyle>
          <a:p>
            <a:pPr>
              <a:defRPr/>
            </a:pPr>
            <a:fld id="{E0509D5C-4093-4D65-A158-4448A5987741}" type="slidenum">
              <a:rPr lang="en-US"/>
              <a:pPr>
                <a:defRPr/>
              </a:pPr>
              <a:t>‹#›</a:t>
            </a:fld>
            <a:endParaRPr lang="en-US"/>
          </a:p>
        </p:txBody>
      </p:sp>
    </p:spTree>
    <p:extLst>
      <p:ext uri="{BB962C8B-B14F-4D97-AF65-F5344CB8AC3E}">
        <p14:creationId xmlns:p14="http://schemas.microsoft.com/office/powerpoint/2010/main" val="3422181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937D063-4924-454E-A0C7-7209BFDBA6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42154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540C63B-90DA-42B4-B92B-8C826EC80C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13938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4E0739E-DCE3-4794-9DD0-8B1BACE91E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40899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E9239DC-DA4D-499A-BC90-CC2E92CC40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88365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89B0745-BB5B-406D-A0E2-D8B8859B48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89538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0438EF1-CD66-45CD-80B7-59061F0033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95374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E10ED66-6A29-438E-8666-E5C5A1F70B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81438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A1F15B4-AE49-4E53-87A9-B71C25C35C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76960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C28DE94-0E00-4FD8-91E2-5C47DA0C0E4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37749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FA067F7-1EFF-4B2A-B533-2B4CF774C86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12378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F757331-06CD-42C1-80E6-21196884A6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2467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690FADF-EC55-487F-A299-9427E276D6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0166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E78FD5-40B3-4F30-8B95-EF6C3738AF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20306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A34723EC-9F4D-44EB-90DD-DF70E30868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27699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11FA4622-73FE-4BEA-BDA9-1BC522A046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09854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C21C89-5EBB-478A-B7E3-6540A35C16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37486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F27AF2-DACC-4D1C-AF14-7B8CA5BE16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64677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A2ECFC9-7215-4AA5-B7F2-0C9AF533299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55515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C89C8FA-8E92-42D4-9486-A7DD6BB775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29127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B603E65-A0CC-4BC9-9DC6-77EC357C6B1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92990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A842372-89C5-43B7-B5F0-15D9DC217C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12038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B8F3863-8323-4351-B5E0-FDF4146170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8325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91C4472-4EA3-4A85-8A41-E53A9E6A86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84742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7727426-102D-43B0-9346-9678FA40D8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50949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F5CCA50-34D8-465A-8591-354CC4B765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0576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B7FCA33-4C3B-419E-90D2-79FFBE9045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02158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65A344B-CDBD-402E-B007-5D75C68134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55211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BB9459BE-FB7C-47C6-A4A3-8B04C64BD1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91420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BFB4DB1-A1AE-4294-A4DE-E1FDF9F9D41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94836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C21C89-5EBB-478A-B7E3-6540A35C16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62260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F27AF2-DACC-4D1C-AF14-7B8CA5BE16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90126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A2ECFC9-7215-4AA5-B7F2-0C9AF533299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77443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C89C8FA-8E92-42D4-9486-A7DD6BB775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6451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0934826-73A9-4D14-8603-3F7ED8A162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19760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B603E65-A0CC-4BC9-9DC6-77EC357C6B1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3142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A842372-89C5-43B7-B5F0-15D9DC217C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75226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B8F3863-8323-4351-B5E0-FDF4146170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00735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7727426-102D-43B0-9346-9678FA40D8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55159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F5CCA50-34D8-465A-8591-354CC4B765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49014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B7FCA33-4C3B-419E-90D2-79FFBE9045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67266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65A344B-CDBD-402E-B007-5D75C68134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55679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BB9459BE-FB7C-47C6-A4A3-8B04C64BD1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3137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BFB4DB1-A1AE-4294-A4DE-E1FDF9F9D41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46990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3D369E-AF32-4BF2-9E65-CB530F9CD2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3703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2EF827C-7ABB-45B8-87A8-3C029D490CF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72938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5BB7C6-84C4-49B0-965E-25E82C3FD4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51804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136538-52D8-4EF8-9F92-61DEC5BA75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40220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3775F4-6C4E-45ED-97AC-CF4190D931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70569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58D4824-713F-43B3-A341-EA37BFDC0E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58707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EA84856-E6AC-4F17-A1D6-C85D944C71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12927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23C6EA9-07F4-4448-9959-0220265338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27700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5B9C58-053F-42BE-ADED-294C2BA2C9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06062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A8016C-F7BE-4E2D-AB77-3C66956A57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56212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7DF70-EF4C-4CA5-866C-F4AB2AE225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05571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E06C2C-796D-44D1-BD6A-22A805AD3D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5242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FAC0C48-65C7-486E-8665-03924C2431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60797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D9BF01-D26B-419F-AA84-6D31CF69F5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0088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DD7AFB-466F-4C4C-9EA1-1ABA3212E1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23118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defRPr/>
            </a:pPr>
            <a:fld id="{DDC5B98D-73AC-4559-98CC-3AD6DFFA3E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18152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47F318E-136E-42E5-82C0-FACBBF4FB6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35924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DFC95E6-40B9-4A9D-B059-2E5CFBE2985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97083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F7F90F-39F8-442E-A6F9-2640ED6B55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41378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6B6E247-46F2-4C36-8E2F-4663733D6DE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39494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6074517-1466-4CA6-BBDD-2E3ACAA672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86511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C3335C0-D7E2-402B-8447-BA38AA2031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38814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75FFDE2-FF6C-45C1-A016-B9A7F7D1B78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1430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theme" Target="../theme/theme7.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8.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F030656B-2427-4B96-A956-7E657C11A6D2}"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5226276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fontAlgn="base">
              <a:spcBef>
                <a:spcPct val="0"/>
              </a:spcBef>
              <a:spcAft>
                <a:spcPct val="0"/>
              </a:spcAft>
              <a:defRPr/>
            </a:pPr>
            <a:fld id="{72B454A0-F395-4377-9E6F-4CC65629A44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8992429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solidFill>
                  <a:srgbClr val="000000"/>
                </a:solidFill>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solidFill>
                  <a:srgbClr val="000000"/>
                </a:solidFill>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solidFill>
                  <a:srgbClr val="000000"/>
                </a:solidFill>
                <a:cs typeface="+mn-cs"/>
              </a:defRPr>
            </a:lvl1pPr>
          </a:lstStyle>
          <a:p>
            <a:pPr fontAlgn="base">
              <a:spcBef>
                <a:spcPct val="0"/>
              </a:spcBef>
              <a:spcAft>
                <a:spcPct val="0"/>
              </a:spcAft>
              <a:defRPr/>
            </a:pPr>
            <a:fld id="{6B9D7756-2CFA-402A-AF4F-721ED260F6A2}"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99799139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CE9CFF6-391A-44C5-839D-C8F96798F847}"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68399920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A2A537C-35A4-4B1E-AB98-C71FF0407535}"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32092143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A2A537C-35A4-4B1E-AB98-C71FF0407535}"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42506919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fontAlgn="base">
              <a:spcBef>
                <a:spcPct val="0"/>
              </a:spcBef>
              <a:spcAft>
                <a:spcPct val="0"/>
              </a:spcAft>
              <a:defRPr/>
            </a:pPr>
            <a:fld id="{67135B72-C747-405B-9213-2C6784F59CC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78598948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3066AA2B-16F0-4674-A84A-D495DFBDD80B}"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241595860"/>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04.xml"/><Relationship Id="rId1" Type="http://schemas.openxmlformats.org/officeDocument/2006/relationships/vmlDrawing" Target="../drawings/vmlDrawing7.vml"/><Relationship Id="rId4" Type="http://schemas.openxmlformats.org/officeDocument/2006/relationships/image" Target="../media/image33.emf"/></Relationships>
</file>

<file path=ppt/slides/_rels/slide10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slideLayout" Target="../slideLayouts/slideLayout16.xml"/><Relationship Id="rId1" Type="http://schemas.openxmlformats.org/officeDocument/2006/relationships/video" Target="file:///C:\Users\JMHolton\Desktop\James_Holton\movies\resolution.mpeg"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slideLayout" Target="../slideLayouts/slideLayout16.xml"/><Relationship Id="rId1" Type="http://schemas.openxmlformats.org/officeDocument/2006/relationships/video" Target="file:///C:\Users\JMHolton\Desktop\James_Holton\movies\lo_cut.mpeg"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slideLayout" Target="../slideLayouts/slideLayout16.xml"/><Relationship Id="rId1" Type="http://schemas.openxmlformats.org/officeDocument/2006/relationships/video" Target="file:///C:\Users\JMHolton\Desktop\James_Holton\movies\rfactor.mpeg"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slideLayout" Target="../slideLayouts/slideLayout16.xml"/><Relationship Id="rId1" Type="http://schemas.openxmlformats.org/officeDocument/2006/relationships/video" Target="file:///C:\Users\JMHolton\Desktop\James_Holton\movies\dephase.mpeg"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slideLayout" Target="../slideLayouts/slideLayout16.xml"/><Relationship Id="rId1" Type="http://schemas.openxmlformats.org/officeDocument/2006/relationships/video" Target="file:///C:\Users\JMHolton\Desktop\James_Holton\movies\overload.mpeg"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slideLayout" Target="../slideLayouts/slideLayout16.xml"/><Relationship Id="rId1" Type="http://schemas.openxmlformats.org/officeDocument/2006/relationships/video" Target="file:///C:\Users\JMHolton\Desktop\James_Holton\movies\osc.mpeg"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slideLayout" Target="../slideLayouts/slideLayout16.xml"/><Relationship Id="rId1" Type="http://schemas.openxmlformats.org/officeDocument/2006/relationships/video" Target="file:///C:\Users\JMHolton\Desktop\James_Holton\movies\completeness.mpeg" TargetMode="Externa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08.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7.xml"/></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77.xml"/><Relationship Id="rId1" Type="http://schemas.openxmlformats.org/officeDocument/2006/relationships/vmlDrawing" Target="../drawings/vmlDrawing19.vml"/><Relationship Id="rId4" Type="http://schemas.openxmlformats.org/officeDocument/2006/relationships/image" Target="../media/image148.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04.xml"/><Relationship Id="rId1" Type="http://schemas.openxmlformats.org/officeDocument/2006/relationships/vmlDrawing" Target="../drawings/vmlDrawing8.vml"/><Relationship Id="rId4" Type="http://schemas.openxmlformats.org/officeDocument/2006/relationships/image" Target="../media/image34.emf"/></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77.xml"/><Relationship Id="rId1" Type="http://schemas.openxmlformats.org/officeDocument/2006/relationships/vmlDrawing" Target="../drawings/vmlDrawing20.vml"/><Relationship Id="rId4" Type="http://schemas.openxmlformats.org/officeDocument/2006/relationships/image" Target="../media/image149.emf"/></Relationships>
</file>

<file path=ppt/slides/_rels/slide11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77.xml"/><Relationship Id="rId1" Type="http://schemas.openxmlformats.org/officeDocument/2006/relationships/vmlDrawing" Target="../drawings/vmlDrawing21.vml"/><Relationship Id="rId4" Type="http://schemas.openxmlformats.org/officeDocument/2006/relationships/image" Target="../media/image150.emf"/></Relationships>
</file>

<file path=ppt/slides/_rels/slide112.xml.rels><?xml version="1.0" encoding="UTF-8" standalone="yes"?>
<Relationships xmlns="http://schemas.openxmlformats.org/package/2006/relationships"><Relationship Id="rId2" Type="http://schemas.openxmlformats.org/officeDocument/2006/relationships/image" Target="../media/image151.wmf"/><Relationship Id="rId1" Type="http://schemas.openxmlformats.org/officeDocument/2006/relationships/slideLayout" Target="../slideLayouts/slideLayout6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17.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82.xml"/><Relationship Id="rId1" Type="http://schemas.openxmlformats.org/officeDocument/2006/relationships/vmlDrawing" Target="../drawings/vmlDrawing22.vml"/><Relationship Id="rId4" Type="http://schemas.openxmlformats.org/officeDocument/2006/relationships/image" Target="../media/image152.emf"/></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04.xml"/><Relationship Id="rId1" Type="http://schemas.openxmlformats.org/officeDocument/2006/relationships/vmlDrawing" Target="../drawings/vmlDrawing9.vml"/><Relationship Id="rId4" Type="http://schemas.openxmlformats.org/officeDocument/2006/relationships/image" Target="../media/image35.emf"/></Relationships>
</file>

<file path=ppt/slides/_rels/slide120.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80.xml"/><Relationship Id="rId1" Type="http://schemas.openxmlformats.org/officeDocument/2006/relationships/vmlDrawing" Target="../drawings/vmlDrawing23.vml"/><Relationship Id="rId4" Type="http://schemas.openxmlformats.org/officeDocument/2006/relationships/image" Target="../media/image153.emf"/></Relationships>
</file>

<file path=ppt/slides/_rels/slide121.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80.xml"/><Relationship Id="rId1" Type="http://schemas.openxmlformats.org/officeDocument/2006/relationships/vmlDrawing" Target="../drawings/vmlDrawing24.vml"/><Relationship Id="rId4" Type="http://schemas.openxmlformats.org/officeDocument/2006/relationships/image" Target="../media/image154.emf"/></Relationships>
</file>

<file path=ppt/slides/_rels/slide12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80.xml"/></Relationships>
</file>

<file path=ppt/slides/_rels/slide123.xml.rels><?xml version="1.0" encoding="UTF-8" standalone="yes"?>
<Relationships xmlns="http://schemas.openxmlformats.org/package/2006/relationships"><Relationship Id="rId2" Type="http://schemas.openxmlformats.org/officeDocument/2006/relationships/image" Target="../media/image156.gif"/><Relationship Id="rId1" Type="http://schemas.openxmlformats.org/officeDocument/2006/relationships/slideLayout" Target="../slideLayouts/slideLayout80.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26.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80.xml"/></Relationships>
</file>

<file path=ppt/slides/_rels/slide127.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80.xml"/></Relationships>
</file>

<file path=ppt/slides/_rels/slide128.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80.xml"/></Relationships>
</file>

<file path=ppt/slides/_rels/slide129.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8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0.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80.xml"/></Relationships>
</file>

<file path=ppt/slides/_rels/slide13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80.xml"/></Relationships>
</file>

<file path=ppt/slides/_rels/slide132.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80.xml"/></Relationships>
</file>

<file path=ppt/slides/_rels/slide133.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80.xml"/></Relationships>
</file>

<file path=ppt/slides/_rels/slide134.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80.xml"/></Relationships>
</file>

<file path=ppt/slides/_rels/slide135.xml.rels><?xml version="1.0" encoding="UTF-8" standalone="yes"?>
<Relationships xmlns="http://schemas.openxmlformats.org/package/2006/relationships"><Relationship Id="rId2" Type="http://schemas.openxmlformats.org/officeDocument/2006/relationships/image" Target="../media/image166.gif"/><Relationship Id="rId1" Type="http://schemas.openxmlformats.org/officeDocument/2006/relationships/slideLayout" Target="../slideLayouts/slideLayout80.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3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8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png"/><Relationship Id="rId3" Type="http://schemas.openxmlformats.org/officeDocument/2006/relationships/image" Target="../media/image37.png"/><Relationship Id="rId21" Type="http://schemas.openxmlformats.org/officeDocument/2006/relationships/image" Target="../media/image55.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png"/><Relationship Id="rId2" Type="http://schemas.openxmlformats.org/officeDocument/2006/relationships/image" Target="../media/image36.png"/><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15.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8.pn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7.pn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15.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image" Target="../media/image73.png"/><Relationship Id="rId1" Type="http://schemas.openxmlformats.org/officeDocument/2006/relationships/slideLayout" Target="../slideLayouts/slideLayout15.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5.xml"/><Relationship Id="rId5" Type="http://schemas.openxmlformats.org/officeDocument/2006/relationships/image" Target="../media/image87.png"/><Relationship Id="rId4" Type="http://schemas.openxmlformats.org/officeDocument/2006/relationships/image" Target="../media/image86.png"/></Relationships>
</file>

<file path=ppt/slides/_rels/slide25.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90.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16.xml"/><Relationship Id="rId1" Type="http://schemas.openxmlformats.org/officeDocument/2006/relationships/video" Target="file:///C:\Users\JMHolton\Desktop\James_Holton\LCLS\lyso_real_recip.wmv" TargetMode="Externa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file:///C:\Users\JMHolton\Desktop\James_Holton\movies\diffraction.mpeg" TargetMode="External"/><Relationship Id="rId5" Type="http://schemas.openxmlformats.org/officeDocument/2006/relationships/image" Target="../media/image93.png"/><Relationship Id="rId4" Type="http://schemas.openxmlformats.org/officeDocument/2006/relationships/image" Target="../media/image92.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04.xml"/><Relationship Id="rId1" Type="http://schemas.openxmlformats.org/officeDocument/2006/relationships/vmlDrawing" Target="../drawings/vmlDrawing1.vml"/><Relationship Id="rId4" Type="http://schemas.openxmlformats.org/officeDocument/2006/relationships/image" Target="../media/image27.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04.xml"/><Relationship Id="rId1" Type="http://schemas.openxmlformats.org/officeDocument/2006/relationships/vmlDrawing" Target="../drawings/vmlDrawing2.vml"/><Relationship Id="rId4" Type="http://schemas.openxmlformats.org/officeDocument/2006/relationships/image" Target="../media/image28.emf"/></Relationships>
</file>

<file path=ppt/slides/_rels/slide5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04.xml"/><Relationship Id="rId1" Type="http://schemas.openxmlformats.org/officeDocument/2006/relationships/vmlDrawing" Target="../drawings/vmlDrawing3.vml"/><Relationship Id="rId4" Type="http://schemas.openxmlformats.org/officeDocument/2006/relationships/image" Target="../media/image29.emf"/></Relationships>
</file>

<file path=ppt/slides/_rels/slide6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1.xml"/></Relationships>
</file>

<file path=ppt/slides/_rels/slide6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1.xml"/></Relationships>
</file>

<file path=ppt/slides/_rels/slide6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41.xml"/></Relationships>
</file>

<file path=ppt/slides/_rels/slide6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04.xml"/><Relationship Id="rId1" Type="http://schemas.openxmlformats.org/officeDocument/2006/relationships/vmlDrawing" Target="../drawings/vmlDrawing4.vml"/><Relationship Id="rId4" Type="http://schemas.openxmlformats.org/officeDocument/2006/relationships/image" Target="../media/image30.emf"/></Relationships>
</file>

<file path=ppt/slides/_rels/slide7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54.xml"/></Relationships>
</file>

<file path=ppt/slides/_rels/slide72.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18.png"/><Relationship Id="rId1" Type="http://schemas.openxmlformats.org/officeDocument/2006/relationships/slideLayout" Target="../slideLayouts/slideLayout41.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12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4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4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04.xml"/><Relationship Id="rId1" Type="http://schemas.openxmlformats.org/officeDocument/2006/relationships/vmlDrawing" Target="../drawings/vmlDrawing5.vml"/><Relationship Id="rId4" Type="http://schemas.openxmlformats.org/officeDocument/2006/relationships/image" Target="../media/image31.em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38.xml"/><Relationship Id="rId1" Type="http://schemas.openxmlformats.org/officeDocument/2006/relationships/vmlDrawing" Target="../drawings/vmlDrawing10.vml"/><Relationship Id="rId4" Type="http://schemas.openxmlformats.org/officeDocument/2006/relationships/image" Target="../media/image131.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04.xml"/><Relationship Id="rId1" Type="http://schemas.openxmlformats.org/officeDocument/2006/relationships/vmlDrawing" Target="../drawings/vmlDrawing6.vml"/><Relationship Id="rId4" Type="http://schemas.openxmlformats.org/officeDocument/2006/relationships/image" Target="../media/image32.emf"/></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38.xml"/><Relationship Id="rId1" Type="http://schemas.openxmlformats.org/officeDocument/2006/relationships/vmlDrawing" Target="../drawings/vmlDrawing11.vml"/><Relationship Id="rId4" Type="http://schemas.openxmlformats.org/officeDocument/2006/relationships/image" Target="../media/image132.emf"/></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38.xml"/><Relationship Id="rId1" Type="http://schemas.openxmlformats.org/officeDocument/2006/relationships/vmlDrawing" Target="../drawings/vmlDrawing12.vml"/><Relationship Id="rId4" Type="http://schemas.openxmlformats.org/officeDocument/2006/relationships/image" Target="../media/image133.emf"/></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38.xml"/><Relationship Id="rId1" Type="http://schemas.openxmlformats.org/officeDocument/2006/relationships/vmlDrawing" Target="../drawings/vmlDrawing13.vml"/><Relationship Id="rId4" Type="http://schemas.openxmlformats.org/officeDocument/2006/relationships/image" Target="../media/image134.emf"/></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38.xml"/><Relationship Id="rId1" Type="http://schemas.openxmlformats.org/officeDocument/2006/relationships/vmlDrawing" Target="../drawings/vmlDrawing14.vml"/><Relationship Id="rId4" Type="http://schemas.openxmlformats.org/officeDocument/2006/relationships/image" Target="../media/image135.em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6.xml"/><Relationship Id="rId1" Type="http://schemas.openxmlformats.org/officeDocument/2006/relationships/vmlDrawing" Target="../drawings/vmlDrawing15.vml"/><Relationship Id="rId4" Type="http://schemas.openxmlformats.org/officeDocument/2006/relationships/image" Target="../media/image136.emf"/></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6.xml"/><Relationship Id="rId1" Type="http://schemas.openxmlformats.org/officeDocument/2006/relationships/vmlDrawing" Target="../drawings/vmlDrawing16.vml"/><Relationship Id="rId4" Type="http://schemas.openxmlformats.org/officeDocument/2006/relationships/image" Target="../media/image137.emf"/></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6.xml"/><Relationship Id="rId1" Type="http://schemas.openxmlformats.org/officeDocument/2006/relationships/vmlDrawing" Target="../drawings/vmlDrawing17.vml"/><Relationship Id="rId4" Type="http://schemas.openxmlformats.org/officeDocument/2006/relationships/image" Target="../media/image138.emf"/></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6.xml"/><Relationship Id="rId1" Type="http://schemas.openxmlformats.org/officeDocument/2006/relationships/vmlDrawing" Target="../drawings/vmlDrawing18.vml"/><Relationship Id="rId4" Type="http://schemas.openxmlformats.org/officeDocument/2006/relationships/image" Target="../media/image139.em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230562"/>
          </a:xfrm>
        </p:spPr>
        <p:txBody>
          <a:bodyPr/>
          <a:lstStyle/>
          <a:p>
            <a:r>
              <a:rPr lang="en-US" sz="6600" dirty="0" smtClean="0"/>
              <a:t>Diffraction</a:t>
            </a:r>
            <a:endParaRPr lang="en-US" sz="6600" dirty="0"/>
          </a:p>
        </p:txBody>
      </p:sp>
      <p:sp>
        <p:nvSpPr>
          <p:cNvPr id="3" name="Content Placeholder 2"/>
          <p:cNvSpPr>
            <a:spLocks noGrp="1"/>
          </p:cNvSpPr>
          <p:nvPr>
            <p:ph idx="1"/>
          </p:nvPr>
        </p:nvSpPr>
        <p:spPr>
          <a:xfrm>
            <a:off x="457200" y="3200400"/>
            <a:ext cx="8229600" cy="2925763"/>
          </a:xfrm>
        </p:spPr>
        <p:txBody>
          <a:bodyPr/>
          <a:lstStyle/>
          <a:p>
            <a:pPr marL="0" indent="0" algn="ctr">
              <a:buNone/>
            </a:pPr>
            <a:r>
              <a:rPr lang="en-US" sz="4000" dirty="0" smtClean="0"/>
              <a:t>When “s</a:t>
            </a:r>
            <a:r>
              <a:rPr lang="en-US" sz="4000" dirty="0" smtClean="0"/>
              <a:t>cattering” </a:t>
            </a:r>
          </a:p>
          <a:p>
            <a:pPr marL="0" indent="0" algn="ctr">
              <a:buNone/>
            </a:pPr>
            <a:r>
              <a:rPr lang="en-US" sz="4000" dirty="0" smtClean="0"/>
              <a:t>is not random</a:t>
            </a:r>
            <a:endParaRPr lang="en-US" sz="4000" dirty="0" smtClean="0"/>
          </a:p>
          <a:p>
            <a:pPr marL="0" indent="0">
              <a:buNone/>
            </a:pPr>
            <a:endParaRPr lang="en-US" sz="4000" dirty="0"/>
          </a:p>
        </p:txBody>
      </p:sp>
    </p:spTree>
    <p:extLst>
      <p:ext uri="{BB962C8B-B14F-4D97-AF65-F5344CB8AC3E}">
        <p14:creationId xmlns:p14="http://schemas.microsoft.com/office/powerpoint/2010/main" val="37107051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t>Scattering: atom by atom</a:t>
            </a:r>
          </a:p>
        </p:txBody>
      </p:sp>
      <p:graphicFrame>
        <p:nvGraphicFramePr>
          <p:cNvPr id="27651" name="Object 3"/>
          <p:cNvGraphicFramePr>
            <a:graphicFrameLocks noChangeAspect="1"/>
          </p:cNvGraphicFramePr>
          <p:nvPr>
            <p:ph idx="1"/>
          </p:nvPr>
        </p:nvGraphicFramePr>
        <p:xfrm>
          <a:off x="2443163" y="1763713"/>
          <a:ext cx="6086475" cy="4054475"/>
        </p:xfrm>
        <a:graphic>
          <a:graphicData uri="http://schemas.openxmlformats.org/presentationml/2006/ole">
            <mc:AlternateContent xmlns:mc="http://schemas.openxmlformats.org/markup-compatibility/2006">
              <mc:Choice xmlns:v="urn:schemas-microsoft-com:vml" Requires="v">
                <p:oleObj spid="_x0000_s146435" name="Chart" r:id="rId3" imgW="6096075" imgH="4067089" progId="MSGraph.Chart.8">
                  <p:embed followColorScheme="full"/>
                </p:oleObj>
              </mc:Choice>
              <mc:Fallback>
                <p:oleObj name="Chart" r:id="rId3" imgW="6096075" imgH="4067089" progId="MSGraph.Chart.8">
                  <p:embed followColorScheme="full"/>
                  <p:pic>
                    <p:nvPicPr>
                      <p:cNvPr id="0" name=""/>
                      <p:cNvPicPr>
                        <a:picLocks noChangeAspect="1" noChangeArrowheads="1"/>
                      </p:cNvPicPr>
                      <p:nvPr/>
                    </p:nvPicPr>
                    <p:blipFill>
                      <a:blip r:embed="rId4"/>
                      <a:srcRect/>
                      <a:stretch>
                        <a:fillRect/>
                      </a:stretch>
                    </p:blipFill>
                    <p:spPr bwMode="auto">
                      <a:xfrm>
                        <a:off x="2443163" y="1763713"/>
                        <a:ext cx="6086475" cy="405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652" name="Oval 4"/>
          <p:cNvSpPr>
            <a:spLocks noChangeArrowheads="1"/>
          </p:cNvSpPr>
          <p:nvPr/>
        </p:nvSpPr>
        <p:spPr bwMode="auto">
          <a:xfrm>
            <a:off x="982663" y="2463800"/>
            <a:ext cx="182562" cy="182563"/>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27653" name="Oval 5"/>
          <p:cNvSpPr>
            <a:spLocks noChangeArrowheads="1"/>
          </p:cNvSpPr>
          <p:nvPr/>
        </p:nvSpPr>
        <p:spPr bwMode="auto">
          <a:xfrm>
            <a:off x="982663" y="2859088"/>
            <a:ext cx="182562" cy="182562"/>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27654" name="Oval 6"/>
          <p:cNvSpPr>
            <a:spLocks noChangeArrowheads="1"/>
          </p:cNvSpPr>
          <p:nvPr/>
        </p:nvSpPr>
        <p:spPr bwMode="auto">
          <a:xfrm>
            <a:off x="982663" y="3255963"/>
            <a:ext cx="182562" cy="182562"/>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27655" name="Oval 7"/>
          <p:cNvSpPr>
            <a:spLocks noChangeArrowheads="1"/>
          </p:cNvSpPr>
          <p:nvPr/>
        </p:nvSpPr>
        <p:spPr bwMode="auto">
          <a:xfrm>
            <a:off x="982663" y="3651250"/>
            <a:ext cx="182562" cy="182563"/>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27656" name="Oval 8"/>
          <p:cNvSpPr>
            <a:spLocks noChangeArrowheads="1"/>
          </p:cNvSpPr>
          <p:nvPr/>
        </p:nvSpPr>
        <p:spPr bwMode="auto">
          <a:xfrm>
            <a:off x="982663" y="4046538"/>
            <a:ext cx="182562" cy="182562"/>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27657" name="Oval 9"/>
          <p:cNvSpPr>
            <a:spLocks noChangeArrowheads="1"/>
          </p:cNvSpPr>
          <p:nvPr/>
        </p:nvSpPr>
        <p:spPr bwMode="auto">
          <a:xfrm>
            <a:off x="982663" y="4443413"/>
            <a:ext cx="182562" cy="182562"/>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27658" name="Oval 10"/>
          <p:cNvSpPr>
            <a:spLocks noChangeArrowheads="1"/>
          </p:cNvSpPr>
          <p:nvPr/>
        </p:nvSpPr>
        <p:spPr bwMode="auto">
          <a:xfrm>
            <a:off x="982663" y="4838700"/>
            <a:ext cx="182562" cy="182563"/>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27659" name="Text Box 11"/>
          <p:cNvSpPr txBox="1">
            <a:spLocks noChangeArrowheads="1"/>
          </p:cNvSpPr>
          <p:nvPr/>
        </p:nvSpPr>
        <p:spPr bwMode="auto">
          <a:xfrm>
            <a:off x="4746625" y="5665788"/>
            <a:ext cx="933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smtClean="0">
                <a:solidFill>
                  <a:srgbClr val="000000"/>
                </a:solidFill>
              </a:rPr>
              <a:t>h</a:t>
            </a:r>
            <a:r>
              <a:rPr lang="en-US" smtClean="0">
                <a:solidFill>
                  <a:srgbClr val="000000"/>
                </a:solidFill>
              </a:rPr>
              <a:t> index</a:t>
            </a:r>
          </a:p>
        </p:txBody>
      </p:sp>
      <p:sp>
        <p:nvSpPr>
          <p:cNvPr id="27660" name="Text Box 12"/>
          <p:cNvSpPr txBox="1">
            <a:spLocks noChangeArrowheads="1"/>
          </p:cNvSpPr>
          <p:nvPr/>
        </p:nvSpPr>
        <p:spPr bwMode="auto">
          <a:xfrm rot="16200000">
            <a:off x="1750219" y="3444082"/>
            <a:ext cx="1022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mtClean="0">
                <a:solidFill>
                  <a:srgbClr val="000000"/>
                </a:solidFill>
              </a:rPr>
              <a:t>intensity</a:t>
            </a:r>
          </a:p>
        </p:txBody>
      </p:sp>
    </p:spTree>
    <p:extLst>
      <p:ext uri="{BB962C8B-B14F-4D97-AF65-F5344CB8AC3E}">
        <p14:creationId xmlns:p14="http://schemas.microsoft.com/office/powerpoint/2010/main" val="267078858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0"/>
            <a:ext cx="8229600" cy="1143000"/>
          </a:xfrm>
        </p:spPr>
        <p:txBody>
          <a:bodyPr/>
          <a:lstStyle/>
          <a:p>
            <a:pPr eaLnBrk="1" hangingPunct="1"/>
            <a:r>
              <a:rPr lang="en-US" smtClean="0">
                <a:solidFill>
                  <a:schemeClr val="bg1"/>
                </a:solidFill>
              </a:rPr>
              <a:t>Resolution</a:t>
            </a:r>
          </a:p>
        </p:txBody>
      </p:sp>
      <p:pic>
        <p:nvPicPr>
          <p:cNvPr id="57348" name="resolution.mpeg">
            <a:hlinkClick r:id="" action="ppaction://media"/>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912813" y="1143000"/>
            <a:ext cx="7313612" cy="54848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2100" name="Text Box 6"/>
          <p:cNvSpPr txBox="1">
            <a:spLocks noChangeArrowheads="1"/>
          </p:cNvSpPr>
          <p:nvPr/>
        </p:nvSpPr>
        <p:spPr bwMode="auto">
          <a:xfrm>
            <a:off x="827088" y="6596063"/>
            <a:ext cx="60340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400">
                <a:solidFill>
                  <a:srgbClr val="FFFFFF"/>
                </a:solidFill>
                <a:latin typeface="Courier New" pitchFamily="49" charset="0"/>
              </a:rPr>
              <a:t>http://bl831.als.lbl.gov/~jamesh/movies/resolution.mpeg</a:t>
            </a:r>
          </a:p>
        </p:txBody>
      </p:sp>
    </p:spTree>
    <p:extLst>
      <p:ext uri="{BB962C8B-B14F-4D97-AF65-F5344CB8AC3E}">
        <p14:creationId xmlns:p14="http://schemas.microsoft.com/office/powerpoint/2010/main" val="15236024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467" fill="hold"/>
                                        <p:tgtEl>
                                          <p:spTgt spid="5734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7348"/>
                </p:tgtEl>
              </p:cMediaNode>
            </p:video>
            <p:seq concurrent="1" nextAc="seek">
              <p:cTn id="8" restart="whenNotActive" fill="hold" evtFilter="cancelBubble" nodeType="interactiveSeq">
                <p:stCondLst>
                  <p:cond evt="onClick" delay="0">
                    <p:tgtEl>
                      <p:spTgt spid="5734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7348"/>
                                        </p:tgtEl>
                                      </p:cBhvr>
                                    </p:cmd>
                                  </p:childTnLst>
                                </p:cTn>
                              </p:par>
                            </p:childTnLst>
                          </p:cTn>
                        </p:par>
                      </p:childTnLst>
                    </p:cTn>
                  </p:par>
                </p:childTnLst>
              </p:cTn>
              <p:nextCondLst>
                <p:cond evt="onClick" delay="0">
                  <p:tgtEl>
                    <p:spTgt spid="57348"/>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457200" y="0"/>
            <a:ext cx="8229600" cy="1143000"/>
          </a:xfrm>
        </p:spPr>
        <p:txBody>
          <a:bodyPr/>
          <a:lstStyle/>
          <a:p>
            <a:pPr eaLnBrk="1" hangingPunct="1"/>
            <a:r>
              <a:rPr lang="en-US" smtClean="0">
                <a:solidFill>
                  <a:schemeClr val="bg1"/>
                </a:solidFill>
              </a:rPr>
              <a:t>Resolution: low-angle cutoff</a:t>
            </a:r>
          </a:p>
        </p:txBody>
      </p:sp>
      <p:pic>
        <p:nvPicPr>
          <p:cNvPr id="64520" name="lo_cut.mpeg">
            <a:hlinkClick r:id="" action="ppaction://media"/>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912813" y="1141413"/>
            <a:ext cx="7313612" cy="5484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24" name="Text Box 10"/>
          <p:cNvSpPr txBox="1">
            <a:spLocks noChangeArrowheads="1"/>
          </p:cNvSpPr>
          <p:nvPr/>
        </p:nvSpPr>
        <p:spPr bwMode="auto">
          <a:xfrm>
            <a:off x="827088" y="6596063"/>
            <a:ext cx="56086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400">
                <a:solidFill>
                  <a:srgbClr val="FFFFFF"/>
                </a:solidFill>
                <a:latin typeface="Courier New" pitchFamily="49" charset="0"/>
              </a:rPr>
              <a:t>http://bl831.als.lbl.gov/~jamesh/movies/lo_cut.mpeg</a:t>
            </a:r>
          </a:p>
        </p:txBody>
      </p:sp>
    </p:spTree>
    <p:extLst>
      <p:ext uri="{BB962C8B-B14F-4D97-AF65-F5344CB8AC3E}">
        <p14:creationId xmlns:p14="http://schemas.microsoft.com/office/powerpoint/2010/main" val="22901052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934" fill="hold"/>
                                        <p:tgtEl>
                                          <p:spTgt spid="645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4520"/>
                </p:tgtEl>
              </p:cMediaNode>
            </p:video>
            <p:seq concurrent="1" nextAc="seek">
              <p:cTn id="8" restart="whenNotActive" fill="hold" evtFilter="cancelBubble" nodeType="interactiveSeq">
                <p:stCondLst>
                  <p:cond evt="onClick" delay="0">
                    <p:tgtEl>
                      <p:spTgt spid="6452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4520"/>
                                        </p:tgtEl>
                                      </p:cBhvr>
                                    </p:cmd>
                                  </p:childTnLst>
                                </p:cTn>
                              </p:par>
                            </p:childTnLst>
                          </p:cTn>
                        </p:par>
                      </p:childTnLst>
                    </p:cTn>
                  </p:par>
                </p:childTnLst>
              </p:cTn>
              <p:nextCondLst>
                <p:cond evt="onClick" delay="0">
                  <p:tgtEl>
                    <p:spTgt spid="64520"/>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457200" y="0"/>
            <a:ext cx="8229600" cy="1143000"/>
          </a:xfrm>
        </p:spPr>
        <p:txBody>
          <a:bodyPr/>
          <a:lstStyle/>
          <a:p>
            <a:pPr eaLnBrk="1" hangingPunct="1"/>
            <a:r>
              <a:rPr lang="en-US" smtClean="0">
                <a:solidFill>
                  <a:schemeClr val="bg1"/>
                </a:solidFill>
              </a:rPr>
              <a:t>R-factor</a:t>
            </a:r>
          </a:p>
        </p:txBody>
      </p:sp>
      <p:pic>
        <p:nvPicPr>
          <p:cNvPr id="61445" name="rfactor.mpeg">
            <a:hlinkClick r:id="" action="ppaction://media"/>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912813" y="1141413"/>
            <a:ext cx="7313612" cy="5484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4148" name="Text Box 7"/>
          <p:cNvSpPr txBox="1">
            <a:spLocks noChangeArrowheads="1"/>
          </p:cNvSpPr>
          <p:nvPr/>
        </p:nvSpPr>
        <p:spPr bwMode="auto">
          <a:xfrm>
            <a:off x="827088" y="6596063"/>
            <a:ext cx="571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400">
                <a:solidFill>
                  <a:srgbClr val="FFFFFF"/>
                </a:solidFill>
                <a:latin typeface="Courier New" pitchFamily="49" charset="0"/>
              </a:rPr>
              <a:t>http://bl831.als.lbl.gov/~jamesh/movies/rfactor.mpeg</a:t>
            </a:r>
          </a:p>
        </p:txBody>
      </p:sp>
    </p:spTree>
    <p:extLst>
      <p:ext uri="{BB962C8B-B14F-4D97-AF65-F5344CB8AC3E}">
        <p14:creationId xmlns:p14="http://schemas.microsoft.com/office/powerpoint/2010/main" val="22056504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1800" fill="hold"/>
                                        <p:tgtEl>
                                          <p:spTgt spid="6144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1445"/>
                </p:tgtEl>
              </p:cMediaNode>
            </p:video>
            <p:seq concurrent="1" nextAc="seek">
              <p:cTn id="8" restart="whenNotActive" fill="hold" evtFilter="cancelBubble" nodeType="interactiveSeq">
                <p:stCondLst>
                  <p:cond evt="onClick" delay="0">
                    <p:tgtEl>
                      <p:spTgt spid="6144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1445"/>
                                        </p:tgtEl>
                                      </p:cBhvr>
                                    </p:cmd>
                                  </p:childTnLst>
                                </p:cTn>
                              </p:par>
                            </p:childTnLst>
                          </p:cTn>
                        </p:par>
                      </p:childTnLst>
                    </p:cTn>
                  </p:par>
                </p:childTnLst>
              </p:cTn>
              <p:nextCondLst>
                <p:cond evt="onClick" delay="0">
                  <p:tgtEl>
                    <p:spTgt spid="61445"/>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0"/>
            <a:ext cx="8229600" cy="1143000"/>
          </a:xfrm>
        </p:spPr>
        <p:txBody>
          <a:bodyPr/>
          <a:lstStyle/>
          <a:p>
            <a:pPr eaLnBrk="1" hangingPunct="1"/>
            <a:r>
              <a:rPr lang="en-US" smtClean="0">
                <a:solidFill>
                  <a:schemeClr val="bg1"/>
                </a:solidFill>
              </a:rPr>
              <a:t>Figure of Merit</a:t>
            </a:r>
          </a:p>
        </p:txBody>
      </p:sp>
      <p:pic>
        <p:nvPicPr>
          <p:cNvPr id="60421" name="dephase.mpeg">
            <a:hlinkClick r:id="" action="ppaction://media"/>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912813" y="1141413"/>
            <a:ext cx="7313612" cy="5484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5172" name="Text Box 7"/>
          <p:cNvSpPr txBox="1">
            <a:spLocks noChangeArrowheads="1"/>
          </p:cNvSpPr>
          <p:nvPr/>
        </p:nvSpPr>
        <p:spPr bwMode="auto">
          <a:xfrm>
            <a:off x="827088" y="6596063"/>
            <a:ext cx="571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400">
                <a:solidFill>
                  <a:srgbClr val="FFFFFF"/>
                </a:solidFill>
                <a:latin typeface="Courier New" pitchFamily="49" charset="0"/>
              </a:rPr>
              <a:t>http://bl831.als.lbl.gov/~jamesh/movies/dephase.mpeg</a:t>
            </a:r>
          </a:p>
        </p:txBody>
      </p:sp>
    </p:spTree>
    <p:extLst>
      <p:ext uri="{BB962C8B-B14F-4D97-AF65-F5344CB8AC3E}">
        <p14:creationId xmlns:p14="http://schemas.microsoft.com/office/powerpoint/2010/main" val="19577410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867" fill="hold"/>
                                        <p:tgtEl>
                                          <p:spTgt spid="604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0421"/>
                </p:tgtEl>
              </p:cMediaNode>
            </p:video>
            <p:seq concurrent="1" nextAc="seek">
              <p:cTn id="8" restart="whenNotActive" fill="hold" evtFilter="cancelBubble" nodeType="interactiveSeq">
                <p:stCondLst>
                  <p:cond evt="onClick" delay="0">
                    <p:tgtEl>
                      <p:spTgt spid="6042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0421"/>
                                        </p:tgtEl>
                                      </p:cBhvr>
                                    </p:cmd>
                                  </p:childTnLst>
                                </p:cTn>
                              </p:par>
                            </p:childTnLst>
                          </p:cTn>
                        </p:par>
                      </p:childTnLst>
                    </p:cTn>
                  </p:par>
                </p:childTnLst>
              </p:cTn>
              <p:nextCondLst>
                <p:cond evt="onClick" delay="0">
                  <p:tgtEl>
                    <p:spTgt spid="60421"/>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457200" y="0"/>
            <a:ext cx="8229600" cy="1143000"/>
          </a:xfrm>
        </p:spPr>
        <p:txBody>
          <a:bodyPr/>
          <a:lstStyle/>
          <a:p>
            <a:pPr eaLnBrk="1" hangingPunct="1"/>
            <a:r>
              <a:rPr lang="en-US" smtClean="0">
                <a:solidFill>
                  <a:schemeClr val="bg1"/>
                </a:solidFill>
              </a:rPr>
              <a:t>Overloads</a:t>
            </a:r>
          </a:p>
        </p:txBody>
      </p:sp>
      <p:pic>
        <p:nvPicPr>
          <p:cNvPr id="62469" name="overload.mpeg">
            <a:hlinkClick r:id="" action="ppaction://media"/>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912813" y="1141413"/>
            <a:ext cx="7313612" cy="5484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6196" name="Text Box 7"/>
          <p:cNvSpPr txBox="1">
            <a:spLocks noChangeArrowheads="1"/>
          </p:cNvSpPr>
          <p:nvPr/>
        </p:nvSpPr>
        <p:spPr bwMode="auto">
          <a:xfrm>
            <a:off x="827088" y="6596063"/>
            <a:ext cx="59277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400">
                <a:solidFill>
                  <a:srgbClr val="FFFFFF"/>
                </a:solidFill>
                <a:latin typeface="Courier New" pitchFamily="49" charset="0"/>
              </a:rPr>
              <a:t>http://bl831.als.lbl.gov/~jamesh/movies/overloads.mpeg</a:t>
            </a:r>
          </a:p>
        </p:txBody>
      </p:sp>
    </p:spTree>
    <p:extLst>
      <p:ext uri="{BB962C8B-B14F-4D97-AF65-F5344CB8AC3E}">
        <p14:creationId xmlns:p14="http://schemas.microsoft.com/office/powerpoint/2010/main" val="15286402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9400" fill="hold"/>
                                        <p:tgtEl>
                                          <p:spTgt spid="6246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2469"/>
                </p:tgtEl>
              </p:cMediaNode>
            </p:video>
            <p:seq concurrent="1" nextAc="seek">
              <p:cTn id="8" restart="whenNotActive" fill="hold" evtFilter="cancelBubble" nodeType="interactiveSeq">
                <p:stCondLst>
                  <p:cond evt="onClick" delay="0">
                    <p:tgtEl>
                      <p:spTgt spid="6246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2469"/>
                                        </p:tgtEl>
                                      </p:cBhvr>
                                    </p:cmd>
                                  </p:childTnLst>
                                </p:cTn>
                              </p:par>
                            </p:childTnLst>
                          </p:cTn>
                        </p:par>
                      </p:childTnLst>
                    </p:cTn>
                  </p:par>
                </p:childTnLst>
              </p:cTn>
              <p:nextCondLst>
                <p:cond evt="onClick" delay="0">
                  <p:tgtEl>
                    <p:spTgt spid="62469"/>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457200" y="0"/>
            <a:ext cx="8229600" cy="1143000"/>
          </a:xfrm>
        </p:spPr>
        <p:txBody>
          <a:bodyPr/>
          <a:lstStyle/>
          <a:p>
            <a:pPr eaLnBrk="1" hangingPunct="1"/>
            <a:r>
              <a:rPr lang="en-US" smtClean="0">
                <a:solidFill>
                  <a:schemeClr val="bg1"/>
                </a:solidFill>
              </a:rPr>
              <a:t>Completeness: missing wedge</a:t>
            </a:r>
          </a:p>
        </p:txBody>
      </p:sp>
      <p:pic>
        <p:nvPicPr>
          <p:cNvPr id="63493" name="osc.mpeg">
            <a:hlinkClick r:id="" action="ppaction://media"/>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912813" y="1141413"/>
            <a:ext cx="7313612" cy="5484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7220" name="Text Box 7"/>
          <p:cNvSpPr txBox="1">
            <a:spLocks noChangeArrowheads="1"/>
          </p:cNvSpPr>
          <p:nvPr/>
        </p:nvSpPr>
        <p:spPr bwMode="auto">
          <a:xfrm>
            <a:off x="827088" y="6596063"/>
            <a:ext cx="52895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400">
                <a:solidFill>
                  <a:srgbClr val="FFFFFF"/>
                </a:solidFill>
                <a:latin typeface="Courier New" pitchFamily="49" charset="0"/>
              </a:rPr>
              <a:t>http://bl831.als.lbl.gov/~jamesh/movies/osc.mpeg</a:t>
            </a:r>
          </a:p>
        </p:txBody>
      </p:sp>
    </p:spTree>
    <p:extLst>
      <p:ext uri="{BB962C8B-B14F-4D97-AF65-F5344CB8AC3E}">
        <p14:creationId xmlns:p14="http://schemas.microsoft.com/office/powerpoint/2010/main" val="42219217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6734" fill="hold"/>
                                        <p:tgtEl>
                                          <p:spTgt spid="6349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3493"/>
                </p:tgtEl>
              </p:cMediaNode>
            </p:video>
            <p:seq concurrent="1" nextAc="seek">
              <p:cTn id="8" restart="whenNotActive" fill="hold" evtFilter="cancelBubble" nodeType="interactiveSeq">
                <p:stCondLst>
                  <p:cond evt="onClick" delay="0">
                    <p:tgtEl>
                      <p:spTgt spid="6349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3493"/>
                                        </p:tgtEl>
                                      </p:cBhvr>
                                    </p:cmd>
                                  </p:childTnLst>
                                </p:cTn>
                              </p:par>
                            </p:childTnLst>
                          </p:cTn>
                        </p:par>
                      </p:childTnLst>
                    </p:cTn>
                  </p:par>
                </p:childTnLst>
              </p:cTn>
              <p:nextCondLst>
                <p:cond evt="onClick" delay="0">
                  <p:tgtEl>
                    <p:spTgt spid="63493"/>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457200" y="0"/>
            <a:ext cx="8229600" cy="1143000"/>
          </a:xfrm>
        </p:spPr>
        <p:txBody>
          <a:bodyPr/>
          <a:lstStyle/>
          <a:p>
            <a:pPr eaLnBrk="1" hangingPunct="1"/>
            <a:r>
              <a:rPr lang="en-US" smtClean="0">
                <a:solidFill>
                  <a:schemeClr val="bg1"/>
                </a:solidFill>
              </a:rPr>
              <a:t>Completeness: random deletion</a:t>
            </a:r>
          </a:p>
        </p:txBody>
      </p:sp>
      <p:pic>
        <p:nvPicPr>
          <p:cNvPr id="192517" name="completeness.mpeg">
            <a:hlinkClick r:id="" action="ppaction://media"/>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912813" y="1141413"/>
            <a:ext cx="7313612" cy="5484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8244" name="Text Box 7"/>
          <p:cNvSpPr txBox="1">
            <a:spLocks noChangeArrowheads="1"/>
          </p:cNvSpPr>
          <p:nvPr/>
        </p:nvSpPr>
        <p:spPr bwMode="auto">
          <a:xfrm>
            <a:off x="827088" y="6596063"/>
            <a:ext cx="62468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400">
                <a:solidFill>
                  <a:srgbClr val="FFFFFF"/>
                </a:solidFill>
                <a:latin typeface="Courier New" pitchFamily="49" charset="0"/>
              </a:rPr>
              <a:t>http://bl831.als.lbl.gov/~jamesh/movies/completeness.mpeg</a:t>
            </a:r>
          </a:p>
        </p:txBody>
      </p:sp>
    </p:spTree>
    <p:extLst>
      <p:ext uri="{BB962C8B-B14F-4D97-AF65-F5344CB8AC3E}">
        <p14:creationId xmlns:p14="http://schemas.microsoft.com/office/powerpoint/2010/main" val="3561460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467" fill="hold"/>
                                        <p:tgtEl>
                                          <p:spTgt spid="1925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92517"/>
                </p:tgtEl>
              </p:cMediaNode>
            </p:video>
            <p:seq concurrent="1" nextAc="seek">
              <p:cTn id="8" restart="whenNotActive" fill="hold" evtFilter="cancelBubble" nodeType="interactiveSeq">
                <p:stCondLst>
                  <p:cond evt="onClick" delay="0">
                    <p:tgtEl>
                      <p:spTgt spid="19251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92517"/>
                                        </p:tgtEl>
                                      </p:cBhvr>
                                    </p:cmd>
                                  </p:childTnLst>
                                </p:cTn>
                              </p:par>
                            </p:childTnLst>
                          </p:cTn>
                        </p:par>
                      </p:childTnLst>
                    </p:cTn>
                  </p:par>
                </p:childTnLst>
              </p:cTn>
              <p:nextCondLst>
                <p:cond evt="onClick" delay="0">
                  <p:tgtEl>
                    <p:spTgt spid="192517"/>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457200" y="0"/>
            <a:ext cx="8229600" cy="1143000"/>
          </a:xfrm>
          <a:noFill/>
        </p:spPr>
        <p:txBody>
          <a:bodyPr/>
          <a:lstStyle/>
          <a:p>
            <a:r>
              <a:rPr lang="en-US"/>
              <a:t>Debye-Waller-Ott factor</a:t>
            </a:r>
          </a:p>
        </p:txBody>
      </p:sp>
      <p:sp>
        <p:nvSpPr>
          <p:cNvPr id="352259" name="Text Box 3"/>
          <p:cNvSpPr txBox="1">
            <a:spLocks noChangeArrowheads="1"/>
          </p:cNvSpPr>
          <p:nvPr/>
        </p:nvSpPr>
        <p:spPr bwMode="auto">
          <a:xfrm>
            <a:off x="1676400" y="1668463"/>
            <a:ext cx="57912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sz="3600" smtClean="0">
                <a:solidFill>
                  <a:srgbClr val="000000"/>
                </a:solidFill>
              </a:rPr>
              <a:t>How can the distribution of atom displacements </a:t>
            </a:r>
          </a:p>
          <a:p>
            <a:pPr algn="ctr" fontAlgn="base">
              <a:spcBef>
                <a:spcPct val="0"/>
              </a:spcBef>
              <a:spcAft>
                <a:spcPct val="0"/>
              </a:spcAft>
            </a:pPr>
            <a:r>
              <a:rPr lang="en-US" sz="3600" smtClean="0">
                <a:solidFill>
                  <a:srgbClr val="000000"/>
                </a:solidFill>
              </a:rPr>
              <a:t>NOT </a:t>
            </a:r>
          </a:p>
          <a:p>
            <a:pPr algn="ctr" fontAlgn="base">
              <a:spcBef>
                <a:spcPct val="0"/>
              </a:spcBef>
              <a:spcAft>
                <a:spcPct val="0"/>
              </a:spcAft>
            </a:pPr>
            <a:r>
              <a:rPr lang="en-US" sz="3600" smtClean="0">
                <a:solidFill>
                  <a:srgbClr val="000000"/>
                </a:solidFill>
              </a:rPr>
              <a:t>be Gaussian?</a:t>
            </a:r>
          </a:p>
        </p:txBody>
      </p:sp>
      <p:sp>
        <p:nvSpPr>
          <p:cNvPr id="352260" name="Rectangle 4"/>
          <p:cNvSpPr>
            <a:spLocks noChangeArrowheads="1"/>
          </p:cNvSpPr>
          <p:nvPr/>
        </p:nvSpPr>
        <p:spPr bwMode="auto">
          <a:xfrm>
            <a:off x="2757488" y="5130800"/>
            <a:ext cx="36306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800" smtClean="0">
                <a:solidFill>
                  <a:srgbClr val="000000"/>
                </a:solidFill>
              </a:rPr>
              <a:t>(central limit theorem)</a:t>
            </a:r>
          </a:p>
        </p:txBody>
      </p:sp>
      <p:sp>
        <p:nvSpPr>
          <p:cNvPr id="352261" name="Rectangle 5"/>
          <p:cNvSpPr>
            <a:spLocks noChangeArrowheads="1"/>
          </p:cNvSpPr>
          <p:nvPr/>
        </p:nvSpPr>
        <p:spPr bwMode="auto">
          <a:xfrm>
            <a:off x="1201738" y="6059488"/>
            <a:ext cx="67405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800" smtClean="0">
                <a:solidFill>
                  <a:srgbClr val="000000"/>
                </a:solidFill>
              </a:rPr>
              <a:t>what can cause a Lorentzian distribution?</a:t>
            </a:r>
          </a:p>
        </p:txBody>
      </p:sp>
    </p:spTree>
    <p:extLst>
      <p:ext uri="{BB962C8B-B14F-4D97-AF65-F5344CB8AC3E}">
        <p14:creationId xmlns:p14="http://schemas.microsoft.com/office/powerpoint/2010/main" val="3780189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226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22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260" grpId="0"/>
      <p:bldP spid="352261"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smtClean="0">
                <a:solidFill>
                  <a:srgbClr val="000000"/>
                </a:solidFill>
              </a:rPr>
              <a:t>stress and strain</a:t>
            </a:r>
          </a:p>
        </p:txBody>
      </p:sp>
      <p:pic>
        <p:nvPicPr>
          <p:cNvPr id="353283" name="Picture 3"/>
          <p:cNvPicPr>
            <a:picLocks noChangeAspect="1" noChangeArrowheads="1"/>
          </p:cNvPicPr>
          <p:nvPr/>
        </p:nvPicPr>
        <p:blipFill>
          <a:blip r:embed="rId2">
            <a:extLst>
              <a:ext uri="{28A0092B-C50C-407E-A947-70E740481C1C}">
                <a14:useLocalDpi xmlns:a14="http://schemas.microsoft.com/office/drawing/2010/main" val="0"/>
              </a:ext>
            </a:extLst>
          </a:blip>
          <a:srcRect r="25000" b="30298"/>
          <a:stretch>
            <a:fillRect/>
          </a:stretch>
        </p:blipFill>
        <p:spPr bwMode="auto">
          <a:xfrm>
            <a:off x="0" y="1719263"/>
            <a:ext cx="9144000" cy="513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1753486"/>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4306" name="Object 2"/>
          <p:cNvGraphicFramePr>
            <a:graphicFrameLocks noGrp="1" noChangeAspect="1"/>
          </p:cNvGraphicFramePr>
          <p:nvPr>
            <p:ph type="chart" idx="1"/>
          </p:nvPr>
        </p:nvGraphicFramePr>
        <p:xfrm>
          <a:off x="868363" y="1360488"/>
          <a:ext cx="7418387" cy="5199062"/>
        </p:xfrm>
        <a:graphic>
          <a:graphicData uri="http://schemas.openxmlformats.org/presentationml/2006/ole">
            <mc:AlternateContent xmlns:mc="http://schemas.openxmlformats.org/markup-compatibility/2006">
              <mc:Choice xmlns:v="urn:schemas-microsoft-com:vml" Requires="v">
                <p:oleObj spid="_x0000_s115720" name="Chart" r:id="rId3" imgW="7448478" imgH="5219706" progId="MSGraph.Chart.8">
                  <p:embed followColorScheme="full"/>
                </p:oleObj>
              </mc:Choice>
              <mc:Fallback>
                <p:oleObj name="Chart" r:id="rId3" imgW="7448478" imgH="5219706" progId="MSGraph.Chart.8">
                  <p:embed followColorScheme="full"/>
                  <p:pic>
                    <p:nvPicPr>
                      <p:cNvPr id="0" name=""/>
                      <p:cNvPicPr>
                        <a:picLocks noChangeAspect="1" noChangeArrowheads="1"/>
                      </p:cNvPicPr>
                      <p:nvPr/>
                    </p:nvPicPr>
                    <p:blipFill>
                      <a:blip r:embed="rId4"/>
                      <a:srcRect/>
                      <a:stretch>
                        <a:fillRect/>
                      </a:stretch>
                    </p:blipFill>
                    <p:spPr bwMode="auto">
                      <a:xfrm>
                        <a:off x="868363" y="1360488"/>
                        <a:ext cx="7418387" cy="5199062"/>
                      </a:xfrm>
                      <a:prstGeom prst="rect">
                        <a:avLst/>
                      </a:prstGeom>
                    </p:spPr>
                  </p:pic>
                </p:oleObj>
              </mc:Fallback>
            </mc:AlternateContent>
          </a:graphicData>
        </a:graphic>
      </p:graphicFrame>
      <p:sp>
        <p:nvSpPr>
          <p:cNvPr id="354307" name="Text Box 3"/>
          <p:cNvSpPr txBox="1">
            <a:spLocks noChangeArrowheads="1"/>
          </p:cNvSpPr>
          <p:nvPr/>
        </p:nvSpPr>
        <p:spPr bwMode="auto">
          <a:xfrm rot="16200000">
            <a:off x="-1181100" y="36449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b="1" smtClean="0">
                <a:solidFill>
                  <a:srgbClr val="000000"/>
                </a:solidFill>
              </a:rPr>
              <a:t>normalized number of atoms</a:t>
            </a:r>
          </a:p>
        </p:txBody>
      </p:sp>
      <p:sp>
        <p:nvSpPr>
          <p:cNvPr id="354308" name="Text Box 4"/>
          <p:cNvSpPr txBox="1">
            <a:spLocks noChangeArrowheads="1"/>
          </p:cNvSpPr>
          <p:nvPr/>
        </p:nvSpPr>
        <p:spPr bwMode="auto">
          <a:xfrm>
            <a:off x="2681288" y="6424613"/>
            <a:ext cx="4387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b="1" smtClean="0">
                <a:solidFill>
                  <a:srgbClr val="000000"/>
                </a:solidFill>
              </a:rPr>
              <a:t>magnitude of displacement (</a:t>
            </a:r>
            <a:r>
              <a:rPr lang="en-US" b="1" smtClean="0">
                <a:solidFill>
                  <a:srgbClr val="000000"/>
                </a:solidFill>
                <a:cs typeface="Arial" charset="0"/>
              </a:rPr>
              <a:t>fractional</a:t>
            </a:r>
            <a:r>
              <a:rPr lang="en-US" b="1" smtClean="0">
                <a:solidFill>
                  <a:srgbClr val="000000"/>
                </a:solidFill>
              </a:rPr>
              <a:t>)</a:t>
            </a:r>
          </a:p>
        </p:txBody>
      </p:sp>
      <p:sp>
        <p:nvSpPr>
          <p:cNvPr id="354309"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smtClean="0">
                <a:solidFill>
                  <a:srgbClr val="000000"/>
                </a:solidFill>
              </a:rPr>
              <a:t>stress and strain</a:t>
            </a:r>
          </a:p>
        </p:txBody>
      </p:sp>
      <p:sp>
        <p:nvSpPr>
          <p:cNvPr id="354310" name="Rectangle 6"/>
          <p:cNvSpPr>
            <a:spLocks noChangeArrowheads="1"/>
          </p:cNvSpPr>
          <p:nvPr/>
        </p:nvSpPr>
        <p:spPr bwMode="auto">
          <a:xfrm>
            <a:off x="4957763" y="2093913"/>
            <a:ext cx="25019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245143152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t>Scattering: atom by atom</a:t>
            </a:r>
          </a:p>
        </p:txBody>
      </p:sp>
      <p:graphicFrame>
        <p:nvGraphicFramePr>
          <p:cNvPr id="26627" name="Object 3"/>
          <p:cNvGraphicFramePr>
            <a:graphicFrameLocks noChangeAspect="1"/>
          </p:cNvGraphicFramePr>
          <p:nvPr>
            <p:ph idx="1"/>
          </p:nvPr>
        </p:nvGraphicFramePr>
        <p:xfrm>
          <a:off x="2443163" y="1763713"/>
          <a:ext cx="6086475" cy="4054475"/>
        </p:xfrm>
        <a:graphic>
          <a:graphicData uri="http://schemas.openxmlformats.org/presentationml/2006/ole">
            <mc:AlternateContent xmlns:mc="http://schemas.openxmlformats.org/markup-compatibility/2006">
              <mc:Choice xmlns:v="urn:schemas-microsoft-com:vml" Requires="v">
                <p:oleObj spid="_x0000_s147459" name="Chart" r:id="rId3" imgW="6096075" imgH="4067089" progId="MSGraph.Chart.8">
                  <p:embed followColorScheme="full"/>
                </p:oleObj>
              </mc:Choice>
              <mc:Fallback>
                <p:oleObj name="Chart" r:id="rId3" imgW="6096075" imgH="4067089" progId="MSGraph.Chart.8">
                  <p:embed followColorScheme="full"/>
                  <p:pic>
                    <p:nvPicPr>
                      <p:cNvPr id="0" name=""/>
                      <p:cNvPicPr>
                        <a:picLocks noChangeAspect="1" noChangeArrowheads="1"/>
                      </p:cNvPicPr>
                      <p:nvPr/>
                    </p:nvPicPr>
                    <p:blipFill>
                      <a:blip r:embed="rId4"/>
                      <a:srcRect/>
                      <a:stretch>
                        <a:fillRect/>
                      </a:stretch>
                    </p:blipFill>
                    <p:spPr bwMode="auto">
                      <a:xfrm>
                        <a:off x="2443163" y="1763713"/>
                        <a:ext cx="6086475" cy="405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6628" name="Oval 4"/>
          <p:cNvSpPr>
            <a:spLocks noChangeArrowheads="1"/>
          </p:cNvSpPr>
          <p:nvPr/>
        </p:nvSpPr>
        <p:spPr bwMode="auto">
          <a:xfrm>
            <a:off x="982663" y="2068513"/>
            <a:ext cx="182562" cy="182562"/>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26629" name="Oval 5"/>
          <p:cNvSpPr>
            <a:spLocks noChangeArrowheads="1"/>
          </p:cNvSpPr>
          <p:nvPr/>
        </p:nvSpPr>
        <p:spPr bwMode="auto">
          <a:xfrm>
            <a:off x="982663" y="2463800"/>
            <a:ext cx="182562" cy="182563"/>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26630" name="Oval 6"/>
          <p:cNvSpPr>
            <a:spLocks noChangeArrowheads="1"/>
          </p:cNvSpPr>
          <p:nvPr/>
        </p:nvSpPr>
        <p:spPr bwMode="auto">
          <a:xfrm>
            <a:off x="982663" y="2859088"/>
            <a:ext cx="182562" cy="182562"/>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26631" name="Oval 7"/>
          <p:cNvSpPr>
            <a:spLocks noChangeArrowheads="1"/>
          </p:cNvSpPr>
          <p:nvPr/>
        </p:nvSpPr>
        <p:spPr bwMode="auto">
          <a:xfrm>
            <a:off x="982663" y="3255963"/>
            <a:ext cx="182562" cy="182562"/>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26632" name="Oval 8"/>
          <p:cNvSpPr>
            <a:spLocks noChangeArrowheads="1"/>
          </p:cNvSpPr>
          <p:nvPr/>
        </p:nvSpPr>
        <p:spPr bwMode="auto">
          <a:xfrm>
            <a:off x="982663" y="3651250"/>
            <a:ext cx="182562" cy="182563"/>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26633" name="Oval 9"/>
          <p:cNvSpPr>
            <a:spLocks noChangeArrowheads="1"/>
          </p:cNvSpPr>
          <p:nvPr/>
        </p:nvSpPr>
        <p:spPr bwMode="auto">
          <a:xfrm>
            <a:off x="982663" y="4046538"/>
            <a:ext cx="182562" cy="182562"/>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26634" name="Oval 10"/>
          <p:cNvSpPr>
            <a:spLocks noChangeArrowheads="1"/>
          </p:cNvSpPr>
          <p:nvPr/>
        </p:nvSpPr>
        <p:spPr bwMode="auto">
          <a:xfrm>
            <a:off x="982663" y="4443413"/>
            <a:ext cx="182562" cy="182562"/>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26635" name="Oval 11"/>
          <p:cNvSpPr>
            <a:spLocks noChangeArrowheads="1"/>
          </p:cNvSpPr>
          <p:nvPr/>
        </p:nvSpPr>
        <p:spPr bwMode="auto">
          <a:xfrm>
            <a:off x="982663" y="4838700"/>
            <a:ext cx="182562" cy="182563"/>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26636" name="Text Box 12"/>
          <p:cNvSpPr txBox="1">
            <a:spLocks noChangeArrowheads="1"/>
          </p:cNvSpPr>
          <p:nvPr/>
        </p:nvSpPr>
        <p:spPr bwMode="auto">
          <a:xfrm>
            <a:off x="4746625" y="5665788"/>
            <a:ext cx="933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smtClean="0">
                <a:solidFill>
                  <a:srgbClr val="000000"/>
                </a:solidFill>
              </a:rPr>
              <a:t>h</a:t>
            </a:r>
            <a:r>
              <a:rPr lang="en-US" smtClean="0">
                <a:solidFill>
                  <a:srgbClr val="000000"/>
                </a:solidFill>
              </a:rPr>
              <a:t> index</a:t>
            </a:r>
          </a:p>
        </p:txBody>
      </p:sp>
      <p:sp>
        <p:nvSpPr>
          <p:cNvPr id="26637" name="Text Box 13"/>
          <p:cNvSpPr txBox="1">
            <a:spLocks noChangeArrowheads="1"/>
          </p:cNvSpPr>
          <p:nvPr/>
        </p:nvSpPr>
        <p:spPr bwMode="auto">
          <a:xfrm rot="16200000">
            <a:off x="1750219" y="3444082"/>
            <a:ext cx="1022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mtClean="0">
                <a:solidFill>
                  <a:srgbClr val="000000"/>
                </a:solidFill>
              </a:rPr>
              <a:t>intensity</a:t>
            </a:r>
          </a:p>
        </p:txBody>
      </p:sp>
    </p:spTree>
    <p:extLst>
      <p:ext uri="{BB962C8B-B14F-4D97-AF65-F5344CB8AC3E}">
        <p14:creationId xmlns:p14="http://schemas.microsoft.com/office/powerpoint/2010/main" val="24726906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5330" name="Object 2"/>
          <p:cNvGraphicFramePr>
            <a:graphicFrameLocks noGrp="1" noChangeAspect="1"/>
          </p:cNvGraphicFramePr>
          <p:nvPr>
            <p:ph type="chart" idx="1"/>
          </p:nvPr>
        </p:nvGraphicFramePr>
        <p:xfrm>
          <a:off x="868363" y="1360488"/>
          <a:ext cx="7418387" cy="5199062"/>
        </p:xfrm>
        <a:graphic>
          <a:graphicData uri="http://schemas.openxmlformats.org/presentationml/2006/ole">
            <mc:AlternateContent xmlns:mc="http://schemas.openxmlformats.org/markup-compatibility/2006">
              <mc:Choice xmlns:v="urn:schemas-microsoft-com:vml" Requires="v">
                <p:oleObj spid="_x0000_s116744" name="Chart" r:id="rId3" imgW="7448478" imgH="5219706" progId="MSGraph.Chart.8">
                  <p:embed followColorScheme="full"/>
                </p:oleObj>
              </mc:Choice>
              <mc:Fallback>
                <p:oleObj name="Chart" r:id="rId3" imgW="7448478" imgH="5219706" progId="MSGraph.Chart.8">
                  <p:embed followColorScheme="full"/>
                  <p:pic>
                    <p:nvPicPr>
                      <p:cNvPr id="0" name=""/>
                      <p:cNvPicPr>
                        <a:picLocks noChangeAspect="1" noChangeArrowheads="1"/>
                      </p:cNvPicPr>
                      <p:nvPr/>
                    </p:nvPicPr>
                    <p:blipFill>
                      <a:blip r:embed="rId4"/>
                      <a:srcRect/>
                      <a:stretch>
                        <a:fillRect/>
                      </a:stretch>
                    </p:blipFill>
                    <p:spPr bwMode="auto">
                      <a:xfrm>
                        <a:off x="868363" y="1360488"/>
                        <a:ext cx="7418387" cy="5199062"/>
                      </a:xfrm>
                      <a:prstGeom prst="rect">
                        <a:avLst/>
                      </a:prstGeom>
                    </p:spPr>
                  </p:pic>
                </p:oleObj>
              </mc:Fallback>
            </mc:AlternateContent>
          </a:graphicData>
        </a:graphic>
      </p:graphicFrame>
      <p:sp>
        <p:nvSpPr>
          <p:cNvPr id="355331" name="Text Box 3"/>
          <p:cNvSpPr txBox="1">
            <a:spLocks noChangeArrowheads="1"/>
          </p:cNvSpPr>
          <p:nvPr/>
        </p:nvSpPr>
        <p:spPr bwMode="auto">
          <a:xfrm rot="16200000">
            <a:off x="-1181100" y="36449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b="1" smtClean="0">
                <a:solidFill>
                  <a:srgbClr val="000000"/>
                </a:solidFill>
              </a:rPr>
              <a:t>normalized number of atoms</a:t>
            </a:r>
          </a:p>
        </p:txBody>
      </p:sp>
      <p:sp>
        <p:nvSpPr>
          <p:cNvPr id="355332" name="Text Box 4"/>
          <p:cNvSpPr txBox="1">
            <a:spLocks noChangeArrowheads="1"/>
          </p:cNvSpPr>
          <p:nvPr/>
        </p:nvSpPr>
        <p:spPr bwMode="auto">
          <a:xfrm>
            <a:off x="2681288" y="6424613"/>
            <a:ext cx="4387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b="1" smtClean="0">
                <a:solidFill>
                  <a:srgbClr val="000000"/>
                </a:solidFill>
              </a:rPr>
              <a:t>magnitude of displacement (</a:t>
            </a:r>
            <a:r>
              <a:rPr lang="en-US" b="1" smtClean="0">
                <a:solidFill>
                  <a:srgbClr val="000000"/>
                </a:solidFill>
                <a:cs typeface="Arial" charset="0"/>
              </a:rPr>
              <a:t>fractional</a:t>
            </a:r>
            <a:r>
              <a:rPr lang="en-US" b="1" smtClean="0">
                <a:solidFill>
                  <a:srgbClr val="000000"/>
                </a:solidFill>
              </a:rPr>
              <a:t>)</a:t>
            </a:r>
          </a:p>
        </p:txBody>
      </p:sp>
      <p:sp>
        <p:nvSpPr>
          <p:cNvPr id="355333"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smtClean="0">
                <a:solidFill>
                  <a:srgbClr val="000000"/>
                </a:solidFill>
              </a:rPr>
              <a:t>stress and strain</a:t>
            </a:r>
          </a:p>
        </p:txBody>
      </p:sp>
      <p:sp>
        <p:nvSpPr>
          <p:cNvPr id="355334" name="Rectangle 6"/>
          <p:cNvSpPr>
            <a:spLocks noChangeArrowheads="1"/>
          </p:cNvSpPr>
          <p:nvPr/>
        </p:nvSpPr>
        <p:spPr bwMode="auto">
          <a:xfrm>
            <a:off x="4957763" y="2574925"/>
            <a:ext cx="2501900" cy="4333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2419257923"/>
      </p:ext>
    </p:extLst>
  </p:cSld>
  <p:clrMapOvr>
    <a:masterClrMapping/>
  </p:clrMapOvr>
  <p:transition>
    <p:wipe dir="d"/>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6354" name="Object 2"/>
          <p:cNvGraphicFramePr>
            <a:graphicFrameLocks noGrp="1" noChangeAspect="1"/>
          </p:cNvGraphicFramePr>
          <p:nvPr>
            <p:ph type="chart" idx="1"/>
          </p:nvPr>
        </p:nvGraphicFramePr>
        <p:xfrm>
          <a:off x="868363" y="1360488"/>
          <a:ext cx="7418387" cy="5199062"/>
        </p:xfrm>
        <a:graphic>
          <a:graphicData uri="http://schemas.openxmlformats.org/presentationml/2006/ole">
            <mc:AlternateContent xmlns:mc="http://schemas.openxmlformats.org/markup-compatibility/2006">
              <mc:Choice xmlns:v="urn:schemas-microsoft-com:vml" Requires="v">
                <p:oleObj spid="_x0000_s117768" name="Chart" r:id="rId3" imgW="7448478" imgH="5219706" progId="MSGraph.Chart.8">
                  <p:embed followColorScheme="full"/>
                </p:oleObj>
              </mc:Choice>
              <mc:Fallback>
                <p:oleObj name="Chart" r:id="rId3" imgW="7448478" imgH="5219706" progId="MSGraph.Chart.8">
                  <p:embed followColorScheme="full"/>
                  <p:pic>
                    <p:nvPicPr>
                      <p:cNvPr id="0" name=""/>
                      <p:cNvPicPr>
                        <a:picLocks noChangeAspect="1" noChangeArrowheads="1"/>
                      </p:cNvPicPr>
                      <p:nvPr/>
                    </p:nvPicPr>
                    <p:blipFill>
                      <a:blip r:embed="rId4"/>
                      <a:srcRect/>
                      <a:stretch>
                        <a:fillRect/>
                      </a:stretch>
                    </p:blipFill>
                    <p:spPr bwMode="auto">
                      <a:xfrm>
                        <a:off x="868363" y="1360488"/>
                        <a:ext cx="7418387" cy="5199062"/>
                      </a:xfrm>
                      <a:prstGeom prst="rect">
                        <a:avLst/>
                      </a:prstGeom>
                    </p:spPr>
                  </p:pic>
                </p:oleObj>
              </mc:Fallback>
            </mc:AlternateContent>
          </a:graphicData>
        </a:graphic>
      </p:graphicFrame>
      <p:sp>
        <p:nvSpPr>
          <p:cNvPr id="356355" name="Text Box 3"/>
          <p:cNvSpPr txBox="1">
            <a:spLocks noChangeArrowheads="1"/>
          </p:cNvSpPr>
          <p:nvPr/>
        </p:nvSpPr>
        <p:spPr bwMode="auto">
          <a:xfrm rot="16200000">
            <a:off x="-1181100" y="36449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b="1" smtClean="0">
                <a:solidFill>
                  <a:srgbClr val="000000"/>
                </a:solidFill>
              </a:rPr>
              <a:t>normalized number of atoms</a:t>
            </a:r>
          </a:p>
        </p:txBody>
      </p:sp>
      <p:sp>
        <p:nvSpPr>
          <p:cNvPr id="356356" name="Text Box 4"/>
          <p:cNvSpPr txBox="1">
            <a:spLocks noChangeArrowheads="1"/>
          </p:cNvSpPr>
          <p:nvPr/>
        </p:nvSpPr>
        <p:spPr bwMode="auto">
          <a:xfrm>
            <a:off x="2681288" y="6424613"/>
            <a:ext cx="4387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b="1" smtClean="0">
                <a:solidFill>
                  <a:srgbClr val="000000"/>
                </a:solidFill>
              </a:rPr>
              <a:t>magnitude of displacement (</a:t>
            </a:r>
            <a:r>
              <a:rPr lang="en-US" b="1" smtClean="0">
                <a:solidFill>
                  <a:srgbClr val="000000"/>
                </a:solidFill>
                <a:cs typeface="Arial" charset="0"/>
              </a:rPr>
              <a:t>fractional</a:t>
            </a:r>
            <a:r>
              <a:rPr lang="en-US" b="1" smtClean="0">
                <a:solidFill>
                  <a:srgbClr val="000000"/>
                </a:solidFill>
              </a:rPr>
              <a:t>)</a:t>
            </a:r>
          </a:p>
        </p:txBody>
      </p:sp>
      <p:sp>
        <p:nvSpPr>
          <p:cNvPr id="356357"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smtClean="0">
                <a:solidFill>
                  <a:srgbClr val="000000"/>
                </a:solidFill>
              </a:rPr>
              <a:t>stress and strain</a:t>
            </a:r>
          </a:p>
        </p:txBody>
      </p:sp>
    </p:spTree>
    <p:extLst>
      <p:ext uri="{BB962C8B-B14F-4D97-AF65-F5344CB8AC3E}">
        <p14:creationId xmlns:p14="http://schemas.microsoft.com/office/powerpoint/2010/main" val="1765342031"/>
      </p:ext>
    </p:extLst>
  </p:cSld>
  <p:clrMapOvr>
    <a:masterClrMapping/>
  </p:clrMapOvr>
  <p:transition>
    <p:wipe dir="d"/>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96838"/>
            <a:ext cx="8229600" cy="1143000"/>
          </a:xfrm>
        </p:spPr>
        <p:txBody>
          <a:bodyPr/>
          <a:lstStyle/>
          <a:p>
            <a:r>
              <a:rPr lang="en-US" sz="5400">
                <a:solidFill>
                  <a:schemeClr val="tx1"/>
                </a:solidFill>
              </a:rPr>
              <a:t>Purity is crucial!</a:t>
            </a:r>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t="50754" r="52782" b="4214"/>
          <a:stretch>
            <a:fillRect/>
          </a:stretch>
        </p:blipFill>
        <p:spPr bwMode="auto">
          <a:xfrm>
            <a:off x="1804988" y="1333500"/>
            <a:ext cx="5484812"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0" name="Rectangle 4"/>
          <p:cNvSpPr>
            <a:spLocks noChangeArrowheads="1"/>
          </p:cNvSpPr>
          <p:nvPr/>
        </p:nvSpPr>
        <p:spPr bwMode="auto">
          <a:xfrm rot="16200000">
            <a:off x="5222875" y="2979738"/>
            <a:ext cx="6846887"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mtClean="0">
                <a:solidFill>
                  <a:srgbClr val="000000"/>
                </a:solidFill>
              </a:rPr>
              <a:t>McPherson, A., Malkin, A. J., Kuznetsov, Y. G. &amp; Plomp, M. (2001)."Atomic force microscopy applications in macromolecular crystallography", </a:t>
            </a:r>
            <a:r>
              <a:rPr lang="en-US" i="1" smtClean="0">
                <a:solidFill>
                  <a:srgbClr val="000000"/>
                </a:solidFill>
              </a:rPr>
              <a:t>Acta Cryst. D</a:t>
            </a:r>
            <a:r>
              <a:rPr lang="en-US" smtClean="0">
                <a:solidFill>
                  <a:srgbClr val="000000"/>
                </a:solidFill>
              </a:rPr>
              <a:t> </a:t>
            </a:r>
            <a:r>
              <a:rPr lang="en-US" b="1" smtClean="0">
                <a:solidFill>
                  <a:srgbClr val="000000"/>
                </a:solidFill>
              </a:rPr>
              <a:t>57</a:t>
            </a:r>
            <a:r>
              <a:rPr lang="en-US" smtClean="0">
                <a:solidFill>
                  <a:srgbClr val="000000"/>
                </a:solidFill>
              </a:rPr>
              <a:t>, 1053-1060. </a:t>
            </a:r>
          </a:p>
        </p:txBody>
      </p:sp>
      <p:sp>
        <p:nvSpPr>
          <p:cNvPr id="14341" name="Text Box 5"/>
          <p:cNvSpPr txBox="1">
            <a:spLocks noChangeArrowheads="1"/>
          </p:cNvSpPr>
          <p:nvPr/>
        </p:nvSpPr>
        <p:spPr bwMode="auto">
          <a:xfrm>
            <a:off x="2386013" y="2530475"/>
            <a:ext cx="43465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smtClean="0">
              <a:solidFill>
                <a:srgbClr val="000000"/>
              </a:solidFill>
            </a:endParaRPr>
          </a:p>
        </p:txBody>
      </p:sp>
      <p:sp>
        <p:nvSpPr>
          <p:cNvPr id="14342" name="Rectangle 6"/>
          <p:cNvSpPr>
            <a:spLocks noChangeArrowheads="1"/>
          </p:cNvSpPr>
          <p:nvPr/>
        </p:nvSpPr>
        <p:spPr bwMode="auto">
          <a:xfrm>
            <a:off x="1173163" y="3965575"/>
            <a:ext cx="6638925" cy="3016250"/>
          </a:xfrm>
          <a:prstGeom prst="rect">
            <a:avLst/>
          </a:prstGeom>
          <a:gradFill rotWithShape="1">
            <a:gsLst>
              <a:gs pos="0">
                <a:schemeClr val="bg1"/>
              </a:gs>
              <a:gs pos="100000">
                <a:schemeClr val="bg1">
                  <a:gamma/>
                  <a:tint val="0"/>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endParaRPr lang="en-US" sz="3200" smtClean="0">
              <a:solidFill>
                <a:srgbClr val="000000"/>
              </a:solidFill>
            </a:endParaRPr>
          </a:p>
          <a:p>
            <a:pPr algn="ctr" fontAlgn="base">
              <a:spcBef>
                <a:spcPct val="0"/>
              </a:spcBef>
              <a:spcAft>
                <a:spcPct val="0"/>
              </a:spcAft>
            </a:pPr>
            <a:endParaRPr lang="en-US" sz="3200" smtClean="0">
              <a:solidFill>
                <a:srgbClr val="000000"/>
              </a:solidFill>
            </a:endParaRPr>
          </a:p>
          <a:p>
            <a:pPr algn="ctr" fontAlgn="base">
              <a:spcBef>
                <a:spcPct val="0"/>
              </a:spcBef>
              <a:spcAft>
                <a:spcPct val="0"/>
              </a:spcAft>
            </a:pPr>
            <a:r>
              <a:rPr lang="en-US" sz="3200" smtClean="0">
                <a:solidFill>
                  <a:srgbClr val="000000"/>
                </a:solidFill>
              </a:rPr>
              <a:t>not important for </a:t>
            </a:r>
          </a:p>
          <a:p>
            <a:pPr algn="ctr" fontAlgn="base">
              <a:spcBef>
                <a:spcPct val="0"/>
              </a:spcBef>
              <a:spcAft>
                <a:spcPct val="0"/>
              </a:spcAft>
            </a:pPr>
            <a:r>
              <a:rPr lang="en-US" sz="3200" smtClean="0">
                <a:solidFill>
                  <a:srgbClr val="000000"/>
                </a:solidFill>
              </a:rPr>
              <a:t>initial hits</a:t>
            </a:r>
          </a:p>
          <a:p>
            <a:pPr algn="ctr" fontAlgn="base">
              <a:spcBef>
                <a:spcPct val="0"/>
              </a:spcBef>
              <a:spcAft>
                <a:spcPct val="0"/>
              </a:spcAft>
            </a:pPr>
            <a:endParaRPr lang="en-US" sz="3200" smtClean="0">
              <a:solidFill>
                <a:srgbClr val="000000"/>
              </a:solidFill>
            </a:endParaRPr>
          </a:p>
          <a:p>
            <a:pPr algn="ctr" fontAlgn="base">
              <a:spcBef>
                <a:spcPct val="0"/>
              </a:spcBef>
              <a:spcAft>
                <a:spcPct val="0"/>
              </a:spcAft>
            </a:pPr>
            <a:endParaRPr lang="en-US" sz="3200" smtClean="0">
              <a:solidFill>
                <a:srgbClr val="000000"/>
              </a:solidFill>
            </a:endParaRPr>
          </a:p>
        </p:txBody>
      </p:sp>
      <p:sp>
        <p:nvSpPr>
          <p:cNvPr id="14343" name="Rectangle 7"/>
          <p:cNvSpPr>
            <a:spLocks noChangeArrowheads="1"/>
          </p:cNvSpPr>
          <p:nvPr/>
        </p:nvSpPr>
        <p:spPr bwMode="auto">
          <a:xfrm>
            <a:off x="1258888" y="1163638"/>
            <a:ext cx="6638925" cy="3016250"/>
          </a:xfrm>
          <a:prstGeom prst="rect">
            <a:avLst/>
          </a:prstGeom>
          <a:gradFill rotWithShape="1">
            <a:gsLst>
              <a:gs pos="0">
                <a:schemeClr val="bg1"/>
              </a:gs>
              <a:gs pos="100000">
                <a:schemeClr val="bg1">
                  <a:gamma/>
                  <a:tint val="0"/>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endParaRPr lang="en-US" sz="3200" smtClean="0">
              <a:solidFill>
                <a:srgbClr val="000000"/>
              </a:solidFill>
            </a:endParaRPr>
          </a:p>
          <a:p>
            <a:pPr algn="ctr" fontAlgn="base">
              <a:spcBef>
                <a:spcPct val="0"/>
              </a:spcBef>
              <a:spcAft>
                <a:spcPct val="0"/>
              </a:spcAft>
            </a:pPr>
            <a:endParaRPr lang="en-US" sz="3200" smtClean="0">
              <a:solidFill>
                <a:srgbClr val="000000"/>
              </a:solidFill>
            </a:endParaRPr>
          </a:p>
          <a:p>
            <a:pPr algn="ctr" fontAlgn="base">
              <a:spcBef>
                <a:spcPct val="0"/>
              </a:spcBef>
              <a:spcAft>
                <a:spcPct val="0"/>
              </a:spcAft>
            </a:pPr>
            <a:r>
              <a:rPr lang="en-US" sz="3200" smtClean="0">
                <a:solidFill>
                  <a:srgbClr val="000000"/>
                </a:solidFill>
              </a:rPr>
              <a:t>important for </a:t>
            </a:r>
          </a:p>
          <a:p>
            <a:pPr algn="ctr" fontAlgn="base">
              <a:spcBef>
                <a:spcPct val="0"/>
              </a:spcBef>
              <a:spcAft>
                <a:spcPct val="0"/>
              </a:spcAft>
            </a:pPr>
            <a:r>
              <a:rPr lang="en-US" sz="3200" smtClean="0">
                <a:solidFill>
                  <a:srgbClr val="000000"/>
                </a:solidFill>
              </a:rPr>
              <a:t>resolution</a:t>
            </a:r>
          </a:p>
          <a:p>
            <a:pPr algn="ctr" fontAlgn="base">
              <a:spcBef>
                <a:spcPct val="0"/>
              </a:spcBef>
              <a:spcAft>
                <a:spcPct val="0"/>
              </a:spcAft>
            </a:pPr>
            <a:endParaRPr lang="en-US" sz="3200" smtClean="0">
              <a:solidFill>
                <a:srgbClr val="000000"/>
              </a:solidFill>
            </a:endParaRPr>
          </a:p>
          <a:p>
            <a:pPr algn="ctr" fontAlgn="base">
              <a:spcBef>
                <a:spcPct val="0"/>
              </a:spcBef>
              <a:spcAft>
                <a:spcPct val="0"/>
              </a:spcAft>
            </a:pPr>
            <a:endParaRPr lang="en-US" sz="3200" smtClean="0">
              <a:solidFill>
                <a:srgbClr val="000000"/>
              </a:solidFill>
            </a:endParaRPr>
          </a:p>
        </p:txBody>
      </p:sp>
    </p:spTree>
    <p:extLst>
      <p:ext uri="{BB962C8B-B14F-4D97-AF65-F5344CB8AC3E}">
        <p14:creationId xmlns:p14="http://schemas.microsoft.com/office/powerpoint/2010/main" val="202897531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nimBg="1"/>
      <p:bldP spid="14343"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ctrTitle"/>
          </p:nvPr>
        </p:nvSpPr>
        <p:spPr>
          <a:xfrm>
            <a:off x="685800" y="76200"/>
            <a:ext cx="7772400" cy="1470025"/>
          </a:xfrm>
        </p:spPr>
        <p:txBody>
          <a:bodyPr/>
          <a:lstStyle/>
          <a:p>
            <a:r>
              <a:rPr lang="en-US"/>
              <a:t>What can I improve?</a:t>
            </a:r>
            <a:endParaRPr lang="en-US">
              <a:cs typeface="Arial" charset="0"/>
            </a:endParaRPr>
          </a:p>
        </p:txBody>
      </p:sp>
      <p:sp>
        <p:nvSpPr>
          <p:cNvPr id="109571" name="Text Box 3"/>
          <p:cNvSpPr txBox="1">
            <a:spLocks noChangeArrowheads="1"/>
          </p:cNvSpPr>
          <p:nvPr/>
        </p:nvSpPr>
        <p:spPr bwMode="auto">
          <a:xfrm>
            <a:off x="874713" y="1801813"/>
            <a:ext cx="6705600" cy="445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4000" smtClean="0">
                <a:solidFill>
                  <a:srgbClr val="000000"/>
                </a:solidFill>
              </a:rPr>
              <a:t>Purity!</a:t>
            </a:r>
          </a:p>
          <a:p>
            <a:pPr fontAlgn="base">
              <a:spcBef>
                <a:spcPct val="50000"/>
              </a:spcBef>
              <a:spcAft>
                <a:spcPct val="0"/>
              </a:spcAft>
            </a:pPr>
            <a:r>
              <a:rPr lang="en-US" sz="2800" smtClean="0">
                <a:solidFill>
                  <a:srgbClr val="000000"/>
                </a:solidFill>
              </a:rPr>
              <a:t>	is 95% good enough? 99%?</a:t>
            </a:r>
          </a:p>
          <a:p>
            <a:pPr fontAlgn="base">
              <a:spcBef>
                <a:spcPct val="50000"/>
              </a:spcBef>
              <a:spcAft>
                <a:spcPct val="0"/>
              </a:spcAft>
            </a:pPr>
            <a:r>
              <a:rPr lang="en-US" sz="4000" smtClean="0">
                <a:solidFill>
                  <a:srgbClr val="000000"/>
                </a:solidFill>
              </a:rPr>
              <a:t>Purity!</a:t>
            </a:r>
          </a:p>
          <a:p>
            <a:pPr fontAlgn="base">
              <a:spcBef>
                <a:spcPct val="50000"/>
              </a:spcBef>
              <a:spcAft>
                <a:spcPct val="0"/>
              </a:spcAft>
            </a:pPr>
            <a:r>
              <a:rPr lang="en-US" sz="2800" smtClean="0">
                <a:solidFill>
                  <a:srgbClr val="000000"/>
                </a:solidFill>
              </a:rPr>
              <a:t>	conformational (homogeneous)</a:t>
            </a:r>
          </a:p>
          <a:p>
            <a:pPr fontAlgn="base">
              <a:spcBef>
                <a:spcPct val="50000"/>
              </a:spcBef>
              <a:spcAft>
                <a:spcPct val="0"/>
              </a:spcAft>
            </a:pPr>
            <a:r>
              <a:rPr lang="en-US" sz="4000" smtClean="0">
                <a:solidFill>
                  <a:srgbClr val="000000"/>
                </a:solidFill>
              </a:rPr>
              <a:t>Purity!</a:t>
            </a:r>
          </a:p>
          <a:p>
            <a:pPr fontAlgn="base">
              <a:spcBef>
                <a:spcPct val="50000"/>
              </a:spcBef>
              <a:spcAft>
                <a:spcPct val="0"/>
              </a:spcAft>
            </a:pPr>
            <a:r>
              <a:rPr lang="en-US" sz="2800" smtClean="0">
                <a:solidFill>
                  <a:srgbClr val="000000"/>
                </a:solidFill>
              </a:rPr>
              <a:t>	kinetic (stable over time)</a:t>
            </a:r>
          </a:p>
        </p:txBody>
      </p:sp>
    </p:spTree>
    <p:extLst>
      <p:ext uri="{BB962C8B-B14F-4D97-AF65-F5344CB8AC3E}">
        <p14:creationId xmlns:p14="http://schemas.microsoft.com/office/powerpoint/2010/main" val="1410319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957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957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9571">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9571">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95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ctrTitle"/>
          </p:nvPr>
        </p:nvSpPr>
        <p:spPr>
          <a:xfrm>
            <a:off x="685800" y="76200"/>
            <a:ext cx="7772400" cy="1470025"/>
          </a:xfrm>
        </p:spPr>
        <p:txBody>
          <a:bodyPr/>
          <a:lstStyle/>
          <a:p>
            <a:r>
              <a:rPr lang="en-US"/>
              <a:t>What can I improve?</a:t>
            </a:r>
            <a:endParaRPr lang="en-US">
              <a:cs typeface="Arial" charset="0"/>
            </a:endParaRPr>
          </a:p>
        </p:txBody>
      </p:sp>
      <p:sp>
        <p:nvSpPr>
          <p:cNvPr id="110595" name="Text Box 3"/>
          <p:cNvSpPr txBox="1">
            <a:spLocks noChangeArrowheads="1"/>
          </p:cNvSpPr>
          <p:nvPr/>
        </p:nvSpPr>
        <p:spPr bwMode="auto">
          <a:xfrm>
            <a:off x="874713" y="1801813"/>
            <a:ext cx="670560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4000" smtClean="0">
                <a:solidFill>
                  <a:srgbClr val="000000"/>
                </a:solidFill>
              </a:rPr>
              <a:t>add a column</a:t>
            </a:r>
            <a:endParaRPr lang="en-US" sz="2800" smtClean="0">
              <a:solidFill>
                <a:srgbClr val="000000"/>
              </a:solidFill>
            </a:endParaRPr>
          </a:p>
          <a:p>
            <a:pPr fontAlgn="base">
              <a:spcBef>
                <a:spcPct val="50000"/>
              </a:spcBef>
              <a:spcAft>
                <a:spcPct val="0"/>
              </a:spcAft>
            </a:pPr>
            <a:r>
              <a:rPr lang="en-US" sz="4000" smtClean="0">
                <a:solidFill>
                  <a:srgbClr val="000000"/>
                </a:solidFill>
              </a:rPr>
              <a:t>fractional recrystallization</a:t>
            </a:r>
            <a:endParaRPr lang="en-US" sz="2800" smtClean="0">
              <a:solidFill>
                <a:srgbClr val="000000"/>
              </a:solidFill>
            </a:endParaRPr>
          </a:p>
          <a:p>
            <a:pPr fontAlgn="base">
              <a:spcBef>
                <a:spcPct val="50000"/>
              </a:spcBef>
              <a:spcAft>
                <a:spcPct val="0"/>
              </a:spcAft>
            </a:pPr>
            <a:r>
              <a:rPr lang="en-US" sz="4000" smtClean="0">
                <a:solidFill>
                  <a:srgbClr val="000000"/>
                </a:solidFill>
              </a:rPr>
              <a:t>heat shock</a:t>
            </a:r>
          </a:p>
          <a:p>
            <a:pPr fontAlgn="base">
              <a:spcBef>
                <a:spcPct val="50000"/>
              </a:spcBef>
              <a:spcAft>
                <a:spcPct val="0"/>
              </a:spcAft>
            </a:pPr>
            <a:r>
              <a:rPr lang="en-US" sz="4000" smtClean="0">
                <a:solidFill>
                  <a:srgbClr val="000000"/>
                </a:solidFill>
              </a:rPr>
              <a:t>mutate Lys</a:t>
            </a:r>
          </a:p>
          <a:p>
            <a:pPr fontAlgn="base">
              <a:spcBef>
                <a:spcPct val="50000"/>
              </a:spcBef>
              <a:spcAft>
                <a:spcPct val="0"/>
              </a:spcAft>
            </a:pPr>
            <a:r>
              <a:rPr lang="en-US" sz="4000" smtClean="0">
                <a:solidFill>
                  <a:srgbClr val="000000"/>
                </a:solidFill>
              </a:rPr>
              <a:t>avoid stress</a:t>
            </a:r>
            <a:endParaRPr lang="en-US" sz="2800" smtClean="0">
              <a:solidFill>
                <a:srgbClr val="000000"/>
              </a:solidFill>
            </a:endParaRPr>
          </a:p>
        </p:txBody>
      </p:sp>
      <p:sp>
        <p:nvSpPr>
          <p:cNvPr id="110596" name="Text Box 4"/>
          <p:cNvSpPr txBox="1">
            <a:spLocks noChangeArrowheads="1"/>
          </p:cNvSpPr>
          <p:nvPr/>
        </p:nvSpPr>
        <p:spPr bwMode="auto">
          <a:xfrm>
            <a:off x="354013" y="6491288"/>
            <a:ext cx="8789987"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mtClean="0">
                <a:solidFill>
                  <a:srgbClr val="000000"/>
                </a:solidFill>
              </a:rPr>
              <a:t>Newman J. (2006) </a:t>
            </a:r>
            <a:r>
              <a:rPr lang="en-US" i="1" smtClean="0">
                <a:solidFill>
                  <a:srgbClr val="000000"/>
                </a:solidFill>
              </a:rPr>
              <a:t>Acta Cryst.</a:t>
            </a:r>
            <a:r>
              <a:rPr lang="en-US" smtClean="0">
                <a:solidFill>
                  <a:srgbClr val="000000"/>
                </a:solidFill>
              </a:rPr>
              <a:t> D</a:t>
            </a:r>
            <a:r>
              <a:rPr lang="en-US" b="1" smtClean="0">
                <a:solidFill>
                  <a:srgbClr val="000000"/>
                </a:solidFill>
              </a:rPr>
              <a:t>62</a:t>
            </a:r>
            <a:r>
              <a:rPr lang="en-US" smtClean="0">
                <a:solidFill>
                  <a:srgbClr val="000000"/>
                </a:solidFill>
              </a:rPr>
              <a:t> 27-31. </a:t>
            </a:r>
          </a:p>
        </p:txBody>
      </p:sp>
    </p:spTree>
    <p:extLst>
      <p:ext uri="{BB962C8B-B14F-4D97-AF65-F5344CB8AC3E}">
        <p14:creationId xmlns:p14="http://schemas.microsoft.com/office/powerpoint/2010/main" val="7461477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05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05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05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05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t>causes of stress</a:t>
            </a:r>
          </a:p>
        </p:txBody>
      </p:sp>
      <p:sp>
        <p:nvSpPr>
          <p:cNvPr id="17411" name="Rectangle 3"/>
          <p:cNvSpPr>
            <a:spLocks noChangeArrowheads="1"/>
          </p:cNvSpPr>
          <p:nvPr/>
        </p:nvSpPr>
        <p:spPr bwMode="auto">
          <a:xfrm>
            <a:off x="1192213" y="1600200"/>
            <a:ext cx="675957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fontAlgn="base">
              <a:spcBef>
                <a:spcPct val="20000"/>
              </a:spcBef>
              <a:spcAft>
                <a:spcPct val="0"/>
              </a:spcAft>
            </a:pPr>
            <a:r>
              <a:rPr lang="en-US" sz="3200" smtClean="0">
                <a:solidFill>
                  <a:srgbClr val="000000"/>
                </a:solidFill>
              </a:rPr>
              <a:t>physical contact</a:t>
            </a:r>
          </a:p>
          <a:p>
            <a:pPr marL="342900" indent="-342900" fontAlgn="base">
              <a:spcBef>
                <a:spcPct val="20000"/>
              </a:spcBef>
              <a:spcAft>
                <a:spcPct val="0"/>
              </a:spcAft>
            </a:pPr>
            <a:r>
              <a:rPr lang="en-US" sz="2000" smtClean="0">
                <a:solidFill>
                  <a:srgbClr val="000000"/>
                </a:solidFill>
              </a:rPr>
              <a:t>	don’t touch the part you intend to shoot</a:t>
            </a:r>
          </a:p>
          <a:p>
            <a:pPr marL="342900" indent="-342900" fontAlgn="base">
              <a:spcBef>
                <a:spcPct val="20000"/>
              </a:spcBef>
              <a:spcAft>
                <a:spcPct val="0"/>
              </a:spcAft>
            </a:pPr>
            <a:r>
              <a:rPr lang="en-US" sz="3200" smtClean="0">
                <a:solidFill>
                  <a:srgbClr val="000000"/>
                </a:solidFill>
              </a:rPr>
              <a:t>osmotic shock</a:t>
            </a:r>
          </a:p>
          <a:p>
            <a:pPr marL="342900" indent="-342900" fontAlgn="base">
              <a:spcBef>
                <a:spcPct val="20000"/>
              </a:spcBef>
              <a:spcAft>
                <a:spcPct val="0"/>
              </a:spcAft>
            </a:pPr>
            <a:r>
              <a:rPr lang="en-US" sz="2000" smtClean="0">
                <a:solidFill>
                  <a:srgbClr val="000000"/>
                </a:solidFill>
              </a:rPr>
              <a:t>	equilibrate, or calculate matching solution</a:t>
            </a:r>
          </a:p>
          <a:p>
            <a:pPr marL="342900" indent="-342900" fontAlgn="base">
              <a:spcBef>
                <a:spcPct val="20000"/>
              </a:spcBef>
              <a:spcAft>
                <a:spcPct val="0"/>
              </a:spcAft>
            </a:pPr>
            <a:r>
              <a:rPr lang="en-US" sz="3200" smtClean="0">
                <a:solidFill>
                  <a:srgbClr val="000000"/>
                </a:solidFill>
              </a:rPr>
              <a:t>changes in dielectric constant</a:t>
            </a:r>
          </a:p>
          <a:p>
            <a:pPr marL="342900" indent="-342900" fontAlgn="base">
              <a:spcBef>
                <a:spcPct val="20000"/>
              </a:spcBef>
              <a:spcAft>
                <a:spcPct val="0"/>
              </a:spcAft>
            </a:pPr>
            <a:r>
              <a:rPr lang="en-US" smtClean="0">
                <a:solidFill>
                  <a:srgbClr val="000000"/>
                </a:solidFill>
              </a:rPr>
              <a:t>	Petsko (1975) </a:t>
            </a:r>
            <a:r>
              <a:rPr lang="en-US" i="1" smtClean="0">
                <a:solidFill>
                  <a:srgbClr val="000000"/>
                </a:solidFill>
              </a:rPr>
              <a:t>J. Mol. Biol.</a:t>
            </a:r>
            <a:r>
              <a:rPr lang="en-US" smtClean="0">
                <a:solidFill>
                  <a:srgbClr val="000000"/>
                </a:solidFill>
              </a:rPr>
              <a:t> </a:t>
            </a:r>
            <a:r>
              <a:rPr lang="en-US" b="1" smtClean="0">
                <a:solidFill>
                  <a:srgbClr val="000000"/>
                </a:solidFill>
              </a:rPr>
              <a:t>96</a:t>
            </a:r>
            <a:r>
              <a:rPr lang="en-US" smtClean="0">
                <a:solidFill>
                  <a:srgbClr val="000000"/>
                </a:solidFill>
              </a:rPr>
              <a:t>, 381-388. </a:t>
            </a:r>
            <a:endParaRPr lang="en-US" sz="1200" smtClean="0">
              <a:solidFill>
                <a:srgbClr val="000000"/>
              </a:solidFill>
            </a:endParaRPr>
          </a:p>
          <a:p>
            <a:pPr marL="342900" indent="-342900" fontAlgn="base">
              <a:spcBef>
                <a:spcPct val="20000"/>
              </a:spcBef>
              <a:spcAft>
                <a:spcPct val="0"/>
              </a:spcAft>
            </a:pPr>
            <a:r>
              <a:rPr lang="en-US" sz="3200" smtClean="0">
                <a:solidFill>
                  <a:srgbClr val="000000"/>
                </a:solidFill>
              </a:rPr>
              <a:t>cooled density mismatch</a:t>
            </a:r>
          </a:p>
          <a:p>
            <a:pPr marL="342900" indent="-342900" fontAlgn="base">
              <a:spcBef>
                <a:spcPct val="20000"/>
              </a:spcBef>
              <a:spcAft>
                <a:spcPct val="0"/>
              </a:spcAft>
            </a:pPr>
            <a:r>
              <a:rPr lang="en-US" smtClean="0">
                <a:solidFill>
                  <a:srgbClr val="000000"/>
                </a:solidFill>
              </a:rPr>
              <a:t>	Juers &amp; Matthews (2004) </a:t>
            </a:r>
            <a:r>
              <a:rPr lang="en-US" i="1" smtClean="0">
                <a:solidFill>
                  <a:srgbClr val="000000"/>
                </a:solidFill>
              </a:rPr>
              <a:t>Acta Cryst. D</a:t>
            </a:r>
            <a:r>
              <a:rPr lang="en-US" smtClean="0">
                <a:solidFill>
                  <a:srgbClr val="000000"/>
                </a:solidFill>
              </a:rPr>
              <a:t> </a:t>
            </a:r>
            <a:r>
              <a:rPr lang="en-US" b="1" smtClean="0">
                <a:solidFill>
                  <a:srgbClr val="000000"/>
                </a:solidFill>
              </a:rPr>
              <a:t>60</a:t>
            </a:r>
            <a:r>
              <a:rPr lang="en-US" smtClean="0">
                <a:solidFill>
                  <a:srgbClr val="000000"/>
                </a:solidFill>
              </a:rPr>
              <a:t>, 412-421. </a:t>
            </a:r>
          </a:p>
          <a:p>
            <a:pPr marL="342900" indent="-342900" fontAlgn="base">
              <a:spcBef>
                <a:spcPct val="20000"/>
              </a:spcBef>
              <a:spcAft>
                <a:spcPct val="0"/>
              </a:spcAft>
            </a:pPr>
            <a:endParaRPr lang="en-US" smtClean="0">
              <a:solidFill>
                <a:srgbClr val="000000"/>
              </a:solidFill>
            </a:endParaRPr>
          </a:p>
          <a:p>
            <a:pPr marL="342900" indent="-342900" algn="ctr" fontAlgn="base">
              <a:spcBef>
                <a:spcPct val="20000"/>
              </a:spcBef>
              <a:spcAft>
                <a:spcPct val="0"/>
              </a:spcAft>
            </a:pPr>
            <a:r>
              <a:rPr lang="en-US" sz="3200" smtClean="0">
                <a:solidFill>
                  <a:srgbClr val="000000"/>
                </a:solidFill>
              </a:rPr>
              <a:t>basically: </a:t>
            </a:r>
            <a:r>
              <a:rPr lang="en-US" sz="3200" smtClean="0">
                <a:solidFill>
                  <a:srgbClr val="990000"/>
                </a:solidFill>
              </a:rPr>
              <a:t>no sudden moves</a:t>
            </a:r>
            <a:r>
              <a:rPr lang="en-US" sz="3200" smtClean="0">
                <a:solidFill>
                  <a:srgbClr val="000000"/>
                </a:solidFill>
              </a:rPr>
              <a:t>!</a:t>
            </a:r>
          </a:p>
        </p:txBody>
      </p:sp>
    </p:spTree>
    <p:extLst>
      <p:ext uri="{BB962C8B-B14F-4D97-AF65-F5344CB8AC3E}">
        <p14:creationId xmlns:p14="http://schemas.microsoft.com/office/powerpoint/2010/main" val="538714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741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41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7411">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411">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7411">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411">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74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t>causes of stress</a:t>
            </a:r>
          </a:p>
        </p:txBody>
      </p:sp>
      <p:sp>
        <p:nvSpPr>
          <p:cNvPr id="18435" name="Rectangle 3"/>
          <p:cNvSpPr>
            <a:spLocks noChangeArrowheads="1"/>
          </p:cNvSpPr>
          <p:nvPr/>
        </p:nvSpPr>
        <p:spPr bwMode="auto">
          <a:xfrm>
            <a:off x="1192213" y="1600200"/>
            <a:ext cx="675957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fontAlgn="base">
              <a:spcBef>
                <a:spcPct val="20000"/>
              </a:spcBef>
              <a:spcAft>
                <a:spcPct val="0"/>
              </a:spcAft>
            </a:pPr>
            <a:r>
              <a:rPr lang="en-US" sz="3200" smtClean="0">
                <a:solidFill>
                  <a:srgbClr val="FF0000"/>
                </a:solidFill>
              </a:rPr>
              <a:t>physical contact</a:t>
            </a:r>
          </a:p>
          <a:p>
            <a:pPr marL="342900" indent="-342900" fontAlgn="base">
              <a:spcBef>
                <a:spcPct val="20000"/>
              </a:spcBef>
              <a:spcAft>
                <a:spcPct val="0"/>
              </a:spcAft>
            </a:pPr>
            <a:r>
              <a:rPr lang="en-US" sz="2000" smtClean="0">
                <a:solidFill>
                  <a:srgbClr val="FF0000"/>
                </a:solidFill>
              </a:rPr>
              <a:t>	don’t touch the part you intend to shoot</a:t>
            </a:r>
          </a:p>
          <a:p>
            <a:pPr marL="342900" indent="-342900" fontAlgn="base">
              <a:spcBef>
                <a:spcPct val="20000"/>
              </a:spcBef>
              <a:spcAft>
                <a:spcPct val="0"/>
              </a:spcAft>
            </a:pPr>
            <a:r>
              <a:rPr lang="en-US" sz="3200" smtClean="0">
                <a:solidFill>
                  <a:srgbClr val="000000"/>
                </a:solidFill>
              </a:rPr>
              <a:t>osmotic shock</a:t>
            </a:r>
          </a:p>
          <a:p>
            <a:pPr marL="342900" indent="-342900" fontAlgn="base">
              <a:spcBef>
                <a:spcPct val="20000"/>
              </a:spcBef>
              <a:spcAft>
                <a:spcPct val="0"/>
              </a:spcAft>
            </a:pPr>
            <a:r>
              <a:rPr lang="en-US" sz="2000" smtClean="0">
                <a:solidFill>
                  <a:srgbClr val="000000"/>
                </a:solidFill>
              </a:rPr>
              <a:t>	equilibrate, or calculate matching solution</a:t>
            </a:r>
          </a:p>
          <a:p>
            <a:pPr marL="342900" indent="-342900" fontAlgn="base">
              <a:spcBef>
                <a:spcPct val="20000"/>
              </a:spcBef>
              <a:spcAft>
                <a:spcPct val="0"/>
              </a:spcAft>
            </a:pPr>
            <a:r>
              <a:rPr lang="en-US" sz="3200" smtClean="0">
                <a:solidFill>
                  <a:srgbClr val="000000"/>
                </a:solidFill>
              </a:rPr>
              <a:t>changes in dielectric constant</a:t>
            </a:r>
          </a:p>
          <a:p>
            <a:pPr marL="342900" indent="-342900" fontAlgn="base">
              <a:spcBef>
                <a:spcPct val="20000"/>
              </a:spcBef>
              <a:spcAft>
                <a:spcPct val="0"/>
              </a:spcAft>
            </a:pPr>
            <a:r>
              <a:rPr lang="en-US" smtClean="0">
                <a:solidFill>
                  <a:srgbClr val="000000"/>
                </a:solidFill>
              </a:rPr>
              <a:t>	Petsko (1975) </a:t>
            </a:r>
            <a:r>
              <a:rPr lang="en-US" i="1" smtClean="0">
                <a:solidFill>
                  <a:srgbClr val="000000"/>
                </a:solidFill>
              </a:rPr>
              <a:t>J. Mol. Biol.</a:t>
            </a:r>
            <a:r>
              <a:rPr lang="en-US" smtClean="0">
                <a:solidFill>
                  <a:srgbClr val="000000"/>
                </a:solidFill>
              </a:rPr>
              <a:t> </a:t>
            </a:r>
            <a:r>
              <a:rPr lang="en-US" b="1" smtClean="0">
                <a:solidFill>
                  <a:srgbClr val="000000"/>
                </a:solidFill>
              </a:rPr>
              <a:t>96</a:t>
            </a:r>
            <a:r>
              <a:rPr lang="en-US" smtClean="0">
                <a:solidFill>
                  <a:srgbClr val="000000"/>
                </a:solidFill>
              </a:rPr>
              <a:t>, 381-388. </a:t>
            </a:r>
            <a:endParaRPr lang="en-US" sz="1200" smtClean="0">
              <a:solidFill>
                <a:srgbClr val="000000"/>
              </a:solidFill>
            </a:endParaRPr>
          </a:p>
          <a:p>
            <a:pPr marL="342900" indent="-342900" fontAlgn="base">
              <a:spcBef>
                <a:spcPct val="20000"/>
              </a:spcBef>
              <a:spcAft>
                <a:spcPct val="0"/>
              </a:spcAft>
            </a:pPr>
            <a:r>
              <a:rPr lang="en-US" sz="3200" smtClean="0">
                <a:solidFill>
                  <a:srgbClr val="000000"/>
                </a:solidFill>
              </a:rPr>
              <a:t>cooled density mismatch</a:t>
            </a:r>
          </a:p>
          <a:p>
            <a:pPr marL="342900" indent="-342900" fontAlgn="base">
              <a:spcBef>
                <a:spcPct val="20000"/>
              </a:spcBef>
              <a:spcAft>
                <a:spcPct val="0"/>
              </a:spcAft>
            </a:pPr>
            <a:r>
              <a:rPr lang="en-US" smtClean="0">
                <a:solidFill>
                  <a:srgbClr val="000000"/>
                </a:solidFill>
              </a:rPr>
              <a:t>	Juers &amp; Matthews (2004) </a:t>
            </a:r>
            <a:r>
              <a:rPr lang="en-US" i="1" smtClean="0">
                <a:solidFill>
                  <a:srgbClr val="000000"/>
                </a:solidFill>
              </a:rPr>
              <a:t>Acta Cryst. D</a:t>
            </a:r>
            <a:r>
              <a:rPr lang="en-US" smtClean="0">
                <a:solidFill>
                  <a:srgbClr val="000000"/>
                </a:solidFill>
              </a:rPr>
              <a:t> </a:t>
            </a:r>
            <a:r>
              <a:rPr lang="en-US" b="1" smtClean="0">
                <a:solidFill>
                  <a:srgbClr val="000000"/>
                </a:solidFill>
              </a:rPr>
              <a:t>60</a:t>
            </a:r>
            <a:r>
              <a:rPr lang="en-US" smtClean="0">
                <a:solidFill>
                  <a:srgbClr val="000000"/>
                </a:solidFill>
              </a:rPr>
              <a:t>, 412-421. </a:t>
            </a:r>
          </a:p>
          <a:p>
            <a:pPr marL="342900" indent="-342900" fontAlgn="base">
              <a:spcBef>
                <a:spcPct val="20000"/>
              </a:spcBef>
              <a:spcAft>
                <a:spcPct val="0"/>
              </a:spcAft>
            </a:pPr>
            <a:endParaRPr lang="en-US" smtClean="0">
              <a:solidFill>
                <a:srgbClr val="000000"/>
              </a:solidFill>
            </a:endParaRPr>
          </a:p>
        </p:txBody>
      </p:sp>
    </p:spTree>
    <p:extLst>
      <p:ext uri="{BB962C8B-B14F-4D97-AF65-F5344CB8AC3E}">
        <p14:creationId xmlns:p14="http://schemas.microsoft.com/office/powerpoint/2010/main" val="235194238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3186" name="Object 2"/>
          <p:cNvGraphicFramePr>
            <a:graphicFrameLocks noChangeAspect="1"/>
          </p:cNvGraphicFramePr>
          <p:nvPr/>
        </p:nvGraphicFramePr>
        <p:xfrm>
          <a:off x="446088" y="476250"/>
          <a:ext cx="8548687" cy="5988050"/>
        </p:xfrm>
        <a:graphic>
          <a:graphicData uri="http://schemas.openxmlformats.org/presentationml/2006/ole">
            <mc:AlternateContent xmlns:mc="http://schemas.openxmlformats.org/markup-compatibility/2006">
              <mc:Choice xmlns:v="urn:schemas-microsoft-com:vml" Requires="v">
                <p:oleObj spid="_x0000_s137220" name="Chart" r:id="rId3" imgW="6086357" imgH="4267110" progId="MSGraph.Chart.8">
                  <p:embed followColorScheme="full"/>
                </p:oleObj>
              </mc:Choice>
              <mc:Fallback>
                <p:oleObj name="Chart" r:id="rId3" imgW="6086357" imgH="4267110" progId="MSGraph.Chart.8">
                  <p:embed followColorScheme="full"/>
                  <p:pic>
                    <p:nvPicPr>
                      <p:cNvPr id="0" name=""/>
                      <p:cNvPicPr>
                        <a:picLocks noChangeAspect="1" noChangeArrowheads="1"/>
                      </p:cNvPicPr>
                      <p:nvPr/>
                    </p:nvPicPr>
                    <p:blipFill>
                      <a:blip r:embed="rId4"/>
                      <a:srcRect/>
                      <a:stretch>
                        <a:fillRect/>
                      </a:stretch>
                    </p:blipFill>
                    <p:spPr bwMode="auto">
                      <a:xfrm>
                        <a:off x="446088" y="476250"/>
                        <a:ext cx="8548687" cy="598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3187" name="Text Box 3"/>
          <p:cNvSpPr txBox="1">
            <a:spLocks noChangeArrowheads="1"/>
          </p:cNvSpPr>
          <p:nvPr/>
        </p:nvSpPr>
        <p:spPr bwMode="auto">
          <a:xfrm>
            <a:off x="3297238" y="5883275"/>
            <a:ext cx="2625725"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r>
              <a:rPr lang="en-US" sz="2000" smtClean="0">
                <a:solidFill>
                  <a:srgbClr val="000000"/>
                </a:solidFill>
                <a:cs typeface="Arial" charset="0"/>
              </a:rPr>
              <a:t>molecular weight</a:t>
            </a:r>
          </a:p>
        </p:txBody>
      </p:sp>
      <p:sp>
        <p:nvSpPr>
          <p:cNvPr id="93188" name="Text Box 4"/>
          <p:cNvSpPr txBox="1">
            <a:spLocks noChangeArrowheads="1"/>
          </p:cNvSpPr>
          <p:nvPr/>
        </p:nvSpPr>
        <p:spPr bwMode="auto">
          <a:xfrm rot="-5400000">
            <a:off x="-367506" y="3288506"/>
            <a:ext cx="2560638"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smtClean="0">
                <a:solidFill>
                  <a:srgbClr val="000000"/>
                </a:solidFill>
                <a:cs typeface="Arial" charset="0"/>
              </a:rPr>
              <a:t>crystal diameter (</a:t>
            </a:r>
            <a:r>
              <a:rPr lang="el-GR" sz="2000" smtClean="0">
                <a:solidFill>
                  <a:srgbClr val="000000"/>
                </a:solidFill>
                <a:cs typeface="Times New Roman" pitchFamily="18" charset="0"/>
              </a:rPr>
              <a:t>μ</a:t>
            </a:r>
            <a:r>
              <a:rPr lang="en-US" sz="2000" smtClean="0">
                <a:solidFill>
                  <a:srgbClr val="000000"/>
                </a:solidFill>
                <a:cs typeface="Arial" charset="0"/>
              </a:rPr>
              <a:t>m)</a:t>
            </a:r>
          </a:p>
        </p:txBody>
      </p:sp>
      <p:sp>
        <p:nvSpPr>
          <p:cNvPr id="93189" name="Text Box 5"/>
          <p:cNvSpPr txBox="1">
            <a:spLocks noChangeArrowheads="1"/>
          </p:cNvSpPr>
          <p:nvPr/>
        </p:nvSpPr>
        <p:spPr bwMode="auto">
          <a:xfrm>
            <a:off x="1304925" y="5465763"/>
            <a:ext cx="7192963"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sz="2000" smtClean="0">
                <a:solidFill>
                  <a:srgbClr val="000000"/>
                </a:solidFill>
                <a:cs typeface="Arial" charset="0"/>
              </a:rPr>
              <a:t>100 Da      1 kDa      10 kDa    100 kDa     1 MDa     10 MDa</a:t>
            </a:r>
          </a:p>
        </p:txBody>
      </p:sp>
      <p:sp>
        <p:nvSpPr>
          <p:cNvPr id="93190" name="Rectangle 6"/>
          <p:cNvSpPr>
            <a:spLocks noGrp="1" noChangeArrowheads="1"/>
          </p:cNvSpPr>
          <p:nvPr>
            <p:ph type="title"/>
          </p:nvPr>
        </p:nvSpPr>
        <p:spPr>
          <a:xfrm>
            <a:off x="457200" y="0"/>
            <a:ext cx="8229600" cy="1143000"/>
          </a:xfrm>
        </p:spPr>
        <p:txBody>
          <a:bodyPr/>
          <a:lstStyle/>
          <a:p>
            <a:pPr eaLnBrk="1" hangingPunct="1"/>
            <a:r>
              <a:rPr lang="en-US" sz="4000" smtClean="0"/>
              <a:t>Minimum size for complete data set</a:t>
            </a:r>
          </a:p>
        </p:txBody>
      </p:sp>
      <p:sp>
        <p:nvSpPr>
          <p:cNvPr id="93191" name="Text Box 7"/>
          <p:cNvSpPr txBox="1">
            <a:spLocks noChangeArrowheads="1"/>
          </p:cNvSpPr>
          <p:nvPr/>
        </p:nvSpPr>
        <p:spPr bwMode="auto">
          <a:xfrm>
            <a:off x="7780338" y="1658938"/>
            <a:ext cx="1150937"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2400" smtClean="0">
                <a:solidFill>
                  <a:srgbClr val="000000"/>
                </a:solidFill>
                <a:cs typeface="Arial" charset="0"/>
              </a:rPr>
              <a:t>1 Å</a:t>
            </a:r>
          </a:p>
          <a:p>
            <a:pPr algn="ctr" eaLnBrk="1" fontAlgn="base" hangingPunct="1">
              <a:spcBef>
                <a:spcPct val="0"/>
              </a:spcBef>
              <a:spcAft>
                <a:spcPct val="0"/>
              </a:spcAft>
            </a:pPr>
            <a:r>
              <a:rPr lang="en-US" sz="2400" smtClean="0">
                <a:solidFill>
                  <a:srgbClr val="000000"/>
                </a:solidFill>
                <a:cs typeface="Arial" charset="0"/>
              </a:rPr>
              <a:t>X-rays</a:t>
            </a:r>
          </a:p>
          <a:p>
            <a:pPr algn="ctr" eaLnBrk="1" fontAlgn="base" hangingPunct="1">
              <a:spcBef>
                <a:spcPct val="0"/>
              </a:spcBef>
              <a:spcAft>
                <a:spcPct val="0"/>
              </a:spcAft>
            </a:pPr>
            <a:endParaRPr lang="en-US" sz="2400" smtClean="0">
              <a:solidFill>
                <a:srgbClr val="000000"/>
              </a:solidFill>
              <a:cs typeface="Arial" charset="0"/>
            </a:endParaRPr>
          </a:p>
          <a:p>
            <a:pPr algn="ctr" eaLnBrk="1" fontAlgn="base" hangingPunct="1">
              <a:spcBef>
                <a:spcPct val="0"/>
              </a:spcBef>
              <a:spcAft>
                <a:spcPct val="0"/>
              </a:spcAft>
            </a:pPr>
            <a:r>
              <a:rPr lang="en-US" sz="2400" smtClean="0">
                <a:solidFill>
                  <a:srgbClr val="000000"/>
                </a:solidFill>
                <a:cs typeface="Arial" charset="0"/>
              </a:rPr>
              <a:t>2 Å</a:t>
            </a:r>
          </a:p>
          <a:p>
            <a:pPr algn="ctr" eaLnBrk="1" fontAlgn="base" hangingPunct="1">
              <a:spcBef>
                <a:spcPct val="0"/>
              </a:spcBef>
              <a:spcAft>
                <a:spcPct val="0"/>
              </a:spcAft>
            </a:pPr>
            <a:r>
              <a:rPr lang="en-US" sz="2400" smtClean="0">
                <a:solidFill>
                  <a:srgbClr val="000000"/>
                </a:solidFill>
                <a:cs typeface="Arial" charset="0"/>
              </a:rPr>
              <a:t>spots</a:t>
            </a:r>
          </a:p>
          <a:p>
            <a:pPr algn="ctr" eaLnBrk="1" fontAlgn="base" hangingPunct="1">
              <a:spcBef>
                <a:spcPct val="0"/>
              </a:spcBef>
              <a:spcAft>
                <a:spcPct val="0"/>
              </a:spcAft>
            </a:pPr>
            <a:endParaRPr lang="en-US" sz="2400" smtClean="0">
              <a:solidFill>
                <a:srgbClr val="000000"/>
              </a:solidFill>
              <a:cs typeface="Arial" charset="0"/>
            </a:endParaRPr>
          </a:p>
          <a:p>
            <a:pPr algn="ctr" eaLnBrk="1" fontAlgn="base" hangingPunct="1">
              <a:spcBef>
                <a:spcPct val="0"/>
              </a:spcBef>
              <a:spcAft>
                <a:spcPct val="0"/>
              </a:spcAft>
            </a:pPr>
            <a:r>
              <a:rPr lang="en-US" sz="2400" smtClean="0">
                <a:solidFill>
                  <a:srgbClr val="000000"/>
                </a:solidFill>
                <a:cs typeface="Arial" charset="0"/>
              </a:rPr>
              <a:t>B = 24</a:t>
            </a:r>
          </a:p>
          <a:p>
            <a:pPr algn="ctr" eaLnBrk="1" fontAlgn="base" hangingPunct="1">
              <a:spcBef>
                <a:spcPct val="0"/>
              </a:spcBef>
              <a:spcAft>
                <a:spcPct val="0"/>
              </a:spcAft>
            </a:pPr>
            <a:endParaRPr lang="en-US" sz="2400" smtClean="0">
              <a:solidFill>
                <a:srgbClr val="000000"/>
              </a:solidFill>
              <a:cs typeface="Arial" charset="0"/>
            </a:endParaRPr>
          </a:p>
          <a:p>
            <a:pPr algn="ctr" eaLnBrk="1" fontAlgn="base" hangingPunct="1">
              <a:spcBef>
                <a:spcPct val="0"/>
              </a:spcBef>
              <a:spcAft>
                <a:spcPct val="0"/>
              </a:spcAft>
            </a:pPr>
            <a:r>
              <a:rPr lang="en-US" sz="2400" smtClean="0">
                <a:solidFill>
                  <a:srgbClr val="000000"/>
                </a:solidFill>
                <a:cs typeface="Arial" charset="0"/>
              </a:rPr>
              <a:t>50% </a:t>
            </a:r>
          </a:p>
          <a:p>
            <a:pPr algn="ctr" eaLnBrk="1" fontAlgn="base" hangingPunct="1">
              <a:spcBef>
                <a:spcPct val="0"/>
              </a:spcBef>
              <a:spcAft>
                <a:spcPct val="0"/>
              </a:spcAft>
            </a:pPr>
            <a:r>
              <a:rPr lang="en-US" sz="2400" smtClean="0">
                <a:solidFill>
                  <a:srgbClr val="000000"/>
                </a:solidFill>
                <a:cs typeface="Arial" charset="0"/>
              </a:rPr>
              <a:t>solvent</a:t>
            </a:r>
          </a:p>
        </p:txBody>
      </p:sp>
      <p:sp>
        <p:nvSpPr>
          <p:cNvPr id="93192" name="Text Box 7"/>
          <p:cNvSpPr txBox="1">
            <a:spLocks noChangeArrowheads="1"/>
          </p:cNvSpPr>
          <p:nvPr/>
        </p:nvSpPr>
        <p:spPr bwMode="auto">
          <a:xfrm>
            <a:off x="441325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mtClean="0">
                <a:solidFill>
                  <a:srgbClr val="000000"/>
                </a:solidFill>
                <a:cs typeface="Arial" charset="0"/>
              </a:rPr>
              <a:t>Holton &amp; Frankel (2010) </a:t>
            </a:r>
            <a:r>
              <a:rPr lang="en-US" i="1" smtClean="0">
                <a:solidFill>
                  <a:srgbClr val="000000"/>
                </a:solidFill>
                <a:cs typeface="Arial" charset="0"/>
              </a:rPr>
              <a:t>Acta D</a:t>
            </a:r>
            <a:r>
              <a:rPr lang="en-US" smtClean="0">
                <a:solidFill>
                  <a:srgbClr val="000000"/>
                </a:solidFill>
                <a:cs typeface="Arial" charset="0"/>
              </a:rPr>
              <a:t> </a:t>
            </a:r>
            <a:r>
              <a:rPr lang="en-US" b="1" smtClean="0">
                <a:solidFill>
                  <a:srgbClr val="000000"/>
                </a:solidFill>
                <a:cs typeface="Arial" charset="0"/>
              </a:rPr>
              <a:t>66</a:t>
            </a:r>
            <a:r>
              <a:rPr lang="en-US" smtClean="0">
                <a:solidFill>
                  <a:srgbClr val="000000"/>
                </a:solidFill>
                <a:cs typeface="Arial" charset="0"/>
              </a:rPr>
              <a:t> 393-408.</a:t>
            </a:r>
          </a:p>
        </p:txBody>
      </p:sp>
    </p:spTree>
    <p:extLst>
      <p:ext uri="{BB962C8B-B14F-4D97-AF65-F5344CB8AC3E}">
        <p14:creationId xmlns:p14="http://schemas.microsoft.com/office/powerpoint/2010/main" val="82378132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txBox="1">
            <a:spLocks/>
          </p:cNvSpPr>
          <p:nvPr/>
        </p:nvSpPr>
        <p:spPr bwMode="auto">
          <a:xfrm>
            <a:off x="457200" y="0"/>
            <a:ext cx="8229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4400" smtClean="0">
                <a:solidFill>
                  <a:srgbClr val="000000"/>
                </a:solidFill>
                <a:latin typeface="Calibri" pitchFamily="34" charset="0"/>
                <a:cs typeface="Arial" charset="0"/>
              </a:rPr>
              <a:t>We’d love to use multiple crystals</a:t>
            </a:r>
          </a:p>
          <a:p>
            <a:pPr algn="ctr" eaLnBrk="1" fontAlgn="base" hangingPunct="1">
              <a:spcBef>
                <a:spcPct val="0"/>
              </a:spcBef>
              <a:spcAft>
                <a:spcPct val="0"/>
              </a:spcAft>
            </a:pPr>
            <a:endParaRPr lang="en-US" sz="4400" smtClean="0">
              <a:solidFill>
                <a:srgbClr val="000000"/>
              </a:solidFill>
              <a:latin typeface="Calibri" pitchFamily="34" charset="0"/>
              <a:cs typeface="Arial" charset="0"/>
            </a:endParaRPr>
          </a:p>
          <a:p>
            <a:pPr algn="ctr" eaLnBrk="1" fontAlgn="base" hangingPunct="1">
              <a:spcBef>
                <a:spcPct val="0"/>
              </a:spcBef>
              <a:spcAft>
                <a:spcPct val="0"/>
              </a:spcAft>
            </a:pPr>
            <a:endParaRPr lang="en-US" sz="4400" smtClean="0">
              <a:solidFill>
                <a:srgbClr val="000000"/>
              </a:solidFill>
              <a:latin typeface="Calibri" pitchFamily="34" charset="0"/>
              <a:cs typeface="Arial" charset="0"/>
            </a:endParaRPr>
          </a:p>
          <a:p>
            <a:pPr algn="ctr" eaLnBrk="1" fontAlgn="base" hangingPunct="1">
              <a:spcBef>
                <a:spcPct val="0"/>
              </a:spcBef>
              <a:spcAft>
                <a:spcPct val="0"/>
              </a:spcAft>
            </a:pPr>
            <a:r>
              <a:rPr lang="en-US" sz="4400" smtClean="0">
                <a:solidFill>
                  <a:srgbClr val="000000"/>
                </a:solidFill>
                <a:latin typeface="Calibri" pitchFamily="34" charset="0"/>
                <a:cs typeface="Arial" charset="0"/>
              </a:rPr>
              <a:t>but we have a problem with </a:t>
            </a:r>
          </a:p>
          <a:p>
            <a:pPr algn="ctr" eaLnBrk="1" fontAlgn="base" hangingPunct="1">
              <a:spcBef>
                <a:spcPct val="0"/>
              </a:spcBef>
              <a:spcAft>
                <a:spcPct val="0"/>
              </a:spcAft>
            </a:pPr>
            <a:r>
              <a:rPr lang="en-US" sz="4400" smtClean="0">
                <a:solidFill>
                  <a:srgbClr val="000000"/>
                </a:solidFill>
                <a:latin typeface="Calibri" pitchFamily="34" charset="0"/>
                <a:cs typeface="Arial" charset="0"/>
              </a:rPr>
              <a:t>non-isomorphism</a:t>
            </a:r>
          </a:p>
        </p:txBody>
      </p:sp>
    </p:spTree>
    <p:extLst>
      <p:ext uri="{BB962C8B-B14F-4D97-AF65-F5344CB8AC3E}">
        <p14:creationId xmlns:p14="http://schemas.microsoft.com/office/powerpoint/2010/main" val="267284256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Box 3"/>
          <p:cNvSpPr txBox="1">
            <a:spLocks noChangeArrowheads="1"/>
          </p:cNvSpPr>
          <p:nvPr/>
        </p:nvSpPr>
        <p:spPr bwMode="auto">
          <a:xfrm>
            <a:off x="249238" y="990600"/>
            <a:ext cx="8382000"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400" smtClean="0">
                <a:solidFill>
                  <a:srgbClr val="000000"/>
                </a:solidFill>
                <a:latin typeface="Calibri" pitchFamily="34" charset="0"/>
                <a:cs typeface="Arial" charset="0"/>
              </a:rPr>
              <a:t>Dear James</a:t>
            </a:r>
          </a:p>
          <a:p>
            <a:pPr eaLnBrk="1" fontAlgn="base" hangingPunct="1">
              <a:spcBef>
                <a:spcPct val="0"/>
              </a:spcBef>
              <a:spcAft>
                <a:spcPct val="0"/>
              </a:spcAft>
            </a:pPr>
            <a:endParaRPr lang="en-US" sz="1400" smtClean="0">
              <a:solidFill>
                <a:srgbClr val="000000"/>
              </a:solidFill>
              <a:latin typeface="Calibri" pitchFamily="34" charset="0"/>
              <a:cs typeface="Arial" charset="0"/>
            </a:endParaRPr>
          </a:p>
          <a:p>
            <a:pPr eaLnBrk="1" fontAlgn="base" hangingPunct="1">
              <a:spcBef>
                <a:spcPct val="0"/>
              </a:spcBef>
              <a:spcAft>
                <a:spcPct val="0"/>
              </a:spcAft>
            </a:pPr>
            <a:r>
              <a:rPr lang="en-US" sz="1400" smtClean="0">
                <a:solidFill>
                  <a:srgbClr val="000000"/>
                </a:solidFill>
                <a:latin typeface="Calibri" pitchFamily="34" charset="0"/>
                <a:cs typeface="Arial" charset="0"/>
              </a:rPr>
              <a:t>The story of the two forms of lysozyme crystals goes back to about 1964 when it was found that the diffraction patterns from different crystals could be placed in one of two classes depending on their intensities. This discovery was a big set back at the time and I can remember a lecture title being changed from the 'The structure of lysozyme' to 'The structure of lysozyme two steps forward and one step back'. Thereafter the crystals were screened based on intensities of the (11,11,l) rows to distinguish them (e.g. 11,11,4 &gt; 11,11,5 in one form and vice versa in another). Data were collected only for those that fulfilled the Type II criteria. (These reflections were easy to measure on the linear diffractometer because crystals were mounted to rotate about the diagonal axis). As I recall both Type I and Type II could be found in the same crystallisation batch . Although sometimes the external morphology allowed recognition this was not infallible. </a:t>
            </a:r>
          </a:p>
          <a:p>
            <a:pPr eaLnBrk="1" fontAlgn="base" hangingPunct="1">
              <a:spcBef>
                <a:spcPct val="0"/>
              </a:spcBef>
              <a:spcAft>
                <a:spcPct val="0"/>
              </a:spcAft>
            </a:pPr>
            <a:endParaRPr lang="en-US" sz="1400" smtClean="0">
              <a:solidFill>
                <a:srgbClr val="000000"/>
              </a:solidFill>
              <a:latin typeface="Calibri" pitchFamily="34" charset="0"/>
              <a:cs typeface="Arial" charset="0"/>
            </a:endParaRPr>
          </a:p>
          <a:p>
            <a:pPr eaLnBrk="1" fontAlgn="base" hangingPunct="1">
              <a:spcBef>
                <a:spcPct val="0"/>
              </a:spcBef>
              <a:spcAft>
                <a:spcPct val="0"/>
              </a:spcAft>
            </a:pPr>
            <a:r>
              <a:rPr lang="en-US" sz="1400" smtClean="0">
                <a:solidFill>
                  <a:srgbClr val="000000"/>
                </a:solidFill>
                <a:latin typeface="Calibri" pitchFamily="34" charset="0"/>
                <a:cs typeface="Arial" charset="0"/>
              </a:rPr>
              <a:t>The structure was based on Type II crystals. Later a graduate student Helen Handoll examined Type I. The work, which was in the early days and before refinement programmes, seemed to suggest that the differences lay in the arrangement of water or chloride molecules (Lysozyme was crystallised from NaCl). But the work was never written up. Keith Wilson at one stage was following this up as lysozyme was being used to test data collection strategies but I do not know the outcome. </a:t>
            </a:r>
          </a:p>
          <a:p>
            <a:pPr eaLnBrk="1" fontAlgn="base" hangingPunct="1">
              <a:spcBef>
                <a:spcPct val="0"/>
              </a:spcBef>
              <a:spcAft>
                <a:spcPct val="0"/>
              </a:spcAft>
            </a:pPr>
            <a:endParaRPr lang="en-US" sz="1400" smtClean="0">
              <a:solidFill>
                <a:srgbClr val="000000"/>
              </a:solidFill>
              <a:latin typeface="Calibri" pitchFamily="34" charset="0"/>
              <a:cs typeface="Arial" charset="0"/>
            </a:endParaRPr>
          </a:p>
          <a:p>
            <a:pPr eaLnBrk="1" fontAlgn="base" hangingPunct="1">
              <a:spcBef>
                <a:spcPct val="0"/>
              </a:spcBef>
              <a:spcAft>
                <a:spcPct val="0"/>
              </a:spcAft>
            </a:pPr>
            <a:r>
              <a:rPr lang="en-US" sz="1400" smtClean="0">
                <a:solidFill>
                  <a:srgbClr val="000000"/>
                </a:solidFill>
                <a:latin typeface="Calibri" pitchFamily="34" charset="0"/>
                <a:cs typeface="Arial" charset="0"/>
              </a:rPr>
              <a:t>An account of this is given in International Table Volume F (Rossmann and Arnold edited 2001) p760. </a:t>
            </a:r>
          </a:p>
          <a:p>
            <a:pPr eaLnBrk="1" fontAlgn="base" hangingPunct="1">
              <a:spcBef>
                <a:spcPct val="0"/>
              </a:spcBef>
              <a:spcAft>
                <a:spcPct val="0"/>
              </a:spcAft>
            </a:pPr>
            <a:endParaRPr lang="en-US" sz="1400" smtClean="0">
              <a:solidFill>
                <a:srgbClr val="000000"/>
              </a:solidFill>
              <a:latin typeface="Calibri" pitchFamily="34" charset="0"/>
              <a:cs typeface="Arial" charset="0"/>
            </a:endParaRPr>
          </a:p>
          <a:p>
            <a:pPr eaLnBrk="1" fontAlgn="base" hangingPunct="1">
              <a:spcBef>
                <a:spcPct val="0"/>
              </a:spcBef>
              <a:spcAft>
                <a:spcPct val="0"/>
              </a:spcAft>
            </a:pPr>
            <a:r>
              <a:rPr lang="en-US" sz="1400" smtClean="0">
                <a:solidFill>
                  <a:srgbClr val="000000"/>
                </a:solidFill>
                <a:latin typeface="Calibri" pitchFamily="34" charset="0"/>
                <a:cs typeface="Arial" charset="0"/>
              </a:rPr>
              <a:t>Tony North was much involved in sorting this out and if you wanted more info he would be the person to contact. I hope this is helpful. Do let me know if you need more. </a:t>
            </a:r>
          </a:p>
          <a:p>
            <a:pPr eaLnBrk="1" fontAlgn="base" hangingPunct="1">
              <a:spcBef>
                <a:spcPct val="0"/>
              </a:spcBef>
              <a:spcAft>
                <a:spcPct val="0"/>
              </a:spcAft>
            </a:pPr>
            <a:endParaRPr lang="en-US" sz="1400" smtClean="0">
              <a:solidFill>
                <a:srgbClr val="000000"/>
              </a:solidFill>
              <a:latin typeface="Calibri" pitchFamily="34" charset="0"/>
              <a:cs typeface="Arial" charset="0"/>
            </a:endParaRPr>
          </a:p>
          <a:p>
            <a:pPr eaLnBrk="1" fontAlgn="base" hangingPunct="1">
              <a:spcBef>
                <a:spcPct val="0"/>
              </a:spcBef>
              <a:spcAft>
                <a:spcPct val="0"/>
              </a:spcAft>
            </a:pPr>
            <a:r>
              <a:rPr lang="en-US" sz="1400" smtClean="0">
                <a:solidFill>
                  <a:srgbClr val="000000"/>
                </a:solidFill>
                <a:latin typeface="Calibri" pitchFamily="34" charset="0"/>
                <a:cs typeface="Arial" charset="0"/>
              </a:rPr>
              <a:t>Best wishes </a:t>
            </a:r>
          </a:p>
          <a:p>
            <a:pPr eaLnBrk="1" fontAlgn="base" hangingPunct="1">
              <a:spcBef>
                <a:spcPct val="0"/>
              </a:spcBef>
              <a:spcAft>
                <a:spcPct val="0"/>
              </a:spcAft>
            </a:pPr>
            <a:endParaRPr lang="en-US" sz="1400" smtClean="0">
              <a:solidFill>
                <a:srgbClr val="000000"/>
              </a:solidFill>
              <a:latin typeface="Calibri" pitchFamily="34" charset="0"/>
              <a:cs typeface="Arial" charset="0"/>
            </a:endParaRPr>
          </a:p>
          <a:p>
            <a:pPr eaLnBrk="1" fontAlgn="base" hangingPunct="1">
              <a:spcBef>
                <a:spcPct val="0"/>
              </a:spcBef>
              <a:spcAft>
                <a:spcPct val="0"/>
              </a:spcAft>
            </a:pPr>
            <a:r>
              <a:rPr lang="en-US" sz="1400" smtClean="0">
                <a:solidFill>
                  <a:srgbClr val="000000"/>
                </a:solidFill>
                <a:latin typeface="Calibri" pitchFamily="34" charset="0"/>
                <a:cs typeface="Arial" charset="0"/>
              </a:rPr>
              <a:t>Louise </a:t>
            </a:r>
          </a:p>
        </p:txBody>
      </p:sp>
      <p:sp>
        <p:nvSpPr>
          <p:cNvPr id="95235" name="Title 1"/>
          <p:cNvSpPr txBox="1">
            <a:spLocks/>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4400" smtClean="0">
                <a:solidFill>
                  <a:srgbClr val="000000"/>
                </a:solidFill>
                <a:latin typeface="Calibri" pitchFamily="34" charset="0"/>
                <a:cs typeface="Arial" charset="0"/>
              </a:rPr>
              <a:t>Non-isomorphism in lysozyme</a:t>
            </a:r>
          </a:p>
        </p:txBody>
      </p:sp>
      <p:sp>
        <p:nvSpPr>
          <p:cNvPr id="4" name="Oval 3"/>
          <p:cNvSpPr/>
          <p:nvPr/>
        </p:nvSpPr>
        <p:spPr>
          <a:xfrm>
            <a:off x="5740400" y="2309813"/>
            <a:ext cx="1412875" cy="258762"/>
          </a:xfrm>
          <a:custGeom>
            <a:avLst/>
            <a:gdLst>
              <a:gd name="connsiteX0" fmla="*/ 0 w 2286000"/>
              <a:gd name="connsiteY0" fmla="*/ 190500 h 381000"/>
              <a:gd name="connsiteX1" fmla="*/ 1143000 w 2286000"/>
              <a:gd name="connsiteY1" fmla="*/ 0 h 381000"/>
              <a:gd name="connsiteX2" fmla="*/ 2286000 w 2286000"/>
              <a:gd name="connsiteY2" fmla="*/ 190500 h 381000"/>
              <a:gd name="connsiteX3" fmla="*/ 1143000 w 2286000"/>
              <a:gd name="connsiteY3" fmla="*/ 381000 h 381000"/>
              <a:gd name="connsiteX4" fmla="*/ 0 w 2286000"/>
              <a:gd name="connsiteY4" fmla="*/ 190500 h 381000"/>
              <a:gd name="connsiteX0" fmla="*/ 0 w 2286000"/>
              <a:gd name="connsiteY0" fmla="*/ 110372 h 300872"/>
              <a:gd name="connsiteX1" fmla="*/ 1143000 w 2286000"/>
              <a:gd name="connsiteY1" fmla="*/ 0 h 300872"/>
              <a:gd name="connsiteX2" fmla="*/ 2286000 w 2286000"/>
              <a:gd name="connsiteY2" fmla="*/ 110372 h 300872"/>
              <a:gd name="connsiteX3" fmla="*/ 1143000 w 2286000"/>
              <a:gd name="connsiteY3" fmla="*/ 300872 h 300872"/>
              <a:gd name="connsiteX4" fmla="*/ 0 w 2286000"/>
              <a:gd name="connsiteY4" fmla="*/ 110372 h 300872"/>
              <a:gd name="connsiteX0" fmla="*/ 0 w 2286000"/>
              <a:gd name="connsiteY0" fmla="*/ 110372 h 244311"/>
              <a:gd name="connsiteX1" fmla="*/ 1143000 w 2286000"/>
              <a:gd name="connsiteY1" fmla="*/ 0 h 244311"/>
              <a:gd name="connsiteX2" fmla="*/ 2286000 w 2286000"/>
              <a:gd name="connsiteY2" fmla="*/ 110372 h 244311"/>
              <a:gd name="connsiteX3" fmla="*/ 1147713 w 2286000"/>
              <a:gd name="connsiteY3" fmla="*/ 244311 h 244311"/>
              <a:gd name="connsiteX4" fmla="*/ 0 w 2286000"/>
              <a:gd name="connsiteY4" fmla="*/ 110372 h 244311"/>
              <a:gd name="connsiteX0" fmla="*/ 2 w 1805235"/>
              <a:gd name="connsiteY0" fmla="*/ 40649 h 252185"/>
              <a:gd name="connsiteX1" fmla="*/ 662235 w 1805235"/>
              <a:gd name="connsiteY1" fmla="*/ 5691 h 252185"/>
              <a:gd name="connsiteX2" fmla="*/ 1805235 w 1805235"/>
              <a:gd name="connsiteY2" fmla="*/ 116063 h 252185"/>
              <a:gd name="connsiteX3" fmla="*/ 666948 w 1805235"/>
              <a:gd name="connsiteY3" fmla="*/ 250002 h 252185"/>
              <a:gd name="connsiteX4" fmla="*/ 2 w 1805235"/>
              <a:gd name="connsiteY4" fmla="*/ 40649 h 252185"/>
              <a:gd name="connsiteX0" fmla="*/ 51251 w 1856484"/>
              <a:gd name="connsiteY0" fmla="*/ 39324 h 252000"/>
              <a:gd name="connsiteX1" fmla="*/ 713484 w 1856484"/>
              <a:gd name="connsiteY1" fmla="*/ 4366 h 252000"/>
              <a:gd name="connsiteX2" fmla="*/ 1856484 w 1856484"/>
              <a:gd name="connsiteY2" fmla="*/ 114738 h 252000"/>
              <a:gd name="connsiteX3" fmla="*/ 718197 w 1856484"/>
              <a:gd name="connsiteY3" fmla="*/ 248677 h 252000"/>
              <a:gd name="connsiteX4" fmla="*/ 119595 w 1856484"/>
              <a:gd name="connsiteY4" fmla="*/ 196760 h 252000"/>
              <a:gd name="connsiteX5" fmla="*/ 51251 w 1856484"/>
              <a:gd name="connsiteY5" fmla="*/ 39324 h 252000"/>
              <a:gd name="connsiteX0" fmla="*/ 96467 w 1802719"/>
              <a:gd name="connsiteY0" fmla="*/ 19967 h 265637"/>
              <a:gd name="connsiteX1" fmla="*/ 659719 w 1802719"/>
              <a:gd name="connsiteY1" fmla="*/ 18003 h 265637"/>
              <a:gd name="connsiteX2" fmla="*/ 1802719 w 1802719"/>
              <a:gd name="connsiteY2" fmla="*/ 128375 h 265637"/>
              <a:gd name="connsiteX3" fmla="*/ 664432 w 1802719"/>
              <a:gd name="connsiteY3" fmla="*/ 262314 h 265637"/>
              <a:gd name="connsiteX4" fmla="*/ 65830 w 1802719"/>
              <a:gd name="connsiteY4" fmla="*/ 210397 h 265637"/>
              <a:gd name="connsiteX5" fmla="*/ 96467 w 1802719"/>
              <a:gd name="connsiteY5" fmla="*/ 19967 h 265637"/>
              <a:gd name="connsiteX0" fmla="*/ 96467 w 1359660"/>
              <a:gd name="connsiteY0" fmla="*/ 17260 h 266126"/>
              <a:gd name="connsiteX1" fmla="*/ 659719 w 1359660"/>
              <a:gd name="connsiteY1" fmla="*/ 15296 h 266126"/>
              <a:gd name="connsiteX2" fmla="*/ 1359660 w 1359660"/>
              <a:gd name="connsiteY2" fmla="*/ 73821 h 266126"/>
              <a:gd name="connsiteX3" fmla="*/ 664432 w 1359660"/>
              <a:gd name="connsiteY3" fmla="*/ 259607 h 266126"/>
              <a:gd name="connsiteX4" fmla="*/ 65830 w 1359660"/>
              <a:gd name="connsiteY4" fmla="*/ 207690 h 266126"/>
              <a:gd name="connsiteX5" fmla="*/ 96467 w 1359660"/>
              <a:gd name="connsiteY5" fmla="*/ 17260 h 266126"/>
              <a:gd name="connsiteX0" fmla="*/ 96467 w 1412887"/>
              <a:gd name="connsiteY0" fmla="*/ 17260 h 259632"/>
              <a:gd name="connsiteX1" fmla="*/ 659719 w 1412887"/>
              <a:gd name="connsiteY1" fmla="*/ 15296 h 259632"/>
              <a:gd name="connsiteX2" fmla="*/ 1359660 w 1412887"/>
              <a:gd name="connsiteY2" fmla="*/ 73821 h 259632"/>
              <a:gd name="connsiteX3" fmla="*/ 1296028 w 1412887"/>
              <a:gd name="connsiteY3" fmla="*/ 212402 h 259632"/>
              <a:gd name="connsiteX4" fmla="*/ 664432 w 1412887"/>
              <a:gd name="connsiteY4" fmla="*/ 259607 h 259632"/>
              <a:gd name="connsiteX5" fmla="*/ 65830 w 1412887"/>
              <a:gd name="connsiteY5" fmla="*/ 207690 h 259632"/>
              <a:gd name="connsiteX6" fmla="*/ 96467 w 1412887"/>
              <a:gd name="connsiteY6" fmla="*/ 17260 h 25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2887" h="259632">
                <a:moveTo>
                  <a:pt x="96467" y="17260"/>
                </a:moveTo>
                <a:cubicBezTo>
                  <a:pt x="195449" y="-14806"/>
                  <a:pt x="449187" y="5869"/>
                  <a:pt x="659719" y="15296"/>
                </a:cubicBezTo>
                <a:cubicBezTo>
                  <a:pt x="870251" y="24723"/>
                  <a:pt x="1262250" y="51182"/>
                  <a:pt x="1359660" y="73821"/>
                </a:cubicBezTo>
                <a:cubicBezTo>
                  <a:pt x="1457070" y="96460"/>
                  <a:pt x="1411899" y="181438"/>
                  <a:pt x="1296028" y="212402"/>
                </a:cubicBezTo>
                <a:cubicBezTo>
                  <a:pt x="1180157" y="243366"/>
                  <a:pt x="869465" y="260392"/>
                  <a:pt x="664432" y="259607"/>
                </a:cubicBezTo>
                <a:cubicBezTo>
                  <a:pt x="459399" y="258822"/>
                  <a:pt x="176988" y="242582"/>
                  <a:pt x="65830" y="207690"/>
                </a:cubicBezTo>
                <a:cubicBezTo>
                  <a:pt x="-45328" y="172798"/>
                  <a:pt x="-2515" y="49326"/>
                  <a:pt x="96467" y="1726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Oval 4"/>
          <p:cNvSpPr/>
          <p:nvPr/>
        </p:nvSpPr>
        <p:spPr>
          <a:xfrm>
            <a:off x="5070475" y="1385888"/>
            <a:ext cx="623888"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p:nvSpPr>
        <p:spPr>
          <a:xfrm>
            <a:off x="1952625" y="2514600"/>
            <a:ext cx="4854575" cy="249238"/>
          </a:xfrm>
          <a:custGeom>
            <a:avLst/>
            <a:gdLst>
              <a:gd name="connsiteX0" fmla="*/ 0 w 5063837"/>
              <a:gd name="connsiteY0" fmla="*/ 190500 h 381000"/>
              <a:gd name="connsiteX1" fmla="*/ 2531919 w 5063837"/>
              <a:gd name="connsiteY1" fmla="*/ 0 h 381000"/>
              <a:gd name="connsiteX2" fmla="*/ 5063838 w 5063837"/>
              <a:gd name="connsiteY2" fmla="*/ 190500 h 381000"/>
              <a:gd name="connsiteX3" fmla="*/ 2531919 w 5063837"/>
              <a:gd name="connsiteY3" fmla="*/ 381000 h 381000"/>
              <a:gd name="connsiteX4" fmla="*/ 0 w 5063837"/>
              <a:gd name="connsiteY4" fmla="*/ 190500 h 381000"/>
              <a:gd name="connsiteX0" fmla="*/ 0 w 5095961"/>
              <a:gd name="connsiteY0" fmla="*/ 192522 h 383022"/>
              <a:gd name="connsiteX1" fmla="*/ 2531919 w 5095961"/>
              <a:gd name="connsiteY1" fmla="*/ 2022 h 383022"/>
              <a:gd name="connsiteX2" fmla="*/ 3872204 w 5095961"/>
              <a:gd name="connsiteY2" fmla="*/ 98183 h 383022"/>
              <a:gd name="connsiteX3" fmla="*/ 5063838 w 5095961"/>
              <a:gd name="connsiteY3" fmla="*/ 192522 h 383022"/>
              <a:gd name="connsiteX4" fmla="*/ 2531919 w 5095961"/>
              <a:gd name="connsiteY4" fmla="*/ 383022 h 383022"/>
              <a:gd name="connsiteX5" fmla="*/ 0 w 5095961"/>
              <a:gd name="connsiteY5" fmla="*/ 192522 h 383022"/>
              <a:gd name="connsiteX0" fmla="*/ 0 w 5183436"/>
              <a:gd name="connsiteY0" fmla="*/ 192522 h 387350"/>
              <a:gd name="connsiteX1" fmla="*/ 2531919 w 5183436"/>
              <a:gd name="connsiteY1" fmla="*/ 2022 h 387350"/>
              <a:gd name="connsiteX2" fmla="*/ 3872204 w 5183436"/>
              <a:gd name="connsiteY2" fmla="*/ 98183 h 387350"/>
              <a:gd name="connsiteX3" fmla="*/ 5063838 w 5183436"/>
              <a:gd name="connsiteY3" fmla="*/ 192522 h 387350"/>
              <a:gd name="connsiteX4" fmla="*/ 4876159 w 5183436"/>
              <a:gd name="connsiteY4" fmla="*/ 314999 h 387350"/>
              <a:gd name="connsiteX5" fmla="*/ 2531919 w 5183436"/>
              <a:gd name="connsiteY5" fmla="*/ 383022 h 387350"/>
              <a:gd name="connsiteX6" fmla="*/ 0 w 5183436"/>
              <a:gd name="connsiteY6" fmla="*/ 192522 h 387350"/>
              <a:gd name="connsiteX0" fmla="*/ 0 w 5077356"/>
              <a:gd name="connsiteY0" fmla="*/ 192522 h 387350"/>
              <a:gd name="connsiteX1" fmla="*/ 2531919 w 5077356"/>
              <a:gd name="connsiteY1" fmla="*/ 2022 h 387350"/>
              <a:gd name="connsiteX2" fmla="*/ 3872204 w 5077356"/>
              <a:gd name="connsiteY2" fmla="*/ 98183 h 387350"/>
              <a:gd name="connsiteX3" fmla="*/ 4804601 w 5077356"/>
              <a:gd name="connsiteY3" fmla="*/ 131247 h 387350"/>
              <a:gd name="connsiteX4" fmla="*/ 4876159 w 5077356"/>
              <a:gd name="connsiteY4" fmla="*/ 314999 h 387350"/>
              <a:gd name="connsiteX5" fmla="*/ 2531919 w 5077356"/>
              <a:gd name="connsiteY5" fmla="*/ 383022 h 387350"/>
              <a:gd name="connsiteX6" fmla="*/ 0 w 5077356"/>
              <a:gd name="connsiteY6" fmla="*/ 192522 h 387350"/>
              <a:gd name="connsiteX0" fmla="*/ 0 w 5096161"/>
              <a:gd name="connsiteY0" fmla="*/ 192522 h 386714"/>
              <a:gd name="connsiteX1" fmla="*/ 2531919 w 5096161"/>
              <a:gd name="connsiteY1" fmla="*/ 2022 h 386714"/>
              <a:gd name="connsiteX2" fmla="*/ 3872204 w 5096161"/>
              <a:gd name="connsiteY2" fmla="*/ 98183 h 386714"/>
              <a:gd name="connsiteX3" fmla="*/ 4804601 w 5096161"/>
              <a:gd name="connsiteY3" fmla="*/ 131247 h 386714"/>
              <a:gd name="connsiteX4" fmla="*/ 4970426 w 5096161"/>
              <a:gd name="connsiteY4" fmla="*/ 239585 h 386714"/>
              <a:gd name="connsiteX5" fmla="*/ 4876159 w 5096161"/>
              <a:gd name="connsiteY5" fmla="*/ 314999 h 386714"/>
              <a:gd name="connsiteX6" fmla="*/ 2531919 w 5096161"/>
              <a:gd name="connsiteY6" fmla="*/ 383022 h 386714"/>
              <a:gd name="connsiteX7" fmla="*/ 0 w 5096161"/>
              <a:gd name="connsiteY7" fmla="*/ 192522 h 386714"/>
              <a:gd name="connsiteX0" fmla="*/ 0 w 4971660"/>
              <a:gd name="connsiteY0" fmla="*/ 192522 h 387667"/>
              <a:gd name="connsiteX1" fmla="*/ 2531919 w 4971660"/>
              <a:gd name="connsiteY1" fmla="*/ 2022 h 387667"/>
              <a:gd name="connsiteX2" fmla="*/ 3872204 w 4971660"/>
              <a:gd name="connsiteY2" fmla="*/ 98183 h 387667"/>
              <a:gd name="connsiteX3" fmla="*/ 4804601 w 4971660"/>
              <a:gd name="connsiteY3" fmla="*/ 131247 h 387667"/>
              <a:gd name="connsiteX4" fmla="*/ 4970426 w 4971660"/>
              <a:gd name="connsiteY4" fmla="*/ 239585 h 387667"/>
              <a:gd name="connsiteX5" fmla="*/ 4489660 w 4971660"/>
              <a:gd name="connsiteY5" fmla="*/ 324426 h 387667"/>
              <a:gd name="connsiteX6" fmla="*/ 2531919 w 4971660"/>
              <a:gd name="connsiteY6" fmla="*/ 383022 h 387667"/>
              <a:gd name="connsiteX7" fmla="*/ 0 w 4971660"/>
              <a:gd name="connsiteY7" fmla="*/ 192522 h 387667"/>
              <a:gd name="connsiteX0" fmla="*/ 0 w 4971660"/>
              <a:gd name="connsiteY0" fmla="*/ 192522 h 336166"/>
              <a:gd name="connsiteX1" fmla="*/ 2531919 w 4971660"/>
              <a:gd name="connsiteY1" fmla="*/ 2022 h 336166"/>
              <a:gd name="connsiteX2" fmla="*/ 3872204 w 4971660"/>
              <a:gd name="connsiteY2" fmla="*/ 98183 h 336166"/>
              <a:gd name="connsiteX3" fmla="*/ 4804601 w 4971660"/>
              <a:gd name="connsiteY3" fmla="*/ 131247 h 336166"/>
              <a:gd name="connsiteX4" fmla="*/ 4970426 w 4971660"/>
              <a:gd name="connsiteY4" fmla="*/ 239585 h 336166"/>
              <a:gd name="connsiteX5" fmla="*/ 4489660 w 4971660"/>
              <a:gd name="connsiteY5" fmla="*/ 324426 h 336166"/>
              <a:gd name="connsiteX6" fmla="*/ 2531919 w 4971660"/>
              <a:gd name="connsiteY6" fmla="*/ 317034 h 336166"/>
              <a:gd name="connsiteX7" fmla="*/ 0 w 4971660"/>
              <a:gd name="connsiteY7" fmla="*/ 192522 h 336166"/>
              <a:gd name="connsiteX0" fmla="*/ 114129 w 5085789"/>
              <a:gd name="connsiteY0" fmla="*/ 192522 h 331297"/>
              <a:gd name="connsiteX1" fmla="*/ 2646048 w 5085789"/>
              <a:gd name="connsiteY1" fmla="*/ 2022 h 331297"/>
              <a:gd name="connsiteX2" fmla="*/ 3986333 w 5085789"/>
              <a:gd name="connsiteY2" fmla="*/ 98183 h 331297"/>
              <a:gd name="connsiteX3" fmla="*/ 4918730 w 5085789"/>
              <a:gd name="connsiteY3" fmla="*/ 131247 h 331297"/>
              <a:gd name="connsiteX4" fmla="*/ 5084555 w 5085789"/>
              <a:gd name="connsiteY4" fmla="*/ 239585 h 331297"/>
              <a:gd name="connsiteX5" fmla="*/ 4603789 w 5085789"/>
              <a:gd name="connsiteY5" fmla="*/ 324426 h 331297"/>
              <a:gd name="connsiteX6" fmla="*/ 2646048 w 5085789"/>
              <a:gd name="connsiteY6" fmla="*/ 317034 h 331297"/>
              <a:gd name="connsiteX7" fmla="*/ 658670 w 5085789"/>
              <a:gd name="connsiteY7" fmla="*/ 314999 h 331297"/>
              <a:gd name="connsiteX8" fmla="*/ 114129 w 5085789"/>
              <a:gd name="connsiteY8" fmla="*/ 192522 h 331297"/>
              <a:gd name="connsiteX0" fmla="*/ 164741 w 4886591"/>
              <a:gd name="connsiteY0" fmla="*/ 91531 h 329287"/>
              <a:gd name="connsiteX1" fmla="*/ 2446850 w 4886591"/>
              <a:gd name="connsiteY1" fmla="*/ 12 h 329287"/>
              <a:gd name="connsiteX2" fmla="*/ 3787135 w 4886591"/>
              <a:gd name="connsiteY2" fmla="*/ 96173 h 329287"/>
              <a:gd name="connsiteX3" fmla="*/ 4719532 w 4886591"/>
              <a:gd name="connsiteY3" fmla="*/ 129237 h 329287"/>
              <a:gd name="connsiteX4" fmla="*/ 4885357 w 4886591"/>
              <a:gd name="connsiteY4" fmla="*/ 237575 h 329287"/>
              <a:gd name="connsiteX5" fmla="*/ 4404591 w 4886591"/>
              <a:gd name="connsiteY5" fmla="*/ 322416 h 329287"/>
              <a:gd name="connsiteX6" fmla="*/ 2446850 w 4886591"/>
              <a:gd name="connsiteY6" fmla="*/ 315024 h 329287"/>
              <a:gd name="connsiteX7" fmla="*/ 459472 w 4886591"/>
              <a:gd name="connsiteY7" fmla="*/ 312989 h 329287"/>
              <a:gd name="connsiteX8" fmla="*/ 164741 w 4886591"/>
              <a:gd name="connsiteY8" fmla="*/ 91531 h 329287"/>
              <a:gd name="connsiteX0" fmla="*/ 207380 w 4929230"/>
              <a:gd name="connsiteY0" fmla="*/ 91530 h 329286"/>
              <a:gd name="connsiteX1" fmla="*/ 2489489 w 4929230"/>
              <a:gd name="connsiteY1" fmla="*/ 11 h 329286"/>
              <a:gd name="connsiteX2" fmla="*/ 3829774 w 4929230"/>
              <a:gd name="connsiteY2" fmla="*/ 96172 h 329286"/>
              <a:gd name="connsiteX3" fmla="*/ 4762171 w 4929230"/>
              <a:gd name="connsiteY3" fmla="*/ 129236 h 329286"/>
              <a:gd name="connsiteX4" fmla="*/ 4927996 w 4929230"/>
              <a:gd name="connsiteY4" fmla="*/ 237574 h 329286"/>
              <a:gd name="connsiteX5" fmla="*/ 4447230 w 4929230"/>
              <a:gd name="connsiteY5" fmla="*/ 322415 h 329286"/>
              <a:gd name="connsiteX6" fmla="*/ 2489489 w 4929230"/>
              <a:gd name="connsiteY6" fmla="*/ 315023 h 329286"/>
              <a:gd name="connsiteX7" fmla="*/ 502111 w 4929230"/>
              <a:gd name="connsiteY7" fmla="*/ 312988 h 329286"/>
              <a:gd name="connsiteX8" fmla="*/ 139180 w 4929230"/>
              <a:gd name="connsiteY8" fmla="*/ 294136 h 329286"/>
              <a:gd name="connsiteX9" fmla="*/ 207380 w 4929230"/>
              <a:gd name="connsiteY9" fmla="*/ 91530 h 329286"/>
              <a:gd name="connsiteX0" fmla="*/ 214107 w 4935957"/>
              <a:gd name="connsiteY0" fmla="*/ 91526 h 329282"/>
              <a:gd name="connsiteX1" fmla="*/ 2496216 w 4935957"/>
              <a:gd name="connsiteY1" fmla="*/ 7 h 329282"/>
              <a:gd name="connsiteX2" fmla="*/ 3836501 w 4935957"/>
              <a:gd name="connsiteY2" fmla="*/ 96168 h 329282"/>
              <a:gd name="connsiteX3" fmla="*/ 4768898 w 4935957"/>
              <a:gd name="connsiteY3" fmla="*/ 129232 h 329282"/>
              <a:gd name="connsiteX4" fmla="*/ 4934723 w 4935957"/>
              <a:gd name="connsiteY4" fmla="*/ 237570 h 329282"/>
              <a:gd name="connsiteX5" fmla="*/ 4453957 w 4935957"/>
              <a:gd name="connsiteY5" fmla="*/ 322411 h 329282"/>
              <a:gd name="connsiteX6" fmla="*/ 2496216 w 4935957"/>
              <a:gd name="connsiteY6" fmla="*/ 315019 h 329282"/>
              <a:gd name="connsiteX7" fmla="*/ 508838 w 4935957"/>
              <a:gd name="connsiteY7" fmla="*/ 312984 h 329282"/>
              <a:gd name="connsiteX8" fmla="*/ 145907 w 4935957"/>
              <a:gd name="connsiteY8" fmla="*/ 294132 h 329282"/>
              <a:gd name="connsiteX9" fmla="*/ 89346 w 4935957"/>
              <a:gd name="connsiteY9" fmla="*/ 157442 h 329282"/>
              <a:gd name="connsiteX10" fmla="*/ 214107 w 4935957"/>
              <a:gd name="connsiteY10" fmla="*/ 91526 h 329282"/>
              <a:gd name="connsiteX0" fmla="*/ 449208 w 4855260"/>
              <a:gd name="connsiteY0" fmla="*/ 82160 h 329343"/>
              <a:gd name="connsiteX1" fmla="*/ 2415519 w 4855260"/>
              <a:gd name="connsiteY1" fmla="*/ 68 h 329343"/>
              <a:gd name="connsiteX2" fmla="*/ 3755804 w 4855260"/>
              <a:gd name="connsiteY2" fmla="*/ 96229 h 329343"/>
              <a:gd name="connsiteX3" fmla="*/ 4688201 w 4855260"/>
              <a:gd name="connsiteY3" fmla="*/ 129293 h 329343"/>
              <a:gd name="connsiteX4" fmla="*/ 4854026 w 4855260"/>
              <a:gd name="connsiteY4" fmla="*/ 237631 h 329343"/>
              <a:gd name="connsiteX5" fmla="*/ 4373260 w 4855260"/>
              <a:gd name="connsiteY5" fmla="*/ 322472 h 329343"/>
              <a:gd name="connsiteX6" fmla="*/ 2415519 w 4855260"/>
              <a:gd name="connsiteY6" fmla="*/ 315080 h 329343"/>
              <a:gd name="connsiteX7" fmla="*/ 428141 w 4855260"/>
              <a:gd name="connsiteY7" fmla="*/ 313045 h 329343"/>
              <a:gd name="connsiteX8" fmla="*/ 65210 w 4855260"/>
              <a:gd name="connsiteY8" fmla="*/ 294193 h 329343"/>
              <a:gd name="connsiteX9" fmla="*/ 8649 w 4855260"/>
              <a:gd name="connsiteY9" fmla="*/ 157503 h 329343"/>
              <a:gd name="connsiteX10" fmla="*/ 449208 w 4855260"/>
              <a:gd name="connsiteY10" fmla="*/ 82160 h 329343"/>
              <a:gd name="connsiteX0" fmla="*/ 449208 w 4855260"/>
              <a:gd name="connsiteY0" fmla="*/ 82098 h 329281"/>
              <a:gd name="connsiteX1" fmla="*/ 1837449 w 4855260"/>
              <a:gd name="connsiteY1" fmla="*/ 91455 h 329281"/>
              <a:gd name="connsiteX2" fmla="*/ 2415519 w 4855260"/>
              <a:gd name="connsiteY2" fmla="*/ 6 h 329281"/>
              <a:gd name="connsiteX3" fmla="*/ 3755804 w 4855260"/>
              <a:gd name="connsiteY3" fmla="*/ 96167 h 329281"/>
              <a:gd name="connsiteX4" fmla="*/ 4688201 w 4855260"/>
              <a:gd name="connsiteY4" fmla="*/ 129231 h 329281"/>
              <a:gd name="connsiteX5" fmla="*/ 4854026 w 4855260"/>
              <a:gd name="connsiteY5" fmla="*/ 237569 h 329281"/>
              <a:gd name="connsiteX6" fmla="*/ 4373260 w 4855260"/>
              <a:gd name="connsiteY6" fmla="*/ 322410 h 329281"/>
              <a:gd name="connsiteX7" fmla="*/ 2415519 w 4855260"/>
              <a:gd name="connsiteY7" fmla="*/ 315018 h 329281"/>
              <a:gd name="connsiteX8" fmla="*/ 428141 w 4855260"/>
              <a:gd name="connsiteY8" fmla="*/ 312983 h 329281"/>
              <a:gd name="connsiteX9" fmla="*/ 65210 w 4855260"/>
              <a:gd name="connsiteY9" fmla="*/ 294131 h 329281"/>
              <a:gd name="connsiteX10" fmla="*/ 8649 w 4855260"/>
              <a:gd name="connsiteY10" fmla="*/ 157441 h 329281"/>
              <a:gd name="connsiteX11" fmla="*/ 449208 w 4855260"/>
              <a:gd name="connsiteY11" fmla="*/ 82098 h 329281"/>
              <a:gd name="connsiteX0" fmla="*/ 449208 w 4855260"/>
              <a:gd name="connsiteY0" fmla="*/ 2227 h 249410"/>
              <a:gd name="connsiteX1" fmla="*/ 1837449 w 4855260"/>
              <a:gd name="connsiteY1" fmla="*/ 11584 h 249410"/>
              <a:gd name="connsiteX2" fmla="*/ 2429659 w 4855260"/>
              <a:gd name="connsiteY2" fmla="*/ 9690 h 249410"/>
              <a:gd name="connsiteX3" fmla="*/ 3755804 w 4855260"/>
              <a:gd name="connsiteY3" fmla="*/ 16296 h 249410"/>
              <a:gd name="connsiteX4" fmla="*/ 4688201 w 4855260"/>
              <a:gd name="connsiteY4" fmla="*/ 49360 h 249410"/>
              <a:gd name="connsiteX5" fmla="*/ 4854026 w 4855260"/>
              <a:gd name="connsiteY5" fmla="*/ 157698 h 249410"/>
              <a:gd name="connsiteX6" fmla="*/ 4373260 w 4855260"/>
              <a:gd name="connsiteY6" fmla="*/ 242539 h 249410"/>
              <a:gd name="connsiteX7" fmla="*/ 2415519 w 4855260"/>
              <a:gd name="connsiteY7" fmla="*/ 235147 h 249410"/>
              <a:gd name="connsiteX8" fmla="*/ 428141 w 4855260"/>
              <a:gd name="connsiteY8" fmla="*/ 233112 h 249410"/>
              <a:gd name="connsiteX9" fmla="*/ 65210 w 4855260"/>
              <a:gd name="connsiteY9" fmla="*/ 214260 h 249410"/>
              <a:gd name="connsiteX10" fmla="*/ 8649 w 4855260"/>
              <a:gd name="connsiteY10" fmla="*/ 77570 h 249410"/>
              <a:gd name="connsiteX11" fmla="*/ 449208 w 4855260"/>
              <a:gd name="connsiteY11" fmla="*/ 2227 h 24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55260" h="249410">
                <a:moveTo>
                  <a:pt x="449208" y="2227"/>
                </a:moveTo>
                <a:cubicBezTo>
                  <a:pt x="754008" y="-8771"/>
                  <a:pt x="1509731" y="25266"/>
                  <a:pt x="1837449" y="11584"/>
                </a:cubicBezTo>
                <a:cubicBezTo>
                  <a:pt x="2165167" y="-2098"/>
                  <a:pt x="2109933" y="8905"/>
                  <a:pt x="2429659" y="9690"/>
                </a:cubicBezTo>
                <a:cubicBezTo>
                  <a:pt x="2749385" y="10475"/>
                  <a:pt x="3333817" y="-15454"/>
                  <a:pt x="3755804" y="16296"/>
                </a:cubicBezTo>
                <a:cubicBezTo>
                  <a:pt x="4177791" y="48046"/>
                  <a:pt x="4487096" y="20294"/>
                  <a:pt x="4688201" y="49360"/>
                </a:cubicBezTo>
                <a:cubicBezTo>
                  <a:pt x="4889306" y="78426"/>
                  <a:pt x="4842100" y="127073"/>
                  <a:pt x="4854026" y="157698"/>
                </a:cubicBezTo>
                <a:cubicBezTo>
                  <a:pt x="4865952" y="188323"/>
                  <a:pt x="4797746" y="224132"/>
                  <a:pt x="4373260" y="242539"/>
                </a:cubicBezTo>
                <a:cubicBezTo>
                  <a:pt x="3948774" y="260946"/>
                  <a:pt x="3073039" y="236718"/>
                  <a:pt x="2415519" y="235147"/>
                </a:cubicBezTo>
                <a:lnTo>
                  <a:pt x="428141" y="233112"/>
                </a:lnTo>
                <a:cubicBezTo>
                  <a:pt x="30138" y="219419"/>
                  <a:pt x="114332" y="251170"/>
                  <a:pt x="65210" y="214260"/>
                </a:cubicBezTo>
                <a:cubicBezTo>
                  <a:pt x="-16489" y="187551"/>
                  <a:pt x="-2718" y="111338"/>
                  <a:pt x="8649" y="77570"/>
                </a:cubicBezTo>
                <a:cubicBezTo>
                  <a:pt x="20016" y="43802"/>
                  <a:pt x="144408" y="13225"/>
                  <a:pt x="449208" y="2227"/>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8154182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t>Scattering: atom by atom</a:t>
            </a:r>
          </a:p>
        </p:txBody>
      </p:sp>
      <p:graphicFrame>
        <p:nvGraphicFramePr>
          <p:cNvPr id="25603" name="Object 3"/>
          <p:cNvGraphicFramePr>
            <a:graphicFrameLocks noChangeAspect="1"/>
          </p:cNvGraphicFramePr>
          <p:nvPr>
            <p:ph idx="1"/>
          </p:nvPr>
        </p:nvGraphicFramePr>
        <p:xfrm>
          <a:off x="2443163" y="1763713"/>
          <a:ext cx="6086475" cy="4054475"/>
        </p:xfrm>
        <a:graphic>
          <a:graphicData uri="http://schemas.openxmlformats.org/presentationml/2006/ole">
            <mc:AlternateContent xmlns:mc="http://schemas.openxmlformats.org/markup-compatibility/2006">
              <mc:Choice xmlns:v="urn:schemas-microsoft-com:vml" Requires="v">
                <p:oleObj spid="_x0000_s148483" name="Chart" r:id="rId3" imgW="6096075" imgH="4067089" progId="MSGraph.Chart.8">
                  <p:embed followColorScheme="full"/>
                </p:oleObj>
              </mc:Choice>
              <mc:Fallback>
                <p:oleObj name="Chart" r:id="rId3" imgW="6096075" imgH="4067089" progId="MSGraph.Chart.8">
                  <p:embed followColorScheme="full"/>
                  <p:pic>
                    <p:nvPicPr>
                      <p:cNvPr id="0" name=""/>
                      <p:cNvPicPr>
                        <a:picLocks noChangeAspect="1" noChangeArrowheads="1"/>
                      </p:cNvPicPr>
                      <p:nvPr/>
                    </p:nvPicPr>
                    <p:blipFill>
                      <a:blip r:embed="rId4"/>
                      <a:srcRect/>
                      <a:stretch>
                        <a:fillRect/>
                      </a:stretch>
                    </p:blipFill>
                    <p:spPr bwMode="auto">
                      <a:xfrm>
                        <a:off x="2443163" y="1763713"/>
                        <a:ext cx="6086475" cy="405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604" name="Oval 4"/>
          <p:cNvSpPr>
            <a:spLocks noChangeArrowheads="1"/>
          </p:cNvSpPr>
          <p:nvPr/>
        </p:nvSpPr>
        <p:spPr bwMode="auto">
          <a:xfrm>
            <a:off x="982663" y="2068513"/>
            <a:ext cx="182562" cy="182562"/>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25605" name="Oval 5"/>
          <p:cNvSpPr>
            <a:spLocks noChangeArrowheads="1"/>
          </p:cNvSpPr>
          <p:nvPr/>
        </p:nvSpPr>
        <p:spPr bwMode="auto">
          <a:xfrm>
            <a:off x="982663" y="2463800"/>
            <a:ext cx="182562" cy="182563"/>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25606" name="Oval 6"/>
          <p:cNvSpPr>
            <a:spLocks noChangeArrowheads="1"/>
          </p:cNvSpPr>
          <p:nvPr/>
        </p:nvSpPr>
        <p:spPr bwMode="auto">
          <a:xfrm>
            <a:off x="982663" y="2859088"/>
            <a:ext cx="182562" cy="182562"/>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25607" name="Oval 7"/>
          <p:cNvSpPr>
            <a:spLocks noChangeArrowheads="1"/>
          </p:cNvSpPr>
          <p:nvPr/>
        </p:nvSpPr>
        <p:spPr bwMode="auto">
          <a:xfrm>
            <a:off x="982663" y="3255963"/>
            <a:ext cx="182562" cy="182562"/>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25608" name="Oval 8"/>
          <p:cNvSpPr>
            <a:spLocks noChangeArrowheads="1"/>
          </p:cNvSpPr>
          <p:nvPr/>
        </p:nvSpPr>
        <p:spPr bwMode="auto">
          <a:xfrm>
            <a:off x="982663" y="3651250"/>
            <a:ext cx="182562" cy="182563"/>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25609" name="Oval 9"/>
          <p:cNvSpPr>
            <a:spLocks noChangeArrowheads="1"/>
          </p:cNvSpPr>
          <p:nvPr/>
        </p:nvSpPr>
        <p:spPr bwMode="auto">
          <a:xfrm>
            <a:off x="982663" y="4046538"/>
            <a:ext cx="182562" cy="182562"/>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25610" name="Oval 10"/>
          <p:cNvSpPr>
            <a:spLocks noChangeArrowheads="1"/>
          </p:cNvSpPr>
          <p:nvPr/>
        </p:nvSpPr>
        <p:spPr bwMode="auto">
          <a:xfrm>
            <a:off x="982663" y="4443413"/>
            <a:ext cx="182562" cy="182562"/>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25611" name="Oval 11"/>
          <p:cNvSpPr>
            <a:spLocks noChangeArrowheads="1"/>
          </p:cNvSpPr>
          <p:nvPr/>
        </p:nvSpPr>
        <p:spPr bwMode="auto">
          <a:xfrm>
            <a:off x="982663" y="4838700"/>
            <a:ext cx="182562" cy="182563"/>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25612" name="Oval 12"/>
          <p:cNvSpPr>
            <a:spLocks noChangeArrowheads="1"/>
          </p:cNvSpPr>
          <p:nvPr/>
        </p:nvSpPr>
        <p:spPr bwMode="auto">
          <a:xfrm>
            <a:off x="982663" y="5235575"/>
            <a:ext cx="182562" cy="182563"/>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25613" name="Text Box 13"/>
          <p:cNvSpPr txBox="1">
            <a:spLocks noChangeArrowheads="1"/>
          </p:cNvSpPr>
          <p:nvPr/>
        </p:nvSpPr>
        <p:spPr bwMode="auto">
          <a:xfrm>
            <a:off x="4746625" y="5665788"/>
            <a:ext cx="933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smtClean="0">
                <a:solidFill>
                  <a:srgbClr val="000000"/>
                </a:solidFill>
              </a:rPr>
              <a:t>h</a:t>
            </a:r>
            <a:r>
              <a:rPr lang="en-US" smtClean="0">
                <a:solidFill>
                  <a:srgbClr val="000000"/>
                </a:solidFill>
              </a:rPr>
              <a:t> index</a:t>
            </a:r>
          </a:p>
        </p:txBody>
      </p:sp>
      <p:sp>
        <p:nvSpPr>
          <p:cNvPr id="25614" name="Text Box 14"/>
          <p:cNvSpPr txBox="1">
            <a:spLocks noChangeArrowheads="1"/>
          </p:cNvSpPr>
          <p:nvPr/>
        </p:nvSpPr>
        <p:spPr bwMode="auto">
          <a:xfrm rot="16200000">
            <a:off x="1750219" y="3444082"/>
            <a:ext cx="1022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mtClean="0">
                <a:solidFill>
                  <a:srgbClr val="000000"/>
                </a:solidFill>
              </a:rPr>
              <a:t>intensity</a:t>
            </a:r>
          </a:p>
        </p:txBody>
      </p:sp>
    </p:spTree>
    <p:extLst>
      <p:ext uri="{BB962C8B-B14F-4D97-AF65-F5344CB8AC3E}">
        <p14:creationId xmlns:p14="http://schemas.microsoft.com/office/powerpoint/2010/main" val="351604278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6258"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138244"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6259" name="Text Box 4"/>
          <p:cNvSpPr txBox="1">
            <a:spLocks noChangeArrowheads="1"/>
          </p:cNvSpPr>
          <p:nvPr/>
        </p:nvSpPr>
        <p:spPr bwMode="auto">
          <a:xfrm>
            <a:off x="3519488" y="6057900"/>
            <a:ext cx="28479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2800" b="1" smtClean="0">
                <a:solidFill>
                  <a:srgbClr val="000000"/>
                </a:solidFill>
                <a:cs typeface="Arial" charset="0"/>
              </a:rPr>
              <a:t>Johnson’s ratio</a:t>
            </a:r>
          </a:p>
        </p:txBody>
      </p:sp>
      <p:sp>
        <p:nvSpPr>
          <p:cNvPr id="96260" name="Text Box 5"/>
          <p:cNvSpPr txBox="1">
            <a:spLocks noChangeArrowheads="1"/>
          </p:cNvSpPr>
          <p:nvPr/>
        </p:nvSpPr>
        <p:spPr bwMode="auto">
          <a:xfrm rot="-5400000">
            <a:off x="-1372393" y="3056731"/>
            <a:ext cx="3543300"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2800" b="1" smtClean="0">
                <a:solidFill>
                  <a:srgbClr val="000000"/>
                </a:solidFill>
                <a:cs typeface="Arial" charset="0"/>
              </a:rPr>
              <a:t>Structure factor (e</a:t>
            </a:r>
            <a:r>
              <a:rPr lang="en-US" sz="2800" b="1" baseline="30000" smtClean="0">
                <a:solidFill>
                  <a:srgbClr val="000000"/>
                </a:solidFill>
                <a:cs typeface="Arial" charset="0"/>
              </a:rPr>
              <a:t>-</a:t>
            </a:r>
            <a:r>
              <a:rPr lang="en-US" sz="2800" b="1" smtClean="0">
                <a:solidFill>
                  <a:srgbClr val="000000"/>
                </a:solidFill>
                <a:cs typeface="Arial" charset="0"/>
              </a:rPr>
              <a:t>)</a:t>
            </a:r>
          </a:p>
        </p:txBody>
      </p:sp>
      <p:sp>
        <p:nvSpPr>
          <p:cNvPr id="96261" name="Title 1"/>
          <p:cNvSpPr txBox="1">
            <a:spLocks/>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4400" smtClean="0">
                <a:solidFill>
                  <a:srgbClr val="000000"/>
                </a:solidFill>
                <a:latin typeface="Calibri" pitchFamily="34" charset="0"/>
                <a:cs typeface="Arial" charset="0"/>
              </a:rPr>
              <a:t>Non-isomorphism in lysozyme</a:t>
            </a:r>
          </a:p>
        </p:txBody>
      </p:sp>
    </p:spTree>
    <p:extLst>
      <p:ext uri="{BB962C8B-B14F-4D97-AF65-F5344CB8AC3E}">
        <p14:creationId xmlns:p14="http://schemas.microsoft.com/office/powerpoint/2010/main" val="703739850"/>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7282"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139268"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7283" name="Text Box 4"/>
          <p:cNvSpPr txBox="1">
            <a:spLocks noChangeArrowheads="1"/>
          </p:cNvSpPr>
          <p:nvPr/>
        </p:nvSpPr>
        <p:spPr bwMode="auto">
          <a:xfrm>
            <a:off x="3519488" y="6057900"/>
            <a:ext cx="28479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2800" b="1" smtClean="0">
                <a:solidFill>
                  <a:srgbClr val="000000"/>
                </a:solidFill>
                <a:cs typeface="Arial" charset="0"/>
              </a:rPr>
              <a:t>Johnson’s ratio</a:t>
            </a:r>
          </a:p>
        </p:txBody>
      </p:sp>
      <p:sp>
        <p:nvSpPr>
          <p:cNvPr id="97284" name="Text Box 5"/>
          <p:cNvSpPr txBox="1">
            <a:spLocks noChangeArrowheads="1"/>
          </p:cNvSpPr>
          <p:nvPr/>
        </p:nvSpPr>
        <p:spPr bwMode="auto">
          <a:xfrm rot="-5400000">
            <a:off x="-1372393" y="3056731"/>
            <a:ext cx="3543300"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2800" b="1" smtClean="0">
                <a:solidFill>
                  <a:srgbClr val="000000"/>
                </a:solidFill>
                <a:cs typeface="Arial" charset="0"/>
              </a:rPr>
              <a:t>Structure factor (e</a:t>
            </a:r>
            <a:r>
              <a:rPr lang="en-US" sz="2800" b="1" baseline="30000" smtClean="0">
                <a:solidFill>
                  <a:srgbClr val="000000"/>
                </a:solidFill>
                <a:cs typeface="Arial" charset="0"/>
              </a:rPr>
              <a:t>-</a:t>
            </a:r>
            <a:r>
              <a:rPr lang="en-US" sz="2800" b="1" smtClean="0">
                <a:solidFill>
                  <a:srgbClr val="000000"/>
                </a:solidFill>
                <a:cs typeface="Arial" charset="0"/>
              </a:rPr>
              <a:t>)</a:t>
            </a:r>
          </a:p>
        </p:txBody>
      </p:sp>
      <p:sp>
        <p:nvSpPr>
          <p:cNvPr id="97285" name="Title 1"/>
          <p:cNvSpPr txBox="1">
            <a:spLocks/>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4400" smtClean="0">
                <a:solidFill>
                  <a:srgbClr val="000000"/>
                </a:solidFill>
                <a:latin typeface="Calibri" pitchFamily="34" charset="0"/>
                <a:cs typeface="Arial" charset="0"/>
              </a:rPr>
              <a:t>Non-isomorphism in lysozyme</a:t>
            </a:r>
          </a:p>
        </p:txBody>
      </p:sp>
      <p:sp>
        <p:nvSpPr>
          <p:cNvPr id="2" name="Oval 1"/>
          <p:cNvSpPr/>
          <p:nvPr/>
        </p:nvSpPr>
        <p:spPr>
          <a:xfrm>
            <a:off x="1981200" y="1981200"/>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Oval 7"/>
          <p:cNvSpPr/>
          <p:nvPr/>
        </p:nvSpPr>
        <p:spPr>
          <a:xfrm>
            <a:off x="7010400" y="1546225"/>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5371525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73038"/>
            <a:ext cx="9144000" cy="668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5111750" y="735013"/>
            <a:ext cx="1274763"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1214389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7963" y="-304800"/>
            <a:ext cx="8709025" cy="7543800"/>
          </a:xfrm>
        </p:spPr>
      </p:pic>
      <p:sp>
        <p:nvSpPr>
          <p:cNvPr id="99331" name="TextBox 5"/>
          <p:cNvSpPr txBox="1">
            <a:spLocks noChangeArrowheads="1"/>
          </p:cNvSpPr>
          <p:nvPr/>
        </p:nvSpPr>
        <p:spPr bwMode="auto">
          <a:xfrm>
            <a:off x="304800" y="6019800"/>
            <a:ext cx="33321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3200" smtClean="0">
                <a:solidFill>
                  <a:srgbClr val="000000"/>
                </a:solidFill>
                <a:latin typeface="Calibri" pitchFamily="34" charset="0"/>
                <a:cs typeface="Arial" charset="0"/>
              </a:rPr>
              <a:t>RH 84.2% vs 71.9%</a:t>
            </a:r>
          </a:p>
        </p:txBody>
      </p:sp>
      <p:sp>
        <p:nvSpPr>
          <p:cNvPr id="8" name="Rectangle 7"/>
          <p:cNvSpPr>
            <a:spLocks noChangeArrowheads="1"/>
          </p:cNvSpPr>
          <p:nvPr/>
        </p:nvSpPr>
        <p:spPr bwMode="auto">
          <a:xfrm>
            <a:off x="6781800" y="6049963"/>
            <a:ext cx="21351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sz="3200" smtClean="0">
                <a:solidFill>
                  <a:srgbClr val="000000"/>
                </a:solidFill>
                <a:latin typeface="Calibri" pitchFamily="34" charset="0"/>
                <a:cs typeface="Arial" charset="0"/>
              </a:rPr>
              <a:t>R</a:t>
            </a:r>
            <a:r>
              <a:rPr lang="en-US" sz="3200" baseline="-25000" smtClean="0">
                <a:solidFill>
                  <a:srgbClr val="000000"/>
                </a:solidFill>
                <a:latin typeface="Calibri" pitchFamily="34" charset="0"/>
                <a:cs typeface="Arial" charset="0"/>
              </a:rPr>
              <a:t>iso</a:t>
            </a:r>
            <a:r>
              <a:rPr lang="en-US" sz="3200" smtClean="0">
                <a:solidFill>
                  <a:srgbClr val="000000"/>
                </a:solidFill>
                <a:latin typeface="Calibri" pitchFamily="34" charset="0"/>
                <a:cs typeface="Arial" charset="0"/>
              </a:rPr>
              <a:t> = 44.5%</a:t>
            </a:r>
          </a:p>
        </p:txBody>
      </p:sp>
      <p:sp>
        <p:nvSpPr>
          <p:cNvPr id="10" name="Rectangle 9"/>
          <p:cNvSpPr>
            <a:spLocks noChangeArrowheads="1"/>
          </p:cNvSpPr>
          <p:nvPr/>
        </p:nvSpPr>
        <p:spPr bwMode="auto">
          <a:xfrm>
            <a:off x="3671888" y="6049963"/>
            <a:ext cx="26527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sz="3200" smtClean="0">
                <a:solidFill>
                  <a:srgbClr val="000000"/>
                </a:solidFill>
                <a:latin typeface="Calibri" pitchFamily="34" charset="0"/>
                <a:cs typeface="Arial" charset="0"/>
              </a:rPr>
              <a:t>RMSD = 0.18 Å</a:t>
            </a:r>
          </a:p>
        </p:txBody>
      </p:sp>
      <p:sp>
        <p:nvSpPr>
          <p:cNvPr id="11" name="Rectangle 10"/>
          <p:cNvSpPr/>
          <p:nvPr/>
        </p:nvSpPr>
        <p:spPr>
          <a:xfrm>
            <a:off x="-381000" y="-152400"/>
            <a:ext cx="152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9335" name="Title 1"/>
          <p:cNvSpPr>
            <a:spLocks noGrp="1"/>
          </p:cNvSpPr>
          <p:nvPr>
            <p:ph type="title"/>
          </p:nvPr>
        </p:nvSpPr>
        <p:spPr>
          <a:xfrm>
            <a:off x="457200" y="0"/>
            <a:ext cx="8229600" cy="1143000"/>
          </a:xfrm>
        </p:spPr>
        <p:txBody>
          <a:bodyPr/>
          <a:lstStyle/>
          <a:p>
            <a:pPr eaLnBrk="1" hangingPunct="1"/>
            <a:r>
              <a:rPr lang="en-US" smtClean="0"/>
              <a:t>Non-isomorphism in lysozyme</a:t>
            </a:r>
          </a:p>
        </p:txBody>
      </p:sp>
    </p:spTree>
    <p:extLst>
      <p:ext uri="{BB962C8B-B14F-4D97-AF65-F5344CB8AC3E}">
        <p14:creationId xmlns:p14="http://schemas.microsoft.com/office/powerpoint/2010/main" val="11174304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Box 3"/>
          <p:cNvSpPr txBox="1">
            <a:spLocks noChangeArrowheads="1"/>
          </p:cNvSpPr>
          <p:nvPr/>
        </p:nvSpPr>
        <p:spPr bwMode="auto">
          <a:xfrm>
            <a:off x="249238" y="990600"/>
            <a:ext cx="8382000"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400" smtClean="0">
                <a:solidFill>
                  <a:srgbClr val="000000"/>
                </a:solidFill>
                <a:latin typeface="Calibri" pitchFamily="34" charset="0"/>
                <a:cs typeface="Arial" charset="0"/>
              </a:rPr>
              <a:t>Dear James</a:t>
            </a:r>
          </a:p>
          <a:p>
            <a:pPr eaLnBrk="1" fontAlgn="base" hangingPunct="1">
              <a:spcBef>
                <a:spcPct val="0"/>
              </a:spcBef>
              <a:spcAft>
                <a:spcPct val="0"/>
              </a:spcAft>
            </a:pPr>
            <a:endParaRPr lang="en-US" sz="1400" smtClean="0">
              <a:solidFill>
                <a:srgbClr val="000000"/>
              </a:solidFill>
              <a:latin typeface="Calibri" pitchFamily="34" charset="0"/>
              <a:cs typeface="Arial" charset="0"/>
            </a:endParaRPr>
          </a:p>
          <a:p>
            <a:pPr eaLnBrk="1" fontAlgn="base" hangingPunct="1">
              <a:spcBef>
                <a:spcPct val="0"/>
              </a:spcBef>
              <a:spcAft>
                <a:spcPct val="0"/>
              </a:spcAft>
            </a:pPr>
            <a:r>
              <a:rPr lang="en-US" sz="1400" smtClean="0">
                <a:solidFill>
                  <a:srgbClr val="000000"/>
                </a:solidFill>
                <a:latin typeface="Calibri" pitchFamily="34" charset="0"/>
                <a:cs typeface="Arial" charset="0"/>
              </a:rPr>
              <a:t>The story of the two forms of lysozyme crystals goes back to about 1964 when it was found that the diffraction patterns from different crystals could be placed in one of two classes depending on their intensities. This discovery was a big set back at the time and I can remember a lecture title being changed from the 'The structure of lysozyme' to 'The structure of lysozyme two steps forward and one step back'. Thereafter the crystals were screened based on intensities of the (11,11,l) rows to distinguish them (e.g. 11,11,4 &gt; 11,11,5 in one form and vice versa in another). Data were collected only for those that fulfilled the Type II criteria. (These reflections were easy to measure on the linear diffractometer because crystals were mounted to rotate about the diagonal axis). As I recall both Type I and Type II could be found in the same crystallisation batch . Although sometimes the external morphology allowed recognition this was not infallible. </a:t>
            </a:r>
          </a:p>
          <a:p>
            <a:pPr eaLnBrk="1" fontAlgn="base" hangingPunct="1">
              <a:spcBef>
                <a:spcPct val="0"/>
              </a:spcBef>
              <a:spcAft>
                <a:spcPct val="0"/>
              </a:spcAft>
            </a:pPr>
            <a:endParaRPr lang="en-US" sz="1400" smtClean="0">
              <a:solidFill>
                <a:srgbClr val="000000"/>
              </a:solidFill>
              <a:latin typeface="Calibri" pitchFamily="34" charset="0"/>
              <a:cs typeface="Arial" charset="0"/>
            </a:endParaRPr>
          </a:p>
          <a:p>
            <a:pPr eaLnBrk="1" fontAlgn="base" hangingPunct="1">
              <a:spcBef>
                <a:spcPct val="0"/>
              </a:spcBef>
              <a:spcAft>
                <a:spcPct val="0"/>
              </a:spcAft>
            </a:pPr>
            <a:r>
              <a:rPr lang="en-US" sz="1400" smtClean="0">
                <a:solidFill>
                  <a:srgbClr val="000000"/>
                </a:solidFill>
                <a:latin typeface="Calibri" pitchFamily="34" charset="0"/>
                <a:cs typeface="Arial" charset="0"/>
              </a:rPr>
              <a:t>The structure was based on Type II crystals. Later a graduate student Helen Handoll examined Type I. The work, which was in the early days and before refinement programmes, seemed to suggest that the differences lay in the arrangement of water or chloride molecules (Lysozyme was crystallised from NaCl). But the work was never written up. Keith Wilson at one stage was following this up as lysozyme was being used to test data collection strategies but I do not know the outcome. </a:t>
            </a:r>
          </a:p>
          <a:p>
            <a:pPr eaLnBrk="1" fontAlgn="base" hangingPunct="1">
              <a:spcBef>
                <a:spcPct val="0"/>
              </a:spcBef>
              <a:spcAft>
                <a:spcPct val="0"/>
              </a:spcAft>
            </a:pPr>
            <a:endParaRPr lang="en-US" sz="1400" smtClean="0">
              <a:solidFill>
                <a:srgbClr val="000000"/>
              </a:solidFill>
              <a:latin typeface="Calibri" pitchFamily="34" charset="0"/>
              <a:cs typeface="Arial" charset="0"/>
            </a:endParaRPr>
          </a:p>
          <a:p>
            <a:pPr eaLnBrk="1" fontAlgn="base" hangingPunct="1">
              <a:spcBef>
                <a:spcPct val="0"/>
              </a:spcBef>
              <a:spcAft>
                <a:spcPct val="0"/>
              </a:spcAft>
            </a:pPr>
            <a:r>
              <a:rPr lang="en-US" sz="1400" smtClean="0">
                <a:solidFill>
                  <a:srgbClr val="000000"/>
                </a:solidFill>
                <a:latin typeface="Calibri" pitchFamily="34" charset="0"/>
                <a:cs typeface="Arial" charset="0"/>
              </a:rPr>
              <a:t>An account of this is given in International Table Volume F (Rossmann and Arnold edited 2001) p760. </a:t>
            </a:r>
          </a:p>
          <a:p>
            <a:pPr eaLnBrk="1" fontAlgn="base" hangingPunct="1">
              <a:spcBef>
                <a:spcPct val="0"/>
              </a:spcBef>
              <a:spcAft>
                <a:spcPct val="0"/>
              </a:spcAft>
            </a:pPr>
            <a:endParaRPr lang="en-US" sz="1400" smtClean="0">
              <a:solidFill>
                <a:srgbClr val="000000"/>
              </a:solidFill>
              <a:latin typeface="Calibri" pitchFamily="34" charset="0"/>
              <a:cs typeface="Arial" charset="0"/>
            </a:endParaRPr>
          </a:p>
          <a:p>
            <a:pPr eaLnBrk="1" fontAlgn="base" hangingPunct="1">
              <a:spcBef>
                <a:spcPct val="0"/>
              </a:spcBef>
              <a:spcAft>
                <a:spcPct val="0"/>
              </a:spcAft>
            </a:pPr>
            <a:r>
              <a:rPr lang="en-US" sz="1400" smtClean="0">
                <a:solidFill>
                  <a:srgbClr val="000000"/>
                </a:solidFill>
                <a:latin typeface="Calibri" pitchFamily="34" charset="0"/>
                <a:cs typeface="Arial" charset="0"/>
              </a:rPr>
              <a:t>Tony North was much involved in sorting this out and if you wanted more info he would be the person to contact. I hope this is helpful. Do let me know if you need more. </a:t>
            </a:r>
          </a:p>
          <a:p>
            <a:pPr eaLnBrk="1" fontAlgn="base" hangingPunct="1">
              <a:spcBef>
                <a:spcPct val="0"/>
              </a:spcBef>
              <a:spcAft>
                <a:spcPct val="0"/>
              </a:spcAft>
            </a:pPr>
            <a:endParaRPr lang="en-US" sz="1400" smtClean="0">
              <a:solidFill>
                <a:srgbClr val="000000"/>
              </a:solidFill>
              <a:latin typeface="Calibri" pitchFamily="34" charset="0"/>
              <a:cs typeface="Arial" charset="0"/>
            </a:endParaRPr>
          </a:p>
          <a:p>
            <a:pPr eaLnBrk="1" fontAlgn="base" hangingPunct="1">
              <a:spcBef>
                <a:spcPct val="0"/>
              </a:spcBef>
              <a:spcAft>
                <a:spcPct val="0"/>
              </a:spcAft>
            </a:pPr>
            <a:r>
              <a:rPr lang="en-US" sz="1400" smtClean="0">
                <a:solidFill>
                  <a:srgbClr val="000000"/>
                </a:solidFill>
                <a:latin typeface="Calibri" pitchFamily="34" charset="0"/>
                <a:cs typeface="Arial" charset="0"/>
              </a:rPr>
              <a:t>Best wishes </a:t>
            </a:r>
          </a:p>
          <a:p>
            <a:pPr eaLnBrk="1" fontAlgn="base" hangingPunct="1">
              <a:spcBef>
                <a:spcPct val="0"/>
              </a:spcBef>
              <a:spcAft>
                <a:spcPct val="0"/>
              </a:spcAft>
            </a:pPr>
            <a:endParaRPr lang="en-US" sz="1400" smtClean="0">
              <a:solidFill>
                <a:srgbClr val="000000"/>
              </a:solidFill>
              <a:latin typeface="Calibri" pitchFamily="34" charset="0"/>
              <a:cs typeface="Arial" charset="0"/>
            </a:endParaRPr>
          </a:p>
          <a:p>
            <a:pPr eaLnBrk="1" fontAlgn="base" hangingPunct="1">
              <a:spcBef>
                <a:spcPct val="0"/>
              </a:spcBef>
              <a:spcAft>
                <a:spcPct val="0"/>
              </a:spcAft>
            </a:pPr>
            <a:r>
              <a:rPr lang="en-US" sz="1400" smtClean="0">
                <a:solidFill>
                  <a:srgbClr val="000000"/>
                </a:solidFill>
                <a:latin typeface="Calibri" pitchFamily="34" charset="0"/>
                <a:cs typeface="Arial" charset="0"/>
              </a:rPr>
              <a:t>Louise </a:t>
            </a:r>
          </a:p>
        </p:txBody>
      </p:sp>
      <p:sp>
        <p:nvSpPr>
          <p:cNvPr id="100355" name="Title 1"/>
          <p:cNvSpPr txBox="1">
            <a:spLocks/>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4400" smtClean="0">
                <a:solidFill>
                  <a:srgbClr val="000000"/>
                </a:solidFill>
                <a:latin typeface="Calibri" pitchFamily="34" charset="0"/>
                <a:cs typeface="Arial" charset="0"/>
              </a:rPr>
              <a:t>Non-isomorphism in lysozyme</a:t>
            </a:r>
          </a:p>
        </p:txBody>
      </p:sp>
      <p:sp>
        <p:nvSpPr>
          <p:cNvPr id="2" name="Oval 1"/>
          <p:cNvSpPr/>
          <p:nvPr/>
        </p:nvSpPr>
        <p:spPr>
          <a:xfrm>
            <a:off x="4114800" y="2895600"/>
            <a:ext cx="2286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992417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Freeform 2"/>
          <p:cNvSpPr>
            <a:spLocks/>
          </p:cNvSpPr>
          <p:nvPr/>
        </p:nvSpPr>
        <p:spPr bwMode="auto">
          <a:xfrm>
            <a:off x="2843213" y="5305425"/>
            <a:ext cx="2905125" cy="706438"/>
          </a:xfrm>
          <a:custGeom>
            <a:avLst/>
            <a:gdLst>
              <a:gd name="T0" fmla="*/ 1350963 w 1830"/>
              <a:gd name="T1" fmla="*/ 7849 h 540"/>
              <a:gd name="T2" fmla="*/ 1447800 w 1830"/>
              <a:gd name="T3" fmla="*/ 9158 h 540"/>
              <a:gd name="T4" fmla="*/ 1554163 w 1830"/>
              <a:gd name="T5" fmla="*/ 9158 h 540"/>
              <a:gd name="T6" fmla="*/ 1690688 w 1830"/>
              <a:gd name="T7" fmla="*/ 19623 h 540"/>
              <a:gd name="T8" fmla="*/ 1854200 w 1830"/>
              <a:gd name="T9" fmla="*/ 39247 h 540"/>
              <a:gd name="T10" fmla="*/ 1987550 w 1830"/>
              <a:gd name="T11" fmla="*/ 58870 h 540"/>
              <a:gd name="T12" fmla="*/ 2155825 w 1830"/>
              <a:gd name="T13" fmla="*/ 92884 h 540"/>
              <a:gd name="T14" fmla="*/ 2332038 w 1830"/>
              <a:gd name="T15" fmla="*/ 142596 h 540"/>
              <a:gd name="T16" fmla="*/ 2498725 w 1830"/>
              <a:gd name="T17" fmla="*/ 201466 h 540"/>
              <a:gd name="T18" fmla="*/ 2597150 w 1830"/>
              <a:gd name="T19" fmla="*/ 245945 h 540"/>
              <a:gd name="T20" fmla="*/ 2719388 w 1830"/>
              <a:gd name="T21" fmla="*/ 304815 h 540"/>
              <a:gd name="T22" fmla="*/ 2792413 w 1830"/>
              <a:gd name="T23" fmla="*/ 350603 h 540"/>
              <a:gd name="T24" fmla="*/ 2827338 w 1830"/>
              <a:gd name="T25" fmla="*/ 383308 h 540"/>
              <a:gd name="T26" fmla="*/ 2843213 w 1830"/>
              <a:gd name="T27" fmla="*/ 395082 h 540"/>
              <a:gd name="T28" fmla="*/ 2451100 w 1830"/>
              <a:gd name="T29" fmla="*/ 587390 h 540"/>
              <a:gd name="T30" fmla="*/ 1646238 w 1830"/>
              <a:gd name="T31" fmla="*/ 692048 h 540"/>
              <a:gd name="T32" fmla="*/ 176213 w 1830"/>
              <a:gd name="T33" fmla="*/ 499739 h 540"/>
              <a:gd name="T34" fmla="*/ 593725 w 1830"/>
              <a:gd name="T35" fmla="*/ 187075 h 540"/>
              <a:gd name="T36" fmla="*/ 908050 w 1830"/>
              <a:gd name="T37" fmla="*/ 69336 h 540"/>
              <a:gd name="T38" fmla="*/ 1143000 w 1830"/>
              <a:gd name="T39" fmla="*/ 26164 h 540"/>
              <a:gd name="T40" fmla="*/ 1350963 w 1830"/>
              <a:gd name="T41" fmla="*/ 7849 h 5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sp>
        <p:nvSpPr>
          <p:cNvPr id="124931" name="Freeform 3"/>
          <p:cNvSpPr>
            <a:spLocks/>
          </p:cNvSpPr>
          <p:nvPr/>
        </p:nvSpPr>
        <p:spPr bwMode="auto">
          <a:xfrm>
            <a:off x="2841625" y="5167313"/>
            <a:ext cx="2905125" cy="857250"/>
          </a:xfrm>
          <a:custGeom>
            <a:avLst/>
            <a:gdLst>
              <a:gd name="T0" fmla="*/ 1350963 w 1830"/>
              <a:gd name="T1" fmla="*/ 9525 h 540"/>
              <a:gd name="T2" fmla="*/ 1447800 w 1830"/>
              <a:gd name="T3" fmla="*/ 11113 h 540"/>
              <a:gd name="T4" fmla="*/ 1554163 w 1830"/>
              <a:gd name="T5" fmla="*/ 11113 h 540"/>
              <a:gd name="T6" fmla="*/ 1690688 w 1830"/>
              <a:gd name="T7" fmla="*/ 23813 h 540"/>
              <a:gd name="T8" fmla="*/ 1854200 w 1830"/>
              <a:gd name="T9" fmla="*/ 47625 h 540"/>
              <a:gd name="T10" fmla="*/ 1987550 w 1830"/>
              <a:gd name="T11" fmla="*/ 71438 h 540"/>
              <a:gd name="T12" fmla="*/ 2155825 w 1830"/>
              <a:gd name="T13" fmla="*/ 112713 h 540"/>
              <a:gd name="T14" fmla="*/ 2332038 w 1830"/>
              <a:gd name="T15" fmla="*/ 173038 h 540"/>
              <a:gd name="T16" fmla="*/ 2498725 w 1830"/>
              <a:gd name="T17" fmla="*/ 244475 h 540"/>
              <a:gd name="T18" fmla="*/ 2597150 w 1830"/>
              <a:gd name="T19" fmla="*/ 298450 h 540"/>
              <a:gd name="T20" fmla="*/ 2719388 w 1830"/>
              <a:gd name="T21" fmla="*/ 369888 h 540"/>
              <a:gd name="T22" fmla="*/ 2792413 w 1830"/>
              <a:gd name="T23" fmla="*/ 425450 h 540"/>
              <a:gd name="T24" fmla="*/ 2827338 w 1830"/>
              <a:gd name="T25" fmla="*/ 465138 h 540"/>
              <a:gd name="T26" fmla="*/ 2843213 w 1830"/>
              <a:gd name="T27" fmla="*/ 479425 h 540"/>
              <a:gd name="T28" fmla="*/ 2451100 w 1830"/>
              <a:gd name="T29" fmla="*/ 712788 h 540"/>
              <a:gd name="T30" fmla="*/ 1646238 w 1830"/>
              <a:gd name="T31" fmla="*/ 839788 h 540"/>
              <a:gd name="T32" fmla="*/ 176213 w 1830"/>
              <a:gd name="T33" fmla="*/ 606425 h 540"/>
              <a:gd name="T34" fmla="*/ 593725 w 1830"/>
              <a:gd name="T35" fmla="*/ 227013 h 540"/>
              <a:gd name="T36" fmla="*/ 908050 w 1830"/>
              <a:gd name="T37" fmla="*/ 84138 h 540"/>
              <a:gd name="T38" fmla="*/ 1143000 w 1830"/>
              <a:gd name="T39" fmla="*/ 31750 h 540"/>
              <a:gd name="T40" fmla="*/ 1350963 w 1830"/>
              <a:gd name="T41" fmla="*/ 9525 h 5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sp>
        <p:nvSpPr>
          <p:cNvPr id="124932" name="Rectangle 4"/>
          <p:cNvSpPr>
            <a:spLocks noChangeArrowheads="1"/>
          </p:cNvSpPr>
          <p:nvPr/>
        </p:nvSpPr>
        <p:spPr bwMode="auto">
          <a:xfrm>
            <a:off x="454025" y="27146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5400" smtClean="0">
                <a:solidFill>
                  <a:srgbClr val="000000"/>
                </a:solidFill>
                <a:cs typeface="Arial" charset="0"/>
              </a:rPr>
              <a:t>equilibrated drop</a:t>
            </a:r>
            <a:br>
              <a:rPr lang="en-US" sz="5400" smtClean="0">
                <a:solidFill>
                  <a:srgbClr val="000000"/>
                </a:solidFill>
                <a:cs typeface="Arial" charset="0"/>
              </a:rPr>
            </a:br>
            <a:endParaRPr lang="en-US" sz="4000" smtClean="0">
              <a:solidFill>
                <a:srgbClr val="000000"/>
              </a:solidFill>
              <a:cs typeface="Arial" charset="0"/>
            </a:endParaRPr>
          </a:p>
        </p:txBody>
      </p:sp>
      <p:sp>
        <p:nvSpPr>
          <p:cNvPr id="124933" name="Rectangle 5"/>
          <p:cNvSpPr>
            <a:spLocks noGrp="1" noChangeArrowheads="1"/>
          </p:cNvSpPr>
          <p:nvPr>
            <p:ph type="title"/>
          </p:nvPr>
        </p:nvSpPr>
        <p:spPr/>
        <p:txBody>
          <a:bodyPr/>
          <a:lstStyle/>
          <a:p>
            <a:pPr eaLnBrk="1" hangingPunct="1"/>
            <a:r>
              <a:rPr lang="en-US" sz="5400" smtClean="0"/>
              <a:t>opened drop:</a:t>
            </a:r>
            <a:br>
              <a:rPr lang="en-US" sz="5400" smtClean="0"/>
            </a:br>
            <a:r>
              <a:rPr lang="en-US" sz="4000" smtClean="0"/>
              <a:t>you have ~30 seconds!</a:t>
            </a:r>
          </a:p>
        </p:txBody>
      </p:sp>
      <p:sp>
        <p:nvSpPr>
          <p:cNvPr id="101382" name="Freeform 6"/>
          <p:cNvSpPr>
            <a:spLocks/>
          </p:cNvSpPr>
          <p:nvPr/>
        </p:nvSpPr>
        <p:spPr bwMode="auto">
          <a:xfrm>
            <a:off x="-1703388" y="2362200"/>
            <a:ext cx="11834813" cy="5210175"/>
          </a:xfrm>
          <a:custGeom>
            <a:avLst/>
            <a:gdLst>
              <a:gd name="T0" fmla="*/ 5910263 w 7455"/>
              <a:gd name="T1" fmla="*/ 3552825 h 3282"/>
              <a:gd name="T2" fmla="*/ 5981700 w 7455"/>
              <a:gd name="T3" fmla="*/ 3552825 h 3282"/>
              <a:gd name="T4" fmla="*/ 6075363 w 7455"/>
              <a:gd name="T5" fmla="*/ 3552825 h 3282"/>
              <a:gd name="T6" fmla="*/ 6199188 w 7455"/>
              <a:gd name="T7" fmla="*/ 3544888 h 3282"/>
              <a:gd name="T8" fmla="*/ 6329363 w 7455"/>
              <a:gd name="T9" fmla="*/ 3533775 h 3282"/>
              <a:gd name="T10" fmla="*/ 6545263 w 7455"/>
              <a:gd name="T11" fmla="*/ 3506788 h 3282"/>
              <a:gd name="T12" fmla="*/ 6746875 w 7455"/>
              <a:gd name="T13" fmla="*/ 3467100 h 3282"/>
              <a:gd name="T14" fmla="*/ 6994525 w 7455"/>
              <a:gd name="T15" fmla="*/ 3397250 h 3282"/>
              <a:gd name="T16" fmla="*/ 7200900 w 7455"/>
              <a:gd name="T17" fmla="*/ 3319463 h 3282"/>
              <a:gd name="T18" fmla="*/ 7361238 w 7455"/>
              <a:gd name="T19" fmla="*/ 3241675 h 3282"/>
              <a:gd name="T20" fmla="*/ 7510463 w 7455"/>
              <a:gd name="T21" fmla="*/ 3148013 h 3282"/>
              <a:gd name="T22" fmla="*/ 7626350 w 7455"/>
              <a:gd name="T23" fmla="*/ 3049588 h 3282"/>
              <a:gd name="T24" fmla="*/ 7691438 w 7455"/>
              <a:gd name="T25" fmla="*/ 2981325 h 3282"/>
              <a:gd name="T26" fmla="*/ 7766050 w 7455"/>
              <a:gd name="T27" fmla="*/ 2924175 h 3282"/>
              <a:gd name="T28" fmla="*/ 8196263 w 7455"/>
              <a:gd name="T29" fmla="*/ 2914650 h 3282"/>
              <a:gd name="T30" fmla="*/ 8461375 w 7455"/>
              <a:gd name="T31" fmla="*/ 2914650 h 3282"/>
              <a:gd name="T32" fmla="*/ 8585200 w 7455"/>
              <a:gd name="T33" fmla="*/ 2847975 h 3282"/>
              <a:gd name="T34" fmla="*/ 8594725 w 7455"/>
              <a:gd name="T35" fmla="*/ 2657475 h 3282"/>
              <a:gd name="T36" fmla="*/ 8601075 w 7455"/>
              <a:gd name="T37" fmla="*/ 2444750 h 3282"/>
              <a:gd name="T38" fmla="*/ 8599488 w 7455"/>
              <a:gd name="T39" fmla="*/ 1347788 h 3282"/>
              <a:gd name="T40" fmla="*/ 8594725 w 7455"/>
              <a:gd name="T41" fmla="*/ 847725 h 3282"/>
              <a:gd name="T42" fmla="*/ 8628063 w 7455"/>
              <a:gd name="T43" fmla="*/ 652463 h 3282"/>
              <a:gd name="T44" fmla="*/ 8718550 w 7455"/>
              <a:gd name="T45" fmla="*/ 461963 h 3282"/>
              <a:gd name="T46" fmla="*/ 8951913 w 7455"/>
              <a:gd name="T47" fmla="*/ 309563 h 3282"/>
              <a:gd name="T48" fmla="*/ 9409113 w 7455"/>
              <a:gd name="T49" fmla="*/ 290513 h 3282"/>
              <a:gd name="T50" fmla="*/ 10013950 w 7455"/>
              <a:gd name="T51" fmla="*/ 285750 h 3282"/>
              <a:gd name="T52" fmla="*/ 10704513 w 7455"/>
              <a:gd name="T53" fmla="*/ 280988 h 3282"/>
              <a:gd name="T54" fmla="*/ 11314113 w 7455"/>
              <a:gd name="T55" fmla="*/ 290513 h 3282"/>
              <a:gd name="T56" fmla="*/ 11571288 w 7455"/>
              <a:gd name="T57" fmla="*/ 285750 h 3282"/>
              <a:gd name="T58" fmla="*/ 11604625 w 7455"/>
              <a:gd name="T59" fmla="*/ 708025 h 3282"/>
              <a:gd name="T60" fmla="*/ 11212513 w 7455"/>
              <a:gd name="T61" fmla="*/ 4535488 h 3282"/>
              <a:gd name="T62" fmla="*/ 7869238 w 7455"/>
              <a:gd name="T63" fmla="*/ 4678363 h 3282"/>
              <a:gd name="T64" fmla="*/ 1168400 w 7455"/>
              <a:gd name="T65" fmla="*/ 4560888 h 3282"/>
              <a:gd name="T66" fmla="*/ 854075 w 7455"/>
              <a:gd name="T67" fmla="*/ 785813 h 3282"/>
              <a:gd name="T68" fmla="*/ 893763 w 7455"/>
              <a:gd name="T69" fmla="*/ 314325 h 3282"/>
              <a:gd name="T70" fmla="*/ 2513013 w 7455"/>
              <a:gd name="T71" fmla="*/ 261938 h 3282"/>
              <a:gd name="T72" fmla="*/ 3270250 w 7455"/>
              <a:gd name="T73" fmla="*/ 271463 h 3282"/>
              <a:gd name="T74" fmla="*/ 3556000 w 7455"/>
              <a:gd name="T75" fmla="*/ 404813 h 3282"/>
              <a:gd name="T76" fmla="*/ 3717925 w 7455"/>
              <a:gd name="T77" fmla="*/ 752475 h 3282"/>
              <a:gd name="T78" fmla="*/ 3708400 w 7455"/>
              <a:gd name="T79" fmla="*/ 1819275 h 3282"/>
              <a:gd name="T80" fmla="*/ 3713163 w 7455"/>
              <a:gd name="T81" fmla="*/ 2728913 h 3282"/>
              <a:gd name="T82" fmla="*/ 3732213 w 7455"/>
              <a:gd name="T83" fmla="*/ 2924175 h 3282"/>
              <a:gd name="T84" fmla="*/ 3898900 w 7455"/>
              <a:gd name="T85" fmla="*/ 2986088 h 3282"/>
              <a:gd name="T86" fmla="*/ 4433888 w 7455"/>
              <a:gd name="T87" fmla="*/ 2994025 h 3282"/>
              <a:gd name="T88" fmla="*/ 4746625 w 7455"/>
              <a:gd name="T89" fmla="*/ 3228975 h 3282"/>
              <a:gd name="T90" fmla="*/ 5008563 w 7455"/>
              <a:gd name="T91" fmla="*/ 3436938 h 3282"/>
              <a:gd name="T92" fmla="*/ 5438775 w 7455"/>
              <a:gd name="T93" fmla="*/ 3529013 h 3282"/>
              <a:gd name="T94" fmla="*/ 5910263 w 7455"/>
              <a:gd name="T95" fmla="*/ 3552825 h 328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455" h="3282">
                <a:moveTo>
                  <a:pt x="3723" y="2238"/>
                </a:moveTo>
                <a:cubicBezTo>
                  <a:pt x="3763" y="2232"/>
                  <a:pt x="3751" y="2238"/>
                  <a:pt x="3768" y="2238"/>
                </a:cubicBezTo>
                <a:cubicBezTo>
                  <a:pt x="3786" y="2238"/>
                  <a:pt x="3804" y="2238"/>
                  <a:pt x="3827" y="2238"/>
                </a:cubicBezTo>
                <a:cubicBezTo>
                  <a:pt x="3850" y="2237"/>
                  <a:pt x="3878" y="2234"/>
                  <a:pt x="3905" y="2233"/>
                </a:cubicBezTo>
                <a:cubicBezTo>
                  <a:pt x="3931" y="2231"/>
                  <a:pt x="3950" y="2230"/>
                  <a:pt x="3987" y="2226"/>
                </a:cubicBezTo>
                <a:cubicBezTo>
                  <a:pt x="4023" y="2222"/>
                  <a:pt x="4079" y="2216"/>
                  <a:pt x="4123" y="2209"/>
                </a:cubicBezTo>
                <a:cubicBezTo>
                  <a:pt x="4167" y="2202"/>
                  <a:pt x="4203" y="2195"/>
                  <a:pt x="4250" y="2184"/>
                </a:cubicBezTo>
                <a:cubicBezTo>
                  <a:pt x="4298" y="2172"/>
                  <a:pt x="4358" y="2155"/>
                  <a:pt x="4406" y="2140"/>
                </a:cubicBezTo>
                <a:cubicBezTo>
                  <a:pt x="4454" y="2124"/>
                  <a:pt x="4498" y="2107"/>
                  <a:pt x="4536" y="2091"/>
                </a:cubicBezTo>
                <a:cubicBezTo>
                  <a:pt x="4575" y="2074"/>
                  <a:pt x="4604" y="2060"/>
                  <a:pt x="4637" y="2042"/>
                </a:cubicBezTo>
                <a:cubicBezTo>
                  <a:pt x="4669" y="2024"/>
                  <a:pt x="4703" y="2003"/>
                  <a:pt x="4731" y="1983"/>
                </a:cubicBezTo>
                <a:cubicBezTo>
                  <a:pt x="4759" y="1962"/>
                  <a:pt x="4785" y="1938"/>
                  <a:pt x="4804" y="1921"/>
                </a:cubicBezTo>
                <a:cubicBezTo>
                  <a:pt x="4823" y="1904"/>
                  <a:pt x="4830" y="1891"/>
                  <a:pt x="4845" y="1878"/>
                </a:cubicBezTo>
                <a:cubicBezTo>
                  <a:pt x="4860" y="1865"/>
                  <a:pt x="4839" y="1849"/>
                  <a:pt x="4892" y="1842"/>
                </a:cubicBezTo>
                <a:cubicBezTo>
                  <a:pt x="4945" y="1835"/>
                  <a:pt x="5090" y="1837"/>
                  <a:pt x="5163" y="1836"/>
                </a:cubicBezTo>
                <a:cubicBezTo>
                  <a:pt x="5236" y="1835"/>
                  <a:pt x="5289" y="1843"/>
                  <a:pt x="5330" y="1836"/>
                </a:cubicBezTo>
                <a:cubicBezTo>
                  <a:pt x="5371" y="1829"/>
                  <a:pt x="5394" y="1821"/>
                  <a:pt x="5408" y="1794"/>
                </a:cubicBezTo>
                <a:cubicBezTo>
                  <a:pt x="5422" y="1767"/>
                  <a:pt x="5412" y="1716"/>
                  <a:pt x="5414" y="1674"/>
                </a:cubicBezTo>
                <a:cubicBezTo>
                  <a:pt x="5416" y="1632"/>
                  <a:pt x="5418" y="1677"/>
                  <a:pt x="5418" y="1540"/>
                </a:cubicBezTo>
                <a:cubicBezTo>
                  <a:pt x="5418" y="1403"/>
                  <a:pt x="5418" y="1017"/>
                  <a:pt x="5417" y="849"/>
                </a:cubicBezTo>
                <a:cubicBezTo>
                  <a:pt x="5416" y="681"/>
                  <a:pt x="5411" y="607"/>
                  <a:pt x="5414" y="534"/>
                </a:cubicBezTo>
                <a:cubicBezTo>
                  <a:pt x="5417" y="461"/>
                  <a:pt x="5422" y="452"/>
                  <a:pt x="5435" y="411"/>
                </a:cubicBezTo>
                <a:cubicBezTo>
                  <a:pt x="5448" y="370"/>
                  <a:pt x="5458" y="327"/>
                  <a:pt x="5492" y="291"/>
                </a:cubicBezTo>
                <a:cubicBezTo>
                  <a:pt x="5526" y="255"/>
                  <a:pt x="5567" y="213"/>
                  <a:pt x="5639" y="195"/>
                </a:cubicBezTo>
                <a:cubicBezTo>
                  <a:pt x="5711" y="177"/>
                  <a:pt x="5816" y="185"/>
                  <a:pt x="5927" y="183"/>
                </a:cubicBezTo>
                <a:cubicBezTo>
                  <a:pt x="6038" y="181"/>
                  <a:pt x="6172" y="181"/>
                  <a:pt x="6308" y="180"/>
                </a:cubicBezTo>
                <a:cubicBezTo>
                  <a:pt x="6444" y="179"/>
                  <a:pt x="6607" y="177"/>
                  <a:pt x="6743" y="177"/>
                </a:cubicBezTo>
                <a:cubicBezTo>
                  <a:pt x="6879" y="177"/>
                  <a:pt x="7036" y="182"/>
                  <a:pt x="7127" y="183"/>
                </a:cubicBezTo>
                <a:cubicBezTo>
                  <a:pt x="7218" y="184"/>
                  <a:pt x="7259" y="136"/>
                  <a:pt x="7289" y="180"/>
                </a:cubicBezTo>
                <a:cubicBezTo>
                  <a:pt x="7319" y="224"/>
                  <a:pt x="7348" y="0"/>
                  <a:pt x="7310" y="446"/>
                </a:cubicBezTo>
                <a:cubicBezTo>
                  <a:pt x="7272" y="892"/>
                  <a:pt x="7455" y="2440"/>
                  <a:pt x="7063" y="2857"/>
                </a:cubicBezTo>
                <a:cubicBezTo>
                  <a:pt x="6671" y="3274"/>
                  <a:pt x="6011" y="2944"/>
                  <a:pt x="4957" y="2947"/>
                </a:cubicBezTo>
                <a:cubicBezTo>
                  <a:pt x="3903" y="2950"/>
                  <a:pt x="1472" y="3282"/>
                  <a:pt x="736" y="2873"/>
                </a:cubicBezTo>
                <a:cubicBezTo>
                  <a:pt x="0" y="2464"/>
                  <a:pt x="567" y="941"/>
                  <a:pt x="538" y="495"/>
                </a:cubicBezTo>
                <a:cubicBezTo>
                  <a:pt x="509" y="49"/>
                  <a:pt x="389" y="253"/>
                  <a:pt x="563" y="198"/>
                </a:cubicBezTo>
                <a:cubicBezTo>
                  <a:pt x="737" y="143"/>
                  <a:pt x="1334" y="169"/>
                  <a:pt x="1583" y="165"/>
                </a:cubicBezTo>
                <a:cubicBezTo>
                  <a:pt x="1832" y="161"/>
                  <a:pt x="1951" y="156"/>
                  <a:pt x="2060" y="171"/>
                </a:cubicBezTo>
                <a:cubicBezTo>
                  <a:pt x="2169" y="186"/>
                  <a:pt x="2193" y="204"/>
                  <a:pt x="2240" y="255"/>
                </a:cubicBezTo>
                <a:cubicBezTo>
                  <a:pt x="2287" y="306"/>
                  <a:pt x="2326" y="326"/>
                  <a:pt x="2342" y="474"/>
                </a:cubicBezTo>
                <a:cubicBezTo>
                  <a:pt x="2358" y="622"/>
                  <a:pt x="2336" y="939"/>
                  <a:pt x="2336" y="1146"/>
                </a:cubicBezTo>
                <a:cubicBezTo>
                  <a:pt x="2336" y="1353"/>
                  <a:pt x="2337" y="1603"/>
                  <a:pt x="2339" y="1719"/>
                </a:cubicBezTo>
                <a:cubicBezTo>
                  <a:pt x="2341" y="1835"/>
                  <a:pt x="2332" y="1815"/>
                  <a:pt x="2351" y="1842"/>
                </a:cubicBezTo>
                <a:cubicBezTo>
                  <a:pt x="2370" y="1869"/>
                  <a:pt x="2382" y="1874"/>
                  <a:pt x="2456" y="1881"/>
                </a:cubicBezTo>
                <a:cubicBezTo>
                  <a:pt x="2530" y="1888"/>
                  <a:pt x="2704" y="1861"/>
                  <a:pt x="2793" y="1886"/>
                </a:cubicBezTo>
                <a:cubicBezTo>
                  <a:pt x="2882" y="1911"/>
                  <a:pt x="2930" y="1988"/>
                  <a:pt x="2990" y="2034"/>
                </a:cubicBezTo>
                <a:cubicBezTo>
                  <a:pt x="3050" y="2080"/>
                  <a:pt x="3082" y="2134"/>
                  <a:pt x="3155" y="2165"/>
                </a:cubicBezTo>
                <a:cubicBezTo>
                  <a:pt x="3228" y="2196"/>
                  <a:pt x="3331" y="2211"/>
                  <a:pt x="3426" y="2223"/>
                </a:cubicBezTo>
                <a:cubicBezTo>
                  <a:pt x="3521" y="2235"/>
                  <a:pt x="3661" y="2235"/>
                  <a:pt x="3723" y="2238"/>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nvGrpSpPr>
          <p:cNvPr id="101383" name="Group 7"/>
          <p:cNvGrpSpPr>
            <a:grpSpLocks/>
          </p:cNvGrpSpPr>
          <p:nvPr/>
        </p:nvGrpSpPr>
        <p:grpSpPr bwMode="auto">
          <a:xfrm>
            <a:off x="5197475" y="5548313"/>
            <a:ext cx="277813" cy="238125"/>
            <a:chOff x="3192" y="2215"/>
            <a:chExt cx="920" cy="943"/>
          </a:xfrm>
        </p:grpSpPr>
        <p:sp>
          <p:nvSpPr>
            <p:cNvPr id="101403" name="Freeform 8"/>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sp>
          <p:nvSpPr>
            <p:cNvPr id="101404" name="Line 9"/>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sp>
          <p:nvSpPr>
            <p:cNvPr id="101405" name="Line 10"/>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sp>
          <p:nvSpPr>
            <p:cNvPr id="101406" name="Line 11"/>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sp>
          <p:nvSpPr>
            <p:cNvPr id="101407" name="Line 12"/>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sp>
          <p:nvSpPr>
            <p:cNvPr id="101408" name="Freeform 13"/>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sp>
          <p:nvSpPr>
            <p:cNvPr id="101409" name="Freeform 14"/>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sp>
          <p:nvSpPr>
            <p:cNvPr id="101410" name="Freeform 15"/>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sp>
          <p:nvSpPr>
            <p:cNvPr id="101411" name="Freeform 16"/>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sp>
        <p:nvSpPr>
          <p:cNvPr id="124945" name="Freeform 17"/>
          <p:cNvSpPr>
            <a:spLocks/>
          </p:cNvSpPr>
          <p:nvPr/>
        </p:nvSpPr>
        <p:spPr bwMode="auto">
          <a:xfrm>
            <a:off x="-692150" y="2141538"/>
            <a:ext cx="6705600" cy="487362"/>
          </a:xfrm>
          <a:custGeom>
            <a:avLst/>
            <a:gdLst>
              <a:gd name="T0" fmla="*/ 0 w 4224"/>
              <a:gd name="T1" fmla="*/ 431800 h 307"/>
              <a:gd name="T2" fmla="*/ 1971675 w 4224"/>
              <a:gd name="T3" fmla="*/ 419100 h 307"/>
              <a:gd name="T4" fmla="*/ 4741863 w 4224"/>
              <a:gd name="T5" fmla="*/ 406400 h 307"/>
              <a:gd name="T6" fmla="*/ 6388100 w 4224"/>
              <a:gd name="T7" fmla="*/ 419100 h 307"/>
              <a:gd name="T8" fmla="*/ 6648450 w 4224"/>
              <a:gd name="T9" fmla="*/ 0 h 3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24" h="307">
                <a:moveTo>
                  <a:pt x="0" y="272"/>
                </a:moveTo>
                <a:cubicBezTo>
                  <a:pt x="207" y="271"/>
                  <a:pt x="744" y="267"/>
                  <a:pt x="1242" y="264"/>
                </a:cubicBezTo>
                <a:cubicBezTo>
                  <a:pt x="1740" y="261"/>
                  <a:pt x="2523" y="256"/>
                  <a:pt x="2987" y="256"/>
                </a:cubicBezTo>
                <a:cubicBezTo>
                  <a:pt x="3451" y="256"/>
                  <a:pt x="3824" y="307"/>
                  <a:pt x="4024" y="264"/>
                </a:cubicBezTo>
                <a:cubicBezTo>
                  <a:pt x="4224" y="221"/>
                  <a:pt x="4161" y="44"/>
                  <a:pt x="4188" y="0"/>
                </a:cubicBezTo>
              </a:path>
            </a:pathLst>
          </a:custGeom>
          <a:noFill/>
          <a:ln w="101600">
            <a:solidFill>
              <a:srgbClr val="BEBEB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sp>
        <p:nvSpPr>
          <p:cNvPr id="124946" name="Freeform 18"/>
          <p:cNvSpPr>
            <a:spLocks/>
          </p:cNvSpPr>
          <p:nvPr/>
        </p:nvSpPr>
        <p:spPr bwMode="auto">
          <a:xfrm>
            <a:off x="6570663" y="2573338"/>
            <a:ext cx="2795587" cy="469900"/>
          </a:xfrm>
          <a:custGeom>
            <a:avLst/>
            <a:gdLst>
              <a:gd name="T0" fmla="*/ 0 w 1761"/>
              <a:gd name="T1" fmla="*/ 469900 h 296"/>
              <a:gd name="T2" fmla="*/ 339725 w 1761"/>
              <a:gd name="T3" fmla="*/ 92075 h 296"/>
              <a:gd name="T4" fmla="*/ 719137 w 1761"/>
              <a:gd name="T5" fmla="*/ 25400 h 296"/>
              <a:gd name="T6" fmla="*/ 2795587 w 1761"/>
              <a:gd name="T7" fmla="*/ 0 h 2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61" h="296">
                <a:moveTo>
                  <a:pt x="0" y="296"/>
                </a:moveTo>
                <a:cubicBezTo>
                  <a:pt x="69" y="200"/>
                  <a:pt x="139" y="105"/>
                  <a:pt x="214" y="58"/>
                </a:cubicBezTo>
                <a:cubicBezTo>
                  <a:pt x="289" y="11"/>
                  <a:pt x="195" y="26"/>
                  <a:pt x="453" y="16"/>
                </a:cubicBezTo>
                <a:cubicBezTo>
                  <a:pt x="711" y="6"/>
                  <a:pt x="1489" y="3"/>
                  <a:pt x="1761" y="0"/>
                </a:cubicBezTo>
              </a:path>
            </a:pathLst>
          </a:custGeom>
          <a:noFill/>
          <a:ln w="88900">
            <a:solidFill>
              <a:srgbClr val="BEBEBE"/>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sp>
        <p:nvSpPr>
          <p:cNvPr id="124947" name="Line 19"/>
          <p:cNvSpPr>
            <a:spLocks noChangeShapeType="1"/>
          </p:cNvSpPr>
          <p:nvPr/>
        </p:nvSpPr>
        <p:spPr bwMode="auto">
          <a:xfrm>
            <a:off x="-836613" y="2560638"/>
            <a:ext cx="10202863" cy="0"/>
          </a:xfrm>
          <a:prstGeom prst="line">
            <a:avLst/>
          </a:prstGeom>
          <a:noFill/>
          <a:ln w="101600">
            <a:solidFill>
              <a:srgbClr val="BEBEB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nvGrpSpPr>
          <p:cNvPr id="124948" name="Group 20"/>
          <p:cNvGrpSpPr>
            <a:grpSpLocks/>
          </p:cNvGrpSpPr>
          <p:nvPr/>
        </p:nvGrpSpPr>
        <p:grpSpPr bwMode="auto">
          <a:xfrm>
            <a:off x="2543175" y="2952750"/>
            <a:ext cx="4041775" cy="2043113"/>
            <a:chOff x="1602" y="1860"/>
            <a:chExt cx="2546" cy="1287"/>
          </a:xfrm>
        </p:grpSpPr>
        <p:sp>
          <p:nvSpPr>
            <p:cNvPr id="101388" name="Oval 21"/>
            <p:cNvSpPr>
              <a:spLocks noChangeArrowheads="1"/>
            </p:cNvSpPr>
            <p:nvPr/>
          </p:nvSpPr>
          <p:spPr bwMode="auto">
            <a:xfrm>
              <a:off x="1605" y="186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101389" name="Oval 22"/>
            <p:cNvSpPr>
              <a:spLocks noChangeArrowheads="1"/>
            </p:cNvSpPr>
            <p:nvPr/>
          </p:nvSpPr>
          <p:spPr bwMode="auto">
            <a:xfrm>
              <a:off x="3791" y="1972"/>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101390" name="Oval 23"/>
            <p:cNvSpPr>
              <a:spLocks noChangeArrowheads="1"/>
            </p:cNvSpPr>
            <p:nvPr/>
          </p:nvSpPr>
          <p:spPr bwMode="auto">
            <a:xfrm>
              <a:off x="2685" y="2315"/>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101391" name="Oval 24"/>
            <p:cNvSpPr>
              <a:spLocks noChangeArrowheads="1"/>
            </p:cNvSpPr>
            <p:nvPr/>
          </p:nvSpPr>
          <p:spPr bwMode="auto">
            <a:xfrm>
              <a:off x="1893" y="214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101392" name="Oval 25"/>
            <p:cNvSpPr>
              <a:spLocks noChangeArrowheads="1"/>
            </p:cNvSpPr>
            <p:nvPr/>
          </p:nvSpPr>
          <p:spPr bwMode="auto">
            <a:xfrm>
              <a:off x="1602" y="3091"/>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101393" name="Oval 26"/>
            <p:cNvSpPr>
              <a:spLocks noChangeArrowheads="1"/>
            </p:cNvSpPr>
            <p:nvPr/>
          </p:nvSpPr>
          <p:spPr bwMode="auto">
            <a:xfrm>
              <a:off x="1987" y="2875"/>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101394" name="Oval 27"/>
            <p:cNvSpPr>
              <a:spLocks noChangeArrowheads="1"/>
            </p:cNvSpPr>
            <p:nvPr/>
          </p:nvSpPr>
          <p:spPr bwMode="auto">
            <a:xfrm>
              <a:off x="3218" y="251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101395" name="Oval 28"/>
            <p:cNvSpPr>
              <a:spLocks noChangeArrowheads="1"/>
            </p:cNvSpPr>
            <p:nvPr/>
          </p:nvSpPr>
          <p:spPr bwMode="auto">
            <a:xfrm>
              <a:off x="2812" y="194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101396" name="Oval 29"/>
            <p:cNvSpPr>
              <a:spLocks noChangeArrowheads="1"/>
            </p:cNvSpPr>
            <p:nvPr/>
          </p:nvSpPr>
          <p:spPr bwMode="auto">
            <a:xfrm>
              <a:off x="2373" y="262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101397" name="Oval 30"/>
            <p:cNvSpPr>
              <a:spLocks noChangeArrowheads="1"/>
            </p:cNvSpPr>
            <p:nvPr/>
          </p:nvSpPr>
          <p:spPr bwMode="auto">
            <a:xfrm>
              <a:off x="3292" y="230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101398" name="Oval 31"/>
            <p:cNvSpPr>
              <a:spLocks noChangeArrowheads="1"/>
            </p:cNvSpPr>
            <p:nvPr/>
          </p:nvSpPr>
          <p:spPr bwMode="auto">
            <a:xfrm>
              <a:off x="3380" y="305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101399" name="Oval 32"/>
            <p:cNvSpPr>
              <a:spLocks noChangeArrowheads="1"/>
            </p:cNvSpPr>
            <p:nvPr/>
          </p:nvSpPr>
          <p:spPr bwMode="auto">
            <a:xfrm>
              <a:off x="3937" y="2677"/>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101400" name="Oval 33"/>
            <p:cNvSpPr>
              <a:spLocks noChangeArrowheads="1"/>
            </p:cNvSpPr>
            <p:nvPr/>
          </p:nvSpPr>
          <p:spPr bwMode="auto">
            <a:xfrm>
              <a:off x="2244" y="1947"/>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101401" name="Oval 34"/>
            <p:cNvSpPr>
              <a:spLocks noChangeArrowheads="1"/>
            </p:cNvSpPr>
            <p:nvPr/>
          </p:nvSpPr>
          <p:spPr bwMode="auto">
            <a:xfrm>
              <a:off x="4092" y="3072"/>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101402" name="Oval 35"/>
            <p:cNvSpPr>
              <a:spLocks noChangeArrowheads="1"/>
            </p:cNvSpPr>
            <p:nvPr/>
          </p:nvSpPr>
          <p:spPr bwMode="auto">
            <a:xfrm>
              <a:off x="2601" y="299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grpSp>
    </p:spTree>
    <p:extLst>
      <p:ext uri="{BB962C8B-B14F-4D97-AF65-F5344CB8AC3E}">
        <p14:creationId xmlns:p14="http://schemas.microsoft.com/office/powerpoint/2010/main" val="41175198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494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249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49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4933"/>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24932"/>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124948"/>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49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animBg="1"/>
      <p:bldP spid="124932" grpId="0"/>
      <p:bldP spid="124933" grpId="0"/>
      <p:bldP spid="124945" grpId="0" animBg="1"/>
      <p:bldP spid="124946" grpId="0" animBg="1"/>
      <p:bldP spid="124947"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20638"/>
            <a:ext cx="8229600" cy="1143000"/>
          </a:xfrm>
        </p:spPr>
        <p:txBody>
          <a:bodyPr/>
          <a:lstStyle/>
          <a:p>
            <a:pPr eaLnBrk="1" hangingPunct="1"/>
            <a:r>
              <a:rPr lang="en-US" smtClean="0">
                <a:solidFill>
                  <a:schemeClr val="tx1"/>
                </a:solidFill>
              </a:rPr>
              <a:t>Response to dehydration</a:t>
            </a:r>
          </a:p>
        </p:txBody>
      </p:sp>
      <p:pic>
        <p:nvPicPr>
          <p:cNvPr id="10240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1838"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mtClean="0">
                <a:solidFill>
                  <a:srgbClr val="000000"/>
                </a:solidFill>
                <a:cs typeface="Arial" charset="0"/>
              </a:rPr>
              <a:t>www.proteros.de</a:t>
            </a:r>
          </a:p>
        </p:txBody>
      </p:sp>
    </p:spTree>
    <p:extLst>
      <p:ext uri="{BB962C8B-B14F-4D97-AF65-F5344CB8AC3E}">
        <p14:creationId xmlns:p14="http://schemas.microsoft.com/office/powerpoint/2010/main" val="2618808898"/>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457200" y="20638"/>
            <a:ext cx="8229600" cy="1143000"/>
          </a:xfrm>
        </p:spPr>
        <p:txBody>
          <a:bodyPr/>
          <a:lstStyle/>
          <a:p>
            <a:pPr eaLnBrk="1" hangingPunct="1"/>
            <a:r>
              <a:rPr lang="en-US" smtClean="0">
                <a:solidFill>
                  <a:schemeClr val="tx1"/>
                </a:solidFill>
              </a:rPr>
              <a:t>Response to dehydration</a:t>
            </a:r>
          </a:p>
        </p:txBody>
      </p:sp>
      <p:pic>
        <p:nvPicPr>
          <p:cNvPr id="10342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1838"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mtClean="0">
                <a:solidFill>
                  <a:srgbClr val="000000"/>
                </a:solidFill>
                <a:cs typeface="Arial" charset="0"/>
              </a:rPr>
              <a:t>www.proteros.de</a:t>
            </a:r>
          </a:p>
        </p:txBody>
      </p:sp>
    </p:spTree>
    <p:extLst>
      <p:ext uri="{BB962C8B-B14F-4D97-AF65-F5344CB8AC3E}">
        <p14:creationId xmlns:p14="http://schemas.microsoft.com/office/powerpoint/2010/main" val="1253219828"/>
      </p:ext>
    </p:extLst>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457200" y="20638"/>
            <a:ext cx="8229600" cy="1143000"/>
          </a:xfrm>
        </p:spPr>
        <p:txBody>
          <a:bodyPr/>
          <a:lstStyle/>
          <a:p>
            <a:pPr eaLnBrk="1" hangingPunct="1"/>
            <a:r>
              <a:rPr lang="en-US" smtClean="0">
                <a:solidFill>
                  <a:schemeClr val="tx1"/>
                </a:solidFill>
              </a:rPr>
              <a:t>Response to dehydration</a:t>
            </a:r>
          </a:p>
        </p:txBody>
      </p:sp>
      <p:pic>
        <p:nvPicPr>
          <p:cNvPr id="10445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3425"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mtClean="0">
                <a:solidFill>
                  <a:srgbClr val="000000"/>
                </a:solidFill>
                <a:cs typeface="Arial" charset="0"/>
              </a:rPr>
              <a:t>www.proteros.de</a:t>
            </a:r>
          </a:p>
        </p:txBody>
      </p:sp>
    </p:spTree>
    <p:extLst>
      <p:ext uri="{BB962C8B-B14F-4D97-AF65-F5344CB8AC3E}">
        <p14:creationId xmlns:p14="http://schemas.microsoft.com/office/powerpoint/2010/main" val="409640654"/>
      </p:ext>
    </p:extLst>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20638"/>
            <a:ext cx="8229600" cy="1143000"/>
          </a:xfrm>
        </p:spPr>
        <p:txBody>
          <a:bodyPr/>
          <a:lstStyle/>
          <a:p>
            <a:pPr eaLnBrk="1" hangingPunct="1"/>
            <a:r>
              <a:rPr lang="en-US" smtClean="0">
                <a:solidFill>
                  <a:schemeClr val="tx1"/>
                </a:solidFill>
              </a:rPr>
              <a:t>Response to dehydration</a:t>
            </a:r>
          </a:p>
        </p:txBody>
      </p:sp>
      <p:pic>
        <p:nvPicPr>
          <p:cNvPr id="10547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3425"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mtClean="0">
                <a:solidFill>
                  <a:srgbClr val="000000"/>
                </a:solidFill>
                <a:cs typeface="Arial" charset="0"/>
              </a:rPr>
              <a:t>www.proteros.de</a:t>
            </a:r>
          </a:p>
        </p:txBody>
      </p:sp>
    </p:spTree>
    <p:extLst>
      <p:ext uri="{BB962C8B-B14F-4D97-AF65-F5344CB8AC3E}">
        <p14:creationId xmlns:p14="http://schemas.microsoft.com/office/powerpoint/2010/main" val="384063304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875" name="Line 3"/>
          <p:cNvSpPr>
            <a:spLocks noChangeShapeType="1"/>
          </p:cNvSpPr>
          <p:nvPr/>
        </p:nvSpPr>
        <p:spPr bwMode="auto">
          <a:xfrm>
            <a:off x="7010400" y="1181100"/>
            <a:ext cx="0" cy="5562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876" name="Text Box 4"/>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a:t>
            </a:r>
          </a:p>
        </p:txBody>
      </p:sp>
      <p:sp>
        <p:nvSpPr>
          <p:cNvPr id="79877" name="Text Box 5"/>
          <p:cNvSpPr txBox="1">
            <a:spLocks noChangeArrowheads="1"/>
          </p:cNvSpPr>
          <p:nvPr/>
        </p:nvSpPr>
        <p:spPr bwMode="auto">
          <a:xfrm rot="-5400000">
            <a:off x="6233319" y="5985669"/>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detector</a:t>
            </a:r>
          </a:p>
        </p:txBody>
      </p:sp>
      <p:sp>
        <p:nvSpPr>
          <p:cNvPr id="79878" name="Text Box 6"/>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x-ray beam</a:t>
            </a:r>
          </a:p>
        </p:txBody>
      </p:sp>
      <p:grpSp>
        <p:nvGrpSpPr>
          <p:cNvPr id="79879" name="Group 7"/>
          <p:cNvGrpSpPr>
            <a:grpSpLocks/>
          </p:cNvGrpSpPr>
          <p:nvPr/>
        </p:nvGrpSpPr>
        <p:grpSpPr bwMode="auto">
          <a:xfrm>
            <a:off x="-1524000" y="3390900"/>
            <a:ext cx="4876800" cy="304800"/>
            <a:chOff x="288" y="3936"/>
            <a:chExt cx="3072" cy="192"/>
          </a:xfrm>
        </p:grpSpPr>
        <p:sp>
          <p:nvSpPr>
            <p:cNvPr id="79915" name="Freeform 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16" name="Freeform 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17" name="Freeform 1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18" name="Freeform 1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19" name="Freeform 1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20" name="Freeform 1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21" name="Freeform 1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22" name="Freeform 1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95600" name="Group 16"/>
          <p:cNvGrpSpPr>
            <a:grpSpLocks/>
          </p:cNvGrpSpPr>
          <p:nvPr/>
        </p:nvGrpSpPr>
        <p:grpSpPr bwMode="auto">
          <a:xfrm rot="245220">
            <a:off x="3363913" y="3532188"/>
            <a:ext cx="3640137" cy="620712"/>
            <a:chOff x="2119" y="1780"/>
            <a:chExt cx="2293" cy="391"/>
          </a:xfrm>
        </p:grpSpPr>
        <p:sp>
          <p:nvSpPr>
            <p:cNvPr id="79909" name="Freeform 17"/>
            <p:cNvSpPr>
              <a:spLocks/>
            </p:cNvSpPr>
            <p:nvPr/>
          </p:nvSpPr>
          <p:spPr bwMode="auto">
            <a:xfrm rot="356812">
              <a:off x="2119" y="178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10" name="Freeform 18"/>
            <p:cNvSpPr>
              <a:spLocks/>
            </p:cNvSpPr>
            <p:nvPr/>
          </p:nvSpPr>
          <p:spPr bwMode="auto">
            <a:xfrm rot="356812">
              <a:off x="2501" y="182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11" name="Freeform 19"/>
            <p:cNvSpPr>
              <a:spLocks/>
            </p:cNvSpPr>
            <p:nvPr/>
          </p:nvSpPr>
          <p:spPr bwMode="auto">
            <a:xfrm rot="356812">
              <a:off x="2883" y="186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12" name="Freeform 20"/>
            <p:cNvSpPr>
              <a:spLocks/>
            </p:cNvSpPr>
            <p:nvPr/>
          </p:nvSpPr>
          <p:spPr bwMode="auto">
            <a:xfrm rot="356812">
              <a:off x="3265" y="190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13" name="Freeform 21"/>
            <p:cNvSpPr>
              <a:spLocks/>
            </p:cNvSpPr>
            <p:nvPr/>
          </p:nvSpPr>
          <p:spPr bwMode="auto">
            <a:xfrm rot="356812">
              <a:off x="3646" y="1939"/>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14" name="Freeform 22"/>
            <p:cNvSpPr>
              <a:spLocks/>
            </p:cNvSpPr>
            <p:nvPr/>
          </p:nvSpPr>
          <p:spPr bwMode="auto">
            <a:xfrm rot="356812">
              <a:off x="4028" y="1979"/>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95607" name="Group 23"/>
          <p:cNvGrpSpPr>
            <a:grpSpLocks/>
          </p:cNvGrpSpPr>
          <p:nvPr/>
        </p:nvGrpSpPr>
        <p:grpSpPr bwMode="auto">
          <a:xfrm>
            <a:off x="3375025" y="4076700"/>
            <a:ext cx="3624263" cy="744538"/>
            <a:chOff x="2126" y="2124"/>
            <a:chExt cx="2283" cy="469"/>
          </a:xfrm>
        </p:grpSpPr>
        <p:sp>
          <p:nvSpPr>
            <p:cNvPr id="79903" name="Freeform 24"/>
            <p:cNvSpPr>
              <a:spLocks/>
            </p:cNvSpPr>
            <p:nvPr/>
          </p:nvSpPr>
          <p:spPr bwMode="auto">
            <a:xfrm rot="-497829">
              <a:off x="2126" y="2401"/>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04" name="Freeform 25"/>
            <p:cNvSpPr>
              <a:spLocks/>
            </p:cNvSpPr>
            <p:nvPr/>
          </p:nvSpPr>
          <p:spPr bwMode="auto">
            <a:xfrm rot="-497829">
              <a:off x="2506" y="234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05" name="Freeform 26"/>
            <p:cNvSpPr>
              <a:spLocks/>
            </p:cNvSpPr>
            <p:nvPr/>
          </p:nvSpPr>
          <p:spPr bwMode="auto">
            <a:xfrm rot="-497829">
              <a:off x="2886" y="2291"/>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06" name="Freeform 27"/>
            <p:cNvSpPr>
              <a:spLocks/>
            </p:cNvSpPr>
            <p:nvPr/>
          </p:nvSpPr>
          <p:spPr bwMode="auto">
            <a:xfrm rot="-497829">
              <a:off x="3266" y="2235"/>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07" name="Freeform 28"/>
            <p:cNvSpPr>
              <a:spLocks/>
            </p:cNvSpPr>
            <p:nvPr/>
          </p:nvSpPr>
          <p:spPr bwMode="auto">
            <a:xfrm rot="-497829">
              <a:off x="3645" y="218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08" name="Freeform 29"/>
            <p:cNvSpPr>
              <a:spLocks/>
            </p:cNvSpPr>
            <p:nvPr/>
          </p:nvSpPr>
          <p:spPr bwMode="auto">
            <a:xfrm rot="-497829">
              <a:off x="4025" y="2124"/>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79882" name="Rectangle 30"/>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a:solidFill>
                  <a:srgbClr val="000000"/>
                </a:solidFill>
              </a:rPr>
              <a:t>scattering</a:t>
            </a:r>
          </a:p>
        </p:txBody>
      </p:sp>
      <p:sp>
        <p:nvSpPr>
          <p:cNvPr id="195615" name="Freeform 31"/>
          <p:cNvSpPr>
            <a:spLocks/>
          </p:cNvSpPr>
          <p:nvPr/>
        </p:nvSpPr>
        <p:spPr bwMode="auto">
          <a:xfrm>
            <a:off x="6921500" y="3619500"/>
            <a:ext cx="622300" cy="1295400"/>
          </a:xfrm>
          <a:custGeom>
            <a:avLst/>
            <a:gdLst>
              <a:gd name="T0" fmla="*/ 88900 w 392"/>
              <a:gd name="T1" fmla="*/ 0 h 816"/>
              <a:gd name="T2" fmla="*/ 88900 w 392"/>
              <a:gd name="T3" fmla="*/ 228600 h 816"/>
              <a:gd name="T4" fmla="*/ 88900 w 392"/>
              <a:gd name="T5" fmla="*/ 457200 h 816"/>
              <a:gd name="T6" fmla="*/ 622300 w 392"/>
              <a:gd name="T7" fmla="*/ 533400 h 816"/>
              <a:gd name="T8" fmla="*/ 88900 w 392"/>
              <a:gd name="T9" fmla="*/ 685800 h 816"/>
              <a:gd name="T10" fmla="*/ 88900 w 392"/>
              <a:gd name="T11" fmla="*/ 838200 h 816"/>
              <a:gd name="T12" fmla="*/ 88900 w 392"/>
              <a:gd name="T13" fmla="*/ 1066800 h 816"/>
              <a:gd name="T14" fmla="*/ 88900 w 392"/>
              <a:gd name="T15" fmla="*/ 1295400 h 8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884" name="Oval 32"/>
          <p:cNvSpPr>
            <a:spLocks noChangeArrowheads="1"/>
          </p:cNvSpPr>
          <p:nvPr/>
        </p:nvSpPr>
        <p:spPr bwMode="auto">
          <a:xfrm>
            <a:off x="3276600" y="3505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195617" name="Group 33"/>
          <p:cNvGrpSpPr>
            <a:grpSpLocks/>
          </p:cNvGrpSpPr>
          <p:nvPr/>
        </p:nvGrpSpPr>
        <p:grpSpPr bwMode="auto">
          <a:xfrm>
            <a:off x="1676400" y="1905000"/>
            <a:ext cx="3344863" cy="3344863"/>
            <a:chOff x="1056" y="1200"/>
            <a:chExt cx="2107" cy="2107"/>
          </a:xfrm>
        </p:grpSpPr>
        <p:sp>
          <p:nvSpPr>
            <p:cNvPr id="79900" name="Oval 34"/>
            <p:cNvSpPr>
              <a:spLocks noChangeArrowheads="1"/>
            </p:cNvSpPr>
            <p:nvPr/>
          </p:nvSpPr>
          <p:spPr bwMode="auto">
            <a:xfrm>
              <a:off x="1822" y="1966"/>
              <a:ext cx="576" cy="576"/>
            </a:xfrm>
            <a:prstGeom prst="ellipse">
              <a:avLst/>
            </a:pr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01" name="Oval 35"/>
            <p:cNvSpPr>
              <a:spLocks noChangeArrowheads="1"/>
            </p:cNvSpPr>
            <p:nvPr/>
          </p:nvSpPr>
          <p:spPr bwMode="auto">
            <a:xfrm>
              <a:off x="1439" y="1583"/>
              <a:ext cx="1342" cy="1342"/>
            </a:xfrm>
            <a:prstGeom prst="ellipse">
              <a:avLst/>
            </a:prstGeom>
            <a:noFill/>
            <a:ln w="25400">
              <a:solidFill>
                <a:srgbClr val="66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02" name="Oval 36"/>
            <p:cNvSpPr>
              <a:spLocks noChangeArrowheads="1"/>
            </p:cNvSpPr>
            <p:nvPr/>
          </p:nvSpPr>
          <p:spPr bwMode="auto">
            <a:xfrm>
              <a:off x="1056" y="1200"/>
              <a:ext cx="2107" cy="2107"/>
            </a:xfrm>
            <a:prstGeom prst="ellipse">
              <a:avLst/>
            </a:prstGeom>
            <a:noFill/>
            <a:ln w="25400">
              <a:solidFill>
                <a:srgbClr val="CCFF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9886" name="Group 37"/>
          <p:cNvGrpSpPr>
            <a:grpSpLocks/>
          </p:cNvGrpSpPr>
          <p:nvPr/>
        </p:nvGrpSpPr>
        <p:grpSpPr bwMode="auto">
          <a:xfrm>
            <a:off x="-1524000" y="4610100"/>
            <a:ext cx="4876800" cy="304800"/>
            <a:chOff x="288" y="3936"/>
            <a:chExt cx="3072" cy="192"/>
          </a:xfrm>
        </p:grpSpPr>
        <p:sp>
          <p:nvSpPr>
            <p:cNvPr id="79892" name="Freeform 3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893" name="Freeform 3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894" name="Freeform 4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895" name="Freeform 4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896" name="Freeform 4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897" name="Freeform 4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898" name="Freeform 4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899" name="Freeform 4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79887" name="Oval 46"/>
          <p:cNvSpPr>
            <a:spLocks noChangeArrowheads="1"/>
          </p:cNvSpPr>
          <p:nvPr/>
        </p:nvSpPr>
        <p:spPr bwMode="auto">
          <a:xfrm>
            <a:off x="3276600" y="4648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195631" name="Group 47"/>
          <p:cNvGrpSpPr>
            <a:grpSpLocks/>
          </p:cNvGrpSpPr>
          <p:nvPr/>
        </p:nvGrpSpPr>
        <p:grpSpPr bwMode="auto">
          <a:xfrm>
            <a:off x="1676400" y="3060700"/>
            <a:ext cx="3344863" cy="3344863"/>
            <a:chOff x="1056" y="1200"/>
            <a:chExt cx="2107" cy="2107"/>
          </a:xfrm>
        </p:grpSpPr>
        <p:sp>
          <p:nvSpPr>
            <p:cNvPr id="79889" name="Oval 48"/>
            <p:cNvSpPr>
              <a:spLocks noChangeArrowheads="1"/>
            </p:cNvSpPr>
            <p:nvPr/>
          </p:nvSpPr>
          <p:spPr bwMode="auto">
            <a:xfrm>
              <a:off x="1822" y="1966"/>
              <a:ext cx="576" cy="576"/>
            </a:xfrm>
            <a:prstGeom prst="ellipse">
              <a:avLst/>
            </a:pr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890" name="Oval 49"/>
            <p:cNvSpPr>
              <a:spLocks noChangeArrowheads="1"/>
            </p:cNvSpPr>
            <p:nvPr/>
          </p:nvSpPr>
          <p:spPr bwMode="auto">
            <a:xfrm>
              <a:off x="1439" y="1583"/>
              <a:ext cx="1342" cy="1342"/>
            </a:xfrm>
            <a:prstGeom prst="ellipse">
              <a:avLst/>
            </a:prstGeom>
            <a:noFill/>
            <a:ln w="25400">
              <a:solidFill>
                <a:srgbClr val="66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891" name="Oval 50"/>
            <p:cNvSpPr>
              <a:spLocks noChangeArrowheads="1"/>
            </p:cNvSpPr>
            <p:nvPr/>
          </p:nvSpPr>
          <p:spPr bwMode="auto">
            <a:xfrm>
              <a:off x="1056" y="1200"/>
              <a:ext cx="2107" cy="2107"/>
            </a:xfrm>
            <a:prstGeom prst="ellipse">
              <a:avLst/>
            </a:prstGeom>
            <a:noFill/>
            <a:ln w="25400">
              <a:solidFill>
                <a:srgbClr val="CCFF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Tree>
    <p:extLst>
      <p:ext uri="{BB962C8B-B14F-4D97-AF65-F5344CB8AC3E}">
        <p14:creationId xmlns:p14="http://schemas.microsoft.com/office/powerpoint/2010/main" val="17217348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19561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95631"/>
                                        </p:tgtEl>
                                        <p:attrNameLst>
                                          <p:attrName>style.visibility</p:attrName>
                                        </p:attrNameLst>
                                      </p:cBhvr>
                                      <p:to>
                                        <p:strVal val="hidden"/>
                                      </p:to>
                                    </p:set>
                                  </p:childTnLst>
                                </p:cTn>
                              </p:par>
                              <p:par>
                                <p:cTn id="9" presetID="22" presetClass="entr" presetSubtype="8" fill="hold" nodeType="withEffect">
                                  <p:stCondLst>
                                    <p:cond delay="0"/>
                                  </p:stCondLst>
                                  <p:childTnLst>
                                    <p:set>
                                      <p:cBhvr>
                                        <p:cTn id="10" dur="1" fill="hold">
                                          <p:stCondLst>
                                            <p:cond delay="0"/>
                                          </p:stCondLst>
                                        </p:cTn>
                                        <p:tgtEl>
                                          <p:spTgt spid="195600"/>
                                        </p:tgtEl>
                                        <p:attrNameLst>
                                          <p:attrName>style.visibility</p:attrName>
                                        </p:attrNameLst>
                                      </p:cBhvr>
                                      <p:to>
                                        <p:strVal val="visible"/>
                                      </p:to>
                                    </p:set>
                                    <p:animEffect transition="in" filter="wipe(left)">
                                      <p:cBhvr>
                                        <p:cTn id="11" dur="500"/>
                                        <p:tgtEl>
                                          <p:spTgt spid="195600"/>
                                        </p:tgtEl>
                                      </p:cBhvr>
                                    </p:animEffect>
                                  </p:childTnLst>
                                </p:cTn>
                              </p:par>
                              <p:par>
                                <p:cTn id="12" presetID="22" presetClass="entr" presetSubtype="8" fill="hold" nodeType="withEffect">
                                  <p:stCondLst>
                                    <p:cond delay="0"/>
                                  </p:stCondLst>
                                  <p:childTnLst>
                                    <p:set>
                                      <p:cBhvr>
                                        <p:cTn id="13" dur="1" fill="hold">
                                          <p:stCondLst>
                                            <p:cond delay="0"/>
                                          </p:stCondLst>
                                        </p:cTn>
                                        <p:tgtEl>
                                          <p:spTgt spid="195607"/>
                                        </p:tgtEl>
                                        <p:attrNameLst>
                                          <p:attrName>style.visibility</p:attrName>
                                        </p:attrNameLst>
                                      </p:cBhvr>
                                      <p:to>
                                        <p:strVal val="visible"/>
                                      </p:to>
                                    </p:set>
                                    <p:animEffect transition="in" filter="wipe(left)">
                                      <p:cBhvr>
                                        <p:cTn id="14" dur="500"/>
                                        <p:tgtEl>
                                          <p:spTgt spid="19560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56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615"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457200" y="20638"/>
            <a:ext cx="8229600" cy="1143000"/>
          </a:xfrm>
        </p:spPr>
        <p:txBody>
          <a:bodyPr/>
          <a:lstStyle/>
          <a:p>
            <a:pPr eaLnBrk="1" hangingPunct="1"/>
            <a:r>
              <a:rPr lang="en-US" smtClean="0">
                <a:solidFill>
                  <a:schemeClr val="tx1"/>
                </a:solidFill>
              </a:rPr>
              <a:t>Response to dehydration</a:t>
            </a:r>
          </a:p>
        </p:txBody>
      </p:sp>
      <p:pic>
        <p:nvPicPr>
          <p:cNvPr id="10649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3425"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mtClean="0">
                <a:solidFill>
                  <a:srgbClr val="000000"/>
                </a:solidFill>
                <a:cs typeface="Arial" charset="0"/>
              </a:rPr>
              <a:t>www.proteros.de</a:t>
            </a:r>
          </a:p>
        </p:txBody>
      </p:sp>
    </p:spTree>
    <p:extLst>
      <p:ext uri="{BB962C8B-B14F-4D97-AF65-F5344CB8AC3E}">
        <p14:creationId xmlns:p14="http://schemas.microsoft.com/office/powerpoint/2010/main" val="1509792698"/>
      </p:ext>
    </p:extLst>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20638"/>
            <a:ext cx="8229600" cy="1143000"/>
          </a:xfrm>
        </p:spPr>
        <p:txBody>
          <a:bodyPr/>
          <a:lstStyle/>
          <a:p>
            <a:pPr eaLnBrk="1" hangingPunct="1"/>
            <a:r>
              <a:rPr lang="en-US" smtClean="0">
                <a:solidFill>
                  <a:schemeClr val="tx1"/>
                </a:solidFill>
              </a:rPr>
              <a:t>Response to dehydration</a:t>
            </a:r>
          </a:p>
        </p:txBody>
      </p:sp>
      <p:pic>
        <p:nvPicPr>
          <p:cNvPr id="10752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3425"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mtClean="0">
                <a:solidFill>
                  <a:srgbClr val="000000"/>
                </a:solidFill>
                <a:cs typeface="Arial" charset="0"/>
              </a:rPr>
              <a:t>www.proteros.de</a:t>
            </a:r>
          </a:p>
        </p:txBody>
      </p:sp>
    </p:spTree>
    <p:extLst>
      <p:ext uri="{BB962C8B-B14F-4D97-AF65-F5344CB8AC3E}">
        <p14:creationId xmlns:p14="http://schemas.microsoft.com/office/powerpoint/2010/main" val="3572340176"/>
      </p:ext>
    </p:extLst>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457200" y="20638"/>
            <a:ext cx="8229600" cy="1143000"/>
          </a:xfrm>
        </p:spPr>
        <p:txBody>
          <a:bodyPr/>
          <a:lstStyle/>
          <a:p>
            <a:pPr eaLnBrk="1" hangingPunct="1"/>
            <a:r>
              <a:rPr lang="en-US" smtClean="0">
                <a:solidFill>
                  <a:schemeClr val="tx1"/>
                </a:solidFill>
              </a:rPr>
              <a:t>Response to dehydration</a:t>
            </a:r>
          </a:p>
        </p:txBody>
      </p:sp>
      <p:pic>
        <p:nvPicPr>
          <p:cNvPr id="10854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3425"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mtClean="0">
                <a:solidFill>
                  <a:srgbClr val="000000"/>
                </a:solidFill>
                <a:cs typeface="Arial" charset="0"/>
              </a:rPr>
              <a:t>www.proteros.de</a:t>
            </a:r>
          </a:p>
        </p:txBody>
      </p:sp>
    </p:spTree>
    <p:extLst>
      <p:ext uri="{BB962C8B-B14F-4D97-AF65-F5344CB8AC3E}">
        <p14:creationId xmlns:p14="http://schemas.microsoft.com/office/powerpoint/2010/main" val="644148574"/>
      </p:ext>
    </p:extLst>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457200" y="20638"/>
            <a:ext cx="8229600" cy="1143000"/>
          </a:xfrm>
        </p:spPr>
        <p:txBody>
          <a:bodyPr/>
          <a:lstStyle/>
          <a:p>
            <a:pPr eaLnBrk="1" hangingPunct="1"/>
            <a:r>
              <a:rPr lang="en-US" smtClean="0">
                <a:solidFill>
                  <a:schemeClr val="tx1"/>
                </a:solidFill>
              </a:rPr>
              <a:t>Response to dehydration</a:t>
            </a:r>
          </a:p>
        </p:txBody>
      </p:sp>
      <p:pic>
        <p:nvPicPr>
          <p:cNvPr id="10957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3425"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mtClean="0">
                <a:solidFill>
                  <a:srgbClr val="000000"/>
                </a:solidFill>
                <a:cs typeface="Arial" charset="0"/>
              </a:rPr>
              <a:t>www.proteros.de</a:t>
            </a:r>
          </a:p>
        </p:txBody>
      </p:sp>
    </p:spTree>
    <p:extLst>
      <p:ext uri="{BB962C8B-B14F-4D97-AF65-F5344CB8AC3E}">
        <p14:creationId xmlns:p14="http://schemas.microsoft.com/office/powerpoint/2010/main" val="1873542837"/>
      </p:ext>
    </p:extLst>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457200" y="20638"/>
            <a:ext cx="8229600" cy="1143000"/>
          </a:xfrm>
        </p:spPr>
        <p:txBody>
          <a:bodyPr/>
          <a:lstStyle/>
          <a:p>
            <a:pPr eaLnBrk="1" hangingPunct="1"/>
            <a:r>
              <a:rPr lang="en-US" smtClean="0">
                <a:solidFill>
                  <a:schemeClr val="tx1"/>
                </a:solidFill>
              </a:rPr>
              <a:t>Ostwald Ripening</a:t>
            </a:r>
          </a:p>
        </p:txBody>
      </p:sp>
      <p:pic>
        <p:nvPicPr>
          <p:cNvPr id="110595" name="Picture 2" descr="http://xray.bmc.uu.se/terese/images/4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7788" y="1128713"/>
            <a:ext cx="6383337" cy="537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Rectangle 1"/>
          <p:cNvSpPr>
            <a:spLocks noChangeArrowheads="1"/>
          </p:cNvSpPr>
          <p:nvPr/>
        </p:nvSpPr>
        <p:spPr bwMode="auto">
          <a:xfrm>
            <a:off x="0" y="6470650"/>
            <a:ext cx="6111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smtClean="0">
                <a:solidFill>
                  <a:srgbClr val="000000"/>
                </a:solidFill>
                <a:latin typeface="Courier New" pitchFamily="49" charset="0"/>
                <a:cs typeface="Courier New" pitchFamily="49" charset="0"/>
              </a:rPr>
              <a:t>http://xray.bmc.uu.se/terese/tutorial6.html</a:t>
            </a:r>
          </a:p>
        </p:txBody>
      </p:sp>
    </p:spTree>
    <p:extLst>
      <p:ext uri="{BB962C8B-B14F-4D97-AF65-F5344CB8AC3E}">
        <p14:creationId xmlns:p14="http://schemas.microsoft.com/office/powerpoint/2010/main" val="150117969"/>
      </p:ext>
    </p:extLst>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457200" y="20638"/>
            <a:ext cx="8229600" cy="1143000"/>
          </a:xfrm>
        </p:spPr>
        <p:txBody>
          <a:bodyPr/>
          <a:lstStyle/>
          <a:p>
            <a:pPr eaLnBrk="1" hangingPunct="1"/>
            <a:r>
              <a:rPr lang="en-US" smtClean="0">
                <a:solidFill>
                  <a:schemeClr val="tx1"/>
                </a:solidFill>
              </a:rPr>
              <a:t>Response to dehydration</a:t>
            </a:r>
          </a:p>
        </p:txBody>
      </p:sp>
      <p:pic>
        <p:nvPicPr>
          <p:cNvPr id="111619" name="Picture 6" descr="f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425"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mtClean="0">
                <a:solidFill>
                  <a:srgbClr val="000000"/>
                </a:solidFill>
                <a:cs typeface="Arial" charset="0"/>
              </a:rPr>
              <a:t>www.proteros.de</a:t>
            </a:r>
          </a:p>
        </p:txBody>
      </p:sp>
    </p:spTree>
    <p:extLst>
      <p:ext uri="{BB962C8B-B14F-4D97-AF65-F5344CB8AC3E}">
        <p14:creationId xmlns:p14="http://schemas.microsoft.com/office/powerpoint/2010/main" val="1141441282"/>
      </p:ext>
    </p:extLst>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457200" y="20638"/>
            <a:ext cx="8229600" cy="1143000"/>
          </a:xfrm>
        </p:spPr>
        <p:txBody>
          <a:bodyPr/>
          <a:lstStyle/>
          <a:p>
            <a:pPr eaLnBrk="1" hangingPunct="1"/>
            <a:r>
              <a:rPr lang="en-US" smtClean="0">
                <a:solidFill>
                  <a:schemeClr val="tx1"/>
                </a:solidFill>
              </a:rPr>
              <a:t>Elastic deformation</a:t>
            </a:r>
          </a:p>
        </p:txBody>
      </p:sp>
      <p:grpSp>
        <p:nvGrpSpPr>
          <p:cNvPr id="112643" name="Group 3"/>
          <p:cNvGrpSpPr>
            <a:grpSpLocks/>
          </p:cNvGrpSpPr>
          <p:nvPr/>
        </p:nvGrpSpPr>
        <p:grpSpPr bwMode="auto">
          <a:xfrm>
            <a:off x="2930525" y="6089650"/>
            <a:ext cx="3308350" cy="234950"/>
            <a:chOff x="3047998" y="6089072"/>
            <a:chExt cx="3309256" cy="235529"/>
          </a:xfrm>
        </p:grpSpPr>
        <p:sp>
          <p:nvSpPr>
            <p:cNvPr id="3" name="Oval 2"/>
            <p:cNvSpPr/>
            <p:nvPr/>
          </p:nvSpPr>
          <p:spPr>
            <a:xfrm flipH="1" flipV="1">
              <a:off x="304799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0" name="Oval 9"/>
            <p:cNvSpPr/>
            <p:nvPr/>
          </p:nvSpPr>
          <p:spPr>
            <a:xfrm flipH="1" flipV="1">
              <a:off x="332906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1" name="Oval 10"/>
            <p:cNvSpPr/>
            <p:nvPr/>
          </p:nvSpPr>
          <p:spPr>
            <a:xfrm flipH="1" flipV="1">
              <a:off x="361012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2" name="Oval 11"/>
            <p:cNvSpPr/>
            <p:nvPr/>
          </p:nvSpPr>
          <p:spPr>
            <a:xfrm flipH="1" flipV="1">
              <a:off x="388960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3" name="Oval 12"/>
            <p:cNvSpPr/>
            <p:nvPr/>
          </p:nvSpPr>
          <p:spPr>
            <a:xfrm flipH="1" flipV="1">
              <a:off x="417066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4" name="Oval 13"/>
            <p:cNvSpPr/>
            <p:nvPr/>
          </p:nvSpPr>
          <p:spPr>
            <a:xfrm flipH="1" flipV="1">
              <a:off x="4451732"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5" name="Oval 14"/>
            <p:cNvSpPr/>
            <p:nvPr/>
          </p:nvSpPr>
          <p:spPr>
            <a:xfrm flipH="1" flipV="1">
              <a:off x="4732797"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6" name="Oval 15"/>
            <p:cNvSpPr/>
            <p:nvPr/>
          </p:nvSpPr>
          <p:spPr>
            <a:xfrm flipH="1" flipV="1">
              <a:off x="5012274"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7" name="Oval 16"/>
            <p:cNvSpPr/>
            <p:nvPr/>
          </p:nvSpPr>
          <p:spPr>
            <a:xfrm flipH="1" flipV="1">
              <a:off x="529333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8" name="Oval 17"/>
            <p:cNvSpPr/>
            <p:nvPr/>
          </p:nvSpPr>
          <p:spPr>
            <a:xfrm flipH="1" flipV="1">
              <a:off x="557440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9" name="Oval 18"/>
            <p:cNvSpPr/>
            <p:nvPr/>
          </p:nvSpPr>
          <p:spPr>
            <a:xfrm flipH="1" flipV="1">
              <a:off x="585546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0" name="Oval 19"/>
            <p:cNvSpPr/>
            <p:nvPr/>
          </p:nvSpPr>
          <p:spPr>
            <a:xfrm flipH="1" flipV="1">
              <a:off x="613494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2644" name="Group 213"/>
          <p:cNvGrpSpPr>
            <a:grpSpLocks/>
          </p:cNvGrpSpPr>
          <p:nvPr/>
        </p:nvGrpSpPr>
        <p:grpSpPr bwMode="auto">
          <a:xfrm>
            <a:off x="2930525" y="1489075"/>
            <a:ext cx="3308350" cy="236538"/>
            <a:chOff x="3047998" y="6089072"/>
            <a:chExt cx="3309256" cy="235529"/>
          </a:xfrm>
        </p:grpSpPr>
        <p:sp>
          <p:nvSpPr>
            <p:cNvPr id="215" name="Oval 214"/>
            <p:cNvSpPr/>
            <p:nvPr/>
          </p:nvSpPr>
          <p:spPr>
            <a:xfrm flipH="1" flipV="1">
              <a:off x="304799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6" name="Oval 215"/>
            <p:cNvSpPr/>
            <p:nvPr/>
          </p:nvSpPr>
          <p:spPr>
            <a:xfrm flipH="1" flipV="1">
              <a:off x="332906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7" name="Oval 216"/>
            <p:cNvSpPr/>
            <p:nvPr/>
          </p:nvSpPr>
          <p:spPr>
            <a:xfrm flipH="1" flipV="1">
              <a:off x="361012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8" name="Oval 217"/>
            <p:cNvSpPr/>
            <p:nvPr/>
          </p:nvSpPr>
          <p:spPr>
            <a:xfrm flipH="1" flipV="1">
              <a:off x="388960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9" name="Oval 218"/>
            <p:cNvSpPr/>
            <p:nvPr/>
          </p:nvSpPr>
          <p:spPr>
            <a:xfrm flipH="1" flipV="1">
              <a:off x="417066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0" name="Oval 219"/>
            <p:cNvSpPr/>
            <p:nvPr/>
          </p:nvSpPr>
          <p:spPr>
            <a:xfrm flipH="1" flipV="1">
              <a:off x="4451732"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1" name="Oval 220"/>
            <p:cNvSpPr/>
            <p:nvPr/>
          </p:nvSpPr>
          <p:spPr>
            <a:xfrm flipH="1" flipV="1">
              <a:off x="4732797"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2" name="Oval 221"/>
            <p:cNvSpPr/>
            <p:nvPr/>
          </p:nvSpPr>
          <p:spPr>
            <a:xfrm flipH="1" flipV="1">
              <a:off x="5012274"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3" name="Oval 222"/>
            <p:cNvSpPr/>
            <p:nvPr/>
          </p:nvSpPr>
          <p:spPr>
            <a:xfrm flipH="1" flipV="1">
              <a:off x="529333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4" name="Oval 223"/>
            <p:cNvSpPr/>
            <p:nvPr/>
          </p:nvSpPr>
          <p:spPr>
            <a:xfrm flipH="1" flipV="1">
              <a:off x="557440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5" name="Oval 224"/>
            <p:cNvSpPr/>
            <p:nvPr/>
          </p:nvSpPr>
          <p:spPr>
            <a:xfrm flipH="1" flipV="1">
              <a:off x="585546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6" name="Oval 225"/>
            <p:cNvSpPr/>
            <p:nvPr/>
          </p:nvSpPr>
          <p:spPr>
            <a:xfrm flipH="1" flipV="1">
              <a:off x="613494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2645" name="Group 226"/>
          <p:cNvGrpSpPr>
            <a:grpSpLocks/>
          </p:cNvGrpSpPr>
          <p:nvPr/>
        </p:nvGrpSpPr>
        <p:grpSpPr bwMode="auto">
          <a:xfrm>
            <a:off x="2930525" y="1776413"/>
            <a:ext cx="3308350" cy="236537"/>
            <a:chOff x="3047998" y="6089072"/>
            <a:chExt cx="3309256" cy="235529"/>
          </a:xfrm>
        </p:grpSpPr>
        <p:sp>
          <p:nvSpPr>
            <p:cNvPr id="228" name="Oval 227"/>
            <p:cNvSpPr/>
            <p:nvPr/>
          </p:nvSpPr>
          <p:spPr>
            <a:xfrm flipH="1" flipV="1">
              <a:off x="304799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9" name="Oval 228"/>
            <p:cNvSpPr/>
            <p:nvPr/>
          </p:nvSpPr>
          <p:spPr>
            <a:xfrm flipH="1" flipV="1">
              <a:off x="332906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0" name="Oval 229"/>
            <p:cNvSpPr/>
            <p:nvPr/>
          </p:nvSpPr>
          <p:spPr>
            <a:xfrm flipH="1" flipV="1">
              <a:off x="361012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1" name="Oval 230"/>
            <p:cNvSpPr/>
            <p:nvPr/>
          </p:nvSpPr>
          <p:spPr>
            <a:xfrm flipH="1" flipV="1">
              <a:off x="388960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2" name="Oval 231"/>
            <p:cNvSpPr/>
            <p:nvPr/>
          </p:nvSpPr>
          <p:spPr>
            <a:xfrm flipH="1" flipV="1">
              <a:off x="417066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3" name="Oval 232"/>
            <p:cNvSpPr/>
            <p:nvPr/>
          </p:nvSpPr>
          <p:spPr>
            <a:xfrm flipH="1" flipV="1">
              <a:off x="4451732"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4" name="Oval 233"/>
            <p:cNvSpPr/>
            <p:nvPr/>
          </p:nvSpPr>
          <p:spPr>
            <a:xfrm flipH="1" flipV="1">
              <a:off x="4732797"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5" name="Oval 234"/>
            <p:cNvSpPr/>
            <p:nvPr/>
          </p:nvSpPr>
          <p:spPr>
            <a:xfrm flipH="1" flipV="1">
              <a:off x="5012274"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6" name="Oval 235"/>
            <p:cNvSpPr/>
            <p:nvPr/>
          </p:nvSpPr>
          <p:spPr>
            <a:xfrm flipH="1" flipV="1">
              <a:off x="529333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7" name="Oval 236"/>
            <p:cNvSpPr/>
            <p:nvPr/>
          </p:nvSpPr>
          <p:spPr>
            <a:xfrm flipH="1" flipV="1">
              <a:off x="557440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8" name="Oval 237"/>
            <p:cNvSpPr/>
            <p:nvPr/>
          </p:nvSpPr>
          <p:spPr>
            <a:xfrm flipH="1" flipV="1">
              <a:off x="585546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9" name="Oval 238"/>
            <p:cNvSpPr/>
            <p:nvPr/>
          </p:nvSpPr>
          <p:spPr>
            <a:xfrm flipH="1" flipV="1">
              <a:off x="613494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2646" name="Group 239"/>
          <p:cNvGrpSpPr>
            <a:grpSpLocks/>
          </p:cNvGrpSpPr>
          <p:nvPr/>
        </p:nvGrpSpPr>
        <p:grpSpPr bwMode="auto">
          <a:xfrm>
            <a:off x="2930525" y="2063750"/>
            <a:ext cx="3308350" cy="236538"/>
            <a:chOff x="3047998" y="6089072"/>
            <a:chExt cx="3309256" cy="235529"/>
          </a:xfrm>
        </p:grpSpPr>
        <p:sp>
          <p:nvSpPr>
            <p:cNvPr id="241" name="Oval 240"/>
            <p:cNvSpPr/>
            <p:nvPr/>
          </p:nvSpPr>
          <p:spPr>
            <a:xfrm flipH="1" flipV="1">
              <a:off x="304799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2" name="Oval 241"/>
            <p:cNvSpPr/>
            <p:nvPr/>
          </p:nvSpPr>
          <p:spPr>
            <a:xfrm flipH="1" flipV="1">
              <a:off x="332906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3" name="Oval 242"/>
            <p:cNvSpPr/>
            <p:nvPr/>
          </p:nvSpPr>
          <p:spPr>
            <a:xfrm flipH="1" flipV="1">
              <a:off x="361012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4" name="Oval 243"/>
            <p:cNvSpPr/>
            <p:nvPr/>
          </p:nvSpPr>
          <p:spPr>
            <a:xfrm flipH="1" flipV="1">
              <a:off x="388960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5" name="Oval 244"/>
            <p:cNvSpPr/>
            <p:nvPr/>
          </p:nvSpPr>
          <p:spPr>
            <a:xfrm flipH="1" flipV="1">
              <a:off x="417066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6" name="Oval 245"/>
            <p:cNvSpPr/>
            <p:nvPr/>
          </p:nvSpPr>
          <p:spPr>
            <a:xfrm flipH="1" flipV="1">
              <a:off x="4451732"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7" name="Oval 246"/>
            <p:cNvSpPr/>
            <p:nvPr/>
          </p:nvSpPr>
          <p:spPr>
            <a:xfrm flipH="1" flipV="1">
              <a:off x="4732797"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8" name="Oval 247"/>
            <p:cNvSpPr/>
            <p:nvPr/>
          </p:nvSpPr>
          <p:spPr>
            <a:xfrm flipH="1" flipV="1">
              <a:off x="5012274"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9" name="Oval 248"/>
            <p:cNvSpPr/>
            <p:nvPr/>
          </p:nvSpPr>
          <p:spPr>
            <a:xfrm flipH="1" flipV="1">
              <a:off x="529333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0" name="Oval 249"/>
            <p:cNvSpPr/>
            <p:nvPr/>
          </p:nvSpPr>
          <p:spPr>
            <a:xfrm flipH="1" flipV="1">
              <a:off x="557440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1" name="Oval 250"/>
            <p:cNvSpPr/>
            <p:nvPr/>
          </p:nvSpPr>
          <p:spPr>
            <a:xfrm flipH="1" flipV="1">
              <a:off x="585546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2" name="Oval 251"/>
            <p:cNvSpPr/>
            <p:nvPr/>
          </p:nvSpPr>
          <p:spPr>
            <a:xfrm flipH="1" flipV="1">
              <a:off x="613494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2647" name="Group 252"/>
          <p:cNvGrpSpPr>
            <a:grpSpLocks/>
          </p:cNvGrpSpPr>
          <p:nvPr/>
        </p:nvGrpSpPr>
        <p:grpSpPr bwMode="auto">
          <a:xfrm>
            <a:off x="2930525" y="2351088"/>
            <a:ext cx="3308350" cy="236537"/>
            <a:chOff x="3047998" y="6089072"/>
            <a:chExt cx="3309256" cy="235529"/>
          </a:xfrm>
        </p:grpSpPr>
        <p:sp>
          <p:nvSpPr>
            <p:cNvPr id="254" name="Oval 253"/>
            <p:cNvSpPr/>
            <p:nvPr/>
          </p:nvSpPr>
          <p:spPr>
            <a:xfrm flipH="1" flipV="1">
              <a:off x="304799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5" name="Oval 254"/>
            <p:cNvSpPr/>
            <p:nvPr/>
          </p:nvSpPr>
          <p:spPr>
            <a:xfrm flipH="1" flipV="1">
              <a:off x="332906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6" name="Oval 255"/>
            <p:cNvSpPr/>
            <p:nvPr/>
          </p:nvSpPr>
          <p:spPr>
            <a:xfrm flipH="1" flipV="1">
              <a:off x="361012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7" name="Oval 256"/>
            <p:cNvSpPr/>
            <p:nvPr/>
          </p:nvSpPr>
          <p:spPr>
            <a:xfrm flipH="1" flipV="1">
              <a:off x="388960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8" name="Oval 257"/>
            <p:cNvSpPr/>
            <p:nvPr/>
          </p:nvSpPr>
          <p:spPr>
            <a:xfrm flipH="1" flipV="1">
              <a:off x="417066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9" name="Oval 258"/>
            <p:cNvSpPr/>
            <p:nvPr/>
          </p:nvSpPr>
          <p:spPr>
            <a:xfrm flipH="1" flipV="1">
              <a:off x="4451732"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0" name="Oval 259"/>
            <p:cNvSpPr/>
            <p:nvPr/>
          </p:nvSpPr>
          <p:spPr>
            <a:xfrm flipH="1" flipV="1">
              <a:off x="4732797"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1" name="Oval 260"/>
            <p:cNvSpPr/>
            <p:nvPr/>
          </p:nvSpPr>
          <p:spPr>
            <a:xfrm flipH="1" flipV="1">
              <a:off x="5012274"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2" name="Oval 261"/>
            <p:cNvSpPr/>
            <p:nvPr/>
          </p:nvSpPr>
          <p:spPr>
            <a:xfrm flipH="1" flipV="1">
              <a:off x="529333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3" name="Oval 262"/>
            <p:cNvSpPr/>
            <p:nvPr/>
          </p:nvSpPr>
          <p:spPr>
            <a:xfrm flipH="1" flipV="1">
              <a:off x="557440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4" name="Oval 263"/>
            <p:cNvSpPr/>
            <p:nvPr/>
          </p:nvSpPr>
          <p:spPr>
            <a:xfrm flipH="1" flipV="1">
              <a:off x="585546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5" name="Oval 264"/>
            <p:cNvSpPr/>
            <p:nvPr/>
          </p:nvSpPr>
          <p:spPr>
            <a:xfrm flipH="1" flipV="1">
              <a:off x="613494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2648" name="Group 265"/>
          <p:cNvGrpSpPr>
            <a:grpSpLocks/>
          </p:cNvGrpSpPr>
          <p:nvPr/>
        </p:nvGrpSpPr>
        <p:grpSpPr bwMode="auto">
          <a:xfrm>
            <a:off x="2930525" y="2640013"/>
            <a:ext cx="3308350" cy="234950"/>
            <a:chOff x="3047998" y="6089072"/>
            <a:chExt cx="3309256" cy="235529"/>
          </a:xfrm>
        </p:grpSpPr>
        <p:sp>
          <p:nvSpPr>
            <p:cNvPr id="267" name="Oval 266"/>
            <p:cNvSpPr/>
            <p:nvPr/>
          </p:nvSpPr>
          <p:spPr>
            <a:xfrm flipH="1" flipV="1">
              <a:off x="304799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8" name="Oval 267"/>
            <p:cNvSpPr/>
            <p:nvPr/>
          </p:nvSpPr>
          <p:spPr>
            <a:xfrm flipH="1" flipV="1">
              <a:off x="332906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9" name="Oval 268"/>
            <p:cNvSpPr/>
            <p:nvPr/>
          </p:nvSpPr>
          <p:spPr>
            <a:xfrm flipH="1" flipV="1">
              <a:off x="361012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0" name="Oval 269"/>
            <p:cNvSpPr/>
            <p:nvPr/>
          </p:nvSpPr>
          <p:spPr>
            <a:xfrm flipH="1" flipV="1">
              <a:off x="388960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1" name="Oval 270"/>
            <p:cNvSpPr/>
            <p:nvPr/>
          </p:nvSpPr>
          <p:spPr>
            <a:xfrm flipH="1" flipV="1">
              <a:off x="417066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2" name="Oval 271"/>
            <p:cNvSpPr/>
            <p:nvPr/>
          </p:nvSpPr>
          <p:spPr>
            <a:xfrm flipH="1" flipV="1">
              <a:off x="4451732"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3" name="Oval 272"/>
            <p:cNvSpPr/>
            <p:nvPr/>
          </p:nvSpPr>
          <p:spPr>
            <a:xfrm flipH="1" flipV="1">
              <a:off x="4732797"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4" name="Oval 273"/>
            <p:cNvSpPr/>
            <p:nvPr/>
          </p:nvSpPr>
          <p:spPr>
            <a:xfrm flipH="1" flipV="1">
              <a:off x="5012274"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5" name="Oval 274"/>
            <p:cNvSpPr/>
            <p:nvPr/>
          </p:nvSpPr>
          <p:spPr>
            <a:xfrm flipH="1" flipV="1">
              <a:off x="529333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6" name="Oval 275"/>
            <p:cNvSpPr/>
            <p:nvPr/>
          </p:nvSpPr>
          <p:spPr>
            <a:xfrm flipH="1" flipV="1">
              <a:off x="557440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7" name="Oval 276"/>
            <p:cNvSpPr/>
            <p:nvPr/>
          </p:nvSpPr>
          <p:spPr>
            <a:xfrm flipH="1" flipV="1">
              <a:off x="585546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8" name="Oval 277"/>
            <p:cNvSpPr/>
            <p:nvPr/>
          </p:nvSpPr>
          <p:spPr>
            <a:xfrm flipH="1" flipV="1">
              <a:off x="613494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2649" name="Group 278"/>
          <p:cNvGrpSpPr>
            <a:grpSpLocks/>
          </p:cNvGrpSpPr>
          <p:nvPr/>
        </p:nvGrpSpPr>
        <p:grpSpPr bwMode="auto">
          <a:xfrm>
            <a:off x="2930525" y="2927350"/>
            <a:ext cx="3308350" cy="234950"/>
            <a:chOff x="3047998" y="6089072"/>
            <a:chExt cx="3309256" cy="235529"/>
          </a:xfrm>
        </p:grpSpPr>
        <p:sp>
          <p:nvSpPr>
            <p:cNvPr id="280" name="Oval 279"/>
            <p:cNvSpPr/>
            <p:nvPr/>
          </p:nvSpPr>
          <p:spPr>
            <a:xfrm flipH="1" flipV="1">
              <a:off x="304799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1" name="Oval 280"/>
            <p:cNvSpPr/>
            <p:nvPr/>
          </p:nvSpPr>
          <p:spPr>
            <a:xfrm flipH="1" flipV="1">
              <a:off x="332906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2" name="Oval 281"/>
            <p:cNvSpPr/>
            <p:nvPr/>
          </p:nvSpPr>
          <p:spPr>
            <a:xfrm flipH="1" flipV="1">
              <a:off x="361012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3" name="Oval 282"/>
            <p:cNvSpPr/>
            <p:nvPr/>
          </p:nvSpPr>
          <p:spPr>
            <a:xfrm flipH="1" flipV="1">
              <a:off x="388960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4" name="Oval 283"/>
            <p:cNvSpPr/>
            <p:nvPr/>
          </p:nvSpPr>
          <p:spPr>
            <a:xfrm flipH="1" flipV="1">
              <a:off x="417066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5" name="Oval 284"/>
            <p:cNvSpPr/>
            <p:nvPr/>
          </p:nvSpPr>
          <p:spPr>
            <a:xfrm flipH="1" flipV="1">
              <a:off x="4451732"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6" name="Oval 285"/>
            <p:cNvSpPr/>
            <p:nvPr/>
          </p:nvSpPr>
          <p:spPr>
            <a:xfrm flipH="1" flipV="1">
              <a:off x="4732797"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7" name="Oval 286"/>
            <p:cNvSpPr/>
            <p:nvPr/>
          </p:nvSpPr>
          <p:spPr>
            <a:xfrm flipH="1" flipV="1">
              <a:off x="5012274"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8" name="Oval 287"/>
            <p:cNvSpPr/>
            <p:nvPr/>
          </p:nvSpPr>
          <p:spPr>
            <a:xfrm flipH="1" flipV="1">
              <a:off x="529333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9" name="Oval 288"/>
            <p:cNvSpPr/>
            <p:nvPr/>
          </p:nvSpPr>
          <p:spPr>
            <a:xfrm flipH="1" flipV="1">
              <a:off x="557440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0" name="Oval 289"/>
            <p:cNvSpPr/>
            <p:nvPr/>
          </p:nvSpPr>
          <p:spPr>
            <a:xfrm flipH="1" flipV="1">
              <a:off x="585546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1" name="Oval 290"/>
            <p:cNvSpPr/>
            <p:nvPr/>
          </p:nvSpPr>
          <p:spPr>
            <a:xfrm flipH="1" flipV="1">
              <a:off x="613494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2650" name="Group 291"/>
          <p:cNvGrpSpPr>
            <a:grpSpLocks/>
          </p:cNvGrpSpPr>
          <p:nvPr/>
        </p:nvGrpSpPr>
        <p:grpSpPr bwMode="auto">
          <a:xfrm>
            <a:off x="2930525" y="3214688"/>
            <a:ext cx="3308350" cy="234950"/>
            <a:chOff x="3047998" y="6089072"/>
            <a:chExt cx="3309256" cy="235529"/>
          </a:xfrm>
        </p:grpSpPr>
        <p:sp>
          <p:nvSpPr>
            <p:cNvPr id="293" name="Oval 292"/>
            <p:cNvSpPr/>
            <p:nvPr/>
          </p:nvSpPr>
          <p:spPr>
            <a:xfrm flipH="1" flipV="1">
              <a:off x="304799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4" name="Oval 293"/>
            <p:cNvSpPr/>
            <p:nvPr/>
          </p:nvSpPr>
          <p:spPr>
            <a:xfrm flipH="1" flipV="1">
              <a:off x="332906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5" name="Oval 294"/>
            <p:cNvSpPr/>
            <p:nvPr/>
          </p:nvSpPr>
          <p:spPr>
            <a:xfrm flipH="1" flipV="1">
              <a:off x="361012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6" name="Oval 295"/>
            <p:cNvSpPr/>
            <p:nvPr/>
          </p:nvSpPr>
          <p:spPr>
            <a:xfrm flipH="1" flipV="1">
              <a:off x="388960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7" name="Oval 296"/>
            <p:cNvSpPr/>
            <p:nvPr/>
          </p:nvSpPr>
          <p:spPr>
            <a:xfrm flipH="1" flipV="1">
              <a:off x="417066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8" name="Oval 297"/>
            <p:cNvSpPr/>
            <p:nvPr/>
          </p:nvSpPr>
          <p:spPr>
            <a:xfrm flipH="1" flipV="1">
              <a:off x="4451732"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9" name="Oval 298"/>
            <p:cNvSpPr/>
            <p:nvPr/>
          </p:nvSpPr>
          <p:spPr>
            <a:xfrm flipH="1" flipV="1">
              <a:off x="4732797"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0" name="Oval 299"/>
            <p:cNvSpPr/>
            <p:nvPr/>
          </p:nvSpPr>
          <p:spPr>
            <a:xfrm flipH="1" flipV="1">
              <a:off x="5012274"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1" name="Oval 300"/>
            <p:cNvSpPr/>
            <p:nvPr/>
          </p:nvSpPr>
          <p:spPr>
            <a:xfrm flipH="1" flipV="1">
              <a:off x="529333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2" name="Oval 301"/>
            <p:cNvSpPr/>
            <p:nvPr/>
          </p:nvSpPr>
          <p:spPr>
            <a:xfrm flipH="1" flipV="1">
              <a:off x="557440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3" name="Oval 302"/>
            <p:cNvSpPr/>
            <p:nvPr/>
          </p:nvSpPr>
          <p:spPr>
            <a:xfrm flipH="1" flipV="1">
              <a:off x="585546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4" name="Oval 303"/>
            <p:cNvSpPr/>
            <p:nvPr/>
          </p:nvSpPr>
          <p:spPr>
            <a:xfrm flipH="1" flipV="1">
              <a:off x="613494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2651" name="Group 304"/>
          <p:cNvGrpSpPr>
            <a:grpSpLocks/>
          </p:cNvGrpSpPr>
          <p:nvPr/>
        </p:nvGrpSpPr>
        <p:grpSpPr bwMode="auto">
          <a:xfrm>
            <a:off x="2930525" y="3502025"/>
            <a:ext cx="3308350" cy="234950"/>
            <a:chOff x="3047998" y="6089072"/>
            <a:chExt cx="3309256" cy="235529"/>
          </a:xfrm>
        </p:grpSpPr>
        <p:sp>
          <p:nvSpPr>
            <p:cNvPr id="306" name="Oval 305"/>
            <p:cNvSpPr/>
            <p:nvPr/>
          </p:nvSpPr>
          <p:spPr>
            <a:xfrm flipH="1" flipV="1">
              <a:off x="304799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7" name="Oval 306"/>
            <p:cNvSpPr/>
            <p:nvPr/>
          </p:nvSpPr>
          <p:spPr>
            <a:xfrm flipH="1" flipV="1">
              <a:off x="332906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8" name="Oval 307"/>
            <p:cNvSpPr/>
            <p:nvPr/>
          </p:nvSpPr>
          <p:spPr>
            <a:xfrm flipH="1" flipV="1">
              <a:off x="361012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9" name="Oval 308"/>
            <p:cNvSpPr/>
            <p:nvPr/>
          </p:nvSpPr>
          <p:spPr>
            <a:xfrm flipH="1" flipV="1">
              <a:off x="388960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0" name="Oval 309"/>
            <p:cNvSpPr/>
            <p:nvPr/>
          </p:nvSpPr>
          <p:spPr>
            <a:xfrm flipH="1" flipV="1">
              <a:off x="417066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1" name="Oval 310"/>
            <p:cNvSpPr/>
            <p:nvPr/>
          </p:nvSpPr>
          <p:spPr>
            <a:xfrm flipH="1" flipV="1">
              <a:off x="4451732"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2" name="Oval 311"/>
            <p:cNvSpPr/>
            <p:nvPr/>
          </p:nvSpPr>
          <p:spPr>
            <a:xfrm flipH="1" flipV="1">
              <a:off x="4732797"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3" name="Oval 312"/>
            <p:cNvSpPr/>
            <p:nvPr/>
          </p:nvSpPr>
          <p:spPr>
            <a:xfrm flipH="1" flipV="1">
              <a:off x="5012274"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4" name="Oval 313"/>
            <p:cNvSpPr/>
            <p:nvPr/>
          </p:nvSpPr>
          <p:spPr>
            <a:xfrm flipH="1" flipV="1">
              <a:off x="529333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5" name="Oval 314"/>
            <p:cNvSpPr/>
            <p:nvPr/>
          </p:nvSpPr>
          <p:spPr>
            <a:xfrm flipH="1" flipV="1">
              <a:off x="557440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6" name="Oval 315"/>
            <p:cNvSpPr/>
            <p:nvPr/>
          </p:nvSpPr>
          <p:spPr>
            <a:xfrm flipH="1" flipV="1">
              <a:off x="585546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7" name="Oval 316"/>
            <p:cNvSpPr/>
            <p:nvPr/>
          </p:nvSpPr>
          <p:spPr>
            <a:xfrm flipH="1" flipV="1">
              <a:off x="613494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2652" name="Group 317"/>
          <p:cNvGrpSpPr>
            <a:grpSpLocks/>
          </p:cNvGrpSpPr>
          <p:nvPr/>
        </p:nvGrpSpPr>
        <p:grpSpPr bwMode="auto">
          <a:xfrm>
            <a:off x="2930525" y="4076700"/>
            <a:ext cx="3308350" cy="234950"/>
            <a:chOff x="3047998" y="6089072"/>
            <a:chExt cx="3309256" cy="235529"/>
          </a:xfrm>
        </p:grpSpPr>
        <p:sp>
          <p:nvSpPr>
            <p:cNvPr id="319" name="Oval 318"/>
            <p:cNvSpPr/>
            <p:nvPr/>
          </p:nvSpPr>
          <p:spPr>
            <a:xfrm flipH="1" flipV="1">
              <a:off x="304799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0" name="Oval 319"/>
            <p:cNvSpPr/>
            <p:nvPr/>
          </p:nvSpPr>
          <p:spPr>
            <a:xfrm flipH="1" flipV="1">
              <a:off x="332906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1" name="Oval 320"/>
            <p:cNvSpPr/>
            <p:nvPr/>
          </p:nvSpPr>
          <p:spPr>
            <a:xfrm flipH="1" flipV="1">
              <a:off x="361012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2" name="Oval 321"/>
            <p:cNvSpPr/>
            <p:nvPr/>
          </p:nvSpPr>
          <p:spPr>
            <a:xfrm flipH="1" flipV="1">
              <a:off x="388960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3" name="Oval 322"/>
            <p:cNvSpPr/>
            <p:nvPr/>
          </p:nvSpPr>
          <p:spPr>
            <a:xfrm flipH="1" flipV="1">
              <a:off x="417066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4" name="Oval 323"/>
            <p:cNvSpPr/>
            <p:nvPr/>
          </p:nvSpPr>
          <p:spPr>
            <a:xfrm flipH="1" flipV="1">
              <a:off x="4451732"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5" name="Oval 324"/>
            <p:cNvSpPr/>
            <p:nvPr/>
          </p:nvSpPr>
          <p:spPr>
            <a:xfrm flipH="1" flipV="1">
              <a:off x="4732797"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6" name="Oval 325"/>
            <p:cNvSpPr/>
            <p:nvPr/>
          </p:nvSpPr>
          <p:spPr>
            <a:xfrm flipH="1" flipV="1">
              <a:off x="5012274"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7" name="Oval 326"/>
            <p:cNvSpPr/>
            <p:nvPr/>
          </p:nvSpPr>
          <p:spPr>
            <a:xfrm flipH="1" flipV="1">
              <a:off x="529333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8" name="Oval 327"/>
            <p:cNvSpPr/>
            <p:nvPr/>
          </p:nvSpPr>
          <p:spPr>
            <a:xfrm flipH="1" flipV="1">
              <a:off x="557440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9" name="Oval 328"/>
            <p:cNvSpPr/>
            <p:nvPr/>
          </p:nvSpPr>
          <p:spPr>
            <a:xfrm flipH="1" flipV="1">
              <a:off x="585546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0" name="Oval 329"/>
            <p:cNvSpPr/>
            <p:nvPr/>
          </p:nvSpPr>
          <p:spPr>
            <a:xfrm flipH="1" flipV="1">
              <a:off x="613494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2653" name="Group 330"/>
          <p:cNvGrpSpPr>
            <a:grpSpLocks/>
          </p:cNvGrpSpPr>
          <p:nvPr/>
        </p:nvGrpSpPr>
        <p:grpSpPr bwMode="auto">
          <a:xfrm>
            <a:off x="2930525" y="4364038"/>
            <a:ext cx="3308350" cy="234950"/>
            <a:chOff x="3047998" y="6089072"/>
            <a:chExt cx="3309256" cy="235529"/>
          </a:xfrm>
        </p:grpSpPr>
        <p:sp>
          <p:nvSpPr>
            <p:cNvPr id="332" name="Oval 331"/>
            <p:cNvSpPr/>
            <p:nvPr/>
          </p:nvSpPr>
          <p:spPr>
            <a:xfrm flipH="1" flipV="1">
              <a:off x="304799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3" name="Oval 332"/>
            <p:cNvSpPr/>
            <p:nvPr/>
          </p:nvSpPr>
          <p:spPr>
            <a:xfrm flipH="1" flipV="1">
              <a:off x="332906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4" name="Oval 333"/>
            <p:cNvSpPr/>
            <p:nvPr/>
          </p:nvSpPr>
          <p:spPr>
            <a:xfrm flipH="1" flipV="1">
              <a:off x="361012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5" name="Oval 334"/>
            <p:cNvSpPr/>
            <p:nvPr/>
          </p:nvSpPr>
          <p:spPr>
            <a:xfrm flipH="1" flipV="1">
              <a:off x="388960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6" name="Oval 335"/>
            <p:cNvSpPr/>
            <p:nvPr/>
          </p:nvSpPr>
          <p:spPr>
            <a:xfrm flipH="1" flipV="1">
              <a:off x="417066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7" name="Oval 336"/>
            <p:cNvSpPr/>
            <p:nvPr/>
          </p:nvSpPr>
          <p:spPr>
            <a:xfrm flipH="1" flipV="1">
              <a:off x="4451732"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8" name="Oval 337"/>
            <p:cNvSpPr/>
            <p:nvPr/>
          </p:nvSpPr>
          <p:spPr>
            <a:xfrm flipH="1" flipV="1">
              <a:off x="4732797"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9" name="Oval 338"/>
            <p:cNvSpPr/>
            <p:nvPr/>
          </p:nvSpPr>
          <p:spPr>
            <a:xfrm flipH="1" flipV="1">
              <a:off x="5012274"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0" name="Oval 339"/>
            <p:cNvSpPr/>
            <p:nvPr/>
          </p:nvSpPr>
          <p:spPr>
            <a:xfrm flipH="1" flipV="1">
              <a:off x="529333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1" name="Oval 340"/>
            <p:cNvSpPr/>
            <p:nvPr/>
          </p:nvSpPr>
          <p:spPr>
            <a:xfrm flipH="1" flipV="1">
              <a:off x="557440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2" name="Oval 341"/>
            <p:cNvSpPr/>
            <p:nvPr/>
          </p:nvSpPr>
          <p:spPr>
            <a:xfrm flipH="1" flipV="1">
              <a:off x="585546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3" name="Oval 342"/>
            <p:cNvSpPr/>
            <p:nvPr/>
          </p:nvSpPr>
          <p:spPr>
            <a:xfrm flipH="1" flipV="1">
              <a:off x="613494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2654" name="Group 343"/>
          <p:cNvGrpSpPr>
            <a:grpSpLocks/>
          </p:cNvGrpSpPr>
          <p:nvPr/>
        </p:nvGrpSpPr>
        <p:grpSpPr bwMode="auto">
          <a:xfrm>
            <a:off x="2930525" y="4651375"/>
            <a:ext cx="3308350" cy="236538"/>
            <a:chOff x="3047998" y="6089072"/>
            <a:chExt cx="3309256" cy="235529"/>
          </a:xfrm>
        </p:grpSpPr>
        <p:sp>
          <p:nvSpPr>
            <p:cNvPr id="345" name="Oval 344"/>
            <p:cNvSpPr/>
            <p:nvPr/>
          </p:nvSpPr>
          <p:spPr>
            <a:xfrm flipH="1" flipV="1">
              <a:off x="304799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6" name="Oval 345"/>
            <p:cNvSpPr/>
            <p:nvPr/>
          </p:nvSpPr>
          <p:spPr>
            <a:xfrm flipH="1" flipV="1">
              <a:off x="332906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7" name="Oval 346"/>
            <p:cNvSpPr/>
            <p:nvPr/>
          </p:nvSpPr>
          <p:spPr>
            <a:xfrm flipH="1" flipV="1">
              <a:off x="361012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8" name="Oval 347"/>
            <p:cNvSpPr/>
            <p:nvPr/>
          </p:nvSpPr>
          <p:spPr>
            <a:xfrm flipH="1" flipV="1">
              <a:off x="388960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9" name="Oval 348"/>
            <p:cNvSpPr/>
            <p:nvPr/>
          </p:nvSpPr>
          <p:spPr>
            <a:xfrm flipH="1" flipV="1">
              <a:off x="417066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0" name="Oval 349"/>
            <p:cNvSpPr/>
            <p:nvPr/>
          </p:nvSpPr>
          <p:spPr>
            <a:xfrm flipH="1" flipV="1">
              <a:off x="4451732"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1" name="Oval 350"/>
            <p:cNvSpPr/>
            <p:nvPr/>
          </p:nvSpPr>
          <p:spPr>
            <a:xfrm flipH="1" flipV="1">
              <a:off x="4732797"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2" name="Oval 351"/>
            <p:cNvSpPr/>
            <p:nvPr/>
          </p:nvSpPr>
          <p:spPr>
            <a:xfrm flipH="1" flipV="1">
              <a:off x="5012274"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3" name="Oval 352"/>
            <p:cNvSpPr/>
            <p:nvPr/>
          </p:nvSpPr>
          <p:spPr>
            <a:xfrm flipH="1" flipV="1">
              <a:off x="529333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4" name="Oval 353"/>
            <p:cNvSpPr/>
            <p:nvPr/>
          </p:nvSpPr>
          <p:spPr>
            <a:xfrm flipH="1" flipV="1">
              <a:off x="557440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5" name="Oval 354"/>
            <p:cNvSpPr/>
            <p:nvPr/>
          </p:nvSpPr>
          <p:spPr>
            <a:xfrm flipH="1" flipV="1">
              <a:off x="585546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6" name="Oval 355"/>
            <p:cNvSpPr/>
            <p:nvPr/>
          </p:nvSpPr>
          <p:spPr>
            <a:xfrm flipH="1" flipV="1">
              <a:off x="613494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2655" name="Group 356"/>
          <p:cNvGrpSpPr>
            <a:grpSpLocks/>
          </p:cNvGrpSpPr>
          <p:nvPr/>
        </p:nvGrpSpPr>
        <p:grpSpPr bwMode="auto">
          <a:xfrm>
            <a:off x="2930525" y="4938713"/>
            <a:ext cx="3308350" cy="236537"/>
            <a:chOff x="3047998" y="6089072"/>
            <a:chExt cx="3309256" cy="235529"/>
          </a:xfrm>
        </p:grpSpPr>
        <p:sp>
          <p:nvSpPr>
            <p:cNvPr id="358" name="Oval 357"/>
            <p:cNvSpPr/>
            <p:nvPr/>
          </p:nvSpPr>
          <p:spPr>
            <a:xfrm flipH="1" flipV="1">
              <a:off x="304799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9" name="Oval 358"/>
            <p:cNvSpPr/>
            <p:nvPr/>
          </p:nvSpPr>
          <p:spPr>
            <a:xfrm flipH="1" flipV="1">
              <a:off x="332906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0" name="Oval 359"/>
            <p:cNvSpPr/>
            <p:nvPr/>
          </p:nvSpPr>
          <p:spPr>
            <a:xfrm flipH="1" flipV="1">
              <a:off x="361012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1" name="Oval 360"/>
            <p:cNvSpPr/>
            <p:nvPr/>
          </p:nvSpPr>
          <p:spPr>
            <a:xfrm flipH="1" flipV="1">
              <a:off x="388960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2" name="Oval 361"/>
            <p:cNvSpPr/>
            <p:nvPr/>
          </p:nvSpPr>
          <p:spPr>
            <a:xfrm flipH="1" flipV="1">
              <a:off x="417066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3" name="Oval 362"/>
            <p:cNvSpPr/>
            <p:nvPr/>
          </p:nvSpPr>
          <p:spPr>
            <a:xfrm flipH="1" flipV="1">
              <a:off x="4451732"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4" name="Oval 363"/>
            <p:cNvSpPr/>
            <p:nvPr/>
          </p:nvSpPr>
          <p:spPr>
            <a:xfrm flipH="1" flipV="1">
              <a:off x="4732797"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5" name="Oval 364"/>
            <p:cNvSpPr/>
            <p:nvPr/>
          </p:nvSpPr>
          <p:spPr>
            <a:xfrm flipH="1" flipV="1">
              <a:off x="5012274"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6" name="Oval 365"/>
            <p:cNvSpPr/>
            <p:nvPr/>
          </p:nvSpPr>
          <p:spPr>
            <a:xfrm flipH="1" flipV="1">
              <a:off x="529333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7" name="Oval 366"/>
            <p:cNvSpPr/>
            <p:nvPr/>
          </p:nvSpPr>
          <p:spPr>
            <a:xfrm flipH="1" flipV="1">
              <a:off x="557440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8" name="Oval 367"/>
            <p:cNvSpPr/>
            <p:nvPr/>
          </p:nvSpPr>
          <p:spPr>
            <a:xfrm flipH="1" flipV="1">
              <a:off x="585546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9" name="Oval 368"/>
            <p:cNvSpPr/>
            <p:nvPr/>
          </p:nvSpPr>
          <p:spPr>
            <a:xfrm flipH="1" flipV="1">
              <a:off x="613494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2656" name="Group 369"/>
          <p:cNvGrpSpPr>
            <a:grpSpLocks/>
          </p:cNvGrpSpPr>
          <p:nvPr/>
        </p:nvGrpSpPr>
        <p:grpSpPr bwMode="auto">
          <a:xfrm>
            <a:off x="2930525" y="5226050"/>
            <a:ext cx="3308350" cy="236538"/>
            <a:chOff x="3047998" y="6089072"/>
            <a:chExt cx="3309256" cy="235529"/>
          </a:xfrm>
        </p:grpSpPr>
        <p:sp>
          <p:nvSpPr>
            <p:cNvPr id="371" name="Oval 370"/>
            <p:cNvSpPr/>
            <p:nvPr/>
          </p:nvSpPr>
          <p:spPr>
            <a:xfrm flipH="1" flipV="1">
              <a:off x="304799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2" name="Oval 371"/>
            <p:cNvSpPr/>
            <p:nvPr/>
          </p:nvSpPr>
          <p:spPr>
            <a:xfrm flipH="1" flipV="1">
              <a:off x="332906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3" name="Oval 372"/>
            <p:cNvSpPr/>
            <p:nvPr/>
          </p:nvSpPr>
          <p:spPr>
            <a:xfrm flipH="1" flipV="1">
              <a:off x="361012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4" name="Oval 373"/>
            <p:cNvSpPr/>
            <p:nvPr/>
          </p:nvSpPr>
          <p:spPr>
            <a:xfrm flipH="1" flipV="1">
              <a:off x="388960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5" name="Oval 374"/>
            <p:cNvSpPr/>
            <p:nvPr/>
          </p:nvSpPr>
          <p:spPr>
            <a:xfrm flipH="1" flipV="1">
              <a:off x="417066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6" name="Oval 375"/>
            <p:cNvSpPr/>
            <p:nvPr/>
          </p:nvSpPr>
          <p:spPr>
            <a:xfrm flipH="1" flipV="1">
              <a:off x="4451732"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7" name="Oval 376"/>
            <p:cNvSpPr/>
            <p:nvPr/>
          </p:nvSpPr>
          <p:spPr>
            <a:xfrm flipH="1" flipV="1">
              <a:off x="4732797"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8" name="Oval 377"/>
            <p:cNvSpPr/>
            <p:nvPr/>
          </p:nvSpPr>
          <p:spPr>
            <a:xfrm flipH="1" flipV="1">
              <a:off x="5012274"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9" name="Oval 378"/>
            <p:cNvSpPr/>
            <p:nvPr/>
          </p:nvSpPr>
          <p:spPr>
            <a:xfrm flipH="1" flipV="1">
              <a:off x="529333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0" name="Oval 379"/>
            <p:cNvSpPr/>
            <p:nvPr/>
          </p:nvSpPr>
          <p:spPr>
            <a:xfrm flipH="1" flipV="1">
              <a:off x="557440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1" name="Oval 380"/>
            <p:cNvSpPr/>
            <p:nvPr/>
          </p:nvSpPr>
          <p:spPr>
            <a:xfrm flipH="1" flipV="1">
              <a:off x="585546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2" name="Oval 381"/>
            <p:cNvSpPr/>
            <p:nvPr/>
          </p:nvSpPr>
          <p:spPr>
            <a:xfrm flipH="1" flipV="1">
              <a:off x="613494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2657" name="Group 382"/>
          <p:cNvGrpSpPr>
            <a:grpSpLocks/>
          </p:cNvGrpSpPr>
          <p:nvPr/>
        </p:nvGrpSpPr>
        <p:grpSpPr bwMode="auto">
          <a:xfrm>
            <a:off x="2930525" y="5513388"/>
            <a:ext cx="3308350" cy="236537"/>
            <a:chOff x="3047998" y="6089072"/>
            <a:chExt cx="3309256" cy="235529"/>
          </a:xfrm>
        </p:grpSpPr>
        <p:sp>
          <p:nvSpPr>
            <p:cNvPr id="384" name="Oval 383"/>
            <p:cNvSpPr/>
            <p:nvPr/>
          </p:nvSpPr>
          <p:spPr>
            <a:xfrm flipH="1" flipV="1">
              <a:off x="304799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5" name="Oval 384"/>
            <p:cNvSpPr/>
            <p:nvPr/>
          </p:nvSpPr>
          <p:spPr>
            <a:xfrm flipH="1" flipV="1">
              <a:off x="332906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6" name="Oval 385"/>
            <p:cNvSpPr/>
            <p:nvPr/>
          </p:nvSpPr>
          <p:spPr>
            <a:xfrm flipH="1" flipV="1">
              <a:off x="361012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7" name="Oval 386"/>
            <p:cNvSpPr/>
            <p:nvPr/>
          </p:nvSpPr>
          <p:spPr>
            <a:xfrm flipH="1" flipV="1">
              <a:off x="388960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8" name="Oval 387"/>
            <p:cNvSpPr/>
            <p:nvPr/>
          </p:nvSpPr>
          <p:spPr>
            <a:xfrm flipH="1" flipV="1">
              <a:off x="417066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9" name="Oval 388"/>
            <p:cNvSpPr/>
            <p:nvPr/>
          </p:nvSpPr>
          <p:spPr>
            <a:xfrm flipH="1" flipV="1">
              <a:off x="4451732"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0" name="Oval 389"/>
            <p:cNvSpPr/>
            <p:nvPr/>
          </p:nvSpPr>
          <p:spPr>
            <a:xfrm flipH="1" flipV="1">
              <a:off x="4732797"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1" name="Oval 390"/>
            <p:cNvSpPr/>
            <p:nvPr/>
          </p:nvSpPr>
          <p:spPr>
            <a:xfrm flipH="1" flipV="1">
              <a:off x="5012274"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2" name="Oval 391"/>
            <p:cNvSpPr/>
            <p:nvPr/>
          </p:nvSpPr>
          <p:spPr>
            <a:xfrm flipH="1" flipV="1">
              <a:off x="529333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3" name="Oval 392"/>
            <p:cNvSpPr/>
            <p:nvPr/>
          </p:nvSpPr>
          <p:spPr>
            <a:xfrm flipH="1" flipV="1">
              <a:off x="557440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4" name="Oval 393"/>
            <p:cNvSpPr/>
            <p:nvPr/>
          </p:nvSpPr>
          <p:spPr>
            <a:xfrm flipH="1" flipV="1">
              <a:off x="585546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5" name="Oval 394"/>
            <p:cNvSpPr/>
            <p:nvPr/>
          </p:nvSpPr>
          <p:spPr>
            <a:xfrm flipH="1" flipV="1">
              <a:off x="613494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2658" name="Group 395"/>
          <p:cNvGrpSpPr>
            <a:grpSpLocks/>
          </p:cNvGrpSpPr>
          <p:nvPr/>
        </p:nvGrpSpPr>
        <p:grpSpPr bwMode="auto">
          <a:xfrm>
            <a:off x="2930525" y="5802313"/>
            <a:ext cx="3308350" cy="234950"/>
            <a:chOff x="3047998" y="6089072"/>
            <a:chExt cx="3309256" cy="235529"/>
          </a:xfrm>
        </p:grpSpPr>
        <p:sp>
          <p:nvSpPr>
            <p:cNvPr id="397" name="Oval 396"/>
            <p:cNvSpPr/>
            <p:nvPr/>
          </p:nvSpPr>
          <p:spPr>
            <a:xfrm flipH="1" flipV="1">
              <a:off x="304799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8" name="Oval 397"/>
            <p:cNvSpPr/>
            <p:nvPr/>
          </p:nvSpPr>
          <p:spPr>
            <a:xfrm flipH="1" flipV="1">
              <a:off x="332906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9" name="Oval 398"/>
            <p:cNvSpPr/>
            <p:nvPr/>
          </p:nvSpPr>
          <p:spPr>
            <a:xfrm flipH="1" flipV="1">
              <a:off x="361012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0" name="Oval 399"/>
            <p:cNvSpPr/>
            <p:nvPr/>
          </p:nvSpPr>
          <p:spPr>
            <a:xfrm flipH="1" flipV="1">
              <a:off x="388960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1" name="Oval 400"/>
            <p:cNvSpPr/>
            <p:nvPr/>
          </p:nvSpPr>
          <p:spPr>
            <a:xfrm flipH="1" flipV="1">
              <a:off x="417066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2" name="Oval 401"/>
            <p:cNvSpPr/>
            <p:nvPr/>
          </p:nvSpPr>
          <p:spPr>
            <a:xfrm flipH="1" flipV="1">
              <a:off x="4451732"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3" name="Oval 402"/>
            <p:cNvSpPr/>
            <p:nvPr/>
          </p:nvSpPr>
          <p:spPr>
            <a:xfrm flipH="1" flipV="1">
              <a:off x="4732797"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4" name="Oval 403"/>
            <p:cNvSpPr/>
            <p:nvPr/>
          </p:nvSpPr>
          <p:spPr>
            <a:xfrm flipH="1" flipV="1">
              <a:off x="5012274"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5" name="Oval 404"/>
            <p:cNvSpPr/>
            <p:nvPr/>
          </p:nvSpPr>
          <p:spPr>
            <a:xfrm flipH="1" flipV="1">
              <a:off x="529333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6" name="Oval 405"/>
            <p:cNvSpPr/>
            <p:nvPr/>
          </p:nvSpPr>
          <p:spPr>
            <a:xfrm flipH="1" flipV="1">
              <a:off x="557440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7" name="Oval 406"/>
            <p:cNvSpPr/>
            <p:nvPr/>
          </p:nvSpPr>
          <p:spPr>
            <a:xfrm flipH="1" flipV="1">
              <a:off x="585546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8" name="Oval 407"/>
            <p:cNvSpPr/>
            <p:nvPr/>
          </p:nvSpPr>
          <p:spPr>
            <a:xfrm flipH="1" flipV="1">
              <a:off x="613494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2659" name="Group 408"/>
          <p:cNvGrpSpPr>
            <a:grpSpLocks/>
          </p:cNvGrpSpPr>
          <p:nvPr/>
        </p:nvGrpSpPr>
        <p:grpSpPr bwMode="auto">
          <a:xfrm>
            <a:off x="2930525" y="3789363"/>
            <a:ext cx="3308350" cy="234950"/>
            <a:chOff x="3047998" y="6089072"/>
            <a:chExt cx="3309256" cy="235529"/>
          </a:xfrm>
        </p:grpSpPr>
        <p:sp>
          <p:nvSpPr>
            <p:cNvPr id="410" name="Oval 409"/>
            <p:cNvSpPr/>
            <p:nvPr/>
          </p:nvSpPr>
          <p:spPr>
            <a:xfrm flipH="1" flipV="1">
              <a:off x="304799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1" name="Oval 410"/>
            <p:cNvSpPr/>
            <p:nvPr/>
          </p:nvSpPr>
          <p:spPr>
            <a:xfrm flipH="1" flipV="1">
              <a:off x="332906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2" name="Oval 411"/>
            <p:cNvSpPr/>
            <p:nvPr/>
          </p:nvSpPr>
          <p:spPr>
            <a:xfrm flipH="1" flipV="1">
              <a:off x="361012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3" name="Oval 412"/>
            <p:cNvSpPr/>
            <p:nvPr/>
          </p:nvSpPr>
          <p:spPr>
            <a:xfrm flipH="1" flipV="1">
              <a:off x="388960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4" name="Oval 413"/>
            <p:cNvSpPr/>
            <p:nvPr/>
          </p:nvSpPr>
          <p:spPr>
            <a:xfrm flipH="1" flipV="1">
              <a:off x="417066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5" name="Oval 414"/>
            <p:cNvSpPr/>
            <p:nvPr/>
          </p:nvSpPr>
          <p:spPr>
            <a:xfrm flipH="1" flipV="1">
              <a:off x="4451732"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6" name="Oval 415"/>
            <p:cNvSpPr/>
            <p:nvPr/>
          </p:nvSpPr>
          <p:spPr>
            <a:xfrm flipH="1" flipV="1">
              <a:off x="4732797"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7" name="Oval 416"/>
            <p:cNvSpPr/>
            <p:nvPr/>
          </p:nvSpPr>
          <p:spPr>
            <a:xfrm flipH="1" flipV="1">
              <a:off x="5012274"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8" name="Oval 417"/>
            <p:cNvSpPr/>
            <p:nvPr/>
          </p:nvSpPr>
          <p:spPr>
            <a:xfrm flipH="1" flipV="1">
              <a:off x="529333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9" name="Oval 418"/>
            <p:cNvSpPr/>
            <p:nvPr/>
          </p:nvSpPr>
          <p:spPr>
            <a:xfrm flipH="1" flipV="1">
              <a:off x="557440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20" name="Oval 419"/>
            <p:cNvSpPr/>
            <p:nvPr/>
          </p:nvSpPr>
          <p:spPr>
            <a:xfrm flipH="1" flipV="1">
              <a:off x="585546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21" name="Oval 420"/>
            <p:cNvSpPr/>
            <p:nvPr/>
          </p:nvSpPr>
          <p:spPr>
            <a:xfrm flipH="1" flipV="1">
              <a:off x="613494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spTree>
    <p:extLst>
      <p:ext uri="{BB962C8B-B14F-4D97-AF65-F5344CB8AC3E}">
        <p14:creationId xmlns:p14="http://schemas.microsoft.com/office/powerpoint/2010/main" val="1581676729"/>
      </p:ext>
    </p:extLst>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57200" y="20638"/>
            <a:ext cx="8229600" cy="1143000"/>
          </a:xfrm>
        </p:spPr>
        <p:txBody>
          <a:bodyPr/>
          <a:lstStyle/>
          <a:p>
            <a:pPr eaLnBrk="1" hangingPunct="1"/>
            <a:r>
              <a:rPr lang="en-US" smtClean="0">
                <a:solidFill>
                  <a:schemeClr val="tx1"/>
                </a:solidFill>
              </a:rPr>
              <a:t>Elastic deformation</a:t>
            </a:r>
          </a:p>
        </p:txBody>
      </p:sp>
      <p:grpSp>
        <p:nvGrpSpPr>
          <p:cNvPr id="113667" name="Group 3"/>
          <p:cNvGrpSpPr>
            <a:grpSpLocks/>
          </p:cNvGrpSpPr>
          <p:nvPr/>
        </p:nvGrpSpPr>
        <p:grpSpPr bwMode="auto">
          <a:xfrm>
            <a:off x="2930525" y="6089650"/>
            <a:ext cx="3308350" cy="234950"/>
            <a:chOff x="3047998" y="6089072"/>
            <a:chExt cx="3309256" cy="235529"/>
          </a:xfrm>
        </p:grpSpPr>
        <p:sp>
          <p:nvSpPr>
            <p:cNvPr id="3" name="Oval 2"/>
            <p:cNvSpPr/>
            <p:nvPr/>
          </p:nvSpPr>
          <p:spPr>
            <a:xfrm flipH="1" flipV="1">
              <a:off x="304799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0" name="Oval 9"/>
            <p:cNvSpPr/>
            <p:nvPr/>
          </p:nvSpPr>
          <p:spPr>
            <a:xfrm flipH="1" flipV="1">
              <a:off x="332906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1" name="Oval 10"/>
            <p:cNvSpPr/>
            <p:nvPr/>
          </p:nvSpPr>
          <p:spPr>
            <a:xfrm flipH="1" flipV="1">
              <a:off x="361012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2" name="Oval 11"/>
            <p:cNvSpPr/>
            <p:nvPr/>
          </p:nvSpPr>
          <p:spPr>
            <a:xfrm flipH="1" flipV="1">
              <a:off x="388960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3" name="Oval 12"/>
            <p:cNvSpPr/>
            <p:nvPr/>
          </p:nvSpPr>
          <p:spPr>
            <a:xfrm flipH="1" flipV="1">
              <a:off x="417066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4" name="Oval 13"/>
            <p:cNvSpPr/>
            <p:nvPr/>
          </p:nvSpPr>
          <p:spPr>
            <a:xfrm flipH="1" flipV="1">
              <a:off x="4451732"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5" name="Oval 14"/>
            <p:cNvSpPr/>
            <p:nvPr/>
          </p:nvSpPr>
          <p:spPr>
            <a:xfrm flipH="1" flipV="1">
              <a:off x="4732797"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6" name="Oval 15"/>
            <p:cNvSpPr/>
            <p:nvPr/>
          </p:nvSpPr>
          <p:spPr>
            <a:xfrm flipH="1" flipV="1">
              <a:off x="5012274"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7" name="Oval 16"/>
            <p:cNvSpPr/>
            <p:nvPr/>
          </p:nvSpPr>
          <p:spPr>
            <a:xfrm flipH="1" flipV="1">
              <a:off x="529333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8" name="Oval 17"/>
            <p:cNvSpPr/>
            <p:nvPr/>
          </p:nvSpPr>
          <p:spPr>
            <a:xfrm flipH="1" flipV="1">
              <a:off x="557440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9" name="Oval 18"/>
            <p:cNvSpPr/>
            <p:nvPr/>
          </p:nvSpPr>
          <p:spPr>
            <a:xfrm flipH="1" flipV="1">
              <a:off x="585546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0" name="Oval 19"/>
            <p:cNvSpPr/>
            <p:nvPr/>
          </p:nvSpPr>
          <p:spPr>
            <a:xfrm flipH="1" flipV="1">
              <a:off x="613494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3668" name="Group 213"/>
          <p:cNvGrpSpPr>
            <a:grpSpLocks/>
          </p:cNvGrpSpPr>
          <p:nvPr/>
        </p:nvGrpSpPr>
        <p:grpSpPr bwMode="auto">
          <a:xfrm>
            <a:off x="3151188" y="1489075"/>
            <a:ext cx="3309937" cy="236538"/>
            <a:chOff x="3047998" y="6089072"/>
            <a:chExt cx="3309256" cy="235529"/>
          </a:xfrm>
        </p:grpSpPr>
        <p:sp>
          <p:nvSpPr>
            <p:cNvPr id="215" name="Oval 214"/>
            <p:cNvSpPr/>
            <p:nvPr/>
          </p:nvSpPr>
          <p:spPr>
            <a:xfrm flipH="1" flipV="1">
              <a:off x="3047998"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6" name="Oval 215"/>
            <p:cNvSpPr/>
            <p:nvPr/>
          </p:nvSpPr>
          <p:spPr>
            <a:xfrm flipH="1" flipV="1">
              <a:off x="3328927"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7" name="Oval 216"/>
            <p:cNvSpPr/>
            <p:nvPr/>
          </p:nvSpPr>
          <p:spPr>
            <a:xfrm flipH="1" flipV="1">
              <a:off x="3609857" y="6089072"/>
              <a:ext cx="220617"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8" name="Oval 217"/>
            <p:cNvSpPr/>
            <p:nvPr/>
          </p:nvSpPr>
          <p:spPr>
            <a:xfrm flipH="1" flipV="1">
              <a:off x="3890787" y="6089072"/>
              <a:ext cx="220618"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9" name="Oval 218"/>
            <p:cNvSpPr/>
            <p:nvPr/>
          </p:nvSpPr>
          <p:spPr>
            <a:xfrm flipH="1" flipV="1">
              <a:off x="4170129"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0" name="Oval 219"/>
            <p:cNvSpPr/>
            <p:nvPr/>
          </p:nvSpPr>
          <p:spPr>
            <a:xfrm flipH="1" flipV="1">
              <a:off x="4451059"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1" name="Oval 220"/>
            <p:cNvSpPr/>
            <p:nvPr/>
          </p:nvSpPr>
          <p:spPr>
            <a:xfrm flipH="1" flipV="1">
              <a:off x="4731988"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2" name="Oval 221"/>
            <p:cNvSpPr/>
            <p:nvPr/>
          </p:nvSpPr>
          <p:spPr>
            <a:xfrm flipH="1" flipV="1">
              <a:off x="5012919"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3" name="Oval 222"/>
            <p:cNvSpPr/>
            <p:nvPr/>
          </p:nvSpPr>
          <p:spPr>
            <a:xfrm flipH="1" flipV="1">
              <a:off x="5293848" y="6089072"/>
              <a:ext cx="220618"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4" name="Oval 223"/>
            <p:cNvSpPr/>
            <p:nvPr/>
          </p:nvSpPr>
          <p:spPr>
            <a:xfrm flipH="1" flipV="1">
              <a:off x="5574778" y="6089072"/>
              <a:ext cx="220617"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5" name="Oval 224"/>
            <p:cNvSpPr/>
            <p:nvPr/>
          </p:nvSpPr>
          <p:spPr>
            <a:xfrm flipH="1" flipV="1">
              <a:off x="5854121"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6" name="Oval 225"/>
            <p:cNvSpPr/>
            <p:nvPr/>
          </p:nvSpPr>
          <p:spPr>
            <a:xfrm flipH="1" flipV="1">
              <a:off x="6135050"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3669" name="Group 226"/>
          <p:cNvGrpSpPr>
            <a:grpSpLocks/>
          </p:cNvGrpSpPr>
          <p:nvPr/>
        </p:nvGrpSpPr>
        <p:grpSpPr bwMode="auto">
          <a:xfrm>
            <a:off x="3138488" y="1776413"/>
            <a:ext cx="3308350" cy="236537"/>
            <a:chOff x="3047998" y="6089072"/>
            <a:chExt cx="3309256" cy="235529"/>
          </a:xfrm>
        </p:grpSpPr>
        <p:sp>
          <p:nvSpPr>
            <p:cNvPr id="228" name="Oval 227"/>
            <p:cNvSpPr/>
            <p:nvPr/>
          </p:nvSpPr>
          <p:spPr>
            <a:xfrm flipH="1" flipV="1">
              <a:off x="304799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9" name="Oval 228"/>
            <p:cNvSpPr/>
            <p:nvPr/>
          </p:nvSpPr>
          <p:spPr>
            <a:xfrm flipH="1" flipV="1">
              <a:off x="3329062"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0" name="Oval 229"/>
            <p:cNvSpPr/>
            <p:nvPr/>
          </p:nvSpPr>
          <p:spPr>
            <a:xfrm flipH="1" flipV="1">
              <a:off x="3610127"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1" name="Oval 230"/>
            <p:cNvSpPr/>
            <p:nvPr/>
          </p:nvSpPr>
          <p:spPr>
            <a:xfrm flipH="1" flipV="1">
              <a:off x="388960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2" name="Oval 231"/>
            <p:cNvSpPr/>
            <p:nvPr/>
          </p:nvSpPr>
          <p:spPr>
            <a:xfrm flipH="1" flipV="1">
              <a:off x="4170667"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3" name="Oval 232"/>
            <p:cNvSpPr/>
            <p:nvPr/>
          </p:nvSpPr>
          <p:spPr>
            <a:xfrm flipH="1" flipV="1">
              <a:off x="4451732"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4" name="Oval 233"/>
            <p:cNvSpPr/>
            <p:nvPr/>
          </p:nvSpPr>
          <p:spPr>
            <a:xfrm flipH="1" flipV="1">
              <a:off x="4732796"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5" name="Oval 234"/>
            <p:cNvSpPr/>
            <p:nvPr/>
          </p:nvSpPr>
          <p:spPr>
            <a:xfrm flipH="1" flipV="1">
              <a:off x="501227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6" name="Oval 235"/>
            <p:cNvSpPr/>
            <p:nvPr/>
          </p:nvSpPr>
          <p:spPr>
            <a:xfrm flipH="1" flipV="1">
              <a:off x="529333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7" name="Oval 236"/>
            <p:cNvSpPr/>
            <p:nvPr/>
          </p:nvSpPr>
          <p:spPr>
            <a:xfrm flipH="1" flipV="1">
              <a:off x="5574402"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8" name="Oval 237"/>
            <p:cNvSpPr/>
            <p:nvPr/>
          </p:nvSpPr>
          <p:spPr>
            <a:xfrm flipH="1" flipV="1">
              <a:off x="5855467"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9" name="Oval 238"/>
            <p:cNvSpPr/>
            <p:nvPr/>
          </p:nvSpPr>
          <p:spPr>
            <a:xfrm flipH="1" flipV="1">
              <a:off x="613494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3670" name="Group 239"/>
          <p:cNvGrpSpPr>
            <a:grpSpLocks/>
          </p:cNvGrpSpPr>
          <p:nvPr/>
        </p:nvGrpSpPr>
        <p:grpSpPr bwMode="auto">
          <a:xfrm>
            <a:off x="3124200" y="2063750"/>
            <a:ext cx="3309938" cy="236538"/>
            <a:chOff x="3047998" y="6089072"/>
            <a:chExt cx="3309256" cy="235529"/>
          </a:xfrm>
        </p:grpSpPr>
        <p:sp>
          <p:nvSpPr>
            <p:cNvPr id="241" name="Oval 240"/>
            <p:cNvSpPr/>
            <p:nvPr/>
          </p:nvSpPr>
          <p:spPr>
            <a:xfrm flipH="1" flipV="1">
              <a:off x="3047998"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2" name="Oval 241"/>
            <p:cNvSpPr/>
            <p:nvPr/>
          </p:nvSpPr>
          <p:spPr>
            <a:xfrm flipH="1" flipV="1">
              <a:off x="3328928"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3" name="Oval 242"/>
            <p:cNvSpPr/>
            <p:nvPr/>
          </p:nvSpPr>
          <p:spPr>
            <a:xfrm flipH="1" flipV="1">
              <a:off x="3609857" y="6089072"/>
              <a:ext cx="220618"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4" name="Oval 243"/>
            <p:cNvSpPr/>
            <p:nvPr/>
          </p:nvSpPr>
          <p:spPr>
            <a:xfrm flipH="1" flipV="1">
              <a:off x="3890787" y="6089072"/>
              <a:ext cx="220617"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5" name="Oval 244"/>
            <p:cNvSpPr/>
            <p:nvPr/>
          </p:nvSpPr>
          <p:spPr>
            <a:xfrm flipH="1" flipV="1">
              <a:off x="4170130"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6" name="Oval 245"/>
            <p:cNvSpPr/>
            <p:nvPr/>
          </p:nvSpPr>
          <p:spPr>
            <a:xfrm flipH="1" flipV="1">
              <a:off x="4451059"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7" name="Oval 246"/>
            <p:cNvSpPr/>
            <p:nvPr/>
          </p:nvSpPr>
          <p:spPr>
            <a:xfrm flipH="1" flipV="1">
              <a:off x="4731989"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8" name="Oval 247"/>
            <p:cNvSpPr/>
            <p:nvPr/>
          </p:nvSpPr>
          <p:spPr>
            <a:xfrm flipH="1" flipV="1">
              <a:off x="5012918"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9" name="Oval 248"/>
            <p:cNvSpPr/>
            <p:nvPr/>
          </p:nvSpPr>
          <p:spPr>
            <a:xfrm flipH="1" flipV="1">
              <a:off x="5293848" y="6089072"/>
              <a:ext cx="220617"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0" name="Oval 249"/>
            <p:cNvSpPr/>
            <p:nvPr/>
          </p:nvSpPr>
          <p:spPr>
            <a:xfrm flipH="1" flipV="1">
              <a:off x="5574777" y="6089072"/>
              <a:ext cx="220618"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1" name="Oval 250"/>
            <p:cNvSpPr/>
            <p:nvPr/>
          </p:nvSpPr>
          <p:spPr>
            <a:xfrm flipH="1" flipV="1">
              <a:off x="5854120"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2" name="Oval 251"/>
            <p:cNvSpPr/>
            <p:nvPr/>
          </p:nvSpPr>
          <p:spPr>
            <a:xfrm flipH="1" flipV="1">
              <a:off x="6135050"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3671" name="Group 252"/>
          <p:cNvGrpSpPr>
            <a:grpSpLocks/>
          </p:cNvGrpSpPr>
          <p:nvPr/>
        </p:nvGrpSpPr>
        <p:grpSpPr bwMode="auto">
          <a:xfrm>
            <a:off x="3109913" y="2351088"/>
            <a:ext cx="3309937" cy="236537"/>
            <a:chOff x="3047998" y="6089072"/>
            <a:chExt cx="3309256" cy="235529"/>
          </a:xfrm>
        </p:grpSpPr>
        <p:sp>
          <p:nvSpPr>
            <p:cNvPr id="254" name="Oval 253"/>
            <p:cNvSpPr/>
            <p:nvPr/>
          </p:nvSpPr>
          <p:spPr>
            <a:xfrm flipH="1" flipV="1">
              <a:off x="3047998"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5" name="Oval 254"/>
            <p:cNvSpPr/>
            <p:nvPr/>
          </p:nvSpPr>
          <p:spPr>
            <a:xfrm flipH="1" flipV="1">
              <a:off x="3328927"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6" name="Oval 255"/>
            <p:cNvSpPr/>
            <p:nvPr/>
          </p:nvSpPr>
          <p:spPr>
            <a:xfrm flipH="1" flipV="1">
              <a:off x="3609857" y="6089072"/>
              <a:ext cx="220617"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7" name="Oval 256"/>
            <p:cNvSpPr/>
            <p:nvPr/>
          </p:nvSpPr>
          <p:spPr>
            <a:xfrm flipH="1" flipV="1">
              <a:off x="3890787" y="6089072"/>
              <a:ext cx="220618"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8" name="Oval 257"/>
            <p:cNvSpPr/>
            <p:nvPr/>
          </p:nvSpPr>
          <p:spPr>
            <a:xfrm flipH="1" flipV="1">
              <a:off x="4170129"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9" name="Oval 258"/>
            <p:cNvSpPr/>
            <p:nvPr/>
          </p:nvSpPr>
          <p:spPr>
            <a:xfrm flipH="1" flipV="1">
              <a:off x="4451059"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0" name="Oval 259"/>
            <p:cNvSpPr/>
            <p:nvPr/>
          </p:nvSpPr>
          <p:spPr>
            <a:xfrm flipH="1" flipV="1">
              <a:off x="4731988"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1" name="Oval 260"/>
            <p:cNvSpPr/>
            <p:nvPr/>
          </p:nvSpPr>
          <p:spPr>
            <a:xfrm flipH="1" flipV="1">
              <a:off x="5012919"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2" name="Oval 261"/>
            <p:cNvSpPr/>
            <p:nvPr/>
          </p:nvSpPr>
          <p:spPr>
            <a:xfrm flipH="1" flipV="1">
              <a:off x="5293848" y="6089072"/>
              <a:ext cx="220618"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3" name="Oval 262"/>
            <p:cNvSpPr/>
            <p:nvPr/>
          </p:nvSpPr>
          <p:spPr>
            <a:xfrm flipH="1" flipV="1">
              <a:off x="5574778" y="6089072"/>
              <a:ext cx="220617"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4" name="Oval 263"/>
            <p:cNvSpPr/>
            <p:nvPr/>
          </p:nvSpPr>
          <p:spPr>
            <a:xfrm flipH="1" flipV="1">
              <a:off x="5854121"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5" name="Oval 264"/>
            <p:cNvSpPr/>
            <p:nvPr/>
          </p:nvSpPr>
          <p:spPr>
            <a:xfrm flipH="1" flipV="1">
              <a:off x="6135050"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3672" name="Group 265"/>
          <p:cNvGrpSpPr>
            <a:grpSpLocks/>
          </p:cNvGrpSpPr>
          <p:nvPr/>
        </p:nvGrpSpPr>
        <p:grpSpPr bwMode="auto">
          <a:xfrm>
            <a:off x="3097213" y="2640013"/>
            <a:ext cx="3308350" cy="234950"/>
            <a:chOff x="3047998" y="6089072"/>
            <a:chExt cx="3309256" cy="235529"/>
          </a:xfrm>
        </p:grpSpPr>
        <p:sp>
          <p:nvSpPr>
            <p:cNvPr id="267" name="Oval 266"/>
            <p:cNvSpPr/>
            <p:nvPr/>
          </p:nvSpPr>
          <p:spPr>
            <a:xfrm flipH="1" flipV="1">
              <a:off x="304799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8" name="Oval 267"/>
            <p:cNvSpPr/>
            <p:nvPr/>
          </p:nvSpPr>
          <p:spPr>
            <a:xfrm flipH="1" flipV="1">
              <a:off x="3329062"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9" name="Oval 268"/>
            <p:cNvSpPr/>
            <p:nvPr/>
          </p:nvSpPr>
          <p:spPr>
            <a:xfrm flipH="1" flipV="1">
              <a:off x="3610127"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0" name="Oval 269"/>
            <p:cNvSpPr/>
            <p:nvPr/>
          </p:nvSpPr>
          <p:spPr>
            <a:xfrm flipH="1" flipV="1">
              <a:off x="388960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1" name="Oval 270"/>
            <p:cNvSpPr/>
            <p:nvPr/>
          </p:nvSpPr>
          <p:spPr>
            <a:xfrm flipH="1" flipV="1">
              <a:off x="4170667"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2" name="Oval 271"/>
            <p:cNvSpPr/>
            <p:nvPr/>
          </p:nvSpPr>
          <p:spPr>
            <a:xfrm flipH="1" flipV="1">
              <a:off x="4451732"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3" name="Oval 272"/>
            <p:cNvSpPr/>
            <p:nvPr/>
          </p:nvSpPr>
          <p:spPr>
            <a:xfrm flipH="1" flipV="1">
              <a:off x="4732796"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4" name="Oval 273"/>
            <p:cNvSpPr/>
            <p:nvPr/>
          </p:nvSpPr>
          <p:spPr>
            <a:xfrm flipH="1" flipV="1">
              <a:off x="501227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5" name="Oval 274"/>
            <p:cNvSpPr/>
            <p:nvPr/>
          </p:nvSpPr>
          <p:spPr>
            <a:xfrm flipH="1" flipV="1">
              <a:off x="529333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6" name="Oval 275"/>
            <p:cNvSpPr/>
            <p:nvPr/>
          </p:nvSpPr>
          <p:spPr>
            <a:xfrm flipH="1" flipV="1">
              <a:off x="5574402"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7" name="Oval 276"/>
            <p:cNvSpPr/>
            <p:nvPr/>
          </p:nvSpPr>
          <p:spPr>
            <a:xfrm flipH="1" flipV="1">
              <a:off x="5855467"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8" name="Oval 277"/>
            <p:cNvSpPr/>
            <p:nvPr/>
          </p:nvSpPr>
          <p:spPr>
            <a:xfrm flipH="1" flipV="1">
              <a:off x="613494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3673" name="Group 278"/>
          <p:cNvGrpSpPr>
            <a:grpSpLocks/>
          </p:cNvGrpSpPr>
          <p:nvPr/>
        </p:nvGrpSpPr>
        <p:grpSpPr bwMode="auto">
          <a:xfrm>
            <a:off x="3082925" y="2927350"/>
            <a:ext cx="3308350" cy="234950"/>
            <a:chOff x="3047998" y="6089072"/>
            <a:chExt cx="3309256" cy="235529"/>
          </a:xfrm>
        </p:grpSpPr>
        <p:sp>
          <p:nvSpPr>
            <p:cNvPr id="280" name="Oval 279"/>
            <p:cNvSpPr/>
            <p:nvPr/>
          </p:nvSpPr>
          <p:spPr>
            <a:xfrm flipH="1" flipV="1">
              <a:off x="304799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1" name="Oval 280"/>
            <p:cNvSpPr/>
            <p:nvPr/>
          </p:nvSpPr>
          <p:spPr>
            <a:xfrm flipH="1" flipV="1">
              <a:off x="332906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2" name="Oval 281"/>
            <p:cNvSpPr/>
            <p:nvPr/>
          </p:nvSpPr>
          <p:spPr>
            <a:xfrm flipH="1" flipV="1">
              <a:off x="361012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3" name="Oval 282"/>
            <p:cNvSpPr/>
            <p:nvPr/>
          </p:nvSpPr>
          <p:spPr>
            <a:xfrm flipH="1" flipV="1">
              <a:off x="388960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4" name="Oval 283"/>
            <p:cNvSpPr/>
            <p:nvPr/>
          </p:nvSpPr>
          <p:spPr>
            <a:xfrm flipH="1" flipV="1">
              <a:off x="417066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5" name="Oval 284"/>
            <p:cNvSpPr/>
            <p:nvPr/>
          </p:nvSpPr>
          <p:spPr>
            <a:xfrm flipH="1" flipV="1">
              <a:off x="4451732"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6" name="Oval 285"/>
            <p:cNvSpPr/>
            <p:nvPr/>
          </p:nvSpPr>
          <p:spPr>
            <a:xfrm flipH="1" flipV="1">
              <a:off x="4732797"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7" name="Oval 286"/>
            <p:cNvSpPr/>
            <p:nvPr/>
          </p:nvSpPr>
          <p:spPr>
            <a:xfrm flipH="1" flipV="1">
              <a:off x="5012274"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8" name="Oval 287"/>
            <p:cNvSpPr/>
            <p:nvPr/>
          </p:nvSpPr>
          <p:spPr>
            <a:xfrm flipH="1" flipV="1">
              <a:off x="529333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9" name="Oval 288"/>
            <p:cNvSpPr/>
            <p:nvPr/>
          </p:nvSpPr>
          <p:spPr>
            <a:xfrm flipH="1" flipV="1">
              <a:off x="557440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0" name="Oval 289"/>
            <p:cNvSpPr/>
            <p:nvPr/>
          </p:nvSpPr>
          <p:spPr>
            <a:xfrm flipH="1" flipV="1">
              <a:off x="585546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1" name="Oval 290"/>
            <p:cNvSpPr/>
            <p:nvPr/>
          </p:nvSpPr>
          <p:spPr>
            <a:xfrm flipH="1" flipV="1">
              <a:off x="613494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3674" name="Group 291"/>
          <p:cNvGrpSpPr>
            <a:grpSpLocks/>
          </p:cNvGrpSpPr>
          <p:nvPr/>
        </p:nvGrpSpPr>
        <p:grpSpPr bwMode="auto">
          <a:xfrm>
            <a:off x="3068638" y="3214688"/>
            <a:ext cx="3309937" cy="234950"/>
            <a:chOff x="3047998" y="6089072"/>
            <a:chExt cx="3309256" cy="235529"/>
          </a:xfrm>
        </p:grpSpPr>
        <p:sp>
          <p:nvSpPr>
            <p:cNvPr id="293" name="Oval 292"/>
            <p:cNvSpPr/>
            <p:nvPr/>
          </p:nvSpPr>
          <p:spPr>
            <a:xfrm flipH="1" flipV="1">
              <a:off x="3047998"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4" name="Oval 293"/>
            <p:cNvSpPr/>
            <p:nvPr/>
          </p:nvSpPr>
          <p:spPr>
            <a:xfrm flipH="1" flipV="1">
              <a:off x="3328927"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5" name="Oval 294"/>
            <p:cNvSpPr/>
            <p:nvPr/>
          </p:nvSpPr>
          <p:spPr>
            <a:xfrm flipH="1" flipV="1">
              <a:off x="3609857" y="6089072"/>
              <a:ext cx="220617"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6" name="Oval 295"/>
            <p:cNvSpPr/>
            <p:nvPr/>
          </p:nvSpPr>
          <p:spPr>
            <a:xfrm flipH="1" flipV="1">
              <a:off x="3890787" y="6089072"/>
              <a:ext cx="220618"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7" name="Oval 296"/>
            <p:cNvSpPr/>
            <p:nvPr/>
          </p:nvSpPr>
          <p:spPr>
            <a:xfrm flipH="1" flipV="1">
              <a:off x="4170129"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8" name="Oval 297"/>
            <p:cNvSpPr/>
            <p:nvPr/>
          </p:nvSpPr>
          <p:spPr>
            <a:xfrm flipH="1" flipV="1">
              <a:off x="4451059"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9" name="Oval 298"/>
            <p:cNvSpPr/>
            <p:nvPr/>
          </p:nvSpPr>
          <p:spPr>
            <a:xfrm flipH="1" flipV="1">
              <a:off x="4731988"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0" name="Oval 299"/>
            <p:cNvSpPr/>
            <p:nvPr/>
          </p:nvSpPr>
          <p:spPr>
            <a:xfrm flipH="1" flipV="1">
              <a:off x="5012919"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1" name="Oval 300"/>
            <p:cNvSpPr/>
            <p:nvPr/>
          </p:nvSpPr>
          <p:spPr>
            <a:xfrm flipH="1" flipV="1">
              <a:off x="5293848" y="6089072"/>
              <a:ext cx="220618"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2" name="Oval 301"/>
            <p:cNvSpPr/>
            <p:nvPr/>
          </p:nvSpPr>
          <p:spPr>
            <a:xfrm flipH="1" flipV="1">
              <a:off x="5574778" y="6089072"/>
              <a:ext cx="220617"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3" name="Oval 302"/>
            <p:cNvSpPr/>
            <p:nvPr/>
          </p:nvSpPr>
          <p:spPr>
            <a:xfrm flipH="1" flipV="1">
              <a:off x="5854121"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4" name="Oval 303"/>
            <p:cNvSpPr/>
            <p:nvPr/>
          </p:nvSpPr>
          <p:spPr>
            <a:xfrm flipH="1" flipV="1">
              <a:off x="6135050"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3675" name="Group 304"/>
          <p:cNvGrpSpPr>
            <a:grpSpLocks/>
          </p:cNvGrpSpPr>
          <p:nvPr/>
        </p:nvGrpSpPr>
        <p:grpSpPr bwMode="auto">
          <a:xfrm>
            <a:off x="3054350" y="3502025"/>
            <a:ext cx="3309938" cy="234950"/>
            <a:chOff x="3047998" y="6089072"/>
            <a:chExt cx="3309256" cy="235529"/>
          </a:xfrm>
        </p:grpSpPr>
        <p:sp>
          <p:nvSpPr>
            <p:cNvPr id="306" name="Oval 305"/>
            <p:cNvSpPr/>
            <p:nvPr/>
          </p:nvSpPr>
          <p:spPr>
            <a:xfrm flipH="1" flipV="1">
              <a:off x="3047998"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7" name="Oval 306"/>
            <p:cNvSpPr/>
            <p:nvPr/>
          </p:nvSpPr>
          <p:spPr>
            <a:xfrm flipH="1" flipV="1">
              <a:off x="3328928"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8" name="Oval 307"/>
            <p:cNvSpPr/>
            <p:nvPr/>
          </p:nvSpPr>
          <p:spPr>
            <a:xfrm flipH="1" flipV="1">
              <a:off x="3609857" y="6089072"/>
              <a:ext cx="220618"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9" name="Oval 308"/>
            <p:cNvSpPr/>
            <p:nvPr/>
          </p:nvSpPr>
          <p:spPr>
            <a:xfrm flipH="1" flipV="1">
              <a:off x="3890787" y="6089072"/>
              <a:ext cx="220617"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0" name="Oval 309"/>
            <p:cNvSpPr/>
            <p:nvPr/>
          </p:nvSpPr>
          <p:spPr>
            <a:xfrm flipH="1" flipV="1">
              <a:off x="4170130"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1" name="Oval 310"/>
            <p:cNvSpPr/>
            <p:nvPr/>
          </p:nvSpPr>
          <p:spPr>
            <a:xfrm flipH="1" flipV="1">
              <a:off x="4451059"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2" name="Oval 311"/>
            <p:cNvSpPr/>
            <p:nvPr/>
          </p:nvSpPr>
          <p:spPr>
            <a:xfrm flipH="1" flipV="1">
              <a:off x="4731989"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3" name="Oval 312"/>
            <p:cNvSpPr/>
            <p:nvPr/>
          </p:nvSpPr>
          <p:spPr>
            <a:xfrm flipH="1" flipV="1">
              <a:off x="5012918"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4" name="Oval 313"/>
            <p:cNvSpPr/>
            <p:nvPr/>
          </p:nvSpPr>
          <p:spPr>
            <a:xfrm flipH="1" flipV="1">
              <a:off x="5293848" y="6089072"/>
              <a:ext cx="220617"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5" name="Oval 314"/>
            <p:cNvSpPr/>
            <p:nvPr/>
          </p:nvSpPr>
          <p:spPr>
            <a:xfrm flipH="1" flipV="1">
              <a:off x="5574777" y="6089072"/>
              <a:ext cx="220618"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6" name="Oval 315"/>
            <p:cNvSpPr/>
            <p:nvPr/>
          </p:nvSpPr>
          <p:spPr>
            <a:xfrm flipH="1" flipV="1">
              <a:off x="5854120"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7" name="Oval 316"/>
            <p:cNvSpPr/>
            <p:nvPr/>
          </p:nvSpPr>
          <p:spPr>
            <a:xfrm flipH="1" flipV="1">
              <a:off x="6135050"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3676" name="Group 317"/>
          <p:cNvGrpSpPr>
            <a:grpSpLocks/>
          </p:cNvGrpSpPr>
          <p:nvPr/>
        </p:nvGrpSpPr>
        <p:grpSpPr bwMode="auto">
          <a:xfrm>
            <a:off x="3027363" y="4076700"/>
            <a:ext cx="3308350" cy="234950"/>
            <a:chOff x="3047998" y="6089072"/>
            <a:chExt cx="3309256" cy="235529"/>
          </a:xfrm>
        </p:grpSpPr>
        <p:sp>
          <p:nvSpPr>
            <p:cNvPr id="319" name="Oval 318"/>
            <p:cNvSpPr/>
            <p:nvPr/>
          </p:nvSpPr>
          <p:spPr>
            <a:xfrm flipH="1" flipV="1">
              <a:off x="304799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0" name="Oval 319"/>
            <p:cNvSpPr/>
            <p:nvPr/>
          </p:nvSpPr>
          <p:spPr>
            <a:xfrm flipH="1" flipV="1">
              <a:off x="3329062"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1" name="Oval 320"/>
            <p:cNvSpPr/>
            <p:nvPr/>
          </p:nvSpPr>
          <p:spPr>
            <a:xfrm flipH="1" flipV="1">
              <a:off x="3610127"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2" name="Oval 321"/>
            <p:cNvSpPr/>
            <p:nvPr/>
          </p:nvSpPr>
          <p:spPr>
            <a:xfrm flipH="1" flipV="1">
              <a:off x="388960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3" name="Oval 322"/>
            <p:cNvSpPr/>
            <p:nvPr/>
          </p:nvSpPr>
          <p:spPr>
            <a:xfrm flipH="1" flipV="1">
              <a:off x="4170667"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4" name="Oval 323"/>
            <p:cNvSpPr/>
            <p:nvPr/>
          </p:nvSpPr>
          <p:spPr>
            <a:xfrm flipH="1" flipV="1">
              <a:off x="4451732"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5" name="Oval 324"/>
            <p:cNvSpPr/>
            <p:nvPr/>
          </p:nvSpPr>
          <p:spPr>
            <a:xfrm flipH="1" flipV="1">
              <a:off x="4732796"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6" name="Oval 325"/>
            <p:cNvSpPr/>
            <p:nvPr/>
          </p:nvSpPr>
          <p:spPr>
            <a:xfrm flipH="1" flipV="1">
              <a:off x="501227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7" name="Oval 326"/>
            <p:cNvSpPr/>
            <p:nvPr/>
          </p:nvSpPr>
          <p:spPr>
            <a:xfrm flipH="1" flipV="1">
              <a:off x="529333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8" name="Oval 327"/>
            <p:cNvSpPr/>
            <p:nvPr/>
          </p:nvSpPr>
          <p:spPr>
            <a:xfrm flipH="1" flipV="1">
              <a:off x="5574402"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9" name="Oval 328"/>
            <p:cNvSpPr/>
            <p:nvPr/>
          </p:nvSpPr>
          <p:spPr>
            <a:xfrm flipH="1" flipV="1">
              <a:off x="5855467"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0" name="Oval 329"/>
            <p:cNvSpPr/>
            <p:nvPr/>
          </p:nvSpPr>
          <p:spPr>
            <a:xfrm flipH="1" flipV="1">
              <a:off x="613494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3677" name="Group 330"/>
          <p:cNvGrpSpPr>
            <a:grpSpLocks/>
          </p:cNvGrpSpPr>
          <p:nvPr/>
        </p:nvGrpSpPr>
        <p:grpSpPr bwMode="auto">
          <a:xfrm>
            <a:off x="3013075" y="4364038"/>
            <a:ext cx="3309938" cy="234950"/>
            <a:chOff x="3047998" y="6089072"/>
            <a:chExt cx="3309256" cy="235529"/>
          </a:xfrm>
        </p:grpSpPr>
        <p:sp>
          <p:nvSpPr>
            <p:cNvPr id="332" name="Oval 331"/>
            <p:cNvSpPr/>
            <p:nvPr/>
          </p:nvSpPr>
          <p:spPr>
            <a:xfrm flipH="1" flipV="1">
              <a:off x="3047998"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3" name="Oval 332"/>
            <p:cNvSpPr/>
            <p:nvPr/>
          </p:nvSpPr>
          <p:spPr>
            <a:xfrm flipH="1" flipV="1">
              <a:off x="3328928"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4" name="Oval 333"/>
            <p:cNvSpPr/>
            <p:nvPr/>
          </p:nvSpPr>
          <p:spPr>
            <a:xfrm flipH="1" flipV="1">
              <a:off x="3609857" y="6089072"/>
              <a:ext cx="220618"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5" name="Oval 334"/>
            <p:cNvSpPr/>
            <p:nvPr/>
          </p:nvSpPr>
          <p:spPr>
            <a:xfrm flipH="1" flipV="1">
              <a:off x="3890787" y="6089072"/>
              <a:ext cx="220617"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6" name="Oval 335"/>
            <p:cNvSpPr/>
            <p:nvPr/>
          </p:nvSpPr>
          <p:spPr>
            <a:xfrm flipH="1" flipV="1">
              <a:off x="4170130"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7" name="Oval 336"/>
            <p:cNvSpPr/>
            <p:nvPr/>
          </p:nvSpPr>
          <p:spPr>
            <a:xfrm flipH="1" flipV="1">
              <a:off x="4451059"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8" name="Oval 337"/>
            <p:cNvSpPr/>
            <p:nvPr/>
          </p:nvSpPr>
          <p:spPr>
            <a:xfrm flipH="1" flipV="1">
              <a:off x="4731989"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9" name="Oval 338"/>
            <p:cNvSpPr/>
            <p:nvPr/>
          </p:nvSpPr>
          <p:spPr>
            <a:xfrm flipH="1" flipV="1">
              <a:off x="5012918"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0" name="Oval 339"/>
            <p:cNvSpPr/>
            <p:nvPr/>
          </p:nvSpPr>
          <p:spPr>
            <a:xfrm flipH="1" flipV="1">
              <a:off x="5293848" y="6089072"/>
              <a:ext cx="220617"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1" name="Oval 340"/>
            <p:cNvSpPr/>
            <p:nvPr/>
          </p:nvSpPr>
          <p:spPr>
            <a:xfrm flipH="1" flipV="1">
              <a:off x="5574777" y="6089072"/>
              <a:ext cx="220618"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2" name="Oval 341"/>
            <p:cNvSpPr/>
            <p:nvPr/>
          </p:nvSpPr>
          <p:spPr>
            <a:xfrm flipH="1" flipV="1">
              <a:off x="5854120"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3" name="Oval 342"/>
            <p:cNvSpPr/>
            <p:nvPr/>
          </p:nvSpPr>
          <p:spPr>
            <a:xfrm flipH="1" flipV="1">
              <a:off x="6135050"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3678" name="Group 343"/>
          <p:cNvGrpSpPr>
            <a:grpSpLocks/>
          </p:cNvGrpSpPr>
          <p:nvPr/>
        </p:nvGrpSpPr>
        <p:grpSpPr bwMode="auto">
          <a:xfrm>
            <a:off x="2998788" y="4651375"/>
            <a:ext cx="3309937" cy="236538"/>
            <a:chOff x="3047998" y="6089072"/>
            <a:chExt cx="3309256" cy="235529"/>
          </a:xfrm>
        </p:grpSpPr>
        <p:sp>
          <p:nvSpPr>
            <p:cNvPr id="345" name="Oval 344"/>
            <p:cNvSpPr/>
            <p:nvPr/>
          </p:nvSpPr>
          <p:spPr>
            <a:xfrm flipH="1" flipV="1">
              <a:off x="3047998"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6" name="Oval 345"/>
            <p:cNvSpPr/>
            <p:nvPr/>
          </p:nvSpPr>
          <p:spPr>
            <a:xfrm flipH="1" flipV="1">
              <a:off x="3328927"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7" name="Oval 346"/>
            <p:cNvSpPr/>
            <p:nvPr/>
          </p:nvSpPr>
          <p:spPr>
            <a:xfrm flipH="1" flipV="1">
              <a:off x="3609857" y="6089072"/>
              <a:ext cx="220617"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8" name="Oval 347"/>
            <p:cNvSpPr/>
            <p:nvPr/>
          </p:nvSpPr>
          <p:spPr>
            <a:xfrm flipH="1" flipV="1">
              <a:off x="3890787" y="6089072"/>
              <a:ext cx="220618"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9" name="Oval 348"/>
            <p:cNvSpPr/>
            <p:nvPr/>
          </p:nvSpPr>
          <p:spPr>
            <a:xfrm flipH="1" flipV="1">
              <a:off x="4170129"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0" name="Oval 349"/>
            <p:cNvSpPr/>
            <p:nvPr/>
          </p:nvSpPr>
          <p:spPr>
            <a:xfrm flipH="1" flipV="1">
              <a:off x="4451059"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1" name="Oval 350"/>
            <p:cNvSpPr/>
            <p:nvPr/>
          </p:nvSpPr>
          <p:spPr>
            <a:xfrm flipH="1" flipV="1">
              <a:off x="4731988"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2" name="Oval 351"/>
            <p:cNvSpPr/>
            <p:nvPr/>
          </p:nvSpPr>
          <p:spPr>
            <a:xfrm flipH="1" flipV="1">
              <a:off x="5012919"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3" name="Oval 352"/>
            <p:cNvSpPr/>
            <p:nvPr/>
          </p:nvSpPr>
          <p:spPr>
            <a:xfrm flipH="1" flipV="1">
              <a:off x="5293848" y="6089072"/>
              <a:ext cx="220618"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4" name="Oval 353"/>
            <p:cNvSpPr/>
            <p:nvPr/>
          </p:nvSpPr>
          <p:spPr>
            <a:xfrm flipH="1" flipV="1">
              <a:off x="5574778" y="6089072"/>
              <a:ext cx="220617"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5" name="Oval 354"/>
            <p:cNvSpPr/>
            <p:nvPr/>
          </p:nvSpPr>
          <p:spPr>
            <a:xfrm flipH="1" flipV="1">
              <a:off x="5854121"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6" name="Oval 355"/>
            <p:cNvSpPr/>
            <p:nvPr/>
          </p:nvSpPr>
          <p:spPr>
            <a:xfrm flipH="1" flipV="1">
              <a:off x="6135050"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3679" name="Group 356"/>
          <p:cNvGrpSpPr>
            <a:grpSpLocks/>
          </p:cNvGrpSpPr>
          <p:nvPr/>
        </p:nvGrpSpPr>
        <p:grpSpPr bwMode="auto">
          <a:xfrm>
            <a:off x="2986088" y="4938713"/>
            <a:ext cx="3308350" cy="236537"/>
            <a:chOff x="3047998" y="6089072"/>
            <a:chExt cx="3309256" cy="235529"/>
          </a:xfrm>
        </p:grpSpPr>
        <p:sp>
          <p:nvSpPr>
            <p:cNvPr id="358" name="Oval 357"/>
            <p:cNvSpPr/>
            <p:nvPr/>
          </p:nvSpPr>
          <p:spPr>
            <a:xfrm flipH="1" flipV="1">
              <a:off x="304799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9" name="Oval 358"/>
            <p:cNvSpPr/>
            <p:nvPr/>
          </p:nvSpPr>
          <p:spPr>
            <a:xfrm flipH="1" flipV="1">
              <a:off x="3329062"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0" name="Oval 359"/>
            <p:cNvSpPr/>
            <p:nvPr/>
          </p:nvSpPr>
          <p:spPr>
            <a:xfrm flipH="1" flipV="1">
              <a:off x="3610127"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1" name="Oval 360"/>
            <p:cNvSpPr/>
            <p:nvPr/>
          </p:nvSpPr>
          <p:spPr>
            <a:xfrm flipH="1" flipV="1">
              <a:off x="388960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2" name="Oval 361"/>
            <p:cNvSpPr/>
            <p:nvPr/>
          </p:nvSpPr>
          <p:spPr>
            <a:xfrm flipH="1" flipV="1">
              <a:off x="4170667"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3" name="Oval 362"/>
            <p:cNvSpPr/>
            <p:nvPr/>
          </p:nvSpPr>
          <p:spPr>
            <a:xfrm flipH="1" flipV="1">
              <a:off x="4451732"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4" name="Oval 363"/>
            <p:cNvSpPr/>
            <p:nvPr/>
          </p:nvSpPr>
          <p:spPr>
            <a:xfrm flipH="1" flipV="1">
              <a:off x="4732796"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5" name="Oval 364"/>
            <p:cNvSpPr/>
            <p:nvPr/>
          </p:nvSpPr>
          <p:spPr>
            <a:xfrm flipH="1" flipV="1">
              <a:off x="501227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6" name="Oval 365"/>
            <p:cNvSpPr/>
            <p:nvPr/>
          </p:nvSpPr>
          <p:spPr>
            <a:xfrm flipH="1" flipV="1">
              <a:off x="529333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7" name="Oval 366"/>
            <p:cNvSpPr/>
            <p:nvPr/>
          </p:nvSpPr>
          <p:spPr>
            <a:xfrm flipH="1" flipV="1">
              <a:off x="5574402"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8" name="Oval 367"/>
            <p:cNvSpPr/>
            <p:nvPr/>
          </p:nvSpPr>
          <p:spPr>
            <a:xfrm flipH="1" flipV="1">
              <a:off x="5855467"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9" name="Oval 368"/>
            <p:cNvSpPr/>
            <p:nvPr/>
          </p:nvSpPr>
          <p:spPr>
            <a:xfrm flipH="1" flipV="1">
              <a:off x="613494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3680" name="Group 369"/>
          <p:cNvGrpSpPr>
            <a:grpSpLocks/>
          </p:cNvGrpSpPr>
          <p:nvPr/>
        </p:nvGrpSpPr>
        <p:grpSpPr bwMode="auto">
          <a:xfrm>
            <a:off x="2971800" y="5226050"/>
            <a:ext cx="3309938" cy="236538"/>
            <a:chOff x="3047998" y="6089072"/>
            <a:chExt cx="3309256" cy="235529"/>
          </a:xfrm>
        </p:grpSpPr>
        <p:sp>
          <p:nvSpPr>
            <p:cNvPr id="371" name="Oval 370"/>
            <p:cNvSpPr/>
            <p:nvPr/>
          </p:nvSpPr>
          <p:spPr>
            <a:xfrm flipH="1" flipV="1">
              <a:off x="3047998"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2" name="Oval 371"/>
            <p:cNvSpPr/>
            <p:nvPr/>
          </p:nvSpPr>
          <p:spPr>
            <a:xfrm flipH="1" flipV="1">
              <a:off x="3328928"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3" name="Oval 372"/>
            <p:cNvSpPr/>
            <p:nvPr/>
          </p:nvSpPr>
          <p:spPr>
            <a:xfrm flipH="1" flipV="1">
              <a:off x="3609857" y="6089072"/>
              <a:ext cx="220618"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4" name="Oval 373"/>
            <p:cNvSpPr/>
            <p:nvPr/>
          </p:nvSpPr>
          <p:spPr>
            <a:xfrm flipH="1" flipV="1">
              <a:off x="3890787" y="6089072"/>
              <a:ext cx="220617"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5" name="Oval 374"/>
            <p:cNvSpPr/>
            <p:nvPr/>
          </p:nvSpPr>
          <p:spPr>
            <a:xfrm flipH="1" flipV="1">
              <a:off x="4170130"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6" name="Oval 375"/>
            <p:cNvSpPr/>
            <p:nvPr/>
          </p:nvSpPr>
          <p:spPr>
            <a:xfrm flipH="1" flipV="1">
              <a:off x="4451059"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7" name="Oval 376"/>
            <p:cNvSpPr/>
            <p:nvPr/>
          </p:nvSpPr>
          <p:spPr>
            <a:xfrm flipH="1" flipV="1">
              <a:off x="4731989"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8" name="Oval 377"/>
            <p:cNvSpPr/>
            <p:nvPr/>
          </p:nvSpPr>
          <p:spPr>
            <a:xfrm flipH="1" flipV="1">
              <a:off x="5012918"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9" name="Oval 378"/>
            <p:cNvSpPr/>
            <p:nvPr/>
          </p:nvSpPr>
          <p:spPr>
            <a:xfrm flipH="1" flipV="1">
              <a:off x="5293848" y="6089072"/>
              <a:ext cx="220617"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0" name="Oval 379"/>
            <p:cNvSpPr/>
            <p:nvPr/>
          </p:nvSpPr>
          <p:spPr>
            <a:xfrm flipH="1" flipV="1">
              <a:off x="5574777" y="6089072"/>
              <a:ext cx="220618"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1" name="Oval 380"/>
            <p:cNvSpPr/>
            <p:nvPr/>
          </p:nvSpPr>
          <p:spPr>
            <a:xfrm flipH="1" flipV="1">
              <a:off x="5854120"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2" name="Oval 381"/>
            <p:cNvSpPr/>
            <p:nvPr/>
          </p:nvSpPr>
          <p:spPr>
            <a:xfrm flipH="1" flipV="1">
              <a:off x="6135050"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3681" name="Group 382"/>
          <p:cNvGrpSpPr>
            <a:grpSpLocks/>
          </p:cNvGrpSpPr>
          <p:nvPr/>
        </p:nvGrpSpPr>
        <p:grpSpPr bwMode="auto">
          <a:xfrm>
            <a:off x="2957513" y="5513388"/>
            <a:ext cx="3309937" cy="236537"/>
            <a:chOff x="3047998" y="6089072"/>
            <a:chExt cx="3309256" cy="235529"/>
          </a:xfrm>
        </p:grpSpPr>
        <p:sp>
          <p:nvSpPr>
            <p:cNvPr id="384" name="Oval 383"/>
            <p:cNvSpPr/>
            <p:nvPr/>
          </p:nvSpPr>
          <p:spPr>
            <a:xfrm flipH="1" flipV="1">
              <a:off x="3047998"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5" name="Oval 384"/>
            <p:cNvSpPr/>
            <p:nvPr/>
          </p:nvSpPr>
          <p:spPr>
            <a:xfrm flipH="1" flipV="1">
              <a:off x="3328927"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6" name="Oval 385"/>
            <p:cNvSpPr/>
            <p:nvPr/>
          </p:nvSpPr>
          <p:spPr>
            <a:xfrm flipH="1" flipV="1">
              <a:off x="3609857" y="6089072"/>
              <a:ext cx="220617"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7" name="Oval 386"/>
            <p:cNvSpPr/>
            <p:nvPr/>
          </p:nvSpPr>
          <p:spPr>
            <a:xfrm flipH="1" flipV="1">
              <a:off x="3890787" y="6089072"/>
              <a:ext cx="220618"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8" name="Oval 387"/>
            <p:cNvSpPr/>
            <p:nvPr/>
          </p:nvSpPr>
          <p:spPr>
            <a:xfrm flipH="1" flipV="1">
              <a:off x="4170129"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9" name="Oval 388"/>
            <p:cNvSpPr/>
            <p:nvPr/>
          </p:nvSpPr>
          <p:spPr>
            <a:xfrm flipH="1" flipV="1">
              <a:off x="4451059"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0" name="Oval 389"/>
            <p:cNvSpPr/>
            <p:nvPr/>
          </p:nvSpPr>
          <p:spPr>
            <a:xfrm flipH="1" flipV="1">
              <a:off x="4731988"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1" name="Oval 390"/>
            <p:cNvSpPr/>
            <p:nvPr/>
          </p:nvSpPr>
          <p:spPr>
            <a:xfrm flipH="1" flipV="1">
              <a:off x="5012919"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2" name="Oval 391"/>
            <p:cNvSpPr/>
            <p:nvPr/>
          </p:nvSpPr>
          <p:spPr>
            <a:xfrm flipH="1" flipV="1">
              <a:off x="5293848" y="6089072"/>
              <a:ext cx="220618"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3" name="Oval 392"/>
            <p:cNvSpPr/>
            <p:nvPr/>
          </p:nvSpPr>
          <p:spPr>
            <a:xfrm flipH="1" flipV="1">
              <a:off x="5574778" y="6089072"/>
              <a:ext cx="220617"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4" name="Oval 393"/>
            <p:cNvSpPr/>
            <p:nvPr/>
          </p:nvSpPr>
          <p:spPr>
            <a:xfrm flipH="1" flipV="1">
              <a:off x="5854121"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5" name="Oval 394"/>
            <p:cNvSpPr/>
            <p:nvPr/>
          </p:nvSpPr>
          <p:spPr>
            <a:xfrm flipH="1" flipV="1">
              <a:off x="6135050"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3682" name="Group 395"/>
          <p:cNvGrpSpPr>
            <a:grpSpLocks/>
          </p:cNvGrpSpPr>
          <p:nvPr/>
        </p:nvGrpSpPr>
        <p:grpSpPr bwMode="auto">
          <a:xfrm>
            <a:off x="2944813" y="5802313"/>
            <a:ext cx="3308350" cy="234950"/>
            <a:chOff x="3047998" y="6089072"/>
            <a:chExt cx="3309256" cy="235529"/>
          </a:xfrm>
        </p:grpSpPr>
        <p:sp>
          <p:nvSpPr>
            <p:cNvPr id="397" name="Oval 396"/>
            <p:cNvSpPr/>
            <p:nvPr/>
          </p:nvSpPr>
          <p:spPr>
            <a:xfrm flipH="1" flipV="1">
              <a:off x="304799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8" name="Oval 397"/>
            <p:cNvSpPr/>
            <p:nvPr/>
          </p:nvSpPr>
          <p:spPr>
            <a:xfrm flipH="1" flipV="1">
              <a:off x="3329062"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9" name="Oval 398"/>
            <p:cNvSpPr/>
            <p:nvPr/>
          </p:nvSpPr>
          <p:spPr>
            <a:xfrm flipH="1" flipV="1">
              <a:off x="3610127"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0" name="Oval 399"/>
            <p:cNvSpPr/>
            <p:nvPr/>
          </p:nvSpPr>
          <p:spPr>
            <a:xfrm flipH="1" flipV="1">
              <a:off x="388960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1" name="Oval 400"/>
            <p:cNvSpPr/>
            <p:nvPr/>
          </p:nvSpPr>
          <p:spPr>
            <a:xfrm flipH="1" flipV="1">
              <a:off x="4170667"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2" name="Oval 401"/>
            <p:cNvSpPr/>
            <p:nvPr/>
          </p:nvSpPr>
          <p:spPr>
            <a:xfrm flipH="1" flipV="1">
              <a:off x="4451732"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3" name="Oval 402"/>
            <p:cNvSpPr/>
            <p:nvPr/>
          </p:nvSpPr>
          <p:spPr>
            <a:xfrm flipH="1" flipV="1">
              <a:off x="4732796"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4" name="Oval 403"/>
            <p:cNvSpPr/>
            <p:nvPr/>
          </p:nvSpPr>
          <p:spPr>
            <a:xfrm flipH="1" flipV="1">
              <a:off x="501227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5" name="Oval 404"/>
            <p:cNvSpPr/>
            <p:nvPr/>
          </p:nvSpPr>
          <p:spPr>
            <a:xfrm flipH="1" flipV="1">
              <a:off x="529333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6" name="Oval 405"/>
            <p:cNvSpPr/>
            <p:nvPr/>
          </p:nvSpPr>
          <p:spPr>
            <a:xfrm flipH="1" flipV="1">
              <a:off x="5574402"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7" name="Oval 406"/>
            <p:cNvSpPr/>
            <p:nvPr/>
          </p:nvSpPr>
          <p:spPr>
            <a:xfrm flipH="1" flipV="1">
              <a:off x="5855467"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8" name="Oval 407"/>
            <p:cNvSpPr/>
            <p:nvPr/>
          </p:nvSpPr>
          <p:spPr>
            <a:xfrm flipH="1" flipV="1">
              <a:off x="613494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3683" name="Group 408"/>
          <p:cNvGrpSpPr>
            <a:grpSpLocks/>
          </p:cNvGrpSpPr>
          <p:nvPr/>
        </p:nvGrpSpPr>
        <p:grpSpPr bwMode="auto">
          <a:xfrm>
            <a:off x="3041650" y="3789363"/>
            <a:ext cx="3308350" cy="234950"/>
            <a:chOff x="3047998" y="6089072"/>
            <a:chExt cx="3309256" cy="235529"/>
          </a:xfrm>
        </p:grpSpPr>
        <p:sp>
          <p:nvSpPr>
            <p:cNvPr id="410" name="Oval 409"/>
            <p:cNvSpPr/>
            <p:nvPr/>
          </p:nvSpPr>
          <p:spPr>
            <a:xfrm flipH="1" flipV="1">
              <a:off x="304799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1" name="Oval 410"/>
            <p:cNvSpPr/>
            <p:nvPr/>
          </p:nvSpPr>
          <p:spPr>
            <a:xfrm flipH="1" flipV="1">
              <a:off x="332906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2" name="Oval 411"/>
            <p:cNvSpPr/>
            <p:nvPr/>
          </p:nvSpPr>
          <p:spPr>
            <a:xfrm flipH="1" flipV="1">
              <a:off x="361012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3" name="Oval 412"/>
            <p:cNvSpPr/>
            <p:nvPr/>
          </p:nvSpPr>
          <p:spPr>
            <a:xfrm flipH="1" flipV="1">
              <a:off x="388960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4" name="Oval 413"/>
            <p:cNvSpPr/>
            <p:nvPr/>
          </p:nvSpPr>
          <p:spPr>
            <a:xfrm flipH="1" flipV="1">
              <a:off x="417066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5" name="Oval 414"/>
            <p:cNvSpPr/>
            <p:nvPr/>
          </p:nvSpPr>
          <p:spPr>
            <a:xfrm flipH="1" flipV="1">
              <a:off x="4451732"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6" name="Oval 415"/>
            <p:cNvSpPr/>
            <p:nvPr/>
          </p:nvSpPr>
          <p:spPr>
            <a:xfrm flipH="1" flipV="1">
              <a:off x="4732797"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7" name="Oval 416"/>
            <p:cNvSpPr/>
            <p:nvPr/>
          </p:nvSpPr>
          <p:spPr>
            <a:xfrm flipH="1" flipV="1">
              <a:off x="5012274"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8" name="Oval 417"/>
            <p:cNvSpPr/>
            <p:nvPr/>
          </p:nvSpPr>
          <p:spPr>
            <a:xfrm flipH="1" flipV="1">
              <a:off x="529333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9" name="Oval 418"/>
            <p:cNvSpPr/>
            <p:nvPr/>
          </p:nvSpPr>
          <p:spPr>
            <a:xfrm flipH="1" flipV="1">
              <a:off x="557440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20" name="Oval 419"/>
            <p:cNvSpPr/>
            <p:nvPr/>
          </p:nvSpPr>
          <p:spPr>
            <a:xfrm flipH="1" flipV="1">
              <a:off x="585546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21" name="Oval 420"/>
            <p:cNvSpPr/>
            <p:nvPr/>
          </p:nvSpPr>
          <p:spPr>
            <a:xfrm flipH="1" flipV="1">
              <a:off x="613494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cxnSp>
        <p:nvCxnSpPr>
          <p:cNvPr id="5" name="Straight Arrow Connector 4"/>
          <p:cNvCxnSpPr/>
          <p:nvPr/>
        </p:nvCxnSpPr>
        <p:spPr>
          <a:xfrm>
            <a:off x="2549525" y="1579563"/>
            <a:ext cx="498475"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81063430"/>
      </p:ext>
    </p:extLst>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457200" y="20638"/>
            <a:ext cx="8229600" cy="1143000"/>
          </a:xfrm>
        </p:spPr>
        <p:txBody>
          <a:bodyPr/>
          <a:lstStyle/>
          <a:p>
            <a:pPr eaLnBrk="1" hangingPunct="1"/>
            <a:r>
              <a:rPr lang="en-US" smtClean="0">
                <a:solidFill>
                  <a:schemeClr val="tx1"/>
                </a:solidFill>
              </a:rPr>
              <a:t>Plastic deformation</a:t>
            </a:r>
          </a:p>
        </p:txBody>
      </p:sp>
      <p:grpSp>
        <p:nvGrpSpPr>
          <p:cNvPr id="114691" name="Group 3"/>
          <p:cNvGrpSpPr>
            <a:grpSpLocks/>
          </p:cNvGrpSpPr>
          <p:nvPr/>
        </p:nvGrpSpPr>
        <p:grpSpPr bwMode="auto">
          <a:xfrm>
            <a:off x="2930525" y="6089650"/>
            <a:ext cx="3308350" cy="234950"/>
            <a:chOff x="3047998" y="6089072"/>
            <a:chExt cx="3309256" cy="235529"/>
          </a:xfrm>
        </p:grpSpPr>
        <p:sp>
          <p:nvSpPr>
            <p:cNvPr id="3" name="Oval 2"/>
            <p:cNvSpPr/>
            <p:nvPr/>
          </p:nvSpPr>
          <p:spPr>
            <a:xfrm flipH="1" flipV="1">
              <a:off x="304799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0" name="Oval 9"/>
            <p:cNvSpPr/>
            <p:nvPr/>
          </p:nvSpPr>
          <p:spPr>
            <a:xfrm flipH="1" flipV="1">
              <a:off x="332906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1" name="Oval 10"/>
            <p:cNvSpPr/>
            <p:nvPr/>
          </p:nvSpPr>
          <p:spPr>
            <a:xfrm flipH="1" flipV="1">
              <a:off x="361012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2" name="Oval 11"/>
            <p:cNvSpPr/>
            <p:nvPr/>
          </p:nvSpPr>
          <p:spPr>
            <a:xfrm flipH="1" flipV="1">
              <a:off x="388960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3" name="Oval 12"/>
            <p:cNvSpPr/>
            <p:nvPr/>
          </p:nvSpPr>
          <p:spPr>
            <a:xfrm flipH="1" flipV="1">
              <a:off x="417066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4" name="Oval 13"/>
            <p:cNvSpPr/>
            <p:nvPr/>
          </p:nvSpPr>
          <p:spPr>
            <a:xfrm flipH="1" flipV="1">
              <a:off x="4451732"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5" name="Oval 14"/>
            <p:cNvSpPr/>
            <p:nvPr/>
          </p:nvSpPr>
          <p:spPr>
            <a:xfrm flipH="1" flipV="1">
              <a:off x="4732797"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6" name="Oval 15"/>
            <p:cNvSpPr/>
            <p:nvPr/>
          </p:nvSpPr>
          <p:spPr>
            <a:xfrm flipH="1" flipV="1">
              <a:off x="5012274"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7" name="Oval 16"/>
            <p:cNvSpPr/>
            <p:nvPr/>
          </p:nvSpPr>
          <p:spPr>
            <a:xfrm flipH="1" flipV="1">
              <a:off x="529333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8" name="Oval 17"/>
            <p:cNvSpPr/>
            <p:nvPr/>
          </p:nvSpPr>
          <p:spPr>
            <a:xfrm flipH="1" flipV="1">
              <a:off x="557440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9" name="Oval 18"/>
            <p:cNvSpPr/>
            <p:nvPr/>
          </p:nvSpPr>
          <p:spPr>
            <a:xfrm flipH="1" flipV="1">
              <a:off x="585546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0" name="Oval 19"/>
            <p:cNvSpPr/>
            <p:nvPr/>
          </p:nvSpPr>
          <p:spPr>
            <a:xfrm flipH="1" flipV="1">
              <a:off x="613494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4692" name="Group 226"/>
          <p:cNvGrpSpPr>
            <a:grpSpLocks/>
          </p:cNvGrpSpPr>
          <p:nvPr/>
        </p:nvGrpSpPr>
        <p:grpSpPr bwMode="auto">
          <a:xfrm>
            <a:off x="3151188" y="1776413"/>
            <a:ext cx="3309937" cy="236537"/>
            <a:chOff x="3047998" y="6089072"/>
            <a:chExt cx="3309256" cy="235529"/>
          </a:xfrm>
        </p:grpSpPr>
        <p:sp>
          <p:nvSpPr>
            <p:cNvPr id="228" name="Oval 227"/>
            <p:cNvSpPr/>
            <p:nvPr/>
          </p:nvSpPr>
          <p:spPr>
            <a:xfrm flipH="1" flipV="1">
              <a:off x="3047998"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9" name="Oval 228"/>
            <p:cNvSpPr/>
            <p:nvPr/>
          </p:nvSpPr>
          <p:spPr>
            <a:xfrm flipH="1" flipV="1">
              <a:off x="3328927"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0" name="Oval 229"/>
            <p:cNvSpPr/>
            <p:nvPr/>
          </p:nvSpPr>
          <p:spPr>
            <a:xfrm flipH="1" flipV="1">
              <a:off x="3609857" y="6089072"/>
              <a:ext cx="220617"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1" name="Oval 230"/>
            <p:cNvSpPr/>
            <p:nvPr/>
          </p:nvSpPr>
          <p:spPr>
            <a:xfrm flipH="1" flipV="1">
              <a:off x="3890787" y="6089072"/>
              <a:ext cx="220618"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2" name="Oval 231"/>
            <p:cNvSpPr/>
            <p:nvPr/>
          </p:nvSpPr>
          <p:spPr>
            <a:xfrm flipH="1" flipV="1">
              <a:off x="4170129"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3" name="Oval 232"/>
            <p:cNvSpPr/>
            <p:nvPr/>
          </p:nvSpPr>
          <p:spPr>
            <a:xfrm flipH="1" flipV="1">
              <a:off x="4451059"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4" name="Oval 233"/>
            <p:cNvSpPr/>
            <p:nvPr/>
          </p:nvSpPr>
          <p:spPr>
            <a:xfrm flipH="1" flipV="1">
              <a:off x="4731988"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5" name="Oval 234"/>
            <p:cNvSpPr/>
            <p:nvPr/>
          </p:nvSpPr>
          <p:spPr>
            <a:xfrm flipH="1" flipV="1">
              <a:off x="5012919"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6" name="Oval 235"/>
            <p:cNvSpPr/>
            <p:nvPr/>
          </p:nvSpPr>
          <p:spPr>
            <a:xfrm flipH="1" flipV="1">
              <a:off x="5293848" y="6089072"/>
              <a:ext cx="220618"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7" name="Oval 236"/>
            <p:cNvSpPr/>
            <p:nvPr/>
          </p:nvSpPr>
          <p:spPr>
            <a:xfrm flipH="1" flipV="1">
              <a:off x="5574778" y="6089072"/>
              <a:ext cx="220617"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8" name="Oval 237"/>
            <p:cNvSpPr/>
            <p:nvPr/>
          </p:nvSpPr>
          <p:spPr>
            <a:xfrm flipH="1" flipV="1">
              <a:off x="5854121"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9" name="Oval 238"/>
            <p:cNvSpPr/>
            <p:nvPr/>
          </p:nvSpPr>
          <p:spPr>
            <a:xfrm flipH="1" flipV="1">
              <a:off x="6135050"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4693" name="Group 239"/>
          <p:cNvGrpSpPr>
            <a:grpSpLocks/>
          </p:cNvGrpSpPr>
          <p:nvPr/>
        </p:nvGrpSpPr>
        <p:grpSpPr bwMode="auto">
          <a:xfrm>
            <a:off x="3151188" y="2063750"/>
            <a:ext cx="3309937" cy="236538"/>
            <a:chOff x="3047998" y="6089072"/>
            <a:chExt cx="3309256" cy="235529"/>
          </a:xfrm>
        </p:grpSpPr>
        <p:sp>
          <p:nvSpPr>
            <p:cNvPr id="241" name="Oval 240"/>
            <p:cNvSpPr/>
            <p:nvPr/>
          </p:nvSpPr>
          <p:spPr>
            <a:xfrm flipH="1" flipV="1">
              <a:off x="3047998"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2" name="Oval 241"/>
            <p:cNvSpPr/>
            <p:nvPr/>
          </p:nvSpPr>
          <p:spPr>
            <a:xfrm flipH="1" flipV="1">
              <a:off x="3328927"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3" name="Oval 242"/>
            <p:cNvSpPr/>
            <p:nvPr/>
          </p:nvSpPr>
          <p:spPr>
            <a:xfrm flipH="1" flipV="1">
              <a:off x="3609857" y="6089072"/>
              <a:ext cx="220617"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4" name="Oval 243"/>
            <p:cNvSpPr/>
            <p:nvPr/>
          </p:nvSpPr>
          <p:spPr>
            <a:xfrm flipH="1" flipV="1">
              <a:off x="3890787" y="6089072"/>
              <a:ext cx="220618"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5" name="Oval 244"/>
            <p:cNvSpPr/>
            <p:nvPr/>
          </p:nvSpPr>
          <p:spPr>
            <a:xfrm flipH="1" flipV="1">
              <a:off x="4170129"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6" name="Oval 245"/>
            <p:cNvSpPr/>
            <p:nvPr/>
          </p:nvSpPr>
          <p:spPr>
            <a:xfrm flipH="1" flipV="1">
              <a:off x="4451059"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7" name="Oval 246"/>
            <p:cNvSpPr/>
            <p:nvPr/>
          </p:nvSpPr>
          <p:spPr>
            <a:xfrm flipH="1" flipV="1">
              <a:off x="4731988"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8" name="Oval 247"/>
            <p:cNvSpPr/>
            <p:nvPr/>
          </p:nvSpPr>
          <p:spPr>
            <a:xfrm flipH="1" flipV="1">
              <a:off x="5012919"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9" name="Oval 248"/>
            <p:cNvSpPr/>
            <p:nvPr/>
          </p:nvSpPr>
          <p:spPr>
            <a:xfrm flipH="1" flipV="1">
              <a:off x="5293848" y="6089072"/>
              <a:ext cx="220618"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0" name="Oval 249"/>
            <p:cNvSpPr/>
            <p:nvPr/>
          </p:nvSpPr>
          <p:spPr>
            <a:xfrm flipH="1" flipV="1">
              <a:off x="5574778" y="6089072"/>
              <a:ext cx="220617"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1" name="Oval 250"/>
            <p:cNvSpPr/>
            <p:nvPr/>
          </p:nvSpPr>
          <p:spPr>
            <a:xfrm flipH="1" flipV="1">
              <a:off x="5854121"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2" name="Oval 251"/>
            <p:cNvSpPr/>
            <p:nvPr/>
          </p:nvSpPr>
          <p:spPr>
            <a:xfrm flipH="1" flipV="1">
              <a:off x="6135050"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4694" name="Group 252"/>
          <p:cNvGrpSpPr>
            <a:grpSpLocks/>
          </p:cNvGrpSpPr>
          <p:nvPr/>
        </p:nvGrpSpPr>
        <p:grpSpPr bwMode="auto">
          <a:xfrm>
            <a:off x="3151188" y="2351088"/>
            <a:ext cx="3309937" cy="236537"/>
            <a:chOff x="3047998" y="6089072"/>
            <a:chExt cx="3309256" cy="235529"/>
          </a:xfrm>
        </p:grpSpPr>
        <p:sp>
          <p:nvSpPr>
            <p:cNvPr id="254" name="Oval 253"/>
            <p:cNvSpPr/>
            <p:nvPr/>
          </p:nvSpPr>
          <p:spPr>
            <a:xfrm flipH="1" flipV="1">
              <a:off x="3047998"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5" name="Oval 254"/>
            <p:cNvSpPr/>
            <p:nvPr/>
          </p:nvSpPr>
          <p:spPr>
            <a:xfrm flipH="1" flipV="1">
              <a:off x="3328927"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6" name="Oval 255"/>
            <p:cNvSpPr/>
            <p:nvPr/>
          </p:nvSpPr>
          <p:spPr>
            <a:xfrm flipH="1" flipV="1">
              <a:off x="3609857" y="6089072"/>
              <a:ext cx="220617"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7" name="Oval 256"/>
            <p:cNvSpPr/>
            <p:nvPr/>
          </p:nvSpPr>
          <p:spPr>
            <a:xfrm flipH="1" flipV="1">
              <a:off x="3890787" y="6089072"/>
              <a:ext cx="220618"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8" name="Oval 257"/>
            <p:cNvSpPr/>
            <p:nvPr/>
          </p:nvSpPr>
          <p:spPr>
            <a:xfrm flipH="1" flipV="1">
              <a:off x="4170129"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9" name="Oval 258"/>
            <p:cNvSpPr/>
            <p:nvPr/>
          </p:nvSpPr>
          <p:spPr>
            <a:xfrm flipH="1" flipV="1">
              <a:off x="4451059"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0" name="Oval 259"/>
            <p:cNvSpPr/>
            <p:nvPr/>
          </p:nvSpPr>
          <p:spPr>
            <a:xfrm flipH="1" flipV="1">
              <a:off x="4731988"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1" name="Oval 260"/>
            <p:cNvSpPr/>
            <p:nvPr/>
          </p:nvSpPr>
          <p:spPr>
            <a:xfrm flipH="1" flipV="1">
              <a:off x="5012919"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2" name="Oval 261"/>
            <p:cNvSpPr/>
            <p:nvPr/>
          </p:nvSpPr>
          <p:spPr>
            <a:xfrm flipH="1" flipV="1">
              <a:off x="5293848" y="6089072"/>
              <a:ext cx="220618"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3" name="Oval 262"/>
            <p:cNvSpPr/>
            <p:nvPr/>
          </p:nvSpPr>
          <p:spPr>
            <a:xfrm flipH="1" flipV="1">
              <a:off x="5574778" y="6089072"/>
              <a:ext cx="220617"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4" name="Oval 263"/>
            <p:cNvSpPr/>
            <p:nvPr/>
          </p:nvSpPr>
          <p:spPr>
            <a:xfrm flipH="1" flipV="1">
              <a:off x="5854121"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5" name="Oval 264"/>
            <p:cNvSpPr/>
            <p:nvPr/>
          </p:nvSpPr>
          <p:spPr>
            <a:xfrm flipH="1" flipV="1">
              <a:off x="6135050"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4695" name="Group 265"/>
          <p:cNvGrpSpPr>
            <a:grpSpLocks/>
          </p:cNvGrpSpPr>
          <p:nvPr/>
        </p:nvGrpSpPr>
        <p:grpSpPr bwMode="auto">
          <a:xfrm>
            <a:off x="3151188" y="2640013"/>
            <a:ext cx="3309937" cy="234950"/>
            <a:chOff x="3047998" y="6089072"/>
            <a:chExt cx="3309256" cy="235529"/>
          </a:xfrm>
        </p:grpSpPr>
        <p:sp>
          <p:nvSpPr>
            <p:cNvPr id="267" name="Oval 266"/>
            <p:cNvSpPr/>
            <p:nvPr/>
          </p:nvSpPr>
          <p:spPr>
            <a:xfrm flipH="1" flipV="1">
              <a:off x="3047998"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8" name="Oval 267"/>
            <p:cNvSpPr/>
            <p:nvPr/>
          </p:nvSpPr>
          <p:spPr>
            <a:xfrm flipH="1" flipV="1">
              <a:off x="3328927"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9" name="Oval 268"/>
            <p:cNvSpPr/>
            <p:nvPr/>
          </p:nvSpPr>
          <p:spPr>
            <a:xfrm flipH="1" flipV="1">
              <a:off x="3609857" y="6089072"/>
              <a:ext cx="220617"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0" name="Oval 269"/>
            <p:cNvSpPr/>
            <p:nvPr/>
          </p:nvSpPr>
          <p:spPr>
            <a:xfrm flipH="1" flipV="1">
              <a:off x="3890787" y="6089072"/>
              <a:ext cx="220618"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1" name="Oval 270"/>
            <p:cNvSpPr/>
            <p:nvPr/>
          </p:nvSpPr>
          <p:spPr>
            <a:xfrm flipH="1" flipV="1">
              <a:off x="4170129"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2" name="Oval 271"/>
            <p:cNvSpPr/>
            <p:nvPr/>
          </p:nvSpPr>
          <p:spPr>
            <a:xfrm flipH="1" flipV="1">
              <a:off x="4451059"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3" name="Oval 272"/>
            <p:cNvSpPr/>
            <p:nvPr/>
          </p:nvSpPr>
          <p:spPr>
            <a:xfrm flipH="1" flipV="1">
              <a:off x="4731988"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4" name="Oval 273"/>
            <p:cNvSpPr/>
            <p:nvPr/>
          </p:nvSpPr>
          <p:spPr>
            <a:xfrm flipH="1" flipV="1">
              <a:off x="5012919"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5" name="Oval 274"/>
            <p:cNvSpPr/>
            <p:nvPr/>
          </p:nvSpPr>
          <p:spPr>
            <a:xfrm flipH="1" flipV="1">
              <a:off x="5293848" y="6089072"/>
              <a:ext cx="220618"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6" name="Oval 275"/>
            <p:cNvSpPr/>
            <p:nvPr/>
          </p:nvSpPr>
          <p:spPr>
            <a:xfrm flipH="1" flipV="1">
              <a:off x="5574778" y="6089072"/>
              <a:ext cx="220617"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7" name="Oval 276"/>
            <p:cNvSpPr/>
            <p:nvPr/>
          </p:nvSpPr>
          <p:spPr>
            <a:xfrm flipH="1" flipV="1">
              <a:off x="5854121"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8" name="Oval 277"/>
            <p:cNvSpPr/>
            <p:nvPr/>
          </p:nvSpPr>
          <p:spPr>
            <a:xfrm flipH="1" flipV="1">
              <a:off x="6135050"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4696" name="Group 278"/>
          <p:cNvGrpSpPr>
            <a:grpSpLocks/>
          </p:cNvGrpSpPr>
          <p:nvPr/>
        </p:nvGrpSpPr>
        <p:grpSpPr bwMode="auto">
          <a:xfrm>
            <a:off x="3151188" y="2927350"/>
            <a:ext cx="3309937" cy="234950"/>
            <a:chOff x="3047998" y="6089072"/>
            <a:chExt cx="3309256" cy="235529"/>
          </a:xfrm>
        </p:grpSpPr>
        <p:sp>
          <p:nvSpPr>
            <p:cNvPr id="280" name="Oval 279"/>
            <p:cNvSpPr/>
            <p:nvPr/>
          </p:nvSpPr>
          <p:spPr>
            <a:xfrm flipH="1" flipV="1">
              <a:off x="3047998"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1" name="Oval 280"/>
            <p:cNvSpPr/>
            <p:nvPr/>
          </p:nvSpPr>
          <p:spPr>
            <a:xfrm flipH="1" flipV="1">
              <a:off x="3328927"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2" name="Oval 281"/>
            <p:cNvSpPr/>
            <p:nvPr/>
          </p:nvSpPr>
          <p:spPr>
            <a:xfrm flipH="1" flipV="1">
              <a:off x="3609857" y="6089072"/>
              <a:ext cx="220617"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3" name="Oval 282"/>
            <p:cNvSpPr/>
            <p:nvPr/>
          </p:nvSpPr>
          <p:spPr>
            <a:xfrm flipH="1" flipV="1">
              <a:off x="3890787" y="6089072"/>
              <a:ext cx="220618"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4" name="Oval 283"/>
            <p:cNvSpPr/>
            <p:nvPr/>
          </p:nvSpPr>
          <p:spPr>
            <a:xfrm flipH="1" flipV="1">
              <a:off x="4170129"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5" name="Oval 284"/>
            <p:cNvSpPr/>
            <p:nvPr/>
          </p:nvSpPr>
          <p:spPr>
            <a:xfrm flipH="1" flipV="1">
              <a:off x="4451059"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6" name="Oval 285"/>
            <p:cNvSpPr/>
            <p:nvPr/>
          </p:nvSpPr>
          <p:spPr>
            <a:xfrm flipH="1" flipV="1">
              <a:off x="4731988"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7" name="Oval 286"/>
            <p:cNvSpPr/>
            <p:nvPr/>
          </p:nvSpPr>
          <p:spPr>
            <a:xfrm flipH="1" flipV="1">
              <a:off x="5012919"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8" name="Oval 287"/>
            <p:cNvSpPr/>
            <p:nvPr/>
          </p:nvSpPr>
          <p:spPr>
            <a:xfrm flipH="1" flipV="1">
              <a:off x="5293848" y="6089072"/>
              <a:ext cx="220618"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9" name="Oval 288"/>
            <p:cNvSpPr/>
            <p:nvPr/>
          </p:nvSpPr>
          <p:spPr>
            <a:xfrm flipH="1" flipV="1">
              <a:off x="5574778" y="6089072"/>
              <a:ext cx="220617"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0" name="Oval 289"/>
            <p:cNvSpPr/>
            <p:nvPr/>
          </p:nvSpPr>
          <p:spPr>
            <a:xfrm flipH="1" flipV="1">
              <a:off x="5854121"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1" name="Oval 290"/>
            <p:cNvSpPr/>
            <p:nvPr/>
          </p:nvSpPr>
          <p:spPr>
            <a:xfrm flipH="1" flipV="1">
              <a:off x="6135050"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4697" name="Group 291"/>
          <p:cNvGrpSpPr>
            <a:grpSpLocks/>
          </p:cNvGrpSpPr>
          <p:nvPr/>
        </p:nvGrpSpPr>
        <p:grpSpPr bwMode="auto">
          <a:xfrm>
            <a:off x="3151188" y="3214688"/>
            <a:ext cx="3309937" cy="234950"/>
            <a:chOff x="3047998" y="6089072"/>
            <a:chExt cx="3309256" cy="235529"/>
          </a:xfrm>
        </p:grpSpPr>
        <p:sp>
          <p:nvSpPr>
            <p:cNvPr id="293" name="Oval 292"/>
            <p:cNvSpPr/>
            <p:nvPr/>
          </p:nvSpPr>
          <p:spPr>
            <a:xfrm flipH="1" flipV="1">
              <a:off x="3047998"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4" name="Oval 293"/>
            <p:cNvSpPr/>
            <p:nvPr/>
          </p:nvSpPr>
          <p:spPr>
            <a:xfrm flipH="1" flipV="1">
              <a:off x="3328927"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5" name="Oval 294"/>
            <p:cNvSpPr/>
            <p:nvPr/>
          </p:nvSpPr>
          <p:spPr>
            <a:xfrm flipH="1" flipV="1">
              <a:off x="3609857" y="6089072"/>
              <a:ext cx="220617"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6" name="Oval 295"/>
            <p:cNvSpPr/>
            <p:nvPr/>
          </p:nvSpPr>
          <p:spPr>
            <a:xfrm flipH="1" flipV="1">
              <a:off x="3890787" y="6089072"/>
              <a:ext cx="220618"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7" name="Oval 296"/>
            <p:cNvSpPr/>
            <p:nvPr/>
          </p:nvSpPr>
          <p:spPr>
            <a:xfrm flipH="1" flipV="1">
              <a:off x="4170129"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8" name="Oval 297"/>
            <p:cNvSpPr/>
            <p:nvPr/>
          </p:nvSpPr>
          <p:spPr>
            <a:xfrm flipH="1" flipV="1">
              <a:off x="4451059"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9" name="Oval 298"/>
            <p:cNvSpPr/>
            <p:nvPr/>
          </p:nvSpPr>
          <p:spPr>
            <a:xfrm flipH="1" flipV="1">
              <a:off x="4731988"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0" name="Oval 299"/>
            <p:cNvSpPr/>
            <p:nvPr/>
          </p:nvSpPr>
          <p:spPr>
            <a:xfrm flipH="1" flipV="1">
              <a:off x="5012919"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1" name="Oval 300"/>
            <p:cNvSpPr/>
            <p:nvPr/>
          </p:nvSpPr>
          <p:spPr>
            <a:xfrm flipH="1" flipV="1">
              <a:off x="5293848" y="6089072"/>
              <a:ext cx="220618"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2" name="Oval 301"/>
            <p:cNvSpPr/>
            <p:nvPr/>
          </p:nvSpPr>
          <p:spPr>
            <a:xfrm flipH="1" flipV="1">
              <a:off x="5574778" y="6089072"/>
              <a:ext cx="220617"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3" name="Oval 302"/>
            <p:cNvSpPr/>
            <p:nvPr/>
          </p:nvSpPr>
          <p:spPr>
            <a:xfrm flipH="1" flipV="1">
              <a:off x="5854121"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4" name="Oval 303"/>
            <p:cNvSpPr/>
            <p:nvPr/>
          </p:nvSpPr>
          <p:spPr>
            <a:xfrm flipH="1" flipV="1">
              <a:off x="6135050"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4698" name="Group 304"/>
          <p:cNvGrpSpPr>
            <a:grpSpLocks/>
          </p:cNvGrpSpPr>
          <p:nvPr/>
        </p:nvGrpSpPr>
        <p:grpSpPr bwMode="auto">
          <a:xfrm>
            <a:off x="3151188" y="3502025"/>
            <a:ext cx="3309937" cy="234950"/>
            <a:chOff x="3047998" y="6089072"/>
            <a:chExt cx="3309256" cy="235529"/>
          </a:xfrm>
        </p:grpSpPr>
        <p:sp>
          <p:nvSpPr>
            <p:cNvPr id="306" name="Oval 305"/>
            <p:cNvSpPr/>
            <p:nvPr/>
          </p:nvSpPr>
          <p:spPr>
            <a:xfrm flipH="1" flipV="1">
              <a:off x="3047998"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7" name="Oval 306"/>
            <p:cNvSpPr/>
            <p:nvPr/>
          </p:nvSpPr>
          <p:spPr>
            <a:xfrm flipH="1" flipV="1">
              <a:off x="3328927"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8" name="Oval 307"/>
            <p:cNvSpPr/>
            <p:nvPr/>
          </p:nvSpPr>
          <p:spPr>
            <a:xfrm flipH="1" flipV="1">
              <a:off x="3609857" y="6089072"/>
              <a:ext cx="220617"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9" name="Oval 308"/>
            <p:cNvSpPr/>
            <p:nvPr/>
          </p:nvSpPr>
          <p:spPr>
            <a:xfrm flipH="1" flipV="1">
              <a:off x="3890787" y="6089072"/>
              <a:ext cx="220618"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0" name="Oval 309"/>
            <p:cNvSpPr/>
            <p:nvPr/>
          </p:nvSpPr>
          <p:spPr>
            <a:xfrm flipH="1" flipV="1">
              <a:off x="4170129"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1" name="Oval 310"/>
            <p:cNvSpPr/>
            <p:nvPr/>
          </p:nvSpPr>
          <p:spPr>
            <a:xfrm flipH="1" flipV="1">
              <a:off x="4451059"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2" name="Oval 311"/>
            <p:cNvSpPr/>
            <p:nvPr/>
          </p:nvSpPr>
          <p:spPr>
            <a:xfrm flipH="1" flipV="1">
              <a:off x="4731988"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3" name="Oval 312"/>
            <p:cNvSpPr/>
            <p:nvPr/>
          </p:nvSpPr>
          <p:spPr>
            <a:xfrm flipH="1" flipV="1">
              <a:off x="5012919"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4" name="Oval 313"/>
            <p:cNvSpPr/>
            <p:nvPr/>
          </p:nvSpPr>
          <p:spPr>
            <a:xfrm flipH="1" flipV="1">
              <a:off x="5293848" y="6089072"/>
              <a:ext cx="220618"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5" name="Oval 314"/>
            <p:cNvSpPr/>
            <p:nvPr/>
          </p:nvSpPr>
          <p:spPr>
            <a:xfrm flipH="1" flipV="1">
              <a:off x="5574778" y="6089072"/>
              <a:ext cx="220617"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6" name="Oval 315"/>
            <p:cNvSpPr/>
            <p:nvPr/>
          </p:nvSpPr>
          <p:spPr>
            <a:xfrm flipH="1" flipV="1">
              <a:off x="5854121"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7" name="Oval 316"/>
            <p:cNvSpPr/>
            <p:nvPr/>
          </p:nvSpPr>
          <p:spPr>
            <a:xfrm flipH="1" flipV="1">
              <a:off x="6135050"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4699" name="Group 317"/>
          <p:cNvGrpSpPr>
            <a:grpSpLocks/>
          </p:cNvGrpSpPr>
          <p:nvPr/>
        </p:nvGrpSpPr>
        <p:grpSpPr bwMode="auto">
          <a:xfrm>
            <a:off x="2930525" y="4076700"/>
            <a:ext cx="3308350" cy="234950"/>
            <a:chOff x="3047998" y="6089072"/>
            <a:chExt cx="3309256" cy="235529"/>
          </a:xfrm>
        </p:grpSpPr>
        <p:sp>
          <p:nvSpPr>
            <p:cNvPr id="319" name="Oval 318"/>
            <p:cNvSpPr/>
            <p:nvPr/>
          </p:nvSpPr>
          <p:spPr>
            <a:xfrm flipH="1" flipV="1">
              <a:off x="304799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0" name="Oval 319"/>
            <p:cNvSpPr/>
            <p:nvPr/>
          </p:nvSpPr>
          <p:spPr>
            <a:xfrm flipH="1" flipV="1">
              <a:off x="332906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1" name="Oval 320"/>
            <p:cNvSpPr/>
            <p:nvPr/>
          </p:nvSpPr>
          <p:spPr>
            <a:xfrm flipH="1" flipV="1">
              <a:off x="361012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2" name="Oval 321"/>
            <p:cNvSpPr/>
            <p:nvPr/>
          </p:nvSpPr>
          <p:spPr>
            <a:xfrm flipH="1" flipV="1">
              <a:off x="388960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3" name="Oval 322"/>
            <p:cNvSpPr/>
            <p:nvPr/>
          </p:nvSpPr>
          <p:spPr>
            <a:xfrm flipH="1" flipV="1">
              <a:off x="417066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4" name="Oval 323"/>
            <p:cNvSpPr/>
            <p:nvPr/>
          </p:nvSpPr>
          <p:spPr>
            <a:xfrm flipH="1" flipV="1">
              <a:off x="4451732"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5" name="Oval 324"/>
            <p:cNvSpPr/>
            <p:nvPr/>
          </p:nvSpPr>
          <p:spPr>
            <a:xfrm flipH="1" flipV="1">
              <a:off x="4732797"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6" name="Oval 325"/>
            <p:cNvSpPr/>
            <p:nvPr/>
          </p:nvSpPr>
          <p:spPr>
            <a:xfrm flipH="1" flipV="1">
              <a:off x="5012274"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7" name="Oval 326"/>
            <p:cNvSpPr/>
            <p:nvPr/>
          </p:nvSpPr>
          <p:spPr>
            <a:xfrm flipH="1" flipV="1">
              <a:off x="529333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8" name="Oval 327"/>
            <p:cNvSpPr/>
            <p:nvPr/>
          </p:nvSpPr>
          <p:spPr>
            <a:xfrm flipH="1" flipV="1">
              <a:off x="557440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9" name="Oval 328"/>
            <p:cNvSpPr/>
            <p:nvPr/>
          </p:nvSpPr>
          <p:spPr>
            <a:xfrm flipH="1" flipV="1">
              <a:off x="585546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0" name="Oval 329"/>
            <p:cNvSpPr/>
            <p:nvPr/>
          </p:nvSpPr>
          <p:spPr>
            <a:xfrm flipH="1" flipV="1">
              <a:off x="613494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4700" name="Group 330"/>
          <p:cNvGrpSpPr>
            <a:grpSpLocks/>
          </p:cNvGrpSpPr>
          <p:nvPr/>
        </p:nvGrpSpPr>
        <p:grpSpPr bwMode="auto">
          <a:xfrm>
            <a:off x="2930525" y="4364038"/>
            <a:ext cx="3308350" cy="234950"/>
            <a:chOff x="3047998" y="6089072"/>
            <a:chExt cx="3309256" cy="235529"/>
          </a:xfrm>
        </p:grpSpPr>
        <p:sp>
          <p:nvSpPr>
            <p:cNvPr id="332" name="Oval 331"/>
            <p:cNvSpPr/>
            <p:nvPr/>
          </p:nvSpPr>
          <p:spPr>
            <a:xfrm flipH="1" flipV="1">
              <a:off x="304799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3" name="Oval 332"/>
            <p:cNvSpPr/>
            <p:nvPr/>
          </p:nvSpPr>
          <p:spPr>
            <a:xfrm flipH="1" flipV="1">
              <a:off x="332906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4" name="Oval 333"/>
            <p:cNvSpPr/>
            <p:nvPr/>
          </p:nvSpPr>
          <p:spPr>
            <a:xfrm flipH="1" flipV="1">
              <a:off x="361012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5" name="Oval 334"/>
            <p:cNvSpPr/>
            <p:nvPr/>
          </p:nvSpPr>
          <p:spPr>
            <a:xfrm flipH="1" flipV="1">
              <a:off x="388960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6" name="Oval 335"/>
            <p:cNvSpPr/>
            <p:nvPr/>
          </p:nvSpPr>
          <p:spPr>
            <a:xfrm flipH="1" flipV="1">
              <a:off x="417066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7" name="Oval 336"/>
            <p:cNvSpPr/>
            <p:nvPr/>
          </p:nvSpPr>
          <p:spPr>
            <a:xfrm flipH="1" flipV="1">
              <a:off x="4451732"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8" name="Oval 337"/>
            <p:cNvSpPr/>
            <p:nvPr/>
          </p:nvSpPr>
          <p:spPr>
            <a:xfrm flipH="1" flipV="1">
              <a:off x="4732797"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9" name="Oval 338"/>
            <p:cNvSpPr/>
            <p:nvPr/>
          </p:nvSpPr>
          <p:spPr>
            <a:xfrm flipH="1" flipV="1">
              <a:off x="5012274"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0" name="Oval 339"/>
            <p:cNvSpPr/>
            <p:nvPr/>
          </p:nvSpPr>
          <p:spPr>
            <a:xfrm flipH="1" flipV="1">
              <a:off x="529333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1" name="Oval 340"/>
            <p:cNvSpPr/>
            <p:nvPr/>
          </p:nvSpPr>
          <p:spPr>
            <a:xfrm flipH="1" flipV="1">
              <a:off x="557440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2" name="Oval 341"/>
            <p:cNvSpPr/>
            <p:nvPr/>
          </p:nvSpPr>
          <p:spPr>
            <a:xfrm flipH="1" flipV="1">
              <a:off x="585546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3" name="Oval 342"/>
            <p:cNvSpPr/>
            <p:nvPr/>
          </p:nvSpPr>
          <p:spPr>
            <a:xfrm flipH="1" flipV="1">
              <a:off x="613494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4701" name="Group 343"/>
          <p:cNvGrpSpPr>
            <a:grpSpLocks/>
          </p:cNvGrpSpPr>
          <p:nvPr/>
        </p:nvGrpSpPr>
        <p:grpSpPr bwMode="auto">
          <a:xfrm>
            <a:off x="2930525" y="4651375"/>
            <a:ext cx="3308350" cy="236538"/>
            <a:chOff x="3047998" y="6089072"/>
            <a:chExt cx="3309256" cy="235529"/>
          </a:xfrm>
        </p:grpSpPr>
        <p:sp>
          <p:nvSpPr>
            <p:cNvPr id="345" name="Oval 344"/>
            <p:cNvSpPr/>
            <p:nvPr/>
          </p:nvSpPr>
          <p:spPr>
            <a:xfrm flipH="1" flipV="1">
              <a:off x="304799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6" name="Oval 345"/>
            <p:cNvSpPr/>
            <p:nvPr/>
          </p:nvSpPr>
          <p:spPr>
            <a:xfrm flipH="1" flipV="1">
              <a:off x="332906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7" name="Oval 346"/>
            <p:cNvSpPr/>
            <p:nvPr/>
          </p:nvSpPr>
          <p:spPr>
            <a:xfrm flipH="1" flipV="1">
              <a:off x="361012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8" name="Oval 347"/>
            <p:cNvSpPr/>
            <p:nvPr/>
          </p:nvSpPr>
          <p:spPr>
            <a:xfrm flipH="1" flipV="1">
              <a:off x="388960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9" name="Oval 348"/>
            <p:cNvSpPr/>
            <p:nvPr/>
          </p:nvSpPr>
          <p:spPr>
            <a:xfrm flipH="1" flipV="1">
              <a:off x="417066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0" name="Oval 349"/>
            <p:cNvSpPr/>
            <p:nvPr/>
          </p:nvSpPr>
          <p:spPr>
            <a:xfrm flipH="1" flipV="1">
              <a:off x="4451732"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1" name="Oval 350"/>
            <p:cNvSpPr/>
            <p:nvPr/>
          </p:nvSpPr>
          <p:spPr>
            <a:xfrm flipH="1" flipV="1">
              <a:off x="4732797"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2" name="Oval 351"/>
            <p:cNvSpPr/>
            <p:nvPr/>
          </p:nvSpPr>
          <p:spPr>
            <a:xfrm flipH="1" flipV="1">
              <a:off x="5012274"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3" name="Oval 352"/>
            <p:cNvSpPr/>
            <p:nvPr/>
          </p:nvSpPr>
          <p:spPr>
            <a:xfrm flipH="1" flipV="1">
              <a:off x="529333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4" name="Oval 353"/>
            <p:cNvSpPr/>
            <p:nvPr/>
          </p:nvSpPr>
          <p:spPr>
            <a:xfrm flipH="1" flipV="1">
              <a:off x="557440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5" name="Oval 354"/>
            <p:cNvSpPr/>
            <p:nvPr/>
          </p:nvSpPr>
          <p:spPr>
            <a:xfrm flipH="1" flipV="1">
              <a:off x="585546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6" name="Oval 355"/>
            <p:cNvSpPr/>
            <p:nvPr/>
          </p:nvSpPr>
          <p:spPr>
            <a:xfrm flipH="1" flipV="1">
              <a:off x="613494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4702" name="Group 356"/>
          <p:cNvGrpSpPr>
            <a:grpSpLocks/>
          </p:cNvGrpSpPr>
          <p:nvPr/>
        </p:nvGrpSpPr>
        <p:grpSpPr bwMode="auto">
          <a:xfrm>
            <a:off x="2930525" y="4938713"/>
            <a:ext cx="3308350" cy="236537"/>
            <a:chOff x="3047998" y="6089072"/>
            <a:chExt cx="3309256" cy="235529"/>
          </a:xfrm>
        </p:grpSpPr>
        <p:sp>
          <p:nvSpPr>
            <p:cNvPr id="358" name="Oval 357"/>
            <p:cNvSpPr/>
            <p:nvPr/>
          </p:nvSpPr>
          <p:spPr>
            <a:xfrm flipH="1" flipV="1">
              <a:off x="304799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9" name="Oval 358"/>
            <p:cNvSpPr/>
            <p:nvPr/>
          </p:nvSpPr>
          <p:spPr>
            <a:xfrm flipH="1" flipV="1">
              <a:off x="332906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0" name="Oval 359"/>
            <p:cNvSpPr/>
            <p:nvPr/>
          </p:nvSpPr>
          <p:spPr>
            <a:xfrm flipH="1" flipV="1">
              <a:off x="361012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1" name="Oval 360"/>
            <p:cNvSpPr/>
            <p:nvPr/>
          </p:nvSpPr>
          <p:spPr>
            <a:xfrm flipH="1" flipV="1">
              <a:off x="388960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2" name="Oval 361"/>
            <p:cNvSpPr/>
            <p:nvPr/>
          </p:nvSpPr>
          <p:spPr>
            <a:xfrm flipH="1" flipV="1">
              <a:off x="417066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3" name="Oval 362"/>
            <p:cNvSpPr/>
            <p:nvPr/>
          </p:nvSpPr>
          <p:spPr>
            <a:xfrm flipH="1" flipV="1">
              <a:off x="4451732"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4" name="Oval 363"/>
            <p:cNvSpPr/>
            <p:nvPr/>
          </p:nvSpPr>
          <p:spPr>
            <a:xfrm flipH="1" flipV="1">
              <a:off x="4732797"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5" name="Oval 364"/>
            <p:cNvSpPr/>
            <p:nvPr/>
          </p:nvSpPr>
          <p:spPr>
            <a:xfrm flipH="1" flipV="1">
              <a:off x="5012274"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6" name="Oval 365"/>
            <p:cNvSpPr/>
            <p:nvPr/>
          </p:nvSpPr>
          <p:spPr>
            <a:xfrm flipH="1" flipV="1">
              <a:off x="529333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7" name="Oval 366"/>
            <p:cNvSpPr/>
            <p:nvPr/>
          </p:nvSpPr>
          <p:spPr>
            <a:xfrm flipH="1" flipV="1">
              <a:off x="557440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8" name="Oval 367"/>
            <p:cNvSpPr/>
            <p:nvPr/>
          </p:nvSpPr>
          <p:spPr>
            <a:xfrm flipH="1" flipV="1">
              <a:off x="585546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9" name="Oval 368"/>
            <p:cNvSpPr/>
            <p:nvPr/>
          </p:nvSpPr>
          <p:spPr>
            <a:xfrm flipH="1" flipV="1">
              <a:off x="613494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4703" name="Group 369"/>
          <p:cNvGrpSpPr>
            <a:grpSpLocks/>
          </p:cNvGrpSpPr>
          <p:nvPr/>
        </p:nvGrpSpPr>
        <p:grpSpPr bwMode="auto">
          <a:xfrm>
            <a:off x="2930525" y="5226050"/>
            <a:ext cx="3308350" cy="236538"/>
            <a:chOff x="3047998" y="6089072"/>
            <a:chExt cx="3309256" cy="235529"/>
          </a:xfrm>
        </p:grpSpPr>
        <p:sp>
          <p:nvSpPr>
            <p:cNvPr id="371" name="Oval 370"/>
            <p:cNvSpPr/>
            <p:nvPr/>
          </p:nvSpPr>
          <p:spPr>
            <a:xfrm flipH="1" flipV="1">
              <a:off x="304799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2" name="Oval 371"/>
            <p:cNvSpPr/>
            <p:nvPr/>
          </p:nvSpPr>
          <p:spPr>
            <a:xfrm flipH="1" flipV="1">
              <a:off x="332906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3" name="Oval 372"/>
            <p:cNvSpPr/>
            <p:nvPr/>
          </p:nvSpPr>
          <p:spPr>
            <a:xfrm flipH="1" flipV="1">
              <a:off x="361012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4" name="Oval 373"/>
            <p:cNvSpPr/>
            <p:nvPr/>
          </p:nvSpPr>
          <p:spPr>
            <a:xfrm flipH="1" flipV="1">
              <a:off x="388960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5" name="Oval 374"/>
            <p:cNvSpPr/>
            <p:nvPr/>
          </p:nvSpPr>
          <p:spPr>
            <a:xfrm flipH="1" flipV="1">
              <a:off x="417066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6" name="Oval 375"/>
            <p:cNvSpPr/>
            <p:nvPr/>
          </p:nvSpPr>
          <p:spPr>
            <a:xfrm flipH="1" flipV="1">
              <a:off x="4451732"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7" name="Oval 376"/>
            <p:cNvSpPr/>
            <p:nvPr/>
          </p:nvSpPr>
          <p:spPr>
            <a:xfrm flipH="1" flipV="1">
              <a:off x="4732797"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8" name="Oval 377"/>
            <p:cNvSpPr/>
            <p:nvPr/>
          </p:nvSpPr>
          <p:spPr>
            <a:xfrm flipH="1" flipV="1">
              <a:off x="5012274"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9" name="Oval 378"/>
            <p:cNvSpPr/>
            <p:nvPr/>
          </p:nvSpPr>
          <p:spPr>
            <a:xfrm flipH="1" flipV="1">
              <a:off x="529333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0" name="Oval 379"/>
            <p:cNvSpPr/>
            <p:nvPr/>
          </p:nvSpPr>
          <p:spPr>
            <a:xfrm flipH="1" flipV="1">
              <a:off x="557440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1" name="Oval 380"/>
            <p:cNvSpPr/>
            <p:nvPr/>
          </p:nvSpPr>
          <p:spPr>
            <a:xfrm flipH="1" flipV="1">
              <a:off x="585546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2" name="Oval 381"/>
            <p:cNvSpPr/>
            <p:nvPr/>
          </p:nvSpPr>
          <p:spPr>
            <a:xfrm flipH="1" flipV="1">
              <a:off x="613494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4704" name="Group 382"/>
          <p:cNvGrpSpPr>
            <a:grpSpLocks/>
          </p:cNvGrpSpPr>
          <p:nvPr/>
        </p:nvGrpSpPr>
        <p:grpSpPr bwMode="auto">
          <a:xfrm>
            <a:off x="2930525" y="5513388"/>
            <a:ext cx="3308350" cy="236537"/>
            <a:chOff x="3047998" y="6089072"/>
            <a:chExt cx="3309256" cy="235529"/>
          </a:xfrm>
        </p:grpSpPr>
        <p:sp>
          <p:nvSpPr>
            <p:cNvPr id="384" name="Oval 383"/>
            <p:cNvSpPr/>
            <p:nvPr/>
          </p:nvSpPr>
          <p:spPr>
            <a:xfrm flipH="1" flipV="1">
              <a:off x="304799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5" name="Oval 384"/>
            <p:cNvSpPr/>
            <p:nvPr/>
          </p:nvSpPr>
          <p:spPr>
            <a:xfrm flipH="1" flipV="1">
              <a:off x="332906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6" name="Oval 385"/>
            <p:cNvSpPr/>
            <p:nvPr/>
          </p:nvSpPr>
          <p:spPr>
            <a:xfrm flipH="1" flipV="1">
              <a:off x="361012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7" name="Oval 386"/>
            <p:cNvSpPr/>
            <p:nvPr/>
          </p:nvSpPr>
          <p:spPr>
            <a:xfrm flipH="1" flipV="1">
              <a:off x="388960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8" name="Oval 387"/>
            <p:cNvSpPr/>
            <p:nvPr/>
          </p:nvSpPr>
          <p:spPr>
            <a:xfrm flipH="1" flipV="1">
              <a:off x="417066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9" name="Oval 388"/>
            <p:cNvSpPr/>
            <p:nvPr/>
          </p:nvSpPr>
          <p:spPr>
            <a:xfrm flipH="1" flipV="1">
              <a:off x="4451732"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0" name="Oval 389"/>
            <p:cNvSpPr/>
            <p:nvPr/>
          </p:nvSpPr>
          <p:spPr>
            <a:xfrm flipH="1" flipV="1">
              <a:off x="4732797"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1" name="Oval 390"/>
            <p:cNvSpPr/>
            <p:nvPr/>
          </p:nvSpPr>
          <p:spPr>
            <a:xfrm flipH="1" flipV="1">
              <a:off x="5012274"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2" name="Oval 391"/>
            <p:cNvSpPr/>
            <p:nvPr/>
          </p:nvSpPr>
          <p:spPr>
            <a:xfrm flipH="1" flipV="1">
              <a:off x="529333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3" name="Oval 392"/>
            <p:cNvSpPr/>
            <p:nvPr/>
          </p:nvSpPr>
          <p:spPr>
            <a:xfrm flipH="1" flipV="1">
              <a:off x="557440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4" name="Oval 393"/>
            <p:cNvSpPr/>
            <p:nvPr/>
          </p:nvSpPr>
          <p:spPr>
            <a:xfrm flipH="1" flipV="1">
              <a:off x="585546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5" name="Oval 394"/>
            <p:cNvSpPr/>
            <p:nvPr/>
          </p:nvSpPr>
          <p:spPr>
            <a:xfrm flipH="1" flipV="1">
              <a:off x="613494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4705" name="Group 395"/>
          <p:cNvGrpSpPr>
            <a:grpSpLocks/>
          </p:cNvGrpSpPr>
          <p:nvPr/>
        </p:nvGrpSpPr>
        <p:grpSpPr bwMode="auto">
          <a:xfrm>
            <a:off x="2930525" y="5802313"/>
            <a:ext cx="3308350" cy="234950"/>
            <a:chOff x="3047998" y="6089072"/>
            <a:chExt cx="3309256" cy="235529"/>
          </a:xfrm>
        </p:grpSpPr>
        <p:sp>
          <p:nvSpPr>
            <p:cNvPr id="397" name="Oval 396"/>
            <p:cNvSpPr/>
            <p:nvPr/>
          </p:nvSpPr>
          <p:spPr>
            <a:xfrm flipH="1" flipV="1">
              <a:off x="304799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8" name="Oval 397"/>
            <p:cNvSpPr/>
            <p:nvPr/>
          </p:nvSpPr>
          <p:spPr>
            <a:xfrm flipH="1" flipV="1">
              <a:off x="332906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9" name="Oval 398"/>
            <p:cNvSpPr/>
            <p:nvPr/>
          </p:nvSpPr>
          <p:spPr>
            <a:xfrm flipH="1" flipV="1">
              <a:off x="361012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0" name="Oval 399"/>
            <p:cNvSpPr/>
            <p:nvPr/>
          </p:nvSpPr>
          <p:spPr>
            <a:xfrm flipH="1" flipV="1">
              <a:off x="388960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1" name="Oval 400"/>
            <p:cNvSpPr/>
            <p:nvPr/>
          </p:nvSpPr>
          <p:spPr>
            <a:xfrm flipH="1" flipV="1">
              <a:off x="417066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2" name="Oval 401"/>
            <p:cNvSpPr/>
            <p:nvPr/>
          </p:nvSpPr>
          <p:spPr>
            <a:xfrm flipH="1" flipV="1">
              <a:off x="4451732"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3" name="Oval 402"/>
            <p:cNvSpPr/>
            <p:nvPr/>
          </p:nvSpPr>
          <p:spPr>
            <a:xfrm flipH="1" flipV="1">
              <a:off x="4732797"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4" name="Oval 403"/>
            <p:cNvSpPr/>
            <p:nvPr/>
          </p:nvSpPr>
          <p:spPr>
            <a:xfrm flipH="1" flipV="1">
              <a:off x="5012274"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5" name="Oval 404"/>
            <p:cNvSpPr/>
            <p:nvPr/>
          </p:nvSpPr>
          <p:spPr>
            <a:xfrm flipH="1" flipV="1">
              <a:off x="529333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6" name="Oval 405"/>
            <p:cNvSpPr/>
            <p:nvPr/>
          </p:nvSpPr>
          <p:spPr>
            <a:xfrm flipH="1" flipV="1">
              <a:off x="557440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7" name="Oval 406"/>
            <p:cNvSpPr/>
            <p:nvPr/>
          </p:nvSpPr>
          <p:spPr>
            <a:xfrm flipH="1" flipV="1">
              <a:off x="585546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8" name="Oval 407"/>
            <p:cNvSpPr/>
            <p:nvPr/>
          </p:nvSpPr>
          <p:spPr>
            <a:xfrm flipH="1" flipV="1">
              <a:off x="613494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4706" name="Group 408"/>
          <p:cNvGrpSpPr>
            <a:grpSpLocks/>
          </p:cNvGrpSpPr>
          <p:nvPr/>
        </p:nvGrpSpPr>
        <p:grpSpPr bwMode="auto">
          <a:xfrm>
            <a:off x="2930525" y="3789363"/>
            <a:ext cx="3308350" cy="234950"/>
            <a:chOff x="3047998" y="6089072"/>
            <a:chExt cx="3309256" cy="235529"/>
          </a:xfrm>
        </p:grpSpPr>
        <p:sp>
          <p:nvSpPr>
            <p:cNvPr id="410" name="Oval 409"/>
            <p:cNvSpPr/>
            <p:nvPr/>
          </p:nvSpPr>
          <p:spPr>
            <a:xfrm flipH="1" flipV="1">
              <a:off x="304799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1" name="Oval 410"/>
            <p:cNvSpPr/>
            <p:nvPr/>
          </p:nvSpPr>
          <p:spPr>
            <a:xfrm flipH="1" flipV="1">
              <a:off x="332906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2" name="Oval 411"/>
            <p:cNvSpPr/>
            <p:nvPr/>
          </p:nvSpPr>
          <p:spPr>
            <a:xfrm flipH="1" flipV="1">
              <a:off x="361012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3" name="Oval 412"/>
            <p:cNvSpPr/>
            <p:nvPr/>
          </p:nvSpPr>
          <p:spPr>
            <a:xfrm flipH="1" flipV="1">
              <a:off x="388960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4" name="Oval 413"/>
            <p:cNvSpPr/>
            <p:nvPr/>
          </p:nvSpPr>
          <p:spPr>
            <a:xfrm flipH="1" flipV="1">
              <a:off x="417066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5" name="Oval 414"/>
            <p:cNvSpPr/>
            <p:nvPr/>
          </p:nvSpPr>
          <p:spPr>
            <a:xfrm flipH="1" flipV="1">
              <a:off x="4451732"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6" name="Oval 415"/>
            <p:cNvSpPr/>
            <p:nvPr/>
          </p:nvSpPr>
          <p:spPr>
            <a:xfrm flipH="1" flipV="1">
              <a:off x="4732797"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7" name="Oval 416"/>
            <p:cNvSpPr/>
            <p:nvPr/>
          </p:nvSpPr>
          <p:spPr>
            <a:xfrm flipH="1" flipV="1">
              <a:off x="5012274"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8" name="Oval 417"/>
            <p:cNvSpPr/>
            <p:nvPr/>
          </p:nvSpPr>
          <p:spPr>
            <a:xfrm flipH="1" flipV="1">
              <a:off x="5293338"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9" name="Oval 418"/>
            <p:cNvSpPr/>
            <p:nvPr/>
          </p:nvSpPr>
          <p:spPr>
            <a:xfrm flipH="1" flipV="1">
              <a:off x="5574403" y="6089072"/>
              <a:ext cx="220722"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20" name="Oval 419"/>
            <p:cNvSpPr/>
            <p:nvPr/>
          </p:nvSpPr>
          <p:spPr>
            <a:xfrm flipH="1" flipV="1">
              <a:off x="5855467" y="6089072"/>
              <a:ext cx="220723"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21" name="Oval 420"/>
            <p:cNvSpPr/>
            <p:nvPr/>
          </p:nvSpPr>
          <p:spPr>
            <a:xfrm flipH="1" flipV="1">
              <a:off x="6134943" y="6089072"/>
              <a:ext cx="222311"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4707" name="Group 421"/>
          <p:cNvGrpSpPr>
            <a:grpSpLocks/>
          </p:cNvGrpSpPr>
          <p:nvPr/>
        </p:nvGrpSpPr>
        <p:grpSpPr bwMode="auto">
          <a:xfrm>
            <a:off x="3151188" y="1489075"/>
            <a:ext cx="3309937" cy="236538"/>
            <a:chOff x="3047998" y="6089072"/>
            <a:chExt cx="3309256" cy="235529"/>
          </a:xfrm>
        </p:grpSpPr>
        <p:sp>
          <p:nvSpPr>
            <p:cNvPr id="423" name="Oval 422"/>
            <p:cNvSpPr/>
            <p:nvPr/>
          </p:nvSpPr>
          <p:spPr>
            <a:xfrm flipH="1" flipV="1">
              <a:off x="3047998"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24" name="Oval 423"/>
            <p:cNvSpPr/>
            <p:nvPr/>
          </p:nvSpPr>
          <p:spPr>
            <a:xfrm flipH="1" flipV="1">
              <a:off x="3328927"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25" name="Oval 424"/>
            <p:cNvSpPr/>
            <p:nvPr/>
          </p:nvSpPr>
          <p:spPr>
            <a:xfrm flipH="1" flipV="1">
              <a:off x="3609857" y="6089072"/>
              <a:ext cx="220617"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26" name="Oval 425"/>
            <p:cNvSpPr/>
            <p:nvPr/>
          </p:nvSpPr>
          <p:spPr>
            <a:xfrm flipH="1" flipV="1">
              <a:off x="3890787" y="6089072"/>
              <a:ext cx="220618"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27" name="Oval 426"/>
            <p:cNvSpPr/>
            <p:nvPr/>
          </p:nvSpPr>
          <p:spPr>
            <a:xfrm flipH="1" flipV="1">
              <a:off x="4170129"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28" name="Oval 427"/>
            <p:cNvSpPr/>
            <p:nvPr/>
          </p:nvSpPr>
          <p:spPr>
            <a:xfrm flipH="1" flipV="1">
              <a:off x="4451059"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29" name="Oval 428"/>
            <p:cNvSpPr/>
            <p:nvPr/>
          </p:nvSpPr>
          <p:spPr>
            <a:xfrm flipH="1" flipV="1">
              <a:off x="4731988"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30" name="Oval 429"/>
            <p:cNvSpPr/>
            <p:nvPr/>
          </p:nvSpPr>
          <p:spPr>
            <a:xfrm flipH="1" flipV="1">
              <a:off x="5012919"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31" name="Oval 430"/>
            <p:cNvSpPr/>
            <p:nvPr/>
          </p:nvSpPr>
          <p:spPr>
            <a:xfrm flipH="1" flipV="1">
              <a:off x="5293848" y="6089072"/>
              <a:ext cx="220618"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32" name="Oval 431"/>
            <p:cNvSpPr/>
            <p:nvPr/>
          </p:nvSpPr>
          <p:spPr>
            <a:xfrm flipH="1" flipV="1">
              <a:off x="5574778" y="6089072"/>
              <a:ext cx="220617"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33" name="Oval 432"/>
            <p:cNvSpPr/>
            <p:nvPr/>
          </p:nvSpPr>
          <p:spPr>
            <a:xfrm flipH="1" flipV="1">
              <a:off x="5854121"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34" name="Oval 433"/>
            <p:cNvSpPr/>
            <p:nvPr/>
          </p:nvSpPr>
          <p:spPr>
            <a:xfrm flipH="1" flipV="1">
              <a:off x="6135050" y="6089072"/>
              <a:ext cx="222204" cy="2355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cxnSp>
        <p:nvCxnSpPr>
          <p:cNvPr id="224" name="Straight Arrow Connector 223"/>
          <p:cNvCxnSpPr/>
          <p:nvPr/>
        </p:nvCxnSpPr>
        <p:spPr>
          <a:xfrm>
            <a:off x="2549525" y="1579563"/>
            <a:ext cx="498475"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96227307"/>
      </p:ext>
    </p:extLst>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457200" y="20638"/>
            <a:ext cx="8229600" cy="1143000"/>
          </a:xfrm>
        </p:spPr>
        <p:txBody>
          <a:bodyPr/>
          <a:lstStyle/>
          <a:p>
            <a:pPr eaLnBrk="1" hangingPunct="1"/>
            <a:r>
              <a:rPr lang="en-US" smtClean="0">
                <a:solidFill>
                  <a:schemeClr val="tx1"/>
                </a:solidFill>
              </a:rPr>
              <a:t>Vicker’s hardness</a:t>
            </a:r>
          </a:p>
        </p:txBody>
      </p:sp>
      <p:pic>
        <p:nvPicPr>
          <p:cNvPr id="434179" name="Picture 3" descr="500px-Vickers-pa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800" y="-80963"/>
            <a:ext cx="4762500" cy="549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8963" y="1214438"/>
            <a:ext cx="4287837" cy="309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5717" name="Text Box 5"/>
          <p:cNvSpPr txBox="1">
            <a:spLocks noChangeArrowheads="1"/>
          </p:cNvSpPr>
          <p:nvPr/>
        </p:nvSpPr>
        <p:spPr bwMode="auto">
          <a:xfrm>
            <a:off x="1633538" y="5783263"/>
            <a:ext cx="5708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mtClean="0">
                <a:solidFill>
                  <a:srgbClr val="000000"/>
                </a:solidFill>
                <a:cs typeface="Arial" charset="0"/>
              </a:rPr>
              <a:t>Tachibana </a:t>
            </a:r>
            <a:r>
              <a:rPr lang="en-US" i="1" smtClean="0">
                <a:solidFill>
                  <a:srgbClr val="000000"/>
                </a:solidFill>
                <a:cs typeface="Arial" charset="0"/>
              </a:rPr>
              <a:t>et al. </a:t>
            </a:r>
            <a:r>
              <a:rPr lang="en-US" smtClean="0">
                <a:solidFill>
                  <a:srgbClr val="000000"/>
                </a:solidFill>
                <a:cs typeface="Arial" charset="0"/>
              </a:rPr>
              <a:t>(1999) </a:t>
            </a:r>
            <a:r>
              <a:rPr lang="en-US" i="1" smtClean="0">
                <a:solidFill>
                  <a:srgbClr val="000000"/>
                </a:solidFill>
                <a:cs typeface="Arial" charset="0"/>
              </a:rPr>
              <a:t>J. Cryst. Growth</a:t>
            </a:r>
            <a:r>
              <a:rPr lang="en-US" smtClean="0">
                <a:solidFill>
                  <a:srgbClr val="000000"/>
                </a:solidFill>
                <a:cs typeface="Arial" charset="0"/>
              </a:rPr>
              <a:t> </a:t>
            </a:r>
            <a:r>
              <a:rPr lang="en-US" b="1" smtClean="0">
                <a:solidFill>
                  <a:srgbClr val="000000"/>
                </a:solidFill>
                <a:cs typeface="Arial" charset="0"/>
              </a:rPr>
              <a:t>198</a:t>
            </a:r>
            <a:r>
              <a:rPr lang="en-US" smtClean="0">
                <a:solidFill>
                  <a:srgbClr val="000000"/>
                </a:solidFill>
                <a:cs typeface="Arial" charset="0"/>
              </a:rPr>
              <a:t>, 661-664.</a:t>
            </a:r>
          </a:p>
          <a:p>
            <a:pPr eaLnBrk="1" fontAlgn="base" hangingPunct="1">
              <a:spcBef>
                <a:spcPct val="0"/>
              </a:spcBef>
              <a:spcAft>
                <a:spcPct val="0"/>
              </a:spcAft>
            </a:pPr>
            <a:r>
              <a:rPr lang="en-US" smtClean="0">
                <a:solidFill>
                  <a:srgbClr val="000000"/>
                </a:solidFill>
                <a:cs typeface="Arial" charset="0"/>
              </a:rPr>
              <a:t>Koizumi </a:t>
            </a:r>
            <a:r>
              <a:rPr lang="en-US" i="1" smtClean="0">
                <a:solidFill>
                  <a:srgbClr val="000000"/>
                </a:solidFill>
                <a:cs typeface="Arial" charset="0"/>
              </a:rPr>
              <a:t>et al. </a:t>
            </a:r>
            <a:r>
              <a:rPr lang="en-US" smtClean="0">
                <a:solidFill>
                  <a:srgbClr val="000000"/>
                </a:solidFill>
                <a:cs typeface="Arial" charset="0"/>
              </a:rPr>
              <a:t>(2009) </a:t>
            </a:r>
            <a:r>
              <a:rPr lang="en-US" i="1" smtClean="0">
                <a:solidFill>
                  <a:srgbClr val="000000"/>
                </a:solidFill>
                <a:cs typeface="Arial" charset="0"/>
              </a:rPr>
              <a:t>Physical Review E</a:t>
            </a:r>
            <a:r>
              <a:rPr lang="en-US" smtClean="0">
                <a:solidFill>
                  <a:srgbClr val="000000"/>
                </a:solidFill>
                <a:cs typeface="Arial" charset="0"/>
              </a:rPr>
              <a:t> </a:t>
            </a:r>
            <a:r>
              <a:rPr lang="en-US" b="1" smtClean="0">
                <a:solidFill>
                  <a:srgbClr val="000000"/>
                </a:solidFill>
                <a:cs typeface="Arial" charset="0"/>
              </a:rPr>
              <a:t>79</a:t>
            </a:r>
            <a:r>
              <a:rPr lang="en-US" smtClean="0">
                <a:solidFill>
                  <a:srgbClr val="000000"/>
                </a:solidFill>
                <a:cs typeface="Arial" charset="0"/>
              </a:rPr>
              <a:t>, 61917.  </a:t>
            </a:r>
          </a:p>
        </p:txBody>
      </p:sp>
      <p:sp>
        <p:nvSpPr>
          <p:cNvPr id="434182" name="Rectangle 6"/>
          <p:cNvSpPr>
            <a:spLocks noChangeArrowheads="1"/>
          </p:cNvSpPr>
          <p:nvPr/>
        </p:nvSpPr>
        <p:spPr bwMode="auto">
          <a:xfrm>
            <a:off x="4398963" y="1246188"/>
            <a:ext cx="3101975" cy="3087687"/>
          </a:xfrm>
          <a:prstGeom prst="rect">
            <a:avLst/>
          </a:prstGeom>
          <a:gradFill rotWithShape="1">
            <a:gsLst>
              <a:gs pos="0">
                <a:srgbClr val="8CAD44"/>
              </a:gs>
              <a:gs pos="100000">
                <a:srgbClr val="BEC575"/>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Tree>
    <p:extLst>
      <p:ext uri="{BB962C8B-B14F-4D97-AF65-F5344CB8AC3E}">
        <p14:creationId xmlns:p14="http://schemas.microsoft.com/office/powerpoint/2010/main" val="24486008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434179"/>
                                        </p:tgtEl>
                                        <p:attrNameLst>
                                          <p:attrName>style.visibility</p:attrName>
                                        </p:attrNameLst>
                                      </p:cBhvr>
                                      <p:to>
                                        <p:strVal val="visible"/>
                                      </p:to>
                                    </p:set>
                                    <p:anim calcmode="lin" valueType="num">
                                      <p:cBhvr additive="base">
                                        <p:cTn id="7" dur="500" fill="hold"/>
                                        <p:tgtEl>
                                          <p:spTgt spid="434179"/>
                                        </p:tgtEl>
                                        <p:attrNameLst>
                                          <p:attrName>ppt_x</p:attrName>
                                        </p:attrNameLst>
                                      </p:cBhvr>
                                      <p:tavLst>
                                        <p:tav tm="0">
                                          <p:val>
                                            <p:strVal val="#ppt_x"/>
                                          </p:val>
                                        </p:tav>
                                        <p:tav tm="100000">
                                          <p:val>
                                            <p:strVal val="#ppt_x"/>
                                          </p:val>
                                        </p:tav>
                                      </p:tavLst>
                                    </p:anim>
                                    <p:anim calcmode="lin" valueType="num">
                                      <p:cBhvr additive="base">
                                        <p:cTn id="8" dur="500" fill="hold"/>
                                        <p:tgtEl>
                                          <p:spTgt spid="434179"/>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exit" presetSubtype="0" fill="hold" grpId="0" nodeType="afterEffect">
                                  <p:stCondLst>
                                    <p:cond delay="0"/>
                                  </p:stCondLst>
                                  <p:childTnLst>
                                    <p:set>
                                      <p:cBhvr>
                                        <p:cTn id="11" dur="1" fill="hold">
                                          <p:stCondLst>
                                            <p:cond delay="0"/>
                                          </p:stCondLst>
                                        </p:cTn>
                                        <p:tgtEl>
                                          <p:spTgt spid="4341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18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899" name="Line 3"/>
          <p:cNvSpPr>
            <a:spLocks noChangeShapeType="1"/>
          </p:cNvSpPr>
          <p:nvPr/>
        </p:nvSpPr>
        <p:spPr bwMode="auto">
          <a:xfrm>
            <a:off x="7010400" y="1181100"/>
            <a:ext cx="0" cy="5562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00" name="Text Box 4"/>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a:t>
            </a:r>
          </a:p>
        </p:txBody>
      </p:sp>
      <p:sp>
        <p:nvSpPr>
          <p:cNvPr id="80901" name="Text Box 5"/>
          <p:cNvSpPr txBox="1">
            <a:spLocks noChangeArrowheads="1"/>
          </p:cNvSpPr>
          <p:nvPr/>
        </p:nvSpPr>
        <p:spPr bwMode="auto">
          <a:xfrm rot="-5400000">
            <a:off x="6233319" y="5985669"/>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detector</a:t>
            </a:r>
          </a:p>
        </p:txBody>
      </p:sp>
      <p:sp>
        <p:nvSpPr>
          <p:cNvPr id="80902" name="Text Box 6"/>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x-ray beam</a:t>
            </a:r>
          </a:p>
        </p:txBody>
      </p:sp>
      <p:grpSp>
        <p:nvGrpSpPr>
          <p:cNvPr id="80903" name="Group 7"/>
          <p:cNvGrpSpPr>
            <a:grpSpLocks/>
          </p:cNvGrpSpPr>
          <p:nvPr/>
        </p:nvGrpSpPr>
        <p:grpSpPr bwMode="auto">
          <a:xfrm>
            <a:off x="-1524000" y="4610100"/>
            <a:ext cx="4876800" cy="304800"/>
            <a:chOff x="288" y="3936"/>
            <a:chExt cx="3072" cy="192"/>
          </a:xfrm>
        </p:grpSpPr>
        <p:sp>
          <p:nvSpPr>
            <p:cNvPr id="80929" name="Freeform 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30" name="Freeform 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31" name="Freeform 1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32" name="Freeform 1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33" name="Freeform 1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34" name="Freeform 1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35" name="Freeform 1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36" name="Freeform 1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80904" name="Group 16"/>
          <p:cNvGrpSpPr>
            <a:grpSpLocks/>
          </p:cNvGrpSpPr>
          <p:nvPr/>
        </p:nvGrpSpPr>
        <p:grpSpPr bwMode="auto">
          <a:xfrm>
            <a:off x="-1524000" y="3390900"/>
            <a:ext cx="4876800" cy="304800"/>
            <a:chOff x="288" y="3936"/>
            <a:chExt cx="3072" cy="192"/>
          </a:xfrm>
        </p:grpSpPr>
        <p:sp>
          <p:nvSpPr>
            <p:cNvPr id="80921" name="Freeform 1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22" name="Freeform 1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23" name="Freeform 1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24" name="Freeform 2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25" name="Freeform 2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26" name="Freeform 2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27" name="Freeform 2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28" name="Freeform 2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80905" name="Rectangle 25"/>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a:solidFill>
                  <a:srgbClr val="000000"/>
                </a:solidFill>
              </a:rPr>
              <a:t>scattering</a:t>
            </a:r>
          </a:p>
        </p:txBody>
      </p:sp>
      <p:sp>
        <p:nvSpPr>
          <p:cNvPr id="80906" name="Oval 26"/>
          <p:cNvSpPr>
            <a:spLocks noChangeArrowheads="1"/>
          </p:cNvSpPr>
          <p:nvPr/>
        </p:nvSpPr>
        <p:spPr bwMode="auto">
          <a:xfrm>
            <a:off x="3276600" y="4648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07" name="Oval 27"/>
          <p:cNvSpPr>
            <a:spLocks noChangeArrowheads="1"/>
          </p:cNvSpPr>
          <p:nvPr/>
        </p:nvSpPr>
        <p:spPr bwMode="auto">
          <a:xfrm>
            <a:off x="3276600" y="3505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08" name="Freeform 28"/>
          <p:cNvSpPr>
            <a:spLocks/>
          </p:cNvSpPr>
          <p:nvPr/>
        </p:nvSpPr>
        <p:spPr bwMode="auto">
          <a:xfrm rot="-433624">
            <a:off x="3368675" y="3392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09" name="Freeform 29"/>
          <p:cNvSpPr>
            <a:spLocks/>
          </p:cNvSpPr>
          <p:nvPr/>
        </p:nvSpPr>
        <p:spPr bwMode="auto">
          <a:xfrm rot="-433624">
            <a:off x="3973513" y="33147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10" name="Freeform 30"/>
          <p:cNvSpPr>
            <a:spLocks/>
          </p:cNvSpPr>
          <p:nvPr/>
        </p:nvSpPr>
        <p:spPr bwMode="auto">
          <a:xfrm rot="-433624">
            <a:off x="4578350" y="32385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11" name="Freeform 31"/>
          <p:cNvSpPr>
            <a:spLocks/>
          </p:cNvSpPr>
          <p:nvPr/>
        </p:nvSpPr>
        <p:spPr bwMode="auto">
          <a:xfrm rot="-433624">
            <a:off x="5183188" y="31623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12" name="Freeform 32"/>
          <p:cNvSpPr>
            <a:spLocks/>
          </p:cNvSpPr>
          <p:nvPr/>
        </p:nvSpPr>
        <p:spPr bwMode="auto">
          <a:xfrm rot="-433624">
            <a:off x="5788025" y="308451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13" name="Freeform 33"/>
          <p:cNvSpPr>
            <a:spLocks/>
          </p:cNvSpPr>
          <p:nvPr/>
        </p:nvSpPr>
        <p:spPr bwMode="auto">
          <a:xfrm rot="-433624">
            <a:off x="6392863" y="300831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14" name="Freeform 34"/>
          <p:cNvSpPr>
            <a:spLocks/>
          </p:cNvSpPr>
          <p:nvPr/>
        </p:nvSpPr>
        <p:spPr bwMode="auto">
          <a:xfrm rot="-1405177">
            <a:off x="3375025" y="44291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15" name="Freeform 35"/>
          <p:cNvSpPr>
            <a:spLocks/>
          </p:cNvSpPr>
          <p:nvPr/>
        </p:nvSpPr>
        <p:spPr bwMode="auto">
          <a:xfrm rot="-1405177">
            <a:off x="3935413" y="41862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16" name="Freeform 36"/>
          <p:cNvSpPr>
            <a:spLocks/>
          </p:cNvSpPr>
          <p:nvPr/>
        </p:nvSpPr>
        <p:spPr bwMode="auto">
          <a:xfrm rot="-1405177">
            <a:off x="4494213" y="39433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17" name="Freeform 37"/>
          <p:cNvSpPr>
            <a:spLocks/>
          </p:cNvSpPr>
          <p:nvPr/>
        </p:nvSpPr>
        <p:spPr bwMode="auto">
          <a:xfrm rot="-1405177">
            <a:off x="5053013" y="37020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18" name="Freeform 38"/>
          <p:cNvSpPr>
            <a:spLocks/>
          </p:cNvSpPr>
          <p:nvPr/>
        </p:nvSpPr>
        <p:spPr bwMode="auto">
          <a:xfrm rot="-1405177">
            <a:off x="5613400" y="34591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19" name="Freeform 39"/>
          <p:cNvSpPr>
            <a:spLocks/>
          </p:cNvSpPr>
          <p:nvPr/>
        </p:nvSpPr>
        <p:spPr bwMode="auto">
          <a:xfrm rot="-1405177">
            <a:off x="6172200" y="32178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20" name="Freeform 40"/>
          <p:cNvSpPr>
            <a:spLocks/>
          </p:cNvSpPr>
          <p:nvPr/>
        </p:nvSpPr>
        <p:spPr bwMode="auto">
          <a:xfrm>
            <a:off x="6754813" y="3027363"/>
            <a:ext cx="280987" cy="220662"/>
          </a:xfrm>
          <a:custGeom>
            <a:avLst/>
            <a:gdLst>
              <a:gd name="T0" fmla="*/ 0 w 177"/>
              <a:gd name="T1" fmla="*/ 220662 h 139"/>
              <a:gd name="T2" fmla="*/ 79375 w 177"/>
              <a:gd name="T3" fmla="*/ 20637 h 139"/>
              <a:gd name="T4" fmla="*/ 280987 w 177"/>
              <a:gd name="T5" fmla="*/ 100012 h 139"/>
              <a:gd name="T6" fmla="*/ 0 60000 65536"/>
              <a:gd name="T7" fmla="*/ 0 60000 65536"/>
              <a:gd name="T8" fmla="*/ 0 60000 65536"/>
            </a:gdLst>
            <a:ahLst/>
            <a:cxnLst>
              <a:cxn ang="T6">
                <a:pos x="T0" y="T1"/>
              </a:cxn>
              <a:cxn ang="T7">
                <a:pos x="T2" y="T3"/>
              </a:cxn>
              <a:cxn ang="T8">
                <a:pos x="T4" y="T5"/>
              </a:cxn>
            </a:cxnLst>
            <a:rect l="0" t="0" r="r" b="b"/>
            <a:pathLst>
              <a:path w="177" h="139">
                <a:moveTo>
                  <a:pt x="0" y="139"/>
                </a:moveTo>
                <a:cubicBezTo>
                  <a:pt x="11" y="82"/>
                  <a:pt x="21" y="25"/>
                  <a:pt x="50" y="13"/>
                </a:cubicBezTo>
                <a:cubicBezTo>
                  <a:pt x="80" y="0"/>
                  <a:pt x="156" y="55"/>
                  <a:pt x="177" y="63"/>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99525452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pPr>
              <a:spcBef>
                <a:spcPts val="1800"/>
              </a:spcBef>
            </a:pPr>
            <a:r>
              <a:rPr lang="en-US" dirty="0" smtClean="0"/>
              <a:t>X-rays “see” electrons</a:t>
            </a:r>
          </a:p>
          <a:p>
            <a:pPr>
              <a:spcBef>
                <a:spcPts val="1800"/>
              </a:spcBef>
            </a:pPr>
            <a:r>
              <a:rPr lang="en-US" dirty="0" smtClean="0"/>
              <a:t>Crystal quality is key</a:t>
            </a:r>
          </a:p>
          <a:p>
            <a:pPr>
              <a:spcBef>
                <a:spcPts val="1800"/>
              </a:spcBef>
            </a:pPr>
            <a:r>
              <a:rPr lang="en-US" dirty="0" smtClean="0"/>
              <a:t>Spot shape is telling</a:t>
            </a:r>
          </a:p>
          <a:p>
            <a:pPr>
              <a:spcBef>
                <a:spcPts val="1800"/>
              </a:spcBef>
            </a:pPr>
            <a:endParaRPr lang="en-US" dirty="0" smtClean="0"/>
          </a:p>
          <a:p>
            <a:pPr>
              <a:spcBef>
                <a:spcPts val="1800"/>
              </a:spcBef>
            </a:pPr>
            <a:endParaRPr lang="en-US" dirty="0"/>
          </a:p>
        </p:txBody>
      </p:sp>
    </p:spTree>
    <p:extLst>
      <p:ext uri="{BB962C8B-B14F-4D97-AF65-F5344CB8AC3E}">
        <p14:creationId xmlns:p14="http://schemas.microsoft.com/office/powerpoint/2010/main" val="189820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23" name="Line 3"/>
          <p:cNvSpPr>
            <a:spLocks noChangeShapeType="1"/>
          </p:cNvSpPr>
          <p:nvPr/>
        </p:nvSpPr>
        <p:spPr bwMode="auto">
          <a:xfrm>
            <a:off x="7010400" y="1181100"/>
            <a:ext cx="0" cy="5562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24" name="Text Box 4"/>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a:t>
            </a:r>
          </a:p>
        </p:txBody>
      </p:sp>
      <p:sp>
        <p:nvSpPr>
          <p:cNvPr id="81925" name="Text Box 5"/>
          <p:cNvSpPr txBox="1">
            <a:spLocks noChangeArrowheads="1"/>
          </p:cNvSpPr>
          <p:nvPr/>
        </p:nvSpPr>
        <p:spPr bwMode="auto">
          <a:xfrm rot="-5400000">
            <a:off x="6233319" y="5985669"/>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detector</a:t>
            </a:r>
          </a:p>
        </p:txBody>
      </p:sp>
      <p:sp>
        <p:nvSpPr>
          <p:cNvPr id="81926" name="Text Box 6"/>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x-ray beam</a:t>
            </a:r>
          </a:p>
        </p:txBody>
      </p:sp>
      <p:grpSp>
        <p:nvGrpSpPr>
          <p:cNvPr id="81927" name="Group 7"/>
          <p:cNvGrpSpPr>
            <a:grpSpLocks/>
          </p:cNvGrpSpPr>
          <p:nvPr/>
        </p:nvGrpSpPr>
        <p:grpSpPr bwMode="auto">
          <a:xfrm>
            <a:off x="-1524000" y="4610100"/>
            <a:ext cx="4876800" cy="304800"/>
            <a:chOff x="288" y="3936"/>
            <a:chExt cx="3072" cy="192"/>
          </a:xfrm>
        </p:grpSpPr>
        <p:sp>
          <p:nvSpPr>
            <p:cNvPr id="81956" name="Freeform 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57" name="Freeform 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58" name="Freeform 1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59" name="Freeform 1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60" name="Freeform 1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61" name="Freeform 1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62" name="Freeform 1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63" name="Freeform 1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81928" name="Group 16"/>
          <p:cNvGrpSpPr>
            <a:grpSpLocks/>
          </p:cNvGrpSpPr>
          <p:nvPr/>
        </p:nvGrpSpPr>
        <p:grpSpPr bwMode="auto">
          <a:xfrm>
            <a:off x="-1524000" y="3390900"/>
            <a:ext cx="4876800" cy="304800"/>
            <a:chOff x="288" y="3936"/>
            <a:chExt cx="3072" cy="192"/>
          </a:xfrm>
        </p:grpSpPr>
        <p:sp>
          <p:nvSpPr>
            <p:cNvPr id="81948" name="Freeform 1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49" name="Freeform 1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50" name="Freeform 1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51" name="Freeform 2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52" name="Freeform 2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53" name="Freeform 2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54" name="Freeform 2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55" name="Freeform 2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81929" name="Rectangle 25"/>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a:solidFill>
                  <a:srgbClr val="000000"/>
                </a:solidFill>
              </a:rPr>
              <a:t>scattering</a:t>
            </a:r>
          </a:p>
        </p:txBody>
      </p:sp>
      <p:sp>
        <p:nvSpPr>
          <p:cNvPr id="81930" name="Oval 26"/>
          <p:cNvSpPr>
            <a:spLocks noChangeArrowheads="1"/>
          </p:cNvSpPr>
          <p:nvPr/>
        </p:nvSpPr>
        <p:spPr bwMode="auto">
          <a:xfrm>
            <a:off x="3276600" y="4648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31" name="Oval 27"/>
          <p:cNvSpPr>
            <a:spLocks noChangeArrowheads="1"/>
          </p:cNvSpPr>
          <p:nvPr/>
        </p:nvSpPr>
        <p:spPr bwMode="auto">
          <a:xfrm>
            <a:off x="3276600" y="3505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32" name="Freeform 28"/>
          <p:cNvSpPr>
            <a:spLocks/>
          </p:cNvSpPr>
          <p:nvPr/>
        </p:nvSpPr>
        <p:spPr bwMode="auto">
          <a:xfrm rot="-2169491">
            <a:off x="3305175" y="43053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33" name="Freeform 29"/>
          <p:cNvSpPr>
            <a:spLocks/>
          </p:cNvSpPr>
          <p:nvPr/>
        </p:nvSpPr>
        <p:spPr bwMode="auto">
          <a:xfrm rot="-2169491">
            <a:off x="3797300" y="39465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34" name="Freeform 30"/>
          <p:cNvSpPr>
            <a:spLocks/>
          </p:cNvSpPr>
          <p:nvPr/>
        </p:nvSpPr>
        <p:spPr bwMode="auto">
          <a:xfrm rot="-2169491">
            <a:off x="4289425" y="35861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35" name="Freeform 31"/>
          <p:cNvSpPr>
            <a:spLocks/>
          </p:cNvSpPr>
          <p:nvPr/>
        </p:nvSpPr>
        <p:spPr bwMode="auto">
          <a:xfrm rot="-2169491">
            <a:off x="4781550" y="32273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36" name="Freeform 32"/>
          <p:cNvSpPr>
            <a:spLocks/>
          </p:cNvSpPr>
          <p:nvPr/>
        </p:nvSpPr>
        <p:spPr bwMode="auto">
          <a:xfrm rot="-2169491">
            <a:off x="5275263" y="2867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37" name="Freeform 33"/>
          <p:cNvSpPr>
            <a:spLocks/>
          </p:cNvSpPr>
          <p:nvPr/>
        </p:nvSpPr>
        <p:spPr bwMode="auto">
          <a:xfrm rot="-2169491">
            <a:off x="5767388" y="2508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38" name="Freeform 34"/>
          <p:cNvSpPr>
            <a:spLocks/>
          </p:cNvSpPr>
          <p:nvPr/>
        </p:nvSpPr>
        <p:spPr bwMode="auto">
          <a:xfrm rot="-2169491">
            <a:off x="6259513" y="21478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39" name="Freeform 35"/>
          <p:cNvSpPr>
            <a:spLocks/>
          </p:cNvSpPr>
          <p:nvPr/>
        </p:nvSpPr>
        <p:spPr bwMode="auto">
          <a:xfrm>
            <a:off x="6802438" y="1878013"/>
            <a:ext cx="254000" cy="242887"/>
          </a:xfrm>
          <a:custGeom>
            <a:avLst/>
            <a:gdLst>
              <a:gd name="T0" fmla="*/ 6350 w 160"/>
              <a:gd name="T1" fmla="*/ 242887 h 153"/>
              <a:gd name="T2" fmla="*/ 39688 w 160"/>
              <a:gd name="T3" fmla="*/ 30162 h 153"/>
              <a:gd name="T4" fmla="*/ 254000 w 160"/>
              <a:gd name="T5" fmla="*/ 63500 h 153"/>
              <a:gd name="T6" fmla="*/ 0 60000 65536"/>
              <a:gd name="T7" fmla="*/ 0 60000 65536"/>
              <a:gd name="T8" fmla="*/ 0 60000 65536"/>
            </a:gdLst>
            <a:ahLst/>
            <a:cxnLst>
              <a:cxn ang="T6">
                <a:pos x="T0" y="T1"/>
              </a:cxn>
              <a:cxn ang="T7">
                <a:pos x="T2" y="T3"/>
              </a:cxn>
              <a:cxn ang="T8">
                <a:pos x="T4" y="T5"/>
              </a:cxn>
            </a:cxnLst>
            <a:rect l="0" t="0" r="r" b="b"/>
            <a:pathLst>
              <a:path w="160" h="153">
                <a:moveTo>
                  <a:pt x="4" y="153"/>
                </a:moveTo>
                <a:cubicBezTo>
                  <a:pt x="2" y="95"/>
                  <a:pt x="0" y="38"/>
                  <a:pt x="25" y="19"/>
                </a:cubicBezTo>
                <a:cubicBezTo>
                  <a:pt x="51" y="0"/>
                  <a:pt x="138" y="37"/>
                  <a:pt x="160" y="4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40" name="Freeform 36"/>
          <p:cNvSpPr>
            <a:spLocks/>
          </p:cNvSpPr>
          <p:nvPr/>
        </p:nvSpPr>
        <p:spPr bwMode="auto">
          <a:xfrm rot="-1514108">
            <a:off x="3327400" y="3270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41" name="Freeform 37"/>
          <p:cNvSpPr>
            <a:spLocks/>
          </p:cNvSpPr>
          <p:nvPr/>
        </p:nvSpPr>
        <p:spPr bwMode="auto">
          <a:xfrm rot="-1514108">
            <a:off x="3878263" y="3011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42" name="Freeform 38"/>
          <p:cNvSpPr>
            <a:spLocks/>
          </p:cNvSpPr>
          <p:nvPr/>
        </p:nvSpPr>
        <p:spPr bwMode="auto">
          <a:xfrm rot="-1514108">
            <a:off x="4429125" y="27511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43" name="Freeform 39"/>
          <p:cNvSpPr>
            <a:spLocks/>
          </p:cNvSpPr>
          <p:nvPr/>
        </p:nvSpPr>
        <p:spPr bwMode="auto">
          <a:xfrm rot="-1514108">
            <a:off x="4981575" y="24907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44" name="Freeform 40"/>
          <p:cNvSpPr>
            <a:spLocks/>
          </p:cNvSpPr>
          <p:nvPr/>
        </p:nvSpPr>
        <p:spPr bwMode="auto">
          <a:xfrm rot="-1514108">
            <a:off x="5532438" y="2232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45" name="Freeform 41"/>
          <p:cNvSpPr>
            <a:spLocks/>
          </p:cNvSpPr>
          <p:nvPr/>
        </p:nvSpPr>
        <p:spPr bwMode="auto">
          <a:xfrm rot="-1514108">
            <a:off x="6084888" y="197167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46" name="Freeform 42"/>
          <p:cNvSpPr>
            <a:spLocks/>
          </p:cNvSpPr>
          <p:nvPr/>
        </p:nvSpPr>
        <p:spPr bwMode="auto">
          <a:xfrm>
            <a:off x="6664325" y="1768475"/>
            <a:ext cx="358775" cy="223838"/>
          </a:xfrm>
          <a:custGeom>
            <a:avLst/>
            <a:gdLst>
              <a:gd name="T0" fmla="*/ 0 w 226"/>
              <a:gd name="T1" fmla="*/ 223838 h 141"/>
              <a:gd name="T2" fmla="*/ 73025 w 226"/>
              <a:gd name="T3" fmla="*/ 22225 h 141"/>
              <a:gd name="T4" fmla="*/ 276225 w 226"/>
              <a:gd name="T5" fmla="*/ 95250 h 141"/>
              <a:gd name="T6" fmla="*/ 358775 w 226"/>
              <a:gd name="T7" fmla="*/ 127000 h 1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 h="141">
                <a:moveTo>
                  <a:pt x="0" y="141"/>
                </a:moveTo>
                <a:cubicBezTo>
                  <a:pt x="8" y="84"/>
                  <a:pt x="17" y="27"/>
                  <a:pt x="46" y="14"/>
                </a:cubicBezTo>
                <a:cubicBezTo>
                  <a:pt x="75" y="0"/>
                  <a:pt x="144" y="49"/>
                  <a:pt x="174" y="60"/>
                </a:cubicBezTo>
                <a:cubicBezTo>
                  <a:pt x="204" y="71"/>
                  <a:pt x="215" y="76"/>
                  <a:pt x="226" y="8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47" name="Freeform 43"/>
          <p:cNvSpPr>
            <a:spLocks/>
          </p:cNvSpPr>
          <p:nvPr/>
        </p:nvSpPr>
        <p:spPr bwMode="auto">
          <a:xfrm>
            <a:off x="6934200" y="1371600"/>
            <a:ext cx="622300" cy="1295400"/>
          </a:xfrm>
          <a:custGeom>
            <a:avLst/>
            <a:gdLst>
              <a:gd name="T0" fmla="*/ 88900 w 392"/>
              <a:gd name="T1" fmla="*/ 0 h 816"/>
              <a:gd name="T2" fmla="*/ 88900 w 392"/>
              <a:gd name="T3" fmla="*/ 228600 h 816"/>
              <a:gd name="T4" fmla="*/ 88900 w 392"/>
              <a:gd name="T5" fmla="*/ 457200 h 816"/>
              <a:gd name="T6" fmla="*/ 622300 w 392"/>
              <a:gd name="T7" fmla="*/ 533400 h 816"/>
              <a:gd name="T8" fmla="*/ 88900 w 392"/>
              <a:gd name="T9" fmla="*/ 685800 h 816"/>
              <a:gd name="T10" fmla="*/ 88900 w 392"/>
              <a:gd name="T11" fmla="*/ 838200 h 816"/>
              <a:gd name="T12" fmla="*/ 88900 w 392"/>
              <a:gd name="T13" fmla="*/ 1066800 h 816"/>
              <a:gd name="T14" fmla="*/ 88900 w 392"/>
              <a:gd name="T15" fmla="*/ 1295400 h 8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0159279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9" name="Oval 5"/>
          <p:cNvSpPr>
            <a:spLocks noChangeArrowheads="1"/>
          </p:cNvSpPr>
          <p:nvPr/>
        </p:nvSpPr>
        <p:spPr bwMode="auto">
          <a:xfrm>
            <a:off x="4254500" y="2819400"/>
            <a:ext cx="457200" cy="45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1590" name="Oval 6"/>
          <p:cNvSpPr>
            <a:spLocks noChangeArrowheads="1"/>
          </p:cNvSpPr>
          <p:nvPr/>
        </p:nvSpPr>
        <p:spPr bwMode="auto">
          <a:xfrm>
            <a:off x="5308600" y="4724400"/>
            <a:ext cx="457200" cy="45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1591" name="Line 7"/>
          <p:cNvSpPr>
            <a:spLocks noChangeShapeType="1"/>
          </p:cNvSpPr>
          <p:nvPr/>
        </p:nvSpPr>
        <p:spPr bwMode="auto">
          <a:xfrm>
            <a:off x="609600" y="3048000"/>
            <a:ext cx="38862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592" name="Line 8"/>
          <p:cNvSpPr>
            <a:spLocks noChangeShapeType="1"/>
          </p:cNvSpPr>
          <p:nvPr/>
        </p:nvSpPr>
        <p:spPr bwMode="auto">
          <a:xfrm>
            <a:off x="609600" y="4953000"/>
            <a:ext cx="49530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593" name="Line 9"/>
          <p:cNvSpPr>
            <a:spLocks noChangeShapeType="1"/>
          </p:cNvSpPr>
          <p:nvPr/>
        </p:nvSpPr>
        <p:spPr bwMode="auto">
          <a:xfrm flipV="1">
            <a:off x="4495800" y="533400"/>
            <a:ext cx="2895600" cy="2514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594" name="Line 10"/>
          <p:cNvSpPr>
            <a:spLocks noChangeShapeType="1"/>
          </p:cNvSpPr>
          <p:nvPr/>
        </p:nvSpPr>
        <p:spPr bwMode="auto">
          <a:xfrm flipV="1">
            <a:off x="5562600" y="2438400"/>
            <a:ext cx="2895600" cy="2514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595" name="Line 11"/>
          <p:cNvSpPr>
            <a:spLocks noChangeShapeType="1"/>
          </p:cNvSpPr>
          <p:nvPr/>
        </p:nvSpPr>
        <p:spPr bwMode="auto">
          <a:xfrm flipH="1">
            <a:off x="609600" y="4495800"/>
            <a:ext cx="990600" cy="0"/>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596" name="Text Box 12"/>
          <p:cNvSpPr txBox="1">
            <a:spLocks noChangeArrowheads="1"/>
          </p:cNvSpPr>
          <p:nvPr/>
        </p:nvSpPr>
        <p:spPr bwMode="auto">
          <a:xfrm>
            <a:off x="552450" y="3962400"/>
            <a:ext cx="1123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to source</a:t>
            </a:r>
          </a:p>
        </p:txBody>
      </p:sp>
      <p:sp>
        <p:nvSpPr>
          <p:cNvPr id="451597" name="Text Box 13"/>
          <p:cNvSpPr txBox="1">
            <a:spLocks noChangeArrowheads="1"/>
          </p:cNvSpPr>
          <p:nvPr/>
        </p:nvSpPr>
        <p:spPr bwMode="auto">
          <a:xfrm rot="-2388334">
            <a:off x="6858000" y="1371600"/>
            <a:ext cx="1263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to detector</a:t>
            </a:r>
          </a:p>
        </p:txBody>
      </p:sp>
      <p:sp>
        <p:nvSpPr>
          <p:cNvPr id="451598" name="Line 14"/>
          <p:cNvSpPr>
            <a:spLocks noChangeShapeType="1"/>
          </p:cNvSpPr>
          <p:nvPr/>
        </p:nvSpPr>
        <p:spPr bwMode="auto">
          <a:xfrm flipV="1">
            <a:off x="7239000" y="1524000"/>
            <a:ext cx="838200" cy="685800"/>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599" name="Line 15"/>
          <p:cNvSpPr>
            <a:spLocks noChangeShapeType="1"/>
          </p:cNvSpPr>
          <p:nvPr/>
        </p:nvSpPr>
        <p:spPr bwMode="auto">
          <a:xfrm>
            <a:off x="4495800" y="3048000"/>
            <a:ext cx="1066800" cy="19050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00" name="Text Box 16"/>
          <p:cNvSpPr txBox="1">
            <a:spLocks noChangeArrowheads="1"/>
          </p:cNvSpPr>
          <p:nvPr/>
        </p:nvSpPr>
        <p:spPr bwMode="auto">
          <a:xfrm rot="-1882992">
            <a:off x="5021263" y="3729038"/>
            <a:ext cx="32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chemeClr val="bg2"/>
                </a:solidFill>
              </a:rPr>
              <a:t>d</a:t>
            </a:r>
          </a:p>
        </p:txBody>
      </p:sp>
      <p:grpSp>
        <p:nvGrpSpPr>
          <p:cNvPr id="451610" name="Group 26"/>
          <p:cNvGrpSpPr>
            <a:grpSpLocks/>
          </p:cNvGrpSpPr>
          <p:nvPr/>
        </p:nvGrpSpPr>
        <p:grpSpPr bwMode="auto">
          <a:xfrm>
            <a:off x="4448175" y="3048000"/>
            <a:ext cx="1892300" cy="2765425"/>
            <a:chOff x="2802" y="1920"/>
            <a:chExt cx="1192" cy="1742"/>
          </a:xfrm>
        </p:grpSpPr>
        <p:sp>
          <p:nvSpPr>
            <p:cNvPr id="451587" name="Rectangle 3"/>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1588" name="Line 4"/>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451601" name="AutoShape 17"/>
            <p:cNvCxnSpPr>
              <a:cxnSpLocks noChangeShapeType="1"/>
            </p:cNvCxnSpPr>
            <p:nvPr/>
          </p:nvCxnSpPr>
          <p:spPr bwMode="auto">
            <a:xfrm rot="5400000" flipH="1">
              <a:off x="3096" y="3240"/>
              <a:ext cx="336" cy="288"/>
            </a:xfrm>
            <a:prstGeom prst="curvedConnector3">
              <a:avLst>
                <a:gd name="adj1" fmla="val 10116"/>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1602" name="Text Box 18"/>
            <p:cNvSpPr txBox="1">
              <a:spLocks noChangeArrowheads="1"/>
            </p:cNvSpPr>
            <p:nvPr/>
          </p:nvSpPr>
          <p:spPr bwMode="auto">
            <a:xfrm>
              <a:off x="3398" y="3431"/>
              <a:ext cx="5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d</a:t>
              </a:r>
              <a:r>
                <a:rPr lang="en-US">
                  <a:cs typeface="Arial" pitchFamily="34" charset="0"/>
                </a:rPr>
                <a:t>∙</a:t>
              </a:r>
              <a:r>
                <a:rPr lang="en-US"/>
                <a:t>sin(</a:t>
              </a:r>
              <a:r>
                <a:rPr lang="el-GR">
                  <a:cs typeface="Arial" pitchFamily="34" charset="0"/>
                </a:rPr>
                <a:t>θ</a:t>
              </a:r>
              <a:r>
                <a:rPr lang="en-US">
                  <a:cs typeface="Arial" pitchFamily="34" charset="0"/>
                </a:rPr>
                <a:t>)</a:t>
              </a:r>
              <a:endParaRPr lang="el-GR">
                <a:cs typeface="Arial" pitchFamily="34" charset="0"/>
              </a:endParaRPr>
            </a:p>
          </p:txBody>
        </p:sp>
        <p:sp>
          <p:nvSpPr>
            <p:cNvPr id="451603" name="Arc 19"/>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1604" name="Text Box 20"/>
            <p:cNvSpPr txBox="1">
              <a:spLocks noChangeArrowheads="1"/>
            </p:cNvSpPr>
            <p:nvPr/>
          </p:nvSpPr>
          <p:spPr bwMode="auto">
            <a:xfrm>
              <a:off x="2802" y="2078"/>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solidFill>
                    <a:schemeClr val="bg2"/>
                  </a:solidFill>
                  <a:cs typeface="Arial" pitchFamily="34" charset="0"/>
                </a:rPr>
                <a:t>θ</a:t>
              </a:r>
            </a:p>
          </p:txBody>
        </p:sp>
      </p:grpSp>
      <p:sp>
        <p:nvSpPr>
          <p:cNvPr id="451605" name="Text Box 21"/>
          <p:cNvSpPr txBox="1">
            <a:spLocks noChangeArrowheads="1"/>
          </p:cNvSpPr>
          <p:nvPr/>
        </p:nvSpPr>
        <p:spPr bwMode="auto">
          <a:xfrm>
            <a:off x="4705350" y="2909888"/>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atom #1</a:t>
            </a:r>
          </a:p>
        </p:txBody>
      </p:sp>
      <p:sp>
        <p:nvSpPr>
          <p:cNvPr id="451606" name="Text Box 22"/>
          <p:cNvSpPr txBox="1">
            <a:spLocks noChangeArrowheads="1"/>
          </p:cNvSpPr>
          <p:nvPr/>
        </p:nvSpPr>
        <p:spPr bwMode="auto">
          <a:xfrm>
            <a:off x="5772150" y="4814888"/>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atom #2</a:t>
            </a:r>
          </a:p>
        </p:txBody>
      </p:sp>
      <p:sp>
        <p:nvSpPr>
          <p:cNvPr id="451607" name="Text Box 23"/>
          <p:cNvSpPr txBox="1">
            <a:spLocks noChangeArrowheads="1"/>
          </p:cNvSpPr>
          <p:nvPr/>
        </p:nvSpPr>
        <p:spPr bwMode="auto">
          <a:xfrm>
            <a:off x="398463" y="269875"/>
            <a:ext cx="39560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5400"/>
              <a:t>Bragg’s Law</a:t>
            </a:r>
          </a:p>
        </p:txBody>
      </p:sp>
      <p:sp>
        <p:nvSpPr>
          <p:cNvPr id="451608"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a:t>n</a:t>
            </a:r>
            <a:r>
              <a:rPr lang="el-GR" sz="2800" b="1">
                <a:cs typeface="Arial" pitchFamily="34" charset="0"/>
              </a:rPr>
              <a:t>λ</a:t>
            </a:r>
            <a:r>
              <a:rPr lang="en-US" sz="2800" b="1">
                <a:cs typeface="Arial" pitchFamily="34" charset="0"/>
              </a:rPr>
              <a:t> = 2d sin(</a:t>
            </a:r>
            <a:r>
              <a:rPr lang="el-GR" sz="2800" b="1">
                <a:cs typeface="Arial" pitchFamily="34" charset="0"/>
              </a:rPr>
              <a:t>θ</a:t>
            </a:r>
            <a:r>
              <a:rPr lang="en-US" sz="2800" b="1">
                <a:cs typeface="Arial" pitchFamily="34" charset="0"/>
              </a:rPr>
              <a:t>)</a:t>
            </a:r>
            <a:endParaRPr lang="el-GR" sz="2800" b="1">
              <a:cs typeface="Arial" pitchFamily="34" charset="0"/>
            </a:endParaRPr>
          </a:p>
        </p:txBody>
      </p:sp>
      <p:sp>
        <p:nvSpPr>
          <p:cNvPr id="451613" name="Line 29"/>
          <p:cNvSpPr>
            <a:spLocks noChangeShapeType="1"/>
          </p:cNvSpPr>
          <p:nvPr/>
        </p:nvSpPr>
        <p:spPr bwMode="auto">
          <a:xfrm>
            <a:off x="4495800" y="3038475"/>
            <a:ext cx="1404938" cy="1604963"/>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14" name="Line 30"/>
          <p:cNvSpPr>
            <a:spLocks noChangeShapeType="1"/>
          </p:cNvSpPr>
          <p:nvPr/>
        </p:nvSpPr>
        <p:spPr bwMode="auto">
          <a:xfrm>
            <a:off x="4491038" y="4953000"/>
            <a:ext cx="1062037"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15" name="Line 31"/>
          <p:cNvSpPr>
            <a:spLocks noChangeShapeType="1"/>
          </p:cNvSpPr>
          <p:nvPr/>
        </p:nvSpPr>
        <p:spPr bwMode="auto">
          <a:xfrm flipV="1">
            <a:off x="5534025" y="4662488"/>
            <a:ext cx="371475" cy="290512"/>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51665" name="Group 81"/>
          <p:cNvGrpSpPr>
            <a:grpSpLocks/>
          </p:cNvGrpSpPr>
          <p:nvPr/>
        </p:nvGrpSpPr>
        <p:grpSpPr bwMode="auto">
          <a:xfrm>
            <a:off x="-446088" y="1287463"/>
            <a:ext cx="10652126" cy="3811587"/>
            <a:chOff x="-281" y="811"/>
            <a:chExt cx="6710" cy="2401"/>
          </a:xfrm>
        </p:grpSpPr>
        <p:grpSp>
          <p:nvGrpSpPr>
            <p:cNvPr id="451629" name="Group 45"/>
            <p:cNvGrpSpPr>
              <a:grpSpLocks/>
            </p:cNvGrpSpPr>
            <p:nvPr/>
          </p:nvGrpSpPr>
          <p:grpSpPr bwMode="auto">
            <a:xfrm>
              <a:off x="-281" y="1812"/>
              <a:ext cx="3072" cy="192"/>
              <a:chOff x="288" y="3936"/>
              <a:chExt cx="3072" cy="192"/>
            </a:xfrm>
          </p:grpSpPr>
          <p:sp>
            <p:nvSpPr>
              <p:cNvPr id="451630" name="Freeform 46"/>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31" name="Freeform 47"/>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32" name="Freeform 48"/>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33" name="Freeform 49"/>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34" name="Freeform 50"/>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35" name="Freeform 51"/>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36" name="Freeform 52"/>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37" name="Freeform 53"/>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51638" name="Group 54"/>
            <p:cNvGrpSpPr>
              <a:grpSpLocks/>
            </p:cNvGrpSpPr>
            <p:nvPr/>
          </p:nvGrpSpPr>
          <p:grpSpPr bwMode="auto">
            <a:xfrm>
              <a:off x="-274" y="3020"/>
              <a:ext cx="3072" cy="192"/>
              <a:chOff x="288" y="3936"/>
              <a:chExt cx="3072" cy="192"/>
            </a:xfrm>
          </p:grpSpPr>
          <p:sp>
            <p:nvSpPr>
              <p:cNvPr id="451639" name="Freeform 55"/>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40" name="Freeform 56"/>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41" name="Freeform 57"/>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42" name="Freeform 58"/>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43" name="Freeform 59"/>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44" name="Freeform 60"/>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45" name="Freeform 61"/>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46" name="Freeform 62"/>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51647" name="Group 63"/>
            <p:cNvGrpSpPr>
              <a:grpSpLocks/>
            </p:cNvGrpSpPr>
            <p:nvPr/>
          </p:nvGrpSpPr>
          <p:grpSpPr bwMode="auto">
            <a:xfrm rot="-2424567">
              <a:off x="2464" y="811"/>
              <a:ext cx="3072" cy="192"/>
              <a:chOff x="288" y="3936"/>
              <a:chExt cx="3072" cy="192"/>
            </a:xfrm>
          </p:grpSpPr>
          <p:sp>
            <p:nvSpPr>
              <p:cNvPr id="451648" name="Freeform 64"/>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49" name="Freeform 65"/>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50" name="Freeform 66"/>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51" name="Freeform 67"/>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52" name="Freeform 68"/>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53" name="Freeform 69"/>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54" name="Freeform 70"/>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55" name="Freeform 71"/>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51656" name="Group 72"/>
            <p:cNvGrpSpPr>
              <a:grpSpLocks/>
            </p:cNvGrpSpPr>
            <p:nvPr/>
          </p:nvGrpSpPr>
          <p:grpSpPr bwMode="auto">
            <a:xfrm rot="-2424567">
              <a:off x="3357" y="1829"/>
              <a:ext cx="3072" cy="192"/>
              <a:chOff x="288" y="3936"/>
              <a:chExt cx="3072" cy="192"/>
            </a:xfrm>
          </p:grpSpPr>
          <p:sp>
            <p:nvSpPr>
              <p:cNvPr id="451657" name="Freeform 73"/>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58" name="Freeform 74"/>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59" name="Freeform 75"/>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60" name="Freeform 76"/>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61" name="Freeform 77"/>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62" name="Freeform 78"/>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63" name="Freeform 79"/>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64" name="Freeform 80"/>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Tree>
    <p:extLst>
      <p:ext uri="{BB962C8B-B14F-4D97-AF65-F5344CB8AC3E}">
        <p14:creationId xmlns:p14="http://schemas.microsoft.com/office/powerpoint/2010/main" val="23516518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451608"/>
                                        </p:tgtEl>
                                        <p:attrNameLst>
                                          <p:attrName>style.visibility</p:attrName>
                                        </p:attrNameLst>
                                      </p:cBhvr>
                                      <p:to>
                                        <p:strVal val="visible"/>
                                      </p:to>
                                    </p:set>
                                    <p:anim from="(-#ppt_w/2)" to="(#ppt_x)" calcmode="lin" valueType="num">
                                      <p:cBhvr>
                                        <p:cTn id="7" dur="300" fill="hold">
                                          <p:stCondLst>
                                            <p:cond delay="0"/>
                                          </p:stCondLst>
                                        </p:cTn>
                                        <p:tgtEl>
                                          <p:spTgt spid="451608"/>
                                        </p:tgtEl>
                                        <p:attrNameLst>
                                          <p:attrName>ppt_x</p:attrName>
                                        </p:attrNameLst>
                                      </p:cBhvr>
                                    </p:anim>
                                    <p:anim from="0" to="-1.0" calcmode="lin" valueType="num">
                                      <p:cBhvr>
                                        <p:cTn id="8" dur="100" decel="50000" autoRev="1" fill="hold">
                                          <p:stCondLst>
                                            <p:cond delay="300"/>
                                          </p:stCondLst>
                                        </p:cTn>
                                        <p:tgtEl>
                                          <p:spTgt spid="451608"/>
                                        </p:tgtEl>
                                        <p:attrNameLst>
                                          <p:attrName>xshear</p:attrName>
                                        </p:attrNameLst>
                                      </p:cBhvr>
                                    </p:anim>
                                    <p:animScale>
                                      <p:cBhvr>
                                        <p:cTn id="9" dur="100" decel="100000" autoRev="1" fill="hold">
                                          <p:stCondLst>
                                            <p:cond delay="300"/>
                                          </p:stCondLst>
                                        </p:cTn>
                                        <p:tgtEl>
                                          <p:spTgt spid="451608"/>
                                        </p:tgtEl>
                                      </p:cBhvr>
                                      <p:from x="100000" y="100000"/>
                                      <p:to x="80000" y="100000"/>
                                    </p:animScale>
                                    <p:anim by="(#ppt_h/3+#ppt_w*0.1)" calcmode="lin" valueType="num">
                                      <p:cBhvr additive="sum">
                                        <p:cTn id="10" dur="100" decel="100000" autoRev="1" fill="hold">
                                          <p:stCondLst>
                                            <p:cond delay="300"/>
                                          </p:stCondLst>
                                        </p:cTn>
                                        <p:tgtEl>
                                          <p:spTgt spid="451608"/>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516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16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16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1614"/>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451606"/>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4516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606" grpId="0"/>
      <p:bldP spid="451608" grpId="0"/>
      <p:bldP spid="451613" grpId="0" animBg="1"/>
      <p:bldP spid="451614" grpId="0" animBg="1"/>
      <p:bldP spid="4516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Oval 2"/>
          <p:cNvSpPr>
            <a:spLocks noChangeArrowheads="1"/>
          </p:cNvSpPr>
          <p:nvPr/>
        </p:nvSpPr>
        <p:spPr bwMode="auto">
          <a:xfrm>
            <a:off x="4254500" y="2819400"/>
            <a:ext cx="457200" cy="45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7363" name="Oval 3"/>
          <p:cNvSpPr>
            <a:spLocks noChangeArrowheads="1"/>
          </p:cNvSpPr>
          <p:nvPr/>
        </p:nvSpPr>
        <p:spPr bwMode="auto">
          <a:xfrm>
            <a:off x="5308600" y="4724400"/>
            <a:ext cx="457200" cy="45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7364" name="Line 4"/>
          <p:cNvSpPr>
            <a:spLocks noChangeShapeType="1"/>
          </p:cNvSpPr>
          <p:nvPr/>
        </p:nvSpPr>
        <p:spPr bwMode="auto">
          <a:xfrm>
            <a:off x="609600" y="3048000"/>
            <a:ext cx="38862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7365" name="Line 5"/>
          <p:cNvSpPr>
            <a:spLocks noChangeShapeType="1"/>
          </p:cNvSpPr>
          <p:nvPr/>
        </p:nvSpPr>
        <p:spPr bwMode="auto">
          <a:xfrm>
            <a:off x="609600" y="4953000"/>
            <a:ext cx="49530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7366" name="Line 6"/>
          <p:cNvSpPr>
            <a:spLocks noChangeShapeType="1"/>
          </p:cNvSpPr>
          <p:nvPr/>
        </p:nvSpPr>
        <p:spPr bwMode="auto">
          <a:xfrm flipV="1">
            <a:off x="4495800" y="533400"/>
            <a:ext cx="2895600" cy="2514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7367" name="Line 7"/>
          <p:cNvSpPr>
            <a:spLocks noChangeShapeType="1"/>
          </p:cNvSpPr>
          <p:nvPr/>
        </p:nvSpPr>
        <p:spPr bwMode="auto">
          <a:xfrm flipV="1">
            <a:off x="5562600" y="2438400"/>
            <a:ext cx="2895600" cy="2514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7368" name="Line 8"/>
          <p:cNvSpPr>
            <a:spLocks noChangeShapeType="1"/>
          </p:cNvSpPr>
          <p:nvPr/>
        </p:nvSpPr>
        <p:spPr bwMode="auto">
          <a:xfrm flipH="1">
            <a:off x="609600" y="4495800"/>
            <a:ext cx="990600" cy="0"/>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7369" name="Text Box 9"/>
          <p:cNvSpPr txBox="1">
            <a:spLocks noChangeArrowheads="1"/>
          </p:cNvSpPr>
          <p:nvPr/>
        </p:nvSpPr>
        <p:spPr bwMode="auto">
          <a:xfrm>
            <a:off x="552450" y="3962400"/>
            <a:ext cx="1123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to source</a:t>
            </a:r>
          </a:p>
        </p:txBody>
      </p:sp>
      <p:sp>
        <p:nvSpPr>
          <p:cNvPr id="527370" name="Text Box 10"/>
          <p:cNvSpPr txBox="1">
            <a:spLocks noChangeArrowheads="1"/>
          </p:cNvSpPr>
          <p:nvPr/>
        </p:nvSpPr>
        <p:spPr bwMode="auto">
          <a:xfrm rot="-2388334">
            <a:off x="6858000" y="1371600"/>
            <a:ext cx="1263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to detector</a:t>
            </a:r>
          </a:p>
        </p:txBody>
      </p:sp>
      <p:sp>
        <p:nvSpPr>
          <p:cNvPr id="527371" name="Line 11"/>
          <p:cNvSpPr>
            <a:spLocks noChangeShapeType="1"/>
          </p:cNvSpPr>
          <p:nvPr/>
        </p:nvSpPr>
        <p:spPr bwMode="auto">
          <a:xfrm flipV="1">
            <a:off x="7239000" y="1524000"/>
            <a:ext cx="838200" cy="685800"/>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7372" name="Line 12"/>
          <p:cNvSpPr>
            <a:spLocks noChangeShapeType="1"/>
          </p:cNvSpPr>
          <p:nvPr/>
        </p:nvSpPr>
        <p:spPr bwMode="auto">
          <a:xfrm>
            <a:off x="4495800" y="3048000"/>
            <a:ext cx="1066800" cy="19050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7373" name="Text Box 13"/>
          <p:cNvSpPr txBox="1">
            <a:spLocks noChangeArrowheads="1"/>
          </p:cNvSpPr>
          <p:nvPr/>
        </p:nvSpPr>
        <p:spPr bwMode="auto">
          <a:xfrm rot="-1882992">
            <a:off x="5021263" y="3729038"/>
            <a:ext cx="32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chemeClr val="bg2"/>
                </a:solidFill>
              </a:rPr>
              <a:t>d</a:t>
            </a:r>
          </a:p>
        </p:txBody>
      </p:sp>
      <p:grpSp>
        <p:nvGrpSpPr>
          <p:cNvPr id="527374" name="Group 14"/>
          <p:cNvGrpSpPr>
            <a:grpSpLocks/>
          </p:cNvGrpSpPr>
          <p:nvPr/>
        </p:nvGrpSpPr>
        <p:grpSpPr bwMode="auto">
          <a:xfrm>
            <a:off x="4448175" y="3048000"/>
            <a:ext cx="1892300" cy="2765425"/>
            <a:chOff x="2802" y="1920"/>
            <a:chExt cx="1192" cy="1742"/>
          </a:xfrm>
        </p:grpSpPr>
        <p:sp>
          <p:nvSpPr>
            <p:cNvPr id="527375" name="Rectangle 15"/>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7376" name="Line 16"/>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527377" name="AutoShape 17"/>
            <p:cNvCxnSpPr>
              <a:cxnSpLocks noChangeShapeType="1"/>
            </p:cNvCxnSpPr>
            <p:nvPr/>
          </p:nvCxnSpPr>
          <p:spPr bwMode="auto">
            <a:xfrm rot="5400000" flipH="1">
              <a:off x="3096" y="3240"/>
              <a:ext cx="336" cy="288"/>
            </a:xfrm>
            <a:prstGeom prst="curvedConnector3">
              <a:avLst>
                <a:gd name="adj1" fmla="val 10116"/>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7378" name="Text Box 18"/>
            <p:cNvSpPr txBox="1">
              <a:spLocks noChangeArrowheads="1"/>
            </p:cNvSpPr>
            <p:nvPr/>
          </p:nvSpPr>
          <p:spPr bwMode="auto">
            <a:xfrm>
              <a:off x="3398" y="3431"/>
              <a:ext cx="5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d</a:t>
              </a:r>
              <a:r>
                <a:rPr lang="en-US">
                  <a:cs typeface="Arial" pitchFamily="34" charset="0"/>
                </a:rPr>
                <a:t>∙</a:t>
              </a:r>
              <a:r>
                <a:rPr lang="en-US"/>
                <a:t>sin(</a:t>
              </a:r>
              <a:r>
                <a:rPr lang="el-GR">
                  <a:cs typeface="Arial" pitchFamily="34" charset="0"/>
                </a:rPr>
                <a:t>θ</a:t>
              </a:r>
              <a:r>
                <a:rPr lang="en-US">
                  <a:cs typeface="Arial" pitchFamily="34" charset="0"/>
                </a:rPr>
                <a:t>)</a:t>
              </a:r>
              <a:endParaRPr lang="el-GR">
                <a:cs typeface="Arial" pitchFamily="34" charset="0"/>
              </a:endParaRPr>
            </a:p>
          </p:txBody>
        </p:sp>
        <p:sp>
          <p:nvSpPr>
            <p:cNvPr id="527379" name="Arc 19"/>
            <p:cNvSpPr>
              <a:spLocks/>
            </p:cNvSpPr>
            <p:nvPr/>
          </p:nvSpPr>
          <p:spPr bwMode="auto">
            <a:xfrm rot="670182" flipV="1">
              <a:off x="2832" y="2015"/>
              <a:ext cx="194" cy="287"/>
            </a:xfrm>
            <a:custGeom>
              <a:avLst/>
              <a:gdLst>
                <a:gd name="G0" fmla="+- 0 0 0"/>
                <a:gd name="G1" fmla="+- 21513 0 0"/>
                <a:gd name="G2" fmla="+- 21600 0 0"/>
                <a:gd name="T0" fmla="*/ 1940 w 14629"/>
                <a:gd name="T1" fmla="*/ 0 h 21513"/>
                <a:gd name="T2" fmla="*/ 14629 w 14629"/>
                <a:gd name="T3" fmla="*/ 5621 h 21513"/>
                <a:gd name="T4" fmla="*/ 0 w 14629"/>
                <a:gd name="T5" fmla="*/ 21513 h 21513"/>
              </a:gdLst>
              <a:ahLst/>
              <a:cxnLst>
                <a:cxn ang="0">
                  <a:pos x="T0" y="T1"/>
                </a:cxn>
                <a:cxn ang="0">
                  <a:pos x="T2" y="T3"/>
                </a:cxn>
                <a:cxn ang="0">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7380" name="Text Box 20"/>
            <p:cNvSpPr txBox="1">
              <a:spLocks noChangeArrowheads="1"/>
            </p:cNvSpPr>
            <p:nvPr/>
          </p:nvSpPr>
          <p:spPr bwMode="auto">
            <a:xfrm>
              <a:off x="2802" y="2078"/>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solidFill>
                    <a:schemeClr val="bg2"/>
                  </a:solidFill>
                  <a:cs typeface="Arial" pitchFamily="34" charset="0"/>
                </a:rPr>
                <a:t>θ</a:t>
              </a:r>
            </a:p>
          </p:txBody>
        </p:sp>
      </p:grpSp>
      <p:sp>
        <p:nvSpPr>
          <p:cNvPr id="527381" name="Text Box 21"/>
          <p:cNvSpPr txBox="1">
            <a:spLocks noChangeArrowheads="1"/>
          </p:cNvSpPr>
          <p:nvPr/>
        </p:nvSpPr>
        <p:spPr bwMode="auto">
          <a:xfrm>
            <a:off x="4705350" y="2909888"/>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atom #1</a:t>
            </a:r>
          </a:p>
        </p:txBody>
      </p:sp>
      <p:sp>
        <p:nvSpPr>
          <p:cNvPr id="527382" name="Text Box 22"/>
          <p:cNvSpPr txBox="1">
            <a:spLocks noChangeArrowheads="1"/>
          </p:cNvSpPr>
          <p:nvPr/>
        </p:nvSpPr>
        <p:spPr bwMode="auto">
          <a:xfrm>
            <a:off x="5772150" y="4814888"/>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atom #2</a:t>
            </a:r>
          </a:p>
        </p:txBody>
      </p:sp>
      <p:sp>
        <p:nvSpPr>
          <p:cNvPr id="527383" name="Text Box 23"/>
          <p:cNvSpPr txBox="1">
            <a:spLocks noChangeArrowheads="1"/>
          </p:cNvSpPr>
          <p:nvPr/>
        </p:nvSpPr>
        <p:spPr bwMode="auto">
          <a:xfrm>
            <a:off x="398463" y="269875"/>
            <a:ext cx="39560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5400"/>
              <a:t>Bragg’s Law</a:t>
            </a:r>
          </a:p>
        </p:txBody>
      </p:sp>
      <p:sp>
        <p:nvSpPr>
          <p:cNvPr id="527384"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a:t>n</a:t>
            </a:r>
            <a:r>
              <a:rPr lang="el-GR" sz="2800" b="1">
                <a:cs typeface="Arial" pitchFamily="34" charset="0"/>
              </a:rPr>
              <a:t>λ</a:t>
            </a:r>
            <a:r>
              <a:rPr lang="en-US" sz="2800" b="1">
                <a:cs typeface="Arial" pitchFamily="34" charset="0"/>
              </a:rPr>
              <a:t> = 2d sin(</a:t>
            </a:r>
            <a:r>
              <a:rPr lang="el-GR" sz="2800" b="1">
                <a:cs typeface="Arial" pitchFamily="34" charset="0"/>
              </a:rPr>
              <a:t>θ</a:t>
            </a:r>
            <a:r>
              <a:rPr lang="en-US" sz="2800" b="1">
                <a:cs typeface="Arial" pitchFamily="34" charset="0"/>
              </a:rPr>
              <a:t>)</a:t>
            </a:r>
            <a:endParaRPr lang="el-GR" sz="2800" b="1">
              <a:cs typeface="Arial" pitchFamily="34" charset="0"/>
            </a:endParaRPr>
          </a:p>
        </p:txBody>
      </p:sp>
    </p:spTree>
    <p:extLst>
      <p:ext uri="{BB962C8B-B14F-4D97-AF65-F5344CB8AC3E}">
        <p14:creationId xmlns:p14="http://schemas.microsoft.com/office/powerpoint/2010/main" val="214382160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2"/>
          <p:cNvSpPr>
            <a:spLocks noChangeArrowheads="1"/>
          </p:cNvSpPr>
          <p:nvPr/>
        </p:nvSpPr>
        <p:spPr bwMode="auto">
          <a:xfrm>
            <a:off x="4495800" y="4800600"/>
            <a:ext cx="152400" cy="152400"/>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611" name="Oval 3"/>
          <p:cNvSpPr>
            <a:spLocks noChangeArrowheads="1"/>
          </p:cNvSpPr>
          <p:nvPr/>
        </p:nvSpPr>
        <p:spPr bwMode="auto">
          <a:xfrm>
            <a:off x="4265613" y="3270250"/>
            <a:ext cx="457200" cy="45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612" name="Oval 4"/>
          <p:cNvSpPr>
            <a:spLocks noChangeArrowheads="1"/>
          </p:cNvSpPr>
          <p:nvPr/>
        </p:nvSpPr>
        <p:spPr bwMode="auto">
          <a:xfrm>
            <a:off x="5308600" y="4724400"/>
            <a:ext cx="457200" cy="45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613" name="Line 5"/>
          <p:cNvSpPr>
            <a:spLocks noChangeShapeType="1"/>
          </p:cNvSpPr>
          <p:nvPr/>
        </p:nvSpPr>
        <p:spPr bwMode="auto">
          <a:xfrm>
            <a:off x="609600" y="3492500"/>
            <a:ext cx="38862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2614" name="Line 6"/>
          <p:cNvSpPr>
            <a:spLocks noChangeShapeType="1"/>
          </p:cNvSpPr>
          <p:nvPr/>
        </p:nvSpPr>
        <p:spPr bwMode="auto">
          <a:xfrm>
            <a:off x="609600" y="4953000"/>
            <a:ext cx="49530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2615" name="Line 7"/>
          <p:cNvSpPr>
            <a:spLocks noChangeShapeType="1"/>
          </p:cNvSpPr>
          <p:nvPr/>
        </p:nvSpPr>
        <p:spPr bwMode="auto">
          <a:xfrm flipV="1">
            <a:off x="5562600" y="1185863"/>
            <a:ext cx="1279525" cy="376713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2616" name="Line 8"/>
          <p:cNvSpPr>
            <a:spLocks noChangeShapeType="1"/>
          </p:cNvSpPr>
          <p:nvPr/>
        </p:nvSpPr>
        <p:spPr bwMode="auto">
          <a:xfrm flipH="1">
            <a:off x="609600" y="4495800"/>
            <a:ext cx="990600" cy="0"/>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2617" name="Text Box 9"/>
          <p:cNvSpPr txBox="1">
            <a:spLocks noChangeArrowheads="1"/>
          </p:cNvSpPr>
          <p:nvPr/>
        </p:nvSpPr>
        <p:spPr bwMode="auto">
          <a:xfrm>
            <a:off x="552450" y="3962400"/>
            <a:ext cx="1123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to source</a:t>
            </a:r>
          </a:p>
        </p:txBody>
      </p:sp>
      <p:grpSp>
        <p:nvGrpSpPr>
          <p:cNvPr id="452618" name="Group 10"/>
          <p:cNvGrpSpPr>
            <a:grpSpLocks/>
          </p:cNvGrpSpPr>
          <p:nvPr/>
        </p:nvGrpSpPr>
        <p:grpSpPr bwMode="auto">
          <a:xfrm rot="-1919995">
            <a:off x="5294313" y="1450975"/>
            <a:ext cx="1263650" cy="838200"/>
            <a:chOff x="4320" y="864"/>
            <a:chExt cx="796" cy="528"/>
          </a:xfrm>
        </p:grpSpPr>
        <p:sp>
          <p:nvSpPr>
            <p:cNvPr id="452619" name="Text Box 11"/>
            <p:cNvSpPr txBox="1">
              <a:spLocks noChangeArrowheads="1"/>
            </p:cNvSpPr>
            <p:nvPr/>
          </p:nvSpPr>
          <p:spPr bwMode="auto">
            <a:xfrm rot="-2388334">
              <a:off x="4320" y="864"/>
              <a:ext cx="7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to detector</a:t>
              </a:r>
            </a:p>
          </p:txBody>
        </p:sp>
        <p:sp>
          <p:nvSpPr>
            <p:cNvPr id="452620" name="Line 12"/>
            <p:cNvSpPr>
              <a:spLocks noChangeShapeType="1"/>
            </p:cNvSpPr>
            <p:nvPr/>
          </p:nvSpPr>
          <p:spPr bwMode="auto">
            <a:xfrm flipV="1">
              <a:off x="4560" y="960"/>
              <a:ext cx="528" cy="432"/>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52621" name="Group 13"/>
          <p:cNvGrpSpPr>
            <a:grpSpLocks/>
          </p:cNvGrpSpPr>
          <p:nvPr/>
        </p:nvGrpSpPr>
        <p:grpSpPr bwMode="auto">
          <a:xfrm>
            <a:off x="4492625" y="3486150"/>
            <a:ext cx="1069975" cy="1466850"/>
            <a:chOff x="2830" y="2196"/>
            <a:chExt cx="674" cy="924"/>
          </a:xfrm>
        </p:grpSpPr>
        <p:sp>
          <p:nvSpPr>
            <p:cNvPr id="452622" name="Line 14"/>
            <p:cNvSpPr>
              <a:spLocks noChangeShapeType="1"/>
            </p:cNvSpPr>
            <p:nvPr/>
          </p:nvSpPr>
          <p:spPr bwMode="auto">
            <a:xfrm>
              <a:off x="2832" y="2199"/>
              <a:ext cx="0" cy="921"/>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2623" name="Line 15"/>
            <p:cNvSpPr>
              <a:spLocks noChangeShapeType="1"/>
            </p:cNvSpPr>
            <p:nvPr/>
          </p:nvSpPr>
          <p:spPr bwMode="auto">
            <a:xfrm>
              <a:off x="2830" y="2196"/>
              <a:ext cx="674" cy="924"/>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52624" name="Text Box 16"/>
          <p:cNvSpPr txBox="1">
            <a:spLocks noChangeArrowheads="1"/>
          </p:cNvSpPr>
          <p:nvPr/>
        </p:nvSpPr>
        <p:spPr bwMode="auto">
          <a:xfrm rot="-1882992">
            <a:off x="5100638" y="3875088"/>
            <a:ext cx="32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chemeClr val="bg2"/>
                </a:solidFill>
              </a:rPr>
              <a:t>d</a:t>
            </a:r>
          </a:p>
        </p:txBody>
      </p:sp>
      <p:cxnSp>
        <p:nvCxnSpPr>
          <p:cNvPr id="452625" name="AutoShape 17"/>
          <p:cNvCxnSpPr>
            <a:cxnSpLocks noChangeShapeType="1"/>
          </p:cNvCxnSpPr>
          <p:nvPr/>
        </p:nvCxnSpPr>
        <p:spPr bwMode="auto">
          <a:xfrm rot="5400000" flipH="1">
            <a:off x="4914900" y="5143500"/>
            <a:ext cx="533400" cy="457200"/>
          </a:xfrm>
          <a:prstGeom prst="curvedConnector3">
            <a:avLst>
              <a:gd name="adj1" fmla="val 10116"/>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2626" name="Text Box 18"/>
          <p:cNvSpPr txBox="1">
            <a:spLocks noChangeArrowheads="1"/>
          </p:cNvSpPr>
          <p:nvPr/>
        </p:nvSpPr>
        <p:spPr bwMode="auto">
          <a:xfrm>
            <a:off x="5394325" y="5446713"/>
            <a:ext cx="946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d</a:t>
            </a:r>
            <a:r>
              <a:rPr lang="en-US">
                <a:cs typeface="Arial" pitchFamily="34" charset="0"/>
              </a:rPr>
              <a:t>∙</a:t>
            </a:r>
            <a:r>
              <a:rPr lang="en-US"/>
              <a:t>sin(</a:t>
            </a:r>
            <a:r>
              <a:rPr lang="el-GR">
                <a:cs typeface="Arial" pitchFamily="34" charset="0"/>
              </a:rPr>
              <a:t>θ</a:t>
            </a:r>
            <a:r>
              <a:rPr lang="en-US">
                <a:cs typeface="Arial" pitchFamily="34" charset="0"/>
              </a:rPr>
              <a:t>)</a:t>
            </a:r>
            <a:endParaRPr lang="el-GR">
              <a:cs typeface="Arial" pitchFamily="34" charset="0"/>
            </a:endParaRPr>
          </a:p>
        </p:txBody>
      </p:sp>
      <p:sp>
        <p:nvSpPr>
          <p:cNvPr id="452627" name="Arc 19"/>
          <p:cNvSpPr>
            <a:spLocks/>
          </p:cNvSpPr>
          <p:nvPr/>
        </p:nvSpPr>
        <p:spPr bwMode="auto">
          <a:xfrm rot="670182" flipV="1">
            <a:off x="4495800" y="3648075"/>
            <a:ext cx="360363" cy="455613"/>
          </a:xfrm>
          <a:custGeom>
            <a:avLst/>
            <a:gdLst>
              <a:gd name="G0" fmla="+- 0 0 0"/>
              <a:gd name="G1" fmla="+- 21513 0 0"/>
              <a:gd name="G2" fmla="+- 21600 0 0"/>
              <a:gd name="T0" fmla="*/ 1940 w 17111"/>
              <a:gd name="T1" fmla="*/ 0 h 21513"/>
              <a:gd name="T2" fmla="*/ 17111 w 17111"/>
              <a:gd name="T3" fmla="*/ 8331 h 21513"/>
              <a:gd name="T4" fmla="*/ 0 w 17111"/>
              <a:gd name="T5" fmla="*/ 21513 h 21513"/>
            </a:gdLst>
            <a:ahLst/>
            <a:cxnLst>
              <a:cxn ang="0">
                <a:pos x="T0" y="T1"/>
              </a:cxn>
              <a:cxn ang="0">
                <a:pos x="T2" y="T3"/>
              </a:cxn>
              <a:cxn ang="0">
                <a:pos x="T4" y="T5"/>
              </a:cxn>
            </a:cxnLst>
            <a:rect l="0" t="0" r="r" b="b"/>
            <a:pathLst>
              <a:path w="17111" h="21513" fill="none" extrusionOk="0">
                <a:moveTo>
                  <a:pt x="1939" y="0"/>
                </a:moveTo>
                <a:cubicBezTo>
                  <a:pt x="7937" y="541"/>
                  <a:pt x="13436" y="3560"/>
                  <a:pt x="17111" y="8330"/>
                </a:cubicBezTo>
              </a:path>
              <a:path w="17111" h="21513" stroke="0" extrusionOk="0">
                <a:moveTo>
                  <a:pt x="1939" y="0"/>
                </a:moveTo>
                <a:cubicBezTo>
                  <a:pt x="7937" y="541"/>
                  <a:pt x="13436" y="3560"/>
                  <a:pt x="17111" y="8330"/>
                </a:cubicBezTo>
                <a:lnTo>
                  <a:pt x="0" y="21513"/>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628" name="Text Box 20"/>
          <p:cNvSpPr txBox="1">
            <a:spLocks noChangeArrowheads="1"/>
          </p:cNvSpPr>
          <p:nvPr/>
        </p:nvSpPr>
        <p:spPr bwMode="auto">
          <a:xfrm>
            <a:off x="4445000" y="3676650"/>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solidFill>
                  <a:schemeClr val="bg2"/>
                </a:solidFill>
                <a:cs typeface="Arial" pitchFamily="34" charset="0"/>
              </a:rPr>
              <a:t>θ</a:t>
            </a:r>
          </a:p>
        </p:txBody>
      </p:sp>
      <p:sp>
        <p:nvSpPr>
          <p:cNvPr id="452629" name="Text Box 21"/>
          <p:cNvSpPr txBox="1">
            <a:spLocks noChangeArrowheads="1"/>
          </p:cNvSpPr>
          <p:nvPr/>
        </p:nvSpPr>
        <p:spPr bwMode="auto">
          <a:xfrm>
            <a:off x="4705350" y="327501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atom #1</a:t>
            </a:r>
          </a:p>
        </p:txBody>
      </p:sp>
      <p:sp>
        <p:nvSpPr>
          <p:cNvPr id="452630" name="Text Box 22"/>
          <p:cNvSpPr txBox="1">
            <a:spLocks noChangeArrowheads="1"/>
          </p:cNvSpPr>
          <p:nvPr/>
        </p:nvSpPr>
        <p:spPr bwMode="auto">
          <a:xfrm>
            <a:off x="5772150" y="4814888"/>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atom #2</a:t>
            </a:r>
          </a:p>
        </p:txBody>
      </p:sp>
      <p:sp>
        <p:nvSpPr>
          <p:cNvPr id="452631" name="Text Box 23"/>
          <p:cNvSpPr txBox="1">
            <a:spLocks noChangeArrowheads="1"/>
          </p:cNvSpPr>
          <p:nvPr/>
        </p:nvSpPr>
        <p:spPr bwMode="auto">
          <a:xfrm>
            <a:off x="398463" y="269875"/>
            <a:ext cx="39560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5400"/>
              <a:t>Bragg’s Law</a:t>
            </a:r>
          </a:p>
        </p:txBody>
      </p:sp>
      <p:sp>
        <p:nvSpPr>
          <p:cNvPr id="452632"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a:t>n</a:t>
            </a:r>
            <a:r>
              <a:rPr lang="el-GR" sz="2800" b="1">
                <a:cs typeface="Arial" pitchFamily="34" charset="0"/>
              </a:rPr>
              <a:t>λ</a:t>
            </a:r>
            <a:r>
              <a:rPr lang="en-US" sz="2800" b="1">
                <a:cs typeface="Arial" pitchFamily="34" charset="0"/>
              </a:rPr>
              <a:t> = 2d sin(</a:t>
            </a:r>
            <a:r>
              <a:rPr lang="el-GR" sz="2800" b="1">
                <a:cs typeface="Arial" pitchFamily="34" charset="0"/>
              </a:rPr>
              <a:t>θ</a:t>
            </a:r>
            <a:r>
              <a:rPr lang="en-US" sz="2800" b="1">
                <a:cs typeface="Arial" pitchFamily="34" charset="0"/>
              </a:rPr>
              <a:t>)</a:t>
            </a:r>
            <a:endParaRPr lang="el-GR" sz="2800" b="1">
              <a:cs typeface="Arial" pitchFamily="34" charset="0"/>
            </a:endParaRPr>
          </a:p>
        </p:txBody>
      </p:sp>
      <p:sp>
        <p:nvSpPr>
          <p:cNvPr id="452633" name="Line 25"/>
          <p:cNvSpPr>
            <a:spLocks noChangeShapeType="1"/>
          </p:cNvSpPr>
          <p:nvPr/>
        </p:nvSpPr>
        <p:spPr bwMode="auto">
          <a:xfrm flipV="1">
            <a:off x="4495800" y="663575"/>
            <a:ext cx="962025" cy="28321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66071531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ChangeArrowheads="1"/>
          </p:cNvSpPr>
          <p:nvPr/>
        </p:nvSpPr>
        <p:spPr bwMode="auto">
          <a:xfrm rot="2125370">
            <a:off x="5984875" y="4130675"/>
            <a:ext cx="152400" cy="152400"/>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23" name="Rectangle 3"/>
          <p:cNvSpPr>
            <a:spLocks noChangeArrowheads="1"/>
          </p:cNvSpPr>
          <p:nvPr/>
        </p:nvSpPr>
        <p:spPr bwMode="auto">
          <a:xfrm rot="438218">
            <a:off x="4276725" y="4572000"/>
            <a:ext cx="152400" cy="152400"/>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24" name="Oval 4"/>
          <p:cNvSpPr>
            <a:spLocks noChangeArrowheads="1"/>
          </p:cNvSpPr>
          <p:nvPr/>
        </p:nvSpPr>
        <p:spPr bwMode="auto">
          <a:xfrm>
            <a:off x="4254500" y="2819400"/>
            <a:ext cx="457200" cy="45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25" name="Oval 5"/>
          <p:cNvSpPr>
            <a:spLocks noChangeArrowheads="1"/>
          </p:cNvSpPr>
          <p:nvPr/>
        </p:nvSpPr>
        <p:spPr bwMode="auto">
          <a:xfrm>
            <a:off x="5308600" y="4724400"/>
            <a:ext cx="457200" cy="45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26" name="Line 6"/>
          <p:cNvSpPr>
            <a:spLocks noChangeShapeType="1"/>
          </p:cNvSpPr>
          <p:nvPr/>
        </p:nvSpPr>
        <p:spPr bwMode="auto">
          <a:xfrm flipV="1">
            <a:off x="609600" y="3048000"/>
            <a:ext cx="3886200" cy="990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27" name="Line 7"/>
          <p:cNvSpPr>
            <a:spLocks noChangeShapeType="1"/>
          </p:cNvSpPr>
          <p:nvPr/>
        </p:nvSpPr>
        <p:spPr bwMode="auto">
          <a:xfrm>
            <a:off x="609600" y="4038600"/>
            <a:ext cx="4953000" cy="914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28" name="Line 8"/>
          <p:cNvSpPr>
            <a:spLocks noChangeShapeType="1"/>
          </p:cNvSpPr>
          <p:nvPr/>
        </p:nvSpPr>
        <p:spPr bwMode="auto">
          <a:xfrm flipV="1">
            <a:off x="4495800" y="1752600"/>
            <a:ext cx="3657600" cy="1295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29" name="Line 9"/>
          <p:cNvSpPr>
            <a:spLocks noChangeShapeType="1"/>
          </p:cNvSpPr>
          <p:nvPr/>
        </p:nvSpPr>
        <p:spPr bwMode="auto">
          <a:xfrm flipV="1">
            <a:off x="5562600" y="1752600"/>
            <a:ext cx="2590800" cy="3200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30" name="Text Box 10"/>
          <p:cNvSpPr txBox="1">
            <a:spLocks noChangeArrowheads="1"/>
          </p:cNvSpPr>
          <p:nvPr/>
        </p:nvSpPr>
        <p:spPr bwMode="auto">
          <a:xfrm>
            <a:off x="228600" y="3505200"/>
            <a:ext cx="869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source</a:t>
            </a:r>
          </a:p>
        </p:txBody>
      </p:sp>
      <p:sp>
        <p:nvSpPr>
          <p:cNvPr id="107531" name="Text Box 11"/>
          <p:cNvSpPr txBox="1">
            <a:spLocks noChangeArrowheads="1"/>
          </p:cNvSpPr>
          <p:nvPr/>
        </p:nvSpPr>
        <p:spPr bwMode="auto">
          <a:xfrm>
            <a:off x="7696200" y="1295400"/>
            <a:ext cx="1009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detector</a:t>
            </a:r>
          </a:p>
        </p:txBody>
      </p:sp>
      <p:sp>
        <p:nvSpPr>
          <p:cNvPr id="107532" name="Line 12"/>
          <p:cNvSpPr>
            <a:spLocks noChangeShapeType="1"/>
          </p:cNvSpPr>
          <p:nvPr/>
        </p:nvSpPr>
        <p:spPr bwMode="auto">
          <a:xfrm>
            <a:off x="4495800" y="3048000"/>
            <a:ext cx="1066800" cy="19050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33" name="Text Box 13"/>
          <p:cNvSpPr txBox="1">
            <a:spLocks noChangeArrowheads="1"/>
          </p:cNvSpPr>
          <p:nvPr/>
        </p:nvSpPr>
        <p:spPr bwMode="auto">
          <a:xfrm rot="-1882992">
            <a:off x="5021263" y="3729038"/>
            <a:ext cx="32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chemeClr val="bg2"/>
                </a:solidFill>
              </a:rPr>
              <a:t>d</a:t>
            </a:r>
          </a:p>
        </p:txBody>
      </p:sp>
      <p:sp>
        <p:nvSpPr>
          <p:cNvPr id="107534" name="Text Box 14"/>
          <p:cNvSpPr txBox="1">
            <a:spLocks noChangeArrowheads="1"/>
          </p:cNvSpPr>
          <p:nvPr/>
        </p:nvSpPr>
        <p:spPr bwMode="auto">
          <a:xfrm>
            <a:off x="4705350" y="2909888"/>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atom #1</a:t>
            </a:r>
          </a:p>
        </p:txBody>
      </p:sp>
      <p:sp>
        <p:nvSpPr>
          <p:cNvPr id="107535" name="Text Box 15"/>
          <p:cNvSpPr txBox="1">
            <a:spLocks noChangeArrowheads="1"/>
          </p:cNvSpPr>
          <p:nvPr/>
        </p:nvSpPr>
        <p:spPr bwMode="auto">
          <a:xfrm>
            <a:off x="5772150" y="4814888"/>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atom #2</a:t>
            </a:r>
          </a:p>
        </p:txBody>
      </p:sp>
      <p:sp>
        <p:nvSpPr>
          <p:cNvPr id="107536" name="Line 16"/>
          <p:cNvSpPr>
            <a:spLocks noChangeShapeType="1"/>
          </p:cNvSpPr>
          <p:nvPr/>
        </p:nvSpPr>
        <p:spPr bwMode="auto">
          <a:xfrm flipH="1">
            <a:off x="4267200" y="3048000"/>
            <a:ext cx="228600" cy="16764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37" name="Line 17"/>
          <p:cNvSpPr>
            <a:spLocks noChangeShapeType="1"/>
          </p:cNvSpPr>
          <p:nvPr/>
        </p:nvSpPr>
        <p:spPr bwMode="auto">
          <a:xfrm>
            <a:off x="4495800" y="3048000"/>
            <a:ext cx="1676400" cy="11430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38" name="Rectangle 18"/>
          <p:cNvSpPr>
            <a:spLocks noChangeArrowheads="1"/>
          </p:cNvSpPr>
          <p:nvPr/>
        </p:nvSpPr>
        <p:spPr bwMode="auto">
          <a:xfrm>
            <a:off x="249238" y="293688"/>
            <a:ext cx="66992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5400"/>
              <a:t>“near”-ly Bragg’s Law</a:t>
            </a:r>
          </a:p>
        </p:txBody>
      </p:sp>
    </p:spTree>
    <p:extLst>
      <p:ext uri="{BB962C8B-B14F-4D97-AF65-F5344CB8AC3E}">
        <p14:creationId xmlns:p14="http://schemas.microsoft.com/office/powerpoint/2010/main" val="398097478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9954" name="Group 2"/>
          <p:cNvGrpSpPr>
            <a:grpSpLocks/>
          </p:cNvGrpSpPr>
          <p:nvPr/>
        </p:nvGrpSpPr>
        <p:grpSpPr bwMode="auto">
          <a:xfrm>
            <a:off x="6542088" y="1193800"/>
            <a:ext cx="455612" cy="5562600"/>
            <a:chOff x="4129" y="744"/>
            <a:chExt cx="287" cy="3504"/>
          </a:xfrm>
        </p:grpSpPr>
        <p:sp>
          <p:nvSpPr>
            <p:cNvPr id="509955" name="Line 3"/>
            <p:cNvSpPr>
              <a:spLocks noChangeShapeType="1"/>
            </p:cNvSpPr>
            <p:nvPr/>
          </p:nvSpPr>
          <p:spPr bwMode="auto">
            <a:xfrm>
              <a:off x="4416" y="744"/>
              <a:ext cx="0" cy="35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56" name="Text Box 4"/>
            <p:cNvSpPr txBox="1">
              <a:spLocks noChangeArrowheads="1"/>
            </p:cNvSpPr>
            <p:nvPr/>
          </p:nvSpPr>
          <p:spPr bwMode="auto">
            <a:xfrm rot="16200000">
              <a:off x="3927" y="3770"/>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detector</a:t>
              </a:r>
            </a:p>
          </p:txBody>
        </p:sp>
      </p:grpSp>
      <p:sp>
        <p:nvSpPr>
          <p:cNvPr id="509957" name="Rectangle 5"/>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9958" name="Text Box 6"/>
          <p:cNvSpPr txBox="1">
            <a:spLocks noChangeArrowheads="1"/>
          </p:cNvSpPr>
          <p:nvPr/>
        </p:nvSpPr>
        <p:spPr bwMode="auto">
          <a:xfrm rot="162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sample</a:t>
            </a:r>
          </a:p>
        </p:txBody>
      </p:sp>
      <p:grpSp>
        <p:nvGrpSpPr>
          <p:cNvPr id="509959" name="Group 7"/>
          <p:cNvGrpSpPr>
            <a:grpSpLocks/>
          </p:cNvGrpSpPr>
          <p:nvPr/>
        </p:nvGrpSpPr>
        <p:grpSpPr bwMode="auto">
          <a:xfrm>
            <a:off x="6554788" y="1181100"/>
            <a:ext cx="455612" cy="5562600"/>
            <a:chOff x="4129" y="744"/>
            <a:chExt cx="287" cy="3504"/>
          </a:xfrm>
        </p:grpSpPr>
        <p:sp>
          <p:nvSpPr>
            <p:cNvPr id="509960" name="Line 8"/>
            <p:cNvSpPr>
              <a:spLocks noChangeShapeType="1"/>
            </p:cNvSpPr>
            <p:nvPr/>
          </p:nvSpPr>
          <p:spPr bwMode="auto">
            <a:xfrm>
              <a:off x="4416" y="744"/>
              <a:ext cx="0" cy="35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61" name="Text Box 9"/>
            <p:cNvSpPr txBox="1">
              <a:spLocks noChangeArrowheads="1"/>
            </p:cNvSpPr>
            <p:nvPr/>
          </p:nvSpPr>
          <p:spPr bwMode="auto">
            <a:xfrm rot="16200000">
              <a:off x="3927" y="3770"/>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detector</a:t>
              </a:r>
            </a:p>
          </p:txBody>
        </p:sp>
      </p:grpSp>
      <p:sp>
        <p:nvSpPr>
          <p:cNvPr id="509962" name="Text Box 10"/>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x-ray beam</a:t>
            </a:r>
          </a:p>
        </p:txBody>
      </p:sp>
      <p:grpSp>
        <p:nvGrpSpPr>
          <p:cNvPr id="509963" name="Group 11"/>
          <p:cNvGrpSpPr>
            <a:grpSpLocks/>
          </p:cNvGrpSpPr>
          <p:nvPr/>
        </p:nvGrpSpPr>
        <p:grpSpPr bwMode="auto">
          <a:xfrm>
            <a:off x="-1524000" y="3390900"/>
            <a:ext cx="4876800" cy="304800"/>
            <a:chOff x="-960" y="2136"/>
            <a:chExt cx="3072" cy="192"/>
          </a:xfrm>
        </p:grpSpPr>
        <p:sp>
          <p:nvSpPr>
            <p:cNvPr id="509964" name="Freeform 12"/>
            <p:cNvSpPr>
              <a:spLocks/>
            </p:cNvSpPr>
            <p:nvPr/>
          </p:nvSpPr>
          <p:spPr bwMode="auto">
            <a:xfrm>
              <a:off x="-960"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65" name="Freeform 13"/>
            <p:cNvSpPr>
              <a:spLocks/>
            </p:cNvSpPr>
            <p:nvPr/>
          </p:nvSpPr>
          <p:spPr bwMode="auto">
            <a:xfrm>
              <a:off x="-576"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66" name="Freeform 14"/>
            <p:cNvSpPr>
              <a:spLocks/>
            </p:cNvSpPr>
            <p:nvPr/>
          </p:nvSpPr>
          <p:spPr bwMode="auto">
            <a:xfrm>
              <a:off x="-192"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67" name="Freeform 15"/>
            <p:cNvSpPr>
              <a:spLocks/>
            </p:cNvSpPr>
            <p:nvPr/>
          </p:nvSpPr>
          <p:spPr bwMode="auto">
            <a:xfrm>
              <a:off x="192"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68" name="Freeform 16"/>
            <p:cNvSpPr>
              <a:spLocks/>
            </p:cNvSpPr>
            <p:nvPr/>
          </p:nvSpPr>
          <p:spPr bwMode="auto">
            <a:xfrm>
              <a:off x="576"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69" name="Freeform 17"/>
            <p:cNvSpPr>
              <a:spLocks/>
            </p:cNvSpPr>
            <p:nvPr/>
          </p:nvSpPr>
          <p:spPr bwMode="auto">
            <a:xfrm>
              <a:off x="960"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70" name="Freeform 18"/>
            <p:cNvSpPr>
              <a:spLocks/>
            </p:cNvSpPr>
            <p:nvPr/>
          </p:nvSpPr>
          <p:spPr bwMode="auto">
            <a:xfrm>
              <a:off x="1344"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71" name="Freeform 19"/>
            <p:cNvSpPr>
              <a:spLocks/>
            </p:cNvSpPr>
            <p:nvPr/>
          </p:nvSpPr>
          <p:spPr bwMode="auto">
            <a:xfrm>
              <a:off x="1728"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09972" name="Rectangle 20"/>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4400">
                <a:solidFill>
                  <a:schemeClr val="tx2"/>
                </a:solidFill>
              </a:rPr>
              <a:t>scattering</a:t>
            </a:r>
          </a:p>
        </p:txBody>
      </p:sp>
      <p:sp>
        <p:nvSpPr>
          <p:cNvPr id="509973" name="Oval 21"/>
          <p:cNvSpPr>
            <a:spLocks noChangeArrowheads="1"/>
          </p:cNvSpPr>
          <p:nvPr/>
        </p:nvSpPr>
        <p:spPr bwMode="auto">
          <a:xfrm>
            <a:off x="3324225" y="3502025"/>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9974" name="Oval 22"/>
          <p:cNvSpPr>
            <a:spLocks noChangeArrowheads="1"/>
          </p:cNvSpPr>
          <p:nvPr/>
        </p:nvSpPr>
        <p:spPr bwMode="auto">
          <a:xfrm>
            <a:off x="2892425" y="3121025"/>
            <a:ext cx="914400" cy="914400"/>
          </a:xfrm>
          <a:prstGeom prst="ellipse">
            <a:avLst/>
          </a:pr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9975" name="Oval 23"/>
          <p:cNvSpPr>
            <a:spLocks noChangeArrowheads="1"/>
          </p:cNvSpPr>
          <p:nvPr/>
        </p:nvSpPr>
        <p:spPr bwMode="auto">
          <a:xfrm>
            <a:off x="2284413" y="2513013"/>
            <a:ext cx="2130425" cy="2130425"/>
          </a:xfrm>
          <a:prstGeom prst="ellipse">
            <a:avLst/>
          </a:prstGeom>
          <a:noFill/>
          <a:ln w="25400">
            <a:solidFill>
              <a:srgbClr val="66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9976" name="Oval 24"/>
          <p:cNvSpPr>
            <a:spLocks noChangeArrowheads="1"/>
          </p:cNvSpPr>
          <p:nvPr/>
        </p:nvSpPr>
        <p:spPr bwMode="auto">
          <a:xfrm>
            <a:off x="1676400" y="1905000"/>
            <a:ext cx="3344863" cy="3344863"/>
          </a:xfrm>
          <a:prstGeom prst="ellipse">
            <a:avLst/>
          </a:prstGeom>
          <a:noFill/>
          <a:ln w="25400">
            <a:solidFill>
              <a:srgbClr val="CCFF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09977" name="Group 25"/>
          <p:cNvGrpSpPr>
            <a:grpSpLocks/>
          </p:cNvGrpSpPr>
          <p:nvPr/>
        </p:nvGrpSpPr>
        <p:grpSpPr bwMode="auto">
          <a:xfrm>
            <a:off x="-1524000" y="3060700"/>
            <a:ext cx="6545263" cy="3344863"/>
            <a:chOff x="-960" y="1928"/>
            <a:chExt cx="4123" cy="2107"/>
          </a:xfrm>
        </p:grpSpPr>
        <p:grpSp>
          <p:nvGrpSpPr>
            <p:cNvPr id="509978" name="Group 26"/>
            <p:cNvGrpSpPr>
              <a:grpSpLocks/>
            </p:cNvGrpSpPr>
            <p:nvPr/>
          </p:nvGrpSpPr>
          <p:grpSpPr bwMode="auto">
            <a:xfrm>
              <a:off x="-960" y="2904"/>
              <a:ext cx="3072" cy="192"/>
              <a:chOff x="288" y="3936"/>
              <a:chExt cx="3072" cy="192"/>
            </a:xfrm>
          </p:grpSpPr>
          <p:sp>
            <p:nvSpPr>
              <p:cNvPr id="509979" name="Freeform 2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80" name="Freeform 2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81" name="Freeform 2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82" name="Freeform 3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83" name="Freeform 3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84" name="Freeform 3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85" name="Freeform 3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86" name="Freeform 3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09987" name="Oval 35"/>
            <p:cNvSpPr>
              <a:spLocks noChangeArrowheads="1"/>
            </p:cNvSpPr>
            <p:nvPr/>
          </p:nvSpPr>
          <p:spPr bwMode="auto">
            <a:xfrm>
              <a:off x="2064" y="2928"/>
              <a:ext cx="96" cy="96"/>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09988" name="Group 36"/>
            <p:cNvGrpSpPr>
              <a:grpSpLocks/>
            </p:cNvGrpSpPr>
            <p:nvPr/>
          </p:nvGrpSpPr>
          <p:grpSpPr bwMode="auto">
            <a:xfrm>
              <a:off x="1056" y="1928"/>
              <a:ext cx="2107" cy="2107"/>
              <a:chOff x="1056" y="1200"/>
              <a:chExt cx="2107" cy="2107"/>
            </a:xfrm>
          </p:grpSpPr>
          <p:sp>
            <p:nvSpPr>
              <p:cNvPr id="509989" name="Oval 37"/>
              <p:cNvSpPr>
                <a:spLocks noChangeArrowheads="1"/>
              </p:cNvSpPr>
              <p:nvPr/>
            </p:nvSpPr>
            <p:spPr bwMode="auto">
              <a:xfrm>
                <a:off x="1822" y="1966"/>
                <a:ext cx="576" cy="576"/>
              </a:xfrm>
              <a:prstGeom prst="ellipse">
                <a:avLst/>
              </a:pr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9990" name="Oval 38"/>
              <p:cNvSpPr>
                <a:spLocks noChangeArrowheads="1"/>
              </p:cNvSpPr>
              <p:nvPr/>
            </p:nvSpPr>
            <p:spPr bwMode="auto">
              <a:xfrm>
                <a:off x="1439" y="1583"/>
                <a:ext cx="1342" cy="1342"/>
              </a:xfrm>
              <a:prstGeom prst="ellipse">
                <a:avLst/>
              </a:prstGeom>
              <a:noFill/>
              <a:ln w="25400">
                <a:solidFill>
                  <a:srgbClr val="66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9991" name="Oval 39"/>
              <p:cNvSpPr>
                <a:spLocks noChangeArrowheads="1"/>
              </p:cNvSpPr>
              <p:nvPr/>
            </p:nvSpPr>
            <p:spPr bwMode="auto">
              <a:xfrm>
                <a:off x="1056" y="1200"/>
                <a:ext cx="2107" cy="2107"/>
              </a:xfrm>
              <a:prstGeom prst="ellipse">
                <a:avLst/>
              </a:prstGeom>
              <a:noFill/>
              <a:ln w="25400">
                <a:solidFill>
                  <a:srgbClr val="CCFF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509992" name="Group 40"/>
          <p:cNvGrpSpPr>
            <a:grpSpLocks/>
          </p:cNvGrpSpPr>
          <p:nvPr/>
        </p:nvGrpSpPr>
        <p:grpSpPr bwMode="auto">
          <a:xfrm>
            <a:off x="6908800" y="1371600"/>
            <a:ext cx="635000" cy="5788025"/>
            <a:chOff x="4360" y="864"/>
            <a:chExt cx="400" cy="3646"/>
          </a:xfrm>
        </p:grpSpPr>
        <p:sp>
          <p:nvSpPr>
            <p:cNvPr id="509993" name="Freeform 41"/>
            <p:cNvSpPr>
              <a:spLocks/>
            </p:cNvSpPr>
            <p:nvPr/>
          </p:nvSpPr>
          <p:spPr bwMode="auto">
            <a:xfrm>
              <a:off x="4360" y="2280"/>
              <a:ext cx="392" cy="816"/>
            </a:xfrm>
            <a:custGeom>
              <a:avLst/>
              <a:gdLst>
                <a:gd name="T0" fmla="*/ 56 w 392"/>
                <a:gd name="T1" fmla="*/ 0 h 816"/>
                <a:gd name="T2" fmla="*/ 56 w 392"/>
                <a:gd name="T3" fmla="*/ 144 h 816"/>
                <a:gd name="T4" fmla="*/ 56 w 392"/>
                <a:gd name="T5" fmla="*/ 288 h 816"/>
                <a:gd name="T6" fmla="*/ 392 w 392"/>
                <a:gd name="T7" fmla="*/ 336 h 816"/>
                <a:gd name="T8" fmla="*/ 56 w 392"/>
                <a:gd name="T9" fmla="*/ 432 h 816"/>
                <a:gd name="T10" fmla="*/ 56 w 392"/>
                <a:gd name="T11" fmla="*/ 528 h 816"/>
                <a:gd name="T12" fmla="*/ 56 w 392"/>
                <a:gd name="T13" fmla="*/ 672 h 816"/>
                <a:gd name="T14" fmla="*/ 56 w 392"/>
                <a:gd name="T15" fmla="*/ 816 h 8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94" name="Freeform 42"/>
            <p:cNvSpPr>
              <a:spLocks/>
            </p:cNvSpPr>
            <p:nvPr/>
          </p:nvSpPr>
          <p:spPr bwMode="auto">
            <a:xfrm>
              <a:off x="4368" y="864"/>
              <a:ext cx="392" cy="816"/>
            </a:xfrm>
            <a:custGeom>
              <a:avLst/>
              <a:gdLst>
                <a:gd name="T0" fmla="*/ 56 w 392"/>
                <a:gd name="T1" fmla="*/ 0 h 816"/>
                <a:gd name="T2" fmla="*/ 56 w 392"/>
                <a:gd name="T3" fmla="*/ 144 h 816"/>
                <a:gd name="T4" fmla="*/ 56 w 392"/>
                <a:gd name="T5" fmla="*/ 288 h 816"/>
                <a:gd name="T6" fmla="*/ 392 w 392"/>
                <a:gd name="T7" fmla="*/ 336 h 816"/>
                <a:gd name="T8" fmla="*/ 56 w 392"/>
                <a:gd name="T9" fmla="*/ 432 h 816"/>
                <a:gd name="T10" fmla="*/ 56 w 392"/>
                <a:gd name="T11" fmla="*/ 528 h 816"/>
                <a:gd name="T12" fmla="*/ 56 w 392"/>
                <a:gd name="T13" fmla="*/ 672 h 816"/>
                <a:gd name="T14" fmla="*/ 56 w 392"/>
                <a:gd name="T15" fmla="*/ 816 h 8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95" name="Freeform 43"/>
            <p:cNvSpPr>
              <a:spLocks/>
            </p:cNvSpPr>
            <p:nvPr/>
          </p:nvSpPr>
          <p:spPr bwMode="auto">
            <a:xfrm>
              <a:off x="4364" y="3694"/>
              <a:ext cx="392" cy="816"/>
            </a:xfrm>
            <a:custGeom>
              <a:avLst/>
              <a:gdLst>
                <a:gd name="T0" fmla="*/ 56 w 392"/>
                <a:gd name="T1" fmla="*/ 0 h 816"/>
                <a:gd name="T2" fmla="*/ 56 w 392"/>
                <a:gd name="T3" fmla="*/ 144 h 816"/>
                <a:gd name="T4" fmla="*/ 56 w 392"/>
                <a:gd name="T5" fmla="*/ 288 h 816"/>
                <a:gd name="T6" fmla="*/ 392 w 392"/>
                <a:gd name="T7" fmla="*/ 336 h 816"/>
                <a:gd name="T8" fmla="*/ 56 w 392"/>
                <a:gd name="T9" fmla="*/ 432 h 816"/>
                <a:gd name="T10" fmla="*/ 56 w 392"/>
                <a:gd name="T11" fmla="*/ 528 h 816"/>
                <a:gd name="T12" fmla="*/ 56 w 392"/>
                <a:gd name="T13" fmla="*/ 672 h 816"/>
                <a:gd name="T14" fmla="*/ 56 w 392"/>
                <a:gd name="T15" fmla="*/ 816 h 8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09996" name="Group 44"/>
          <p:cNvGrpSpPr>
            <a:grpSpLocks/>
          </p:cNvGrpSpPr>
          <p:nvPr/>
        </p:nvGrpSpPr>
        <p:grpSpPr bwMode="auto">
          <a:xfrm>
            <a:off x="3263900" y="3009900"/>
            <a:ext cx="622300" cy="2433638"/>
            <a:chOff x="2072" y="1888"/>
            <a:chExt cx="392" cy="1533"/>
          </a:xfrm>
        </p:grpSpPr>
        <p:sp>
          <p:nvSpPr>
            <p:cNvPr id="509997" name="Freeform 45"/>
            <p:cNvSpPr>
              <a:spLocks/>
            </p:cNvSpPr>
            <p:nvPr/>
          </p:nvSpPr>
          <p:spPr bwMode="auto">
            <a:xfrm>
              <a:off x="2072" y="1888"/>
              <a:ext cx="392" cy="816"/>
            </a:xfrm>
            <a:custGeom>
              <a:avLst/>
              <a:gdLst>
                <a:gd name="T0" fmla="*/ 56 w 392"/>
                <a:gd name="T1" fmla="*/ 0 h 816"/>
                <a:gd name="T2" fmla="*/ 56 w 392"/>
                <a:gd name="T3" fmla="*/ 144 h 816"/>
                <a:gd name="T4" fmla="*/ 56 w 392"/>
                <a:gd name="T5" fmla="*/ 288 h 816"/>
                <a:gd name="T6" fmla="*/ 392 w 392"/>
                <a:gd name="T7" fmla="*/ 336 h 816"/>
                <a:gd name="T8" fmla="*/ 56 w 392"/>
                <a:gd name="T9" fmla="*/ 432 h 816"/>
                <a:gd name="T10" fmla="*/ 56 w 392"/>
                <a:gd name="T11" fmla="*/ 528 h 816"/>
                <a:gd name="T12" fmla="*/ 56 w 392"/>
                <a:gd name="T13" fmla="*/ 672 h 816"/>
                <a:gd name="T14" fmla="*/ 56 w 392"/>
                <a:gd name="T15" fmla="*/ 816 h 8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98" name="Freeform 46"/>
            <p:cNvSpPr>
              <a:spLocks/>
            </p:cNvSpPr>
            <p:nvPr/>
          </p:nvSpPr>
          <p:spPr bwMode="auto">
            <a:xfrm>
              <a:off x="2072" y="2605"/>
              <a:ext cx="392" cy="816"/>
            </a:xfrm>
            <a:custGeom>
              <a:avLst/>
              <a:gdLst>
                <a:gd name="T0" fmla="*/ 56 w 392"/>
                <a:gd name="T1" fmla="*/ 0 h 816"/>
                <a:gd name="T2" fmla="*/ 56 w 392"/>
                <a:gd name="T3" fmla="*/ 144 h 816"/>
                <a:gd name="T4" fmla="*/ 56 w 392"/>
                <a:gd name="T5" fmla="*/ 288 h 816"/>
                <a:gd name="T6" fmla="*/ 392 w 392"/>
                <a:gd name="T7" fmla="*/ 336 h 816"/>
                <a:gd name="T8" fmla="*/ 56 w 392"/>
                <a:gd name="T9" fmla="*/ 432 h 816"/>
                <a:gd name="T10" fmla="*/ 56 w 392"/>
                <a:gd name="T11" fmla="*/ 528 h 816"/>
                <a:gd name="T12" fmla="*/ 56 w 392"/>
                <a:gd name="T13" fmla="*/ 672 h 816"/>
                <a:gd name="T14" fmla="*/ 56 w 392"/>
                <a:gd name="T15" fmla="*/ 816 h 8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19956695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09963"/>
                                        </p:tgtEl>
                                        <p:attrNameLst>
                                          <p:attrName>style.visibility</p:attrName>
                                        </p:attrNameLst>
                                      </p:cBhvr>
                                      <p:to>
                                        <p:strVal val="visible"/>
                                      </p:to>
                                    </p:set>
                                    <p:animEffect transition="in" filter="wipe(left)">
                                      <p:cBhvr>
                                        <p:cTn id="7" dur="500"/>
                                        <p:tgtEl>
                                          <p:spTgt spid="5099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0" presetClass="path" presetSubtype="0" fill="hold" grpId="0" nodeType="clickEffect">
                                  <p:stCondLst>
                                    <p:cond delay="0"/>
                                  </p:stCondLst>
                                  <p:childTnLst>
                                    <p:animMotion origin="layout" path="M 3.05556E-6 7.40741E-7 C 3.05556E-6 -0.02523 3.05556E-6 -0.04931 -0.00018 -0.04931 C -0.00035 -0.04931 -0.00035 -0.02523 -0.00052 7.40741E-7 C -0.00052 0.02801 -0.00052 0.05602 -0.00087 0.05602 C -0.00104 0.05602 -0.00104 0.02801 -0.00104 7.40741E-7 C -0.00104 -0.02523 -0.00122 -0.04931 -0.00139 -0.04931 C -0.00157 -0.04931 -0.00157 -0.02523 -0.00174 7.40741E-7 C -0.00174 0.02801 -0.00174 0.05602 -0.00191 0.05602 C -0.00209 0.05602 -0.00226 7.40741E-7 -0.00226 0.00023 C -0.00226 -0.02523 -0.00243 -0.04931 -0.00261 -0.04931 C -0.00278 -0.04931 -0.00278 -0.02523 -0.00278 7.40741E-7 C -0.00295 0.02801 -0.00295 0.05602 -0.00313 0.05602 C -0.0033 0.05602 -0.0033 0.02801 -0.00348 7.40741E-7 C -0.00348 -0.02523 -0.00348 -0.04931 -0.00365 -0.04931 C -0.00382 -0.04931 -0.004 -0.02523 -0.004 7.40741E-7 C -0.004 0.02801 -0.00417 0.05602 -0.00434 0.05602 C -0.00452 0.05602 -0.00452 0.02801 -0.00469 7.40741E-7 " pathEditMode="relative" rAng="0" ptsTypes="fffffffffffffffff">
                                      <p:cBhvr>
                                        <p:cTn id="11" dur="2000" fill="hold"/>
                                        <p:tgtEl>
                                          <p:spTgt spid="509973"/>
                                        </p:tgtEl>
                                        <p:attrNameLst>
                                          <p:attrName>ppt_x</p:attrName>
                                          <p:attrName>ppt_y</p:attrName>
                                        </p:attrNameLst>
                                      </p:cBhvr>
                                      <p:rCtr x="-243" y="324"/>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997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09975"/>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09976"/>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509977"/>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509992"/>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xit" presetSubtype="0" fill="hold" nodeType="clickEffect">
                                  <p:stCondLst>
                                    <p:cond delay="0"/>
                                  </p:stCondLst>
                                  <p:childTnLst>
                                    <p:set>
                                      <p:cBhvr>
                                        <p:cTn id="35" dur="1" fill="hold">
                                          <p:stCondLst>
                                            <p:cond delay="0"/>
                                          </p:stCondLst>
                                        </p:cTn>
                                        <p:tgtEl>
                                          <p:spTgt spid="509992"/>
                                        </p:tgtEl>
                                        <p:attrNameLst>
                                          <p:attrName>style.visibility</p:attrName>
                                        </p:attrNameLst>
                                      </p:cBhvr>
                                      <p:to>
                                        <p:strVal val="hidden"/>
                                      </p:to>
                                    </p:set>
                                  </p:childTnLst>
                                </p:cTn>
                              </p:par>
                              <p:par>
                                <p:cTn id="36" presetID="35" presetClass="path" presetSubtype="0" decel="50000" fill="hold" nodeType="withEffect">
                                  <p:stCondLst>
                                    <p:cond delay="0"/>
                                  </p:stCondLst>
                                  <p:childTnLst>
                                    <p:animMotion origin="layout" path="M -1.94444E-6 -3.29325E-6 L -0.39948 -3.29325E-6 " pathEditMode="relative" rAng="0" ptsTypes="AA">
                                      <p:cBhvr>
                                        <p:cTn id="37" dur="2000" fill="hold"/>
                                        <p:tgtEl>
                                          <p:spTgt spid="509959"/>
                                        </p:tgtEl>
                                        <p:attrNameLst>
                                          <p:attrName>ppt_x</p:attrName>
                                          <p:attrName>ppt_y</p:attrName>
                                        </p:attrNameLst>
                                      </p:cBhvr>
                                      <p:rCtr x="-19983" y="0"/>
                                    </p:animMotion>
                                  </p:childTnLst>
                                </p:cTn>
                              </p:par>
                            </p:childTnLst>
                          </p:cTn>
                        </p:par>
                        <p:par>
                          <p:cTn id="38" fill="hold" nodeType="afterGroup">
                            <p:stCondLst>
                              <p:cond delay="2000"/>
                            </p:stCondLst>
                            <p:childTnLst>
                              <p:par>
                                <p:cTn id="39" presetID="1" presetClass="entr" presetSubtype="0" fill="hold" nodeType="afterEffect">
                                  <p:stCondLst>
                                    <p:cond delay="0"/>
                                  </p:stCondLst>
                                  <p:childTnLst>
                                    <p:set>
                                      <p:cBhvr>
                                        <p:cTn id="40" dur="1" fill="hold">
                                          <p:stCondLst>
                                            <p:cond delay="0"/>
                                          </p:stCondLst>
                                        </p:cTn>
                                        <p:tgtEl>
                                          <p:spTgt spid="509996"/>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xit" presetSubtype="0" fill="hold" nodeType="clickEffect">
                                  <p:stCondLst>
                                    <p:cond delay="0"/>
                                  </p:stCondLst>
                                  <p:childTnLst>
                                    <p:set>
                                      <p:cBhvr>
                                        <p:cTn id="44" dur="1" fill="hold">
                                          <p:stCondLst>
                                            <p:cond delay="0"/>
                                          </p:stCondLst>
                                        </p:cTn>
                                        <p:tgtEl>
                                          <p:spTgt spid="509996"/>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509959"/>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509954"/>
                                        </p:tgtEl>
                                        <p:attrNameLst>
                                          <p:attrName>style.visibility</p:attrName>
                                        </p:attrNameLst>
                                      </p:cBhvr>
                                      <p:to>
                                        <p:strVal val="visible"/>
                                      </p:to>
                                    </p:set>
                                  </p:childTnLst>
                                </p:cTn>
                              </p:par>
                              <p:par>
                                <p:cTn id="49" presetID="35" presetClass="path" presetSubtype="0" decel="50000" fill="remove" nodeType="withEffect">
                                  <p:stCondLst>
                                    <p:cond delay="0"/>
                                  </p:stCondLst>
                                  <p:childTnLst>
                                    <p:animMotion origin="layout" path="M -1.94444E-6 -3.29325E-6 L -0.39948 -3.29325E-6 " pathEditMode="relative" rAng="0" ptsTypes="AA">
                                      <p:cBhvr>
                                        <p:cTn id="50" dur="2000" spd="-100000" fill="hold"/>
                                        <p:tgtEl>
                                          <p:spTgt spid="509954"/>
                                        </p:tgtEl>
                                        <p:attrNameLst>
                                          <p:attrName>ppt_x</p:attrName>
                                          <p:attrName>ppt_y</p:attrName>
                                        </p:attrNameLst>
                                      </p:cBhvr>
                                      <p:rCtr x="-19983" y="0"/>
                                    </p:animMotion>
                                  </p:childTnLst>
                                </p:cTn>
                              </p:par>
                            </p:childTnLst>
                          </p:cTn>
                        </p:par>
                        <p:par>
                          <p:cTn id="51" fill="hold" nodeType="afterGroup">
                            <p:stCondLst>
                              <p:cond delay="2000"/>
                            </p:stCondLst>
                            <p:childTnLst>
                              <p:par>
                                <p:cTn id="52" presetID="1" presetClass="entr" presetSubtype="0" fill="hold" nodeType="afterEffect">
                                  <p:stCondLst>
                                    <p:cond delay="0"/>
                                  </p:stCondLst>
                                  <p:childTnLst>
                                    <p:set>
                                      <p:cBhvr>
                                        <p:cTn id="53" dur="1" fill="hold">
                                          <p:stCondLst>
                                            <p:cond delay="0"/>
                                          </p:stCondLst>
                                        </p:cTn>
                                        <p:tgtEl>
                                          <p:spTgt spid="5099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973" grpId="0" animBg="1"/>
      <p:bldP spid="509974" grpId="0" animBg="1"/>
      <p:bldP spid="509975" grpId="0" animBg="1"/>
      <p:bldP spid="50997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wb_0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1" name="Picture 3" descr="wb_0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2" name="Picture 4" descr="wb_0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3" name="Picture 5" descr="wb_0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4" name="Picture 6" descr="wb_04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5" name="Picture 7" descr="wb_0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6" name="Picture 8" descr="wb_03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7" name="Picture 9" descr="wb_03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8" name="Picture 10" descr="wb_0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9" name="Picture 11" descr="wb_0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0" name="Picture 12" descr="wb_03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1" name="Picture 13" descr="wb_02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2" name="Picture 14" descr="wb_02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3" name="Picture 15" descr="wb_02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4" name="Picture 16" descr="wb_02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5" name="Picture 17" descr="wb_02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6" name="Picture 18" descr="wb_01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7" name="Picture 19" descr="wb_01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8" name="Picture 20" descr="wb_01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9" name="Picture 21" descr="wb_01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0" name="Picture 22" descr="wb_0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1" name="Picture 23" descr="wb_009"/>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2" name="Picture 24" descr="wb_007"/>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3" name="Picture 25" descr="wb_005"/>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4" name="Picture 26" descr="wb_00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5" name="Picture 27" descr="wb_00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20" name="AutoShape 28"/>
          <p:cNvSpPr>
            <a:spLocks noChangeArrowheads="1"/>
          </p:cNvSpPr>
          <p:nvPr/>
        </p:nvSpPr>
        <p:spPr bwMode="auto">
          <a:xfrm>
            <a:off x="304800" y="6248400"/>
            <a:ext cx="1905000" cy="304800"/>
          </a:xfrm>
          <a:prstGeom prst="parallelogram">
            <a:avLst>
              <a:gd name="adj" fmla="val 156250"/>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21" name="Freeform 29"/>
          <p:cNvSpPr>
            <a:spLocks/>
          </p:cNvSpPr>
          <p:nvPr/>
        </p:nvSpPr>
        <p:spPr bwMode="auto">
          <a:xfrm>
            <a:off x="1828800" y="6477000"/>
            <a:ext cx="609600" cy="330200"/>
          </a:xfrm>
          <a:custGeom>
            <a:avLst/>
            <a:gdLst>
              <a:gd name="T0" fmla="*/ 0 w 384"/>
              <a:gd name="T1" fmla="*/ 152400 h 208"/>
              <a:gd name="T2" fmla="*/ 304800 w 384"/>
              <a:gd name="T3" fmla="*/ 304800 h 208"/>
              <a:gd name="T4" fmla="*/ 609600 w 384"/>
              <a:gd name="T5" fmla="*/ 0 h 208"/>
              <a:gd name="T6" fmla="*/ 0 60000 65536"/>
              <a:gd name="T7" fmla="*/ 0 60000 65536"/>
              <a:gd name="T8" fmla="*/ 0 60000 65536"/>
            </a:gdLst>
            <a:ahLst/>
            <a:cxnLst>
              <a:cxn ang="T6">
                <a:pos x="T0" y="T1"/>
              </a:cxn>
              <a:cxn ang="T7">
                <a:pos x="T2" y="T3"/>
              </a:cxn>
              <a:cxn ang="T8">
                <a:pos x="T4" y="T5"/>
              </a:cxn>
            </a:cxnLst>
            <a:rect l="0" t="0" r="r" b="b"/>
            <a:pathLst>
              <a:path w="384" h="208">
                <a:moveTo>
                  <a:pt x="0" y="96"/>
                </a:moveTo>
                <a:cubicBezTo>
                  <a:pt x="64" y="152"/>
                  <a:pt x="128" y="208"/>
                  <a:pt x="192" y="192"/>
                </a:cubicBezTo>
                <a:cubicBezTo>
                  <a:pt x="256" y="176"/>
                  <a:pt x="320" y="88"/>
                  <a:pt x="384" y="0"/>
                </a:cubicBezTo>
              </a:path>
            </a:pathLst>
          </a:custGeom>
          <a:noFill/>
          <a:ln w="9525">
            <a:solidFill>
              <a:schemeClr val="tx1"/>
            </a:solidFill>
            <a:round/>
            <a:headEnd/>
            <a:tailEnd type="stealth"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nvGrpSpPr>
          <p:cNvPr id="201758" name="Group 30"/>
          <p:cNvGrpSpPr>
            <a:grpSpLocks/>
          </p:cNvGrpSpPr>
          <p:nvPr/>
        </p:nvGrpSpPr>
        <p:grpSpPr bwMode="auto">
          <a:xfrm>
            <a:off x="1066800" y="6273800"/>
            <a:ext cx="441325" cy="161925"/>
            <a:chOff x="672" y="3952"/>
            <a:chExt cx="278" cy="102"/>
          </a:xfrm>
        </p:grpSpPr>
        <p:sp>
          <p:nvSpPr>
            <p:cNvPr id="85080" name="AutoShape 31"/>
            <p:cNvSpPr>
              <a:spLocks noChangeArrowheads="1"/>
            </p:cNvSpPr>
            <p:nvPr/>
          </p:nvSpPr>
          <p:spPr bwMode="auto">
            <a:xfrm>
              <a:off x="672"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81" name="AutoShape 32"/>
            <p:cNvSpPr>
              <a:spLocks noChangeArrowheads="1"/>
            </p:cNvSpPr>
            <p:nvPr/>
          </p:nvSpPr>
          <p:spPr bwMode="auto">
            <a:xfrm>
              <a:off x="864"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82" name="AutoShape 33"/>
            <p:cNvSpPr>
              <a:spLocks noChangeArrowheads="1"/>
            </p:cNvSpPr>
            <p:nvPr/>
          </p:nvSpPr>
          <p:spPr bwMode="auto">
            <a:xfrm>
              <a:off x="809" y="3968"/>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201762" name="Group 34"/>
          <p:cNvGrpSpPr>
            <a:grpSpLocks/>
          </p:cNvGrpSpPr>
          <p:nvPr/>
        </p:nvGrpSpPr>
        <p:grpSpPr bwMode="auto">
          <a:xfrm>
            <a:off x="1066800" y="6251575"/>
            <a:ext cx="441325" cy="161925"/>
            <a:chOff x="672" y="3936"/>
            <a:chExt cx="278" cy="102"/>
          </a:xfrm>
        </p:grpSpPr>
        <p:sp>
          <p:nvSpPr>
            <p:cNvPr id="85077" name="AutoShape 35"/>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78" name="AutoShape 36"/>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79" name="AutoShape 37"/>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201766" name="Group 38"/>
          <p:cNvGrpSpPr>
            <a:grpSpLocks/>
          </p:cNvGrpSpPr>
          <p:nvPr/>
        </p:nvGrpSpPr>
        <p:grpSpPr bwMode="auto">
          <a:xfrm>
            <a:off x="1068388" y="6234113"/>
            <a:ext cx="441325" cy="161925"/>
            <a:chOff x="672" y="3936"/>
            <a:chExt cx="278" cy="102"/>
          </a:xfrm>
        </p:grpSpPr>
        <p:sp>
          <p:nvSpPr>
            <p:cNvPr id="85074" name="AutoShape 39"/>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75" name="AutoShape 40"/>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76" name="AutoShape 41"/>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201770" name="Group 42"/>
          <p:cNvGrpSpPr>
            <a:grpSpLocks/>
          </p:cNvGrpSpPr>
          <p:nvPr/>
        </p:nvGrpSpPr>
        <p:grpSpPr bwMode="auto">
          <a:xfrm>
            <a:off x="1068388" y="6205538"/>
            <a:ext cx="441325" cy="161925"/>
            <a:chOff x="672" y="3936"/>
            <a:chExt cx="278" cy="102"/>
          </a:xfrm>
        </p:grpSpPr>
        <p:sp>
          <p:nvSpPr>
            <p:cNvPr id="85071" name="AutoShape 43"/>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72" name="AutoShape 44"/>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73" name="AutoShape 45"/>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201774" name="Group 46"/>
          <p:cNvGrpSpPr>
            <a:grpSpLocks/>
          </p:cNvGrpSpPr>
          <p:nvPr/>
        </p:nvGrpSpPr>
        <p:grpSpPr bwMode="auto">
          <a:xfrm>
            <a:off x="1068388" y="6169025"/>
            <a:ext cx="441325" cy="161925"/>
            <a:chOff x="672" y="3936"/>
            <a:chExt cx="278" cy="102"/>
          </a:xfrm>
        </p:grpSpPr>
        <p:sp>
          <p:nvSpPr>
            <p:cNvPr id="85068" name="AutoShape 47"/>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69" name="AutoShape 48"/>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70" name="AutoShape 49"/>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201778" name="Group 50"/>
          <p:cNvGrpSpPr>
            <a:grpSpLocks/>
          </p:cNvGrpSpPr>
          <p:nvPr/>
        </p:nvGrpSpPr>
        <p:grpSpPr bwMode="auto">
          <a:xfrm>
            <a:off x="1068388" y="6115050"/>
            <a:ext cx="441325" cy="161925"/>
            <a:chOff x="672" y="3936"/>
            <a:chExt cx="278" cy="102"/>
          </a:xfrm>
        </p:grpSpPr>
        <p:sp>
          <p:nvSpPr>
            <p:cNvPr id="85065" name="AutoShape 51"/>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66" name="AutoShape 52"/>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67" name="AutoShape 53"/>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201782" name="Group 54"/>
          <p:cNvGrpSpPr>
            <a:grpSpLocks/>
          </p:cNvGrpSpPr>
          <p:nvPr/>
        </p:nvGrpSpPr>
        <p:grpSpPr bwMode="auto">
          <a:xfrm>
            <a:off x="1068388" y="6032500"/>
            <a:ext cx="441325" cy="161925"/>
            <a:chOff x="672" y="3936"/>
            <a:chExt cx="278" cy="102"/>
          </a:xfrm>
        </p:grpSpPr>
        <p:sp>
          <p:nvSpPr>
            <p:cNvPr id="85062" name="AutoShape 55"/>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63" name="AutoShape 56"/>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64" name="AutoShape 57"/>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201786" name="Group 58"/>
          <p:cNvGrpSpPr>
            <a:grpSpLocks/>
          </p:cNvGrpSpPr>
          <p:nvPr/>
        </p:nvGrpSpPr>
        <p:grpSpPr bwMode="auto">
          <a:xfrm>
            <a:off x="1068388" y="5913438"/>
            <a:ext cx="441325" cy="161925"/>
            <a:chOff x="672" y="3936"/>
            <a:chExt cx="278" cy="102"/>
          </a:xfrm>
        </p:grpSpPr>
        <p:sp>
          <p:nvSpPr>
            <p:cNvPr id="85059" name="AutoShape 59"/>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60" name="AutoShape 60"/>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61" name="AutoShape 61"/>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201790" name="Group 62"/>
          <p:cNvGrpSpPr>
            <a:grpSpLocks/>
          </p:cNvGrpSpPr>
          <p:nvPr/>
        </p:nvGrpSpPr>
        <p:grpSpPr bwMode="auto">
          <a:xfrm>
            <a:off x="1068388" y="5740400"/>
            <a:ext cx="441325" cy="161925"/>
            <a:chOff x="672" y="3936"/>
            <a:chExt cx="278" cy="102"/>
          </a:xfrm>
        </p:grpSpPr>
        <p:sp>
          <p:nvSpPr>
            <p:cNvPr id="85056" name="AutoShape 63"/>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57" name="AutoShape 64"/>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58" name="AutoShape 65"/>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201794" name="Group 66"/>
          <p:cNvGrpSpPr>
            <a:grpSpLocks/>
          </p:cNvGrpSpPr>
          <p:nvPr/>
        </p:nvGrpSpPr>
        <p:grpSpPr bwMode="auto">
          <a:xfrm>
            <a:off x="1068388" y="5492750"/>
            <a:ext cx="441325" cy="161925"/>
            <a:chOff x="672" y="3936"/>
            <a:chExt cx="278" cy="102"/>
          </a:xfrm>
        </p:grpSpPr>
        <p:sp>
          <p:nvSpPr>
            <p:cNvPr id="85053" name="AutoShape 67"/>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54" name="AutoShape 68"/>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55" name="AutoShape 69"/>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201798" name="Group 70"/>
          <p:cNvGrpSpPr>
            <a:grpSpLocks/>
          </p:cNvGrpSpPr>
          <p:nvPr/>
        </p:nvGrpSpPr>
        <p:grpSpPr bwMode="auto">
          <a:xfrm>
            <a:off x="1068388" y="5137150"/>
            <a:ext cx="441325" cy="161925"/>
            <a:chOff x="672" y="3936"/>
            <a:chExt cx="278" cy="102"/>
          </a:xfrm>
        </p:grpSpPr>
        <p:sp>
          <p:nvSpPr>
            <p:cNvPr id="85050" name="AutoShape 71"/>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51" name="AutoShape 72"/>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52" name="AutoShape 73"/>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201802" name="Group 74"/>
          <p:cNvGrpSpPr>
            <a:grpSpLocks/>
          </p:cNvGrpSpPr>
          <p:nvPr/>
        </p:nvGrpSpPr>
        <p:grpSpPr bwMode="auto">
          <a:xfrm>
            <a:off x="1068388" y="4633913"/>
            <a:ext cx="441325" cy="161925"/>
            <a:chOff x="672" y="3936"/>
            <a:chExt cx="278" cy="102"/>
          </a:xfrm>
        </p:grpSpPr>
        <p:sp>
          <p:nvSpPr>
            <p:cNvPr id="85047" name="AutoShape 75"/>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48" name="AutoShape 76"/>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49" name="AutoShape 77"/>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201806" name="Group 78"/>
          <p:cNvGrpSpPr>
            <a:grpSpLocks/>
          </p:cNvGrpSpPr>
          <p:nvPr/>
        </p:nvGrpSpPr>
        <p:grpSpPr bwMode="auto">
          <a:xfrm>
            <a:off x="1068388" y="3902075"/>
            <a:ext cx="441325" cy="161925"/>
            <a:chOff x="672" y="3936"/>
            <a:chExt cx="278" cy="102"/>
          </a:xfrm>
        </p:grpSpPr>
        <p:sp>
          <p:nvSpPr>
            <p:cNvPr id="85044" name="AutoShape 79"/>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45" name="AutoShape 80"/>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46" name="AutoShape 81"/>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201810" name="Group 82"/>
          <p:cNvGrpSpPr>
            <a:grpSpLocks/>
          </p:cNvGrpSpPr>
          <p:nvPr/>
        </p:nvGrpSpPr>
        <p:grpSpPr bwMode="auto">
          <a:xfrm>
            <a:off x="1068388" y="2841625"/>
            <a:ext cx="441325" cy="161925"/>
            <a:chOff x="672" y="3936"/>
            <a:chExt cx="278" cy="102"/>
          </a:xfrm>
        </p:grpSpPr>
        <p:sp>
          <p:nvSpPr>
            <p:cNvPr id="85041" name="AutoShape 83"/>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42" name="AutoShape 84"/>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43" name="AutoShape 85"/>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201814" name="Group 86"/>
          <p:cNvGrpSpPr>
            <a:grpSpLocks/>
          </p:cNvGrpSpPr>
          <p:nvPr/>
        </p:nvGrpSpPr>
        <p:grpSpPr bwMode="auto">
          <a:xfrm>
            <a:off x="1068388" y="1323975"/>
            <a:ext cx="441325" cy="161925"/>
            <a:chOff x="672" y="3936"/>
            <a:chExt cx="278" cy="102"/>
          </a:xfrm>
        </p:grpSpPr>
        <p:sp>
          <p:nvSpPr>
            <p:cNvPr id="85038" name="AutoShape 87"/>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39" name="AutoShape 88"/>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40" name="AutoShape 89"/>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85037" name="Rectangle 90"/>
          <p:cNvSpPr>
            <a:spLocks noChangeArrowheads="1"/>
          </p:cNvSpPr>
          <p:nvPr/>
        </p:nvSpPr>
        <p:spPr bwMode="auto">
          <a:xfrm>
            <a:off x="2513013" y="227013"/>
            <a:ext cx="6399212" cy="63992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2382679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17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175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20175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01758"/>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0176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175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201754"/>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0176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0176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1753"/>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xit" presetSubtype="0" fill="hold" nodeType="clickEffect">
                                  <p:stCondLst>
                                    <p:cond delay="0"/>
                                  </p:stCondLst>
                                  <p:childTnLst>
                                    <p:set>
                                      <p:cBhvr>
                                        <p:cTn id="32" dur="1" fill="hold">
                                          <p:stCondLst>
                                            <p:cond delay="0"/>
                                          </p:stCondLst>
                                        </p:cTn>
                                        <p:tgtEl>
                                          <p:spTgt spid="20175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01766"/>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20177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175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xit" presetSubtype="0" fill="hold" nodeType="clickEffect">
                                  <p:stCondLst>
                                    <p:cond delay="0"/>
                                  </p:stCondLst>
                                  <p:childTnLst>
                                    <p:set>
                                      <p:cBhvr>
                                        <p:cTn id="42" dur="1" fill="hold">
                                          <p:stCondLst>
                                            <p:cond delay="0"/>
                                          </p:stCondLst>
                                        </p:cTn>
                                        <p:tgtEl>
                                          <p:spTgt spid="20175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01770"/>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0177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1751"/>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xit" presetSubtype="0" fill="hold" nodeType="clickEffect">
                                  <p:stCondLst>
                                    <p:cond delay="0"/>
                                  </p:stCondLst>
                                  <p:childTnLst>
                                    <p:set>
                                      <p:cBhvr>
                                        <p:cTn id="52" dur="1" fill="hold">
                                          <p:stCondLst>
                                            <p:cond delay="0"/>
                                          </p:stCondLst>
                                        </p:cTn>
                                        <p:tgtEl>
                                          <p:spTgt spid="201751"/>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0177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20177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01750"/>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xit" presetSubtype="0" fill="hold" nodeType="clickEffect">
                                  <p:stCondLst>
                                    <p:cond delay="0"/>
                                  </p:stCondLst>
                                  <p:childTnLst>
                                    <p:set>
                                      <p:cBhvr>
                                        <p:cTn id="62" dur="1" fill="hold">
                                          <p:stCondLst>
                                            <p:cond delay="0"/>
                                          </p:stCondLst>
                                        </p:cTn>
                                        <p:tgtEl>
                                          <p:spTgt spid="201750"/>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201778"/>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20178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01749"/>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xit" presetSubtype="0" fill="hold" nodeType="clickEffect">
                                  <p:stCondLst>
                                    <p:cond delay="0"/>
                                  </p:stCondLst>
                                  <p:childTnLst>
                                    <p:set>
                                      <p:cBhvr>
                                        <p:cTn id="72" dur="1" fill="hold">
                                          <p:stCondLst>
                                            <p:cond delay="0"/>
                                          </p:stCondLst>
                                        </p:cTn>
                                        <p:tgtEl>
                                          <p:spTgt spid="201749"/>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201782"/>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20178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01748"/>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xit" presetSubtype="0" fill="hold" nodeType="clickEffect">
                                  <p:stCondLst>
                                    <p:cond delay="0"/>
                                  </p:stCondLst>
                                  <p:childTnLst>
                                    <p:set>
                                      <p:cBhvr>
                                        <p:cTn id="82" dur="1" fill="hold">
                                          <p:stCondLst>
                                            <p:cond delay="0"/>
                                          </p:stCondLst>
                                        </p:cTn>
                                        <p:tgtEl>
                                          <p:spTgt spid="201748"/>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201786"/>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201790"/>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01747"/>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xit" presetSubtype="0" fill="hold" nodeType="clickEffect">
                                  <p:stCondLst>
                                    <p:cond delay="0"/>
                                  </p:stCondLst>
                                  <p:childTnLst>
                                    <p:set>
                                      <p:cBhvr>
                                        <p:cTn id="92" dur="1" fill="hold">
                                          <p:stCondLst>
                                            <p:cond delay="0"/>
                                          </p:stCondLst>
                                        </p:cTn>
                                        <p:tgtEl>
                                          <p:spTgt spid="201747"/>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01790"/>
                                        </p:tgtEl>
                                        <p:attrNameLst>
                                          <p:attrName>style.visibility</p:attrName>
                                        </p:attrNameLst>
                                      </p:cBhvr>
                                      <p:to>
                                        <p:strVal val="hidden"/>
                                      </p:to>
                                    </p:set>
                                  </p:childTnLst>
                                </p:cTn>
                              </p:par>
                              <p:par>
                                <p:cTn id="95" presetID="1" presetClass="entr" presetSubtype="0" fill="hold" nodeType="withEffect">
                                  <p:stCondLst>
                                    <p:cond delay="0"/>
                                  </p:stCondLst>
                                  <p:childTnLst>
                                    <p:set>
                                      <p:cBhvr>
                                        <p:cTn id="96" dur="1" fill="hold">
                                          <p:stCondLst>
                                            <p:cond delay="0"/>
                                          </p:stCondLst>
                                        </p:cTn>
                                        <p:tgtEl>
                                          <p:spTgt spid="201794"/>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201746"/>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xit" presetSubtype="0" fill="hold" nodeType="clickEffect">
                                  <p:stCondLst>
                                    <p:cond delay="0"/>
                                  </p:stCondLst>
                                  <p:childTnLst>
                                    <p:set>
                                      <p:cBhvr>
                                        <p:cTn id="102" dur="1" fill="hold">
                                          <p:stCondLst>
                                            <p:cond delay="0"/>
                                          </p:stCondLst>
                                        </p:cTn>
                                        <p:tgtEl>
                                          <p:spTgt spid="201746"/>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201794"/>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201798"/>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201745"/>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xit" presetSubtype="0" fill="hold" nodeType="clickEffect">
                                  <p:stCondLst>
                                    <p:cond delay="0"/>
                                  </p:stCondLst>
                                  <p:childTnLst>
                                    <p:set>
                                      <p:cBhvr>
                                        <p:cTn id="112" dur="1" fill="hold">
                                          <p:stCondLst>
                                            <p:cond delay="0"/>
                                          </p:stCondLst>
                                        </p:cTn>
                                        <p:tgtEl>
                                          <p:spTgt spid="201745"/>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201798"/>
                                        </p:tgtEl>
                                        <p:attrNameLst>
                                          <p:attrName>style.visibility</p:attrName>
                                        </p:attrNameLst>
                                      </p:cBhvr>
                                      <p:to>
                                        <p:strVal val="hidden"/>
                                      </p:to>
                                    </p:set>
                                  </p:childTnLst>
                                </p:cTn>
                              </p:par>
                              <p:par>
                                <p:cTn id="115" presetID="1" presetClass="entr" presetSubtype="0" fill="hold" nodeType="withEffect">
                                  <p:stCondLst>
                                    <p:cond delay="0"/>
                                  </p:stCondLst>
                                  <p:childTnLst>
                                    <p:set>
                                      <p:cBhvr>
                                        <p:cTn id="116" dur="1" fill="hold">
                                          <p:stCondLst>
                                            <p:cond delay="0"/>
                                          </p:stCondLst>
                                        </p:cTn>
                                        <p:tgtEl>
                                          <p:spTgt spid="201802"/>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201744"/>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xit" presetSubtype="0" fill="hold" nodeType="clickEffect">
                                  <p:stCondLst>
                                    <p:cond delay="0"/>
                                  </p:stCondLst>
                                  <p:childTnLst>
                                    <p:set>
                                      <p:cBhvr>
                                        <p:cTn id="122" dur="1" fill="hold">
                                          <p:stCondLst>
                                            <p:cond delay="0"/>
                                          </p:stCondLst>
                                        </p:cTn>
                                        <p:tgtEl>
                                          <p:spTgt spid="201744"/>
                                        </p:tgtEl>
                                        <p:attrNameLst>
                                          <p:attrName>style.visibility</p:attrName>
                                        </p:attrNameLst>
                                      </p:cBhvr>
                                      <p:to>
                                        <p:strVal val="hidden"/>
                                      </p:to>
                                    </p:set>
                                  </p:childTnLst>
                                </p:cTn>
                              </p:par>
                              <p:par>
                                <p:cTn id="123" presetID="1" presetClass="exit" presetSubtype="0" fill="hold" nodeType="withEffect">
                                  <p:stCondLst>
                                    <p:cond delay="0"/>
                                  </p:stCondLst>
                                  <p:childTnLst>
                                    <p:set>
                                      <p:cBhvr>
                                        <p:cTn id="124" dur="1" fill="hold">
                                          <p:stCondLst>
                                            <p:cond delay="0"/>
                                          </p:stCondLst>
                                        </p:cTn>
                                        <p:tgtEl>
                                          <p:spTgt spid="201802"/>
                                        </p:tgtEl>
                                        <p:attrNameLst>
                                          <p:attrName>style.visibility</p:attrName>
                                        </p:attrNameLst>
                                      </p:cBhvr>
                                      <p:to>
                                        <p:strVal val="hidden"/>
                                      </p:to>
                                    </p:set>
                                  </p:childTnLst>
                                </p:cTn>
                              </p:par>
                              <p:par>
                                <p:cTn id="125" presetID="1" presetClass="entr" presetSubtype="0" fill="hold" nodeType="withEffect">
                                  <p:stCondLst>
                                    <p:cond delay="0"/>
                                  </p:stCondLst>
                                  <p:childTnLst>
                                    <p:set>
                                      <p:cBhvr>
                                        <p:cTn id="126" dur="1" fill="hold">
                                          <p:stCondLst>
                                            <p:cond delay="0"/>
                                          </p:stCondLst>
                                        </p:cTn>
                                        <p:tgtEl>
                                          <p:spTgt spid="201806"/>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201743"/>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xit" presetSubtype="0" fill="hold" nodeType="clickEffect">
                                  <p:stCondLst>
                                    <p:cond delay="0"/>
                                  </p:stCondLst>
                                  <p:childTnLst>
                                    <p:set>
                                      <p:cBhvr>
                                        <p:cTn id="132" dur="1" fill="hold">
                                          <p:stCondLst>
                                            <p:cond delay="0"/>
                                          </p:stCondLst>
                                        </p:cTn>
                                        <p:tgtEl>
                                          <p:spTgt spid="201743"/>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201806"/>
                                        </p:tgtEl>
                                        <p:attrNameLst>
                                          <p:attrName>style.visibility</p:attrName>
                                        </p:attrNameLst>
                                      </p:cBhvr>
                                      <p:to>
                                        <p:strVal val="hidden"/>
                                      </p:to>
                                    </p:set>
                                  </p:childTnLst>
                                </p:cTn>
                              </p:par>
                              <p:par>
                                <p:cTn id="135" presetID="1" presetClass="entr" presetSubtype="0" fill="hold" nodeType="withEffect">
                                  <p:stCondLst>
                                    <p:cond delay="0"/>
                                  </p:stCondLst>
                                  <p:childTnLst>
                                    <p:set>
                                      <p:cBhvr>
                                        <p:cTn id="136" dur="1" fill="hold">
                                          <p:stCondLst>
                                            <p:cond delay="0"/>
                                          </p:stCondLst>
                                        </p:cTn>
                                        <p:tgtEl>
                                          <p:spTgt spid="201810"/>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201742"/>
                                        </p:tgtEl>
                                        <p:attrNameLst>
                                          <p:attrName>style.visibility</p:attrName>
                                        </p:attrNameLst>
                                      </p:cBhvr>
                                      <p:to>
                                        <p:strVal val="visible"/>
                                      </p:to>
                                    </p:se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 presetClass="exit" presetSubtype="0" fill="hold" nodeType="clickEffect">
                                  <p:stCondLst>
                                    <p:cond delay="0"/>
                                  </p:stCondLst>
                                  <p:childTnLst>
                                    <p:set>
                                      <p:cBhvr>
                                        <p:cTn id="142" dur="1" fill="hold">
                                          <p:stCondLst>
                                            <p:cond delay="0"/>
                                          </p:stCondLst>
                                        </p:cTn>
                                        <p:tgtEl>
                                          <p:spTgt spid="201742"/>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201810"/>
                                        </p:tgtEl>
                                        <p:attrNameLst>
                                          <p:attrName>style.visibility</p:attrName>
                                        </p:attrNameLst>
                                      </p:cBhvr>
                                      <p:to>
                                        <p:strVal val="hidden"/>
                                      </p:to>
                                    </p:set>
                                  </p:childTnLst>
                                </p:cTn>
                              </p:par>
                              <p:par>
                                <p:cTn id="145" presetID="1" presetClass="entr" presetSubtype="0" fill="hold" nodeType="withEffect">
                                  <p:stCondLst>
                                    <p:cond delay="0"/>
                                  </p:stCondLst>
                                  <p:childTnLst>
                                    <p:set>
                                      <p:cBhvr>
                                        <p:cTn id="146" dur="1" fill="hold">
                                          <p:stCondLst>
                                            <p:cond delay="0"/>
                                          </p:stCondLst>
                                        </p:cTn>
                                        <p:tgtEl>
                                          <p:spTgt spid="201814"/>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201741"/>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1" presetClass="exit" presetSubtype="0" fill="hold" nodeType="clickEffect">
                                  <p:stCondLst>
                                    <p:cond delay="0"/>
                                  </p:stCondLst>
                                  <p:childTnLst>
                                    <p:set>
                                      <p:cBhvr>
                                        <p:cTn id="152" dur="1" fill="hold">
                                          <p:stCondLst>
                                            <p:cond delay="0"/>
                                          </p:stCondLst>
                                        </p:cTn>
                                        <p:tgtEl>
                                          <p:spTgt spid="201741"/>
                                        </p:tgtEl>
                                        <p:attrNameLst>
                                          <p:attrName>style.visibility</p:attrName>
                                        </p:attrNameLst>
                                      </p:cBhvr>
                                      <p:to>
                                        <p:strVal val="hidden"/>
                                      </p:to>
                                    </p:set>
                                  </p:childTnLst>
                                </p:cTn>
                              </p:par>
                              <p:par>
                                <p:cTn id="153" presetID="1" presetClass="exit" presetSubtype="0" fill="hold" nodeType="withEffect">
                                  <p:stCondLst>
                                    <p:cond delay="0"/>
                                  </p:stCondLst>
                                  <p:childTnLst>
                                    <p:set>
                                      <p:cBhvr>
                                        <p:cTn id="154" dur="1" fill="hold">
                                          <p:stCondLst>
                                            <p:cond delay="0"/>
                                          </p:stCondLst>
                                        </p:cTn>
                                        <p:tgtEl>
                                          <p:spTgt spid="201814"/>
                                        </p:tgtEl>
                                        <p:attrNameLst>
                                          <p:attrName>style.visibility</p:attrName>
                                        </p:attrNameLst>
                                      </p:cBhvr>
                                      <p:to>
                                        <p:strVal val="hidden"/>
                                      </p:to>
                                    </p:set>
                                  </p:childTnLst>
                                </p:cTn>
                              </p:par>
                              <p:par>
                                <p:cTn id="155" presetID="1" presetClass="entr" presetSubtype="0" fill="hold" nodeType="withEffect">
                                  <p:stCondLst>
                                    <p:cond delay="0"/>
                                  </p:stCondLst>
                                  <p:childTnLst>
                                    <p:set>
                                      <p:cBhvr>
                                        <p:cTn id="156" dur="1" fill="hold">
                                          <p:stCondLst>
                                            <p:cond delay="0"/>
                                          </p:stCondLst>
                                        </p:cTn>
                                        <p:tgtEl>
                                          <p:spTgt spid="201740"/>
                                        </p:tgtEl>
                                        <p:attrNameLst>
                                          <p:attrName>style.visibility</p:attrName>
                                        </p:attrNameLst>
                                      </p:cBhvr>
                                      <p:to>
                                        <p:strVal val="visible"/>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1" presetClass="exit" presetSubtype="0" fill="hold" nodeType="clickEffect">
                                  <p:stCondLst>
                                    <p:cond delay="0"/>
                                  </p:stCondLst>
                                  <p:childTnLst>
                                    <p:set>
                                      <p:cBhvr>
                                        <p:cTn id="160" dur="1" fill="hold">
                                          <p:stCondLst>
                                            <p:cond delay="0"/>
                                          </p:stCondLst>
                                        </p:cTn>
                                        <p:tgtEl>
                                          <p:spTgt spid="201740"/>
                                        </p:tgtEl>
                                        <p:attrNameLst>
                                          <p:attrName>style.visibility</p:attrName>
                                        </p:attrNameLst>
                                      </p:cBhvr>
                                      <p:to>
                                        <p:strVal val="hidden"/>
                                      </p:to>
                                    </p:set>
                                  </p:childTnLst>
                                </p:cTn>
                              </p:par>
                              <p:par>
                                <p:cTn id="161" presetID="1" presetClass="entr" presetSubtype="0" fill="hold" nodeType="withEffect">
                                  <p:stCondLst>
                                    <p:cond delay="0"/>
                                  </p:stCondLst>
                                  <p:childTnLst>
                                    <p:set>
                                      <p:cBhvr>
                                        <p:cTn id="162" dur="1" fill="hold">
                                          <p:stCondLst>
                                            <p:cond delay="0"/>
                                          </p:stCondLst>
                                        </p:cTn>
                                        <p:tgtEl>
                                          <p:spTgt spid="201739"/>
                                        </p:tgtEl>
                                        <p:attrNameLst>
                                          <p:attrName>style.visibility</p:attrName>
                                        </p:attrNameLst>
                                      </p:cBhvr>
                                      <p:to>
                                        <p:strVal val="visible"/>
                                      </p:to>
                                    </p:se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1" presetClass="exit" presetSubtype="0" fill="hold" nodeType="clickEffect">
                                  <p:stCondLst>
                                    <p:cond delay="0"/>
                                  </p:stCondLst>
                                  <p:childTnLst>
                                    <p:set>
                                      <p:cBhvr>
                                        <p:cTn id="166" dur="1" fill="hold">
                                          <p:stCondLst>
                                            <p:cond delay="0"/>
                                          </p:stCondLst>
                                        </p:cTn>
                                        <p:tgtEl>
                                          <p:spTgt spid="201739"/>
                                        </p:tgtEl>
                                        <p:attrNameLst>
                                          <p:attrName>style.visibility</p:attrName>
                                        </p:attrNameLst>
                                      </p:cBhvr>
                                      <p:to>
                                        <p:strVal val="hidden"/>
                                      </p:to>
                                    </p:set>
                                  </p:childTnLst>
                                </p:cTn>
                              </p:par>
                              <p:par>
                                <p:cTn id="167" presetID="1" presetClass="entr" presetSubtype="0" fill="hold" nodeType="withEffect">
                                  <p:stCondLst>
                                    <p:cond delay="0"/>
                                  </p:stCondLst>
                                  <p:childTnLst>
                                    <p:set>
                                      <p:cBhvr>
                                        <p:cTn id="168" dur="1" fill="hold">
                                          <p:stCondLst>
                                            <p:cond delay="0"/>
                                          </p:stCondLst>
                                        </p:cTn>
                                        <p:tgtEl>
                                          <p:spTgt spid="201738"/>
                                        </p:tgtEl>
                                        <p:attrNameLst>
                                          <p:attrName>style.visibility</p:attrName>
                                        </p:attrNameLst>
                                      </p:cBhvr>
                                      <p:to>
                                        <p:strVal val="visible"/>
                                      </p:to>
                                    </p:set>
                                  </p:childTnLst>
                                </p:cTn>
                              </p:par>
                            </p:childTnLst>
                          </p:cTn>
                        </p:par>
                      </p:childTnLst>
                    </p:cTn>
                  </p:par>
                  <p:par>
                    <p:cTn id="169" fill="hold" nodeType="clickPar">
                      <p:stCondLst>
                        <p:cond delay="indefinite"/>
                      </p:stCondLst>
                      <p:childTnLst>
                        <p:par>
                          <p:cTn id="170" fill="hold" nodeType="withGroup">
                            <p:stCondLst>
                              <p:cond delay="0"/>
                            </p:stCondLst>
                            <p:childTnLst>
                              <p:par>
                                <p:cTn id="171" presetID="1" presetClass="exit" presetSubtype="0" fill="hold" nodeType="clickEffect">
                                  <p:stCondLst>
                                    <p:cond delay="0"/>
                                  </p:stCondLst>
                                  <p:childTnLst>
                                    <p:set>
                                      <p:cBhvr>
                                        <p:cTn id="172" dur="1" fill="hold">
                                          <p:stCondLst>
                                            <p:cond delay="0"/>
                                          </p:stCondLst>
                                        </p:cTn>
                                        <p:tgtEl>
                                          <p:spTgt spid="201738"/>
                                        </p:tgtEl>
                                        <p:attrNameLst>
                                          <p:attrName>style.visibility</p:attrName>
                                        </p:attrNameLst>
                                      </p:cBhvr>
                                      <p:to>
                                        <p:strVal val="hidden"/>
                                      </p:to>
                                    </p:set>
                                  </p:childTnLst>
                                </p:cTn>
                              </p:par>
                              <p:par>
                                <p:cTn id="173" presetID="1" presetClass="entr" presetSubtype="0" fill="hold" nodeType="withEffect">
                                  <p:stCondLst>
                                    <p:cond delay="0"/>
                                  </p:stCondLst>
                                  <p:childTnLst>
                                    <p:set>
                                      <p:cBhvr>
                                        <p:cTn id="174" dur="1" fill="hold">
                                          <p:stCondLst>
                                            <p:cond delay="0"/>
                                          </p:stCondLst>
                                        </p:cTn>
                                        <p:tgtEl>
                                          <p:spTgt spid="201737"/>
                                        </p:tgtEl>
                                        <p:attrNameLst>
                                          <p:attrName>style.visibility</p:attrName>
                                        </p:attrNameLst>
                                      </p:cBhvr>
                                      <p:to>
                                        <p:strVal val="visible"/>
                                      </p:to>
                                    </p:se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1" presetClass="exit" presetSubtype="0" fill="hold" nodeType="clickEffect">
                                  <p:stCondLst>
                                    <p:cond delay="0"/>
                                  </p:stCondLst>
                                  <p:childTnLst>
                                    <p:set>
                                      <p:cBhvr>
                                        <p:cTn id="178" dur="1" fill="hold">
                                          <p:stCondLst>
                                            <p:cond delay="0"/>
                                          </p:stCondLst>
                                        </p:cTn>
                                        <p:tgtEl>
                                          <p:spTgt spid="201737"/>
                                        </p:tgtEl>
                                        <p:attrNameLst>
                                          <p:attrName>style.visibility</p:attrName>
                                        </p:attrNameLst>
                                      </p:cBhvr>
                                      <p:to>
                                        <p:strVal val="hidden"/>
                                      </p:to>
                                    </p:set>
                                  </p:childTnLst>
                                </p:cTn>
                              </p:par>
                              <p:par>
                                <p:cTn id="179" presetID="1" presetClass="entr" presetSubtype="0" fill="hold" nodeType="withEffect">
                                  <p:stCondLst>
                                    <p:cond delay="0"/>
                                  </p:stCondLst>
                                  <p:childTnLst>
                                    <p:set>
                                      <p:cBhvr>
                                        <p:cTn id="180" dur="1" fill="hold">
                                          <p:stCondLst>
                                            <p:cond delay="0"/>
                                          </p:stCondLst>
                                        </p:cTn>
                                        <p:tgtEl>
                                          <p:spTgt spid="201736"/>
                                        </p:tgtEl>
                                        <p:attrNameLst>
                                          <p:attrName>style.visibility</p:attrName>
                                        </p:attrNameLst>
                                      </p:cBhvr>
                                      <p:to>
                                        <p:strVal val="visible"/>
                                      </p:to>
                                    </p:set>
                                  </p:childTnLst>
                                </p:cTn>
                              </p:par>
                            </p:childTnLst>
                          </p:cTn>
                        </p:par>
                      </p:childTnLst>
                    </p:cTn>
                  </p:par>
                  <p:par>
                    <p:cTn id="181" fill="hold" nodeType="clickPar">
                      <p:stCondLst>
                        <p:cond delay="indefinite"/>
                      </p:stCondLst>
                      <p:childTnLst>
                        <p:par>
                          <p:cTn id="182" fill="hold" nodeType="withGroup">
                            <p:stCondLst>
                              <p:cond delay="0"/>
                            </p:stCondLst>
                            <p:childTnLst>
                              <p:par>
                                <p:cTn id="183" presetID="1" presetClass="exit" presetSubtype="0" fill="hold" nodeType="clickEffect">
                                  <p:stCondLst>
                                    <p:cond delay="0"/>
                                  </p:stCondLst>
                                  <p:childTnLst>
                                    <p:set>
                                      <p:cBhvr>
                                        <p:cTn id="184" dur="1" fill="hold">
                                          <p:stCondLst>
                                            <p:cond delay="0"/>
                                          </p:stCondLst>
                                        </p:cTn>
                                        <p:tgtEl>
                                          <p:spTgt spid="201736"/>
                                        </p:tgtEl>
                                        <p:attrNameLst>
                                          <p:attrName>style.visibility</p:attrName>
                                        </p:attrNameLst>
                                      </p:cBhvr>
                                      <p:to>
                                        <p:strVal val="hidden"/>
                                      </p:to>
                                    </p:set>
                                  </p:childTnLst>
                                </p:cTn>
                              </p:par>
                              <p:par>
                                <p:cTn id="185" presetID="1" presetClass="entr" presetSubtype="0" fill="hold" nodeType="withEffect">
                                  <p:stCondLst>
                                    <p:cond delay="0"/>
                                  </p:stCondLst>
                                  <p:childTnLst>
                                    <p:set>
                                      <p:cBhvr>
                                        <p:cTn id="186" dur="1" fill="hold">
                                          <p:stCondLst>
                                            <p:cond delay="0"/>
                                          </p:stCondLst>
                                        </p:cTn>
                                        <p:tgtEl>
                                          <p:spTgt spid="201735"/>
                                        </p:tgtEl>
                                        <p:attrNameLst>
                                          <p:attrName>style.visibility</p:attrName>
                                        </p:attrNameLst>
                                      </p:cBhvr>
                                      <p:to>
                                        <p:strVal val="visible"/>
                                      </p:to>
                                    </p:se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1" presetClass="exit" presetSubtype="0" fill="hold" nodeType="clickEffect">
                                  <p:stCondLst>
                                    <p:cond delay="0"/>
                                  </p:stCondLst>
                                  <p:childTnLst>
                                    <p:set>
                                      <p:cBhvr>
                                        <p:cTn id="190" dur="1" fill="hold">
                                          <p:stCondLst>
                                            <p:cond delay="0"/>
                                          </p:stCondLst>
                                        </p:cTn>
                                        <p:tgtEl>
                                          <p:spTgt spid="201735"/>
                                        </p:tgtEl>
                                        <p:attrNameLst>
                                          <p:attrName>style.visibility</p:attrName>
                                        </p:attrNameLst>
                                      </p:cBhvr>
                                      <p:to>
                                        <p:strVal val="hidden"/>
                                      </p:to>
                                    </p:set>
                                  </p:childTnLst>
                                </p:cTn>
                              </p:par>
                              <p:par>
                                <p:cTn id="191" presetID="1" presetClass="entr" presetSubtype="0" fill="hold" nodeType="withEffect">
                                  <p:stCondLst>
                                    <p:cond delay="0"/>
                                  </p:stCondLst>
                                  <p:childTnLst>
                                    <p:set>
                                      <p:cBhvr>
                                        <p:cTn id="192" dur="1" fill="hold">
                                          <p:stCondLst>
                                            <p:cond delay="0"/>
                                          </p:stCondLst>
                                        </p:cTn>
                                        <p:tgtEl>
                                          <p:spTgt spid="201734"/>
                                        </p:tgtEl>
                                        <p:attrNameLst>
                                          <p:attrName>style.visibility</p:attrName>
                                        </p:attrNameLst>
                                      </p:cBhvr>
                                      <p:to>
                                        <p:strVal val="visible"/>
                                      </p:to>
                                    </p:set>
                                  </p:childTnLst>
                                </p:cTn>
                              </p:par>
                            </p:childTnLst>
                          </p:cTn>
                        </p:par>
                      </p:childTnLst>
                    </p:cTn>
                  </p:par>
                  <p:par>
                    <p:cTn id="193" fill="hold" nodeType="clickPar">
                      <p:stCondLst>
                        <p:cond delay="indefinite"/>
                      </p:stCondLst>
                      <p:childTnLst>
                        <p:par>
                          <p:cTn id="194" fill="hold" nodeType="withGroup">
                            <p:stCondLst>
                              <p:cond delay="0"/>
                            </p:stCondLst>
                            <p:childTnLst>
                              <p:par>
                                <p:cTn id="195" presetID="1" presetClass="exit" presetSubtype="0" fill="hold" nodeType="clickEffect">
                                  <p:stCondLst>
                                    <p:cond delay="0"/>
                                  </p:stCondLst>
                                  <p:childTnLst>
                                    <p:set>
                                      <p:cBhvr>
                                        <p:cTn id="196" dur="1" fill="hold">
                                          <p:stCondLst>
                                            <p:cond delay="0"/>
                                          </p:stCondLst>
                                        </p:cTn>
                                        <p:tgtEl>
                                          <p:spTgt spid="201734"/>
                                        </p:tgtEl>
                                        <p:attrNameLst>
                                          <p:attrName>style.visibility</p:attrName>
                                        </p:attrNameLst>
                                      </p:cBhvr>
                                      <p:to>
                                        <p:strVal val="hidden"/>
                                      </p:to>
                                    </p:set>
                                  </p:childTnLst>
                                </p:cTn>
                              </p:par>
                              <p:par>
                                <p:cTn id="197" presetID="1" presetClass="entr" presetSubtype="0" fill="hold" nodeType="withEffect">
                                  <p:stCondLst>
                                    <p:cond delay="0"/>
                                  </p:stCondLst>
                                  <p:childTnLst>
                                    <p:set>
                                      <p:cBhvr>
                                        <p:cTn id="198" dur="1" fill="hold">
                                          <p:stCondLst>
                                            <p:cond delay="0"/>
                                          </p:stCondLst>
                                        </p:cTn>
                                        <p:tgtEl>
                                          <p:spTgt spid="201733"/>
                                        </p:tgtEl>
                                        <p:attrNameLst>
                                          <p:attrName>style.visibility</p:attrName>
                                        </p:attrNameLst>
                                      </p:cBhvr>
                                      <p:to>
                                        <p:strVal val="visible"/>
                                      </p:to>
                                    </p:set>
                                  </p:childTnLst>
                                </p:cTn>
                              </p:par>
                            </p:childTnLst>
                          </p:cTn>
                        </p:par>
                      </p:childTnLst>
                    </p:cTn>
                  </p:par>
                  <p:par>
                    <p:cTn id="199" fill="hold" nodeType="clickPar">
                      <p:stCondLst>
                        <p:cond delay="indefinite"/>
                      </p:stCondLst>
                      <p:childTnLst>
                        <p:par>
                          <p:cTn id="200" fill="hold" nodeType="withGroup">
                            <p:stCondLst>
                              <p:cond delay="0"/>
                            </p:stCondLst>
                            <p:childTnLst>
                              <p:par>
                                <p:cTn id="201" presetID="1" presetClass="exit" presetSubtype="0" fill="hold" nodeType="clickEffect">
                                  <p:stCondLst>
                                    <p:cond delay="0"/>
                                  </p:stCondLst>
                                  <p:childTnLst>
                                    <p:set>
                                      <p:cBhvr>
                                        <p:cTn id="202" dur="1" fill="hold">
                                          <p:stCondLst>
                                            <p:cond delay="0"/>
                                          </p:stCondLst>
                                        </p:cTn>
                                        <p:tgtEl>
                                          <p:spTgt spid="201733"/>
                                        </p:tgtEl>
                                        <p:attrNameLst>
                                          <p:attrName>style.visibility</p:attrName>
                                        </p:attrNameLst>
                                      </p:cBhvr>
                                      <p:to>
                                        <p:strVal val="hidden"/>
                                      </p:to>
                                    </p:set>
                                  </p:childTnLst>
                                </p:cTn>
                              </p:par>
                              <p:par>
                                <p:cTn id="203" presetID="1" presetClass="entr" presetSubtype="0" fill="hold" nodeType="withEffect">
                                  <p:stCondLst>
                                    <p:cond delay="0"/>
                                  </p:stCondLst>
                                  <p:childTnLst>
                                    <p:set>
                                      <p:cBhvr>
                                        <p:cTn id="204" dur="1" fill="hold">
                                          <p:stCondLst>
                                            <p:cond delay="0"/>
                                          </p:stCondLst>
                                        </p:cTn>
                                        <p:tgtEl>
                                          <p:spTgt spid="201732"/>
                                        </p:tgtEl>
                                        <p:attrNameLst>
                                          <p:attrName>style.visibility</p:attrName>
                                        </p:attrNameLst>
                                      </p:cBhvr>
                                      <p:to>
                                        <p:strVal val="visible"/>
                                      </p:to>
                                    </p:set>
                                  </p:childTnLst>
                                </p:cTn>
                              </p:par>
                            </p:childTnLst>
                          </p:cTn>
                        </p:par>
                      </p:childTnLst>
                    </p:cTn>
                  </p:par>
                  <p:par>
                    <p:cTn id="205" fill="hold" nodeType="clickPar">
                      <p:stCondLst>
                        <p:cond delay="indefinite"/>
                      </p:stCondLst>
                      <p:childTnLst>
                        <p:par>
                          <p:cTn id="206" fill="hold" nodeType="withGroup">
                            <p:stCondLst>
                              <p:cond delay="0"/>
                            </p:stCondLst>
                            <p:childTnLst>
                              <p:par>
                                <p:cTn id="207" presetID="1" presetClass="exit" presetSubtype="0" fill="hold" nodeType="clickEffect">
                                  <p:stCondLst>
                                    <p:cond delay="0"/>
                                  </p:stCondLst>
                                  <p:childTnLst>
                                    <p:set>
                                      <p:cBhvr>
                                        <p:cTn id="208" dur="1" fill="hold">
                                          <p:stCondLst>
                                            <p:cond delay="0"/>
                                          </p:stCondLst>
                                        </p:cTn>
                                        <p:tgtEl>
                                          <p:spTgt spid="201732"/>
                                        </p:tgtEl>
                                        <p:attrNameLst>
                                          <p:attrName>style.visibility</p:attrName>
                                        </p:attrNameLst>
                                      </p:cBhvr>
                                      <p:to>
                                        <p:strVal val="hidden"/>
                                      </p:to>
                                    </p:set>
                                  </p:childTnLst>
                                </p:cTn>
                              </p:par>
                              <p:par>
                                <p:cTn id="209" presetID="1" presetClass="entr" presetSubtype="0" fill="hold" nodeType="withEffect">
                                  <p:stCondLst>
                                    <p:cond delay="0"/>
                                  </p:stCondLst>
                                  <p:childTnLst>
                                    <p:set>
                                      <p:cBhvr>
                                        <p:cTn id="210" dur="1" fill="hold">
                                          <p:stCondLst>
                                            <p:cond delay="0"/>
                                          </p:stCondLst>
                                        </p:cTn>
                                        <p:tgtEl>
                                          <p:spTgt spid="201731"/>
                                        </p:tgtEl>
                                        <p:attrNameLst>
                                          <p:attrName>style.visibility</p:attrName>
                                        </p:attrNameLst>
                                      </p:cBhvr>
                                      <p:to>
                                        <p:strVal val="visible"/>
                                      </p:to>
                                    </p:se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1" presetClass="exit" presetSubtype="0" fill="hold" nodeType="clickEffect">
                                  <p:stCondLst>
                                    <p:cond delay="0"/>
                                  </p:stCondLst>
                                  <p:childTnLst>
                                    <p:set>
                                      <p:cBhvr>
                                        <p:cTn id="214" dur="1" fill="hold">
                                          <p:stCondLst>
                                            <p:cond delay="0"/>
                                          </p:stCondLst>
                                        </p:cTn>
                                        <p:tgtEl>
                                          <p:spTgt spid="201731"/>
                                        </p:tgtEl>
                                        <p:attrNameLst>
                                          <p:attrName>style.visibility</p:attrName>
                                        </p:attrNameLst>
                                      </p:cBhvr>
                                      <p:to>
                                        <p:strVal val="hidden"/>
                                      </p:to>
                                    </p:set>
                                  </p:childTnLst>
                                </p:cTn>
                              </p:par>
                              <p:par>
                                <p:cTn id="215" presetID="1" presetClass="entr" presetSubtype="0" fill="hold" nodeType="withEffect">
                                  <p:stCondLst>
                                    <p:cond delay="0"/>
                                  </p:stCondLst>
                                  <p:childTnLst>
                                    <p:set>
                                      <p:cBhvr>
                                        <p:cTn id="216" dur="1" fill="hold">
                                          <p:stCondLst>
                                            <p:cond delay="0"/>
                                          </p:stCondLst>
                                        </p:cTn>
                                        <p:tgtEl>
                                          <p:spTgt spid="2017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a:solidFill>
                  <a:srgbClr val="000000"/>
                </a:solidFill>
              </a:rPr>
              <a:t>scattering from a structure</a:t>
            </a:r>
          </a:p>
        </p:txBody>
      </p:sp>
      <p:pic>
        <p:nvPicPr>
          <p:cNvPr id="86019" name="Picture 3" descr="frame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0" name="Picture 4" descr="frame_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1" name="Picture 5" descr="frame_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2" name="Picture 6" descr="frame_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3" name="Picture 7" descr="frame_0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4" name="Picture 8" descr="frame_0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5" name="Picture 9" descr="frame_00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6" name="Picture 10" descr="frame_00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7" name="Picture 11" descr="frame_00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8" name="Picture 12" descr="frame_0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9" name="Text Box 13"/>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a:t>
            </a:r>
          </a:p>
        </p:txBody>
      </p:sp>
      <p:sp>
        <p:nvSpPr>
          <p:cNvPr id="86030" name="Text Box 14"/>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detector</a:t>
            </a:r>
          </a:p>
        </p:txBody>
      </p:sp>
    </p:spTree>
    <p:extLst>
      <p:ext uri="{BB962C8B-B14F-4D97-AF65-F5344CB8AC3E}">
        <p14:creationId xmlns:p14="http://schemas.microsoft.com/office/powerpoint/2010/main" val="35872793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37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378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378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378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0378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0378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0378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0378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037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1428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a:solidFill>
                  <a:srgbClr val="000000"/>
                </a:solidFill>
              </a:rPr>
              <a:t>forward Fourier Transform</a:t>
            </a:r>
          </a:p>
        </p:txBody>
      </p:sp>
      <p:pic>
        <p:nvPicPr>
          <p:cNvPr id="87043" name="Picture 3" descr="frame_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4" name="Picture 4" descr="pat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5" name="Rectangle 5"/>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a:solidFill>
                  <a:srgbClr val="000000"/>
                </a:solidFill>
              </a:rPr>
              <a:t>inverse Fourier Transform</a:t>
            </a:r>
          </a:p>
        </p:txBody>
      </p:sp>
      <p:sp>
        <p:nvSpPr>
          <p:cNvPr id="204806" name="AutoShape 6"/>
          <p:cNvSpPr>
            <a:spLocks noChangeArrowheads="1"/>
          </p:cNvSpPr>
          <p:nvPr/>
        </p:nvSpPr>
        <p:spPr bwMode="auto">
          <a:xfrm>
            <a:off x="3219450" y="4229100"/>
            <a:ext cx="1060450" cy="781050"/>
          </a:xfrm>
          <a:prstGeom prst="leftArrow">
            <a:avLst>
              <a:gd name="adj1" fmla="val 43500"/>
              <a:gd name="adj2" fmla="val 45936"/>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04807" name="AutoShape 7"/>
          <p:cNvSpPr>
            <a:spLocks noChangeArrowheads="1"/>
          </p:cNvSpPr>
          <p:nvPr/>
        </p:nvSpPr>
        <p:spPr bwMode="auto">
          <a:xfrm rot="10800000">
            <a:off x="3332163" y="4235450"/>
            <a:ext cx="1060450" cy="781050"/>
          </a:xfrm>
          <a:prstGeom prst="leftArrow">
            <a:avLst>
              <a:gd name="adj1" fmla="val 43500"/>
              <a:gd name="adj2" fmla="val 45936"/>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7048" name="Text Box 8"/>
          <p:cNvSpPr txBox="1">
            <a:spLocks noChangeArrowheads="1"/>
          </p:cNvSpPr>
          <p:nvPr/>
        </p:nvSpPr>
        <p:spPr bwMode="auto">
          <a:xfrm>
            <a:off x="3851275" y="1063625"/>
            <a:ext cx="14398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a:solidFill>
                  <a:srgbClr val="000000"/>
                </a:solidFill>
              </a:rPr>
              <a:t>no phase</a:t>
            </a:r>
          </a:p>
        </p:txBody>
      </p:sp>
      <p:grpSp>
        <p:nvGrpSpPr>
          <p:cNvPr id="204809" name="Group 9"/>
          <p:cNvGrpSpPr>
            <a:grpSpLocks/>
          </p:cNvGrpSpPr>
          <p:nvPr/>
        </p:nvGrpSpPr>
        <p:grpSpPr bwMode="auto">
          <a:xfrm>
            <a:off x="735013" y="2401888"/>
            <a:ext cx="3319462" cy="1328737"/>
            <a:chOff x="268" y="1458"/>
            <a:chExt cx="3122" cy="1366"/>
          </a:xfrm>
        </p:grpSpPr>
        <p:grpSp>
          <p:nvGrpSpPr>
            <p:cNvPr id="87050" name="Group 10"/>
            <p:cNvGrpSpPr>
              <a:grpSpLocks/>
            </p:cNvGrpSpPr>
            <p:nvPr/>
          </p:nvGrpSpPr>
          <p:grpSpPr bwMode="auto">
            <a:xfrm>
              <a:off x="268" y="1468"/>
              <a:ext cx="1561" cy="1356"/>
              <a:chOff x="575" y="1142"/>
              <a:chExt cx="1561" cy="1356"/>
            </a:xfrm>
          </p:grpSpPr>
          <p:sp>
            <p:nvSpPr>
              <p:cNvPr id="87060" name="Freeform 11"/>
              <p:cNvSpPr>
                <a:spLocks/>
              </p:cNvSpPr>
              <p:nvPr/>
            </p:nvSpPr>
            <p:spPr bwMode="auto">
              <a:xfrm>
                <a:off x="575" y="1536"/>
                <a:ext cx="101" cy="294"/>
              </a:xfrm>
              <a:custGeom>
                <a:avLst/>
                <a:gdLst>
                  <a:gd name="T0" fmla="*/ 0 w 101"/>
                  <a:gd name="T1" fmla="*/ 294 h 294"/>
                  <a:gd name="T2" fmla="*/ 53 w 101"/>
                  <a:gd name="T3" fmla="*/ 112 h 294"/>
                  <a:gd name="T4" fmla="*/ 101 w 101"/>
                  <a:gd name="T5" fmla="*/ 0 h 294"/>
                  <a:gd name="T6" fmla="*/ 0 60000 65536"/>
                  <a:gd name="T7" fmla="*/ 0 60000 65536"/>
                  <a:gd name="T8" fmla="*/ 0 60000 65536"/>
                </a:gdLst>
                <a:ahLst/>
                <a:cxnLst>
                  <a:cxn ang="T6">
                    <a:pos x="T0" y="T1"/>
                  </a:cxn>
                  <a:cxn ang="T7">
                    <a:pos x="T2" y="T3"/>
                  </a:cxn>
                  <a:cxn ang="T8">
                    <a:pos x="T4" y="T5"/>
                  </a:cxn>
                </a:cxnLst>
                <a:rect l="0" t="0" r="r" b="b"/>
                <a:pathLst>
                  <a:path w="101" h="294">
                    <a:moveTo>
                      <a:pt x="0" y="294"/>
                    </a:moveTo>
                    <a:cubicBezTo>
                      <a:pt x="9" y="264"/>
                      <a:pt x="36" y="161"/>
                      <a:pt x="53" y="112"/>
                    </a:cubicBezTo>
                    <a:cubicBezTo>
                      <a:pt x="70" y="63"/>
                      <a:pt x="91" y="23"/>
                      <a:pt x="101"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61" name="Freeform 12"/>
              <p:cNvSpPr>
                <a:spLocks/>
              </p:cNvSpPr>
              <p:nvPr/>
            </p:nvSpPr>
            <p:spPr bwMode="auto">
              <a:xfrm>
                <a:off x="664" y="1142"/>
                <a:ext cx="308" cy="402"/>
              </a:xfrm>
              <a:custGeom>
                <a:avLst/>
                <a:gdLst>
                  <a:gd name="T0" fmla="*/ 0 w 308"/>
                  <a:gd name="T1" fmla="*/ 402 h 402"/>
                  <a:gd name="T2" fmla="*/ 72 w 308"/>
                  <a:gd name="T3" fmla="*/ 266 h 402"/>
                  <a:gd name="T4" fmla="*/ 216 w 308"/>
                  <a:gd name="T5" fmla="*/ 42 h 402"/>
                  <a:gd name="T6" fmla="*/ 308 w 308"/>
                  <a:gd name="T7" fmla="*/ 14 h 4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8" h="402">
                    <a:moveTo>
                      <a:pt x="0" y="402"/>
                    </a:moveTo>
                    <a:cubicBezTo>
                      <a:pt x="12" y="380"/>
                      <a:pt x="36" y="326"/>
                      <a:pt x="72" y="266"/>
                    </a:cubicBezTo>
                    <a:cubicBezTo>
                      <a:pt x="108" y="206"/>
                      <a:pt x="177" y="84"/>
                      <a:pt x="216" y="42"/>
                    </a:cubicBezTo>
                    <a:cubicBezTo>
                      <a:pt x="255" y="0"/>
                      <a:pt x="289" y="20"/>
                      <a:pt x="308" y="14"/>
                    </a:cubicBezTo>
                  </a:path>
                </a:pathLst>
              </a:custGeom>
              <a:noFill/>
              <a:ln w="889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62" name="Freeform 13"/>
              <p:cNvSpPr>
                <a:spLocks/>
              </p:cNvSpPr>
              <p:nvPr/>
            </p:nvSpPr>
            <p:spPr bwMode="auto">
              <a:xfrm>
                <a:off x="956" y="1143"/>
                <a:ext cx="328" cy="473"/>
              </a:xfrm>
              <a:custGeom>
                <a:avLst/>
                <a:gdLst>
                  <a:gd name="T0" fmla="*/ 0 w 328"/>
                  <a:gd name="T1" fmla="*/ 5 h 473"/>
                  <a:gd name="T2" fmla="*/ 60 w 328"/>
                  <a:gd name="T3" fmla="*/ 29 h 473"/>
                  <a:gd name="T4" fmla="*/ 176 w 328"/>
                  <a:gd name="T5" fmla="*/ 177 h 473"/>
                  <a:gd name="T6" fmla="*/ 328 w 328"/>
                  <a:gd name="T7" fmla="*/ 473 h 4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8" h="473">
                    <a:moveTo>
                      <a:pt x="0" y="5"/>
                    </a:moveTo>
                    <a:cubicBezTo>
                      <a:pt x="10" y="9"/>
                      <a:pt x="31" y="0"/>
                      <a:pt x="60" y="29"/>
                    </a:cubicBezTo>
                    <a:cubicBezTo>
                      <a:pt x="89" y="58"/>
                      <a:pt x="131" y="103"/>
                      <a:pt x="176" y="177"/>
                    </a:cubicBezTo>
                    <a:cubicBezTo>
                      <a:pt x="221" y="251"/>
                      <a:pt x="296" y="411"/>
                      <a:pt x="328" y="473"/>
                    </a:cubicBezTo>
                  </a:path>
                </a:pathLst>
              </a:custGeom>
              <a:noFill/>
              <a:ln w="889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63" name="Freeform 14"/>
              <p:cNvSpPr>
                <a:spLocks/>
              </p:cNvSpPr>
              <p:nvPr/>
            </p:nvSpPr>
            <p:spPr bwMode="auto">
              <a:xfrm>
                <a:off x="1260" y="1572"/>
                <a:ext cx="160" cy="428"/>
              </a:xfrm>
              <a:custGeom>
                <a:avLst/>
                <a:gdLst>
                  <a:gd name="T0" fmla="*/ 0 w 160"/>
                  <a:gd name="T1" fmla="*/ 0 h 428"/>
                  <a:gd name="T2" fmla="*/ 56 w 160"/>
                  <a:gd name="T3" fmla="*/ 124 h 428"/>
                  <a:gd name="T4" fmla="*/ 100 w 160"/>
                  <a:gd name="T5" fmla="*/ 240 h 428"/>
                  <a:gd name="T6" fmla="*/ 160 w 160"/>
                  <a:gd name="T7" fmla="*/ 428 h 4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428">
                    <a:moveTo>
                      <a:pt x="0" y="0"/>
                    </a:moveTo>
                    <a:cubicBezTo>
                      <a:pt x="9" y="21"/>
                      <a:pt x="39" y="84"/>
                      <a:pt x="56" y="124"/>
                    </a:cubicBezTo>
                    <a:cubicBezTo>
                      <a:pt x="73" y="164"/>
                      <a:pt x="83" y="189"/>
                      <a:pt x="100" y="240"/>
                    </a:cubicBezTo>
                    <a:cubicBezTo>
                      <a:pt x="117" y="291"/>
                      <a:pt x="148" y="389"/>
                      <a:pt x="160" y="428"/>
                    </a:cubicBezTo>
                  </a:path>
                </a:pathLst>
              </a:custGeom>
              <a:noFill/>
              <a:ln w="889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64" name="Freeform 15"/>
              <p:cNvSpPr>
                <a:spLocks/>
              </p:cNvSpPr>
              <p:nvPr/>
            </p:nvSpPr>
            <p:spPr bwMode="auto">
              <a:xfrm>
                <a:off x="2028" y="1820"/>
                <a:ext cx="108" cy="304"/>
              </a:xfrm>
              <a:custGeom>
                <a:avLst/>
                <a:gdLst>
                  <a:gd name="T0" fmla="*/ 0 w 108"/>
                  <a:gd name="T1" fmla="*/ 304 h 304"/>
                  <a:gd name="T2" fmla="*/ 68 w 108"/>
                  <a:gd name="T3" fmla="*/ 136 h 304"/>
                  <a:gd name="T4" fmla="*/ 108 w 108"/>
                  <a:gd name="T5" fmla="*/ 0 h 304"/>
                  <a:gd name="T6" fmla="*/ 0 60000 65536"/>
                  <a:gd name="T7" fmla="*/ 0 60000 65536"/>
                  <a:gd name="T8" fmla="*/ 0 60000 65536"/>
                </a:gdLst>
                <a:ahLst/>
                <a:cxnLst>
                  <a:cxn ang="T6">
                    <a:pos x="T0" y="T1"/>
                  </a:cxn>
                  <a:cxn ang="T7">
                    <a:pos x="T2" y="T3"/>
                  </a:cxn>
                  <a:cxn ang="T8">
                    <a:pos x="T4" y="T5"/>
                  </a:cxn>
                </a:cxnLst>
                <a:rect l="0" t="0" r="r" b="b"/>
                <a:pathLst>
                  <a:path w="108" h="304">
                    <a:moveTo>
                      <a:pt x="0" y="304"/>
                    </a:moveTo>
                    <a:cubicBezTo>
                      <a:pt x="11" y="276"/>
                      <a:pt x="50" y="187"/>
                      <a:pt x="68" y="136"/>
                    </a:cubicBezTo>
                    <a:cubicBezTo>
                      <a:pt x="86" y="85"/>
                      <a:pt x="100" y="28"/>
                      <a:pt x="108"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65" name="Freeform 16"/>
              <p:cNvSpPr>
                <a:spLocks/>
              </p:cNvSpPr>
              <p:nvPr/>
            </p:nvSpPr>
            <p:spPr bwMode="auto">
              <a:xfrm>
                <a:off x="1824" y="2120"/>
                <a:ext cx="204" cy="332"/>
              </a:xfrm>
              <a:custGeom>
                <a:avLst/>
                <a:gdLst>
                  <a:gd name="T0" fmla="*/ 0 w 204"/>
                  <a:gd name="T1" fmla="*/ 332 h 332"/>
                  <a:gd name="T2" fmla="*/ 40 w 204"/>
                  <a:gd name="T3" fmla="*/ 288 h 332"/>
                  <a:gd name="T4" fmla="*/ 124 w 204"/>
                  <a:gd name="T5" fmla="*/ 160 h 332"/>
                  <a:gd name="T6" fmla="*/ 204 w 204"/>
                  <a:gd name="T7" fmla="*/ 0 h 3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4" h="332">
                    <a:moveTo>
                      <a:pt x="0" y="332"/>
                    </a:moveTo>
                    <a:cubicBezTo>
                      <a:pt x="7" y="325"/>
                      <a:pt x="19" y="317"/>
                      <a:pt x="40" y="288"/>
                    </a:cubicBezTo>
                    <a:cubicBezTo>
                      <a:pt x="61" y="259"/>
                      <a:pt x="97" y="208"/>
                      <a:pt x="124" y="160"/>
                    </a:cubicBezTo>
                    <a:cubicBezTo>
                      <a:pt x="151" y="112"/>
                      <a:pt x="187" y="33"/>
                      <a:pt x="204" y="0"/>
                    </a:cubicBezTo>
                  </a:path>
                </a:pathLst>
              </a:custGeom>
              <a:noFill/>
              <a:ln w="889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66" name="Freeform 17"/>
              <p:cNvSpPr>
                <a:spLocks/>
              </p:cNvSpPr>
              <p:nvPr/>
            </p:nvSpPr>
            <p:spPr bwMode="auto">
              <a:xfrm>
                <a:off x="1544" y="2256"/>
                <a:ext cx="276" cy="242"/>
              </a:xfrm>
              <a:custGeom>
                <a:avLst/>
                <a:gdLst>
                  <a:gd name="T0" fmla="*/ 276 w 276"/>
                  <a:gd name="T1" fmla="*/ 204 h 242"/>
                  <a:gd name="T2" fmla="*/ 208 w 276"/>
                  <a:gd name="T3" fmla="*/ 232 h 242"/>
                  <a:gd name="T4" fmla="*/ 96 w 276"/>
                  <a:gd name="T5" fmla="*/ 144 h 242"/>
                  <a:gd name="T6" fmla="*/ 0 w 276"/>
                  <a:gd name="T7" fmla="*/ 0 h 2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6" h="242">
                    <a:moveTo>
                      <a:pt x="276" y="204"/>
                    </a:moveTo>
                    <a:cubicBezTo>
                      <a:pt x="265" y="209"/>
                      <a:pt x="238" y="242"/>
                      <a:pt x="208" y="232"/>
                    </a:cubicBezTo>
                    <a:cubicBezTo>
                      <a:pt x="178" y="222"/>
                      <a:pt x="131" y="183"/>
                      <a:pt x="96" y="144"/>
                    </a:cubicBezTo>
                    <a:cubicBezTo>
                      <a:pt x="61" y="105"/>
                      <a:pt x="20" y="30"/>
                      <a:pt x="0" y="0"/>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67" name="Freeform 18"/>
              <p:cNvSpPr>
                <a:spLocks/>
              </p:cNvSpPr>
              <p:nvPr/>
            </p:nvSpPr>
            <p:spPr bwMode="auto">
              <a:xfrm>
                <a:off x="1416" y="1984"/>
                <a:ext cx="124" cy="276"/>
              </a:xfrm>
              <a:custGeom>
                <a:avLst/>
                <a:gdLst>
                  <a:gd name="T0" fmla="*/ 124 w 124"/>
                  <a:gd name="T1" fmla="*/ 276 h 276"/>
                  <a:gd name="T2" fmla="*/ 64 w 124"/>
                  <a:gd name="T3" fmla="*/ 172 h 276"/>
                  <a:gd name="T4" fmla="*/ 28 w 124"/>
                  <a:gd name="T5" fmla="*/ 100 h 276"/>
                  <a:gd name="T6" fmla="*/ 0 w 124"/>
                  <a:gd name="T7" fmla="*/ 0 h 2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276">
                    <a:moveTo>
                      <a:pt x="124" y="276"/>
                    </a:moveTo>
                    <a:cubicBezTo>
                      <a:pt x="114" y="259"/>
                      <a:pt x="80" y="201"/>
                      <a:pt x="64" y="172"/>
                    </a:cubicBezTo>
                    <a:cubicBezTo>
                      <a:pt x="48" y="143"/>
                      <a:pt x="39" y="129"/>
                      <a:pt x="28" y="100"/>
                    </a:cubicBezTo>
                    <a:cubicBezTo>
                      <a:pt x="17" y="71"/>
                      <a:pt x="6" y="21"/>
                      <a:pt x="0" y="0"/>
                    </a:cubicBezTo>
                  </a:path>
                </a:pathLst>
              </a:custGeom>
              <a:noFill/>
              <a:ln w="88900">
                <a:solidFill>
                  <a:srgbClr val="33CC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87051" name="Group 19"/>
            <p:cNvGrpSpPr>
              <a:grpSpLocks/>
            </p:cNvGrpSpPr>
            <p:nvPr/>
          </p:nvGrpSpPr>
          <p:grpSpPr bwMode="auto">
            <a:xfrm>
              <a:off x="1829" y="1458"/>
              <a:ext cx="1561" cy="1356"/>
              <a:chOff x="575" y="1142"/>
              <a:chExt cx="1561" cy="1356"/>
            </a:xfrm>
          </p:grpSpPr>
          <p:sp>
            <p:nvSpPr>
              <p:cNvPr id="87052" name="Freeform 20"/>
              <p:cNvSpPr>
                <a:spLocks/>
              </p:cNvSpPr>
              <p:nvPr/>
            </p:nvSpPr>
            <p:spPr bwMode="auto">
              <a:xfrm>
                <a:off x="575" y="1536"/>
                <a:ext cx="101" cy="294"/>
              </a:xfrm>
              <a:custGeom>
                <a:avLst/>
                <a:gdLst>
                  <a:gd name="T0" fmla="*/ 0 w 101"/>
                  <a:gd name="T1" fmla="*/ 294 h 294"/>
                  <a:gd name="T2" fmla="*/ 53 w 101"/>
                  <a:gd name="T3" fmla="*/ 112 h 294"/>
                  <a:gd name="T4" fmla="*/ 101 w 101"/>
                  <a:gd name="T5" fmla="*/ 0 h 294"/>
                  <a:gd name="T6" fmla="*/ 0 60000 65536"/>
                  <a:gd name="T7" fmla="*/ 0 60000 65536"/>
                  <a:gd name="T8" fmla="*/ 0 60000 65536"/>
                </a:gdLst>
                <a:ahLst/>
                <a:cxnLst>
                  <a:cxn ang="T6">
                    <a:pos x="T0" y="T1"/>
                  </a:cxn>
                  <a:cxn ang="T7">
                    <a:pos x="T2" y="T3"/>
                  </a:cxn>
                  <a:cxn ang="T8">
                    <a:pos x="T4" y="T5"/>
                  </a:cxn>
                </a:cxnLst>
                <a:rect l="0" t="0" r="r" b="b"/>
                <a:pathLst>
                  <a:path w="101" h="294">
                    <a:moveTo>
                      <a:pt x="0" y="294"/>
                    </a:moveTo>
                    <a:cubicBezTo>
                      <a:pt x="9" y="264"/>
                      <a:pt x="36" y="161"/>
                      <a:pt x="53" y="112"/>
                    </a:cubicBezTo>
                    <a:cubicBezTo>
                      <a:pt x="70" y="63"/>
                      <a:pt x="91" y="23"/>
                      <a:pt x="101"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53" name="Freeform 21"/>
              <p:cNvSpPr>
                <a:spLocks/>
              </p:cNvSpPr>
              <p:nvPr/>
            </p:nvSpPr>
            <p:spPr bwMode="auto">
              <a:xfrm>
                <a:off x="664" y="1142"/>
                <a:ext cx="308" cy="402"/>
              </a:xfrm>
              <a:custGeom>
                <a:avLst/>
                <a:gdLst>
                  <a:gd name="T0" fmla="*/ 0 w 308"/>
                  <a:gd name="T1" fmla="*/ 402 h 402"/>
                  <a:gd name="T2" fmla="*/ 72 w 308"/>
                  <a:gd name="T3" fmla="*/ 266 h 402"/>
                  <a:gd name="T4" fmla="*/ 216 w 308"/>
                  <a:gd name="T5" fmla="*/ 42 h 402"/>
                  <a:gd name="T6" fmla="*/ 308 w 308"/>
                  <a:gd name="T7" fmla="*/ 14 h 4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8" h="402">
                    <a:moveTo>
                      <a:pt x="0" y="402"/>
                    </a:moveTo>
                    <a:cubicBezTo>
                      <a:pt x="12" y="380"/>
                      <a:pt x="36" y="326"/>
                      <a:pt x="72" y="266"/>
                    </a:cubicBezTo>
                    <a:cubicBezTo>
                      <a:pt x="108" y="206"/>
                      <a:pt x="177" y="84"/>
                      <a:pt x="216" y="42"/>
                    </a:cubicBezTo>
                    <a:cubicBezTo>
                      <a:pt x="255" y="0"/>
                      <a:pt x="289" y="20"/>
                      <a:pt x="308" y="14"/>
                    </a:cubicBezTo>
                  </a:path>
                </a:pathLst>
              </a:custGeom>
              <a:noFill/>
              <a:ln w="889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54" name="Freeform 22"/>
              <p:cNvSpPr>
                <a:spLocks/>
              </p:cNvSpPr>
              <p:nvPr/>
            </p:nvSpPr>
            <p:spPr bwMode="auto">
              <a:xfrm>
                <a:off x="956" y="1143"/>
                <a:ext cx="328" cy="473"/>
              </a:xfrm>
              <a:custGeom>
                <a:avLst/>
                <a:gdLst>
                  <a:gd name="T0" fmla="*/ 0 w 328"/>
                  <a:gd name="T1" fmla="*/ 5 h 473"/>
                  <a:gd name="T2" fmla="*/ 60 w 328"/>
                  <a:gd name="T3" fmla="*/ 29 h 473"/>
                  <a:gd name="T4" fmla="*/ 176 w 328"/>
                  <a:gd name="T5" fmla="*/ 177 h 473"/>
                  <a:gd name="T6" fmla="*/ 328 w 328"/>
                  <a:gd name="T7" fmla="*/ 473 h 4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8" h="473">
                    <a:moveTo>
                      <a:pt x="0" y="5"/>
                    </a:moveTo>
                    <a:cubicBezTo>
                      <a:pt x="10" y="9"/>
                      <a:pt x="31" y="0"/>
                      <a:pt x="60" y="29"/>
                    </a:cubicBezTo>
                    <a:cubicBezTo>
                      <a:pt x="89" y="58"/>
                      <a:pt x="131" y="103"/>
                      <a:pt x="176" y="177"/>
                    </a:cubicBezTo>
                    <a:cubicBezTo>
                      <a:pt x="221" y="251"/>
                      <a:pt x="296" y="411"/>
                      <a:pt x="328" y="473"/>
                    </a:cubicBezTo>
                  </a:path>
                </a:pathLst>
              </a:custGeom>
              <a:noFill/>
              <a:ln w="889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55" name="Freeform 23"/>
              <p:cNvSpPr>
                <a:spLocks/>
              </p:cNvSpPr>
              <p:nvPr/>
            </p:nvSpPr>
            <p:spPr bwMode="auto">
              <a:xfrm>
                <a:off x="1260" y="1572"/>
                <a:ext cx="160" cy="428"/>
              </a:xfrm>
              <a:custGeom>
                <a:avLst/>
                <a:gdLst>
                  <a:gd name="T0" fmla="*/ 0 w 160"/>
                  <a:gd name="T1" fmla="*/ 0 h 428"/>
                  <a:gd name="T2" fmla="*/ 56 w 160"/>
                  <a:gd name="T3" fmla="*/ 124 h 428"/>
                  <a:gd name="T4" fmla="*/ 100 w 160"/>
                  <a:gd name="T5" fmla="*/ 240 h 428"/>
                  <a:gd name="T6" fmla="*/ 160 w 160"/>
                  <a:gd name="T7" fmla="*/ 428 h 4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428">
                    <a:moveTo>
                      <a:pt x="0" y="0"/>
                    </a:moveTo>
                    <a:cubicBezTo>
                      <a:pt x="9" y="21"/>
                      <a:pt x="39" y="84"/>
                      <a:pt x="56" y="124"/>
                    </a:cubicBezTo>
                    <a:cubicBezTo>
                      <a:pt x="73" y="164"/>
                      <a:pt x="83" y="189"/>
                      <a:pt x="100" y="240"/>
                    </a:cubicBezTo>
                    <a:cubicBezTo>
                      <a:pt x="117" y="291"/>
                      <a:pt x="148" y="389"/>
                      <a:pt x="160" y="428"/>
                    </a:cubicBezTo>
                  </a:path>
                </a:pathLst>
              </a:custGeom>
              <a:noFill/>
              <a:ln w="889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56" name="Freeform 24"/>
              <p:cNvSpPr>
                <a:spLocks/>
              </p:cNvSpPr>
              <p:nvPr/>
            </p:nvSpPr>
            <p:spPr bwMode="auto">
              <a:xfrm>
                <a:off x="2028" y="1820"/>
                <a:ext cx="108" cy="304"/>
              </a:xfrm>
              <a:custGeom>
                <a:avLst/>
                <a:gdLst>
                  <a:gd name="T0" fmla="*/ 0 w 108"/>
                  <a:gd name="T1" fmla="*/ 304 h 304"/>
                  <a:gd name="T2" fmla="*/ 68 w 108"/>
                  <a:gd name="T3" fmla="*/ 136 h 304"/>
                  <a:gd name="T4" fmla="*/ 108 w 108"/>
                  <a:gd name="T5" fmla="*/ 0 h 304"/>
                  <a:gd name="T6" fmla="*/ 0 60000 65536"/>
                  <a:gd name="T7" fmla="*/ 0 60000 65536"/>
                  <a:gd name="T8" fmla="*/ 0 60000 65536"/>
                </a:gdLst>
                <a:ahLst/>
                <a:cxnLst>
                  <a:cxn ang="T6">
                    <a:pos x="T0" y="T1"/>
                  </a:cxn>
                  <a:cxn ang="T7">
                    <a:pos x="T2" y="T3"/>
                  </a:cxn>
                  <a:cxn ang="T8">
                    <a:pos x="T4" y="T5"/>
                  </a:cxn>
                </a:cxnLst>
                <a:rect l="0" t="0" r="r" b="b"/>
                <a:pathLst>
                  <a:path w="108" h="304">
                    <a:moveTo>
                      <a:pt x="0" y="304"/>
                    </a:moveTo>
                    <a:cubicBezTo>
                      <a:pt x="11" y="276"/>
                      <a:pt x="50" y="187"/>
                      <a:pt x="68" y="136"/>
                    </a:cubicBezTo>
                    <a:cubicBezTo>
                      <a:pt x="86" y="85"/>
                      <a:pt x="100" y="28"/>
                      <a:pt x="108"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57" name="Freeform 25"/>
              <p:cNvSpPr>
                <a:spLocks/>
              </p:cNvSpPr>
              <p:nvPr/>
            </p:nvSpPr>
            <p:spPr bwMode="auto">
              <a:xfrm>
                <a:off x="1824" y="2120"/>
                <a:ext cx="204" cy="332"/>
              </a:xfrm>
              <a:custGeom>
                <a:avLst/>
                <a:gdLst>
                  <a:gd name="T0" fmla="*/ 0 w 204"/>
                  <a:gd name="T1" fmla="*/ 332 h 332"/>
                  <a:gd name="T2" fmla="*/ 40 w 204"/>
                  <a:gd name="T3" fmla="*/ 288 h 332"/>
                  <a:gd name="T4" fmla="*/ 124 w 204"/>
                  <a:gd name="T5" fmla="*/ 160 h 332"/>
                  <a:gd name="T6" fmla="*/ 204 w 204"/>
                  <a:gd name="T7" fmla="*/ 0 h 3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4" h="332">
                    <a:moveTo>
                      <a:pt x="0" y="332"/>
                    </a:moveTo>
                    <a:cubicBezTo>
                      <a:pt x="7" y="325"/>
                      <a:pt x="19" y="317"/>
                      <a:pt x="40" y="288"/>
                    </a:cubicBezTo>
                    <a:cubicBezTo>
                      <a:pt x="61" y="259"/>
                      <a:pt x="97" y="208"/>
                      <a:pt x="124" y="160"/>
                    </a:cubicBezTo>
                    <a:cubicBezTo>
                      <a:pt x="151" y="112"/>
                      <a:pt x="187" y="33"/>
                      <a:pt x="204" y="0"/>
                    </a:cubicBezTo>
                  </a:path>
                </a:pathLst>
              </a:custGeom>
              <a:noFill/>
              <a:ln w="889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58" name="Freeform 26"/>
              <p:cNvSpPr>
                <a:spLocks/>
              </p:cNvSpPr>
              <p:nvPr/>
            </p:nvSpPr>
            <p:spPr bwMode="auto">
              <a:xfrm>
                <a:off x="1544" y="2256"/>
                <a:ext cx="276" cy="242"/>
              </a:xfrm>
              <a:custGeom>
                <a:avLst/>
                <a:gdLst>
                  <a:gd name="T0" fmla="*/ 276 w 276"/>
                  <a:gd name="T1" fmla="*/ 204 h 242"/>
                  <a:gd name="T2" fmla="*/ 208 w 276"/>
                  <a:gd name="T3" fmla="*/ 232 h 242"/>
                  <a:gd name="T4" fmla="*/ 96 w 276"/>
                  <a:gd name="T5" fmla="*/ 144 h 242"/>
                  <a:gd name="T6" fmla="*/ 0 w 276"/>
                  <a:gd name="T7" fmla="*/ 0 h 2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6" h="242">
                    <a:moveTo>
                      <a:pt x="276" y="204"/>
                    </a:moveTo>
                    <a:cubicBezTo>
                      <a:pt x="265" y="209"/>
                      <a:pt x="238" y="242"/>
                      <a:pt x="208" y="232"/>
                    </a:cubicBezTo>
                    <a:cubicBezTo>
                      <a:pt x="178" y="222"/>
                      <a:pt x="131" y="183"/>
                      <a:pt x="96" y="144"/>
                    </a:cubicBezTo>
                    <a:cubicBezTo>
                      <a:pt x="61" y="105"/>
                      <a:pt x="20" y="30"/>
                      <a:pt x="0" y="0"/>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59" name="Freeform 27"/>
              <p:cNvSpPr>
                <a:spLocks/>
              </p:cNvSpPr>
              <p:nvPr/>
            </p:nvSpPr>
            <p:spPr bwMode="auto">
              <a:xfrm>
                <a:off x="1416" y="1984"/>
                <a:ext cx="124" cy="276"/>
              </a:xfrm>
              <a:custGeom>
                <a:avLst/>
                <a:gdLst>
                  <a:gd name="T0" fmla="*/ 124 w 124"/>
                  <a:gd name="T1" fmla="*/ 276 h 276"/>
                  <a:gd name="T2" fmla="*/ 64 w 124"/>
                  <a:gd name="T3" fmla="*/ 172 h 276"/>
                  <a:gd name="T4" fmla="*/ 28 w 124"/>
                  <a:gd name="T5" fmla="*/ 100 h 276"/>
                  <a:gd name="T6" fmla="*/ 0 w 124"/>
                  <a:gd name="T7" fmla="*/ 0 h 2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276">
                    <a:moveTo>
                      <a:pt x="124" y="276"/>
                    </a:moveTo>
                    <a:cubicBezTo>
                      <a:pt x="114" y="259"/>
                      <a:pt x="80" y="201"/>
                      <a:pt x="64" y="172"/>
                    </a:cubicBezTo>
                    <a:cubicBezTo>
                      <a:pt x="48" y="143"/>
                      <a:pt x="39" y="129"/>
                      <a:pt x="28" y="100"/>
                    </a:cubicBezTo>
                    <a:cubicBezTo>
                      <a:pt x="17" y="71"/>
                      <a:pt x="6" y="21"/>
                      <a:pt x="0" y="0"/>
                    </a:cubicBezTo>
                  </a:path>
                </a:pathLst>
              </a:custGeom>
              <a:noFill/>
              <a:ln w="88900">
                <a:solidFill>
                  <a:srgbClr val="33CC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spTree>
    <p:extLst>
      <p:ext uri="{BB962C8B-B14F-4D97-AF65-F5344CB8AC3E}">
        <p14:creationId xmlns:p14="http://schemas.microsoft.com/office/powerpoint/2010/main" val="29359065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480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04802"/>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20480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480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480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48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2" grpId="0"/>
      <p:bldP spid="204805" grpId="0"/>
      <p:bldP spid="204806" grpId="0" animBg="1"/>
      <p:bldP spid="20480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a:solidFill>
                  <a:srgbClr val="000000"/>
                </a:solidFill>
              </a:rPr>
              <a:t>scattering from a structure</a:t>
            </a:r>
          </a:p>
        </p:txBody>
      </p:sp>
      <p:sp>
        <p:nvSpPr>
          <p:cNvPr id="88067" name="Text Box 3"/>
          <p:cNvSpPr txBox="1">
            <a:spLocks noChangeArrowheads="1"/>
          </p:cNvSpPr>
          <p:nvPr/>
        </p:nvSpPr>
        <p:spPr bwMode="auto">
          <a:xfrm>
            <a:off x="3317875" y="1063625"/>
            <a:ext cx="250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a:solidFill>
                  <a:srgbClr val="000000"/>
                </a:solidFill>
              </a:rPr>
              <a:t>colored by phase</a:t>
            </a:r>
          </a:p>
        </p:txBody>
      </p:sp>
      <p:pic>
        <p:nvPicPr>
          <p:cNvPr id="88068" name="Picture 4" descr="phaseframe_fl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9" name="Picture 5" descr="phaseframe_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0" name="Picture 6" descr="phaseframe_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1" name="Picture 7" descr="phaseframe_0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2" name="Picture 8" descr="phaseframe_00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3" name="Picture 9" descr="phaseframe_0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4" name="Picture 10" descr="phaseframe_00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5" name="Picture 11" descr="phaseframe_00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6" name="Picture 12" descr="phaseframe_00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7" name="Picture 13" descr="phaseframe_00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8" name="Picture 14" descr="phaseframe_00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9" name="Text Box 1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a:t>
            </a:r>
          </a:p>
        </p:txBody>
      </p:sp>
      <p:sp>
        <p:nvSpPr>
          <p:cNvPr id="88080" name="Text Box 1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detector</a:t>
            </a:r>
          </a:p>
        </p:txBody>
      </p:sp>
      <p:sp>
        <p:nvSpPr>
          <p:cNvPr id="88081" name="AutoShape 17"/>
          <p:cNvSpPr>
            <a:spLocks noChangeArrowheads="1"/>
          </p:cNvSpPr>
          <p:nvPr/>
        </p:nvSpPr>
        <p:spPr bwMode="auto">
          <a:xfrm>
            <a:off x="3219450" y="4229100"/>
            <a:ext cx="941388" cy="781050"/>
          </a:xfrm>
          <a:prstGeom prst="leftArrow">
            <a:avLst>
              <a:gd name="adj1" fmla="val 43500"/>
              <a:gd name="adj2" fmla="val 40779"/>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205842" name="Group 18"/>
          <p:cNvGrpSpPr>
            <a:grpSpLocks/>
          </p:cNvGrpSpPr>
          <p:nvPr/>
        </p:nvGrpSpPr>
        <p:grpSpPr bwMode="auto">
          <a:xfrm>
            <a:off x="735013" y="2401888"/>
            <a:ext cx="3319462" cy="1328737"/>
            <a:chOff x="268" y="1458"/>
            <a:chExt cx="3122" cy="1366"/>
          </a:xfrm>
        </p:grpSpPr>
        <p:grpSp>
          <p:nvGrpSpPr>
            <p:cNvPr id="88085" name="Group 19"/>
            <p:cNvGrpSpPr>
              <a:grpSpLocks/>
            </p:cNvGrpSpPr>
            <p:nvPr/>
          </p:nvGrpSpPr>
          <p:grpSpPr bwMode="auto">
            <a:xfrm>
              <a:off x="268" y="1468"/>
              <a:ext cx="1561" cy="1356"/>
              <a:chOff x="575" y="1142"/>
              <a:chExt cx="1561" cy="1356"/>
            </a:xfrm>
          </p:grpSpPr>
          <p:sp>
            <p:nvSpPr>
              <p:cNvPr id="88095" name="Freeform 20"/>
              <p:cNvSpPr>
                <a:spLocks/>
              </p:cNvSpPr>
              <p:nvPr/>
            </p:nvSpPr>
            <p:spPr bwMode="auto">
              <a:xfrm>
                <a:off x="575" y="1536"/>
                <a:ext cx="101" cy="294"/>
              </a:xfrm>
              <a:custGeom>
                <a:avLst/>
                <a:gdLst>
                  <a:gd name="T0" fmla="*/ 0 w 101"/>
                  <a:gd name="T1" fmla="*/ 294 h 294"/>
                  <a:gd name="T2" fmla="*/ 53 w 101"/>
                  <a:gd name="T3" fmla="*/ 112 h 294"/>
                  <a:gd name="T4" fmla="*/ 101 w 101"/>
                  <a:gd name="T5" fmla="*/ 0 h 294"/>
                  <a:gd name="T6" fmla="*/ 0 60000 65536"/>
                  <a:gd name="T7" fmla="*/ 0 60000 65536"/>
                  <a:gd name="T8" fmla="*/ 0 60000 65536"/>
                </a:gdLst>
                <a:ahLst/>
                <a:cxnLst>
                  <a:cxn ang="T6">
                    <a:pos x="T0" y="T1"/>
                  </a:cxn>
                  <a:cxn ang="T7">
                    <a:pos x="T2" y="T3"/>
                  </a:cxn>
                  <a:cxn ang="T8">
                    <a:pos x="T4" y="T5"/>
                  </a:cxn>
                </a:cxnLst>
                <a:rect l="0" t="0" r="r" b="b"/>
                <a:pathLst>
                  <a:path w="101" h="294">
                    <a:moveTo>
                      <a:pt x="0" y="294"/>
                    </a:moveTo>
                    <a:cubicBezTo>
                      <a:pt x="9" y="264"/>
                      <a:pt x="36" y="161"/>
                      <a:pt x="53" y="112"/>
                    </a:cubicBezTo>
                    <a:cubicBezTo>
                      <a:pt x="70" y="63"/>
                      <a:pt x="91" y="23"/>
                      <a:pt x="101"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096" name="Freeform 21"/>
              <p:cNvSpPr>
                <a:spLocks/>
              </p:cNvSpPr>
              <p:nvPr/>
            </p:nvSpPr>
            <p:spPr bwMode="auto">
              <a:xfrm>
                <a:off x="664" y="1142"/>
                <a:ext cx="308" cy="402"/>
              </a:xfrm>
              <a:custGeom>
                <a:avLst/>
                <a:gdLst>
                  <a:gd name="T0" fmla="*/ 0 w 308"/>
                  <a:gd name="T1" fmla="*/ 402 h 402"/>
                  <a:gd name="T2" fmla="*/ 72 w 308"/>
                  <a:gd name="T3" fmla="*/ 266 h 402"/>
                  <a:gd name="T4" fmla="*/ 216 w 308"/>
                  <a:gd name="T5" fmla="*/ 42 h 402"/>
                  <a:gd name="T6" fmla="*/ 308 w 308"/>
                  <a:gd name="T7" fmla="*/ 14 h 4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8" h="402">
                    <a:moveTo>
                      <a:pt x="0" y="402"/>
                    </a:moveTo>
                    <a:cubicBezTo>
                      <a:pt x="12" y="380"/>
                      <a:pt x="36" y="326"/>
                      <a:pt x="72" y="266"/>
                    </a:cubicBezTo>
                    <a:cubicBezTo>
                      <a:pt x="108" y="206"/>
                      <a:pt x="177" y="84"/>
                      <a:pt x="216" y="42"/>
                    </a:cubicBezTo>
                    <a:cubicBezTo>
                      <a:pt x="255" y="0"/>
                      <a:pt x="289" y="20"/>
                      <a:pt x="308" y="14"/>
                    </a:cubicBezTo>
                  </a:path>
                </a:pathLst>
              </a:custGeom>
              <a:noFill/>
              <a:ln w="889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097" name="Freeform 22"/>
              <p:cNvSpPr>
                <a:spLocks/>
              </p:cNvSpPr>
              <p:nvPr/>
            </p:nvSpPr>
            <p:spPr bwMode="auto">
              <a:xfrm>
                <a:off x="956" y="1143"/>
                <a:ext cx="328" cy="473"/>
              </a:xfrm>
              <a:custGeom>
                <a:avLst/>
                <a:gdLst>
                  <a:gd name="T0" fmla="*/ 0 w 328"/>
                  <a:gd name="T1" fmla="*/ 5 h 473"/>
                  <a:gd name="T2" fmla="*/ 60 w 328"/>
                  <a:gd name="T3" fmla="*/ 29 h 473"/>
                  <a:gd name="T4" fmla="*/ 176 w 328"/>
                  <a:gd name="T5" fmla="*/ 177 h 473"/>
                  <a:gd name="T6" fmla="*/ 328 w 328"/>
                  <a:gd name="T7" fmla="*/ 473 h 4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8" h="473">
                    <a:moveTo>
                      <a:pt x="0" y="5"/>
                    </a:moveTo>
                    <a:cubicBezTo>
                      <a:pt x="10" y="9"/>
                      <a:pt x="31" y="0"/>
                      <a:pt x="60" y="29"/>
                    </a:cubicBezTo>
                    <a:cubicBezTo>
                      <a:pt x="89" y="58"/>
                      <a:pt x="131" y="103"/>
                      <a:pt x="176" y="177"/>
                    </a:cubicBezTo>
                    <a:cubicBezTo>
                      <a:pt x="221" y="251"/>
                      <a:pt x="296" y="411"/>
                      <a:pt x="328" y="473"/>
                    </a:cubicBezTo>
                  </a:path>
                </a:pathLst>
              </a:custGeom>
              <a:noFill/>
              <a:ln w="889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098" name="Freeform 23"/>
              <p:cNvSpPr>
                <a:spLocks/>
              </p:cNvSpPr>
              <p:nvPr/>
            </p:nvSpPr>
            <p:spPr bwMode="auto">
              <a:xfrm>
                <a:off x="1260" y="1572"/>
                <a:ext cx="160" cy="428"/>
              </a:xfrm>
              <a:custGeom>
                <a:avLst/>
                <a:gdLst>
                  <a:gd name="T0" fmla="*/ 0 w 160"/>
                  <a:gd name="T1" fmla="*/ 0 h 428"/>
                  <a:gd name="T2" fmla="*/ 56 w 160"/>
                  <a:gd name="T3" fmla="*/ 124 h 428"/>
                  <a:gd name="T4" fmla="*/ 100 w 160"/>
                  <a:gd name="T5" fmla="*/ 240 h 428"/>
                  <a:gd name="T6" fmla="*/ 160 w 160"/>
                  <a:gd name="T7" fmla="*/ 428 h 4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428">
                    <a:moveTo>
                      <a:pt x="0" y="0"/>
                    </a:moveTo>
                    <a:cubicBezTo>
                      <a:pt x="9" y="21"/>
                      <a:pt x="39" y="84"/>
                      <a:pt x="56" y="124"/>
                    </a:cubicBezTo>
                    <a:cubicBezTo>
                      <a:pt x="73" y="164"/>
                      <a:pt x="83" y="189"/>
                      <a:pt x="100" y="240"/>
                    </a:cubicBezTo>
                    <a:cubicBezTo>
                      <a:pt x="117" y="291"/>
                      <a:pt x="148" y="389"/>
                      <a:pt x="160" y="428"/>
                    </a:cubicBezTo>
                  </a:path>
                </a:pathLst>
              </a:custGeom>
              <a:noFill/>
              <a:ln w="889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099" name="Freeform 24"/>
              <p:cNvSpPr>
                <a:spLocks/>
              </p:cNvSpPr>
              <p:nvPr/>
            </p:nvSpPr>
            <p:spPr bwMode="auto">
              <a:xfrm>
                <a:off x="2028" y="1820"/>
                <a:ext cx="108" cy="304"/>
              </a:xfrm>
              <a:custGeom>
                <a:avLst/>
                <a:gdLst>
                  <a:gd name="T0" fmla="*/ 0 w 108"/>
                  <a:gd name="T1" fmla="*/ 304 h 304"/>
                  <a:gd name="T2" fmla="*/ 68 w 108"/>
                  <a:gd name="T3" fmla="*/ 136 h 304"/>
                  <a:gd name="T4" fmla="*/ 108 w 108"/>
                  <a:gd name="T5" fmla="*/ 0 h 304"/>
                  <a:gd name="T6" fmla="*/ 0 60000 65536"/>
                  <a:gd name="T7" fmla="*/ 0 60000 65536"/>
                  <a:gd name="T8" fmla="*/ 0 60000 65536"/>
                </a:gdLst>
                <a:ahLst/>
                <a:cxnLst>
                  <a:cxn ang="T6">
                    <a:pos x="T0" y="T1"/>
                  </a:cxn>
                  <a:cxn ang="T7">
                    <a:pos x="T2" y="T3"/>
                  </a:cxn>
                  <a:cxn ang="T8">
                    <a:pos x="T4" y="T5"/>
                  </a:cxn>
                </a:cxnLst>
                <a:rect l="0" t="0" r="r" b="b"/>
                <a:pathLst>
                  <a:path w="108" h="304">
                    <a:moveTo>
                      <a:pt x="0" y="304"/>
                    </a:moveTo>
                    <a:cubicBezTo>
                      <a:pt x="11" y="276"/>
                      <a:pt x="50" y="187"/>
                      <a:pt x="68" y="136"/>
                    </a:cubicBezTo>
                    <a:cubicBezTo>
                      <a:pt x="86" y="85"/>
                      <a:pt x="100" y="28"/>
                      <a:pt x="108"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100" name="Freeform 25"/>
              <p:cNvSpPr>
                <a:spLocks/>
              </p:cNvSpPr>
              <p:nvPr/>
            </p:nvSpPr>
            <p:spPr bwMode="auto">
              <a:xfrm>
                <a:off x="1824" y="2120"/>
                <a:ext cx="204" cy="332"/>
              </a:xfrm>
              <a:custGeom>
                <a:avLst/>
                <a:gdLst>
                  <a:gd name="T0" fmla="*/ 0 w 204"/>
                  <a:gd name="T1" fmla="*/ 332 h 332"/>
                  <a:gd name="T2" fmla="*/ 40 w 204"/>
                  <a:gd name="T3" fmla="*/ 288 h 332"/>
                  <a:gd name="T4" fmla="*/ 124 w 204"/>
                  <a:gd name="T5" fmla="*/ 160 h 332"/>
                  <a:gd name="T6" fmla="*/ 204 w 204"/>
                  <a:gd name="T7" fmla="*/ 0 h 3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4" h="332">
                    <a:moveTo>
                      <a:pt x="0" y="332"/>
                    </a:moveTo>
                    <a:cubicBezTo>
                      <a:pt x="7" y="325"/>
                      <a:pt x="19" y="317"/>
                      <a:pt x="40" y="288"/>
                    </a:cubicBezTo>
                    <a:cubicBezTo>
                      <a:pt x="61" y="259"/>
                      <a:pt x="97" y="208"/>
                      <a:pt x="124" y="160"/>
                    </a:cubicBezTo>
                    <a:cubicBezTo>
                      <a:pt x="151" y="112"/>
                      <a:pt x="187" y="33"/>
                      <a:pt x="204" y="0"/>
                    </a:cubicBezTo>
                  </a:path>
                </a:pathLst>
              </a:custGeom>
              <a:noFill/>
              <a:ln w="889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101" name="Freeform 26"/>
              <p:cNvSpPr>
                <a:spLocks/>
              </p:cNvSpPr>
              <p:nvPr/>
            </p:nvSpPr>
            <p:spPr bwMode="auto">
              <a:xfrm>
                <a:off x="1544" y="2256"/>
                <a:ext cx="276" cy="242"/>
              </a:xfrm>
              <a:custGeom>
                <a:avLst/>
                <a:gdLst>
                  <a:gd name="T0" fmla="*/ 276 w 276"/>
                  <a:gd name="T1" fmla="*/ 204 h 242"/>
                  <a:gd name="T2" fmla="*/ 208 w 276"/>
                  <a:gd name="T3" fmla="*/ 232 h 242"/>
                  <a:gd name="T4" fmla="*/ 96 w 276"/>
                  <a:gd name="T5" fmla="*/ 144 h 242"/>
                  <a:gd name="T6" fmla="*/ 0 w 276"/>
                  <a:gd name="T7" fmla="*/ 0 h 2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6" h="242">
                    <a:moveTo>
                      <a:pt x="276" y="204"/>
                    </a:moveTo>
                    <a:cubicBezTo>
                      <a:pt x="265" y="209"/>
                      <a:pt x="238" y="242"/>
                      <a:pt x="208" y="232"/>
                    </a:cubicBezTo>
                    <a:cubicBezTo>
                      <a:pt x="178" y="222"/>
                      <a:pt x="131" y="183"/>
                      <a:pt x="96" y="144"/>
                    </a:cubicBezTo>
                    <a:cubicBezTo>
                      <a:pt x="61" y="105"/>
                      <a:pt x="20" y="30"/>
                      <a:pt x="0" y="0"/>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102" name="Freeform 27"/>
              <p:cNvSpPr>
                <a:spLocks/>
              </p:cNvSpPr>
              <p:nvPr/>
            </p:nvSpPr>
            <p:spPr bwMode="auto">
              <a:xfrm>
                <a:off x="1416" y="1984"/>
                <a:ext cx="124" cy="276"/>
              </a:xfrm>
              <a:custGeom>
                <a:avLst/>
                <a:gdLst>
                  <a:gd name="T0" fmla="*/ 124 w 124"/>
                  <a:gd name="T1" fmla="*/ 276 h 276"/>
                  <a:gd name="T2" fmla="*/ 64 w 124"/>
                  <a:gd name="T3" fmla="*/ 172 h 276"/>
                  <a:gd name="T4" fmla="*/ 28 w 124"/>
                  <a:gd name="T5" fmla="*/ 100 h 276"/>
                  <a:gd name="T6" fmla="*/ 0 w 124"/>
                  <a:gd name="T7" fmla="*/ 0 h 2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276">
                    <a:moveTo>
                      <a:pt x="124" y="276"/>
                    </a:moveTo>
                    <a:cubicBezTo>
                      <a:pt x="114" y="259"/>
                      <a:pt x="80" y="201"/>
                      <a:pt x="64" y="172"/>
                    </a:cubicBezTo>
                    <a:cubicBezTo>
                      <a:pt x="48" y="143"/>
                      <a:pt x="39" y="129"/>
                      <a:pt x="28" y="100"/>
                    </a:cubicBezTo>
                    <a:cubicBezTo>
                      <a:pt x="17" y="71"/>
                      <a:pt x="6" y="21"/>
                      <a:pt x="0" y="0"/>
                    </a:cubicBezTo>
                  </a:path>
                </a:pathLst>
              </a:custGeom>
              <a:noFill/>
              <a:ln w="88900">
                <a:solidFill>
                  <a:srgbClr val="33CC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88086" name="Group 28"/>
            <p:cNvGrpSpPr>
              <a:grpSpLocks/>
            </p:cNvGrpSpPr>
            <p:nvPr/>
          </p:nvGrpSpPr>
          <p:grpSpPr bwMode="auto">
            <a:xfrm>
              <a:off x="1829" y="1458"/>
              <a:ext cx="1561" cy="1356"/>
              <a:chOff x="575" y="1142"/>
              <a:chExt cx="1561" cy="1356"/>
            </a:xfrm>
          </p:grpSpPr>
          <p:sp>
            <p:nvSpPr>
              <p:cNvPr id="88087" name="Freeform 29"/>
              <p:cNvSpPr>
                <a:spLocks/>
              </p:cNvSpPr>
              <p:nvPr/>
            </p:nvSpPr>
            <p:spPr bwMode="auto">
              <a:xfrm>
                <a:off x="575" y="1536"/>
                <a:ext cx="101" cy="294"/>
              </a:xfrm>
              <a:custGeom>
                <a:avLst/>
                <a:gdLst>
                  <a:gd name="T0" fmla="*/ 0 w 101"/>
                  <a:gd name="T1" fmla="*/ 294 h 294"/>
                  <a:gd name="T2" fmla="*/ 53 w 101"/>
                  <a:gd name="T3" fmla="*/ 112 h 294"/>
                  <a:gd name="T4" fmla="*/ 101 w 101"/>
                  <a:gd name="T5" fmla="*/ 0 h 294"/>
                  <a:gd name="T6" fmla="*/ 0 60000 65536"/>
                  <a:gd name="T7" fmla="*/ 0 60000 65536"/>
                  <a:gd name="T8" fmla="*/ 0 60000 65536"/>
                </a:gdLst>
                <a:ahLst/>
                <a:cxnLst>
                  <a:cxn ang="T6">
                    <a:pos x="T0" y="T1"/>
                  </a:cxn>
                  <a:cxn ang="T7">
                    <a:pos x="T2" y="T3"/>
                  </a:cxn>
                  <a:cxn ang="T8">
                    <a:pos x="T4" y="T5"/>
                  </a:cxn>
                </a:cxnLst>
                <a:rect l="0" t="0" r="r" b="b"/>
                <a:pathLst>
                  <a:path w="101" h="294">
                    <a:moveTo>
                      <a:pt x="0" y="294"/>
                    </a:moveTo>
                    <a:cubicBezTo>
                      <a:pt x="9" y="264"/>
                      <a:pt x="36" y="161"/>
                      <a:pt x="53" y="112"/>
                    </a:cubicBezTo>
                    <a:cubicBezTo>
                      <a:pt x="70" y="63"/>
                      <a:pt x="91" y="23"/>
                      <a:pt x="101"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088" name="Freeform 30"/>
              <p:cNvSpPr>
                <a:spLocks/>
              </p:cNvSpPr>
              <p:nvPr/>
            </p:nvSpPr>
            <p:spPr bwMode="auto">
              <a:xfrm>
                <a:off x="664" y="1142"/>
                <a:ext cx="308" cy="402"/>
              </a:xfrm>
              <a:custGeom>
                <a:avLst/>
                <a:gdLst>
                  <a:gd name="T0" fmla="*/ 0 w 308"/>
                  <a:gd name="T1" fmla="*/ 402 h 402"/>
                  <a:gd name="T2" fmla="*/ 72 w 308"/>
                  <a:gd name="T3" fmla="*/ 266 h 402"/>
                  <a:gd name="T4" fmla="*/ 216 w 308"/>
                  <a:gd name="T5" fmla="*/ 42 h 402"/>
                  <a:gd name="T6" fmla="*/ 308 w 308"/>
                  <a:gd name="T7" fmla="*/ 14 h 4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8" h="402">
                    <a:moveTo>
                      <a:pt x="0" y="402"/>
                    </a:moveTo>
                    <a:cubicBezTo>
                      <a:pt x="12" y="380"/>
                      <a:pt x="36" y="326"/>
                      <a:pt x="72" y="266"/>
                    </a:cubicBezTo>
                    <a:cubicBezTo>
                      <a:pt x="108" y="206"/>
                      <a:pt x="177" y="84"/>
                      <a:pt x="216" y="42"/>
                    </a:cubicBezTo>
                    <a:cubicBezTo>
                      <a:pt x="255" y="0"/>
                      <a:pt x="289" y="20"/>
                      <a:pt x="308" y="14"/>
                    </a:cubicBezTo>
                  </a:path>
                </a:pathLst>
              </a:custGeom>
              <a:noFill/>
              <a:ln w="889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089" name="Freeform 31"/>
              <p:cNvSpPr>
                <a:spLocks/>
              </p:cNvSpPr>
              <p:nvPr/>
            </p:nvSpPr>
            <p:spPr bwMode="auto">
              <a:xfrm>
                <a:off x="956" y="1143"/>
                <a:ext cx="328" cy="473"/>
              </a:xfrm>
              <a:custGeom>
                <a:avLst/>
                <a:gdLst>
                  <a:gd name="T0" fmla="*/ 0 w 328"/>
                  <a:gd name="T1" fmla="*/ 5 h 473"/>
                  <a:gd name="T2" fmla="*/ 60 w 328"/>
                  <a:gd name="T3" fmla="*/ 29 h 473"/>
                  <a:gd name="T4" fmla="*/ 176 w 328"/>
                  <a:gd name="T5" fmla="*/ 177 h 473"/>
                  <a:gd name="T6" fmla="*/ 328 w 328"/>
                  <a:gd name="T7" fmla="*/ 473 h 4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8" h="473">
                    <a:moveTo>
                      <a:pt x="0" y="5"/>
                    </a:moveTo>
                    <a:cubicBezTo>
                      <a:pt x="10" y="9"/>
                      <a:pt x="31" y="0"/>
                      <a:pt x="60" y="29"/>
                    </a:cubicBezTo>
                    <a:cubicBezTo>
                      <a:pt x="89" y="58"/>
                      <a:pt x="131" y="103"/>
                      <a:pt x="176" y="177"/>
                    </a:cubicBezTo>
                    <a:cubicBezTo>
                      <a:pt x="221" y="251"/>
                      <a:pt x="296" y="411"/>
                      <a:pt x="328" y="473"/>
                    </a:cubicBezTo>
                  </a:path>
                </a:pathLst>
              </a:custGeom>
              <a:noFill/>
              <a:ln w="889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090" name="Freeform 32"/>
              <p:cNvSpPr>
                <a:spLocks/>
              </p:cNvSpPr>
              <p:nvPr/>
            </p:nvSpPr>
            <p:spPr bwMode="auto">
              <a:xfrm>
                <a:off x="1260" y="1572"/>
                <a:ext cx="160" cy="428"/>
              </a:xfrm>
              <a:custGeom>
                <a:avLst/>
                <a:gdLst>
                  <a:gd name="T0" fmla="*/ 0 w 160"/>
                  <a:gd name="T1" fmla="*/ 0 h 428"/>
                  <a:gd name="T2" fmla="*/ 56 w 160"/>
                  <a:gd name="T3" fmla="*/ 124 h 428"/>
                  <a:gd name="T4" fmla="*/ 100 w 160"/>
                  <a:gd name="T5" fmla="*/ 240 h 428"/>
                  <a:gd name="T6" fmla="*/ 160 w 160"/>
                  <a:gd name="T7" fmla="*/ 428 h 4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428">
                    <a:moveTo>
                      <a:pt x="0" y="0"/>
                    </a:moveTo>
                    <a:cubicBezTo>
                      <a:pt x="9" y="21"/>
                      <a:pt x="39" y="84"/>
                      <a:pt x="56" y="124"/>
                    </a:cubicBezTo>
                    <a:cubicBezTo>
                      <a:pt x="73" y="164"/>
                      <a:pt x="83" y="189"/>
                      <a:pt x="100" y="240"/>
                    </a:cubicBezTo>
                    <a:cubicBezTo>
                      <a:pt x="117" y="291"/>
                      <a:pt x="148" y="389"/>
                      <a:pt x="160" y="428"/>
                    </a:cubicBezTo>
                  </a:path>
                </a:pathLst>
              </a:custGeom>
              <a:noFill/>
              <a:ln w="889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091" name="Freeform 33"/>
              <p:cNvSpPr>
                <a:spLocks/>
              </p:cNvSpPr>
              <p:nvPr/>
            </p:nvSpPr>
            <p:spPr bwMode="auto">
              <a:xfrm>
                <a:off x="2028" y="1820"/>
                <a:ext cx="108" cy="304"/>
              </a:xfrm>
              <a:custGeom>
                <a:avLst/>
                <a:gdLst>
                  <a:gd name="T0" fmla="*/ 0 w 108"/>
                  <a:gd name="T1" fmla="*/ 304 h 304"/>
                  <a:gd name="T2" fmla="*/ 68 w 108"/>
                  <a:gd name="T3" fmla="*/ 136 h 304"/>
                  <a:gd name="T4" fmla="*/ 108 w 108"/>
                  <a:gd name="T5" fmla="*/ 0 h 304"/>
                  <a:gd name="T6" fmla="*/ 0 60000 65536"/>
                  <a:gd name="T7" fmla="*/ 0 60000 65536"/>
                  <a:gd name="T8" fmla="*/ 0 60000 65536"/>
                </a:gdLst>
                <a:ahLst/>
                <a:cxnLst>
                  <a:cxn ang="T6">
                    <a:pos x="T0" y="T1"/>
                  </a:cxn>
                  <a:cxn ang="T7">
                    <a:pos x="T2" y="T3"/>
                  </a:cxn>
                  <a:cxn ang="T8">
                    <a:pos x="T4" y="T5"/>
                  </a:cxn>
                </a:cxnLst>
                <a:rect l="0" t="0" r="r" b="b"/>
                <a:pathLst>
                  <a:path w="108" h="304">
                    <a:moveTo>
                      <a:pt x="0" y="304"/>
                    </a:moveTo>
                    <a:cubicBezTo>
                      <a:pt x="11" y="276"/>
                      <a:pt x="50" y="187"/>
                      <a:pt x="68" y="136"/>
                    </a:cubicBezTo>
                    <a:cubicBezTo>
                      <a:pt x="86" y="85"/>
                      <a:pt x="100" y="28"/>
                      <a:pt x="108"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092" name="Freeform 34"/>
              <p:cNvSpPr>
                <a:spLocks/>
              </p:cNvSpPr>
              <p:nvPr/>
            </p:nvSpPr>
            <p:spPr bwMode="auto">
              <a:xfrm>
                <a:off x="1824" y="2120"/>
                <a:ext cx="204" cy="332"/>
              </a:xfrm>
              <a:custGeom>
                <a:avLst/>
                <a:gdLst>
                  <a:gd name="T0" fmla="*/ 0 w 204"/>
                  <a:gd name="T1" fmla="*/ 332 h 332"/>
                  <a:gd name="T2" fmla="*/ 40 w 204"/>
                  <a:gd name="T3" fmla="*/ 288 h 332"/>
                  <a:gd name="T4" fmla="*/ 124 w 204"/>
                  <a:gd name="T5" fmla="*/ 160 h 332"/>
                  <a:gd name="T6" fmla="*/ 204 w 204"/>
                  <a:gd name="T7" fmla="*/ 0 h 3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4" h="332">
                    <a:moveTo>
                      <a:pt x="0" y="332"/>
                    </a:moveTo>
                    <a:cubicBezTo>
                      <a:pt x="7" y="325"/>
                      <a:pt x="19" y="317"/>
                      <a:pt x="40" y="288"/>
                    </a:cubicBezTo>
                    <a:cubicBezTo>
                      <a:pt x="61" y="259"/>
                      <a:pt x="97" y="208"/>
                      <a:pt x="124" y="160"/>
                    </a:cubicBezTo>
                    <a:cubicBezTo>
                      <a:pt x="151" y="112"/>
                      <a:pt x="187" y="33"/>
                      <a:pt x="204" y="0"/>
                    </a:cubicBezTo>
                  </a:path>
                </a:pathLst>
              </a:custGeom>
              <a:noFill/>
              <a:ln w="889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093" name="Freeform 35"/>
              <p:cNvSpPr>
                <a:spLocks/>
              </p:cNvSpPr>
              <p:nvPr/>
            </p:nvSpPr>
            <p:spPr bwMode="auto">
              <a:xfrm>
                <a:off x="1544" y="2256"/>
                <a:ext cx="276" cy="242"/>
              </a:xfrm>
              <a:custGeom>
                <a:avLst/>
                <a:gdLst>
                  <a:gd name="T0" fmla="*/ 276 w 276"/>
                  <a:gd name="T1" fmla="*/ 204 h 242"/>
                  <a:gd name="T2" fmla="*/ 208 w 276"/>
                  <a:gd name="T3" fmla="*/ 232 h 242"/>
                  <a:gd name="T4" fmla="*/ 96 w 276"/>
                  <a:gd name="T5" fmla="*/ 144 h 242"/>
                  <a:gd name="T6" fmla="*/ 0 w 276"/>
                  <a:gd name="T7" fmla="*/ 0 h 2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6" h="242">
                    <a:moveTo>
                      <a:pt x="276" y="204"/>
                    </a:moveTo>
                    <a:cubicBezTo>
                      <a:pt x="265" y="209"/>
                      <a:pt x="238" y="242"/>
                      <a:pt x="208" y="232"/>
                    </a:cubicBezTo>
                    <a:cubicBezTo>
                      <a:pt x="178" y="222"/>
                      <a:pt x="131" y="183"/>
                      <a:pt x="96" y="144"/>
                    </a:cubicBezTo>
                    <a:cubicBezTo>
                      <a:pt x="61" y="105"/>
                      <a:pt x="20" y="30"/>
                      <a:pt x="0" y="0"/>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094" name="Freeform 36"/>
              <p:cNvSpPr>
                <a:spLocks/>
              </p:cNvSpPr>
              <p:nvPr/>
            </p:nvSpPr>
            <p:spPr bwMode="auto">
              <a:xfrm>
                <a:off x="1416" y="1984"/>
                <a:ext cx="124" cy="276"/>
              </a:xfrm>
              <a:custGeom>
                <a:avLst/>
                <a:gdLst>
                  <a:gd name="T0" fmla="*/ 124 w 124"/>
                  <a:gd name="T1" fmla="*/ 276 h 276"/>
                  <a:gd name="T2" fmla="*/ 64 w 124"/>
                  <a:gd name="T3" fmla="*/ 172 h 276"/>
                  <a:gd name="T4" fmla="*/ 28 w 124"/>
                  <a:gd name="T5" fmla="*/ 100 h 276"/>
                  <a:gd name="T6" fmla="*/ 0 w 124"/>
                  <a:gd name="T7" fmla="*/ 0 h 2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276">
                    <a:moveTo>
                      <a:pt x="124" y="276"/>
                    </a:moveTo>
                    <a:cubicBezTo>
                      <a:pt x="114" y="259"/>
                      <a:pt x="80" y="201"/>
                      <a:pt x="64" y="172"/>
                    </a:cubicBezTo>
                    <a:cubicBezTo>
                      <a:pt x="48" y="143"/>
                      <a:pt x="39" y="129"/>
                      <a:pt x="28" y="100"/>
                    </a:cubicBezTo>
                    <a:cubicBezTo>
                      <a:pt x="17" y="71"/>
                      <a:pt x="6" y="21"/>
                      <a:pt x="0" y="0"/>
                    </a:cubicBezTo>
                  </a:path>
                </a:pathLst>
              </a:custGeom>
              <a:noFill/>
              <a:ln w="88900">
                <a:solidFill>
                  <a:srgbClr val="33CC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sp>
        <p:nvSpPr>
          <p:cNvPr id="205861" name="Rectangle 37"/>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a:solidFill>
                  <a:srgbClr val="000000"/>
                </a:solidFill>
              </a:rPr>
              <a:t>inverse Fourier Transform</a:t>
            </a:r>
          </a:p>
        </p:txBody>
      </p:sp>
      <p:sp>
        <p:nvSpPr>
          <p:cNvPr id="88084" name="AutoShape 38"/>
          <p:cNvSpPr>
            <a:spLocks noChangeArrowheads="1"/>
          </p:cNvSpPr>
          <p:nvPr/>
        </p:nvSpPr>
        <p:spPr bwMode="auto">
          <a:xfrm rot="10800000">
            <a:off x="3384550" y="4235450"/>
            <a:ext cx="1008063" cy="781050"/>
          </a:xfrm>
          <a:prstGeom prst="leftArrow">
            <a:avLst>
              <a:gd name="adj1" fmla="val 43500"/>
              <a:gd name="adj2" fmla="val 43667"/>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6836390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58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5830"/>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205861"/>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058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583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0583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0583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0583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0583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0583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0583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0583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xit" presetSubtype="0" fill="hold" nodeType="clickEffect">
                                  <p:stCondLst>
                                    <p:cond delay="0"/>
                                  </p:stCondLst>
                                  <p:childTnLst>
                                    <p:set>
                                      <p:cBhvr>
                                        <p:cTn id="50" dur="1" fill="hold">
                                          <p:stCondLst>
                                            <p:cond delay="0"/>
                                          </p:stCondLst>
                                        </p:cTn>
                                        <p:tgtEl>
                                          <p:spTgt spid="2058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6" grpId="0"/>
      <p:bldP spid="20586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a:solidFill>
                  <a:srgbClr val="000000"/>
                </a:solidFill>
              </a:rPr>
              <a:t>scattering from a lattice</a:t>
            </a:r>
          </a:p>
        </p:txBody>
      </p:sp>
      <p:sp>
        <p:nvSpPr>
          <p:cNvPr id="89091" name="Text Box 3"/>
          <p:cNvSpPr txBox="1">
            <a:spLocks noChangeArrowheads="1"/>
          </p:cNvSpPr>
          <p:nvPr/>
        </p:nvSpPr>
        <p:spPr bwMode="auto">
          <a:xfrm>
            <a:off x="3317875" y="1063625"/>
            <a:ext cx="250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a:solidFill>
                  <a:srgbClr val="000000"/>
                </a:solidFill>
              </a:rPr>
              <a:t>colored by phase</a:t>
            </a:r>
          </a:p>
        </p:txBody>
      </p:sp>
      <p:sp>
        <p:nvSpPr>
          <p:cNvPr id="89092" name="Text Box 4"/>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a:t>
            </a:r>
          </a:p>
        </p:txBody>
      </p:sp>
      <p:sp>
        <p:nvSpPr>
          <p:cNvPr id="89093" name="Text Box 5"/>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detector</a:t>
            </a:r>
          </a:p>
        </p:txBody>
      </p:sp>
      <p:pic>
        <p:nvPicPr>
          <p:cNvPr id="89094" name="Picture 6" descr="phaseframe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5" name="Picture 7" descr="phaseframe_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6" name="Picture 8" descr="phaseframe_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7" name="Picture 9" descr="phaseframe_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99187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685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685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68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a:solidFill>
                  <a:srgbClr val="000000"/>
                </a:solidFill>
              </a:rPr>
              <a:t>scattering from a lattice</a:t>
            </a:r>
          </a:p>
        </p:txBody>
      </p:sp>
      <p:sp>
        <p:nvSpPr>
          <p:cNvPr id="90115" name="Text Box 3"/>
          <p:cNvSpPr txBox="1">
            <a:spLocks noChangeArrowheads="1"/>
          </p:cNvSpPr>
          <p:nvPr/>
        </p:nvSpPr>
        <p:spPr bwMode="auto">
          <a:xfrm>
            <a:off x="3317875" y="1063625"/>
            <a:ext cx="250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a:solidFill>
                  <a:srgbClr val="000000"/>
                </a:solidFill>
              </a:rPr>
              <a:t>colored by phase</a:t>
            </a:r>
          </a:p>
        </p:txBody>
      </p:sp>
      <p:pic>
        <p:nvPicPr>
          <p:cNvPr id="90116" name="Picture 4" descr="lattice_phas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7"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a:t>
            </a:r>
          </a:p>
        </p:txBody>
      </p:sp>
      <p:sp>
        <p:nvSpPr>
          <p:cNvPr id="90118"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detector</a:t>
            </a:r>
          </a:p>
        </p:txBody>
      </p:sp>
    </p:spTree>
    <p:extLst>
      <p:ext uri="{BB962C8B-B14F-4D97-AF65-F5344CB8AC3E}">
        <p14:creationId xmlns:p14="http://schemas.microsoft.com/office/powerpoint/2010/main" val="29684575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a:solidFill>
                  <a:srgbClr val="000000"/>
                </a:solidFill>
              </a:rPr>
              <a:t>scattering from a lattice</a:t>
            </a:r>
          </a:p>
        </p:txBody>
      </p:sp>
      <p:sp>
        <p:nvSpPr>
          <p:cNvPr id="91139" name="Text Box 3"/>
          <p:cNvSpPr txBox="1">
            <a:spLocks noChangeArrowheads="1"/>
          </p:cNvSpPr>
          <p:nvPr/>
        </p:nvSpPr>
        <p:spPr bwMode="auto">
          <a:xfrm>
            <a:off x="3317875" y="1063625"/>
            <a:ext cx="250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a:solidFill>
                  <a:srgbClr val="000000"/>
                </a:solidFill>
              </a:rPr>
              <a:t>colored by phase</a:t>
            </a:r>
          </a:p>
        </p:txBody>
      </p:sp>
      <p:sp>
        <p:nvSpPr>
          <p:cNvPr id="91140" name="Text Box 4"/>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a:t>
            </a:r>
          </a:p>
        </p:txBody>
      </p:sp>
      <p:sp>
        <p:nvSpPr>
          <p:cNvPr id="91141" name="Text Box 5"/>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detector</a:t>
            </a:r>
          </a:p>
        </p:txBody>
      </p:sp>
      <p:pic>
        <p:nvPicPr>
          <p:cNvPr id="91142" name="Picture 6" descr="phaseframe_0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31959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phasefra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3" name="Picture 3" descr="phaseframe_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Rectangle 4"/>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a:solidFill>
                  <a:srgbClr val="000000"/>
                </a:solidFill>
              </a:rPr>
              <a:t>scattering from a crystal structure</a:t>
            </a:r>
          </a:p>
        </p:txBody>
      </p:sp>
      <p:sp>
        <p:nvSpPr>
          <p:cNvPr id="92165" name="Text Box 5"/>
          <p:cNvSpPr txBox="1">
            <a:spLocks noChangeArrowheads="1"/>
          </p:cNvSpPr>
          <p:nvPr/>
        </p:nvSpPr>
        <p:spPr bwMode="auto">
          <a:xfrm>
            <a:off x="3317875" y="1063625"/>
            <a:ext cx="250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a:solidFill>
                  <a:srgbClr val="000000"/>
                </a:solidFill>
              </a:rPr>
              <a:t>colored by phase</a:t>
            </a:r>
          </a:p>
        </p:txBody>
      </p:sp>
      <p:sp>
        <p:nvSpPr>
          <p:cNvPr id="92166" name="Text Box 6"/>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a:t>
            </a:r>
          </a:p>
        </p:txBody>
      </p:sp>
      <p:sp>
        <p:nvSpPr>
          <p:cNvPr id="92167" name="Text Box 7"/>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detector</a:t>
            </a:r>
          </a:p>
        </p:txBody>
      </p:sp>
    </p:spTree>
    <p:extLst>
      <p:ext uri="{BB962C8B-B14F-4D97-AF65-F5344CB8AC3E}">
        <p14:creationId xmlns:p14="http://schemas.microsoft.com/office/powerpoint/2010/main" val="27501904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0992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099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smtClean="0">
                <a:solidFill>
                  <a:schemeClr val="bg1"/>
                </a:solidFill>
              </a:rPr>
              <a:t>lysozyme: real and reciprocal</a:t>
            </a:r>
          </a:p>
        </p:txBody>
      </p:sp>
      <p:pic>
        <p:nvPicPr>
          <p:cNvPr id="568323" name="lyso_real_recip.wmv">
            <a:hlinkClick r:id="" action="ppaction://media"/>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0" y="1816100"/>
            <a:ext cx="9144000" cy="4572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668874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1966" fill="hold"/>
                                        <p:tgtEl>
                                          <p:spTgt spid="5683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568323"/>
                </p:tgtEl>
              </p:cMediaNode>
            </p:video>
            <p:seq concurrent="1" nextAc="seek">
              <p:cTn id="8" restart="whenNotActive" fill="hold" evtFilter="cancelBubble" nodeType="interactiveSeq">
                <p:stCondLst>
                  <p:cond evt="onClick" delay="0">
                    <p:tgtEl>
                      <p:spTgt spid="56832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68323"/>
                                        </p:tgtEl>
                                      </p:cBhvr>
                                    </p:cmd>
                                  </p:childTnLst>
                                </p:cTn>
                              </p:par>
                            </p:childTnLst>
                          </p:cTn>
                        </p:par>
                      </p:childTnLst>
                    </p:cTn>
                  </p:par>
                </p:childTnLst>
              </p:cTn>
              <p:nextCondLst>
                <p:cond evt="onClick" delay="0">
                  <p:tgtEl>
                    <p:spTgt spid="56832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p:cNvSpPr>
            <a:spLocks noGrp="1" noChangeArrowheads="1"/>
          </p:cNvSpPr>
          <p:nvPr>
            <p:ph type="title"/>
          </p:nvPr>
        </p:nvSpPr>
        <p:spPr/>
        <p:txBody>
          <a:bodyPr/>
          <a:lstStyle/>
          <a:p>
            <a:pPr eaLnBrk="1" hangingPunct="1"/>
            <a:r>
              <a:rPr lang="en-US" smtClean="0"/>
              <a:t>X-ray data are 3D!</a:t>
            </a:r>
          </a:p>
        </p:txBody>
      </p:sp>
      <p:pic>
        <p:nvPicPr>
          <p:cNvPr id="85017" name="diffraction.mpeg">
            <a:hlinkClick r:id="" action="ppaction://media"/>
          </p:cNvPr>
          <p:cNvPicPr>
            <a:picLocks noGrp="1" noRot="1" noChangeAspect="1" noChangeArrowheads="1"/>
          </p:cNvPicPr>
          <p:nvPr>
            <p:ph idx="1"/>
            <a:videoFile r:link="rId1"/>
          </p:nvPr>
        </p:nvPicPr>
        <p:blipFill>
          <a:blip r:embed="rId4">
            <a:extLst>
              <a:ext uri="{28A0092B-C50C-407E-A947-70E740481C1C}">
                <a14:useLocalDpi xmlns:a14="http://schemas.microsoft.com/office/drawing/2010/main" val="0"/>
              </a:ext>
            </a:extLst>
          </a:blip>
          <a:srcRect/>
          <a:stretch>
            <a:fillRect/>
          </a:stretch>
        </p:blipFill>
        <p:spPr>
          <a:xfrm>
            <a:off x="3152775" y="1198563"/>
            <a:ext cx="5484813" cy="5484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5020" name="Picture 28" descr="xtal_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5025" y="3317875"/>
            <a:ext cx="687388"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Line 29"/>
          <p:cNvSpPr>
            <a:spLocks noChangeAspect="1" noChangeShapeType="1"/>
          </p:cNvSpPr>
          <p:nvPr/>
        </p:nvSpPr>
        <p:spPr bwMode="auto">
          <a:xfrm flipV="1">
            <a:off x="1192213" y="3097213"/>
            <a:ext cx="976312" cy="7032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2" name="Line 30"/>
          <p:cNvSpPr>
            <a:spLocks noChangeAspect="1" noChangeShapeType="1"/>
          </p:cNvSpPr>
          <p:nvPr/>
        </p:nvSpPr>
        <p:spPr bwMode="auto">
          <a:xfrm>
            <a:off x="1187450" y="3841750"/>
            <a:ext cx="1035050" cy="3175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3" name="Line 31"/>
          <p:cNvSpPr>
            <a:spLocks noChangeAspect="1" noChangeShapeType="1"/>
          </p:cNvSpPr>
          <p:nvPr/>
        </p:nvSpPr>
        <p:spPr bwMode="auto">
          <a:xfrm flipV="1">
            <a:off x="1309688" y="3619500"/>
            <a:ext cx="520700" cy="20002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4" name="Line 32"/>
          <p:cNvSpPr>
            <a:spLocks noChangeAspect="1" noChangeShapeType="1"/>
          </p:cNvSpPr>
          <p:nvPr/>
        </p:nvSpPr>
        <p:spPr bwMode="auto">
          <a:xfrm>
            <a:off x="1306513" y="3968750"/>
            <a:ext cx="554037" cy="49688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5" name="AutoShape 33"/>
          <p:cNvSpPr>
            <a:spLocks noChangeArrowheads="1"/>
          </p:cNvSpPr>
          <p:nvPr/>
        </p:nvSpPr>
        <p:spPr bwMode="auto">
          <a:xfrm>
            <a:off x="1630363" y="5208588"/>
            <a:ext cx="450850" cy="450850"/>
          </a:xfrm>
          <a:prstGeom prst="curvedLeftArrow">
            <a:avLst>
              <a:gd name="adj1" fmla="val 23310"/>
              <a:gd name="adj2" fmla="val 4331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6" name="AutoShape 35"/>
          <p:cNvSpPr>
            <a:spLocks noChangeArrowheads="1"/>
          </p:cNvSpPr>
          <p:nvPr/>
        </p:nvSpPr>
        <p:spPr bwMode="auto">
          <a:xfrm rot="10800000">
            <a:off x="457200" y="5162550"/>
            <a:ext cx="450850" cy="450850"/>
          </a:xfrm>
          <a:prstGeom prst="curvedLeftArrow">
            <a:avLst>
              <a:gd name="adj1" fmla="val 23310"/>
              <a:gd name="adj2" fmla="val 4331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7" name="Line 36"/>
          <p:cNvSpPr>
            <a:spLocks noChangeShapeType="1"/>
          </p:cNvSpPr>
          <p:nvPr/>
        </p:nvSpPr>
        <p:spPr bwMode="auto">
          <a:xfrm>
            <a:off x="1246188" y="5273675"/>
            <a:ext cx="0" cy="1584325"/>
          </a:xfrm>
          <a:prstGeom prst="line">
            <a:avLst/>
          </a:prstGeom>
          <a:noFill/>
          <a:ln w="2540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76897933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85020"/>
                                        </p:tgtEl>
                                        <p:attrNameLst>
                                          <p:attrName>style.visibility</p:attrName>
                                        </p:attrNameLst>
                                      </p:cBhvr>
                                      <p:to>
                                        <p:strVal val="visible"/>
                                      </p:to>
                                    </p:set>
                                    <p:anim calcmode="lin" valueType="num">
                                      <p:cBhvr>
                                        <p:cTn id="7" dur="5000" fill="hold"/>
                                        <p:tgtEl>
                                          <p:spTgt spid="85020"/>
                                        </p:tgtEl>
                                        <p:attrNameLst>
                                          <p:attrName>ppt_w</p:attrName>
                                        </p:attrNameLst>
                                      </p:cBhvr>
                                      <p:tavLst>
                                        <p:tav tm="0" fmla="#ppt_w*sin(2.5*pi*$)">
                                          <p:val>
                                            <p:fltVal val="0"/>
                                          </p:val>
                                        </p:tav>
                                        <p:tav tm="100000">
                                          <p:val>
                                            <p:fltVal val="1"/>
                                          </p:val>
                                        </p:tav>
                                      </p:tavLst>
                                    </p:anim>
                                    <p:anim calcmode="lin" valueType="num">
                                      <p:cBhvr>
                                        <p:cTn id="8" dur="5000" fill="hold"/>
                                        <p:tgtEl>
                                          <p:spTgt spid="85020"/>
                                        </p:tgtEl>
                                        <p:attrNameLst>
                                          <p:attrName>ppt_h</p:attrName>
                                        </p:attrNameLst>
                                      </p:cBhvr>
                                      <p:tavLst>
                                        <p:tav tm="0">
                                          <p:val>
                                            <p:strVal val="#ppt_h"/>
                                          </p:val>
                                        </p:tav>
                                        <p:tav tm="100000">
                                          <p:val>
                                            <p:strVal val="#ppt_h"/>
                                          </p:val>
                                        </p:tav>
                                      </p:tavLst>
                                    </p:anim>
                                  </p:childTnLst>
                                </p:cTn>
                              </p:par>
                              <p:par>
                                <p:cTn id="9" presetID="1" presetClass="mediacall" presetSubtype="0" fill="hold" nodeType="withEffect">
                                  <p:stCondLst>
                                    <p:cond delay="0"/>
                                  </p:stCondLst>
                                  <p:childTnLst>
                                    <p:cmd type="call" cmd="playFrom(0.0)">
                                      <p:cBhvr>
                                        <p:cTn id="10" dur="1967" fill="hold"/>
                                        <p:tgtEl>
                                          <p:spTgt spid="850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repeatCount="indefinite" fill="hold" display="0">
                  <p:stCondLst>
                    <p:cond delay="indefinite"/>
                  </p:stCondLst>
                  <p:endCondLst>
                    <p:cond evt="onNext" delay="0">
                      <p:tgtEl>
                        <p:sldTgt/>
                      </p:tgtEl>
                    </p:cond>
                    <p:cond evt="onPrev" delay="0">
                      <p:tgtEl>
                        <p:sldTgt/>
                      </p:tgtEl>
                    </p:cond>
                  </p:endCondLst>
                </p:cTn>
                <p:tgtEl>
                  <p:spTgt spid="85017"/>
                </p:tgtEl>
              </p:cMediaNode>
            </p:video>
            <p:seq concurrent="1" nextAc="seek">
              <p:cTn id="12" restart="whenNotActive" fill="hold" evtFilter="cancelBubble" nodeType="interactiveSeq">
                <p:stCondLst>
                  <p:cond evt="onClick" delay="0">
                    <p:tgtEl>
                      <p:spTgt spid="85017"/>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2" presetClass="mediacall" presetSubtype="0" fill="hold" nodeType="clickEffect">
                                  <p:stCondLst>
                                    <p:cond delay="0"/>
                                  </p:stCondLst>
                                  <p:childTnLst>
                                    <p:cmd type="call" cmd="togglePause">
                                      <p:cBhvr>
                                        <p:cTn id="16" dur="1" fill="hold"/>
                                        <p:tgtEl>
                                          <p:spTgt spid="85017"/>
                                        </p:tgtEl>
                                      </p:cBhvr>
                                    </p:cmd>
                                  </p:childTnLst>
                                </p:cTn>
                              </p:par>
                            </p:childTnLst>
                          </p:cTn>
                        </p:par>
                      </p:childTnLst>
                    </p:cTn>
                  </p:par>
                </p:childTnLst>
              </p:cTn>
              <p:nextCondLst>
                <p:cond evt="onClick" delay="0">
                  <p:tgtEl>
                    <p:spTgt spid="8501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AutoShape 2"/>
          <p:cNvSpPr>
            <a:spLocks noChangeArrowheads="1"/>
          </p:cNvSpPr>
          <p:nvPr/>
        </p:nvSpPr>
        <p:spPr bwMode="auto">
          <a:xfrm>
            <a:off x="304800" y="6248400"/>
            <a:ext cx="1905000" cy="304800"/>
          </a:xfrm>
          <a:prstGeom prst="parallelogram">
            <a:avLst>
              <a:gd name="adj" fmla="val 156250"/>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10979" name="Group 3"/>
          <p:cNvGrpSpPr>
            <a:grpSpLocks/>
          </p:cNvGrpSpPr>
          <p:nvPr/>
        </p:nvGrpSpPr>
        <p:grpSpPr bwMode="auto">
          <a:xfrm>
            <a:off x="1066800" y="228600"/>
            <a:ext cx="7847013" cy="6399213"/>
            <a:chOff x="672" y="144"/>
            <a:chExt cx="4943" cy="4031"/>
          </a:xfrm>
        </p:grpSpPr>
        <p:pic>
          <p:nvPicPr>
            <p:cNvPr id="510980" name="Picture 4" descr="wb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 y="144"/>
              <a:ext cx="4031" cy="40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10981" name="Group 5"/>
            <p:cNvGrpSpPr>
              <a:grpSpLocks/>
            </p:cNvGrpSpPr>
            <p:nvPr/>
          </p:nvGrpSpPr>
          <p:grpSpPr bwMode="auto">
            <a:xfrm>
              <a:off x="672" y="3936"/>
              <a:ext cx="278" cy="86"/>
              <a:chOff x="672" y="3994"/>
              <a:chExt cx="278" cy="86"/>
            </a:xfrm>
          </p:grpSpPr>
          <p:sp>
            <p:nvSpPr>
              <p:cNvPr id="510982" name="AutoShape 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0983" name="AutoShape 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510984" name="Freeform 8"/>
          <p:cNvSpPr>
            <a:spLocks/>
          </p:cNvSpPr>
          <p:nvPr/>
        </p:nvSpPr>
        <p:spPr bwMode="auto">
          <a:xfrm>
            <a:off x="1828800" y="6477000"/>
            <a:ext cx="609600" cy="330200"/>
          </a:xfrm>
          <a:custGeom>
            <a:avLst/>
            <a:gdLst>
              <a:gd name="T0" fmla="*/ 0 w 384"/>
              <a:gd name="T1" fmla="*/ 96 h 208"/>
              <a:gd name="T2" fmla="*/ 192 w 384"/>
              <a:gd name="T3" fmla="*/ 192 h 208"/>
              <a:gd name="T4" fmla="*/ 384 w 384"/>
              <a:gd name="T5" fmla="*/ 0 h 208"/>
            </a:gdLst>
            <a:ahLst/>
            <a:cxnLst>
              <a:cxn ang="0">
                <a:pos x="T0" y="T1"/>
              </a:cxn>
              <a:cxn ang="0">
                <a:pos x="T2" y="T3"/>
              </a:cxn>
              <a:cxn ang="0">
                <a:pos x="T4" y="T5"/>
              </a:cxn>
            </a:cxnLst>
            <a:rect l="0" t="0" r="r" b="b"/>
            <a:pathLst>
              <a:path w="384" h="208">
                <a:moveTo>
                  <a:pt x="0" y="96"/>
                </a:moveTo>
                <a:cubicBezTo>
                  <a:pt x="64" y="152"/>
                  <a:pt x="128" y="208"/>
                  <a:pt x="192" y="192"/>
                </a:cubicBezTo>
                <a:cubicBezTo>
                  <a:pt x="256" y="176"/>
                  <a:pt x="320" y="88"/>
                  <a:pt x="384" y="0"/>
                </a:cubicBezTo>
              </a:path>
            </a:pathLst>
          </a:custGeom>
          <a:noFill/>
          <a:ln w="9525">
            <a:solidFill>
              <a:schemeClr val="tx1"/>
            </a:solidFill>
            <a:round/>
            <a:headEnd/>
            <a:tailEnd type="stealth"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10985" name="Group 9"/>
          <p:cNvGrpSpPr>
            <a:grpSpLocks/>
          </p:cNvGrpSpPr>
          <p:nvPr/>
        </p:nvGrpSpPr>
        <p:grpSpPr bwMode="auto">
          <a:xfrm>
            <a:off x="1066800" y="228600"/>
            <a:ext cx="7845425" cy="6399213"/>
            <a:chOff x="672" y="143"/>
            <a:chExt cx="4942" cy="4031"/>
          </a:xfrm>
        </p:grpSpPr>
        <p:grpSp>
          <p:nvGrpSpPr>
            <p:cNvPr id="510986" name="Group 10"/>
            <p:cNvGrpSpPr>
              <a:grpSpLocks/>
            </p:cNvGrpSpPr>
            <p:nvPr/>
          </p:nvGrpSpPr>
          <p:grpSpPr bwMode="auto">
            <a:xfrm>
              <a:off x="672" y="3888"/>
              <a:ext cx="278" cy="86"/>
              <a:chOff x="672" y="3994"/>
              <a:chExt cx="278" cy="86"/>
            </a:xfrm>
          </p:grpSpPr>
          <p:sp>
            <p:nvSpPr>
              <p:cNvPr id="510987" name="AutoShape 1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0988" name="AutoShape 1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10989" name="Picture 13" descr="wb_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0990" name="Group 14"/>
          <p:cNvGrpSpPr>
            <a:grpSpLocks/>
          </p:cNvGrpSpPr>
          <p:nvPr/>
        </p:nvGrpSpPr>
        <p:grpSpPr bwMode="auto">
          <a:xfrm>
            <a:off x="1066800" y="228600"/>
            <a:ext cx="7845425" cy="6399213"/>
            <a:chOff x="672" y="143"/>
            <a:chExt cx="4942" cy="4031"/>
          </a:xfrm>
        </p:grpSpPr>
        <p:pic>
          <p:nvPicPr>
            <p:cNvPr id="510991" name="Picture 15" descr="wb_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extLst>
              <a:ext uri="{909E8E84-426E-40DD-AFC4-6F175D3DCCD1}">
                <a14:hiddenFill xmlns:a14="http://schemas.microsoft.com/office/drawing/2010/main">
                  <a:solidFill>
                    <a:srgbClr val="FFFFFF"/>
                  </a:solidFill>
                </a14:hiddenFill>
              </a:ext>
            </a:extLst>
          </p:spPr>
        </p:pic>
        <p:grpSp>
          <p:nvGrpSpPr>
            <p:cNvPr id="510992" name="Group 16"/>
            <p:cNvGrpSpPr>
              <a:grpSpLocks/>
            </p:cNvGrpSpPr>
            <p:nvPr/>
          </p:nvGrpSpPr>
          <p:grpSpPr bwMode="auto">
            <a:xfrm>
              <a:off x="672" y="3840"/>
              <a:ext cx="278" cy="86"/>
              <a:chOff x="672" y="3994"/>
              <a:chExt cx="278" cy="86"/>
            </a:xfrm>
          </p:grpSpPr>
          <p:sp>
            <p:nvSpPr>
              <p:cNvPr id="510993" name="AutoShape 17"/>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0994" name="AutoShape 18"/>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510995" name="Group 19"/>
          <p:cNvGrpSpPr>
            <a:grpSpLocks/>
          </p:cNvGrpSpPr>
          <p:nvPr/>
        </p:nvGrpSpPr>
        <p:grpSpPr bwMode="auto">
          <a:xfrm>
            <a:off x="1066800" y="227013"/>
            <a:ext cx="7845425" cy="6399212"/>
            <a:chOff x="672" y="143"/>
            <a:chExt cx="4942" cy="4031"/>
          </a:xfrm>
        </p:grpSpPr>
        <p:grpSp>
          <p:nvGrpSpPr>
            <p:cNvPr id="510996" name="Group 20"/>
            <p:cNvGrpSpPr>
              <a:grpSpLocks/>
            </p:cNvGrpSpPr>
            <p:nvPr/>
          </p:nvGrpSpPr>
          <p:grpSpPr bwMode="auto">
            <a:xfrm>
              <a:off x="672" y="3744"/>
              <a:ext cx="278" cy="86"/>
              <a:chOff x="672" y="3994"/>
              <a:chExt cx="278" cy="86"/>
            </a:xfrm>
          </p:grpSpPr>
          <p:sp>
            <p:nvSpPr>
              <p:cNvPr id="510997" name="AutoShape 2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0998" name="AutoShape 2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10999" name="Picture 23" descr="wb_0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1000" name="Group 24"/>
          <p:cNvGrpSpPr>
            <a:grpSpLocks/>
          </p:cNvGrpSpPr>
          <p:nvPr/>
        </p:nvGrpSpPr>
        <p:grpSpPr bwMode="auto">
          <a:xfrm>
            <a:off x="1066800" y="227013"/>
            <a:ext cx="7845425" cy="6399212"/>
            <a:chOff x="672" y="143"/>
            <a:chExt cx="4942" cy="4031"/>
          </a:xfrm>
        </p:grpSpPr>
        <p:grpSp>
          <p:nvGrpSpPr>
            <p:cNvPr id="511001" name="Group 25"/>
            <p:cNvGrpSpPr>
              <a:grpSpLocks/>
            </p:cNvGrpSpPr>
            <p:nvPr/>
          </p:nvGrpSpPr>
          <p:grpSpPr bwMode="auto">
            <a:xfrm>
              <a:off x="672" y="3600"/>
              <a:ext cx="278" cy="86"/>
              <a:chOff x="672" y="3994"/>
              <a:chExt cx="278" cy="86"/>
            </a:xfrm>
          </p:grpSpPr>
          <p:sp>
            <p:nvSpPr>
              <p:cNvPr id="511002" name="AutoShape 2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1003" name="AutoShape 2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11004" name="Picture 28" descr="wb_0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1005" name="Group 29"/>
          <p:cNvGrpSpPr>
            <a:grpSpLocks/>
          </p:cNvGrpSpPr>
          <p:nvPr/>
        </p:nvGrpSpPr>
        <p:grpSpPr bwMode="auto">
          <a:xfrm>
            <a:off x="1066800" y="227013"/>
            <a:ext cx="7845425" cy="6399212"/>
            <a:chOff x="672" y="143"/>
            <a:chExt cx="4942" cy="4031"/>
          </a:xfrm>
        </p:grpSpPr>
        <p:grpSp>
          <p:nvGrpSpPr>
            <p:cNvPr id="511006" name="Group 30"/>
            <p:cNvGrpSpPr>
              <a:grpSpLocks/>
            </p:cNvGrpSpPr>
            <p:nvPr/>
          </p:nvGrpSpPr>
          <p:grpSpPr bwMode="auto">
            <a:xfrm>
              <a:off x="672" y="3360"/>
              <a:ext cx="278" cy="86"/>
              <a:chOff x="672" y="3994"/>
              <a:chExt cx="278" cy="86"/>
            </a:xfrm>
          </p:grpSpPr>
          <p:sp>
            <p:nvSpPr>
              <p:cNvPr id="511007" name="AutoShape 3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1008" name="AutoShape 3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11009" name="Picture 33" descr="wb_0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1010" name="Group 34"/>
          <p:cNvGrpSpPr>
            <a:grpSpLocks/>
          </p:cNvGrpSpPr>
          <p:nvPr/>
        </p:nvGrpSpPr>
        <p:grpSpPr bwMode="auto">
          <a:xfrm>
            <a:off x="1066800" y="227013"/>
            <a:ext cx="7845425" cy="6399212"/>
            <a:chOff x="672" y="143"/>
            <a:chExt cx="4942" cy="4031"/>
          </a:xfrm>
        </p:grpSpPr>
        <p:grpSp>
          <p:nvGrpSpPr>
            <p:cNvPr id="511011" name="Group 35"/>
            <p:cNvGrpSpPr>
              <a:grpSpLocks/>
            </p:cNvGrpSpPr>
            <p:nvPr/>
          </p:nvGrpSpPr>
          <p:grpSpPr bwMode="auto">
            <a:xfrm>
              <a:off x="672" y="3034"/>
              <a:ext cx="278" cy="86"/>
              <a:chOff x="672" y="3994"/>
              <a:chExt cx="278" cy="86"/>
            </a:xfrm>
          </p:grpSpPr>
          <p:sp>
            <p:nvSpPr>
              <p:cNvPr id="511012" name="AutoShape 3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1013" name="AutoShape 3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11014" name="Picture 38" descr="wb_0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1015" name="Group 39"/>
          <p:cNvGrpSpPr>
            <a:grpSpLocks/>
          </p:cNvGrpSpPr>
          <p:nvPr/>
        </p:nvGrpSpPr>
        <p:grpSpPr bwMode="auto">
          <a:xfrm>
            <a:off x="1066800" y="227013"/>
            <a:ext cx="7845425" cy="6399212"/>
            <a:chOff x="672" y="143"/>
            <a:chExt cx="4942" cy="4031"/>
          </a:xfrm>
        </p:grpSpPr>
        <p:grpSp>
          <p:nvGrpSpPr>
            <p:cNvPr id="511016" name="Group 40"/>
            <p:cNvGrpSpPr>
              <a:grpSpLocks/>
            </p:cNvGrpSpPr>
            <p:nvPr/>
          </p:nvGrpSpPr>
          <p:grpSpPr bwMode="auto">
            <a:xfrm>
              <a:off x="672" y="2544"/>
              <a:ext cx="278" cy="86"/>
              <a:chOff x="672" y="3994"/>
              <a:chExt cx="278" cy="86"/>
            </a:xfrm>
          </p:grpSpPr>
          <p:sp>
            <p:nvSpPr>
              <p:cNvPr id="511017" name="AutoShape 4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1018" name="AutoShape 4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11019" name="Picture 43" descr="wb_0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1020" name="Group 44"/>
          <p:cNvGrpSpPr>
            <a:grpSpLocks/>
          </p:cNvGrpSpPr>
          <p:nvPr/>
        </p:nvGrpSpPr>
        <p:grpSpPr bwMode="auto">
          <a:xfrm>
            <a:off x="1066800" y="227013"/>
            <a:ext cx="7845425" cy="6399212"/>
            <a:chOff x="672" y="143"/>
            <a:chExt cx="4942" cy="4031"/>
          </a:xfrm>
        </p:grpSpPr>
        <p:grpSp>
          <p:nvGrpSpPr>
            <p:cNvPr id="511021" name="Group 45"/>
            <p:cNvGrpSpPr>
              <a:grpSpLocks/>
            </p:cNvGrpSpPr>
            <p:nvPr/>
          </p:nvGrpSpPr>
          <p:grpSpPr bwMode="auto">
            <a:xfrm>
              <a:off x="672" y="1872"/>
              <a:ext cx="278" cy="86"/>
              <a:chOff x="672" y="3994"/>
              <a:chExt cx="278" cy="86"/>
            </a:xfrm>
          </p:grpSpPr>
          <p:sp>
            <p:nvSpPr>
              <p:cNvPr id="511022" name="AutoShape 4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1023" name="AutoShape 4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11024" name="Picture 48" descr="wb_0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1025" name="Group 49"/>
          <p:cNvGrpSpPr>
            <a:grpSpLocks/>
          </p:cNvGrpSpPr>
          <p:nvPr/>
        </p:nvGrpSpPr>
        <p:grpSpPr bwMode="auto">
          <a:xfrm>
            <a:off x="1066800" y="227013"/>
            <a:ext cx="7845425" cy="6399212"/>
            <a:chOff x="672" y="143"/>
            <a:chExt cx="4942" cy="4031"/>
          </a:xfrm>
        </p:grpSpPr>
        <p:grpSp>
          <p:nvGrpSpPr>
            <p:cNvPr id="511026" name="Group 50"/>
            <p:cNvGrpSpPr>
              <a:grpSpLocks/>
            </p:cNvGrpSpPr>
            <p:nvPr/>
          </p:nvGrpSpPr>
          <p:grpSpPr bwMode="auto">
            <a:xfrm>
              <a:off x="672" y="912"/>
              <a:ext cx="278" cy="86"/>
              <a:chOff x="672" y="3994"/>
              <a:chExt cx="278" cy="86"/>
            </a:xfrm>
          </p:grpSpPr>
          <p:sp>
            <p:nvSpPr>
              <p:cNvPr id="511027" name="AutoShape 5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1028" name="AutoShape 5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11029" name="Picture 53" descr="wb_0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extLst>
              <a:ext uri="{909E8E84-426E-40DD-AFC4-6F175D3DCCD1}">
                <a14:hiddenFill xmlns:a14="http://schemas.microsoft.com/office/drawing/2010/main">
                  <a:solidFill>
                    <a:srgbClr val="FFFFFF"/>
                  </a:solidFill>
                </a14:hiddenFill>
              </a:ext>
            </a:extLst>
          </p:spPr>
        </p:pic>
      </p:grpSp>
      <p:pic>
        <p:nvPicPr>
          <p:cNvPr id="511030" name="Picture 54" descr="wb_02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31" name="Picture 55" descr="wb_02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32" name="Picture 56" descr="wb_02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33" name="Picture 57" descr="wb_02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34" name="Picture 58" descr="wb_02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35" name="Picture 59" descr="wb_03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36" name="Picture 60" descr="wb_03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37" name="Picture 61" descr="wb_03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38" name="Picture 62" descr="wb_03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39" name="Picture 63" descr="wb_039"/>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40" name="Picture 64" descr="wb_04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41" name="Picture 65" descr="wb_04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42" name="Picture 66" descr="wb_045"/>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43" name="Picture 67" descr="wb_04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44" name="Picture 68" descr="wb_049"/>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pic>
        <p:nvPicPr>
          <p:cNvPr id="511045" name="Picture 69" descr="wb_05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extLst>
            <a:ext uri="{909E8E84-426E-40DD-AFC4-6F175D3DCCD1}">
              <a14:hiddenFill xmlns:a14="http://schemas.microsoft.com/office/drawing/2010/main">
                <a:solidFill>
                  <a:srgbClr val="FFFFFF"/>
                </a:solidFill>
              </a14:hiddenFill>
            </a:ext>
          </a:extLst>
        </p:spPr>
      </p:pic>
      <p:sp>
        <p:nvSpPr>
          <p:cNvPr id="511046" name="Rectangle 70"/>
          <p:cNvSpPr>
            <a:spLocks noChangeArrowheads="1"/>
          </p:cNvSpPr>
          <p:nvPr/>
        </p:nvSpPr>
        <p:spPr bwMode="auto">
          <a:xfrm>
            <a:off x="2513013" y="227013"/>
            <a:ext cx="6399212" cy="63992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0386610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09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51097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51098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51098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51099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510990"/>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51099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nodeType="clickEffect">
                                  <p:stCondLst>
                                    <p:cond delay="0"/>
                                  </p:stCondLst>
                                  <p:childTnLst>
                                    <p:set>
                                      <p:cBhvr>
                                        <p:cTn id="28" dur="1" fill="hold">
                                          <p:stCondLst>
                                            <p:cond delay="0"/>
                                          </p:stCondLst>
                                        </p:cTn>
                                        <p:tgtEl>
                                          <p:spTgt spid="510995"/>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51100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nodeType="clickEffect">
                                  <p:stCondLst>
                                    <p:cond delay="0"/>
                                  </p:stCondLst>
                                  <p:childTnLst>
                                    <p:set>
                                      <p:cBhvr>
                                        <p:cTn id="34" dur="1" fill="hold">
                                          <p:stCondLst>
                                            <p:cond delay="0"/>
                                          </p:stCondLst>
                                        </p:cTn>
                                        <p:tgtEl>
                                          <p:spTgt spid="511000"/>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511005"/>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nodeType="clickEffect">
                                  <p:stCondLst>
                                    <p:cond delay="0"/>
                                  </p:stCondLst>
                                  <p:childTnLst>
                                    <p:set>
                                      <p:cBhvr>
                                        <p:cTn id="40" dur="1" fill="hold">
                                          <p:stCondLst>
                                            <p:cond delay="0"/>
                                          </p:stCondLst>
                                        </p:cTn>
                                        <p:tgtEl>
                                          <p:spTgt spid="511005"/>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51101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xit" presetSubtype="0" fill="hold" nodeType="clickEffect">
                                  <p:stCondLst>
                                    <p:cond delay="0"/>
                                  </p:stCondLst>
                                  <p:childTnLst>
                                    <p:set>
                                      <p:cBhvr>
                                        <p:cTn id="46" dur="1" fill="hold">
                                          <p:stCondLst>
                                            <p:cond delay="0"/>
                                          </p:stCondLst>
                                        </p:cTn>
                                        <p:tgtEl>
                                          <p:spTgt spid="511010"/>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511015"/>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xit" presetSubtype="0" fill="hold" nodeType="clickEffect">
                                  <p:stCondLst>
                                    <p:cond delay="0"/>
                                  </p:stCondLst>
                                  <p:childTnLst>
                                    <p:set>
                                      <p:cBhvr>
                                        <p:cTn id="52" dur="1" fill="hold">
                                          <p:stCondLst>
                                            <p:cond delay="0"/>
                                          </p:stCondLst>
                                        </p:cTn>
                                        <p:tgtEl>
                                          <p:spTgt spid="511015"/>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51102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xit" presetSubtype="0" fill="hold" nodeType="clickEffect">
                                  <p:stCondLst>
                                    <p:cond delay="0"/>
                                  </p:stCondLst>
                                  <p:childTnLst>
                                    <p:set>
                                      <p:cBhvr>
                                        <p:cTn id="58" dur="1" fill="hold">
                                          <p:stCondLst>
                                            <p:cond delay="0"/>
                                          </p:stCondLst>
                                        </p:cTn>
                                        <p:tgtEl>
                                          <p:spTgt spid="511020"/>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511025"/>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xit" presetSubtype="0" fill="hold" nodeType="clickEffect">
                                  <p:stCondLst>
                                    <p:cond delay="0"/>
                                  </p:stCondLst>
                                  <p:childTnLst>
                                    <p:set>
                                      <p:cBhvr>
                                        <p:cTn id="64" dur="1" fill="hold">
                                          <p:stCondLst>
                                            <p:cond delay="0"/>
                                          </p:stCondLst>
                                        </p:cTn>
                                        <p:tgtEl>
                                          <p:spTgt spid="511025"/>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511030"/>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xit" presetSubtype="0" fill="hold" nodeType="clickEffect">
                                  <p:stCondLst>
                                    <p:cond delay="0"/>
                                  </p:stCondLst>
                                  <p:childTnLst>
                                    <p:set>
                                      <p:cBhvr>
                                        <p:cTn id="70" dur="1" fill="hold">
                                          <p:stCondLst>
                                            <p:cond delay="0"/>
                                          </p:stCondLst>
                                        </p:cTn>
                                        <p:tgtEl>
                                          <p:spTgt spid="511030"/>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511031"/>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xit" presetSubtype="0" fill="hold" nodeType="clickEffect">
                                  <p:stCondLst>
                                    <p:cond delay="0"/>
                                  </p:stCondLst>
                                  <p:childTnLst>
                                    <p:set>
                                      <p:cBhvr>
                                        <p:cTn id="76" dur="1" fill="hold">
                                          <p:stCondLst>
                                            <p:cond delay="0"/>
                                          </p:stCondLst>
                                        </p:cTn>
                                        <p:tgtEl>
                                          <p:spTgt spid="511031"/>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511032"/>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xit" presetSubtype="0" fill="hold" nodeType="clickEffect">
                                  <p:stCondLst>
                                    <p:cond delay="0"/>
                                  </p:stCondLst>
                                  <p:childTnLst>
                                    <p:set>
                                      <p:cBhvr>
                                        <p:cTn id="82" dur="1" fill="hold">
                                          <p:stCondLst>
                                            <p:cond delay="0"/>
                                          </p:stCondLst>
                                        </p:cTn>
                                        <p:tgtEl>
                                          <p:spTgt spid="511032"/>
                                        </p:tgtEl>
                                        <p:attrNameLst>
                                          <p:attrName>style.visibility</p:attrName>
                                        </p:attrNameLst>
                                      </p:cBhvr>
                                      <p:to>
                                        <p:strVal val="hidden"/>
                                      </p:to>
                                    </p:set>
                                  </p:childTnLst>
                                </p:cTn>
                              </p:par>
                              <p:par>
                                <p:cTn id="83" presetID="1" presetClass="entr" presetSubtype="0" fill="hold" nodeType="withEffect">
                                  <p:stCondLst>
                                    <p:cond delay="0"/>
                                  </p:stCondLst>
                                  <p:childTnLst>
                                    <p:set>
                                      <p:cBhvr>
                                        <p:cTn id="84" dur="1" fill="hold">
                                          <p:stCondLst>
                                            <p:cond delay="0"/>
                                          </p:stCondLst>
                                        </p:cTn>
                                        <p:tgtEl>
                                          <p:spTgt spid="511033"/>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nodeType="clickEffect">
                                  <p:stCondLst>
                                    <p:cond delay="0"/>
                                  </p:stCondLst>
                                  <p:childTnLst>
                                    <p:set>
                                      <p:cBhvr>
                                        <p:cTn id="88" dur="1" fill="hold">
                                          <p:stCondLst>
                                            <p:cond delay="0"/>
                                          </p:stCondLst>
                                        </p:cTn>
                                        <p:tgtEl>
                                          <p:spTgt spid="511034"/>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511035"/>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511036"/>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ntr" presetSubtype="0" fill="hold" nodeType="clickEffect">
                                  <p:stCondLst>
                                    <p:cond delay="0"/>
                                  </p:stCondLst>
                                  <p:childTnLst>
                                    <p:set>
                                      <p:cBhvr>
                                        <p:cTn id="100" dur="1" fill="hold">
                                          <p:stCondLst>
                                            <p:cond delay="0"/>
                                          </p:stCondLst>
                                        </p:cTn>
                                        <p:tgtEl>
                                          <p:spTgt spid="511037"/>
                                        </p:tgtEl>
                                        <p:attrNameLst>
                                          <p:attrName>style.visibility</p:attrName>
                                        </p:attrNameLst>
                                      </p:cBhvr>
                                      <p:to>
                                        <p:strVal val="visible"/>
                                      </p:to>
                                    </p:se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 presetClass="entr" presetSubtype="0" fill="hold" nodeType="clickEffect">
                                  <p:stCondLst>
                                    <p:cond delay="0"/>
                                  </p:stCondLst>
                                  <p:childTnLst>
                                    <p:set>
                                      <p:cBhvr>
                                        <p:cTn id="104" dur="1" fill="hold">
                                          <p:stCondLst>
                                            <p:cond delay="0"/>
                                          </p:stCondLst>
                                        </p:cTn>
                                        <p:tgtEl>
                                          <p:spTgt spid="511038"/>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 presetClass="entr" presetSubtype="0" fill="hold" nodeType="clickEffect">
                                  <p:stCondLst>
                                    <p:cond delay="0"/>
                                  </p:stCondLst>
                                  <p:childTnLst>
                                    <p:set>
                                      <p:cBhvr>
                                        <p:cTn id="108" dur="1" fill="hold">
                                          <p:stCondLst>
                                            <p:cond delay="0"/>
                                          </p:stCondLst>
                                        </p:cTn>
                                        <p:tgtEl>
                                          <p:spTgt spid="511039"/>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ntr" presetSubtype="0" fill="hold" nodeType="clickEffect">
                                  <p:stCondLst>
                                    <p:cond delay="0"/>
                                  </p:stCondLst>
                                  <p:childTnLst>
                                    <p:set>
                                      <p:cBhvr>
                                        <p:cTn id="112" dur="1" fill="hold">
                                          <p:stCondLst>
                                            <p:cond delay="0"/>
                                          </p:stCondLst>
                                        </p:cTn>
                                        <p:tgtEl>
                                          <p:spTgt spid="511040"/>
                                        </p:tgtEl>
                                        <p:attrNameLst>
                                          <p:attrName>style.visibility</p:attrName>
                                        </p:attrNameLst>
                                      </p:cBhvr>
                                      <p:to>
                                        <p:strVal val="visible"/>
                                      </p:to>
                                    </p:se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 presetClass="entr" presetSubtype="0" fill="hold" nodeType="clickEffect">
                                  <p:stCondLst>
                                    <p:cond delay="0"/>
                                  </p:stCondLst>
                                  <p:childTnLst>
                                    <p:set>
                                      <p:cBhvr>
                                        <p:cTn id="116" dur="1" fill="hold">
                                          <p:stCondLst>
                                            <p:cond delay="0"/>
                                          </p:stCondLst>
                                        </p:cTn>
                                        <p:tgtEl>
                                          <p:spTgt spid="511041"/>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nodeType="clickEffect">
                                  <p:stCondLst>
                                    <p:cond delay="0"/>
                                  </p:stCondLst>
                                  <p:childTnLst>
                                    <p:set>
                                      <p:cBhvr>
                                        <p:cTn id="120" dur="1" fill="hold">
                                          <p:stCondLst>
                                            <p:cond delay="0"/>
                                          </p:stCondLst>
                                        </p:cTn>
                                        <p:tgtEl>
                                          <p:spTgt spid="511042"/>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1" presetClass="entr" presetSubtype="0" fill="hold" nodeType="clickEffect">
                                  <p:stCondLst>
                                    <p:cond delay="0"/>
                                  </p:stCondLst>
                                  <p:childTnLst>
                                    <p:set>
                                      <p:cBhvr>
                                        <p:cTn id="124" dur="1" fill="hold">
                                          <p:stCondLst>
                                            <p:cond delay="0"/>
                                          </p:stCondLst>
                                        </p:cTn>
                                        <p:tgtEl>
                                          <p:spTgt spid="511043"/>
                                        </p:tgtEl>
                                        <p:attrNameLst>
                                          <p:attrName>style.visibility</p:attrName>
                                        </p:attrNameLst>
                                      </p:cBhvr>
                                      <p:to>
                                        <p:strVal val="visible"/>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 presetClass="entr" presetSubtype="0" fill="hold" nodeType="clickEffect">
                                  <p:stCondLst>
                                    <p:cond delay="0"/>
                                  </p:stCondLst>
                                  <p:childTnLst>
                                    <p:set>
                                      <p:cBhvr>
                                        <p:cTn id="128" dur="1" fill="hold">
                                          <p:stCondLst>
                                            <p:cond delay="0"/>
                                          </p:stCondLst>
                                        </p:cTn>
                                        <p:tgtEl>
                                          <p:spTgt spid="511044"/>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ntr" presetSubtype="0" fill="hold" nodeType="clickEffect">
                                  <p:stCondLst>
                                    <p:cond delay="0"/>
                                  </p:stCondLst>
                                  <p:childTnLst>
                                    <p:set>
                                      <p:cBhvr>
                                        <p:cTn id="132" dur="1" fill="hold">
                                          <p:stCondLst>
                                            <p:cond delay="0"/>
                                          </p:stCondLst>
                                        </p:cTn>
                                        <p:tgtEl>
                                          <p:spTgt spid="5110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0002" name="Rectangle 2"/>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0003" name="Rectangle 3"/>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0004" name="Rectangle 4"/>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0005" name="Oval 5"/>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0006" name="Rectangle 6"/>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0007" name="Oval 7"/>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0008" name="Rectangle 8"/>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0009" name="Rectangle 9"/>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0010" name="Rectangle 10"/>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Spot Shape</a:t>
            </a:r>
          </a:p>
        </p:txBody>
      </p:sp>
      <p:sp>
        <p:nvSpPr>
          <p:cNvPr id="1920011" name="Text Box 11"/>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920012" name="Text Box 12"/>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920013" name="Freeform 13"/>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0014" name="Oval 14"/>
          <p:cNvSpPr>
            <a:spLocks noChangeArrowheads="1"/>
          </p:cNvSpPr>
          <p:nvPr/>
        </p:nvSpPr>
        <p:spPr bwMode="auto">
          <a:xfrm>
            <a:off x="7158038" y="3190875"/>
            <a:ext cx="55562" cy="50800"/>
          </a:xfrm>
          <a:prstGeom prst="ellipse">
            <a:avLst/>
          </a:prstGeom>
          <a:solidFill>
            <a:srgbClr val="008000"/>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7915886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1026" name="Rectangle 2"/>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1027" name="Rectangle 3"/>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1028" name="Rectangle 4"/>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1029" name="Oval 5"/>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1030" name="Rectangle 6"/>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1031" name="Oval 7"/>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1032" name="Rectangle 8"/>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1033" name="Rectangle 9"/>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1034" name="Rectangle 10"/>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Spot Shape</a:t>
            </a:r>
          </a:p>
        </p:txBody>
      </p:sp>
      <p:sp>
        <p:nvSpPr>
          <p:cNvPr id="1921035" name="Text Box 11"/>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921036" name="Text Box 12"/>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921037" name="Freeform 13"/>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1038" name="Oval 14"/>
          <p:cNvSpPr>
            <a:spLocks noChangeArrowheads="1"/>
          </p:cNvSpPr>
          <p:nvPr/>
        </p:nvSpPr>
        <p:spPr bwMode="auto">
          <a:xfrm>
            <a:off x="7158038" y="3190875"/>
            <a:ext cx="55562" cy="50800"/>
          </a:xfrm>
          <a:prstGeom prst="ellipse">
            <a:avLst/>
          </a:prstGeom>
          <a:solidFill>
            <a:srgbClr val="008000"/>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1039" name="Line 15"/>
          <p:cNvSpPr>
            <a:spLocks noChangeShapeType="1"/>
          </p:cNvSpPr>
          <p:nvPr/>
        </p:nvSpPr>
        <p:spPr bwMode="auto">
          <a:xfrm flipV="1">
            <a:off x="5773738" y="3255963"/>
            <a:ext cx="1374775" cy="19494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1040" name="Text Box 16"/>
          <p:cNvSpPr txBox="1">
            <a:spLocks noChangeArrowheads="1"/>
          </p:cNvSpPr>
          <p:nvPr/>
        </p:nvSpPr>
        <p:spPr bwMode="auto">
          <a:xfrm>
            <a:off x="6432550" y="40671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Tree>
    <p:extLst>
      <p:ext uri="{BB962C8B-B14F-4D97-AF65-F5344CB8AC3E}">
        <p14:creationId xmlns:p14="http://schemas.microsoft.com/office/powerpoint/2010/main" val="7122386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2050"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2051" name="Rectangle 3"/>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2052" name="Rectangle 4"/>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2053" name="Rectangle 5"/>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2054" name="Line 6"/>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2055" name="Oval 7"/>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2056" name="Rectangle 8"/>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2057" name="Oval 9"/>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2058" name="Rectangle 10"/>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2059" name="Rectangle 11"/>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2060" name="Rectangle 12"/>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Spot Shape</a:t>
            </a:r>
          </a:p>
        </p:txBody>
      </p:sp>
      <p:sp>
        <p:nvSpPr>
          <p:cNvPr id="1922061" name="Text Box 13"/>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922062" name="Text Box 14"/>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922063" name="Text Box 15"/>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922064" name="Freeform 16"/>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2065" name="Oval 17"/>
          <p:cNvSpPr>
            <a:spLocks noChangeArrowheads="1"/>
          </p:cNvSpPr>
          <p:nvPr/>
        </p:nvSpPr>
        <p:spPr bwMode="auto">
          <a:xfrm>
            <a:off x="7158038" y="3190875"/>
            <a:ext cx="55562" cy="50800"/>
          </a:xfrm>
          <a:prstGeom prst="ellipse">
            <a:avLst/>
          </a:prstGeom>
          <a:solidFill>
            <a:srgbClr val="008000"/>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2066" name="Line 18"/>
          <p:cNvSpPr>
            <a:spLocks noChangeShapeType="1"/>
          </p:cNvSpPr>
          <p:nvPr/>
        </p:nvSpPr>
        <p:spPr bwMode="auto">
          <a:xfrm flipV="1">
            <a:off x="5773738" y="3255963"/>
            <a:ext cx="1374775" cy="19494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2067" name="Text Box 19"/>
          <p:cNvSpPr txBox="1">
            <a:spLocks noChangeArrowheads="1"/>
          </p:cNvSpPr>
          <p:nvPr/>
        </p:nvSpPr>
        <p:spPr bwMode="auto">
          <a:xfrm>
            <a:off x="6432550" y="40671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Tree>
    <p:extLst>
      <p:ext uri="{BB962C8B-B14F-4D97-AF65-F5344CB8AC3E}">
        <p14:creationId xmlns:p14="http://schemas.microsoft.com/office/powerpoint/2010/main" val="18151443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3074"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3075"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3076"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3077"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3078"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3079"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3080"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3081"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3082"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3083"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3084"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3085"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3086" name="Rectangle 14"/>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3087" name="Rectangle 15"/>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Spot Shape</a:t>
            </a:r>
          </a:p>
        </p:txBody>
      </p:sp>
      <p:sp>
        <p:nvSpPr>
          <p:cNvPr id="1923088" name="Line 16"/>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3089" name="Text Box 17"/>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923090" name="Text Box 18"/>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923091" name="Text Box 19"/>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923092" name="Text Box 20"/>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923093" name="Freeform 21"/>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442749381"/>
      </p:ext>
    </p:extLst>
  </p:cSld>
  <p:clrMapOvr>
    <a:masterClrMapping/>
  </p:clrMapOvr>
  <p:transition spd="slow">
    <p:wipe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4098"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4099"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4100"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4101"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4102"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4103"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4104"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4105"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4106"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4107"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4108"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4109"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4110"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4111"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4112"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4113"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Spot Shape</a:t>
            </a:r>
          </a:p>
        </p:txBody>
      </p:sp>
      <p:sp>
        <p:nvSpPr>
          <p:cNvPr id="1924114" name="Line 18"/>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4115" name="Text Box 19"/>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924116" name="Text Box 20"/>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924117" name="Text Box 21"/>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924118" name="Text Box 22"/>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924119" name="Freeform 23"/>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5228446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22"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5123"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5124"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5125"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5126"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5127"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5128"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5129"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5130"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925131"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5132"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5133"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5134"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5135"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5136"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5137"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Spot Shape</a:t>
            </a:r>
          </a:p>
        </p:txBody>
      </p:sp>
      <p:sp>
        <p:nvSpPr>
          <p:cNvPr id="1925138"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5139"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5140"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5141"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5142"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925143"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925144"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925145"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925146"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925147"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20578359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6146"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6147"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6148"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6149"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6150"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6151"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6152"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6153"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6154"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926155"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6156"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6157"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6158"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6159"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6160"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6161"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Spot Shape</a:t>
            </a:r>
          </a:p>
        </p:txBody>
      </p:sp>
      <p:sp>
        <p:nvSpPr>
          <p:cNvPr id="1926162"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6163"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6164"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6165"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6166"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926167"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926168"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926169"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926170"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926171"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6172" name="Line 28"/>
          <p:cNvSpPr>
            <a:spLocks noChangeShapeType="1"/>
          </p:cNvSpPr>
          <p:nvPr/>
        </p:nvSpPr>
        <p:spPr bwMode="auto">
          <a:xfrm flipH="1" flipV="1">
            <a:off x="4306888" y="3227388"/>
            <a:ext cx="1466850" cy="197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6173" name="Text Box 29"/>
          <p:cNvSpPr txBox="1">
            <a:spLocks noChangeArrowheads="1"/>
          </p:cNvSpPr>
          <p:nvPr/>
        </p:nvSpPr>
        <p:spPr bwMode="auto">
          <a:xfrm>
            <a:off x="4948238" y="39290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926174" name="Line 30"/>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6175" name="Text Box 31"/>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926176" name="Text Box 32"/>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Tree>
    <p:extLst>
      <p:ext uri="{BB962C8B-B14F-4D97-AF65-F5344CB8AC3E}">
        <p14:creationId xmlns:p14="http://schemas.microsoft.com/office/powerpoint/2010/main" val="18904007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7170"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7171"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7172"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7173"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7174"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7175"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7176"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7177"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7178"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927179"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7180"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7181"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7182"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7183"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7184"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7185"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Spot Shape</a:t>
            </a:r>
          </a:p>
        </p:txBody>
      </p:sp>
      <p:sp>
        <p:nvSpPr>
          <p:cNvPr id="1927186"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7187"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27188"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7189"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7190"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927191"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927192"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927193"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927194"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927195"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7196" name="Line 28"/>
          <p:cNvSpPr>
            <a:spLocks noChangeShapeType="1"/>
          </p:cNvSpPr>
          <p:nvPr/>
        </p:nvSpPr>
        <p:spPr bwMode="auto">
          <a:xfrm flipH="1" flipV="1">
            <a:off x="4306888" y="3227388"/>
            <a:ext cx="1466850" cy="197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7197" name="Text Box 29"/>
          <p:cNvSpPr txBox="1">
            <a:spLocks noChangeArrowheads="1"/>
          </p:cNvSpPr>
          <p:nvPr/>
        </p:nvSpPr>
        <p:spPr bwMode="auto">
          <a:xfrm>
            <a:off x="4948238" y="39290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927198" name="Line 30"/>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7199" name="Text Box 31"/>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927200" name="Text Box 32"/>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927201" name="Line 33"/>
          <p:cNvSpPr>
            <a:spLocks noChangeShapeType="1"/>
          </p:cNvSpPr>
          <p:nvPr/>
        </p:nvSpPr>
        <p:spPr bwMode="auto">
          <a:xfrm flipV="1">
            <a:off x="1204913" y="4240213"/>
            <a:ext cx="3843337" cy="9413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7202" name="Text Box 34"/>
          <p:cNvSpPr txBox="1">
            <a:spLocks noChangeArrowheads="1"/>
          </p:cNvSpPr>
          <p:nvPr/>
        </p:nvSpPr>
        <p:spPr bwMode="auto">
          <a:xfrm>
            <a:off x="2082800" y="488156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a:solidFill>
                  <a:srgbClr val="000000"/>
                </a:solidFill>
                <a:cs typeface="Arial" pitchFamily="34" charset="0"/>
              </a:rPr>
              <a:t>θ</a:t>
            </a:r>
          </a:p>
        </p:txBody>
      </p:sp>
      <p:sp>
        <p:nvSpPr>
          <p:cNvPr id="1927203" name="Text Box 35"/>
          <p:cNvSpPr txBox="1">
            <a:spLocks noChangeArrowheads="1"/>
          </p:cNvSpPr>
          <p:nvPr/>
        </p:nvSpPr>
        <p:spPr bwMode="auto">
          <a:xfrm>
            <a:off x="6240463" y="5307013"/>
            <a:ext cx="234473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800" b="1">
                <a:solidFill>
                  <a:srgbClr val="000000"/>
                </a:solidFill>
                <a:cs typeface="Arial" pitchFamily="34" charset="0"/>
              </a:rPr>
              <a:t>λ</a:t>
            </a:r>
            <a:r>
              <a:rPr lang="en-US" sz="2800" b="1">
                <a:solidFill>
                  <a:srgbClr val="000000"/>
                </a:solidFill>
                <a:cs typeface="Arial" pitchFamily="34" charset="0"/>
              </a:rPr>
              <a:t> = 2 d sin(</a:t>
            </a:r>
            <a:r>
              <a:rPr lang="el-GR" sz="2800" b="1">
                <a:solidFill>
                  <a:srgbClr val="000000"/>
                </a:solidFill>
                <a:cs typeface="Arial" pitchFamily="34" charset="0"/>
              </a:rPr>
              <a:t>θ</a:t>
            </a:r>
            <a:r>
              <a:rPr lang="en-US" sz="2800" b="1">
                <a:solidFill>
                  <a:srgbClr val="000000"/>
                </a:solidFill>
                <a:cs typeface="Arial" pitchFamily="34" charset="0"/>
              </a:rPr>
              <a:t>)</a:t>
            </a:r>
            <a:endParaRPr lang="el-GR" sz="2800" b="1">
              <a:solidFill>
                <a:srgbClr val="000000"/>
              </a:solidFill>
              <a:cs typeface="Arial" pitchFamily="34" charset="0"/>
            </a:endParaRPr>
          </a:p>
        </p:txBody>
      </p:sp>
      <p:sp>
        <p:nvSpPr>
          <p:cNvPr id="1927204" name="Line 36"/>
          <p:cNvSpPr>
            <a:spLocks noChangeShapeType="1"/>
          </p:cNvSpPr>
          <p:nvPr/>
        </p:nvSpPr>
        <p:spPr bwMode="auto">
          <a:xfrm flipV="1">
            <a:off x="4975225" y="4319588"/>
            <a:ext cx="134938" cy="365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7205" name="Line 37"/>
          <p:cNvSpPr>
            <a:spLocks noChangeShapeType="1"/>
          </p:cNvSpPr>
          <p:nvPr/>
        </p:nvSpPr>
        <p:spPr bwMode="auto">
          <a:xfrm flipH="1" flipV="1">
            <a:off x="4916488" y="4273550"/>
            <a:ext cx="60325" cy="82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27206" name="Arc 38"/>
          <p:cNvSpPr>
            <a:spLocks/>
          </p:cNvSpPr>
          <p:nvPr/>
        </p:nvSpPr>
        <p:spPr bwMode="auto">
          <a:xfrm>
            <a:off x="1193800" y="5000625"/>
            <a:ext cx="908050" cy="188913"/>
          </a:xfrm>
          <a:custGeom>
            <a:avLst/>
            <a:gdLst>
              <a:gd name="G0" fmla="+- 0 0 0"/>
              <a:gd name="G1" fmla="+- 11770 0 0"/>
              <a:gd name="G2" fmla="+- 21600 0 0"/>
              <a:gd name="T0" fmla="*/ 18112 w 21600"/>
              <a:gd name="T1" fmla="*/ 0 h 11830"/>
              <a:gd name="T2" fmla="*/ 21600 w 21600"/>
              <a:gd name="T3" fmla="*/ 11830 h 11830"/>
              <a:gd name="T4" fmla="*/ 0 w 21600"/>
              <a:gd name="T5" fmla="*/ 11770 h 11830"/>
            </a:gdLst>
            <a:ahLst/>
            <a:cxnLst>
              <a:cxn ang="0">
                <a:pos x="T0" y="T1"/>
              </a:cxn>
              <a:cxn ang="0">
                <a:pos x="T2" y="T3"/>
              </a:cxn>
              <a:cxn ang="0">
                <a:pos x="T4" y="T5"/>
              </a:cxn>
            </a:cxnLst>
            <a:rect l="0" t="0" r="r" b="b"/>
            <a:pathLst>
              <a:path w="21600" h="11830" fill="none" extrusionOk="0">
                <a:moveTo>
                  <a:pt x="18111" y="0"/>
                </a:moveTo>
                <a:cubicBezTo>
                  <a:pt x="20388" y="3503"/>
                  <a:pt x="21600" y="7591"/>
                  <a:pt x="21600" y="11770"/>
                </a:cubicBezTo>
                <a:cubicBezTo>
                  <a:pt x="21600" y="11789"/>
                  <a:pt x="21599" y="11809"/>
                  <a:pt x="21599" y="11829"/>
                </a:cubicBezTo>
              </a:path>
              <a:path w="21600" h="11830" stroke="0" extrusionOk="0">
                <a:moveTo>
                  <a:pt x="18111" y="0"/>
                </a:moveTo>
                <a:cubicBezTo>
                  <a:pt x="20388" y="3503"/>
                  <a:pt x="21600" y="7591"/>
                  <a:pt x="21600" y="11770"/>
                </a:cubicBezTo>
                <a:cubicBezTo>
                  <a:pt x="21600" y="11789"/>
                  <a:pt x="21599" y="11809"/>
                  <a:pt x="21599" y="11829"/>
                </a:cubicBezTo>
                <a:lnTo>
                  <a:pt x="0" y="1177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41243851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1202"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71203"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71204"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71205"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71206"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71207"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71208"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71209"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71210"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971211"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71212"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71213"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71214"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71215"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71216"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71217"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Spot shape</a:t>
            </a:r>
          </a:p>
        </p:txBody>
      </p:sp>
      <p:sp>
        <p:nvSpPr>
          <p:cNvPr id="1971218"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71219"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971220"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71221"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71222"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971223"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971224"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971225"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971226"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971227"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71228" name="Line 28"/>
          <p:cNvSpPr>
            <a:spLocks noChangeShapeType="1"/>
          </p:cNvSpPr>
          <p:nvPr/>
        </p:nvSpPr>
        <p:spPr bwMode="auto">
          <a:xfrm flipH="1" flipV="1">
            <a:off x="4306888" y="3227388"/>
            <a:ext cx="1466850" cy="197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71229" name="Text Box 29"/>
          <p:cNvSpPr txBox="1">
            <a:spLocks noChangeArrowheads="1"/>
          </p:cNvSpPr>
          <p:nvPr/>
        </p:nvSpPr>
        <p:spPr bwMode="auto">
          <a:xfrm>
            <a:off x="4948238" y="39290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971230" name="Line 30"/>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71231" name="Text Box 31"/>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971232" name="Text Box 32"/>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Tree>
    <p:extLst>
      <p:ext uri="{BB962C8B-B14F-4D97-AF65-F5344CB8AC3E}">
        <p14:creationId xmlns:p14="http://schemas.microsoft.com/office/powerpoint/2010/main" val="42255346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6290"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291"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292"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293"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294"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295"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296"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297"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298"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676299"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0"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1"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2"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3"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4"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5"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beam divergence</a:t>
            </a:r>
          </a:p>
        </p:txBody>
      </p:sp>
      <p:sp>
        <p:nvSpPr>
          <p:cNvPr id="1676306"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307"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8"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309"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310"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76311"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76312"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76313"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676314"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76315"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316" name="Line 28"/>
          <p:cNvSpPr>
            <a:spLocks noChangeShapeType="1"/>
          </p:cNvSpPr>
          <p:nvPr/>
        </p:nvSpPr>
        <p:spPr bwMode="auto">
          <a:xfrm flipH="1" flipV="1">
            <a:off x="4306888" y="3227388"/>
            <a:ext cx="1466850" cy="197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317" name="Text Box 29"/>
          <p:cNvSpPr txBox="1">
            <a:spLocks noChangeArrowheads="1"/>
          </p:cNvSpPr>
          <p:nvPr/>
        </p:nvSpPr>
        <p:spPr bwMode="auto">
          <a:xfrm>
            <a:off x="4948238" y="39290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76318" name="Line 30"/>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319" name="Text Box 31"/>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76320" name="Text Box 32"/>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Tree>
    <p:extLst>
      <p:ext uri="{BB962C8B-B14F-4D97-AF65-F5344CB8AC3E}">
        <p14:creationId xmlns:p14="http://schemas.microsoft.com/office/powerpoint/2010/main" val="26729975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t>Scattering: atom by atom</a:t>
            </a:r>
          </a:p>
        </p:txBody>
      </p:sp>
      <p:graphicFrame>
        <p:nvGraphicFramePr>
          <p:cNvPr id="17411" name="Object 3"/>
          <p:cNvGraphicFramePr>
            <a:graphicFrameLocks noChangeAspect="1"/>
          </p:cNvGraphicFramePr>
          <p:nvPr>
            <p:ph idx="1"/>
          </p:nvPr>
        </p:nvGraphicFramePr>
        <p:xfrm>
          <a:off x="2443163" y="1763713"/>
          <a:ext cx="6086475" cy="4054475"/>
        </p:xfrm>
        <a:graphic>
          <a:graphicData uri="http://schemas.openxmlformats.org/presentationml/2006/ole">
            <mc:AlternateContent xmlns:mc="http://schemas.openxmlformats.org/markup-compatibility/2006">
              <mc:Choice xmlns:v="urn:schemas-microsoft-com:vml" Requires="v">
                <p:oleObj spid="_x0000_s140291" name="Chart" r:id="rId3" imgW="6096075" imgH="4067089" progId="MSGraph.Chart.8">
                  <p:embed followColorScheme="full"/>
                </p:oleObj>
              </mc:Choice>
              <mc:Fallback>
                <p:oleObj name="Chart" r:id="rId3" imgW="6096075" imgH="4067089" progId="MSGraph.Chart.8">
                  <p:embed followColorScheme="full"/>
                  <p:pic>
                    <p:nvPicPr>
                      <p:cNvPr id="0" name=""/>
                      <p:cNvPicPr>
                        <a:picLocks noChangeAspect="1" noChangeArrowheads="1"/>
                      </p:cNvPicPr>
                      <p:nvPr/>
                    </p:nvPicPr>
                    <p:blipFill>
                      <a:blip r:embed="rId4"/>
                      <a:srcRect/>
                      <a:stretch>
                        <a:fillRect/>
                      </a:stretch>
                    </p:blipFill>
                    <p:spPr bwMode="auto">
                      <a:xfrm>
                        <a:off x="2443163" y="1763713"/>
                        <a:ext cx="6086475" cy="405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416" name="Oval 8"/>
          <p:cNvSpPr>
            <a:spLocks noChangeArrowheads="1"/>
          </p:cNvSpPr>
          <p:nvPr/>
        </p:nvSpPr>
        <p:spPr bwMode="auto">
          <a:xfrm>
            <a:off x="982663" y="3651250"/>
            <a:ext cx="182562" cy="182563"/>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7421" name="Text Box 13"/>
          <p:cNvSpPr txBox="1">
            <a:spLocks noChangeArrowheads="1"/>
          </p:cNvSpPr>
          <p:nvPr/>
        </p:nvSpPr>
        <p:spPr bwMode="auto">
          <a:xfrm>
            <a:off x="4746625" y="5665788"/>
            <a:ext cx="933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smtClean="0">
                <a:solidFill>
                  <a:srgbClr val="000000"/>
                </a:solidFill>
              </a:rPr>
              <a:t>h</a:t>
            </a:r>
            <a:r>
              <a:rPr lang="en-US" smtClean="0">
                <a:solidFill>
                  <a:srgbClr val="000000"/>
                </a:solidFill>
              </a:rPr>
              <a:t> index</a:t>
            </a:r>
          </a:p>
        </p:txBody>
      </p:sp>
      <p:sp>
        <p:nvSpPr>
          <p:cNvPr id="17422" name="Text Box 14"/>
          <p:cNvSpPr txBox="1">
            <a:spLocks noChangeArrowheads="1"/>
          </p:cNvSpPr>
          <p:nvPr/>
        </p:nvSpPr>
        <p:spPr bwMode="auto">
          <a:xfrm rot="16200000">
            <a:off x="1750219" y="3444082"/>
            <a:ext cx="1022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mtClean="0">
                <a:solidFill>
                  <a:srgbClr val="000000"/>
                </a:solidFill>
              </a:rPr>
              <a:t>intensity</a:t>
            </a:r>
          </a:p>
        </p:txBody>
      </p:sp>
      <p:sp>
        <p:nvSpPr>
          <p:cNvPr id="17423" name="Rectangle 15"/>
          <p:cNvSpPr>
            <a:spLocks noChangeArrowheads="1"/>
          </p:cNvSpPr>
          <p:nvPr/>
        </p:nvSpPr>
        <p:spPr bwMode="auto">
          <a:xfrm>
            <a:off x="7434263" y="3154363"/>
            <a:ext cx="1231900" cy="7810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4398500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7314"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7315" name="Rectangle 3"/>
          <p:cNvSpPr>
            <a:spLocks noChangeArrowheads="1"/>
          </p:cNvSpPr>
          <p:nvPr/>
        </p:nvSpPr>
        <p:spPr bwMode="auto">
          <a:xfrm>
            <a:off x="5670550" y="3240088"/>
            <a:ext cx="231775"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16"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17" name="Rectangle 5"/>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18" name="Rectangle 6"/>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19" name="Rectangle 7"/>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20" name="Rectangle 8"/>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21" name="Rectangle 9"/>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beam divergence</a:t>
            </a:r>
          </a:p>
        </p:txBody>
      </p:sp>
      <p:sp>
        <p:nvSpPr>
          <p:cNvPr id="1677322" name="Text Box 10"/>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77323" name="Text Box 11"/>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77324" name="Text Box 12"/>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677325" name="Text Box 13"/>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77326" name="Freeform 14"/>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7327" name="Text Box 15"/>
          <p:cNvSpPr txBox="1">
            <a:spLocks noChangeArrowheads="1"/>
          </p:cNvSpPr>
          <p:nvPr/>
        </p:nvSpPr>
        <p:spPr bwMode="auto">
          <a:xfrm>
            <a:off x="4595813" y="37338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grpSp>
        <p:nvGrpSpPr>
          <p:cNvPr id="1677328" name="Group 16"/>
          <p:cNvGrpSpPr>
            <a:grpSpLocks/>
          </p:cNvGrpSpPr>
          <p:nvPr/>
        </p:nvGrpSpPr>
        <p:grpSpPr bwMode="auto">
          <a:xfrm rot="-617010">
            <a:off x="-3314700" y="1425575"/>
            <a:ext cx="9140825" cy="9140825"/>
            <a:chOff x="-2124" y="403"/>
            <a:chExt cx="5758" cy="5758"/>
          </a:xfrm>
        </p:grpSpPr>
        <p:sp>
          <p:nvSpPr>
            <p:cNvPr id="1677329" name="Oval 17"/>
            <p:cNvSpPr>
              <a:spLocks noChangeArrowheads="1"/>
            </p:cNvSpPr>
            <p:nvPr/>
          </p:nvSpPr>
          <p:spPr bwMode="auto">
            <a:xfrm>
              <a:off x="-2124" y="403"/>
              <a:ext cx="5758" cy="575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1677330" name="Group 18"/>
            <p:cNvGrpSpPr>
              <a:grpSpLocks/>
            </p:cNvGrpSpPr>
            <p:nvPr/>
          </p:nvGrpSpPr>
          <p:grpSpPr bwMode="auto">
            <a:xfrm>
              <a:off x="-2124" y="403"/>
              <a:ext cx="5758" cy="5758"/>
              <a:chOff x="-2124" y="403"/>
              <a:chExt cx="5758" cy="5758"/>
            </a:xfrm>
          </p:grpSpPr>
          <p:sp>
            <p:nvSpPr>
              <p:cNvPr id="1677331" name="Oval 19"/>
              <p:cNvSpPr>
                <a:spLocks noChangeAspect="1" noChangeArrowheads="1"/>
              </p:cNvSpPr>
              <p:nvPr/>
            </p:nvSpPr>
            <p:spPr bwMode="auto">
              <a:xfrm>
                <a:off x="-2124" y="2712"/>
                <a:ext cx="5758" cy="11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32" name="Rectangle 20"/>
              <p:cNvSpPr>
                <a:spLocks noChangeArrowheads="1"/>
              </p:cNvSpPr>
              <p:nvPr/>
            </p:nvSpPr>
            <p:spPr bwMode="auto">
              <a:xfrm>
                <a:off x="-1103" y="2677"/>
                <a:ext cx="4627" cy="641"/>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677333" name="Oval 21"/>
              <p:cNvSpPr>
                <a:spLocks noChangeArrowheads="1"/>
              </p:cNvSpPr>
              <p:nvPr/>
            </p:nvSpPr>
            <p:spPr bwMode="auto">
              <a:xfrm>
                <a:off x="-1404" y="403"/>
                <a:ext cx="4319" cy="5758"/>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34" name="Line 22"/>
              <p:cNvSpPr>
                <a:spLocks noChangeShapeType="1"/>
              </p:cNvSpPr>
              <p:nvPr/>
            </p:nvSpPr>
            <p:spPr bwMode="auto">
              <a:xfrm>
                <a:off x="754" y="3280"/>
                <a:ext cx="2129" cy="384"/>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7335" name="Text Box 23"/>
              <p:cNvSpPr txBox="1">
                <a:spLocks noChangeArrowheads="1"/>
              </p:cNvSpPr>
              <p:nvPr/>
            </p:nvSpPr>
            <p:spPr bwMode="auto">
              <a:xfrm>
                <a:off x="467" y="1121"/>
                <a:ext cx="10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77336" name="Line 24"/>
              <p:cNvSpPr>
                <a:spLocks noChangeShapeType="1"/>
              </p:cNvSpPr>
              <p:nvPr/>
            </p:nvSpPr>
            <p:spPr bwMode="auto">
              <a:xfrm>
                <a:off x="751" y="3273"/>
                <a:ext cx="288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sp>
        <p:nvSpPr>
          <p:cNvPr id="1677337" name="Text Box 25"/>
          <p:cNvSpPr txBox="1">
            <a:spLocks noChangeArrowheads="1"/>
          </p:cNvSpPr>
          <p:nvPr/>
        </p:nvSpPr>
        <p:spPr bwMode="auto">
          <a:xfrm>
            <a:off x="3544888" y="51784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77338" name="Text Box 26"/>
          <p:cNvSpPr txBox="1">
            <a:spLocks noChangeArrowheads="1"/>
          </p:cNvSpPr>
          <p:nvPr/>
        </p:nvSpPr>
        <p:spPr bwMode="auto">
          <a:xfrm>
            <a:off x="2243138" y="39719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77339" name="Line 27"/>
          <p:cNvSpPr>
            <a:spLocks noChangeShapeType="1"/>
          </p:cNvSpPr>
          <p:nvPr/>
        </p:nvSpPr>
        <p:spPr bwMode="auto">
          <a:xfrm flipH="1" flipV="1">
            <a:off x="3684588" y="3060700"/>
            <a:ext cx="2089150" cy="21447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7340" name="Rectangle 28"/>
          <p:cNvSpPr>
            <a:spLocks noChangeArrowheads="1"/>
          </p:cNvSpPr>
          <p:nvPr/>
        </p:nvSpPr>
        <p:spPr bwMode="auto">
          <a:xfrm rot="180767">
            <a:off x="4856163" y="3213100"/>
            <a:ext cx="134937"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41" name="Line 29"/>
          <p:cNvSpPr>
            <a:spLocks noChangeShapeType="1"/>
          </p:cNvSpPr>
          <p:nvPr/>
        </p:nvSpPr>
        <p:spPr bwMode="auto">
          <a:xfrm>
            <a:off x="4845050" y="3270250"/>
            <a:ext cx="157163" cy="11113"/>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7342" name="Rectangle 30"/>
          <p:cNvSpPr>
            <a:spLocks noChangeArrowheads="1"/>
          </p:cNvSpPr>
          <p:nvPr/>
        </p:nvSpPr>
        <p:spPr bwMode="auto">
          <a:xfrm rot="2408014">
            <a:off x="4025900" y="2346325"/>
            <a:ext cx="127000" cy="320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43" name="Line 31"/>
          <p:cNvSpPr>
            <a:spLocks noChangeShapeType="1"/>
          </p:cNvSpPr>
          <p:nvPr/>
        </p:nvSpPr>
        <p:spPr bwMode="auto">
          <a:xfrm flipV="1">
            <a:off x="1225550" y="1244600"/>
            <a:ext cx="3905250" cy="475138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7344" name="Rectangle 32"/>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45" name="Line 33"/>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2622981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8338" name="Picture 2" descr="hdiv_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78339" name="Rectangle 3"/>
          <p:cNvSpPr>
            <a:spLocks noGrp="1" noChangeArrowheads="1"/>
          </p:cNvSpPr>
          <p:nvPr>
            <p:ph type="title"/>
          </p:nvPr>
        </p:nvSpPr>
        <p:spPr>
          <a:xfrm>
            <a:off x="0" y="0"/>
            <a:ext cx="8731250" cy="1143000"/>
          </a:xfrm>
          <a:gradFill rotWithShape="1">
            <a:gsLst>
              <a:gs pos="0">
                <a:schemeClr val="bg1"/>
              </a:gs>
              <a:gs pos="100000">
                <a:schemeClr val="bg1">
                  <a:alpha val="0"/>
                </a:schemeClr>
              </a:gs>
            </a:gsLst>
            <a:path path="shape">
              <a:fillToRect l="50000" t="50000" r="50000" b="50000"/>
            </a:path>
          </a:gradFill>
          <a:ln/>
        </p:spPr>
        <p:txBody>
          <a:bodyPr/>
          <a:lstStyle/>
          <a:p>
            <a:pPr algn="l"/>
            <a:r>
              <a:rPr lang="en-US">
                <a:solidFill>
                  <a:schemeClr val="tx1"/>
                </a:solidFill>
              </a:rPr>
              <a:t>		divergence = 0 </a:t>
            </a:r>
            <a:r>
              <a:rPr lang="en-US">
                <a:solidFill>
                  <a:schemeClr val="tx1"/>
                </a:solidFill>
                <a:cs typeface="Arial" pitchFamily="34" charset="0"/>
              </a:rPr>
              <a:t>º</a:t>
            </a:r>
          </a:p>
        </p:txBody>
      </p:sp>
    </p:spTree>
    <p:extLst>
      <p:ext uri="{BB962C8B-B14F-4D97-AF65-F5344CB8AC3E}">
        <p14:creationId xmlns:p14="http://schemas.microsoft.com/office/powerpoint/2010/main" val="1916840673"/>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62" name="Picture 2" descr="hdiv_409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79363"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a:ln/>
        </p:spPr>
        <p:txBody>
          <a:bodyPr/>
          <a:lstStyle/>
          <a:p>
            <a:pPr algn="l"/>
            <a:r>
              <a:rPr lang="en-US">
                <a:solidFill>
                  <a:schemeClr val="tx1"/>
                </a:solidFill>
              </a:rPr>
              <a:t>		divergence = 0.3 </a:t>
            </a:r>
            <a:r>
              <a:rPr lang="en-US">
                <a:solidFill>
                  <a:schemeClr val="tx1"/>
                </a:solidFill>
                <a:cs typeface="Arial" pitchFamily="34" charset="0"/>
              </a:rPr>
              <a:t>º</a:t>
            </a:r>
          </a:p>
        </p:txBody>
      </p:sp>
    </p:spTree>
    <p:extLst>
      <p:ext uri="{BB962C8B-B14F-4D97-AF65-F5344CB8AC3E}">
        <p14:creationId xmlns:p14="http://schemas.microsoft.com/office/powerpoint/2010/main" val="751178172"/>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0386"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0387"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0388"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0389"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0390"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0391"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0392"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0393"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0394"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680395"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0396"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0397"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0398"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0399"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0400"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0401"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beam divergence</a:t>
            </a:r>
          </a:p>
        </p:txBody>
      </p:sp>
      <p:sp>
        <p:nvSpPr>
          <p:cNvPr id="1680402"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0403"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0404"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0405"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0406"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80407"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80408"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80409"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680410"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80411"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0412" name="Line 28"/>
          <p:cNvSpPr>
            <a:spLocks noChangeShapeType="1"/>
          </p:cNvSpPr>
          <p:nvPr/>
        </p:nvSpPr>
        <p:spPr bwMode="auto">
          <a:xfrm flipH="1" flipV="1">
            <a:off x="4306888" y="3227388"/>
            <a:ext cx="1466850" cy="197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0413" name="Text Box 29"/>
          <p:cNvSpPr txBox="1">
            <a:spLocks noChangeArrowheads="1"/>
          </p:cNvSpPr>
          <p:nvPr/>
        </p:nvSpPr>
        <p:spPr bwMode="auto">
          <a:xfrm>
            <a:off x="4948238" y="39290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80414" name="Line 30"/>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0415" name="Text Box 31"/>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80416" name="Text Box 32"/>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Tree>
    <p:extLst>
      <p:ext uri="{BB962C8B-B14F-4D97-AF65-F5344CB8AC3E}">
        <p14:creationId xmlns:p14="http://schemas.microsoft.com/office/powerpoint/2010/main" val="40660190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1410"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11"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12"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13"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14"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15"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16"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17"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18"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681419"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0"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1"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2"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3"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4"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5"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spectral dispersion</a:t>
            </a:r>
          </a:p>
        </p:txBody>
      </p:sp>
      <p:sp>
        <p:nvSpPr>
          <p:cNvPr id="1681426"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27"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8"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29"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30"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81431"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81432"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81433"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681434"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81435"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36" name="Line 28"/>
          <p:cNvSpPr>
            <a:spLocks noChangeShapeType="1"/>
          </p:cNvSpPr>
          <p:nvPr/>
        </p:nvSpPr>
        <p:spPr bwMode="auto">
          <a:xfrm flipH="1" flipV="1">
            <a:off x="4306888" y="3227388"/>
            <a:ext cx="1466850" cy="197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37" name="Text Box 29"/>
          <p:cNvSpPr txBox="1">
            <a:spLocks noChangeArrowheads="1"/>
          </p:cNvSpPr>
          <p:nvPr/>
        </p:nvSpPr>
        <p:spPr bwMode="auto">
          <a:xfrm>
            <a:off x="4948238" y="39290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81438" name="Line 30"/>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39" name="Text Box 31"/>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81440" name="Text Box 32"/>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Tree>
    <p:extLst>
      <p:ext uri="{BB962C8B-B14F-4D97-AF65-F5344CB8AC3E}">
        <p14:creationId xmlns:p14="http://schemas.microsoft.com/office/powerpoint/2010/main" val="35998606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2434"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35"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36"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37" name="Rectangle 5"/>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38" name="Rectangle 6"/>
          <p:cNvSpPr>
            <a:spLocks noChangeArrowheads="1"/>
          </p:cNvSpPr>
          <p:nvPr/>
        </p:nvSpPr>
        <p:spPr bwMode="auto">
          <a:xfrm>
            <a:off x="4846638" y="2338388"/>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39" name="Rectangle 7"/>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0"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41"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2"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682443" name="Oval 11"/>
          <p:cNvSpPr>
            <a:spLocks noChangeAspect="1" noChangeArrowheads="1"/>
          </p:cNvSpPr>
          <p:nvPr/>
        </p:nvSpPr>
        <p:spPr bwMode="auto">
          <a:xfrm>
            <a:off x="-4286250" y="182563"/>
            <a:ext cx="10055225" cy="100552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4" name="Rectangle 12"/>
          <p:cNvSpPr>
            <a:spLocks noChangeArrowheads="1"/>
          </p:cNvSpPr>
          <p:nvPr/>
        </p:nvSpPr>
        <p:spPr bwMode="auto">
          <a:xfrm>
            <a:off x="5373688" y="3319463"/>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5" name="Rectangle 13"/>
          <p:cNvSpPr>
            <a:spLocks noChangeArrowheads="1"/>
          </p:cNvSpPr>
          <p:nvPr/>
        </p:nvSpPr>
        <p:spPr bwMode="auto">
          <a:xfrm rot="245137">
            <a:off x="5341938"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6" name="Rectangle 14"/>
          <p:cNvSpPr>
            <a:spLocks noChangeArrowheads="1"/>
          </p:cNvSpPr>
          <p:nvPr/>
        </p:nvSpPr>
        <p:spPr bwMode="auto">
          <a:xfrm rot="3799929">
            <a:off x="4243388" y="2424113"/>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7" name="Oval 15"/>
          <p:cNvSpPr>
            <a:spLocks noChangeArrowheads="1"/>
          </p:cNvSpPr>
          <p:nvPr/>
        </p:nvSpPr>
        <p:spPr bwMode="auto">
          <a:xfrm>
            <a:off x="-2943225" y="182563"/>
            <a:ext cx="7886700" cy="100552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8" name="Rectangle 16"/>
          <p:cNvSpPr>
            <a:spLocks noChangeArrowheads="1"/>
          </p:cNvSpPr>
          <p:nvPr/>
        </p:nvSpPr>
        <p:spPr bwMode="auto">
          <a:xfrm>
            <a:off x="-207963" y="0"/>
            <a:ext cx="4462463" cy="13446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9"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spectral dispersion</a:t>
            </a:r>
          </a:p>
        </p:txBody>
      </p:sp>
      <p:sp>
        <p:nvSpPr>
          <p:cNvPr id="1682450" name="Line 18"/>
          <p:cNvSpPr>
            <a:spLocks noChangeShapeType="1"/>
          </p:cNvSpPr>
          <p:nvPr/>
        </p:nvSpPr>
        <p:spPr bwMode="auto">
          <a:xfrm>
            <a:off x="422275" y="5192713"/>
            <a:ext cx="4154488" cy="623887"/>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51" name="Rectangle 19"/>
          <p:cNvSpPr>
            <a:spLocks noChangeArrowheads="1"/>
          </p:cNvSpPr>
          <p:nvPr/>
        </p:nvSpPr>
        <p:spPr bwMode="auto">
          <a:xfrm rot="3899312">
            <a:off x="5845969" y="1791494"/>
            <a:ext cx="119063" cy="1755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52" name="Line 20"/>
          <p:cNvSpPr>
            <a:spLocks noChangeShapeType="1"/>
          </p:cNvSpPr>
          <p:nvPr/>
        </p:nvSpPr>
        <p:spPr bwMode="auto">
          <a:xfrm flipV="1">
            <a:off x="434975" y="1958975"/>
            <a:ext cx="7010400" cy="323373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53" name="Line 21"/>
          <p:cNvSpPr>
            <a:spLocks noChangeShapeType="1"/>
          </p:cNvSpPr>
          <p:nvPr/>
        </p:nvSpPr>
        <p:spPr bwMode="auto">
          <a:xfrm>
            <a:off x="5370513" y="3300413"/>
            <a:ext cx="49212" cy="1587"/>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54"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82455"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82456"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82457"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682458"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82459"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60" name="Line 28"/>
          <p:cNvSpPr>
            <a:spLocks noChangeShapeType="1"/>
          </p:cNvSpPr>
          <p:nvPr/>
        </p:nvSpPr>
        <p:spPr bwMode="auto">
          <a:xfrm flipH="1" flipV="1">
            <a:off x="4638675" y="3259138"/>
            <a:ext cx="1135063" cy="1946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61" name="Text Box 29"/>
          <p:cNvSpPr txBox="1">
            <a:spLocks noChangeArrowheads="1"/>
          </p:cNvSpPr>
          <p:nvPr/>
        </p:nvSpPr>
        <p:spPr bwMode="auto">
          <a:xfrm>
            <a:off x="5100638" y="38893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82462" name="Line 30"/>
          <p:cNvSpPr>
            <a:spLocks noChangeShapeType="1"/>
          </p:cNvSpPr>
          <p:nvPr/>
        </p:nvSpPr>
        <p:spPr bwMode="auto">
          <a:xfrm>
            <a:off x="444500" y="5195888"/>
            <a:ext cx="531971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63" name="Text Box 31"/>
          <p:cNvSpPr txBox="1">
            <a:spLocks noChangeArrowheads="1"/>
          </p:cNvSpPr>
          <p:nvPr/>
        </p:nvSpPr>
        <p:spPr bwMode="auto">
          <a:xfrm>
            <a:off x="3294063" y="4832350"/>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82464" name="Text Box 32"/>
          <p:cNvSpPr txBox="1">
            <a:spLocks noChangeArrowheads="1"/>
          </p:cNvSpPr>
          <p:nvPr/>
        </p:nvSpPr>
        <p:spPr bwMode="auto">
          <a:xfrm>
            <a:off x="2201863" y="3641725"/>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Tree>
    <p:extLst>
      <p:ext uri="{BB962C8B-B14F-4D97-AF65-F5344CB8AC3E}">
        <p14:creationId xmlns:p14="http://schemas.microsoft.com/office/powerpoint/2010/main" val="14014943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3458" name="Picture 2" descr="dispersion_0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83459"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a:ln/>
        </p:spPr>
        <p:txBody>
          <a:bodyPr/>
          <a:lstStyle/>
          <a:p>
            <a:pPr algn="l"/>
            <a:r>
              <a:rPr lang="en-US">
                <a:solidFill>
                  <a:schemeClr val="tx1"/>
                </a:solidFill>
              </a:rPr>
              <a:t>		dispersion = 0</a:t>
            </a:r>
            <a:endParaRPr lang="en-US">
              <a:solidFill>
                <a:schemeClr val="tx1"/>
              </a:solidFill>
              <a:cs typeface="Arial" pitchFamily="34" charset="0"/>
            </a:endParaRPr>
          </a:p>
        </p:txBody>
      </p:sp>
    </p:spTree>
    <p:extLst>
      <p:ext uri="{BB962C8B-B14F-4D97-AF65-F5344CB8AC3E}">
        <p14:creationId xmlns:p14="http://schemas.microsoft.com/office/powerpoint/2010/main" val="899803101"/>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4482" name="Picture 2" descr="dispersion_01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84483" name="Rectangle 3"/>
          <p:cNvSpPr>
            <a:spLocks noGrp="1" noChangeArrowheads="1"/>
          </p:cNvSpPr>
          <p:nvPr>
            <p:ph type="title"/>
          </p:nvPr>
        </p:nvSpPr>
        <p:spPr>
          <a:xfrm>
            <a:off x="0" y="0"/>
            <a:ext cx="9729788" cy="1143000"/>
          </a:xfrm>
          <a:gradFill rotWithShape="1">
            <a:gsLst>
              <a:gs pos="0">
                <a:schemeClr val="bg1"/>
              </a:gs>
              <a:gs pos="100000">
                <a:schemeClr val="bg1">
                  <a:alpha val="0"/>
                </a:schemeClr>
              </a:gs>
            </a:gsLst>
            <a:path path="shape">
              <a:fillToRect l="50000" t="50000" r="50000" b="50000"/>
            </a:path>
          </a:gradFill>
          <a:ln/>
        </p:spPr>
        <p:txBody>
          <a:bodyPr/>
          <a:lstStyle/>
          <a:p>
            <a:pPr algn="l"/>
            <a:r>
              <a:rPr lang="en-US">
                <a:solidFill>
                  <a:schemeClr val="tx1"/>
                </a:solidFill>
              </a:rPr>
              <a:t>		dispersion = 0.014% (Si 111)</a:t>
            </a:r>
          </a:p>
        </p:txBody>
      </p:sp>
    </p:spTree>
    <p:extLst>
      <p:ext uri="{BB962C8B-B14F-4D97-AF65-F5344CB8AC3E}">
        <p14:creationId xmlns:p14="http://schemas.microsoft.com/office/powerpoint/2010/main" val="869849167"/>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5506" name="Picture 2" descr="dispersion_02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85507"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a:ln/>
        </p:spPr>
        <p:txBody>
          <a:bodyPr/>
          <a:lstStyle/>
          <a:p>
            <a:pPr algn="l"/>
            <a:r>
              <a:rPr lang="en-US">
                <a:solidFill>
                  <a:schemeClr val="tx1"/>
                </a:solidFill>
              </a:rPr>
              <a:t>		dispersion = 0.25% (CuK</a:t>
            </a:r>
            <a:r>
              <a:rPr lang="el-GR" baseline="-25000">
                <a:solidFill>
                  <a:schemeClr val="tx1"/>
                </a:solidFill>
                <a:cs typeface="Arial" pitchFamily="34" charset="0"/>
              </a:rPr>
              <a:t>α</a:t>
            </a:r>
            <a:r>
              <a:rPr lang="en-US">
                <a:solidFill>
                  <a:schemeClr val="tx1"/>
                </a:solidFill>
              </a:rPr>
              <a:t>)</a:t>
            </a:r>
          </a:p>
        </p:txBody>
      </p:sp>
    </p:spTree>
    <p:extLst>
      <p:ext uri="{BB962C8B-B14F-4D97-AF65-F5344CB8AC3E}">
        <p14:creationId xmlns:p14="http://schemas.microsoft.com/office/powerpoint/2010/main" val="2663043744"/>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6530" name="Picture 2" descr="dispersion_06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86531"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a:ln/>
        </p:spPr>
        <p:txBody>
          <a:bodyPr/>
          <a:lstStyle/>
          <a:p>
            <a:pPr algn="l"/>
            <a:r>
              <a:rPr lang="en-US">
                <a:solidFill>
                  <a:schemeClr val="tx1"/>
                </a:solidFill>
              </a:rPr>
              <a:t>		dispersion = 0.6%</a:t>
            </a:r>
            <a:endParaRPr lang="en-US">
              <a:solidFill>
                <a:schemeClr val="tx1"/>
              </a:solidFill>
              <a:cs typeface="Arial" pitchFamily="34" charset="0"/>
            </a:endParaRPr>
          </a:p>
        </p:txBody>
      </p:sp>
    </p:spTree>
    <p:extLst>
      <p:ext uri="{BB962C8B-B14F-4D97-AF65-F5344CB8AC3E}">
        <p14:creationId xmlns:p14="http://schemas.microsoft.com/office/powerpoint/2010/main" val="368467814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t>Scattering: atom by atom</a:t>
            </a:r>
          </a:p>
        </p:txBody>
      </p:sp>
      <p:graphicFrame>
        <p:nvGraphicFramePr>
          <p:cNvPr id="32771" name="Object 3"/>
          <p:cNvGraphicFramePr>
            <a:graphicFrameLocks noChangeAspect="1"/>
          </p:cNvGraphicFramePr>
          <p:nvPr>
            <p:ph idx="1"/>
          </p:nvPr>
        </p:nvGraphicFramePr>
        <p:xfrm>
          <a:off x="2443163" y="1763713"/>
          <a:ext cx="6086475" cy="4054475"/>
        </p:xfrm>
        <a:graphic>
          <a:graphicData uri="http://schemas.openxmlformats.org/presentationml/2006/ole">
            <mc:AlternateContent xmlns:mc="http://schemas.openxmlformats.org/markup-compatibility/2006">
              <mc:Choice xmlns:v="urn:schemas-microsoft-com:vml" Requires="v">
                <p:oleObj spid="_x0000_s141315" name="Chart" r:id="rId3" imgW="6096075" imgH="4067089" progId="MSGraph.Chart.8">
                  <p:embed followColorScheme="full"/>
                </p:oleObj>
              </mc:Choice>
              <mc:Fallback>
                <p:oleObj name="Chart" r:id="rId3" imgW="6096075" imgH="4067089" progId="MSGraph.Chart.8">
                  <p:embed followColorScheme="full"/>
                  <p:pic>
                    <p:nvPicPr>
                      <p:cNvPr id="0" name=""/>
                      <p:cNvPicPr>
                        <a:picLocks noChangeAspect="1" noChangeArrowheads="1"/>
                      </p:cNvPicPr>
                      <p:nvPr/>
                    </p:nvPicPr>
                    <p:blipFill>
                      <a:blip r:embed="rId4"/>
                      <a:srcRect/>
                      <a:stretch>
                        <a:fillRect/>
                      </a:stretch>
                    </p:blipFill>
                    <p:spPr bwMode="auto">
                      <a:xfrm>
                        <a:off x="2443163" y="1763713"/>
                        <a:ext cx="6086475" cy="405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2772" name="Oval 4"/>
          <p:cNvSpPr>
            <a:spLocks noChangeArrowheads="1"/>
          </p:cNvSpPr>
          <p:nvPr/>
        </p:nvSpPr>
        <p:spPr bwMode="auto">
          <a:xfrm>
            <a:off x="982663" y="3255963"/>
            <a:ext cx="182562" cy="182562"/>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32773" name="Oval 5"/>
          <p:cNvSpPr>
            <a:spLocks noChangeArrowheads="1"/>
          </p:cNvSpPr>
          <p:nvPr/>
        </p:nvSpPr>
        <p:spPr bwMode="auto">
          <a:xfrm>
            <a:off x="982663" y="3651250"/>
            <a:ext cx="182562" cy="182563"/>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32774" name="Text Box 6"/>
          <p:cNvSpPr txBox="1">
            <a:spLocks noChangeArrowheads="1"/>
          </p:cNvSpPr>
          <p:nvPr/>
        </p:nvSpPr>
        <p:spPr bwMode="auto">
          <a:xfrm>
            <a:off x="4746625" y="5665788"/>
            <a:ext cx="933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smtClean="0">
                <a:solidFill>
                  <a:srgbClr val="000000"/>
                </a:solidFill>
              </a:rPr>
              <a:t>h</a:t>
            </a:r>
            <a:r>
              <a:rPr lang="en-US" smtClean="0">
                <a:solidFill>
                  <a:srgbClr val="000000"/>
                </a:solidFill>
              </a:rPr>
              <a:t> index</a:t>
            </a:r>
          </a:p>
        </p:txBody>
      </p:sp>
      <p:sp>
        <p:nvSpPr>
          <p:cNvPr id="32775" name="Text Box 7"/>
          <p:cNvSpPr txBox="1">
            <a:spLocks noChangeArrowheads="1"/>
          </p:cNvSpPr>
          <p:nvPr/>
        </p:nvSpPr>
        <p:spPr bwMode="auto">
          <a:xfrm rot="16200000">
            <a:off x="1750219" y="3444082"/>
            <a:ext cx="1022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mtClean="0">
                <a:solidFill>
                  <a:srgbClr val="000000"/>
                </a:solidFill>
              </a:rPr>
              <a:t>intensity</a:t>
            </a:r>
          </a:p>
        </p:txBody>
      </p:sp>
    </p:spTree>
    <p:extLst>
      <p:ext uri="{BB962C8B-B14F-4D97-AF65-F5344CB8AC3E}">
        <p14:creationId xmlns:p14="http://schemas.microsoft.com/office/powerpoint/2010/main" val="10147568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7554" name="Picture 2" descr="dispersion_12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87555"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a:ln/>
        </p:spPr>
        <p:txBody>
          <a:bodyPr/>
          <a:lstStyle/>
          <a:p>
            <a:pPr algn="l"/>
            <a:r>
              <a:rPr lang="en-US">
                <a:solidFill>
                  <a:schemeClr val="tx1"/>
                </a:solidFill>
              </a:rPr>
              <a:t>		dispersion = 1.3%</a:t>
            </a:r>
            <a:endParaRPr lang="en-US">
              <a:solidFill>
                <a:schemeClr val="tx1"/>
              </a:solidFill>
              <a:cs typeface="Arial" pitchFamily="34" charset="0"/>
            </a:endParaRPr>
          </a:p>
        </p:txBody>
      </p:sp>
    </p:spTree>
    <p:extLst>
      <p:ext uri="{BB962C8B-B14F-4D97-AF65-F5344CB8AC3E}">
        <p14:creationId xmlns:p14="http://schemas.microsoft.com/office/powerpoint/2010/main" val="2129599030"/>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8578" name="Picture 2" descr="dispersion_25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88579"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a:ln/>
        </p:spPr>
        <p:txBody>
          <a:bodyPr/>
          <a:lstStyle/>
          <a:p>
            <a:pPr algn="l"/>
            <a:r>
              <a:rPr lang="en-US">
                <a:solidFill>
                  <a:schemeClr val="tx1"/>
                </a:solidFill>
              </a:rPr>
              <a:t>		dispersion = 2.6%</a:t>
            </a:r>
            <a:endParaRPr lang="en-US">
              <a:solidFill>
                <a:schemeClr val="tx1"/>
              </a:solidFill>
              <a:cs typeface="Arial" pitchFamily="34" charset="0"/>
            </a:endParaRPr>
          </a:p>
        </p:txBody>
      </p:sp>
    </p:spTree>
    <p:extLst>
      <p:ext uri="{BB962C8B-B14F-4D97-AF65-F5344CB8AC3E}">
        <p14:creationId xmlns:p14="http://schemas.microsoft.com/office/powerpoint/2010/main" val="1841197902"/>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02" name="Picture 2" descr="dispersion_51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89603"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a:ln/>
        </p:spPr>
        <p:txBody>
          <a:bodyPr/>
          <a:lstStyle/>
          <a:p>
            <a:pPr algn="l"/>
            <a:r>
              <a:rPr lang="en-US">
                <a:solidFill>
                  <a:schemeClr val="tx1"/>
                </a:solidFill>
              </a:rPr>
              <a:t>		dispersion = 5.1%</a:t>
            </a:r>
            <a:endParaRPr lang="en-US">
              <a:solidFill>
                <a:schemeClr val="tx1"/>
              </a:solidFill>
              <a:cs typeface="Arial" pitchFamily="34" charset="0"/>
            </a:endParaRPr>
          </a:p>
        </p:txBody>
      </p:sp>
    </p:spTree>
    <p:extLst>
      <p:ext uri="{BB962C8B-B14F-4D97-AF65-F5344CB8AC3E}">
        <p14:creationId xmlns:p14="http://schemas.microsoft.com/office/powerpoint/2010/main" val="590626611"/>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6834"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35"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36"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37"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38"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39"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0"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41"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2"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656843"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4"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5"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6"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7"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8"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9"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mosaic spread</a:t>
            </a:r>
          </a:p>
        </p:txBody>
      </p:sp>
      <p:sp>
        <p:nvSpPr>
          <p:cNvPr id="1656850"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51"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52"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53"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54"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56855"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56856"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56857"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656858"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56859"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60" name="Line 28"/>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61" name="Text Box 29"/>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56862" name="Text Box 30"/>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56863" name="Oval 31"/>
          <p:cNvSpPr>
            <a:spLocks noChangeArrowheads="1"/>
          </p:cNvSpPr>
          <p:nvPr/>
        </p:nvSpPr>
        <p:spPr bwMode="auto">
          <a:xfrm rot="2720962">
            <a:off x="4031456" y="2840832"/>
            <a:ext cx="428625" cy="735012"/>
          </a:xfrm>
          <a:prstGeom prst="ellipse">
            <a:avLst/>
          </a:prstGeom>
          <a:solidFill>
            <a:srgbClr val="008000">
              <a:alpha val="50000"/>
            </a:srgbClr>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l-GR" sz="2400" b="1">
              <a:solidFill>
                <a:srgbClr val="333399"/>
              </a:solidFill>
              <a:cs typeface="Arial" pitchFamily="34" charset="0"/>
            </a:endParaRPr>
          </a:p>
        </p:txBody>
      </p:sp>
      <p:sp>
        <p:nvSpPr>
          <p:cNvPr id="1656864" name="Line 32"/>
          <p:cNvSpPr>
            <a:spLocks noChangeShapeType="1"/>
          </p:cNvSpPr>
          <p:nvPr/>
        </p:nvSpPr>
        <p:spPr bwMode="auto">
          <a:xfrm flipH="1" flipV="1">
            <a:off x="3960813" y="3435350"/>
            <a:ext cx="1812925" cy="17700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65" name="Text Box 33"/>
          <p:cNvSpPr txBox="1">
            <a:spLocks noChangeArrowheads="1"/>
          </p:cNvSpPr>
          <p:nvPr/>
        </p:nvSpPr>
        <p:spPr bwMode="auto">
          <a:xfrm>
            <a:off x="5046663" y="37480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56866" name="Line 34"/>
          <p:cNvSpPr>
            <a:spLocks noChangeShapeType="1"/>
          </p:cNvSpPr>
          <p:nvPr/>
        </p:nvSpPr>
        <p:spPr bwMode="auto">
          <a:xfrm flipH="1" flipV="1">
            <a:off x="4538663" y="2973388"/>
            <a:ext cx="1244600" cy="22415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67" name="Text Box 35"/>
          <p:cNvSpPr txBox="1">
            <a:spLocks noChangeArrowheads="1"/>
          </p:cNvSpPr>
          <p:nvPr/>
        </p:nvSpPr>
        <p:spPr bwMode="auto">
          <a:xfrm>
            <a:off x="4367213" y="40544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Tree>
    <p:extLst>
      <p:ext uri="{BB962C8B-B14F-4D97-AF65-F5344CB8AC3E}">
        <p14:creationId xmlns:p14="http://schemas.microsoft.com/office/powerpoint/2010/main" val="271102102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7858"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59"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0"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1"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2"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3"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4"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65"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6"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657867"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8"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9"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70"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71" name="Oval 15"/>
          <p:cNvSpPr>
            <a:spLocks noChangeArrowheads="1"/>
          </p:cNvSpPr>
          <p:nvPr/>
        </p:nvSpPr>
        <p:spPr bwMode="auto">
          <a:xfrm>
            <a:off x="-2228850" y="639763"/>
            <a:ext cx="6592888"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72"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73"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mosaic spread</a:t>
            </a:r>
          </a:p>
        </p:txBody>
      </p:sp>
      <p:sp>
        <p:nvSpPr>
          <p:cNvPr id="1657874" name="Line 18"/>
          <p:cNvSpPr>
            <a:spLocks noChangeShapeType="1"/>
          </p:cNvSpPr>
          <p:nvPr/>
        </p:nvSpPr>
        <p:spPr bwMode="auto">
          <a:xfrm>
            <a:off x="1196975" y="5207000"/>
            <a:ext cx="3632200" cy="547688"/>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75" name="Rectangle 19"/>
          <p:cNvSpPr>
            <a:spLocks noChangeArrowheads="1"/>
          </p:cNvSpPr>
          <p:nvPr/>
        </p:nvSpPr>
        <p:spPr bwMode="auto">
          <a:xfrm rot="3276946">
            <a:off x="5264943" y="1523207"/>
            <a:ext cx="119063" cy="1352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76" name="Line 20"/>
          <p:cNvSpPr>
            <a:spLocks noChangeShapeType="1"/>
          </p:cNvSpPr>
          <p:nvPr/>
        </p:nvSpPr>
        <p:spPr bwMode="auto">
          <a:xfrm flipV="1">
            <a:off x="1196975" y="1133475"/>
            <a:ext cx="5610225" cy="405923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77"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78"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57879"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57880"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57881" name="Text Box 25"/>
          <p:cNvSpPr txBox="1">
            <a:spLocks noChangeArrowheads="1"/>
          </p:cNvSpPr>
          <p:nvPr/>
        </p:nvSpPr>
        <p:spPr bwMode="auto">
          <a:xfrm rot="-2052373">
            <a:off x="2446338" y="4043363"/>
            <a:ext cx="175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rays</a:t>
            </a:r>
          </a:p>
        </p:txBody>
      </p:sp>
      <p:sp>
        <p:nvSpPr>
          <p:cNvPr id="1657882"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57883"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84" name="Oval 28"/>
          <p:cNvSpPr>
            <a:spLocks noChangeArrowheads="1"/>
          </p:cNvSpPr>
          <p:nvPr/>
        </p:nvSpPr>
        <p:spPr bwMode="auto">
          <a:xfrm rot="2720962">
            <a:off x="4031456" y="2840832"/>
            <a:ext cx="428625" cy="735012"/>
          </a:xfrm>
          <a:prstGeom prst="ellipse">
            <a:avLst/>
          </a:prstGeom>
          <a:solidFill>
            <a:srgbClr val="008000">
              <a:alpha val="50000"/>
            </a:srgbClr>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85" name="Oval 29"/>
          <p:cNvSpPr>
            <a:spLocks noChangeArrowheads="1"/>
          </p:cNvSpPr>
          <p:nvPr/>
        </p:nvSpPr>
        <p:spPr bwMode="auto">
          <a:xfrm>
            <a:off x="-2219325" y="649288"/>
            <a:ext cx="707866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86" name="Text Box 30"/>
          <p:cNvSpPr txBox="1">
            <a:spLocks noChangeArrowheads="1"/>
          </p:cNvSpPr>
          <p:nvPr/>
        </p:nvSpPr>
        <p:spPr bwMode="auto">
          <a:xfrm>
            <a:off x="5046663" y="37480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57887" name="Line 31"/>
          <p:cNvSpPr>
            <a:spLocks noChangeShapeType="1"/>
          </p:cNvSpPr>
          <p:nvPr/>
        </p:nvSpPr>
        <p:spPr bwMode="auto">
          <a:xfrm flipH="1" flipV="1">
            <a:off x="4500563" y="3211513"/>
            <a:ext cx="1282700" cy="20034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88" name="Rectangle 32"/>
          <p:cNvSpPr>
            <a:spLocks noChangeArrowheads="1"/>
          </p:cNvSpPr>
          <p:nvPr/>
        </p:nvSpPr>
        <p:spPr bwMode="auto">
          <a:xfrm rot="3542409">
            <a:off x="5449094" y="2064544"/>
            <a:ext cx="119062"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89" name="Text Box 33"/>
          <p:cNvSpPr txBox="1">
            <a:spLocks noChangeArrowheads="1"/>
          </p:cNvSpPr>
          <p:nvPr/>
        </p:nvSpPr>
        <p:spPr bwMode="auto">
          <a:xfrm>
            <a:off x="4367213" y="40544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57890" name="Line 34"/>
          <p:cNvSpPr>
            <a:spLocks noChangeShapeType="1"/>
          </p:cNvSpPr>
          <p:nvPr/>
        </p:nvSpPr>
        <p:spPr bwMode="auto">
          <a:xfrm flipH="1" flipV="1">
            <a:off x="4027488" y="3163888"/>
            <a:ext cx="1746250" cy="2041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91" name="Line 35"/>
          <p:cNvSpPr>
            <a:spLocks noChangeShapeType="1"/>
          </p:cNvSpPr>
          <p:nvPr/>
        </p:nvSpPr>
        <p:spPr bwMode="auto">
          <a:xfrm flipV="1">
            <a:off x="1209675" y="1716088"/>
            <a:ext cx="5791200" cy="3449637"/>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92" name="Line 36"/>
          <p:cNvSpPr>
            <a:spLocks noChangeShapeType="1"/>
          </p:cNvSpPr>
          <p:nvPr/>
        </p:nvSpPr>
        <p:spPr bwMode="auto">
          <a:xfrm>
            <a:off x="1211263" y="5214938"/>
            <a:ext cx="3113087" cy="649287"/>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93" name="Line 37"/>
          <p:cNvSpPr>
            <a:spLocks noChangeShapeType="1"/>
          </p:cNvSpPr>
          <p:nvPr/>
        </p:nvSpPr>
        <p:spPr bwMode="auto">
          <a:xfrm flipH="1">
            <a:off x="4343400" y="5646738"/>
            <a:ext cx="6350" cy="635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2650738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82" name="Picture 2" descr="mosaic_000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58883" name="Rectangle 3"/>
          <p:cNvSpPr>
            <a:spLocks noGrp="1" noChangeArrowheads="1"/>
          </p:cNvSpPr>
          <p:nvPr>
            <p:ph type="title"/>
          </p:nvPr>
        </p:nvSpPr>
        <p:spPr>
          <a:xfrm>
            <a:off x="0" y="0"/>
            <a:ext cx="9721850" cy="1143000"/>
          </a:xfrm>
          <a:noFill/>
          <a:ln/>
        </p:spPr>
        <p:txBody>
          <a:bodyPr/>
          <a:lstStyle/>
          <a:p>
            <a:pPr algn="l"/>
            <a:r>
              <a:rPr lang="en-US">
                <a:solidFill>
                  <a:schemeClr val="bg1"/>
                </a:solidFill>
              </a:rPr>
              <a:t>		mosaic spread = 0 </a:t>
            </a:r>
            <a:r>
              <a:rPr lang="en-US">
                <a:solidFill>
                  <a:schemeClr val="bg1"/>
                </a:solidFill>
                <a:cs typeface="Arial" pitchFamily="34" charset="0"/>
              </a:rPr>
              <a:t>º</a:t>
            </a:r>
          </a:p>
        </p:txBody>
      </p:sp>
    </p:spTree>
    <p:extLst>
      <p:ext uri="{BB962C8B-B14F-4D97-AF65-F5344CB8AC3E}">
        <p14:creationId xmlns:p14="http://schemas.microsoft.com/office/powerpoint/2010/main" val="3226770118"/>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9906" name="Picture 2" descr="mosaic_001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59907" name="Rectangle 3"/>
          <p:cNvSpPr>
            <a:spLocks noGrp="1" noChangeArrowheads="1"/>
          </p:cNvSpPr>
          <p:nvPr>
            <p:ph type="title"/>
          </p:nvPr>
        </p:nvSpPr>
        <p:spPr>
          <a:xfrm>
            <a:off x="0" y="0"/>
            <a:ext cx="9721850" cy="1143000"/>
          </a:xfrm>
          <a:noFill/>
          <a:ln/>
        </p:spPr>
        <p:txBody>
          <a:bodyPr/>
          <a:lstStyle/>
          <a:p>
            <a:pPr algn="l"/>
            <a:r>
              <a:rPr lang="en-US">
                <a:solidFill>
                  <a:schemeClr val="bg1"/>
                </a:solidFill>
              </a:rPr>
              <a:t>		mosaic spread = 0.1</a:t>
            </a:r>
            <a:r>
              <a:rPr lang="en-US">
                <a:solidFill>
                  <a:schemeClr val="bg1"/>
                </a:solidFill>
                <a:cs typeface="Arial" pitchFamily="34" charset="0"/>
              </a:rPr>
              <a:t>º</a:t>
            </a:r>
          </a:p>
        </p:txBody>
      </p:sp>
    </p:spTree>
    <p:extLst>
      <p:ext uri="{BB962C8B-B14F-4D97-AF65-F5344CB8AC3E}">
        <p14:creationId xmlns:p14="http://schemas.microsoft.com/office/powerpoint/2010/main" val="298118913"/>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0930" name="Picture 2" descr="mosaic_00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60931" name="Rectangle 3"/>
          <p:cNvSpPr>
            <a:spLocks noGrp="1" noChangeArrowheads="1"/>
          </p:cNvSpPr>
          <p:nvPr>
            <p:ph type="title"/>
          </p:nvPr>
        </p:nvSpPr>
        <p:spPr>
          <a:xfrm>
            <a:off x="0" y="0"/>
            <a:ext cx="8458200" cy="1143000"/>
          </a:xfrm>
          <a:noFill/>
          <a:ln/>
        </p:spPr>
        <p:txBody>
          <a:bodyPr/>
          <a:lstStyle/>
          <a:p>
            <a:pPr algn="l"/>
            <a:r>
              <a:rPr lang="en-US">
                <a:solidFill>
                  <a:schemeClr val="bg1"/>
                </a:solidFill>
              </a:rPr>
              <a:t>		mosaic spread = 0.2</a:t>
            </a:r>
            <a:r>
              <a:rPr lang="en-US">
                <a:solidFill>
                  <a:schemeClr val="bg1"/>
                </a:solidFill>
                <a:cs typeface="Arial" pitchFamily="34" charset="0"/>
              </a:rPr>
              <a:t>º</a:t>
            </a:r>
          </a:p>
        </p:txBody>
      </p:sp>
    </p:spTree>
    <p:extLst>
      <p:ext uri="{BB962C8B-B14F-4D97-AF65-F5344CB8AC3E}">
        <p14:creationId xmlns:p14="http://schemas.microsoft.com/office/powerpoint/2010/main" val="1875014828"/>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1954" name="Picture 2" descr="mosaic_00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61955" name="Rectangle 3"/>
          <p:cNvSpPr>
            <a:spLocks noGrp="1" noChangeArrowheads="1"/>
          </p:cNvSpPr>
          <p:nvPr>
            <p:ph type="title"/>
          </p:nvPr>
        </p:nvSpPr>
        <p:spPr>
          <a:xfrm>
            <a:off x="0" y="0"/>
            <a:ext cx="8458200" cy="1143000"/>
          </a:xfrm>
          <a:noFill/>
          <a:ln/>
        </p:spPr>
        <p:txBody>
          <a:bodyPr/>
          <a:lstStyle/>
          <a:p>
            <a:pPr algn="l"/>
            <a:r>
              <a:rPr lang="en-US">
                <a:solidFill>
                  <a:schemeClr val="bg1"/>
                </a:solidFill>
              </a:rPr>
              <a:t>		mosaic spread = 0.4</a:t>
            </a:r>
            <a:r>
              <a:rPr lang="en-US">
                <a:solidFill>
                  <a:schemeClr val="bg1"/>
                </a:solidFill>
                <a:cs typeface="Arial" pitchFamily="34" charset="0"/>
              </a:rPr>
              <a:t>º</a:t>
            </a:r>
          </a:p>
        </p:txBody>
      </p:sp>
    </p:spTree>
    <p:extLst>
      <p:ext uri="{BB962C8B-B14F-4D97-AF65-F5344CB8AC3E}">
        <p14:creationId xmlns:p14="http://schemas.microsoft.com/office/powerpoint/2010/main" val="2393461378"/>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2978" name="Picture 2" descr="mosaic_006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62979" name="Rectangle 3"/>
          <p:cNvSpPr>
            <a:spLocks noGrp="1" noChangeArrowheads="1"/>
          </p:cNvSpPr>
          <p:nvPr>
            <p:ph type="title"/>
          </p:nvPr>
        </p:nvSpPr>
        <p:spPr>
          <a:xfrm>
            <a:off x="0" y="0"/>
            <a:ext cx="8458200" cy="1143000"/>
          </a:xfrm>
          <a:noFill/>
          <a:ln/>
        </p:spPr>
        <p:txBody>
          <a:bodyPr/>
          <a:lstStyle/>
          <a:p>
            <a:pPr algn="l"/>
            <a:r>
              <a:rPr lang="en-US">
                <a:solidFill>
                  <a:schemeClr val="bg1"/>
                </a:solidFill>
              </a:rPr>
              <a:t>		mosaic spread = 0.6</a:t>
            </a:r>
            <a:r>
              <a:rPr lang="en-US">
                <a:solidFill>
                  <a:schemeClr val="bg1"/>
                </a:solidFill>
                <a:cs typeface="Arial" pitchFamily="34" charset="0"/>
              </a:rPr>
              <a:t>º</a:t>
            </a:r>
          </a:p>
        </p:txBody>
      </p:sp>
    </p:spTree>
    <p:extLst>
      <p:ext uri="{BB962C8B-B14F-4D97-AF65-F5344CB8AC3E}">
        <p14:creationId xmlns:p14="http://schemas.microsoft.com/office/powerpoint/2010/main" val="401938169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t>Scattering: atom by atom</a:t>
            </a:r>
          </a:p>
        </p:txBody>
      </p:sp>
      <p:graphicFrame>
        <p:nvGraphicFramePr>
          <p:cNvPr id="31747" name="Object 3"/>
          <p:cNvGraphicFramePr>
            <a:graphicFrameLocks noChangeAspect="1"/>
          </p:cNvGraphicFramePr>
          <p:nvPr>
            <p:ph idx="1"/>
          </p:nvPr>
        </p:nvGraphicFramePr>
        <p:xfrm>
          <a:off x="2443163" y="1763713"/>
          <a:ext cx="6086475" cy="4054475"/>
        </p:xfrm>
        <a:graphic>
          <a:graphicData uri="http://schemas.openxmlformats.org/presentationml/2006/ole">
            <mc:AlternateContent xmlns:mc="http://schemas.openxmlformats.org/markup-compatibility/2006">
              <mc:Choice xmlns:v="urn:schemas-microsoft-com:vml" Requires="v">
                <p:oleObj spid="_x0000_s142339" name="Chart" r:id="rId3" imgW="6096075" imgH="4067089" progId="MSGraph.Chart.8">
                  <p:embed followColorScheme="full"/>
                </p:oleObj>
              </mc:Choice>
              <mc:Fallback>
                <p:oleObj name="Chart" r:id="rId3" imgW="6096075" imgH="4067089" progId="MSGraph.Chart.8">
                  <p:embed followColorScheme="full"/>
                  <p:pic>
                    <p:nvPicPr>
                      <p:cNvPr id="0" name=""/>
                      <p:cNvPicPr>
                        <a:picLocks noChangeAspect="1" noChangeArrowheads="1"/>
                      </p:cNvPicPr>
                      <p:nvPr/>
                    </p:nvPicPr>
                    <p:blipFill>
                      <a:blip r:embed="rId4"/>
                      <a:srcRect/>
                      <a:stretch>
                        <a:fillRect/>
                      </a:stretch>
                    </p:blipFill>
                    <p:spPr bwMode="auto">
                      <a:xfrm>
                        <a:off x="2443163" y="1763713"/>
                        <a:ext cx="6086475" cy="405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748" name="Oval 4"/>
          <p:cNvSpPr>
            <a:spLocks noChangeArrowheads="1"/>
          </p:cNvSpPr>
          <p:nvPr/>
        </p:nvSpPr>
        <p:spPr bwMode="auto">
          <a:xfrm>
            <a:off x="982663" y="2859088"/>
            <a:ext cx="182562" cy="182562"/>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31749" name="Oval 5"/>
          <p:cNvSpPr>
            <a:spLocks noChangeArrowheads="1"/>
          </p:cNvSpPr>
          <p:nvPr/>
        </p:nvSpPr>
        <p:spPr bwMode="auto">
          <a:xfrm>
            <a:off x="982663" y="3255963"/>
            <a:ext cx="182562" cy="182562"/>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31750" name="Oval 6"/>
          <p:cNvSpPr>
            <a:spLocks noChangeArrowheads="1"/>
          </p:cNvSpPr>
          <p:nvPr/>
        </p:nvSpPr>
        <p:spPr bwMode="auto">
          <a:xfrm>
            <a:off x="982663" y="3651250"/>
            <a:ext cx="182562" cy="182563"/>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31751" name="Text Box 7"/>
          <p:cNvSpPr txBox="1">
            <a:spLocks noChangeArrowheads="1"/>
          </p:cNvSpPr>
          <p:nvPr/>
        </p:nvSpPr>
        <p:spPr bwMode="auto">
          <a:xfrm>
            <a:off x="4746625" y="5665788"/>
            <a:ext cx="933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smtClean="0">
                <a:solidFill>
                  <a:srgbClr val="000000"/>
                </a:solidFill>
              </a:rPr>
              <a:t>h</a:t>
            </a:r>
            <a:r>
              <a:rPr lang="en-US" smtClean="0">
                <a:solidFill>
                  <a:srgbClr val="000000"/>
                </a:solidFill>
              </a:rPr>
              <a:t> index</a:t>
            </a:r>
          </a:p>
        </p:txBody>
      </p:sp>
      <p:sp>
        <p:nvSpPr>
          <p:cNvPr id="31752" name="Text Box 8"/>
          <p:cNvSpPr txBox="1">
            <a:spLocks noChangeArrowheads="1"/>
          </p:cNvSpPr>
          <p:nvPr/>
        </p:nvSpPr>
        <p:spPr bwMode="auto">
          <a:xfrm rot="16200000">
            <a:off x="1750219" y="3444082"/>
            <a:ext cx="1022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mtClean="0">
                <a:solidFill>
                  <a:srgbClr val="000000"/>
                </a:solidFill>
              </a:rPr>
              <a:t>intensity</a:t>
            </a:r>
          </a:p>
        </p:txBody>
      </p:sp>
    </p:spTree>
    <p:extLst>
      <p:ext uri="{BB962C8B-B14F-4D97-AF65-F5344CB8AC3E}">
        <p14:creationId xmlns:p14="http://schemas.microsoft.com/office/powerpoint/2010/main" val="38429305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4002" name="Picture 2" descr="mosaic_00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64003" name="Rectangle 3"/>
          <p:cNvSpPr>
            <a:spLocks noGrp="1" noChangeArrowheads="1"/>
          </p:cNvSpPr>
          <p:nvPr>
            <p:ph type="title"/>
          </p:nvPr>
        </p:nvSpPr>
        <p:spPr>
          <a:xfrm>
            <a:off x="0" y="0"/>
            <a:ext cx="8458200" cy="1143000"/>
          </a:xfrm>
          <a:noFill/>
          <a:ln/>
        </p:spPr>
        <p:txBody>
          <a:bodyPr/>
          <a:lstStyle/>
          <a:p>
            <a:pPr algn="l"/>
            <a:r>
              <a:rPr lang="en-US">
                <a:solidFill>
                  <a:schemeClr val="bg1"/>
                </a:solidFill>
              </a:rPr>
              <a:t>		mosaic spread = 0.8</a:t>
            </a:r>
            <a:r>
              <a:rPr lang="en-US">
                <a:solidFill>
                  <a:schemeClr val="bg1"/>
                </a:solidFill>
                <a:cs typeface="Arial" pitchFamily="34" charset="0"/>
              </a:rPr>
              <a:t>º</a:t>
            </a:r>
          </a:p>
        </p:txBody>
      </p:sp>
    </p:spTree>
    <p:extLst>
      <p:ext uri="{BB962C8B-B14F-4D97-AF65-F5344CB8AC3E}">
        <p14:creationId xmlns:p14="http://schemas.microsoft.com/office/powerpoint/2010/main" val="2531357191"/>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5026" name="Picture 2" descr="mosaic_01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65027" name="Rectangle 3"/>
          <p:cNvSpPr>
            <a:spLocks noGrp="1" noChangeArrowheads="1"/>
          </p:cNvSpPr>
          <p:nvPr>
            <p:ph type="title"/>
          </p:nvPr>
        </p:nvSpPr>
        <p:spPr>
          <a:xfrm>
            <a:off x="0" y="0"/>
            <a:ext cx="8458200" cy="1143000"/>
          </a:xfrm>
          <a:noFill/>
          <a:ln/>
        </p:spPr>
        <p:txBody>
          <a:bodyPr/>
          <a:lstStyle/>
          <a:p>
            <a:pPr algn="l"/>
            <a:r>
              <a:rPr lang="en-US">
                <a:solidFill>
                  <a:schemeClr val="bg1"/>
                </a:solidFill>
              </a:rPr>
              <a:t>		mosaic spread = 1.0</a:t>
            </a:r>
            <a:r>
              <a:rPr lang="en-US">
                <a:solidFill>
                  <a:schemeClr val="bg1"/>
                </a:solidFill>
                <a:cs typeface="Arial" pitchFamily="34" charset="0"/>
              </a:rPr>
              <a:t>º</a:t>
            </a:r>
          </a:p>
        </p:txBody>
      </p:sp>
    </p:spTree>
    <p:extLst>
      <p:ext uri="{BB962C8B-B14F-4D97-AF65-F5344CB8AC3E}">
        <p14:creationId xmlns:p14="http://schemas.microsoft.com/office/powerpoint/2010/main" val="1197031375"/>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6050" name="Picture 2" descr="mosaic_01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66051" name="Rectangle 3"/>
          <p:cNvSpPr>
            <a:spLocks noGrp="1" noChangeArrowheads="1"/>
          </p:cNvSpPr>
          <p:nvPr>
            <p:ph type="title"/>
          </p:nvPr>
        </p:nvSpPr>
        <p:spPr>
          <a:xfrm>
            <a:off x="0" y="0"/>
            <a:ext cx="8458200" cy="1143000"/>
          </a:xfrm>
          <a:noFill/>
          <a:ln/>
        </p:spPr>
        <p:txBody>
          <a:bodyPr/>
          <a:lstStyle/>
          <a:p>
            <a:pPr algn="l"/>
            <a:r>
              <a:rPr lang="en-US">
                <a:solidFill>
                  <a:schemeClr val="bg1"/>
                </a:solidFill>
              </a:rPr>
              <a:t>		mosaic spread = 1.5</a:t>
            </a:r>
            <a:r>
              <a:rPr lang="en-US">
                <a:solidFill>
                  <a:schemeClr val="bg1"/>
                </a:solidFill>
                <a:cs typeface="Arial" pitchFamily="34" charset="0"/>
              </a:rPr>
              <a:t>º</a:t>
            </a:r>
          </a:p>
        </p:txBody>
      </p:sp>
    </p:spTree>
    <p:extLst>
      <p:ext uri="{BB962C8B-B14F-4D97-AF65-F5344CB8AC3E}">
        <p14:creationId xmlns:p14="http://schemas.microsoft.com/office/powerpoint/2010/main" val="500616991"/>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7074" name="Picture 2" descr="mosaic_02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67075" name="Rectangle 3"/>
          <p:cNvSpPr>
            <a:spLocks noGrp="1" noChangeArrowheads="1"/>
          </p:cNvSpPr>
          <p:nvPr>
            <p:ph type="title"/>
          </p:nvPr>
        </p:nvSpPr>
        <p:spPr>
          <a:xfrm>
            <a:off x="0" y="0"/>
            <a:ext cx="8458200" cy="1143000"/>
          </a:xfrm>
          <a:noFill/>
          <a:ln/>
        </p:spPr>
        <p:txBody>
          <a:bodyPr/>
          <a:lstStyle/>
          <a:p>
            <a:pPr algn="l"/>
            <a:r>
              <a:rPr lang="en-US">
                <a:solidFill>
                  <a:schemeClr val="bg1"/>
                </a:solidFill>
              </a:rPr>
              <a:t>		mosaic spread = 2.0</a:t>
            </a:r>
            <a:r>
              <a:rPr lang="en-US">
                <a:solidFill>
                  <a:schemeClr val="bg1"/>
                </a:solidFill>
                <a:cs typeface="Arial" pitchFamily="34" charset="0"/>
              </a:rPr>
              <a:t>º</a:t>
            </a:r>
          </a:p>
        </p:txBody>
      </p:sp>
    </p:spTree>
    <p:extLst>
      <p:ext uri="{BB962C8B-B14F-4D97-AF65-F5344CB8AC3E}">
        <p14:creationId xmlns:p14="http://schemas.microsoft.com/office/powerpoint/2010/main" val="3009849162"/>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8098" name="Picture 2" descr="mosaic_02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68099" name="Rectangle 3"/>
          <p:cNvSpPr>
            <a:spLocks noGrp="1" noChangeArrowheads="1"/>
          </p:cNvSpPr>
          <p:nvPr>
            <p:ph type="title"/>
          </p:nvPr>
        </p:nvSpPr>
        <p:spPr>
          <a:xfrm>
            <a:off x="0" y="0"/>
            <a:ext cx="8458200" cy="1143000"/>
          </a:xfrm>
          <a:noFill/>
          <a:ln/>
        </p:spPr>
        <p:txBody>
          <a:bodyPr/>
          <a:lstStyle/>
          <a:p>
            <a:pPr algn="l"/>
            <a:r>
              <a:rPr lang="en-US">
                <a:solidFill>
                  <a:schemeClr val="bg1"/>
                </a:solidFill>
              </a:rPr>
              <a:t>		mosaic spread = 2.5</a:t>
            </a:r>
            <a:r>
              <a:rPr lang="en-US">
                <a:solidFill>
                  <a:schemeClr val="bg1"/>
                </a:solidFill>
                <a:cs typeface="Arial" pitchFamily="34" charset="0"/>
              </a:rPr>
              <a:t>º</a:t>
            </a:r>
          </a:p>
        </p:txBody>
      </p:sp>
    </p:spTree>
    <p:extLst>
      <p:ext uri="{BB962C8B-B14F-4D97-AF65-F5344CB8AC3E}">
        <p14:creationId xmlns:p14="http://schemas.microsoft.com/office/powerpoint/2010/main" val="1673475408"/>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22" name="Picture 2" descr="mosaic_03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69123" name="Rectangle 3"/>
          <p:cNvSpPr>
            <a:spLocks noGrp="1" noChangeArrowheads="1"/>
          </p:cNvSpPr>
          <p:nvPr>
            <p:ph type="title"/>
          </p:nvPr>
        </p:nvSpPr>
        <p:spPr>
          <a:xfrm>
            <a:off x="0" y="0"/>
            <a:ext cx="8458200" cy="1143000"/>
          </a:xfrm>
          <a:noFill/>
          <a:ln/>
        </p:spPr>
        <p:txBody>
          <a:bodyPr/>
          <a:lstStyle/>
          <a:p>
            <a:pPr algn="l"/>
            <a:r>
              <a:rPr lang="en-US">
                <a:solidFill>
                  <a:schemeClr val="bg1"/>
                </a:solidFill>
              </a:rPr>
              <a:t>		mosaic spread = 3.2</a:t>
            </a:r>
            <a:r>
              <a:rPr lang="en-US">
                <a:solidFill>
                  <a:schemeClr val="bg1"/>
                </a:solidFill>
                <a:cs typeface="Arial" pitchFamily="34" charset="0"/>
              </a:rPr>
              <a:t>º</a:t>
            </a:r>
          </a:p>
        </p:txBody>
      </p:sp>
    </p:spTree>
    <p:extLst>
      <p:ext uri="{BB962C8B-B14F-4D97-AF65-F5344CB8AC3E}">
        <p14:creationId xmlns:p14="http://schemas.microsoft.com/office/powerpoint/2010/main" val="719705658"/>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0146" name="Picture 2" descr="mosaic_06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70147" name="Rectangle 3"/>
          <p:cNvSpPr>
            <a:spLocks noGrp="1" noChangeArrowheads="1"/>
          </p:cNvSpPr>
          <p:nvPr>
            <p:ph type="title"/>
          </p:nvPr>
        </p:nvSpPr>
        <p:spPr>
          <a:xfrm>
            <a:off x="0" y="0"/>
            <a:ext cx="8458200" cy="1143000"/>
          </a:xfrm>
          <a:noFill/>
          <a:ln/>
        </p:spPr>
        <p:txBody>
          <a:bodyPr/>
          <a:lstStyle/>
          <a:p>
            <a:pPr algn="l"/>
            <a:r>
              <a:rPr lang="en-US">
                <a:solidFill>
                  <a:schemeClr val="bg1"/>
                </a:solidFill>
              </a:rPr>
              <a:t>		mosaic spread = 6.4</a:t>
            </a:r>
            <a:r>
              <a:rPr lang="en-US">
                <a:solidFill>
                  <a:schemeClr val="bg1"/>
                </a:solidFill>
                <a:cs typeface="Arial" pitchFamily="34" charset="0"/>
              </a:rPr>
              <a:t>º</a:t>
            </a:r>
          </a:p>
        </p:txBody>
      </p:sp>
    </p:spTree>
    <p:extLst>
      <p:ext uri="{BB962C8B-B14F-4D97-AF65-F5344CB8AC3E}">
        <p14:creationId xmlns:p14="http://schemas.microsoft.com/office/powerpoint/2010/main" val="2713521944"/>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1170" name="Picture 2" descr="mosaic_12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71171" name="Rectangle 3"/>
          <p:cNvSpPr>
            <a:spLocks noGrp="1" noChangeArrowheads="1"/>
          </p:cNvSpPr>
          <p:nvPr>
            <p:ph type="title"/>
          </p:nvPr>
        </p:nvSpPr>
        <p:spPr>
          <a:xfrm>
            <a:off x="0" y="0"/>
            <a:ext cx="8458200" cy="1143000"/>
          </a:xfrm>
          <a:noFill/>
          <a:ln/>
        </p:spPr>
        <p:txBody>
          <a:bodyPr/>
          <a:lstStyle/>
          <a:p>
            <a:pPr algn="l"/>
            <a:r>
              <a:rPr lang="en-US">
                <a:solidFill>
                  <a:schemeClr val="bg1"/>
                </a:solidFill>
              </a:rPr>
              <a:t>		mosaic spread = 12.8</a:t>
            </a:r>
            <a:r>
              <a:rPr lang="en-US">
                <a:solidFill>
                  <a:schemeClr val="bg1"/>
                </a:solidFill>
                <a:cs typeface="Arial" pitchFamily="34" charset="0"/>
              </a:rPr>
              <a:t>º</a:t>
            </a:r>
          </a:p>
        </p:txBody>
      </p:sp>
    </p:spTree>
    <p:extLst>
      <p:ext uri="{BB962C8B-B14F-4D97-AF65-F5344CB8AC3E}">
        <p14:creationId xmlns:p14="http://schemas.microsoft.com/office/powerpoint/2010/main" val="1652142099"/>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765175" y="269875"/>
            <a:ext cx="76136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5400"/>
              <a:t>Ewald’s “mosaic” picture</a:t>
            </a:r>
          </a:p>
        </p:txBody>
      </p:sp>
      <p:grpSp>
        <p:nvGrpSpPr>
          <p:cNvPr id="55299" name="Group 3"/>
          <p:cNvGrpSpPr>
            <a:grpSpLocks/>
          </p:cNvGrpSpPr>
          <p:nvPr/>
        </p:nvGrpSpPr>
        <p:grpSpPr bwMode="auto">
          <a:xfrm>
            <a:off x="0" y="1582738"/>
            <a:ext cx="9086850" cy="5216525"/>
            <a:chOff x="0" y="997"/>
            <a:chExt cx="5724" cy="3286"/>
          </a:xfrm>
        </p:grpSpPr>
        <p:sp>
          <p:nvSpPr>
            <p:cNvPr id="55300" name="Rectangle 4"/>
            <p:cNvSpPr>
              <a:spLocks noChangeArrowheads="1"/>
            </p:cNvSpPr>
            <p:nvPr/>
          </p:nvSpPr>
          <p:spPr bwMode="auto">
            <a:xfrm rot="188941">
              <a:off x="0"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1" name="Rectangle 5"/>
            <p:cNvSpPr>
              <a:spLocks noChangeArrowheads="1"/>
            </p:cNvSpPr>
            <p:nvPr/>
          </p:nvSpPr>
          <p:spPr bwMode="auto">
            <a:xfrm>
              <a:off x="954"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2" name="Rectangle 6"/>
            <p:cNvSpPr>
              <a:spLocks noChangeArrowheads="1"/>
            </p:cNvSpPr>
            <p:nvPr/>
          </p:nvSpPr>
          <p:spPr bwMode="auto">
            <a:xfrm rot="-366931">
              <a:off x="1908"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3" name="Rectangle 7"/>
            <p:cNvSpPr>
              <a:spLocks noChangeArrowheads="1"/>
            </p:cNvSpPr>
            <p:nvPr/>
          </p:nvSpPr>
          <p:spPr bwMode="auto">
            <a:xfrm>
              <a:off x="2862"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4" name="Rectangle 8"/>
            <p:cNvSpPr>
              <a:spLocks noChangeArrowheads="1"/>
            </p:cNvSpPr>
            <p:nvPr/>
          </p:nvSpPr>
          <p:spPr bwMode="auto">
            <a:xfrm rot="255413">
              <a:off x="3816"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5" name="Rectangle 9"/>
            <p:cNvSpPr>
              <a:spLocks noChangeArrowheads="1"/>
            </p:cNvSpPr>
            <p:nvPr/>
          </p:nvSpPr>
          <p:spPr bwMode="auto">
            <a:xfrm>
              <a:off x="4770" y="2994"/>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6" name="Rectangle 10"/>
            <p:cNvSpPr>
              <a:spLocks noChangeArrowheads="1"/>
            </p:cNvSpPr>
            <p:nvPr/>
          </p:nvSpPr>
          <p:spPr bwMode="auto">
            <a:xfrm rot="-122327">
              <a:off x="0"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7" name="Rectangle 11"/>
            <p:cNvSpPr>
              <a:spLocks noChangeArrowheads="1"/>
            </p:cNvSpPr>
            <p:nvPr/>
          </p:nvSpPr>
          <p:spPr bwMode="auto">
            <a:xfrm>
              <a:off x="954"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8" name="Rectangle 12"/>
            <p:cNvSpPr>
              <a:spLocks noChangeArrowheads="1"/>
            </p:cNvSpPr>
            <p:nvPr/>
          </p:nvSpPr>
          <p:spPr bwMode="auto">
            <a:xfrm rot="-177848">
              <a:off x="1908"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9" name="Rectangle 13"/>
            <p:cNvSpPr>
              <a:spLocks noChangeArrowheads="1"/>
            </p:cNvSpPr>
            <p:nvPr/>
          </p:nvSpPr>
          <p:spPr bwMode="auto">
            <a:xfrm>
              <a:off x="2862"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0" name="Rectangle 14"/>
            <p:cNvSpPr>
              <a:spLocks noChangeArrowheads="1"/>
            </p:cNvSpPr>
            <p:nvPr/>
          </p:nvSpPr>
          <p:spPr bwMode="auto">
            <a:xfrm rot="-188941">
              <a:off x="3816"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1" name="Rectangle 15"/>
            <p:cNvSpPr>
              <a:spLocks noChangeArrowheads="1"/>
            </p:cNvSpPr>
            <p:nvPr/>
          </p:nvSpPr>
          <p:spPr bwMode="auto">
            <a:xfrm>
              <a:off x="4770" y="997"/>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2" name="Rectangle 16"/>
            <p:cNvSpPr>
              <a:spLocks noChangeArrowheads="1"/>
            </p:cNvSpPr>
            <p:nvPr/>
          </p:nvSpPr>
          <p:spPr bwMode="auto">
            <a:xfrm>
              <a:off x="36"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3" name="Rectangle 17"/>
            <p:cNvSpPr>
              <a:spLocks noChangeArrowheads="1"/>
            </p:cNvSpPr>
            <p:nvPr/>
          </p:nvSpPr>
          <p:spPr bwMode="auto">
            <a:xfrm rot="-244346">
              <a:off x="990"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4" name="Rectangle 18"/>
            <p:cNvSpPr>
              <a:spLocks noChangeArrowheads="1"/>
            </p:cNvSpPr>
            <p:nvPr/>
          </p:nvSpPr>
          <p:spPr bwMode="auto">
            <a:xfrm>
              <a:off x="1944"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5" name="Rectangle 19"/>
            <p:cNvSpPr>
              <a:spLocks noChangeArrowheads="1"/>
            </p:cNvSpPr>
            <p:nvPr/>
          </p:nvSpPr>
          <p:spPr bwMode="auto">
            <a:xfrm rot="188941">
              <a:off x="2898"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6" name="Rectangle 20"/>
            <p:cNvSpPr>
              <a:spLocks noChangeArrowheads="1"/>
            </p:cNvSpPr>
            <p:nvPr/>
          </p:nvSpPr>
          <p:spPr bwMode="auto">
            <a:xfrm rot="-244346">
              <a:off x="3852"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7" name="Rectangle 21"/>
            <p:cNvSpPr>
              <a:spLocks noChangeArrowheads="1"/>
            </p:cNvSpPr>
            <p:nvPr/>
          </p:nvSpPr>
          <p:spPr bwMode="auto">
            <a:xfrm rot="-122327">
              <a:off x="4806" y="1668"/>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8" name="Rectangle 22"/>
            <p:cNvSpPr>
              <a:spLocks noChangeArrowheads="1"/>
            </p:cNvSpPr>
            <p:nvPr/>
          </p:nvSpPr>
          <p:spPr bwMode="auto">
            <a:xfrm>
              <a:off x="36"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9" name="Rectangle 23"/>
            <p:cNvSpPr>
              <a:spLocks noChangeArrowheads="1"/>
            </p:cNvSpPr>
            <p:nvPr/>
          </p:nvSpPr>
          <p:spPr bwMode="auto">
            <a:xfrm rot="222198">
              <a:off x="990"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20" name="Rectangle 24"/>
            <p:cNvSpPr>
              <a:spLocks noChangeArrowheads="1"/>
            </p:cNvSpPr>
            <p:nvPr/>
          </p:nvSpPr>
          <p:spPr bwMode="auto">
            <a:xfrm>
              <a:off x="1944"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21" name="Rectangle 25"/>
            <p:cNvSpPr>
              <a:spLocks noChangeArrowheads="1"/>
            </p:cNvSpPr>
            <p:nvPr/>
          </p:nvSpPr>
          <p:spPr bwMode="auto">
            <a:xfrm rot="200031">
              <a:off x="2898"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22" name="Rectangle 26"/>
            <p:cNvSpPr>
              <a:spLocks noChangeArrowheads="1"/>
            </p:cNvSpPr>
            <p:nvPr/>
          </p:nvSpPr>
          <p:spPr bwMode="auto">
            <a:xfrm>
              <a:off x="3852"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23" name="Rectangle 27"/>
            <p:cNvSpPr>
              <a:spLocks noChangeArrowheads="1"/>
            </p:cNvSpPr>
            <p:nvPr/>
          </p:nvSpPr>
          <p:spPr bwMode="auto">
            <a:xfrm>
              <a:off x="4806" y="2339"/>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24" name="Rectangle 28"/>
            <p:cNvSpPr>
              <a:spLocks noChangeArrowheads="1"/>
            </p:cNvSpPr>
            <p:nvPr/>
          </p:nvSpPr>
          <p:spPr bwMode="auto">
            <a:xfrm>
              <a:off x="36"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25" name="Rectangle 29"/>
            <p:cNvSpPr>
              <a:spLocks noChangeArrowheads="1"/>
            </p:cNvSpPr>
            <p:nvPr/>
          </p:nvSpPr>
          <p:spPr bwMode="auto">
            <a:xfrm rot="278427">
              <a:off x="990"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26" name="Rectangle 30"/>
            <p:cNvSpPr>
              <a:spLocks noChangeArrowheads="1"/>
            </p:cNvSpPr>
            <p:nvPr/>
          </p:nvSpPr>
          <p:spPr bwMode="auto">
            <a:xfrm>
              <a:off x="1944"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27" name="Rectangle 31"/>
            <p:cNvSpPr>
              <a:spLocks noChangeArrowheads="1"/>
            </p:cNvSpPr>
            <p:nvPr/>
          </p:nvSpPr>
          <p:spPr bwMode="auto">
            <a:xfrm rot="300592">
              <a:off x="2898"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28" name="Rectangle 32"/>
            <p:cNvSpPr>
              <a:spLocks noChangeArrowheads="1"/>
            </p:cNvSpPr>
            <p:nvPr/>
          </p:nvSpPr>
          <p:spPr bwMode="auto">
            <a:xfrm>
              <a:off x="3852"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29" name="Rectangle 33"/>
            <p:cNvSpPr>
              <a:spLocks noChangeArrowheads="1"/>
            </p:cNvSpPr>
            <p:nvPr/>
          </p:nvSpPr>
          <p:spPr bwMode="auto">
            <a:xfrm rot="-200031">
              <a:off x="4806" y="3665"/>
              <a:ext cx="918" cy="618"/>
            </a:xfrm>
            <a:prstGeom prst="rect">
              <a:avLst/>
            </a:prstGeom>
            <a:solidFill>
              <a:srgbClr val="D7AE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5330" name="Group 34"/>
          <p:cNvGrpSpPr>
            <a:grpSpLocks/>
          </p:cNvGrpSpPr>
          <p:nvPr/>
        </p:nvGrpSpPr>
        <p:grpSpPr bwMode="auto">
          <a:xfrm>
            <a:off x="3094038" y="3776663"/>
            <a:ext cx="1433512" cy="995362"/>
            <a:chOff x="1949" y="2379"/>
            <a:chExt cx="903" cy="627"/>
          </a:xfrm>
        </p:grpSpPr>
        <p:sp>
          <p:nvSpPr>
            <p:cNvPr id="55331" name="Text Box 35"/>
            <p:cNvSpPr txBox="1">
              <a:spLocks noChangeArrowheads="1"/>
            </p:cNvSpPr>
            <p:nvPr/>
          </p:nvSpPr>
          <p:spPr bwMode="auto">
            <a:xfrm>
              <a:off x="2120" y="2379"/>
              <a:ext cx="732" cy="40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What is</a:t>
              </a:r>
            </a:p>
            <a:p>
              <a:r>
                <a:rPr lang="en-US"/>
                <a:t>this stuff?</a:t>
              </a:r>
            </a:p>
          </p:txBody>
        </p:sp>
        <p:sp>
          <p:nvSpPr>
            <p:cNvPr id="55332" name="Freeform 36"/>
            <p:cNvSpPr>
              <a:spLocks/>
            </p:cNvSpPr>
            <p:nvPr/>
          </p:nvSpPr>
          <p:spPr bwMode="auto">
            <a:xfrm>
              <a:off x="1949" y="2746"/>
              <a:ext cx="205" cy="260"/>
            </a:xfrm>
            <a:custGeom>
              <a:avLst/>
              <a:gdLst>
                <a:gd name="T0" fmla="*/ 205 w 205"/>
                <a:gd name="T1" fmla="*/ 0 h 260"/>
                <a:gd name="T2" fmla="*/ 174 w 205"/>
                <a:gd name="T3" fmla="*/ 102 h 260"/>
                <a:gd name="T4" fmla="*/ 95 w 205"/>
                <a:gd name="T5" fmla="*/ 118 h 260"/>
                <a:gd name="T6" fmla="*/ 0 w 205"/>
                <a:gd name="T7" fmla="*/ 260 h 260"/>
              </a:gdLst>
              <a:ahLst/>
              <a:cxnLst>
                <a:cxn ang="0">
                  <a:pos x="T0" y="T1"/>
                </a:cxn>
                <a:cxn ang="0">
                  <a:pos x="T2" y="T3"/>
                </a:cxn>
                <a:cxn ang="0">
                  <a:pos x="T4" y="T5"/>
                </a:cxn>
                <a:cxn ang="0">
                  <a:pos x="T6" y="T7"/>
                </a:cxn>
              </a:cxnLst>
              <a:rect l="0" t="0" r="r" b="b"/>
              <a:pathLst>
                <a:path w="205" h="260">
                  <a:moveTo>
                    <a:pt x="205" y="0"/>
                  </a:moveTo>
                  <a:cubicBezTo>
                    <a:pt x="200" y="17"/>
                    <a:pt x="192" y="82"/>
                    <a:pt x="174" y="102"/>
                  </a:cubicBezTo>
                  <a:cubicBezTo>
                    <a:pt x="156" y="122"/>
                    <a:pt x="124" y="92"/>
                    <a:pt x="95" y="118"/>
                  </a:cubicBezTo>
                  <a:cubicBezTo>
                    <a:pt x="66" y="144"/>
                    <a:pt x="43" y="222"/>
                    <a:pt x="0" y="260"/>
                  </a:cubicBezTo>
                </a:path>
              </a:pathLst>
            </a:custGeom>
            <a:noFill/>
            <a:ln w="50800">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209680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5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765175" y="269875"/>
            <a:ext cx="74612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5400"/>
              <a:t>Darwin’s original picture</a:t>
            </a:r>
          </a:p>
        </p:txBody>
      </p:sp>
      <p:grpSp>
        <p:nvGrpSpPr>
          <p:cNvPr id="56323" name="Group 3"/>
          <p:cNvGrpSpPr>
            <a:grpSpLocks/>
          </p:cNvGrpSpPr>
          <p:nvPr/>
        </p:nvGrpSpPr>
        <p:grpSpPr bwMode="auto">
          <a:xfrm>
            <a:off x="-1433513" y="1246188"/>
            <a:ext cx="12114213" cy="6156325"/>
            <a:chOff x="-903" y="785"/>
            <a:chExt cx="7631" cy="3878"/>
          </a:xfrm>
        </p:grpSpPr>
        <p:sp>
          <p:nvSpPr>
            <p:cNvPr id="56324" name="Freeform 4"/>
            <p:cNvSpPr>
              <a:spLocks/>
            </p:cNvSpPr>
            <p:nvPr/>
          </p:nvSpPr>
          <p:spPr bwMode="auto">
            <a:xfrm>
              <a:off x="-903" y="785"/>
              <a:ext cx="7631" cy="3878"/>
            </a:xfrm>
            <a:custGeom>
              <a:avLst/>
              <a:gdLst>
                <a:gd name="T0" fmla="*/ 6893 w 7631"/>
                <a:gd name="T1" fmla="*/ 507 h 3878"/>
                <a:gd name="T2" fmla="*/ 6885 w 7631"/>
                <a:gd name="T3" fmla="*/ 663 h 3878"/>
                <a:gd name="T4" fmla="*/ 6893 w 7631"/>
                <a:gd name="T5" fmla="*/ 3395 h 3878"/>
                <a:gd name="T6" fmla="*/ 6860 w 7631"/>
                <a:gd name="T7" fmla="*/ 3560 h 3878"/>
                <a:gd name="T8" fmla="*/ 6819 w 7631"/>
                <a:gd name="T9" fmla="*/ 3683 h 3878"/>
                <a:gd name="T10" fmla="*/ 6655 w 7631"/>
                <a:gd name="T11" fmla="*/ 3700 h 3878"/>
                <a:gd name="T12" fmla="*/ 961 w 7631"/>
                <a:gd name="T13" fmla="*/ 3708 h 3878"/>
                <a:gd name="T14" fmla="*/ 887 w 7631"/>
                <a:gd name="T15" fmla="*/ 3700 h 3878"/>
                <a:gd name="T16" fmla="*/ 812 w 7631"/>
                <a:gd name="T17" fmla="*/ 3658 h 3878"/>
                <a:gd name="T18" fmla="*/ 714 w 7631"/>
                <a:gd name="T19" fmla="*/ 3362 h 3878"/>
                <a:gd name="T20" fmla="*/ 714 w 7631"/>
                <a:gd name="T21" fmla="*/ 3239 h 3878"/>
                <a:gd name="T22" fmla="*/ 722 w 7631"/>
                <a:gd name="T23" fmla="*/ 490 h 3878"/>
                <a:gd name="T24" fmla="*/ 755 w 7631"/>
                <a:gd name="T25" fmla="*/ 301 h 3878"/>
                <a:gd name="T26" fmla="*/ 941 w 7631"/>
                <a:gd name="T27" fmla="*/ 228 h 3878"/>
                <a:gd name="T28" fmla="*/ 1800 w 7631"/>
                <a:gd name="T29" fmla="*/ 186 h 3878"/>
                <a:gd name="T30" fmla="*/ 2746 w 7631"/>
                <a:gd name="T31" fmla="*/ 211 h 3878"/>
                <a:gd name="T32" fmla="*/ 3709 w 7631"/>
                <a:gd name="T33" fmla="*/ 178 h 3878"/>
                <a:gd name="T34" fmla="*/ 4672 w 7631"/>
                <a:gd name="T35" fmla="*/ 211 h 3878"/>
                <a:gd name="T36" fmla="*/ 5618 w 7631"/>
                <a:gd name="T37" fmla="*/ 178 h 3878"/>
                <a:gd name="T38" fmla="*/ 6614 w 7631"/>
                <a:gd name="T39" fmla="*/ 213 h 3878"/>
                <a:gd name="T40" fmla="*/ 6770 w 7631"/>
                <a:gd name="T41" fmla="*/ 194 h 3878"/>
                <a:gd name="T42" fmla="*/ 6914 w 7631"/>
                <a:gd name="T43" fmla="*/ 205 h 3878"/>
                <a:gd name="T44" fmla="*/ 6893 w 7631"/>
                <a:gd name="T45" fmla="*/ 507 h 3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31" h="3878">
                  <a:moveTo>
                    <a:pt x="6893" y="507"/>
                  </a:moveTo>
                  <a:cubicBezTo>
                    <a:pt x="6892" y="533"/>
                    <a:pt x="6885" y="182"/>
                    <a:pt x="6885" y="663"/>
                  </a:cubicBezTo>
                  <a:cubicBezTo>
                    <a:pt x="6885" y="1144"/>
                    <a:pt x="6897" y="2912"/>
                    <a:pt x="6893" y="3395"/>
                  </a:cubicBezTo>
                  <a:cubicBezTo>
                    <a:pt x="6889" y="3878"/>
                    <a:pt x="6872" y="3512"/>
                    <a:pt x="6860" y="3560"/>
                  </a:cubicBezTo>
                  <a:cubicBezTo>
                    <a:pt x="6848" y="3608"/>
                    <a:pt x="6853" y="3660"/>
                    <a:pt x="6819" y="3683"/>
                  </a:cubicBezTo>
                  <a:cubicBezTo>
                    <a:pt x="6785" y="3706"/>
                    <a:pt x="7631" y="3696"/>
                    <a:pt x="6655" y="3700"/>
                  </a:cubicBezTo>
                  <a:cubicBezTo>
                    <a:pt x="5679" y="3704"/>
                    <a:pt x="1922" y="3708"/>
                    <a:pt x="961" y="3708"/>
                  </a:cubicBezTo>
                  <a:cubicBezTo>
                    <a:pt x="0" y="3708"/>
                    <a:pt x="912" y="3708"/>
                    <a:pt x="887" y="3700"/>
                  </a:cubicBezTo>
                  <a:cubicBezTo>
                    <a:pt x="862" y="3692"/>
                    <a:pt x="841" y="3714"/>
                    <a:pt x="812" y="3658"/>
                  </a:cubicBezTo>
                  <a:cubicBezTo>
                    <a:pt x="783" y="3602"/>
                    <a:pt x="730" y="3432"/>
                    <a:pt x="714" y="3362"/>
                  </a:cubicBezTo>
                  <a:cubicBezTo>
                    <a:pt x="698" y="3292"/>
                    <a:pt x="713" y="3718"/>
                    <a:pt x="714" y="3239"/>
                  </a:cubicBezTo>
                  <a:cubicBezTo>
                    <a:pt x="715" y="2760"/>
                    <a:pt x="715" y="980"/>
                    <a:pt x="722" y="490"/>
                  </a:cubicBezTo>
                  <a:cubicBezTo>
                    <a:pt x="729" y="0"/>
                    <a:pt x="719" y="345"/>
                    <a:pt x="755" y="301"/>
                  </a:cubicBezTo>
                  <a:cubicBezTo>
                    <a:pt x="791" y="257"/>
                    <a:pt x="767" y="247"/>
                    <a:pt x="941" y="228"/>
                  </a:cubicBezTo>
                  <a:cubicBezTo>
                    <a:pt x="1115" y="209"/>
                    <a:pt x="1499" y="189"/>
                    <a:pt x="1800" y="186"/>
                  </a:cubicBezTo>
                  <a:cubicBezTo>
                    <a:pt x="2101" y="183"/>
                    <a:pt x="2428" y="212"/>
                    <a:pt x="2746" y="211"/>
                  </a:cubicBezTo>
                  <a:cubicBezTo>
                    <a:pt x="3064" y="210"/>
                    <a:pt x="3388" y="178"/>
                    <a:pt x="3709" y="178"/>
                  </a:cubicBezTo>
                  <a:cubicBezTo>
                    <a:pt x="4030" y="178"/>
                    <a:pt x="4354" y="211"/>
                    <a:pt x="4672" y="211"/>
                  </a:cubicBezTo>
                  <a:cubicBezTo>
                    <a:pt x="4990" y="211"/>
                    <a:pt x="5294" y="178"/>
                    <a:pt x="5618" y="178"/>
                  </a:cubicBezTo>
                  <a:cubicBezTo>
                    <a:pt x="5942" y="178"/>
                    <a:pt x="6422" y="210"/>
                    <a:pt x="6614" y="213"/>
                  </a:cubicBezTo>
                  <a:cubicBezTo>
                    <a:pt x="6806" y="216"/>
                    <a:pt x="6720" y="195"/>
                    <a:pt x="6770" y="194"/>
                  </a:cubicBezTo>
                  <a:cubicBezTo>
                    <a:pt x="6820" y="193"/>
                    <a:pt x="6884" y="203"/>
                    <a:pt x="6914" y="205"/>
                  </a:cubicBezTo>
                  <a:cubicBezTo>
                    <a:pt x="6914" y="205"/>
                    <a:pt x="6893" y="507"/>
                    <a:pt x="6893" y="507"/>
                  </a:cubicBezTo>
                  <a:close/>
                </a:path>
              </a:pathLst>
            </a:custGeom>
            <a:solidFill>
              <a:srgbClr val="D7AE8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5" name="Freeform 5"/>
            <p:cNvSpPr>
              <a:spLocks/>
            </p:cNvSpPr>
            <p:nvPr/>
          </p:nvSpPr>
          <p:spPr bwMode="auto">
            <a:xfrm>
              <a:off x="-166" y="1567"/>
              <a:ext cx="6163" cy="64"/>
            </a:xfrm>
            <a:custGeom>
              <a:avLst/>
              <a:gdLst>
                <a:gd name="T0" fmla="*/ 0 w 6163"/>
                <a:gd name="T1" fmla="*/ 58 h 64"/>
                <a:gd name="T2" fmla="*/ 190 w 6163"/>
                <a:gd name="T3" fmla="*/ 58 h 64"/>
                <a:gd name="T4" fmla="*/ 1097 w 6163"/>
                <a:gd name="T5" fmla="*/ 19 h 64"/>
                <a:gd name="T6" fmla="*/ 2036 w 6163"/>
                <a:gd name="T7" fmla="*/ 35 h 64"/>
                <a:gd name="T8" fmla="*/ 3022 w 6163"/>
                <a:gd name="T9" fmla="*/ 27 h 64"/>
                <a:gd name="T10" fmla="*/ 3946 w 6163"/>
                <a:gd name="T11" fmla="*/ 27 h 64"/>
                <a:gd name="T12" fmla="*/ 4900 w 6163"/>
                <a:gd name="T13" fmla="*/ 3 h 64"/>
                <a:gd name="T14" fmla="*/ 5863 w 6163"/>
                <a:gd name="T15" fmla="*/ 43 h 64"/>
                <a:gd name="T16" fmla="*/ 6163 w 6163"/>
                <a:gd name="T17" fmla="*/ 3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3" h="64">
                  <a:moveTo>
                    <a:pt x="0" y="58"/>
                  </a:moveTo>
                  <a:cubicBezTo>
                    <a:pt x="3" y="60"/>
                    <a:pt x="7" y="64"/>
                    <a:pt x="190" y="58"/>
                  </a:cubicBezTo>
                  <a:cubicBezTo>
                    <a:pt x="373" y="52"/>
                    <a:pt x="789" y="23"/>
                    <a:pt x="1097" y="19"/>
                  </a:cubicBezTo>
                  <a:cubicBezTo>
                    <a:pt x="1405" y="15"/>
                    <a:pt x="1715" y="34"/>
                    <a:pt x="2036" y="35"/>
                  </a:cubicBezTo>
                  <a:cubicBezTo>
                    <a:pt x="2357" y="36"/>
                    <a:pt x="2704" y="28"/>
                    <a:pt x="3022" y="27"/>
                  </a:cubicBezTo>
                  <a:cubicBezTo>
                    <a:pt x="3340" y="26"/>
                    <a:pt x="3633" y="31"/>
                    <a:pt x="3946" y="27"/>
                  </a:cubicBezTo>
                  <a:cubicBezTo>
                    <a:pt x="4259" y="23"/>
                    <a:pt x="4581" y="0"/>
                    <a:pt x="4900" y="3"/>
                  </a:cubicBezTo>
                  <a:cubicBezTo>
                    <a:pt x="5219" y="6"/>
                    <a:pt x="5653" y="38"/>
                    <a:pt x="5863" y="43"/>
                  </a:cubicBezTo>
                  <a:cubicBezTo>
                    <a:pt x="6073" y="48"/>
                    <a:pt x="6115" y="36"/>
                    <a:pt x="6163" y="3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6" name="Freeform 6"/>
            <p:cNvSpPr>
              <a:spLocks/>
            </p:cNvSpPr>
            <p:nvPr/>
          </p:nvSpPr>
          <p:spPr bwMode="auto">
            <a:xfrm>
              <a:off x="-181" y="2223"/>
              <a:ext cx="6163" cy="88"/>
            </a:xfrm>
            <a:custGeom>
              <a:avLst/>
              <a:gdLst>
                <a:gd name="T0" fmla="*/ 0 w 6163"/>
                <a:gd name="T1" fmla="*/ 58 h 88"/>
                <a:gd name="T2" fmla="*/ 190 w 6163"/>
                <a:gd name="T3" fmla="*/ 58 h 88"/>
                <a:gd name="T4" fmla="*/ 1127 w 6163"/>
                <a:gd name="T5" fmla="*/ 56 h 88"/>
                <a:gd name="T6" fmla="*/ 2098 w 6163"/>
                <a:gd name="T7" fmla="*/ 23 h 88"/>
                <a:gd name="T8" fmla="*/ 3028 w 6163"/>
                <a:gd name="T9" fmla="*/ 48 h 88"/>
                <a:gd name="T10" fmla="*/ 3974 w 6163"/>
                <a:gd name="T11" fmla="*/ 81 h 88"/>
                <a:gd name="T12" fmla="*/ 4970 w 6163"/>
                <a:gd name="T13" fmla="*/ 7 h 88"/>
                <a:gd name="T14" fmla="*/ 5908 w 6163"/>
                <a:gd name="T15" fmla="*/ 40 h 88"/>
                <a:gd name="T16" fmla="*/ 6163 w 6163"/>
                <a:gd name="T17" fmla="*/ 3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3" h="88">
                  <a:moveTo>
                    <a:pt x="0" y="58"/>
                  </a:moveTo>
                  <a:cubicBezTo>
                    <a:pt x="3" y="60"/>
                    <a:pt x="2" y="58"/>
                    <a:pt x="190" y="58"/>
                  </a:cubicBezTo>
                  <a:cubicBezTo>
                    <a:pt x="378" y="58"/>
                    <a:pt x="809" y="62"/>
                    <a:pt x="1127" y="56"/>
                  </a:cubicBezTo>
                  <a:cubicBezTo>
                    <a:pt x="1445" y="50"/>
                    <a:pt x="1781" y="24"/>
                    <a:pt x="2098" y="23"/>
                  </a:cubicBezTo>
                  <a:cubicBezTo>
                    <a:pt x="2415" y="22"/>
                    <a:pt x="2715" y="38"/>
                    <a:pt x="3028" y="48"/>
                  </a:cubicBezTo>
                  <a:cubicBezTo>
                    <a:pt x="3341" y="58"/>
                    <a:pt x="3650" y="88"/>
                    <a:pt x="3974" y="81"/>
                  </a:cubicBezTo>
                  <a:cubicBezTo>
                    <a:pt x="4298" y="74"/>
                    <a:pt x="4648" y="14"/>
                    <a:pt x="4970" y="7"/>
                  </a:cubicBezTo>
                  <a:cubicBezTo>
                    <a:pt x="5292" y="0"/>
                    <a:pt x="5709" y="35"/>
                    <a:pt x="5908" y="40"/>
                  </a:cubicBezTo>
                  <a:cubicBezTo>
                    <a:pt x="6107" y="45"/>
                    <a:pt x="6110" y="36"/>
                    <a:pt x="6163" y="3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7" name="Freeform 7"/>
            <p:cNvSpPr>
              <a:spLocks/>
            </p:cNvSpPr>
            <p:nvPr/>
          </p:nvSpPr>
          <p:spPr bwMode="auto">
            <a:xfrm>
              <a:off x="-187" y="2928"/>
              <a:ext cx="6163" cy="54"/>
            </a:xfrm>
            <a:custGeom>
              <a:avLst/>
              <a:gdLst>
                <a:gd name="T0" fmla="*/ 0 w 6163"/>
                <a:gd name="T1" fmla="*/ 41 h 54"/>
                <a:gd name="T2" fmla="*/ 220 w 6163"/>
                <a:gd name="T3" fmla="*/ 34 h 54"/>
                <a:gd name="T4" fmla="*/ 1109 w 6163"/>
                <a:gd name="T5" fmla="*/ 18 h 54"/>
                <a:gd name="T6" fmla="*/ 2063 w 6163"/>
                <a:gd name="T7" fmla="*/ 51 h 54"/>
                <a:gd name="T8" fmla="*/ 3034 w 6163"/>
                <a:gd name="T9" fmla="*/ 1 h 54"/>
                <a:gd name="T10" fmla="*/ 3980 w 6163"/>
                <a:gd name="T11" fmla="*/ 43 h 54"/>
                <a:gd name="T12" fmla="*/ 4951 w 6163"/>
                <a:gd name="T13" fmla="*/ 26 h 54"/>
                <a:gd name="T14" fmla="*/ 5914 w 6163"/>
                <a:gd name="T15" fmla="*/ 26 h 54"/>
                <a:gd name="T16" fmla="*/ 6163 w 6163"/>
                <a:gd name="T17" fmla="*/ 1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3" h="54">
                  <a:moveTo>
                    <a:pt x="0" y="41"/>
                  </a:moveTo>
                  <a:cubicBezTo>
                    <a:pt x="37" y="40"/>
                    <a:pt x="35" y="38"/>
                    <a:pt x="220" y="34"/>
                  </a:cubicBezTo>
                  <a:cubicBezTo>
                    <a:pt x="405" y="30"/>
                    <a:pt x="802" y="15"/>
                    <a:pt x="1109" y="18"/>
                  </a:cubicBezTo>
                  <a:cubicBezTo>
                    <a:pt x="1416" y="21"/>
                    <a:pt x="1742" y="54"/>
                    <a:pt x="2063" y="51"/>
                  </a:cubicBezTo>
                  <a:cubicBezTo>
                    <a:pt x="2384" y="48"/>
                    <a:pt x="2715" y="2"/>
                    <a:pt x="3034" y="1"/>
                  </a:cubicBezTo>
                  <a:cubicBezTo>
                    <a:pt x="3353" y="0"/>
                    <a:pt x="3661" y="39"/>
                    <a:pt x="3980" y="43"/>
                  </a:cubicBezTo>
                  <a:cubicBezTo>
                    <a:pt x="4299" y="47"/>
                    <a:pt x="4629" y="29"/>
                    <a:pt x="4951" y="26"/>
                  </a:cubicBezTo>
                  <a:cubicBezTo>
                    <a:pt x="5273" y="23"/>
                    <a:pt x="5712" y="27"/>
                    <a:pt x="5914" y="26"/>
                  </a:cubicBezTo>
                  <a:cubicBezTo>
                    <a:pt x="6116" y="25"/>
                    <a:pt x="6111" y="20"/>
                    <a:pt x="6163" y="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8" name="Freeform 8"/>
            <p:cNvSpPr>
              <a:spLocks/>
            </p:cNvSpPr>
            <p:nvPr/>
          </p:nvSpPr>
          <p:spPr bwMode="auto">
            <a:xfrm>
              <a:off x="-200" y="3547"/>
              <a:ext cx="6163" cy="119"/>
            </a:xfrm>
            <a:custGeom>
              <a:avLst/>
              <a:gdLst>
                <a:gd name="T0" fmla="*/ 0 w 6163"/>
                <a:gd name="T1" fmla="*/ 105 h 119"/>
                <a:gd name="T2" fmla="*/ 190 w 6163"/>
                <a:gd name="T3" fmla="*/ 105 h 119"/>
                <a:gd name="T4" fmla="*/ 1072 w 6163"/>
                <a:gd name="T5" fmla="*/ 82 h 119"/>
                <a:gd name="T6" fmla="*/ 2068 w 6163"/>
                <a:gd name="T7" fmla="*/ 74 h 119"/>
                <a:gd name="T8" fmla="*/ 3039 w 6163"/>
                <a:gd name="T9" fmla="*/ 0 h 119"/>
                <a:gd name="T10" fmla="*/ 3977 w 6163"/>
                <a:gd name="T11" fmla="*/ 74 h 119"/>
                <a:gd name="T12" fmla="*/ 4899 w 6163"/>
                <a:gd name="T13" fmla="*/ 115 h 119"/>
                <a:gd name="T14" fmla="*/ 5894 w 6163"/>
                <a:gd name="T15" fmla="*/ 49 h 119"/>
                <a:gd name="T16" fmla="*/ 6163 w 6163"/>
                <a:gd name="T17" fmla="*/ 8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3" h="119">
                  <a:moveTo>
                    <a:pt x="0" y="105"/>
                  </a:moveTo>
                  <a:cubicBezTo>
                    <a:pt x="3" y="107"/>
                    <a:pt x="11" y="109"/>
                    <a:pt x="190" y="105"/>
                  </a:cubicBezTo>
                  <a:cubicBezTo>
                    <a:pt x="369" y="101"/>
                    <a:pt x="759" y="87"/>
                    <a:pt x="1072" y="82"/>
                  </a:cubicBezTo>
                  <a:cubicBezTo>
                    <a:pt x="1385" y="77"/>
                    <a:pt x="1740" y="88"/>
                    <a:pt x="2068" y="74"/>
                  </a:cubicBezTo>
                  <a:cubicBezTo>
                    <a:pt x="2396" y="60"/>
                    <a:pt x="2721" y="0"/>
                    <a:pt x="3039" y="0"/>
                  </a:cubicBezTo>
                  <a:cubicBezTo>
                    <a:pt x="3357" y="0"/>
                    <a:pt x="3667" y="55"/>
                    <a:pt x="3977" y="74"/>
                  </a:cubicBezTo>
                  <a:cubicBezTo>
                    <a:pt x="4287" y="93"/>
                    <a:pt x="4580" y="119"/>
                    <a:pt x="4899" y="115"/>
                  </a:cubicBezTo>
                  <a:cubicBezTo>
                    <a:pt x="5218" y="111"/>
                    <a:pt x="5683" y="55"/>
                    <a:pt x="5894" y="49"/>
                  </a:cubicBezTo>
                  <a:cubicBezTo>
                    <a:pt x="6105" y="43"/>
                    <a:pt x="6107" y="75"/>
                    <a:pt x="6163" y="8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9" name="Freeform 9"/>
            <p:cNvSpPr>
              <a:spLocks/>
            </p:cNvSpPr>
            <p:nvPr/>
          </p:nvSpPr>
          <p:spPr bwMode="auto">
            <a:xfrm>
              <a:off x="905" y="979"/>
              <a:ext cx="55" cy="3456"/>
            </a:xfrm>
            <a:custGeom>
              <a:avLst/>
              <a:gdLst>
                <a:gd name="T0" fmla="*/ 0 w 55"/>
                <a:gd name="T1" fmla="*/ 0 h 3456"/>
                <a:gd name="T2" fmla="*/ 50 w 55"/>
                <a:gd name="T3" fmla="*/ 683 h 3456"/>
                <a:gd name="T4" fmla="*/ 33 w 55"/>
                <a:gd name="T5" fmla="*/ 1358 h 3456"/>
                <a:gd name="T6" fmla="*/ 17 w 55"/>
                <a:gd name="T7" fmla="*/ 2024 h 3456"/>
                <a:gd name="T8" fmla="*/ 41 w 55"/>
                <a:gd name="T9" fmla="*/ 2683 h 3456"/>
                <a:gd name="T10" fmla="*/ 41 w 55"/>
                <a:gd name="T11" fmla="*/ 3308 h 3456"/>
                <a:gd name="T12" fmla="*/ 41 w 55"/>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55" h="3456">
                  <a:moveTo>
                    <a:pt x="0" y="0"/>
                  </a:moveTo>
                  <a:cubicBezTo>
                    <a:pt x="22" y="228"/>
                    <a:pt x="45" y="457"/>
                    <a:pt x="50" y="683"/>
                  </a:cubicBezTo>
                  <a:cubicBezTo>
                    <a:pt x="55" y="909"/>
                    <a:pt x="38" y="1135"/>
                    <a:pt x="33" y="1358"/>
                  </a:cubicBezTo>
                  <a:cubicBezTo>
                    <a:pt x="28" y="1581"/>
                    <a:pt x="16" y="1803"/>
                    <a:pt x="17" y="2024"/>
                  </a:cubicBezTo>
                  <a:cubicBezTo>
                    <a:pt x="18" y="2245"/>
                    <a:pt x="37" y="2469"/>
                    <a:pt x="41" y="2683"/>
                  </a:cubicBezTo>
                  <a:cubicBezTo>
                    <a:pt x="45" y="2897"/>
                    <a:pt x="41" y="3179"/>
                    <a:pt x="41" y="3308"/>
                  </a:cubicBezTo>
                  <a:cubicBezTo>
                    <a:pt x="41" y="3437"/>
                    <a:pt x="41" y="3446"/>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30" name="Freeform 10"/>
            <p:cNvSpPr>
              <a:spLocks/>
            </p:cNvSpPr>
            <p:nvPr/>
          </p:nvSpPr>
          <p:spPr bwMode="auto">
            <a:xfrm>
              <a:off x="1857" y="1001"/>
              <a:ext cx="69" cy="3456"/>
            </a:xfrm>
            <a:custGeom>
              <a:avLst/>
              <a:gdLst>
                <a:gd name="T0" fmla="*/ 0 w 69"/>
                <a:gd name="T1" fmla="*/ 0 h 3456"/>
                <a:gd name="T2" fmla="*/ 11 w 69"/>
                <a:gd name="T3" fmla="*/ 636 h 3456"/>
                <a:gd name="T4" fmla="*/ 68 w 69"/>
                <a:gd name="T5" fmla="*/ 1229 h 3456"/>
                <a:gd name="T6" fmla="*/ 19 w 69"/>
                <a:gd name="T7" fmla="*/ 1961 h 3456"/>
                <a:gd name="T8" fmla="*/ 11 w 69"/>
                <a:gd name="T9" fmla="*/ 2587 h 3456"/>
                <a:gd name="T10" fmla="*/ 41 w 69"/>
                <a:gd name="T11" fmla="*/ 3308 h 3456"/>
                <a:gd name="T12" fmla="*/ 41 w 69"/>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69" h="3456">
                  <a:moveTo>
                    <a:pt x="0" y="0"/>
                  </a:moveTo>
                  <a:cubicBezTo>
                    <a:pt x="2" y="106"/>
                    <a:pt x="0" y="431"/>
                    <a:pt x="11" y="636"/>
                  </a:cubicBezTo>
                  <a:cubicBezTo>
                    <a:pt x="22" y="841"/>
                    <a:pt x="67" y="1008"/>
                    <a:pt x="68" y="1229"/>
                  </a:cubicBezTo>
                  <a:cubicBezTo>
                    <a:pt x="69" y="1450"/>
                    <a:pt x="28" y="1735"/>
                    <a:pt x="19" y="1961"/>
                  </a:cubicBezTo>
                  <a:cubicBezTo>
                    <a:pt x="10" y="2187"/>
                    <a:pt x="7" y="2363"/>
                    <a:pt x="11" y="2587"/>
                  </a:cubicBezTo>
                  <a:cubicBezTo>
                    <a:pt x="15" y="2811"/>
                    <a:pt x="36" y="3163"/>
                    <a:pt x="41" y="3308"/>
                  </a:cubicBezTo>
                  <a:cubicBezTo>
                    <a:pt x="46" y="3453"/>
                    <a:pt x="41" y="3446"/>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31" name="Freeform 11"/>
            <p:cNvSpPr>
              <a:spLocks/>
            </p:cNvSpPr>
            <p:nvPr/>
          </p:nvSpPr>
          <p:spPr bwMode="auto">
            <a:xfrm>
              <a:off x="2803" y="960"/>
              <a:ext cx="61" cy="3465"/>
            </a:xfrm>
            <a:custGeom>
              <a:avLst/>
              <a:gdLst>
                <a:gd name="T0" fmla="*/ 0 w 61"/>
                <a:gd name="T1" fmla="*/ 0 h 3465"/>
                <a:gd name="T2" fmla="*/ 36 w 61"/>
                <a:gd name="T3" fmla="*/ 620 h 3465"/>
                <a:gd name="T4" fmla="*/ 52 w 61"/>
                <a:gd name="T5" fmla="*/ 1295 h 3465"/>
                <a:gd name="T6" fmla="*/ 52 w 61"/>
                <a:gd name="T7" fmla="*/ 1978 h 3465"/>
                <a:gd name="T8" fmla="*/ 44 w 61"/>
                <a:gd name="T9" fmla="*/ 2578 h 3465"/>
                <a:gd name="T10" fmla="*/ 61 w 61"/>
                <a:gd name="T11" fmla="*/ 3319 h 3465"/>
                <a:gd name="T12" fmla="*/ 41 w 61"/>
                <a:gd name="T13" fmla="*/ 3456 h 3465"/>
              </a:gdLst>
              <a:ahLst/>
              <a:cxnLst>
                <a:cxn ang="0">
                  <a:pos x="T0" y="T1"/>
                </a:cxn>
                <a:cxn ang="0">
                  <a:pos x="T2" y="T3"/>
                </a:cxn>
                <a:cxn ang="0">
                  <a:pos x="T4" y="T5"/>
                </a:cxn>
                <a:cxn ang="0">
                  <a:pos x="T6" y="T7"/>
                </a:cxn>
                <a:cxn ang="0">
                  <a:pos x="T8" y="T9"/>
                </a:cxn>
                <a:cxn ang="0">
                  <a:pos x="T10" y="T11"/>
                </a:cxn>
                <a:cxn ang="0">
                  <a:pos x="T12" y="T13"/>
                </a:cxn>
              </a:cxnLst>
              <a:rect l="0" t="0" r="r" b="b"/>
              <a:pathLst>
                <a:path w="61" h="3465">
                  <a:moveTo>
                    <a:pt x="0" y="0"/>
                  </a:moveTo>
                  <a:cubicBezTo>
                    <a:pt x="6" y="103"/>
                    <a:pt x="27" y="404"/>
                    <a:pt x="36" y="620"/>
                  </a:cubicBezTo>
                  <a:cubicBezTo>
                    <a:pt x="45" y="836"/>
                    <a:pt x="49" y="1069"/>
                    <a:pt x="52" y="1295"/>
                  </a:cubicBezTo>
                  <a:cubicBezTo>
                    <a:pt x="55" y="1521"/>
                    <a:pt x="53" y="1764"/>
                    <a:pt x="52" y="1978"/>
                  </a:cubicBezTo>
                  <a:cubicBezTo>
                    <a:pt x="51" y="2192"/>
                    <a:pt x="43" y="2355"/>
                    <a:pt x="44" y="2578"/>
                  </a:cubicBezTo>
                  <a:cubicBezTo>
                    <a:pt x="45" y="2801"/>
                    <a:pt x="61" y="3173"/>
                    <a:pt x="61" y="3319"/>
                  </a:cubicBezTo>
                  <a:cubicBezTo>
                    <a:pt x="61" y="3465"/>
                    <a:pt x="45" y="3428"/>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32" name="Freeform 12"/>
            <p:cNvSpPr>
              <a:spLocks/>
            </p:cNvSpPr>
            <p:nvPr/>
          </p:nvSpPr>
          <p:spPr bwMode="auto">
            <a:xfrm>
              <a:off x="3766" y="1009"/>
              <a:ext cx="55" cy="3456"/>
            </a:xfrm>
            <a:custGeom>
              <a:avLst/>
              <a:gdLst>
                <a:gd name="T0" fmla="*/ 8 w 55"/>
                <a:gd name="T1" fmla="*/ 0 h 3456"/>
                <a:gd name="T2" fmla="*/ 3 w 55"/>
                <a:gd name="T3" fmla="*/ 596 h 3456"/>
                <a:gd name="T4" fmla="*/ 27 w 55"/>
                <a:gd name="T5" fmla="*/ 1295 h 3456"/>
                <a:gd name="T6" fmla="*/ 19 w 55"/>
                <a:gd name="T7" fmla="*/ 1970 h 3456"/>
                <a:gd name="T8" fmla="*/ 11 w 55"/>
                <a:gd name="T9" fmla="*/ 2595 h 3456"/>
                <a:gd name="T10" fmla="*/ 49 w 55"/>
                <a:gd name="T11" fmla="*/ 3308 h 3456"/>
                <a:gd name="T12" fmla="*/ 49 w 55"/>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55" h="3456">
                  <a:moveTo>
                    <a:pt x="8" y="0"/>
                  </a:moveTo>
                  <a:cubicBezTo>
                    <a:pt x="7" y="99"/>
                    <a:pt x="0" y="380"/>
                    <a:pt x="3" y="596"/>
                  </a:cubicBezTo>
                  <a:cubicBezTo>
                    <a:pt x="6" y="812"/>
                    <a:pt x="24" y="1066"/>
                    <a:pt x="27" y="1295"/>
                  </a:cubicBezTo>
                  <a:cubicBezTo>
                    <a:pt x="30" y="1524"/>
                    <a:pt x="22" y="1753"/>
                    <a:pt x="19" y="1970"/>
                  </a:cubicBezTo>
                  <a:cubicBezTo>
                    <a:pt x="16" y="2187"/>
                    <a:pt x="6" y="2372"/>
                    <a:pt x="11" y="2595"/>
                  </a:cubicBezTo>
                  <a:cubicBezTo>
                    <a:pt x="16" y="2818"/>
                    <a:pt x="43" y="3165"/>
                    <a:pt x="49" y="3308"/>
                  </a:cubicBezTo>
                  <a:cubicBezTo>
                    <a:pt x="55" y="3451"/>
                    <a:pt x="49" y="3446"/>
                    <a:pt x="49"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33" name="Freeform 13"/>
            <p:cNvSpPr>
              <a:spLocks/>
            </p:cNvSpPr>
            <p:nvPr/>
          </p:nvSpPr>
          <p:spPr bwMode="auto">
            <a:xfrm>
              <a:off x="4691" y="976"/>
              <a:ext cx="140" cy="3468"/>
            </a:xfrm>
            <a:custGeom>
              <a:avLst/>
              <a:gdLst>
                <a:gd name="T0" fmla="*/ 21 w 140"/>
                <a:gd name="T1" fmla="*/ 0 h 3468"/>
                <a:gd name="T2" fmla="*/ 73 w 140"/>
                <a:gd name="T3" fmla="*/ 604 h 3468"/>
                <a:gd name="T4" fmla="*/ 98 w 140"/>
                <a:gd name="T5" fmla="*/ 1262 h 3468"/>
                <a:gd name="T6" fmla="*/ 82 w 140"/>
                <a:gd name="T7" fmla="*/ 1962 h 3468"/>
                <a:gd name="T8" fmla="*/ 8 w 140"/>
                <a:gd name="T9" fmla="*/ 2661 h 3468"/>
                <a:gd name="T10" fmla="*/ 131 w 140"/>
                <a:gd name="T11" fmla="*/ 3336 h 3468"/>
                <a:gd name="T12" fmla="*/ 62 w 140"/>
                <a:gd name="T13" fmla="*/ 3456 h 3468"/>
              </a:gdLst>
              <a:ahLst/>
              <a:cxnLst>
                <a:cxn ang="0">
                  <a:pos x="T0" y="T1"/>
                </a:cxn>
                <a:cxn ang="0">
                  <a:pos x="T2" y="T3"/>
                </a:cxn>
                <a:cxn ang="0">
                  <a:pos x="T4" y="T5"/>
                </a:cxn>
                <a:cxn ang="0">
                  <a:pos x="T6" y="T7"/>
                </a:cxn>
                <a:cxn ang="0">
                  <a:pos x="T8" y="T9"/>
                </a:cxn>
                <a:cxn ang="0">
                  <a:pos x="T10" y="T11"/>
                </a:cxn>
                <a:cxn ang="0">
                  <a:pos x="T12" y="T13"/>
                </a:cxn>
              </a:cxnLst>
              <a:rect l="0" t="0" r="r" b="b"/>
              <a:pathLst>
                <a:path w="140" h="3468">
                  <a:moveTo>
                    <a:pt x="21" y="0"/>
                  </a:moveTo>
                  <a:cubicBezTo>
                    <a:pt x="30" y="101"/>
                    <a:pt x="60" y="394"/>
                    <a:pt x="73" y="604"/>
                  </a:cubicBezTo>
                  <a:cubicBezTo>
                    <a:pt x="86" y="814"/>
                    <a:pt x="97" y="1036"/>
                    <a:pt x="98" y="1262"/>
                  </a:cubicBezTo>
                  <a:cubicBezTo>
                    <a:pt x="99" y="1488"/>
                    <a:pt x="97" y="1729"/>
                    <a:pt x="82" y="1962"/>
                  </a:cubicBezTo>
                  <a:cubicBezTo>
                    <a:pt x="67" y="2195"/>
                    <a:pt x="0" y="2432"/>
                    <a:pt x="8" y="2661"/>
                  </a:cubicBezTo>
                  <a:cubicBezTo>
                    <a:pt x="16" y="2890"/>
                    <a:pt x="122" y="3204"/>
                    <a:pt x="131" y="3336"/>
                  </a:cubicBezTo>
                  <a:cubicBezTo>
                    <a:pt x="140" y="3468"/>
                    <a:pt x="76" y="3431"/>
                    <a:pt x="62"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34" name="Freeform 14"/>
            <p:cNvSpPr>
              <a:spLocks/>
            </p:cNvSpPr>
            <p:nvPr/>
          </p:nvSpPr>
          <p:spPr bwMode="auto">
            <a:xfrm>
              <a:off x="5691" y="1001"/>
              <a:ext cx="55" cy="3456"/>
            </a:xfrm>
            <a:custGeom>
              <a:avLst/>
              <a:gdLst>
                <a:gd name="T0" fmla="*/ 0 w 55"/>
                <a:gd name="T1" fmla="*/ 0 h 3456"/>
                <a:gd name="T2" fmla="*/ 50 w 55"/>
                <a:gd name="T3" fmla="*/ 683 h 3456"/>
                <a:gd name="T4" fmla="*/ 33 w 55"/>
                <a:gd name="T5" fmla="*/ 1358 h 3456"/>
                <a:gd name="T6" fmla="*/ 17 w 55"/>
                <a:gd name="T7" fmla="*/ 2024 h 3456"/>
                <a:gd name="T8" fmla="*/ 41 w 55"/>
                <a:gd name="T9" fmla="*/ 2683 h 3456"/>
                <a:gd name="T10" fmla="*/ 41 w 55"/>
                <a:gd name="T11" fmla="*/ 3308 h 3456"/>
                <a:gd name="T12" fmla="*/ 41 w 55"/>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55" h="3456">
                  <a:moveTo>
                    <a:pt x="0" y="0"/>
                  </a:moveTo>
                  <a:cubicBezTo>
                    <a:pt x="22" y="228"/>
                    <a:pt x="45" y="457"/>
                    <a:pt x="50" y="683"/>
                  </a:cubicBezTo>
                  <a:cubicBezTo>
                    <a:pt x="55" y="909"/>
                    <a:pt x="38" y="1135"/>
                    <a:pt x="33" y="1358"/>
                  </a:cubicBezTo>
                  <a:cubicBezTo>
                    <a:pt x="28" y="1581"/>
                    <a:pt x="16" y="1803"/>
                    <a:pt x="17" y="2024"/>
                  </a:cubicBezTo>
                  <a:cubicBezTo>
                    <a:pt x="18" y="2245"/>
                    <a:pt x="37" y="2469"/>
                    <a:pt x="41" y="2683"/>
                  </a:cubicBezTo>
                  <a:cubicBezTo>
                    <a:pt x="45" y="2897"/>
                    <a:pt x="41" y="3179"/>
                    <a:pt x="41" y="3308"/>
                  </a:cubicBezTo>
                  <a:cubicBezTo>
                    <a:pt x="41" y="3437"/>
                    <a:pt x="41" y="3446"/>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35" name="Freeform 15"/>
            <p:cNvSpPr>
              <a:spLocks/>
            </p:cNvSpPr>
            <p:nvPr/>
          </p:nvSpPr>
          <p:spPr bwMode="auto">
            <a:xfrm>
              <a:off x="-12" y="993"/>
              <a:ext cx="55" cy="3456"/>
            </a:xfrm>
            <a:custGeom>
              <a:avLst/>
              <a:gdLst>
                <a:gd name="T0" fmla="*/ 0 w 55"/>
                <a:gd name="T1" fmla="*/ 0 h 3456"/>
                <a:gd name="T2" fmla="*/ 50 w 55"/>
                <a:gd name="T3" fmla="*/ 683 h 3456"/>
                <a:gd name="T4" fmla="*/ 33 w 55"/>
                <a:gd name="T5" fmla="*/ 1358 h 3456"/>
                <a:gd name="T6" fmla="*/ 17 w 55"/>
                <a:gd name="T7" fmla="*/ 2024 h 3456"/>
                <a:gd name="T8" fmla="*/ 41 w 55"/>
                <a:gd name="T9" fmla="*/ 2683 h 3456"/>
                <a:gd name="T10" fmla="*/ 41 w 55"/>
                <a:gd name="T11" fmla="*/ 3308 h 3456"/>
                <a:gd name="T12" fmla="*/ 41 w 55"/>
                <a:gd name="T13" fmla="*/ 3456 h 3456"/>
              </a:gdLst>
              <a:ahLst/>
              <a:cxnLst>
                <a:cxn ang="0">
                  <a:pos x="T0" y="T1"/>
                </a:cxn>
                <a:cxn ang="0">
                  <a:pos x="T2" y="T3"/>
                </a:cxn>
                <a:cxn ang="0">
                  <a:pos x="T4" y="T5"/>
                </a:cxn>
                <a:cxn ang="0">
                  <a:pos x="T6" y="T7"/>
                </a:cxn>
                <a:cxn ang="0">
                  <a:pos x="T8" y="T9"/>
                </a:cxn>
                <a:cxn ang="0">
                  <a:pos x="T10" y="T11"/>
                </a:cxn>
                <a:cxn ang="0">
                  <a:pos x="T12" y="T13"/>
                </a:cxn>
              </a:cxnLst>
              <a:rect l="0" t="0" r="r" b="b"/>
              <a:pathLst>
                <a:path w="55" h="3456">
                  <a:moveTo>
                    <a:pt x="0" y="0"/>
                  </a:moveTo>
                  <a:cubicBezTo>
                    <a:pt x="22" y="228"/>
                    <a:pt x="45" y="457"/>
                    <a:pt x="50" y="683"/>
                  </a:cubicBezTo>
                  <a:cubicBezTo>
                    <a:pt x="55" y="909"/>
                    <a:pt x="38" y="1135"/>
                    <a:pt x="33" y="1358"/>
                  </a:cubicBezTo>
                  <a:cubicBezTo>
                    <a:pt x="28" y="1581"/>
                    <a:pt x="16" y="1803"/>
                    <a:pt x="17" y="2024"/>
                  </a:cubicBezTo>
                  <a:cubicBezTo>
                    <a:pt x="18" y="2245"/>
                    <a:pt x="37" y="2469"/>
                    <a:pt x="41" y="2683"/>
                  </a:cubicBezTo>
                  <a:cubicBezTo>
                    <a:pt x="45" y="2897"/>
                    <a:pt x="41" y="3179"/>
                    <a:pt x="41" y="3308"/>
                  </a:cubicBezTo>
                  <a:cubicBezTo>
                    <a:pt x="41" y="3437"/>
                    <a:pt x="41" y="3446"/>
                    <a:pt x="41" y="34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183957648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t>Scattering: atom by atom</a:t>
            </a:r>
          </a:p>
        </p:txBody>
      </p:sp>
      <p:graphicFrame>
        <p:nvGraphicFramePr>
          <p:cNvPr id="30723" name="Object 3"/>
          <p:cNvGraphicFramePr>
            <a:graphicFrameLocks noChangeAspect="1"/>
          </p:cNvGraphicFramePr>
          <p:nvPr>
            <p:ph idx="1"/>
          </p:nvPr>
        </p:nvGraphicFramePr>
        <p:xfrm>
          <a:off x="2443163" y="1763713"/>
          <a:ext cx="6086475" cy="4054475"/>
        </p:xfrm>
        <a:graphic>
          <a:graphicData uri="http://schemas.openxmlformats.org/presentationml/2006/ole">
            <mc:AlternateContent xmlns:mc="http://schemas.openxmlformats.org/markup-compatibility/2006">
              <mc:Choice xmlns:v="urn:schemas-microsoft-com:vml" Requires="v">
                <p:oleObj spid="_x0000_s143363" name="Chart" r:id="rId3" imgW="6096075" imgH="4067089" progId="MSGraph.Chart.8">
                  <p:embed followColorScheme="full"/>
                </p:oleObj>
              </mc:Choice>
              <mc:Fallback>
                <p:oleObj name="Chart" r:id="rId3" imgW="6096075" imgH="4067089" progId="MSGraph.Chart.8">
                  <p:embed followColorScheme="full"/>
                  <p:pic>
                    <p:nvPicPr>
                      <p:cNvPr id="0" name=""/>
                      <p:cNvPicPr>
                        <a:picLocks noChangeAspect="1" noChangeArrowheads="1"/>
                      </p:cNvPicPr>
                      <p:nvPr/>
                    </p:nvPicPr>
                    <p:blipFill>
                      <a:blip r:embed="rId4"/>
                      <a:srcRect/>
                      <a:stretch>
                        <a:fillRect/>
                      </a:stretch>
                    </p:blipFill>
                    <p:spPr bwMode="auto">
                      <a:xfrm>
                        <a:off x="2443163" y="1763713"/>
                        <a:ext cx="6086475" cy="405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24" name="Oval 4"/>
          <p:cNvSpPr>
            <a:spLocks noChangeArrowheads="1"/>
          </p:cNvSpPr>
          <p:nvPr/>
        </p:nvSpPr>
        <p:spPr bwMode="auto">
          <a:xfrm>
            <a:off x="982663" y="2859088"/>
            <a:ext cx="182562" cy="182562"/>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30725" name="Oval 5"/>
          <p:cNvSpPr>
            <a:spLocks noChangeArrowheads="1"/>
          </p:cNvSpPr>
          <p:nvPr/>
        </p:nvSpPr>
        <p:spPr bwMode="auto">
          <a:xfrm>
            <a:off x="982663" y="3255963"/>
            <a:ext cx="182562" cy="182562"/>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30726" name="Oval 6"/>
          <p:cNvSpPr>
            <a:spLocks noChangeArrowheads="1"/>
          </p:cNvSpPr>
          <p:nvPr/>
        </p:nvSpPr>
        <p:spPr bwMode="auto">
          <a:xfrm>
            <a:off x="982663" y="3651250"/>
            <a:ext cx="182562" cy="182563"/>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30727" name="Oval 7"/>
          <p:cNvSpPr>
            <a:spLocks noChangeArrowheads="1"/>
          </p:cNvSpPr>
          <p:nvPr/>
        </p:nvSpPr>
        <p:spPr bwMode="auto">
          <a:xfrm>
            <a:off x="982663" y="4046538"/>
            <a:ext cx="182562" cy="182562"/>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30728" name="Text Box 8"/>
          <p:cNvSpPr txBox="1">
            <a:spLocks noChangeArrowheads="1"/>
          </p:cNvSpPr>
          <p:nvPr/>
        </p:nvSpPr>
        <p:spPr bwMode="auto">
          <a:xfrm>
            <a:off x="4746625" y="5665788"/>
            <a:ext cx="933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smtClean="0">
                <a:solidFill>
                  <a:srgbClr val="000000"/>
                </a:solidFill>
              </a:rPr>
              <a:t>h</a:t>
            </a:r>
            <a:r>
              <a:rPr lang="en-US" smtClean="0">
                <a:solidFill>
                  <a:srgbClr val="000000"/>
                </a:solidFill>
              </a:rPr>
              <a:t> index</a:t>
            </a:r>
          </a:p>
        </p:txBody>
      </p:sp>
      <p:sp>
        <p:nvSpPr>
          <p:cNvPr id="30729" name="Text Box 9"/>
          <p:cNvSpPr txBox="1">
            <a:spLocks noChangeArrowheads="1"/>
          </p:cNvSpPr>
          <p:nvPr/>
        </p:nvSpPr>
        <p:spPr bwMode="auto">
          <a:xfrm rot="16200000">
            <a:off x="1750219" y="3444082"/>
            <a:ext cx="1022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mtClean="0">
                <a:solidFill>
                  <a:srgbClr val="000000"/>
                </a:solidFill>
              </a:rPr>
              <a:t>intensity</a:t>
            </a:r>
          </a:p>
        </p:txBody>
      </p:sp>
    </p:spTree>
    <p:extLst>
      <p:ext uri="{BB962C8B-B14F-4D97-AF65-F5344CB8AC3E}">
        <p14:creationId xmlns:p14="http://schemas.microsoft.com/office/powerpoint/2010/main" val="71749122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61" name="Picture 17" descr="D11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25400"/>
            <a:ext cx="9178926" cy="7199313"/>
          </a:xfrm>
          <a:prstGeom prst="rect">
            <a:avLst/>
          </a:prstGeom>
          <a:noFill/>
          <a:extLst>
            <a:ext uri="{909E8E84-426E-40DD-AFC4-6F175D3DCCD1}">
              <a14:hiddenFill xmlns:a14="http://schemas.microsoft.com/office/drawing/2010/main">
                <a:solidFill>
                  <a:srgbClr val="FFFFFF"/>
                </a:solidFill>
              </a14:hiddenFill>
            </a:ext>
          </a:extLst>
        </p:spPr>
      </p:pic>
      <p:sp>
        <p:nvSpPr>
          <p:cNvPr id="57346" name="Text Box 2"/>
          <p:cNvSpPr txBox="1">
            <a:spLocks noChangeArrowheads="1"/>
          </p:cNvSpPr>
          <p:nvPr/>
        </p:nvSpPr>
        <p:spPr bwMode="auto">
          <a:xfrm>
            <a:off x="-15875" y="144463"/>
            <a:ext cx="91408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5400">
                <a:solidFill>
                  <a:schemeClr val="bg1"/>
                </a:solidFill>
              </a:rPr>
              <a:t>“mosaicity” with visible light</a:t>
            </a:r>
          </a:p>
        </p:txBody>
      </p:sp>
    </p:spTree>
    <p:extLst>
      <p:ext uri="{BB962C8B-B14F-4D97-AF65-F5344CB8AC3E}">
        <p14:creationId xmlns:p14="http://schemas.microsoft.com/office/powerpoint/2010/main" val="1735169921"/>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2"/>
          <p:cNvSpPr>
            <a:spLocks noGrp="1" noChangeArrowheads="1"/>
          </p:cNvSpPr>
          <p:nvPr>
            <p:ph type="title"/>
          </p:nvPr>
        </p:nvSpPr>
        <p:spPr>
          <a:xfrm>
            <a:off x="0" y="0"/>
            <a:ext cx="9144000" cy="1143000"/>
          </a:xfrm>
          <a:noFill/>
          <a:ln/>
        </p:spPr>
        <p:txBody>
          <a:bodyPr/>
          <a:lstStyle/>
          <a:p>
            <a:r>
              <a:rPr lang="en-US"/>
              <a:t>mosaic block = “coherence length”</a:t>
            </a:r>
          </a:p>
        </p:txBody>
      </p:sp>
      <p:sp>
        <p:nvSpPr>
          <p:cNvPr id="508931" name="Text Box 3"/>
          <p:cNvSpPr txBox="1">
            <a:spLocks noChangeArrowheads="1"/>
          </p:cNvSpPr>
          <p:nvPr/>
        </p:nvSpPr>
        <p:spPr bwMode="auto">
          <a:xfrm>
            <a:off x="354013" y="6491288"/>
            <a:ext cx="8789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mtClean="0">
                <a:solidFill>
                  <a:srgbClr val="000000"/>
                </a:solidFill>
              </a:rPr>
              <a:t>James R. W. (1962) </a:t>
            </a:r>
            <a:r>
              <a:rPr lang="en-US" i="1" smtClean="0">
                <a:solidFill>
                  <a:srgbClr val="000000"/>
                </a:solidFill>
              </a:rPr>
              <a:t>Optical Principles of the Diffraction of X rays.</a:t>
            </a:r>
            <a:r>
              <a:rPr lang="en-US" smtClean="0">
                <a:solidFill>
                  <a:srgbClr val="000000"/>
                </a:solidFill>
              </a:rPr>
              <a:t> Ox Bow press.</a:t>
            </a:r>
          </a:p>
        </p:txBody>
      </p:sp>
      <p:pic>
        <p:nvPicPr>
          <p:cNvPr id="508932" name="Picture 4"/>
          <p:cNvPicPr>
            <a:picLocks noChangeAspect="1" noChangeArrowheads="1"/>
          </p:cNvPicPr>
          <p:nvPr/>
        </p:nvPicPr>
        <p:blipFill>
          <a:blip r:embed="rId2">
            <a:extLst>
              <a:ext uri="{28A0092B-C50C-407E-A947-70E740481C1C}">
                <a14:useLocalDpi xmlns:a14="http://schemas.microsoft.com/office/drawing/2010/main" val="0"/>
              </a:ext>
            </a:extLst>
          </a:blip>
          <a:srcRect l="7500" t="11533" r="8473" b="868"/>
          <a:stretch>
            <a:fillRect/>
          </a:stretch>
        </p:blipFill>
        <p:spPr bwMode="auto">
          <a:xfrm>
            <a:off x="303213" y="1019175"/>
            <a:ext cx="8226425" cy="518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4420732"/>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2"/>
          <p:cNvGrpSpPr>
            <a:grpSpLocks/>
          </p:cNvGrpSpPr>
          <p:nvPr/>
        </p:nvGrpSpPr>
        <p:grpSpPr bwMode="auto">
          <a:xfrm>
            <a:off x="3656013" y="1370013"/>
            <a:ext cx="4521200" cy="520700"/>
            <a:chOff x="2499" y="797"/>
            <a:chExt cx="2848" cy="328"/>
          </a:xfrm>
        </p:grpSpPr>
        <p:sp>
          <p:nvSpPr>
            <p:cNvPr id="14339" name="Text Box 3"/>
            <p:cNvSpPr txBox="1">
              <a:spLocks noChangeArrowheads="1"/>
            </p:cNvSpPr>
            <p:nvPr/>
          </p:nvSpPr>
          <p:spPr bwMode="auto">
            <a:xfrm>
              <a:off x="2499" y="797"/>
              <a:ext cx="1411"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2800"/>
                <a:t>10 atoms</a:t>
              </a:r>
            </a:p>
          </p:txBody>
        </p:sp>
        <p:sp>
          <p:nvSpPr>
            <p:cNvPr id="14340" name="Text Box 4"/>
            <p:cNvSpPr txBox="1">
              <a:spLocks noChangeArrowheads="1"/>
            </p:cNvSpPr>
            <p:nvPr/>
          </p:nvSpPr>
          <p:spPr bwMode="auto">
            <a:xfrm>
              <a:off x="4283" y="798"/>
              <a:ext cx="1064"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2800"/>
                <a:t>0.1 </a:t>
              </a:r>
              <a:r>
                <a:rPr lang="el-GR" sz="2800">
                  <a:cs typeface="Arial" pitchFamily="34" charset="0"/>
                </a:rPr>
                <a:t>μ</a:t>
              </a:r>
              <a:r>
                <a:rPr lang="en-US" sz="2800">
                  <a:cs typeface="Arial" pitchFamily="34" charset="0"/>
                </a:rPr>
                <a:t>m</a:t>
              </a:r>
              <a:endParaRPr lang="el-GR" sz="2800">
                <a:cs typeface="Arial" pitchFamily="34" charset="0"/>
              </a:endParaRPr>
            </a:p>
          </p:txBody>
        </p:sp>
      </p:grpSp>
      <p:pic>
        <p:nvPicPr>
          <p:cNvPr id="14341" name="Picture 5" descr="linescatter_peak_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1613" y="1827213"/>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descr="linescatter_peak_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1613" y="1827213"/>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4343" name="Picture 7" descr="linescatter_peak_1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1613" y="1827213"/>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linescatter_peak_2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1613" y="1827213"/>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4345" name="Picture 9" descr="linescatter_peak_3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1613" y="1827213"/>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linescatter_peak_4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1613" y="1827213"/>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14347" name="Rectangle 11"/>
          <p:cNvSpPr>
            <a:spLocks noGrp="1" noChangeArrowheads="1"/>
          </p:cNvSpPr>
          <p:nvPr>
            <p:ph type="title"/>
          </p:nvPr>
        </p:nvSpPr>
        <p:spPr>
          <a:xfrm>
            <a:off x="685800" y="0"/>
            <a:ext cx="7772400" cy="1143000"/>
          </a:xfrm>
          <a:noFill/>
          <a:ln/>
        </p:spPr>
        <p:txBody>
          <a:bodyPr/>
          <a:lstStyle/>
          <a:p>
            <a:r>
              <a:rPr lang="en-US"/>
              <a:t>Scattering: line of atoms</a:t>
            </a:r>
          </a:p>
        </p:txBody>
      </p:sp>
      <p:pic>
        <p:nvPicPr>
          <p:cNvPr id="14348" name="Picture 12" descr="linescatter_peak_5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1613" y="1827213"/>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4349" name="Picture 13" descr="linescatter_peak_10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1613" y="1827213"/>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14350" name="Line 14"/>
          <p:cNvSpPr>
            <a:spLocks noChangeShapeType="1"/>
          </p:cNvSpPr>
          <p:nvPr/>
        </p:nvSpPr>
        <p:spPr bwMode="auto">
          <a:xfrm>
            <a:off x="1127125" y="3067050"/>
            <a:ext cx="9525" cy="825500"/>
          </a:xfrm>
          <a:prstGeom prst="line">
            <a:avLst/>
          </a:prstGeom>
          <a:noFill/>
          <a:ln w="38100" cap="rnd">
            <a:solidFill>
              <a:srgbClr val="99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1" name="Line 15"/>
          <p:cNvSpPr>
            <a:spLocks noChangeShapeType="1"/>
          </p:cNvSpPr>
          <p:nvPr/>
        </p:nvSpPr>
        <p:spPr bwMode="auto">
          <a:xfrm>
            <a:off x="1135063" y="1466850"/>
            <a:ext cx="0" cy="3930650"/>
          </a:xfrm>
          <a:prstGeom prst="line">
            <a:avLst/>
          </a:prstGeom>
          <a:noFill/>
          <a:ln w="38100" cap="rnd">
            <a:solidFill>
              <a:srgbClr val="99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2" name="Line 16"/>
          <p:cNvSpPr>
            <a:spLocks noChangeShapeType="1"/>
          </p:cNvSpPr>
          <p:nvPr/>
        </p:nvSpPr>
        <p:spPr bwMode="auto">
          <a:xfrm>
            <a:off x="1135063" y="-514350"/>
            <a:ext cx="0" cy="7861300"/>
          </a:xfrm>
          <a:prstGeom prst="line">
            <a:avLst/>
          </a:prstGeom>
          <a:noFill/>
          <a:ln w="38100" cap="rnd">
            <a:solidFill>
              <a:srgbClr val="99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4353" name="Group 17"/>
          <p:cNvGrpSpPr>
            <a:grpSpLocks/>
          </p:cNvGrpSpPr>
          <p:nvPr/>
        </p:nvGrpSpPr>
        <p:grpSpPr bwMode="auto">
          <a:xfrm>
            <a:off x="3656013" y="1370013"/>
            <a:ext cx="4521200" cy="520700"/>
            <a:chOff x="2499" y="797"/>
            <a:chExt cx="2848" cy="328"/>
          </a:xfrm>
        </p:grpSpPr>
        <p:sp>
          <p:nvSpPr>
            <p:cNvPr id="14354" name="Text Box 18"/>
            <p:cNvSpPr txBox="1">
              <a:spLocks noChangeArrowheads="1"/>
            </p:cNvSpPr>
            <p:nvPr/>
          </p:nvSpPr>
          <p:spPr bwMode="auto">
            <a:xfrm>
              <a:off x="2499" y="797"/>
              <a:ext cx="1411"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2800"/>
                <a:t>50 atoms</a:t>
              </a:r>
            </a:p>
          </p:txBody>
        </p:sp>
        <p:sp>
          <p:nvSpPr>
            <p:cNvPr id="14355" name="Text Box 19"/>
            <p:cNvSpPr txBox="1">
              <a:spLocks noChangeArrowheads="1"/>
            </p:cNvSpPr>
            <p:nvPr/>
          </p:nvSpPr>
          <p:spPr bwMode="auto">
            <a:xfrm>
              <a:off x="4283" y="798"/>
              <a:ext cx="1064"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2800"/>
                <a:t>0.5 </a:t>
              </a:r>
              <a:r>
                <a:rPr lang="el-GR" sz="2800">
                  <a:cs typeface="Arial" pitchFamily="34" charset="0"/>
                </a:rPr>
                <a:t>μ</a:t>
              </a:r>
              <a:r>
                <a:rPr lang="en-US" sz="2800">
                  <a:cs typeface="Arial" pitchFamily="34" charset="0"/>
                </a:rPr>
                <a:t>m</a:t>
              </a:r>
              <a:endParaRPr lang="el-GR" sz="2800">
                <a:cs typeface="Arial" pitchFamily="34" charset="0"/>
              </a:endParaRPr>
            </a:p>
          </p:txBody>
        </p:sp>
      </p:grpSp>
      <p:grpSp>
        <p:nvGrpSpPr>
          <p:cNvPr id="14356" name="Group 20"/>
          <p:cNvGrpSpPr>
            <a:grpSpLocks/>
          </p:cNvGrpSpPr>
          <p:nvPr/>
        </p:nvGrpSpPr>
        <p:grpSpPr bwMode="auto">
          <a:xfrm>
            <a:off x="3656013" y="1370013"/>
            <a:ext cx="4521200" cy="520700"/>
            <a:chOff x="2499" y="797"/>
            <a:chExt cx="2848" cy="328"/>
          </a:xfrm>
        </p:grpSpPr>
        <p:sp>
          <p:nvSpPr>
            <p:cNvPr id="14357" name="Text Box 21"/>
            <p:cNvSpPr txBox="1">
              <a:spLocks noChangeArrowheads="1"/>
            </p:cNvSpPr>
            <p:nvPr/>
          </p:nvSpPr>
          <p:spPr bwMode="auto">
            <a:xfrm>
              <a:off x="2499" y="797"/>
              <a:ext cx="1411"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2800"/>
                <a:t>100 atoms</a:t>
              </a:r>
            </a:p>
          </p:txBody>
        </p:sp>
        <p:sp>
          <p:nvSpPr>
            <p:cNvPr id="14358" name="Text Box 22"/>
            <p:cNvSpPr txBox="1">
              <a:spLocks noChangeArrowheads="1"/>
            </p:cNvSpPr>
            <p:nvPr/>
          </p:nvSpPr>
          <p:spPr bwMode="auto">
            <a:xfrm>
              <a:off x="4283" y="798"/>
              <a:ext cx="1064"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2800"/>
                <a:t>1 </a:t>
              </a:r>
              <a:r>
                <a:rPr lang="el-GR" sz="2800">
                  <a:cs typeface="Arial" pitchFamily="34" charset="0"/>
                </a:rPr>
                <a:t>μ</a:t>
              </a:r>
              <a:r>
                <a:rPr lang="en-US" sz="2800">
                  <a:cs typeface="Arial" pitchFamily="34" charset="0"/>
                </a:rPr>
                <a:t>m</a:t>
              </a:r>
              <a:endParaRPr lang="el-GR" sz="2800">
                <a:cs typeface="Arial" pitchFamily="34" charset="0"/>
              </a:endParaRPr>
            </a:p>
          </p:txBody>
        </p:sp>
      </p:grpSp>
      <p:grpSp>
        <p:nvGrpSpPr>
          <p:cNvPr id="14359" name="Group 23"/>
          <p:cNvGrpSpPr>
            <a:grpSpLocks/>
          </p:cNvGrpSpPr>
          <p:nvPr/>
        </p:nvGrpSpPr>
        <p:grpSpPr bwMode="auto">
          <a:xfrm>
            <a:off x="3656013" y="1370013"/>
            <a:ext cx="4521200" cy="520700"/>
            <a:chOff x="2499" y="797"/>
            <a:chExt cx="2848" cy="328"/>
          </a:xfrm>
        </p:grpSpPr>
        <p:sp>
          <p:nvSpPr>
            <p:cNvPr id="14360" name="Text Box 24"/>
            <p:cNvSpPr txBox="1">
              <a:spLocks noChangeArrowheads="1"/>
            </p:cNvSpPr>
            <p:nvPr/>
          </p:nvSpPr>
          <p:spPr bwMode="auto">
            <a:xfrm>
              <a:off x="2499" y="797"/>
              <a:ext cx="1411"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2800"/>
                <a:t>200 atoms</a:t>
              </a:r>
            </a:p>
          </p:txBody>
        </p:sp>
        <p:sp>
          <p:nvSpPr>
            <p:cNvPr id="14361" name="Text Box 25"/>
            <p:cNvSpPr txBox="1">
              <a:spLocks noChangeArrowheads="1"/>
            </p:cNvSpPr>
            <p:nvPr/>
          </p:nvSpPr>
          <p:spPr bwMode="auto">
            <a:xfrm>
              <a:off x="4283" y="798"/>
              <a:ext cx="1064"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2800"/>
                <a:t>2 </a:t>
              </a:r>
              <a:r>
                <a:rPr lang="el-GR" sz="2800">
                  <a:cs typeface="Arial" pitchFamily="34" charset="0"/>
                </a:rPr>
                <a:t>μ</a:t>
              </a:r>
              <a:r>
                <a:rPr lang="en-US" sz="2800">
                  <a:cs typeface="Arial" pitchFamily="34" charset="0"/>
                </a:rPr>
                <a:t>m</a:t>
              </a:r>
              <a:endParaRPr lang="el-GR" sz="2800">
                <a:cs typeface="Arial" pitchFamily="34" charset="0"/>
              </a:endParaRPr>
            </a:p>
          </p:txBody>
        </p:sp>
      </p:grpSp>
      <p:grpSp>
        <p:nvGrpSpPr>
          <p:cNvPr id="14362" name="Group 26"/>
          <p:cNvGrpSpPr>
            <a:grpSpLocks/>
          </p:cNvGrpSpPr>
          <p:nvPr/>
        </p:nvGrpSpPr>
        <p:grpSpPr bwMode="auto">
          <a:xfrm>
            <a:off x="3656013" y="1370013"/>
            <a:ext cx="4521200" cy="520700"/>
            <a:chOff x="2499" y="797"/>
            <a:chExt cx="2848" cy="328"/>
          </a:xfrm>
        </p:grpSpPr>
        <p:sp>
          <p:nvSpPr>
            <p:cNvPr id="14363" name="Text Box 27"/>
            <p:cNvSpPr txBox="1">
              <a:spLocks noChangeArrowheads="1"/>
            </p:cNvSpPr>
            <p:nvPr/>
          </p:nvSpPr>
          <p:spPr bwMode="auto">
            <a:xfrm>
              <a:off x="2499" y="797"/>
              <a:ext cx="1411"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2800"/>
                <a:t>300 atoms</a:t>
              </a:r>
            </a:p>
          </p:txBody>
        </p:sp>
        <p:sp>
          <p:nvSpPr>
            <p:cNvPr id="14364" name="Text Box 28"/>
            <p:cNvSpPr txBox="1">
              <a:spLocks noChangeArrowheads="1"/>
            </p:cNvSpPr>
            <p:nvPr/>
          </p:nvSpPr>
          <p:spPr bwMode="auto">
            <a:xfrm>
              <a:off x="4283" y="798"/>
              <a:ext cx="1064"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2800"/>
                <a:t>3 </a:t>
              </a:r>
              <a:r>
                <a:rPr lang="el-GR" sz="2800">
                  <a:cs typeface="Arial" pitchFamily="34" charset="0"/>
                </a:rPr>
                <a:t>μ</a:t>
              </a:r>
              <a:r>
                <a:rPr lang="en-US" sz="2800">
                  <a:cs typeface="Arial" pitchFamily="34" charset="0"/>
                </a:rPr>
                <a:t>m</a:t>
              </a:r>
              <a:endParaRPr lang="el-GR" sz="2800">
                <a:cs typeface="Arial" pitchFamily="34" charset="0"/>
              </a:endParaRPr>
            </a:p>
          </p:txBody>
        </p:sp>
      </p:grpSp>
      <p:grpSp>
        <p:nvGrpSpPr>
          <p:cNvPr id="14365" name="Group 29"/>
          <p:cNvGrpSpPr>
            <a:grpSpLocks/>
          </p:cNvGrpSpPr>
          <p:nvPr/>
        </p:nvGrpSpPr>
        <p:grpSpPr bwMode="auto">
          <a:xfrm>
            <a:off x="3656013" y="1370013"/>
            <a:ext cx="4521200" cy="520700"/>
            <a:chOff x="2499" y="797"/>
            <a:chExt cx="2848" cy="328"/>
          </a:xfrm>
        </p:grpSpPr>
        <p:sp>
          <p:nvSpPr>
            <p:cNvPr id="14366" name="Text Box 30"/>
            <p:cNvSpPr txBox="1">
              <a:spLocks noChangeArrowheads="1"/>
            </p:cNvSpPr>
            <p:nvPr/>
          </p:nvSpPr>
          <p:spPr bwMode="auto">
            <a:xfrm>
              <a:off x="2499" y="797"/>
              <a:ext cx="1411"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2800"/>
                <a:t>400 atoms</a:t>
              </a:r>
            </a:p>
          </p:txBody>
        </p:sp>
        <p:sp>
          <p:nvSpPr>
            <p:cNvPr id="14367" name="Text Box 31"/>
            <p:cNvSpPr txBox="1">
              <a:spLocks noChangeArrowheads="1"/>
            </p:cNvSpPr>
            <p:nvPr/>
          </p:nvSpPr>
          <p:spPr bwMode="auto">
            <a:xfrm>
              <a:off x="4283" y="798"/>
              <a:ext cx="1064"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2800"/>
                <a:t>4 </a:t>
              </a:r>
              <a:r>
                <a:rPr lang="el-GR" sz="2800">
                  <a:cs typeface="Arial" pitchFamily="34" charset="0"/>
                </a:rPr>
                <a:t>μ</a:t>
              </a:r>
              <a:r>
                <a:rPr lang="en-US" sz="2800">
                  <a:cs typeface="Arial" pitchFamily="34" charset="0"/>
                </a:rPr>
                <a:t>m</a:t>
              </a:r>
              <a:endParaRPr lang="el-GR" sz="2800">
                <a:cs typeface="Arial" pitchFamily="34" charset="0"/>
              </a:endParaRPr>
            </a:p>
          </p:txBody>
        </p:sp>
      </p:grpSp>
      <p:grpSp>
        <p:nvGrpSpPr>
          <p:cNvPr id="14368" name="Group 32"/>
          <p:cNvGrpSpPr>
            <a:grpSpLocks/>
          </p:cNvGrpSpPr>
          <p:nvPr/>
        </p:nvGrpSpPr>
        <p:grpSpPr bwMode="auto">
          <a:xfrm>
            <a:off x="3656013" y="1370013"/>
            <a:ext cx="4521200" cy="520700"/>
            <a:chOff x="2499" y="797"/>
            <a:chExt cx="2848" cy="328"/>
          </a:xfrm>
        </p:grpSpPr>
        <p:sp>
          <p:nvSpPr>
            <p:cNvPr id="14369" name="Text Box 33"/>
            <p:cNvSpPr txBox="1">
              <a:spLocks noChangeArrowheads="1"/>
            </p:cNvSpPr>
            <p:nvPr/>
          </p:nvSpPr>
          <p:spPr bwMode="auto">
            <a:xfrm>
              <a:off x="2499" y="797"/>
              <a:ext cx="1411"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2800"/>
                <a:t>500 atoms</a:t>
              </a:r>
            </a:p>
          </p:txBody>
        </p:sp>
        <p:sp>
          <p:nvSpPr>
            <p:cNvPr id="14370" name="Text Box 34"/>
            <p:cNvSpPr txBox="1">
              <a:spLocks noChangeArrowheads="1"/>
            </p:cNvSpPr>
            <p:nvPr/>
          </p:nvSpPr>
          <p:spPr bwMode="auto">
            <a:xfrm>
              <a:off x="4283" y="798"/>
              <a:ext cx="1064"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2800"/>
                <a:t>5 </a:t>
              </a:r>
              <a:r>
                <a:rPr lang="el-GR" sz="2800">
                  <a:cs typeface="Arial" pitchFamily="34" charset="0"/>
                </a:rPr>
                <a:t>μ</a:t>
              </a:r>
              <a:r>
                <a:rPr lang="en-US" sz="2800">
                  <a:cs typeface="Arial" pitchFamily="34" charset="0"/>
                </a:rPr>
                <a:t>m</a:t>
              </a:r>
              <a:endParaRPr lang="el-GR" sz="2800">
                <a:cs typeface="Arial" pitchFamily="34" charset="0"/>
              </a:endParaRPr>
            </a:p>
          </p:txBody>
        </p:sp>
      </p:grpSp>
      <p:grpSp>
        <p:nvGrpSpPr>
          <p:cNvPr id="14371" name="Group 35"/>
          <p:cNvGrpSpPr>
            <a:grpSpLocks/>
          </p:cNvGrpSpPr>
          <p:nvPr/>
        </p:nvGrpSpPr>
        <p:grpSpPr bwMode="auto">
          <a:xfrm>
            <a:off x="3656013" y="1370013"/>
            <a:ext cx="4521200" cy="520700"/>
            <a:chOff x="2499" y="797"/>
            <a:chExt cx="2848" cy="328"/>
          </a:xfrm>
        </p:grpSpPr>
        <p:sp>
          <p:nvSpPr>
            <p:cNvPr id="14372" name="Text Box 36"/>
            <p:cNvSpPr txBox="1">
              <a:spLocks noChangeArrowheads="1"/>
            </p:cNvSpPr>
            <p:nvPr/>
          </p:nvSpPr>
          <p:spPr bwMode="auto">
            <a:xfrm>
              <a:off x="2499" y="797"/>
              <a:ext cx="1411"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2800"/>
                <a:t>1000 atoms</a:t>
              </a:r>
            </a:p>
          </p:txBody>
        </p:sp>
        <p:sp>
          <p:nvSpPr>
            <p:cNvPr id="14373" name="Text Box 37"/>
            <p:cNvSpPr txBox="1">
              <a:spLocks noChangeArrowheads="1"/>
            </p:cNvSpPr>
            <p:nvPr/>
          </p:nvSpPr>
          <p:spPr bwMode="auto">
            <a:xfrm>
              <a:off x="4283" y="798"/>
              <a:ext cx="1064"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2800"/>
                <a:t>10 </a:t>
              </a:r>
              <a:r>
                <a:rPr lang="el-GR" sz="2800">
                  <a:cs typeface="Arial" pitchFamily="34" charset="0"/>
                </a:rPr>
                <a:t>μ</a:t>
              </a:r>
              <a:r>
                <a:rPr lang="en-US" sz="2800">
                  <a:cs typeface="Arial" pitchFamily="34" charset="0"/>
                </a:rPr>
                <a:t>m</a:t>
              </a:r>
              <a:endParaRPr lang="el-GR" sz="2800">
                <a:cs typeface="Arial" pitchFamily="34" charset="0"/>
              </a:endParaRPr>
            </a:p>
          </p:txBody>
        </p:sp>
      </p:grpSp>
      <p:sp>
        <p:nvSpPr>
          <p:cNvPr id="14374" name="Text Box 38"/>
          <p:cNvSpPr txBox="1">
            <a:spLocks noChangeArrowheads="1"/>
          </p:cNvSpPr>
          <p:nvPr/>
        </p:nvSpPr>
        <p:spPr bwMode="auto">
          <a:xfrm>
            <a:off x="4618038" y="6256338"/>
            <a:ext cx="27749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position on detector (mm)</a:t>
            </a:r>
          </a:p>
        </p:txBody>
      </p:sp>
      <p:sp>
        <p:nvSpPr>
          <p:cNvPr id="14375" name="Text Box 39"/>
          <p:cNvSpPr txBox="1">
            <a:spLocks noChangeArrowheads="1"/>
          </p:cNvSpPr>
          <p:nvPr/>
        </p:nvSpPr>
        <p:spPr bwMode="auto">
          <a:xfrm rot="16200000">
            <a:off x="1224757" y="3855243"/>
            <a:ext cx="30035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intensity (photons/SR/atom)</a:t>
            </a:r>
          </a:p>
        </p:txBody>
      </p:sp>
    </p:spTree>
    <p:extLst>
      <p:ext uri="{BB962C8B-B14F-4D97-AF65-F5344CB8AC3E}">
        <p14:creationId xmlns:p14="http://schemas.microsoft.com/office/powerpoint/2010/main" val="1313972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35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5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3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35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35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434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35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434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36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434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365"/>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1434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36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434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4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1" grpId="0" animBg="1"/>
      <p:bldP spid="1435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2"/>
          <p:cNvGrpSpPr>
            <a:grpSpLocks/>
          </p:cNvGrpSpPr>
          <p:nvPr/>
        </p:nvGrpSpPr>
        <p:grpSpPr bwMode="auto">
          <a:xfrm rot="196047">
            <a:off x="3251200" y="1525588"/>
            <a:ext cx="3606800" cy="2398712"/>
            <a:chOff x="2114" y="574"/>
            <a:chExt cx="2272" cy="1511"/>
          </a:xfrm>
        </p:grpSpPr>
        <p:sp>
          <p:nvSpPr>
            <p:cNvPr id="54275" name="Freeform 3"/>
            <p:cNvSpPr>
              <a:spLocks/>
            </p:cNvSpPr>
            <p:nvPr/>
          </p:nvSpPr>
          <p:spPr bwMode="auto">
            <a:xfrm rot="2096898">
              <a:off x="2114" y="574"/>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6" name="Freeform 4"/>
            <p:cNvSpPr>
              <a:spLocks/>
            </p:cNvSpPr>
            <p:nvPr/>
          </p:nvSpPr>
          <p:spPr bwMode="auto">
            <a:xfrm rot="2096898">
              <a:off x="2429" y="794"/>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7" name="Freeform 5"/>
            <p:cNvSpPr>
              <a:spLocks/>
            </p:cNvSpPr>
            <p:nvPr/>
          </p:nvSpPr>
          <p:spPr bwMode="auto">
            <a:xfrm rot="2096898">
              <a:off x="2743" y="1014"/>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8" name="Freeform 6"/>
            <p:cNvSpPr>
              <a:spLocks/>
            </p:cNvSpPr>
            <p:nvPr/>
          </p:nvSpPr>
          <p:spPr bwMode="auto">
            <a:xfrm rot="2096898">
              <a:off x="3058" y="1234"/>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9" name="Freeform 7"/>
            <p:cNvSpPr>
              <a:spLocks/>
            </p:cNvSpPr>
            <p:nvPr/>
          </p:nvSpPr>
          <p:spPr bwMode="auto">
            <a:xfrm rot="2096898">
              <a:off x="3373" y="1453"/>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80" name="Freeform 8"/>
            <p:cNvSpPr>
              <a:spLocks/>
            </p:cNvSpPr>
            <p:nvPr/>
          </p:nvSpPr>
          <p:spPr bwMode="auto">
            <a:xfrm rot="2096898">
              <a:off x="3688" y="1673"/>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81" name="Freeform 9"/>
            <p:cNvSpPr>
              <a:spLocks/>
            </p:cNvSpPr>
            <p:nvPr/>
          </p:nvSpPr>
          <p:spPr bwMode="auto">
            <a:xfrm rot="2096898">
              <a:off x="4002" y="1893"/>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4282" name="Rectangle 10"/>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83" name="Line 11"/>
          <p:cNvSpPr>
            <a:spLocks noChangeShapeType="1"/>
          </p:cNvSpPr>
          <p:nvPr/>
        </p:nvSpPr>
        <p:spPr bwMode="auto">
          <a:xfrm>
            <a:off x="3276600" y="1257300"/>
            <a:ext cx="0" cy="5562600"/>
          </a:xfrm>
          <a:prstGeom prst="line">
            <a:avLst/>
          </a:prstGeom>
          <a:noFill/>
          <a:ln w="76200" cap="rnd">
            <a:solidFill>
              <a:srgbClr val="99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84" name="Line 12"/>
          <p:cNvSpPr>
            <a:spLocks noChangeShapeType="1"/>
          </p:cNvSpPr>
          <p:nvPr/>
        </p:nvSpPr>
        <p:spPr bwMode="auto">
          <a:xfrm>
            <a:off x="7010400" y="1181100"/>
            <a:ext cx="0" cy="5562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85" name="Freeform 13"/>
          <p:cNvSpPr>
            <a:spLocks/>
          </p:cNvSpPr>
          <p:nvPr/>
        </p:nvSpPr>
        <p:spPr bwMode="auto">
          <a:xfrm>
            <a:off x="6908800" y="2705100"/>
            <a:ext cx="711200" cy="3276600"/>
          </a:xfrm>
          <a:custGeom>
            <a:avLst/>
            <a:gdLst>
              <a:gd name="T0" fmla="*/ 64 w 448"/>
              <a:gd name="T1" fmla="*/ 0 h 2064"/>
              <a:gd name="T2" fmla="*/ 64 w 448"/>
              <a:gd name="T3" fmla="*/ 144 h 2064"/>
              <a:gd name="T4" fmla="*/ 448 w 448"/>
              <a:gd name="T5" fmla="*/ 192 h 2064"/>
              <a:gd name="T6" fmla="*/ 64 w 448"/>
              <a:gd name="T7" fmla="*/ 288 h 2064"/>
              <a:gd name="T8" fmla="*/ 64 w 448"/>
              <a:gd name="T9" fmla="*/ 384 h 2064"/>
              <a:gd name="T10" fmla="*/ 64 w 448"/>
              <a:gd name="T11" fmla="*/ 576 h 2064"/>
              <a:gd name="T12" fmla="*/ 64 w 448"/>
              <a:gd name="T13" fmla="*/ 720 h 2064"/>
              <a:gd name="T14" fmla="*/ 64 w 448"/>
              <a:gd name="T15" fmla="*/ 864 h 2064"/>
              <a:gd name="T16" fmla="*/ 400 w 448"/>
              <a:gd name="T17" fmla="*/ 912 h 2064"/>
              <a:gd name="T18" fmla="*/ 64 w 448"/>
              <a:gd name="T19" fmla="*/ 1008 h 2064"/>
              <a:gd name="T20" fmla="*/ 64 w 448"/>
              <a:gd name="T21" fmla="*/ 1104 h 2064"/>
              <a:gd name="T22" fmla="*/ 64 w 448"/>
              <a:gd name="T23" fmla="*/ 1248 h 2064"/>
              <a:gd name="T24" fmla="*/ 64 w 448"/>
              <a:gd name="T25" fmla="*/ 1392 h 2064"/>
              <a:gd name="T26" fmla="*/ 64 w 448"/>
              <a:gd name="T27" fmla="*/ 1488 h 2064"/>
              <a:gd name="T28" fmla="*/ 64 w 448"/>
              <a:gd name="T29" fmla="*/ 1632 h 2064"/>
              <a:gd name="T30" fmla="*/ 400 w 448"/>
              <a:gd name="T31" fmla="*/ 1680 h 2064"/>
              <a:gd name="T32" fmla="*/ 64 w 448"/>
              <a:gd name="T33" fmla="*/ 1776 h 2064"/>
              <a:gd name="T34" fmla="*/ 64 w 448"/>
              <a:gd name="T35" fmla="*/ 1872 h 2064"/>
              <a:gd name="T36" fmla="*/ 64 w 448"/>
              <a:gd name="T37" fmla="*/ 1968 h 2064"/>
              <a:gd name="T38" fmla="*/ 64 w 448"/>
              <a:gd name="T39" fmla="*/ 2064 h 2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8" h="2064">
                <a:moveTo>
                  <a:pt x="64" y="0"/>
                </a:moveTo>
                <a:cubicBezTo>
                  <a:pt x="32" y="56"/>
                  <a:pt x="0" y="112"/>
                  <a:pt x="64" y="144"/>
                </a:cubicBezTo>
                <a:cubicBezTo>
                  <a:pt x="128" y="176"/>
                  <a:pt x="448" y="168"/>
                  <a:pt x="448" y="192"/>
                </a:cubicBezTo>
                <a:cubicBezTo>
                  <a:pt x="448" y="216"/>
                  <a:pt x="128" y="256"/>
                  <a:pt x="64" y="288"/>
                </a:cubicBezTo>
                <a:cubicBezTo>
                  <a:pt x="0" y="320"/>
                  <a:pt x="64" y="336"/>
                  <a:pt x="64" y="384"/>
                </a:cubicBezTo>
                <a:cubicBezTo>
                  <a:pt x="64" y="432"/>
                  <a:pt x="64" y="520"/>
                  <a:pt x="64" y="576"/>
                </a:cubicBezTo>
                <a:cubicBezTo>
                  <a:pt x="64" y="632"/>
                  <a:pt x="64" y="672"/>
                  <a:pt x="64" y="720"/>
                </a:cubicBezTo>
                <a:cubicBezTo>
                  <a:pt x="64" y="768"/>
                  <a:pt x="8" y="832"/>
                  <a:pt x="64" y="864"/>
                </a:cubicBezTo>
                <a:cubicBezTo>
                  <a:pt x="120" y="896"/>
                  <a:pt x="400" y="888"/>
                  <a:pt x="400" y="912"/>
                </a:cubicBezTo>
                <a:cubicBezTo>
                  <a:pt x="400" y="936"/>
                  <a:pt x="120" y="976"/>
                  <a:pt x="64" y="1008"/>
                </a:cubicBezTo>
                <a:cubicBezTo>
                  <a:pt x="8" y="1040"/>
                  <a:pt x="64" y="1064"/>
                  <a:pt x="64" y="1104"/>
                </a:cubicBezTo>
                <a:cubicBezTo>
                  <a:pt x="64" y="1144"/>
                  <a:pt x="64" y="1200"/>
                  <a:pt x="64" y="1248"/>
                </a:cubicBezTo>
                <a:cubicBezTo>
                  <a:pt x="64" y="1296"/>
                  <a:pt x="64" y="1352"/>
                  <a:pt x="64" y="1392"/>
                </a:cubicBezTo>
                <a:cubicBezTo>
                  <a:pt x="64" y="1432"/>
                  <a:pt x="64" y="1448"/>
                  <a:pt x="64" y="1488"/>
                </a:cubicBezTo>
                <a:cubicBezTo>
                  <a:pt x="64" y="1528"/>
                  <a:pt x="8" y="1600"/>
                  <a:pt x="64" y="1632"/>
                </a:cubicBezTo>
                <a:cubicBezTo>
                  <a:pt x="120" y="1664"/>
                  <a:pt x="400" y="1656"/>
                  <a:pt x="400" y="1680"/>
                </a:cubicBezTo>
                <a:cubicBezTo>
                  <a:pt x="400" y="1704"/>
                  <a:pt x="120" y="1744"/>
                  <a:pt x="64" y="1776"/>
                </a:cubicBezTo>
                <a:cubicBezTo>
                  <a:pt x="8" y="1808"/>
                  <a:pt x="64" y="1840"/>
                  <a:pt x="64" y="1872"/>
                </a:cubicBezTo>
                <a:cubicBezTo>
                  <a:pt x="64" y="1904"/>
                  <a:pt x="64" y="1936"/>
                  <a:pt x="64" y="1968"/>
                </a:cubicBezTo>
                <a:cubicBezTo>
                  <a:pt x="64" y="2000"/>
                  <a:pt x="64" y="2032"/>
                  <a:pt x="64" y="2064"/>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86" name="Text Box 14"/>
          <p:cNvSpPr txBox="1">
            <a:spLocks noChangeArrowheads="1"/>
          </p:cNvSpPr>
          <p:nvPr/>
        </p:nvSpPr>
        <p:spPr bwMode="auto">
          <a:xfrm rot="16200000">
            <a:off x="3037682" y="5915818"/>
            <a:ext cx="996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“crystal”</a:t>
            </a:r>
          </a:p>
        </p:txBody>
      </p:sp>
      <p:sp>
        <p:nvSpPr>
          <p:cNvPr id="54287" name="Text Box 15"/>
          <p:cNvSpPr txBox="1">
            <a:spLocks noChangeArrowheads="1"/>
          </p:cNvSpPr>
          <p:nvPr/>
        </p:nvSpPr>
        <p:spPr bwMode="auto">
          <a:xfrm rot="16200000">
            <a:off x="6233319" y="5985669"/>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detector</a:t>
            </a:r>
          </a:p>
        </p:txBody>
      </p:sp>
      <p:sp>
        <p:nvSpPr>
          <p:cNvPr id="54288" name="Text Box 16"/>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x-ray beam</a:t>
            </a:r>
          </a:p>
        </p:txBody>
      </p:sp>
      <p:sp>
        <p:nvSpPr>
          <p:cNvPr id="54289" name="Text Box 17"/>
          <p:cNvSpPr txBox="1">
            <a:spLocks noChangeArrowheads="1"/>
          </p:cNvSpPr>
          <p:nvPr/>
        </p:nvSpPr>
        <p:spPr bwMode="auto">
          <a:xfrm>
            <a:off x="7848600" y="3848100"/>
            <a:ext cx="1022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peak</a:t>
            </a:r>
          </a:p>
          <a:p>
            <a:r>
              <a:rPr lang="en-US"/>
              <a:t>intensity</a:t>
            </a:r>
          </a:p>
        </p:txBody>
      </p:sp>
      <p:grpSp>
        <p:nvGrpSpPr>
          <p:cNvPr id="54290" name="Group 18"/>
          <p:cNvGrpSpPr>
            <a:grpSpLocks/>
          </p:cNvGrpSpPr>
          <p:nvPr/>
        </p:nvGrpSpPr>
        <p:grpSpPr bwMode="auto">
          <a:xfrm>
            <a:off x="-1676400" y="4610100"/>
            <a:ext cx="4876800" cy="304800"/>
            <a:chOff x="288" y="3936"/>
            <a:chExt cx="3072" cy="192"/>
          </a:xfrm>
        </p:grpSpPr>
        <p:sp>
          <p:nvSpPr>
            <p:cNvPr id="54291" name="Freeform 19"/>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92" name="Freeform 20"/>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93" name="Freeform 21"/>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94" name="Freeform 22"/>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95" name="Freeform 23"/>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96" name="Freeform 24"/>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97" name="Freeform 25"/>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98" name="Freeform 26"/>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4299" name="Group 27"/>
          <p:cNvGrpSpPr>
            <a:grpSpLocks/>
          </p:cNvGrpSpPr>
          <p:nvPr/>
        </p:nvGrpSpPr>
        <p:grpSpPr bwMode="auto">
          <a:xfrm>
            <a:off x="-1676400" y="3390900"/>
            <a:ext cx="4876800" cy="304800"/>
            <a:chOff x="288" y="3936"/>
            <a:chExt cx="3072" cy="192"/>
          </a:xfrm>
        </p:grpSpPr>
        <p:sp>
          <p:nvSpPr>
            <p:cNvPr id="54300" name="Freeform 2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01" name="Freeform 2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02" name="Freeform 3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03" name="Freeform 3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04" name="Freeform 3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05" name="Freeform 3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06" name="Freeform 3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07" name="Freeform 3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4308" name="Group 36"/>
          <p:cNvGrpSpPr>
            <a:grpSpLocks/>
          </p:cNvGrpSpPr>
          <p:nvPr/>
        </p:nvGrpSpPr>
        <p:grpSpPr bwMode="auto">
          <a:xfrm>
            <a:off x="-1752600" y="1257300"/>
            <a:ext cx="4876800" cy="304800"/>
            <a:chOff x="288" y="3936"/>
            <a:chExt cx="3072" cy="192"/>
          </a:xfrm>
        </p:grpSpPr>
        <p:sp>
          <p:nvSpPr>
            <p:cNvPr id="54309" name="Freeform 3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10" name="Freeform 3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11" name="Freeform 3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12" name="Freeform 4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13" name="Freeform 4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14" name="Freeform 4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15" name="Freeform 4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16" name="Freeform 4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4317" name="Group 45"/>
          <p:cNvGrpSpPr>
            <a:grpSpLocks/>
          </p:cNvGrpSpPr>
          <p:nvPr/>
        </p:nvGrpSpPr>
        <p:grpSpPr bwMode="auto">
          <a:xfrm rot="245220">
            <a:off x="3363913" y="3532188"/>
            <a:ext cx="3640137" cy="620712"/>
            <a:chOff x="2119" y="1780"/>
            <a:chExt cx="2293" cy="391"/>
          </a:xfrm>
        </p:grpSpPr>
        <p:sp>
          <p:nvSpPr>
            <p:cNvPr id="54318" name="Freeform 46"/>
            <p:cNvSpPr>
              <a:spLocks/>
            </p:cNvSpPr>
            <p:nvPr/>
          </p:nvSpPr>
          <p:spPr bwMode="auto">
            <a:xfrm rot="356812">
              <a:off x="2119" y="178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19" name="Freeform 47"/>
            <p:cNvSpPr>
              <a:spLocks/>
            </p:cNvSpPr>
            <p:nvPr/>
          </p:nvSpPr>
          <p:spPr bwMode="auto">
            <a:xfrm rot="356812">
              <a:off x="2501" y="182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20" name="Freeform 48"/>
            <p:cNvSpPr>
              <a:spLocks/>
            </p:cNvSpPr>
            <p:nvPr/>
          </p:nvSpPr>
          <p:spPr bwMode="auto">
            <a:xfrm rot="356812">
              <a:off x="2883" y="186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21" name="Freeform 49"/>
            <p:cNvSpPr>
              <a:spLocks/>
            </p:cNvSpPr>
            <p:nvPr/>
          </p:nvSpPr>
          <p:spPr bwMode="auto">
            <a:xfrm rot="356812">
              <a:off x="3265" y="190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22" name="Freeform 50"/>
            <p:cNvSpPr>
              <a:spLocks/>
            </p:cNvSpPr>
            <p:nvPr/>
          </p:nvSpPr>
          <p:spPr bwMode="auto">
            <a:xfrm rot="356812">
              <a:off x="3646" y="1939"/>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23" name="Freeform 51"/>
            <p:cNvSpPr>
              <a:spLocks/>
            </p:cNvSpPr>
            <p:nvPr/>
          </p:nvSpPr>
          <p:spPr bwMode="auto">
            <a:xfrm rot="356812">
              <a:off x="4028" y="1979"/>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4324" name="Group 52"/>
          <p:cNvGrpSpPr>
            <a:grpSpLocks/>
          </p:cNvGrpSpPr>
          <p:nvPr/>
        </p:nvGrpSpPr>
        <p:grpSpPr bwMode="auto">
          <a:xfrm>
            <a:off x="3375025" y="4076700"/>
            <a:ext cx="3624263" cy="744538"/>
            <a:chOff x="2126" y="2124"/>
            <a:chExt cx="2283" cy="469"/>
          </a:xfrm>
        </p:grpSpPr>
        <p:sp>
          <p:nvSpPr>
            <p:cNvPr id="54325" name="Freeform 53"/>
            <p:cNvSpPr>
              <a:spLocks/>
            </p:cNvSpPr>
            <p:nvPr/>
          </p:nvSpPr>
          <p:spPr bwMode="auto">
            <a:xfrm rot="-497829">
              <a:off x="2126" y="2401"/>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26" name="Freeform 54"/>
            <p:cNvSpPr>
              <a:spLocks/>
            </p:cNvSpPr>
            <p:nvPr/>
          </p:nvSpPr>
          <p:spPr bwMode="auto">
            <a:xfrm rot="-497829">
              <a:off x="2506" y="234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27" name="Freeform 55"/>
            <p:cNvSpPr>
              <a:spLocks/>
            </p:cNvSpPr>
            <p:nvPr/>
          </p:nvSpPr>
          <p:spPr bwMode="auto">
            <a:xfrm rot="-497829">
              <a:off x="2886" y="2291"/>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28" name="Freeform 56"/>
            <p:cNvSpPr>
              <a:spLocks/>
            </p:cNvSpPr>
            <p:nvPr/>
          </p:nvSpPr>
          <p:spPr bwMode="auto">
            <a:xfrm rot="-497829">
              <a:off x="3266" y="2235"/>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29" name="Freeform 57"/>
            <p:cNvSpPr>
              <a:spLocks/>
            </p:cNvSpPr>
            <p:nvPr/>
          </p:nvSpPr>
          <p:spPr bwMode="auto">
            <a:xfrm rot="-497829">
              <a:off x="3645" y="218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30" name="Freeform 58"/>
            <p:cNvSpPr>
              <a:spLocks/>
            </p:cNvSpPr>
            <p:nvPr/>
          </p:nvSpPr>
          <p:spPr bwMode="auto">
            <a:xfrm rot="-497829">
              <a:off x="4025" y="2124"/>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Lst>
              <a:ahLst/>
              <a:cxnLst>
                <a:cxn ang="0">
                  <a:pos x="T0" y="T1"/>
                </a:cxn>
                <a:cxn ang="0">
                  <a:pos x="T2" y="T3"/>
                </a:cxn>
                <a:cxn ang="0">
                  <a:pos x="T4" y="T5"/>
                </a:cxn>
                <a:cxn ang="0">
                  <a:pos x="T6" y="T7"/>
                </a:cxn>
                <a:cxn ang="0">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4331" name="Text Box 59"/>
          <p:cNvSpPr txBox="1">
            <a:spLocks noChangeArrowheads="1"/>
          </p:cNvSpPr>
          <p:nvPr/>
        </p:nvSpPr>
        <p:spPr bwMode="auto">
          <a:xfrm>
            <a:off x="7772400" y="5067300"/>
            <a:ext cx="1200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integrated</a:t>
            </a:r>
          </a:p>
          <a:p>
            <a:r>
              <a:rPr lang="en-US"/>
              <a:t>intensity</a:t>
            </a:r>
          </a:p>
        </p:txBody>
      </p:sp>
      <p:sp>
        <p:nvSpPr>
          <p:cNvPr id="54332" name="AutoShape 60"/>
          <p:cNvSpPr>
            <a:spLocks/>
          </p:cNvSpPr>
          <p:nvPr/>
        </p:nvSpPr>
        <p:spPr bwMode="auto">
          <a:xfrm>
            <a:off x="7620000" y="5143500"/>
            <a:ext cx="152400" cy="457200"/>
          </a:xfrm>
          <a:prstGeom prst="rightBrace">
            <a:avLst>
              <a:gd name="adj1" fmla="val 25000"/>
              <a:gd name="adj2" fmla="val 50000"/>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333" name="Line 61"/>
          <p:cNvSpPr>
            <a:spLocks noChangeShapeType="1"/>
          </p:cNvSpPr>
          <p:nvPr/>
        </p:nvSpPr>
        <p:spPr bwMode="auto">
          <a:xfrm flipH="1">
            <a:off x="7620000" y="4152900"/>
            <a:ext cx="2286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34" name="Rectangle 6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4400">
                <a:solidFill>
                  <a:schemeClr val="tx2"/>
                </a:solidFill>
              </a:rPr>
              <a:t>Scattering: line of atoms</a:t>
            </a:r>
          </a:p>
        </p:txBody>
      </p:sp>
    </p:spTree>
    <p:extLst>
      <p:ext uri="{BB962C8B-B14F-4D97-AF65-F5344CB8AC3E}">
        <p14:creationId xmlns:p14="http://schemas.microsoft.com/office/powerpoint/2010/main" val="15453158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430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27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428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3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3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9" grpId="0"/>
      <p:bldP spid="54331" grpId="0"/>
      <p:bldP spid="54332" grpId="0" animBg="1"/>
      <p:bldP spid="5433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0"/>
            <a:ext cx="7772400" cy="1143000"/>
          </a:xfrm>
          <a:noFill/>
          <a:ln/>
        </p:spPr>
        <p:txBody>
          <a:bodyPr/>
          <a:lstStyle/>
          <a:p>
            <a:r>
              <a:rPr lang="en-US"/>
              <a:t>Scattering: line of atoms</a:t>
            </a:r>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77900"/>
            <a:ext cx="7313613" cy="548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364" name="Group 4"/>
          <p:cNvGrpSpPr>
            <a:grpSpLocks/>
          </p:cNvGrpSpPr>
          <p:nvPr/>
        </p:nvGrpSpPr>
        <p:grpSpPr bwMode="auto">
          <a:xfrm>
            <a:off x="3551238" y="3492500"/>
            <a:ext cx="1952625" cy="522288"/>
            <a:chOff x="2237" y="2304"/>
            <a:chExt cx="1230" cy="329"/>
          </a:xfrm>
        </p:grpSpPr>
        <p:sp>
          <p:nvSpPr>
            <p:cNvPr id="15365" name="Line 5"/>
            <p:cNvSpPr>
              <a:spLocks noChangeShapeType="1"/>
            </p:cNvSpPr>
            <p:nvPr/>
          </p:nvSpPr>
          <p:spPr bwMode="auto">
            <a:xfrm flipH="1" flipV="1">
              <a:off x="2237" y="2304"/>
              <a:ext cx="626" cy="225"/>
            </a:xfrm>
            <a:prstGeom prst="line">
              <a:avLst/>
            </a:prstGeom>
            <a:noFill/>
            <a:ln w="9525">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6" name="Text Box 6"/>
            <p:cNvSpPr txBox="1">
              <a:spLocks noChangeArrowheads="1"/>
            </p:cNvSpPr>
            <p:nvPr/>
          </p:nvSpPr>
          <p:spPr bwMode="auto">
            <a:xfrm>
              <a:off x="2855" y="2402"/>
              <a:ext cx="6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B factor</a:t>
              </a:r>
            </a:p>
          </p:txBody>
        </p:sp>
      </p:grpSp>
      <p:grpSp>
        <p:nvGrpSpPr>
          <p:cNvPr id="15367" name="Group 7"/>
          <p:cNvGrpSpPr>
            <a:grpSpLocks/>
          </p:cNvGrpSpPr>
          <p:nvPr/>
        </p:nvGrpSpPr>
        <p:grpSpPr bwMode="auto">
          <a:xfrm>
            <a:off x="6623050" y="1757363"/>
            <a:ext cx="908050" cy="1435100"/>
            <a:chOff x="3549" y="1235"/>
            <a:chExt cx="572" cy="904"/>
          </a:xfrm>
        </p:grpSpPr>
        <p:sp>
          <p:nvSpPr>
            <p:cNvPr id="15368" name="Line 8"/>
            <p:cNvSpPr>
              <a:spLocks noChangeShapeType="1"/>
            </p:cNvSpPr>
            <p:nvPr/>
          </p:nvSpPr>
          <p:spPr bwMode="auto">
            <a:xfrm flipH="1" flipV="1">
              <a:off x="3773" y="1235"/>
              <a:ext cx="50" cy="526"/>
            </a:xfrm>
            <a:prstGeom prst="line">
              <a:avLst/>
            </a:prstGeom>
            <a:noFill/>
            <a:ln w="9525">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9" name="Text Box 9"/>
            <p:cNvSpPr txBox="1">
              <a:spLocks noChangeArrowheads="1"/>
            </p:cNvSpPr>
            <p:nvPr/>
          </p:nvSpPr>
          <p:spPr bwMode="auto">
            <a:xfrm>
              <a:off x="3549" y="1735"/>
              <a:ext cx="57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mosaic</a:t>
              </a:r>
            </a:p>
            <a:p>
              <a:r>
                <a:rPr lang="en-US"/>
                <a:t>spread</a:t>
              </a:r>
            </a:p>
          </p:txBody>
        </p:sp>
      </p:grpSp>
      <p:sp>
        <p:nvSpPr>
          <p:cNvPr id="15370" name="Text Box 10"/>
          <p:cNvSpPr txBox="1">
            <a:spLocks noChangeArrowheads="1"/>
          </p:cNvSpPr>
          <p:nvPr/>
        </p:nvSpPr>
        <p:spPr bwMode="auto">
          <a:xfrm rot="16200000">
            <a:off x="-1041400" y="3328988"/>
            <a:ext cx="393065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t>peak intensity (photons/SR)</a:t>
            </a:r>
          </a:p>
        </p:txBody>
      </p:sp>
      <p:sp>
        <p:nvSpPr>
          <p:cNvPr id="15371" name="Text Box 11"/>
          <p:cNvSpPr txBox="1">
            <a:spLocks noChangeArrowheads="1"/>
          </p:cNvSpPr>
          <p:nvPr/>
        </p:nvSpPr>
        <p:spPr bwMode="auto">
          <a:xfrm>
            <a:off x="3100388" y="6261100"/>
            <a:ext cx="3354387"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t>number of atoms in line</a:t>
            </a:r>
          </a:p>
        </p:txBody>
      </p:sp>
      <p:sp>
        <p:nvSpPr>
          <p:cNvPr id="15372" name="Rectangle 12"/>
          <p:cNvSpPr>
            <a:spLocks noChangeArrowheads="1"/>
          </p:cNvSpPr>
          <p:nvPr/>
        </p:nvSpPr>
        <p:spPr bwMode="auto">
          <a:xfrm>
            <a:off x="3155950" y="989013"/>
            <a:ext cx="3395663" cy="3381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5373" name="Group 13"/>
          <p:cNvGrpSpPr>
            <a:grpSpLocks/>
          </p:cNvGrpSpPr>
          <p:nvPr/>
        </p:nvGrpSpPr>
        <p:grpSpPr bwMode="auto">
          <a:xfrm>
            <a:off x="5281613" y="1868488"/>
            <a:ext cx="1049337" cy="1682750"/>
            <a:chOff x="3327" y="1129"/>
            <a:chExt cx="661" cy="1060"/>
          </a:xfrm>
        </p:grpSpPr>
        <p:sp>
          <p:nvSpPr>
            <p:cNvPr id="15374" name="Line 14"/>
            <p:cNvSpPr>
              <a:spLocks noChangeShapeType="1"/>
            </p:cNvSpPr>
            <p:nvPr/>
          </p:nvSpPr>
          <p:spPr bwMode="auto">
            <a:xfrm flipH="1" flipV="1">
              <a:off x="3327" y="1129"/>
              <a:ext cx="176" cy="516"/>
            </a:xfrm>
            <a:prstGeom prst="line">
              <a:avLst/>
            </a:prstGeom>
            <a:noFill/>
            <a:ln w="9525">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75" name="Text Box 15"/>
            <p:cNvSpPr txBox="1">
              <a:spLocks noChangeArrowheads="1"/>
            </p:cNvSpPr>
            <p:nvPr/>
          </p:nvSpPr>
          <p:spPr bwMode="auto">
            <a:xfrm>
              <a:off x="3416" y="1612"/>
              <a:ext cx="572"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mosaic</a:t>
              </a:r>
            </a:p>
            <a:p>
              <a:r>
                <a:rPr lang="en-US"/>
                <a:t>block</a:t>
              </a:r>
            </a:p>
            <a:p>
              <a:r>
                <a:rPr lang="en-US"/>
                <a:t>size</a:t>
              </a:r>
            </a:p>
          </p:txBody>
        </p:sp>
      </p:grpSp>
      <p:sp>
        <p:nvSpPr>
          <p:cNvPr id="15376" name="Text Box 16"/>
          <p:cNvSpPr txBox="1">
            <a:spLocks noChangeArrowheads="1"/>
          </p:cNvSpPr>
          <p:nvPr/>
        </p:nvSpPr>
        <p:spPr bwMode="auto">
          <a:xfrm>
            <a:off x="1885950" y="4592638"/>
            <a:ext cx="6505575" cy="1066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en-US" sz="3200"/>
              <a:t>depends on detector distance !!!</a:t>
            </a:r>
          </a:p>
          <a:p>
            <a:pPr>
              <a:buFontTx/>
              <a:buChar char="•"/>
            </a:pPr>
            <a:r>
              <a:rPr lang="en-US" sz="3200"/>
              <a:t>integrated intensity never changes</a:t>
            </a:r>
          </a:p>
        </p:txBody>
      </p:sp>
    </p:spTree>
    <p:extLst>
      <p:ext uri="{BB962C8B-B14F-4D97-AF65-F5344CB8AC3E}">
        <p14:creationId xmlns:p14="http://schemas.microsoft.com/office/powerpoint/2010/main" val="18023767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3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36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37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376">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376">
                                            <p:txEl>
                                              <p:pRg st="0" end="0"/>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37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6" grpId="0" build="allAtOnce"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0626" name="Oval 2"/>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27" name="Rectangle 3"/>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28" name="Rectangle 4"/>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29" name="Line 5"/>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630" name="Rectangle 6"/>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31" name="Oval 7"/>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32" name="Rectangle 8"/>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33" name="Rectangle 9"/>
          <p:cNvSpPr>
            <a:spLocks noChangeArrowheads="1"/>
          </p:cNvSpPr>
          <p:nvPr/>
        </p:nvSpPr>
        <p:spPr bwMode="auto">
          <a:xfrm>
            <a:off x="4846638" y="2338388"/>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34" name="Rectangle 10"/>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35" name="Line 11"/>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636" name="Oval 12"/>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37" name="Oval 13"/>
          <p:cNvSpPr>
            <a:spLocks noChangeAspect="1" noChangeArrowheads="1"/>
          </p:cNvSpPr>
          <p:nvPr/>
        </p:nvSpPr>
        <p:spPr bwMode="auto">
          <a:xfrm>
            <a:off x="-4286250" y="182563"/>
            <a:ext cx="10055225" cy="100552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38" name="Rectangle 14"/>
          <p:cNvSpPr>
            <a:spLocks noChangeArrowheads="1"/>
          </p:cNvSpPr>
          <p:nvPr/>
        </p:nvSpPr>
        <p:spPr bwMode="auto">
          <a:xfrm>
            <a:off x="5373688" y="3319463"/>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39" name="Rectangle 15"/>
          <p:cNvSpPr>
            <a:spLocks noChangeArrowheads="1"/>
          </p:cNvSpPr>
          <p:nvPr/>
        </p:nvSpPr>
        <p:spPr bwMode="auto">
          <a:xfrm rot="245137">
            <a:off x="5341938"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40" name="Rectangle 16"/>
          <p:cNvSpPr>
            <a:spLocks noChangeArrowheads="1"/>
          </p:cNvSpPr>
          <p:nvPr/>
        </p:nvSpPr>
        <p:spPr bwMode="auto">
          <a:xfrm rot="3799929">
            <a:off x="4243388" y="2424113"/>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41" name="Oval 17"/>
          <p:cNvSpPr>
            <a:spLocks noChangeArrowheads="1"/>
          </p:cNvSpPr>
          <p:nvPr/>
        </p:nvSpPr>
        <p:spPr bwMode="auto">
          <a:xfrm>
            <a:off x="-2943225" y="182563"/>
            <a:ext cx="7886700" cy="100552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42" name="Rectangle 18"/>
          <p:cNvSpPr>
            <a:spLocks noChangeArrowheads="1"/>
          </p:cNvSpPr>
          <p:nvPr/>
        </p:nvSpPr>
        <p:spPr bwMode="auto">
          <a:xfrm>
            <a:off x="-207963" y="0"/>
            <a:ext cx="4462463" cy="13446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43" name="Line 19"/>
          <p:cNvSpPr>
            <a:spLocks noChangeShapeType="1"/>
          </p:cNvSpPr>
          <p:nvPr/>
        </p:nvSpPr>
        <p:spPr bwMode="auto">
          <a:xfrm>
            <a:off x="422275" y="5192713"/>
            <a:ext cx="4154488" cy="623887"/>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644" name="Rectangle 20"/>
          <p:cNvSpPr>
            <a:spLocks noChangeArrowheads="1"/>
          </p:cNvSpPr>
          <p:nvPr/>
        </p:nvSpPr>
        <p:spPr bwMode="auto">
          <a:xfrm rot="3899312">
            <a:off x="5845969" y="1791494"/>
            <a:ext cx="119063" cy="1755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45" name="Line 21"/>
          <p:cNvSpPr>
            <a:spLocks noChangeShapeType="1"/>
          </p:cNvSpPr>
          <p:nvPr/>
        </p:nvSpPr>
        <p:spPr bwMode="auto">
          <a:xfrm flipV="1">
            <a:off x="434975" y="1958975"/>
            <a:ext cx="7010400" cy="323373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646" name="Line 22"/>
          <p:cNvSpPr>
            <a:spLocks noChangeShapeType="1"/>
          </p:cNvSpPr>
          <p:nvPr/>
        </p:nvSpPr>
        <p:spPr bwMode="auto">
          <a:xfrm>
            <a:off x="5370513" y="3300413"/>
            <a:ext cx="49212" cy="1587"/>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647" name="Text Box 23"/>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90648" name="Text Box 24"/>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90649" name="Text Box 25"/>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90650" name="Text Box 26"/>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690651" name="Text Box 27"/>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90652" name="Freeform 28"/>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653" name="Line 29"/>
          <p:cNvSpPr>
            <a:spLocks noChangeShapeType="1"/>
          </p:cNvSpPr>
          <p:nvPr/>
        </p:nvSpPr>
        <p:spPr bwMode="auto">
          <a:xfrm flipH="1" flipV="1">
            <a:off x="4638675" y="3259138"/>
            <a:ext cx="1135063" cy="1946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654" name="Text Box 30"/>
          <p:cNvSpPr txBox="1">
            <a:spLocks noChangeArrowheads="1"/>
          </p:cNvSpPr>
          <p:nvPr/>
        </p:nvSpPr>
        <p:spPr bwMode="auto">
          <a:xfrm>
            <a:off x="5100638" y="38893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90655" name="Line 31"/>
          <p:cNvSpPr>
            <a:spLocks noChangeShapeType="1"/>
          </p:cNvSpPr>
          <p:nvPr/>
        </p:nvSpPr>
        <p:spPr bwMode="auto">
          <a:xfrm>
            <a:off x="444500" y="5195888"/>
            <a:ext cx="531971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656" name="Text Box 32"/>
          <p:cNvSpPr txBox="1">
            <a:spLocks noChangeArrowheads="1"/>
          </p:cNvSpPr>
          <p:nvPr/>
        </p:nvSpPr>
        <p:spPr bwMode="auto">
          <a:xfrm>
            <a:off x="3294063" y="4832350"/>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90657" name="Text Box 33"/>
          <p:cNvSpPr txBox="1">
            <a:spLocks noChangeArrowheads="1"/>
          </p:cNvSpPr>
          <p:nvPr/>
        </p:nvSpPr>
        <p:spPr bwMode="auto">
          <a:xfrm>
            <a:off x="2201863" y="3641725"/>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90658" name="Line 34"/>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659" name="Rectangle 35"/>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60" name="Oval 36"/>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61" name="Rectangle 37"/>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62" name="Rectangle 38"/>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63" name="Line 39"/>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664" name="Oval 40"/>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65" name="Oval 4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66" name="Rectangle 4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67" name="Rectangle 4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68" name="Rectangle 4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69" name="Oval 4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70" name="Rectangle 4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71" name="Line 47"/>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672" name="Rectangle 48"/>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73" name="Line 49"/>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674" name="Line 50"/>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675" name="Text Box 51"/>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90676" name="Text Box 52"/>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90677" name="Text Box 53"/>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90678" name="Text Box 54"/>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690679" name="Text Box 55"/>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90680" name="Freeform 56"/>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681" name="Line 57"/>
          <p:cNvSpPr>
            <a:spLocks noChangeShapeType="1"/>
          </p:cNvSpPr>
          <p:nvPr/>
        </p:nvSpPr>
        <p:spPr bwMode="auto">
          <a:xfrm flipH="1" flipV="1">
            <a:off x="4306888" y="3227388"/>
            <a:ext cx="1466850" cy="197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682" name="Text Box 58"/>
          <p:cNvSpPr txBox="1">
            <a:spLocks noChangeArrowheads="1"/>
          </p:cNvSpPr>
          <p:nvPr/>
        </p:nvSpPr>
        <p:spPr bwMode="auto">
          <a:xfrm>
            <a:off x="4948238" y="39290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90683" name="Line 59"/>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684" name="Text Box 60"/>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90685" name="Text Box 61"/>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90686" name="Line 6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687" name="Rectangle 63"/>
          <p:cNvSpPr>
            <a:spLocks noChangeArrowheads="1"/>
          </p:cNvSpPr>
          <p:nvPr/>
        </p:nvSpPr>
        <p:spPr bwMode="auto">
          <a:xfrm>
            <a:off x="5670550" y="3240088"/>
            <a:ext cx="231775"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88" name="Oval 6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89" name="Rectangle 65"/>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90" name="Rectangle 66"/>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91" name="Rectangle 67"/>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92" name="Text Box 68"/>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90693" name="Text Box 69"/>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90694" name="Text Box 70"/>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690695" name="Text Box 71"/>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90696" name="Freeform 72"/>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697" name="Text Box 73"/>
          <p:cNvSpPr txBox="1">
            <a:spLocks noChangeArrowheads="1"/>
          </p:cNvSpPr>
          <p:nvPr/>
        </p:nvSpPr>
        <p:spPr bwMode="auto">
          <a:xfrm>
            <a:off x="4595813" y="37338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90698" name="Oval 74"/>
          <p:cNvSpPr>
            <a:spLocks noChangeArrowheads="1"/>
          </p:cNvSpPr>
          <p:nvPr/>
        </p:nvSpPr>
        <p:spPr bwMode="auto">
          <a:xfrm rot="-617010">
            <a:off x="-3314700" y="1425575"/>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699" name="Oval 75"/>
          <p:cNvSpPr>
            <a:spLocks noChangeAspect="1" noChangeArrowheads="1"/>
          </p:cNvSpPr>
          <p:nvPr/>
        </p:nvSpPr>
        <p:spPr bwMode="auto">
          <a:xfrm rot="-617010">
            <a:off x="-3314700" y="5091113"/>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700" name="Oval 76"/>
          <p:cNvSpPr>
            <a:spLocks noChangeArrowheads="1"/>
          </p:cNvSpPr>
          <p:nvPr/>
        </p:nvSpPr>
        <p:spPr bwMode="auto">
          <a:xfrm rot="-617010">
            <a:off x="-2173288" y="1423988"/>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701" name="Line 77"/>
          <p:cNvSpPr>
            <a:spLocks noChangeShapeType="1"/>
          </p:cNvSpPr>
          <p:nvPr/>
        </p:nvSpPr>
        <p:spPr bwMode="auto">
          <a:xfrm rot="-617010">
            <a:off x="1279525" y="5686425"/>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702" name="Text Box 78"/>
          <p:cNvSpPr txBox="1">
            <a:spLocks noChangeArrowheads="1"/>
          </p:cNvSpPr>
          <p:nvPr/>
        </p:nvSpPr>
        <p:spPr bwMode="auto">
          <a:xfrm rot="-617010">
            <a:off x="212725" y="2551113"/>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90703" name="Line 79"/>
          <p:cNvSpPr>
            <a:spLocks noChangeShapeType="1"/>
          </p:cNvSpPr>
          <p:nvPr/>
        </p:nvSpPr>
        <p:spPr bwMode="auto">
          <a:xfrm rot="-617010">
            <a:off x="1209675" y="5573713"/>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704" name="Text Box 80"/>
          <p:cNvSpPr txBox="1">
            <a:spLocks noChangeArrowheads="1"/>
          </p:cNvSpPr>
          <p:nvPr/>
        </p:nvSpPr>
        <p:spPr bwMode="auto">
          <a:xfrm>
            <a:off x="3544888" y="51784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90705" name="Text Box 81"/>
          <p:cNvSpPr txBox="1">
            <a:spLocks noChangeArrowheads="1"/>
          </p:cNvSpPr>
          <p:nvPr/>
        </p:nvSpPr>
        <p:spPr bwMode="auto">
          <a:xfrm>
            <a:off x="2243138" y="39719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90706" name="Line 82"/>
          <p:cNvSpPr>
            <a:spLocks noChangeShapeType="1"/>
          </p:cNvSpPr>
          <p:nvPr/>
        </p:nvSpPr>
        <p:spPr bwMode="auto">
          <a:xfrm flipH="1" flipV="1">
            <a:off x="3684588" y="3060700"/>
            <a:ext cx="2089150" cy="21447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707" name="Rectangle 83"/>
          <p:cNvSpPr>
            <a:spLocks noChangeArrowheads="1"/>
          </p:cNvSpPr>
          <p:nvPr/>
        </p:nvSpPr>
        <p:spPr bwMode="auto">
          <a:xfrm rot="180767">
            <a:off x="4856163" y="3213100"/>
            <a:ext cx="134937"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708" name="Line 84"/>
          <p:cNvSpPr>
            <a:spLocks noChangeShapeType="1"/>
          </p:cNvSpPr>
          <p:nvPr/>
        </p:nvSpPr>
        <p:spPr bwMode="auto">
          <a:xfrm>
            <a:off x="4845050" y="3270250"/>
            <a:ext cx="157163" cy="11113"/>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709" name="Rectangle 85"/>
          <p:cNvSpPr>
            <a:spLocks noChangeArrowheads="1"/>
          </p:cNvSpPr>
          <p:nvPr/>
        </p:nvSpPr>
        <p:spPr bwMode="auto">
          <a:xfrm rot="2408014">
            <a:off x="4025900" y="2346325"/>
            <a:ext cx="127000" cy="320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710" name="Line 86"/>
          <p:cNvSpPr>
            <a:spLocks noChangeShapeType="1"/>
          </p:cNvSpPr>
          <p:nvPr/>
        </p:nvSpPr>
        <p:spPr bwMode="auto">
          <a:xfrm flipV="1">
            <a:off x="1225550" y="1244600"/>
            <a:ext cx="3905250" cy="475138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711" name="Rectangle 87"/>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712" name="Line 8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713" name="Line 89"/>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714" name="Rectangle 90"/>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715" name="Rectangle 91"/>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716" name="Line 92"/>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717" name="Oval 93"/>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718" name="Oval 94"/>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719" name="Rectangle 95"/>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720" name="Rectangle 96"/>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721" name="Oval 97"/>
          <p:cNvSpPr>
            <a:spLocks noChangeArrowheads="1"/>
          </p:cNvSpPr>
          <p:nvPr/>
        </p:nvSpPr>
        <p:spPr bwMode="auto">
          <a:xfrm>
            <a:off x="-2228850" y="639763"/>
            <a:ext cx="6592888"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722" name="Line 9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723" name="Rectangle 99"/>
          <p:cNvSpPr>
            <a:spLocks noChangeArrowheads="1"/>
          </p:cNvSpPr>
          <p:nvPr/>
        </p:nvSpPr>
        <p:spPr bwMode="auto">
          <a:xfrm rot="3276946">
            <a:off x="5264943" y="1523207"/>
            <a:ext cx="119063" cy="1352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724" name="Line 100"/>
          <p:cNvSpPr>
            <a:spLocks noChangeShapeType="1"/>
          </p:cNvSpPr>
          <p:nvPr/>
        </p:nvSpPr>
        <p:spPr bwMode="auto">
          <a:xfrm flipV="1">
            <a:off x="1196975" y="1133475"/>
            <a:ext cx="5610225" cy="405923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725" name="Line 10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726" name="Text Box 10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90727" name="Text Box 10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90728" name="Text Box 10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90729" name="Text Box 105"/>
          <p:cNvSpPr txBox="1">
            <a:spLocks noChangeArrowheads="1"/>
          </p:cNvSpPr>
          <p:nvPr/>
        </p:nvSpPr>
        <p:spPr bwMode="auto">
          <a:xfrm rot="-2052373">
            <a:off x="2446338" y="4043363"/>
            <a:ext cx="175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rays</a:t>
            </a:r>
          </a:p>
        </p:txBody>
      </p:sp>
      <p:sp>
        <p:nvSpPr>
          <p:cNvPr id="1690730" name="Text Box 10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90731" name="Freeform 10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732" name="Oval 108"/>
          <p:cNvSpPr>
            <a:spLocks noChangeArrowheads="1"/>
          </p:cNvSpPr>
          <p:nvPr/>
        </p:nvSpPr>
        <p:spPr bwMode="auto">
          <a:xfrm rot="2720962">
            <a:off x="4031456" y="2840832"/>
            <a:ext cx="428625" cy="735012"/>
          </a:xfrm>
          <a:prstGeom prst="ellipse">
            <a:avLst/>
          </a:prstGeom>
          <a:solidFill>
            <a:srgbClr val="008000">
              <a:alpha val="50000"/>
            </a:srgbClr>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733" name="Oval 109"/>
          <p:cNvSpPr>
            <a:spLocks noChangeArrowheads="1"/>
          </p:cNvSpPr>
          <p:nvPr/>
        </p:nvSpPr>
        <p:spPr bwMode="auto">
          <a:xfrm>
            <a:off x="-2219325" y="649288"/>
            <a:ext cx="707866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734" name="Text Box 110"/>
          <p:cNvSpPr txBox="1">
            <a:spLocks noChangeArrowheads="1"/>
          </p:cNvSpPr>
          <p:nvPr/>
        </p:nvSpPr>
        <p:spPr bwMode="auto">
          <a:xfrm>
            <a:off x="5046663" y="37480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90735" name="Line 111"/>
          <p:cNvSpPr>
            <a:spLocks noChangeShapeType="1"/>
          </p:cNvSpPr>
          <p:nvPr/>
        </p:nvSpPr>
        <p:spPr bwMode="auto">
          <a:xfrm flipH="1" flipV="1">
            <a:off x="4500563" y="3211513"/>
            <a:ext cx="1282700" cy="20034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736" name="Rectangle 112"/>
          <p:cNvSpPr>
            <a:spLocks noChangeArrowheads="1"/>
          </p:cNvSpPr>
          <p:nvPr/>
        </p:nvSpPr>
        <p:spPr bwMode="auto">
          <a:xfrm rot="3542409">
            <a:off x="5449094" y="2064544"/>
            <a:ext cx="119062"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737" name="Text Box 113"/>
          <p:cNvSpPr txBox="1">
            <a:spLocks noChangeArrowheads="1"/>
          </p:cNvSpPr>
          <p:nvPr/>
        </p:nvSpPr>
        <p:spPr bwMode="auto">
          <a:xfrm>
            <a:off x="4367213" y="40544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90738" name="Line 114"/>
          <p:cNvSpPr>
            <a:spLocks noChangeShapeType="1"/>
          </p:cNvSpPr>
          <p:nvPr/>
        </p:nvSpPr>
        <p:spPr bwMode="auto">
          <a:xfrm flipH="1" flipV="1">
            <a:off x="4027488" y="3163888"/>
            <a:ext cx="1746250" cy="2041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739" name="Line 115"/>
          <p:cNvSpPr>
            <a:spLocks noChangeShapeType="1"/>
          </p:cNvSpPr>
          <p:nvPr/>
        </p:nvSpPr>
        <p:spPr bwMode="auto">
          <a:xfrm flipV="1">
            <a:off x="1209675" y="1716088"/>
            <a:ext cx="5791200" cy="3449637"/>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90740" name="Rectangle 1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0741" name="Rectangle 1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spot shape</a:t>
            </a:r>
          </a:p>
        </p:txBody>
      </p:sp>
    </p:spTree>
    <p:extLst>
      <p:ext uri="{BB962C8B-B14F-4D97-AF65-F5344CB8AC3E}">
        <p14:creationId xmlns:p14="http://schemas.microsoft.com/office/powerpoint/2010/main" val="338508762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2674" name="Picture 2" descr="perfect_det"/>
          <p:cNvPicPr>
            <a:picLocks noChangeAspect="1" noChangeArrowheads="1"/>
          </p:cNvPicPr>
          <p:nvPr/>
        </p:nvPicPr>
        <p:blipFill>
          <a:blip r:embed="rId2">
            <a:lum bright="-42000" contrast="80000"/>
            <a:extLst>
              <a:ext uri="{28A0092B-C50C-407E-A947-70E740481C1C}">
                <a14:useLocalDpi xmlns:a14="http://schemas.microsoft.com/office/drawing/2010/main" val="0"/>
              </a:ext>
            </a:extLst>
          </a:blip>
          <a:srcRect r="6245"/>
          <a:stretch>
            <a:fillRect/>
          </a:stretch>
        </p:blipFill>
        <p:spPr bwMode="auto">
          <a:xfrm>
            <a:off x="0" y="-457200"/>
            <a:ext cx="9144000" cy="73152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692675" name="Group 3"/>
          <p:cNvGrpSpPr>
            <a:grpSpLocks/>
          </p:cNvGrpSpPr>
          <p:nvPr/>
        </p:nvGrpSpPr>
        <p:grpSpPr bwMode="auto">
          <a:xfrm>
            <a:off x="4557713" y="-457200"/>
            <a:ext cx="4586287" cy="7315200"/>
            <a:chOff x="2871" y="-288"/>
            <a:chExt cx="2889" cy="4608"/>
          </a:xfrm>
        </p:grpSpPr>
        <p:pic>
          <p:nvPicPr>
            <p:cNvPr id="1692676" name="Picture 4" descr="normal_det"/>
            <p:cNvPicPr>
              <a:picLocks noChangeAspect="1" noChangeArrowheads="1"/>
            </p:cNvPicPr>
            <p:nvPr/>
          </p:nvPicPr>
          <p:blipFill>
            <a:blip r:embed="rId3">
              <a:lum bright="-42000" contrast="80000"/>
              <a:extLst>
                <a:ext uri="{28A0092B-C50C-407E-A947-70E740481C1C}">
                  <a14:useLocalDpi xmlns:a14="http://schemas.microsoft.com/office/drawing/2010/main" val="0"/>
                </a:ext>
              </a:extLst>
            </a:blip>
            <a:srcRect r="52977"/>
            <a:stretch>
              <a:fillRect/>
            </a:stretch>
          </p:blipFill>
          <p:spPr bwMode="auto">
            <a:xfrm>
              <a:off x="2871" y="-288"/>
              <a:ext cx="2889" cy="460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92677" name="Text Box 5"/>
            <p:cNvSpPr txBox="1">
              <a:spLocks noChangeArrowheads="1"/>
            </p:cNvSpPr>
            <p:nvPr/>
          </p:nvSpPr>
          <p:spPr bwMode="auto">
            <a:xfrm>
              <a:off x="3263" y="944"/>
              <a:ext cx="2230" cy="288"/>
            </a:xfrm>
            <a:prstGeom prst="rect">
              <a:avLst/>
            </a:prstGeom>
            <a:gradFill rotWithShape="1">
              <a:gsLst>
                <a:gs pos="0">
                  <a:schemeClr val="bg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400" b="1">
                  <a:solidFill>
                    <a:srgbClr val="FF0000"/>
                  </a:solidFill>
                  <a:effectLst>
                    <a:outerShdw blurRad="38100" dist="38100" dir="2700000" algn="tl">
                      <a:srgbClr val="C0C0C0"/>
                    </a:outerShdw>
                  </a:effectLst>
                </a:rPr>
                <a:t>“realistic” PSF</a:t>
              </a:r>
              <a:endParaRPr lang="en-US" sz="2400" b="1">
                <a:solidFill>
                  <a:srgbClr val="009900"/>
                </a:solidFill>
                <a:effectLst>
                  <a:outerShdw blurRad="38100" dist="38100" dir="2700000" algn="tl">
                    <a:srgbClr val="C0C0C0"/>
                  </a:outerShdw>
                </a:effectLst>
              </a:endParaRPr>
            </a:p>
          </p:txBody>
        </p:sp>
      </p:grpSp>
      <p:sp>
        <p:nvSpPr>
          <p:cNvPr id="1692678" name="Text Box 6"/>
          <p:cNvSpPr txBox="1">
            <a:spLocks noChangeArrowheads="1"/>
          </p:cNvSpPr>
          <p:nvPr/>
        </p:nvSpPr>
        <p:spPr bwMode="auto">
          <a:xfrm>
            <a:off x="1190625" y="1498600"/>
            <a:ext cx="1690688" cy="457200"/>
          </a:xfrm>
          <a:prstGeom prst="rect">
            <a:avLst/>
          </a:prstGeom>
          <a:gradFill rotWithShape="1">
            <a:gsLst>
              <a:gs pos="0">
                <a:schemeClr val="bg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400" b="1">
                <a:solidFill>
                  <a:srgbClr val="008000"/>
                </a:solidFill>
                <a:effectLst>
                  <a:outerShdw blurRad="38100" dist="38100" dir="2700000" algn="tl">
                    <a:srgbClr val="C0C0C0"/>
                  </a:outerShdw>
                </a:effectLst>
              </a:rPr>
              <a:t>“no” PSF</a:t>
            </a:r>
          </a:p>
        </p:txBody>
      </p:sp>
      <p:sp>
        <p:nvSpPr>
          <p:cNvPr id="1692679" name="AutoShape 7"/>
          <p:cNvSpPr>
            <a:spLocks noChangeArrowheads="1"/>
          </p:cNvSpPr>
          <p:nvPr/>
        </p:nvSpPr>
        <p:spPr bwMode="auto">
          <a:xfrm>
            <a:off x="-1449388" y="-515938"/>
            <a:ext cx="11969751" cy="2187576"/>
          </a:xfrm>
          <a:prstGeom prst="roundRect">
            <a:avLst>
              <a:gd name="adj" fmla="val 16667"/>
            </a:avLst>
          </a:prstGeom>
          <a:gradFill rotWithShape="1">
            <a:gsLst>
              <a:gs pos="0">
                <a:schemeClr val="bg1">
                  <a:alpha val="89999"/>
                </a:schemeClr>
              </a:gs>
              <a:gs pos="100000">
                <a:schemeClr val="folHlink">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92680" name="Rectangle 8"/>
          <p:cNvSpPr>
            <a:spLocks noGrp="1" noChangeArrowheads="1"/>
          </p:cNvSpPr>
          <p:nvPr>
            <p:ph type="title"/>
          </p:nvPr>
        </p:nvSpPr>
        <p:spPr>
          <a:xfrm>
            <a:off x="685800" y="0"/>
            <a:ext cx="7772400" cy="1143000"/>
          </a:xfrm>
          <a:noFill/>
        </p:spPr>
        <p:txBody>
          <a:bodyPr/>
          <a:lstStyle/>
          <a:p>
            <a:r>
              <a:rPr lang="en-US" sz="5400">
                <a:solidFill>
                  <a:schemeClr val="tx1"/>
                </a:solidFill>
              </a:rPr>
              <a:t>Point Spread Function</a:t>
            </a:r>
          </a:p>
        </p:txBody>
      </p:sp>
    </p:spTree>
    <p:extLst>
      <p:ext uri="{BB962C8B-B14F-4D97-AF65-F5344CB8AC3E}">
        <p14:creationId xmlns:p14="http://schemas.microsoft.com/office/powerpoint/2010/main" val="36664856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1692675"/>
                                        </p:tgtEl>
                                        <p:attrNameLst>
                                          <p:attrName>style.visibility</p:attrName>
                                        </p:attrNameLst>
                                      </p:cBhvr>
                                      <p:to>
                                        <p:strVal val="visible"/>
                                      </p:to>
                                    </p:set>
                                    <p:anim calcmode="lin" valueType="num">
                                      <p:cBhvr additive="base">
                                        <p:cTn id="7" dur="500" fill="hold"/>
                                        <p:tgtEl>
                                          <p:spTgt spid="1692675"/>
                                        </p:tgtEl>
                                        <p:attrNameLst>
                                          <p:attrName>ppt_x</p:attrName>
                                        </p:attrNameLst>
                                      </p:cBhvr>
                                      <p:tavLst>
                                        <p:tav tm="0">
                                          <p:val>
                                            <p:strVal val="1+#ppt_w/2"/>
                                          </p:val>
                                        </p:tav>
                                        <p:tav tm="100000">
                                          <p:val>
                                            <p:strVal val="#ppt_x"/>
                                          </p:val>
                                        </p:tav>
                                      </p:tavLst>
                                    </p:anim>
                                    <p:anim calcmode="lin" valueType="num">
                                      <p:cBhvr additive="base">
                                        <p:cTn id="8" dur="500" fill="hold"/>
                                        <p:tgtEl>
                                          <p:spTgt spid="16926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22" name="Rectangle 2"/>
          <p:cNvSpPr>
            <a:spLocks noGrp="1" noChangeArrowheads="1"/>
          </p:cNvSpPr>
          <p:nvPr>
            <p:ph type="title"/>
          </p:nvPr>
        </p:nvSpPr>
        <p:spPr/>
        <p:txBody>
          <a:bodyPr/>
          <a:lstStyle/>
          <a:p>
            <a:r>
              <a:rPr lang="en-US" sz="6000" dirty="0" smtClean="0"/>
              <a:t>Law of Convolution</a:t>
            </a:r>
            <a:endParaRPr lang="en-US" sz="6000" dirty="0"/>
          </a:p>
        </p:txBody>
      </p:sp>
      <p:sp>
        <p:nvSpPr>
          <p:cNvPr id="1259523" name="Rectangle 3"/>
          <p:cNvSpPr>
            <a:spLocks noGrp="1" noChangeArrowheads="1"/>
          </p:cNvSpPr>
          <p:nvPr>
            <p:ph type="body" idx="1"/>
          </p:nvPr>
        </p:nvSpPr>
        <p:spPr/>
        <p:txBody>
          <a:bodyPr/>
          <a:lstStyle/>
          <a:p>
            <a:pPr algn="ctr">
              <a:buFontTx/>
              <a:buNone/>
            </a:pPr>
            <a:endParaRPr lang="en-US" sz="2400">
              <a:cs typeface="Arial" pitchFamily="34" charset="0"/>
            </a:endParaRPr>
          </a:p>
          <a:p>
            <a:pPr algn="ctr">
              <a:buFontTx/>
              <a:buNone/>
            </a:pPr>
            <a:r>
              <a:rPr lang="en-US" sz="5400">
                <a:cs typeface="Arial" pitchFamily="34" charset="0"/>
              </a:rPr>
              <a:t>1</a:t>
            </a:r>
            <a:r>
              <a:rPr lang="en-US" sz="5400" baseline="50000">
                <a:solidFill>
                  <a:schemeClr val="bg2"/>
                </a:solidFill>
                <a:cs typeface="Arial" pitchFamily="34" charset="0"/>
              </a:rPr>
              <a:t>2</a:t>
            </a:r>
            <a:r>
              <a:rPr lang="en-US" sz="5400">
                <a:cs typeface="Arial" pitchFamily="34" charset="0"/>
              </a:rPr>
              <a:t> + 1</a:t>
            </a:r>
            <a:r>
              <a:rPr lang="en-US" sz="5400" baseline="50000">
                <a:solidFill>
                  <a:schemeClr val="bg2"/>
                </a:solidFill>
                <a:cs typeface="Arial" pitchFamily="34" charset="0"/>
              </a:rPr>
              <a:t>2</a:t>
            </a:r>
            <a:r>
              <a:rPr lang="en-US" sz="5400">
                <a:cs typeface="Arial" pitchFamily="34" charset="0"/>
              </a:rPr>
              <a:t> = 1.4</a:t>
            </a:r>
            <a:r>
              <a:rPr lang="en-US" sz="5400" baseline="50000">
                <a:solidFill>
                  <a:schemeClr val="bg2"/>
                </a:solidFill>
                <a:cs typeface="Arial" pitchFamily="34" charset="0"/>
              </a:rPr>
              <a:t>2</a:t>
            </a:r>
          </a:p>
          <a:p>
            <a:pPr algn="ctr">
              <a:buFontTx/>
              <a:buNone/>
            </a:pPr>
            <a:endParaRPr lang="en-US" sz="1800">
              <a:cs typeface="Arial" pitchFamily="34" charset="0"/>
            </a:endParaRPr>
          </a:p>
          <a:p>
            <a:pPr algn="ctr">
              <a:buFontTx/>
              <a:buNone/>
            </a:pPr>
            <a:r>
              <a:rPr lang="en-US" sz="5400">
                <a:cs typeface="Arial" pitchFamily="34" charset="0"/>
              </a:rPr>
              <a:t>3</a:t>
            </a:r>
            <a:r>
              <a:rPr lang="en-US" sz="5400" baseline="50000">
                <a:solidFill>
                  <a:schemeClr val="bg2"/>
                </a:solidFill>
                <a:cs typeface="Arial" pitchFamily="34" charset="0"/>
              </a:rPr>
              <a:t>2</a:t>
            </a:r>
            <a:r>
              <a:rPr lang="en-US" sz="5400">
                <a:cs typeface="Arial" pitchFamily="34" charset="0"/>
              </a:rPr>
              <a:t> + 1</a:t>
            </a:r>
            <a:r>
              <a:rPr lang="en-US" sz="5400" baseline="50000">
                <a:solidFill>
                  <a:schemeClr val="bg2"/>
                </a:solidFill>
                <a:cs typeface="Arial" pitchFamily="34" charset="0"/>
              </a:rPr>
              <a:t>2</a:t>
            </a:r>
            <a:r>
              <a:rPr lang="en-US" sz="5400">
                <a:cs typeface="Arial" pitchFamily="34" charset="0"/>
              </a:rPr>
              <a:t> = 3.2</a:t>
            </a:r>
            <a:r>
              <a:rPr lang="en-US" sz="5400" baseline="50000">
                <a:solidFill>
                  <a:schemeClr val="bg2"/>
                </a:solidFill>
                <a:cs typeface="Arial" pitchFamily="34" charset="0"/>
              </a:rPr>
              <a:t>2</a:t>
            </a:r>
          </a:p>
          <a:p>
            <a:pPr algn="ctr">
              <a:buFontTx/>
              <a:buNone/>
            </a:pPr>
            <a:endParaRPr lang="en-US" sz="1800">
              <a:cs typeface="Arial" pitchFamily="34" charset="0"/>
            </a:endParaRPr>
          </a:p>
          <a:p>
            <a:pPr algn="ctr">
              <a:buFontTx/>
              <a:buNone/>
            </a:pPr>
            <a:r>
              <a:rPr lang="el-GR" sz="5400">
                <a:cs typeface="Arial" pitchFamily="34" charset="0"/>
              </a:rPr>
              <a:t>σ</a:t>
            </a:r>
            <a:r>
              <a:rPr lang="el-GR" sz="5400" baseline="-25000">
                <a:cs typeface="Arial" pitchFamily="34" charset="0"/>
              </a:rPr>
              <a:t>total</a:t>
            </a:r>
            <a:r>
              <a:rPr lang="en-US" sz="5400" baseline="30000">
                <a:cs typeface="Arial" pitchFamily="34" charset="0"/>
              </a:rPr>
              <a:t>2</a:t>
            </a:r>
            <a:r>
              <a:rPr lang="en-US" sz="5400">
                <a:cs typeface="Arial" pitchFamily="34" charset="0"/>
              </a:rPr>
              <a:t> = </a:t>
            </a:r>
            <a:r>
              <a:rPr lang="el-GR" sz="5400">
                <a:cs typeface="Arial" pitchFamily="34" charset="0"/>
              </a:rPr>
              <a:t>σ</a:t>
            </a:r>
            <a:r>
              <a:rPr lang="en-US" sz="5400" baseline="-25000">
                <a:cs typeface="Arial" pitchFamily="34" charset="0"/>
              </a:rPr>
              <a:t>1</a:t>
            </a:r>
            <a:r>
              <a:rPr lang="en-US" sz="5400" baseline="30000">
                <a:cs typeface="Arial" pitchFamily="34" charset="0"/>
              </a:rPr>
              <a:t>2</a:t>
            </a:r>
            <a:r>
              <a:rPr lang="en-US" sz="5400">
                <a:cs typeface="Arial" pitchFamily="34" charset="0"/>
              </a:rPr>
              <a:t> + </a:t>
            </a:r>
            <a:r>
              <a:rPr lang="el-GR" sz="5400">
                <a:cs typeface="Arial" pitchFamily="34" charset="0"/>
              </a:rPr>
              <a:t>σ</a:t>
            </a:r>
            <a:r>
              <a:rPr lang="en-US" sz="5400" baseline="-25000">
                <a:cs typeface="Arial" pitchFamily="34" charset="0"/>
              </a:rPr>
              <a:t>2</a:t>
            </a:r>
            <a:r>
              <a:rPr lang="en-US" sz="5400" baseline="30000">
                <a:cs typeface="Arial" pitchFamily="34" charset="0"/>
              </a:rPr>
              <a:t>2</a:t>
            </a:r>
            <a:endParaRPr lang="en-US" sz="5400">
              <a:cs typeface="Arial" pitchFamily="34" charset="0"/>
            </a:endParaRPr>
          </a:p>
          <a:p>
            <a:pPr algn="ctr">
              <a:buFontTx/>
              <a:buNone/>
            </a:pPr>
            <a:endParaRPr lang="el-GR" sz="5400">
              <a:cs typeface="Arial" pitchFamily="34" charset="0"/>
            </a:endParaRPr>
          </a:p>
        </p:txBody>
      </p:sp>
    </p:spTree>
    <p:extLst>
      <p:ext uri="{BB962C8B-B14F-4D97-AF65-F5344CB8AC3E}">
        <p14:creationId xmlns:p14="http://schemas.microsoft.com/office/powerpoint/2010/main" val="58421368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283" name="Text Box 3"/>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a:t>
            </a:r>
          </a:p>
        </p:txBody>
      </p:sp>
      <p:sp>
        <p:nvSpPr>
          <p:cNvPr id="97284" name="Text Box 4"/>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x-ray beam</a:t>
            </a:r>
          </a:p>
        </p:txBody>
      </p:sp>
      <p:grpSp>
        <p:nvGrpSpPr>
          <p:cNvPr id="97285" name="Group 5"/>
          <p:cNvGrpSpPr>
            <a:grpSpLocks/>
          </p:cNvGrpSpPr>
          <p:nvPr/>
        </p:nvGrpSpPr>
        <p:grpSpPr bwMode="auto">
          <a:xfrm>
            <a:off x="-1524000" y="4610100"/>
            <a:ext cx="4876800" cy="304800"/>
            <a:chOff x="288" y="3936"/>
            <a:chExt cx="3072" cy="192"/>
          </a:xfrm>
        </p:grpSpPr>
        <p:sp>
          <p:nvSpPr>
            <p:cNvPr id="97317" name="Freeform 6"/>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18" name="Freeform 7"/>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19" name="Freeform 8"/>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20" name="Freeform 9"/>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21" name="Freeform 10"/>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22" name="Freeform 11"/>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23" name="Freeform 12"/>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24" name="Freeform 13"/>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97286" name="Group 14"/>
          <p:cNvGrpSpPr>
            <a:grpSpLocks/>
          </p:cNvGrpSpPr>
          <p:nvPr/>
        </p:nvGrpSpPr>
        <p:grpSpPr bwMode="auto">
          <a:xfrm>
            <a:off x="-1524000" y="3390900"/>
            <a:ext cx="4876800" cy="304800"/>
            <a:chOff x="288" y="3936"/>
            <a:chExt cx="3072" cy="192"/>
          </a:xfrm>
        </p:grpSpPr>
        <p:sp>
          <p:nvSpPr>
            <p:cNvPr id="97309" name="Freeform 15"/>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10" name="Freeform 16"/>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11" name="Freeform 17"/>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12" name="Freeform 18"/>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13" name="Freeform 19"/>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14" name="Freeform 20"/>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15" name="Freeform 21"/>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16" name="Freeform 22"/>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97287" name="Rectangle 23"/>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5400">
                <a:solidFill>
                  <a:srgbClr val="000000"/>
                </a:solidFill>
              </a:rPr>
              <a:t>anomalous scattering</a:t>
            </a:r>
          </a:p>
        </p:txBody>
      </p:sp>
      <p:sp>
        <p:nvSpPr>
          <p:cNvPr id="97288" name="Oval 24"/>
          <p:cNvSpPr>
            <a:spLocks noChangeArrowheads="1"/>
          </p:cNvSpPr>
          <p:nvPr/>
        </p:nvSpPr>
        <p:spPr bwMode="auto">
          <a:xfrm>
            <a:off x="3276600" y="4648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289" name="Freeform 25"/>
          <p:cNvSpPr>
            <a:spLocks/>
          </p:cNvSpPr>
          <p:nvPr/>
        </p:nvSpPr>
        <p:spPr bwMode="auto">
          <a:xfrm rot="-2169491">
            <a:off x="3305175" y="43053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290" name="Freeform 26"/>
          <p:cNvSpPr>
            <a:spLocks/>
          </p:cNvSpPr>
          <p:nvPr/>
        </p:nvSpPr>
        <p:spPr bwMode="auto">
          <a:xfrm rot="-2169491">
            <a:off x="3797300" y="39465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291" name="Freeform 27"/>
          <p:cNvSpPr>
            <a:spLocks/>
          </p:cNvSpPr>
          <p:nvPr/>
        </p:nvSpPr>
        <p:spPr bwMode="auto">
          <a:xfrm rot="-2169491">
            <a:off x="4289425" y="35861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292" name="Freeform 28"/>
          <p:cNvSpPr>
            <a:spLocks/>
          </p:cNvSpPr>
          <p:nvPr/>
        </p:nvSpPr>
        <p:spPr bwMode="auto">
          <a:xfrm rot="-2169491">
            <a:off x="4781550" y="32273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293" name="Freeform 29"/>
          <p:cNvSpPr>
            <a:spLocks/>
          </p:cNvSpPr>
          <p:nvPr/>
        </p:nvSpPr>
        <p:spPr bwMode="auto">
          <a:xfrm rot="-2169491">
            <a:off x="5275263" y="2867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294" name="Freeform 30"/>
          <p:cNvSpPr>
            <a:spLocks/>
          </p:cNvSpPr>
          <p:nvPr/>
        </p:nvSpPr>
        <p:spPr bwMode="auto">
          <a:xfrm rot="-2169491">
            <a:off x="5767388" y="2508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295" name="Freeform 31"/>
          <p:cNvSpPr>
            <a:spLocks/>
          </p:cNvSpPr>
          <p:nvPr/>
        </p:nvSpPr>
        <p:spPr bwMode="auto">
          <a:xfrm rot="-2169491">
            <a:off x="6259513" y="21478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296" name="Freeform 32"/>
          <p:cNvSpPr>
            <a:spLocks/>
          </p:cNvSpPr>
          <p:nvPr/>
        </p:nvSpPr>
        <p:spPr bwMode="auto">
          <a:xfrm>
            <a:off x="6802438" y="1878013"/>
            <a:ext cx="254000" cy="242887"/>
          </a:xfrm>
          <a:custGeom>
            <a:avLst/>
            <a:gdLst>
              <a:gd name="T0" fmla="*/ 6350 w 160"/>
              <a:gd name="T1" fmla="*/ 242887 h 153"/>
              <a:gd name="T2" fmla="*/ 39688 w 160"/>
              <a:gd name="T3" fmla="*/ 30162 h 153"/>
              <a:gd name="T4" fmla="*/ 254000 w 160"/>
              <a:gd name="T5" fmla="*/ 63500 h 153"/>
              <a:gd name="T6" fmla="*/ 0 60000 65536"/>
              <a:gd name="T7" fmla="*/ 0 60000 65536"/>
              <a:gd name="T8" fmla="*/ 0 60000 65536"/>
            </a:gdLst>
            <a:ahLst/>
            <a:cxnLst>
              <a:cxn ang="T6">
                <a:pos x="T0" y="T1"/>
              </a:cxn>
              <a:cxn ang="T7">
                <a:pos x="T2" y="T3"/>
              </a:cxn>
              <a:cxn ang="T8">
                <a:pos x="T4" y="T5"/>
              </a:cxn>
            </a:cxnLst>
            <a:rect l="0" t="0" r="r" b="b"/>
            <a:pathLst>
              <a:path w="160" h="153">
                <a:moveTo>
                  <a:pt x="4" y="153"/>
                </a:moveTo>
                <a:cubicBezTo>
                  <a:pt x="2" y="95"/>
                  <a:pt x="0" y="38"/>
                  <a:pt x="25" y="19"/>
                </a:cubicBezTo>
                <a:cubicBezTo>
                  <a:pt x="51" y="0"/>
                  <a:pt x="138" y="37"/>
                  <a:pt x="160" y="4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297" name="Freeform 33"/>
          <p:cNvSpPr>
            <a:spLocks/>
          </p:cNvSpPr>
          <p:nvPr/>
        </p:nvSpPr>
        <p:spPr bwMode="auto">
          <a:xfrm rot="-1514108">
            <a:off x="3327400" y="3270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298" name="Freeform 34"/>
          <p:cNvSpPr>
            <a:spLocks/>
          </p:cNvSpPr>
          <p:nvPr/>
        </p:nvSpPr>
        <p:spPr bwMode="auto">
          <a:xfrm rot="-1514108">
            <a:off x="3878263" y="3011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299" name="Freeform 35"/>
          <p:cNvSpPr>
            <a:spLocks/>
          </p:cNvSpPr>
          <p:nvPr/>
        </p:nvSpPr>
        <p:spPr bwMode="auto">
          <a:xfrm rot="-1514108">
            <a:off x="4429125" y="27511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00" name="Freeform 36"/>
          <p:cNvSpPr>
            <a:spLocks/>
          </p:cNvSpPr>
          <p:nvPr/>
        </p:nvSpPr>
        <p:spPr bwMode="auto">
          <a:xfrm rot="-1514108">
            <a:off x="4981575" y="24907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01" name="Freeform 37"/>
          <p:cNvSpPr>
            <a:spLocks/>
          </p:cNvSpPr>
          <p:nvPr/>
        </p:nvSpPr>
        <p:spPr bwMode="auto">
          <a:xfrm rot="-1514108">
            <a:off x="5532438" y="2232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02" name="Freeform 38"/>
          <p:cNvSpPr>
            <a:spLocks/>
          </p:cNvSpPr>
          <p:nvPr/>
        </p:nvSpPr>
        <p:spPr bwMode="auto">
          <a:xfrm rot="-1514108">
            <a:off x="6084888" y="197167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03" name="Freeform 39"/>
          <p:cNvSpPr>
            <a:spLocks/>
          </p:cNvSpPr>
          <p:nvPr/>
        </p:nvSpPr>
        <p:spPr bwMode="auto">
          <a:xfrm>
            <a:off x="6664325" y="1768475"/>
            <a:ext cx="358775" cy="223838"/>
          </a:xfrm>
          <a:custGeom>
            <a:avLst/>
            <a:gdLst>
              <a:gd name="T0" fmla="*/ 0 w 226"/>
              <a:gd name="T1" fmla="*/ 223838 h 141"/>
              <a:gd name="T2" fmla="*/ 73025 w 226"/>
              <a:gd name="T3" fmla="*/ 22225 h 141"/>
              <a:gd name="T4" fmla="*/ 276225 w 226"/>
              <a:gd name="T5" fmla="*/ 95250 h 141"/>
              <a:gd name="T6" fmla="*/ 358775 w 226"/>
              <a:gd name="T7" fmla="*/ 127000 h 1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 h="141">
                <a:moveTo>
                  <a:pt x="0" y="141"/>
                </a:moveTo>
                <a:cubicBezTo>
                  <a:pt x="8" y="84"/>
                  <a:pt x="17" y="27"/>
                  <a:pt x="46" y="14"/>
                </a:cubicBezTo>
                <a:cubicBezTo>
                  <a:pt x="75" y="0"/>
                  <a:pt x="144" y="49"/>
                  <a:pt x="174" y="60"/>
                </a:cubicBezTo>
                <a:cubicBezTo>
                  <a:pt x="204" y="71"/>
                  <a:pt x="215" y="76"/>
                  <a:pt x="226" y="8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nvGrpSpPr>
          <p:cNvPr id="97304" name="Group 40"/>
          <p:cNvGrpSpPr>
            <a:grpSpLocks/>
          </p:cNvGrpSpPr>
          <p:nvPr/>
        </p:nvGrpSpPr>
        <p:grpSpPr bwMode="auto">
          <a:xfrm>
            <a:off x="6554788" y="1181100"/>
            <a:ext cx="1069975" cy="5562600"/>
            <a:chOff x="4129" y="744"/>
            <a:chExt cx="674" cy="3504"/>
          </a:xfrm>
        </p:grpSpPr>
        <p:sp>
          <p:nvSpPr>
            <p:cNvPr id="97306" name="Line 41"/>
            <p:cNvSpPr>
              <a:spLocks noChangeShapeType="1"/>
            </p:cNvSpPr>
            <p:nvPr/>
          </p:nvSpPr>
          <p:spPr bwMode="auto">
            <a:xfrm>
              <a:off x="4416" y="744"/>
              <a:ext cx="0" cy="35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07" name="Text Box 42"/>
            <p:cNvSpPr txBox="1">
              <a:spLocks noChangeArrowheads="1"/>
            </p:cNvSpPr>
            <p:nvPr/>
          </p:nvSpPr>
          <p:spPr bwMode="auto">
            <a:xfrm rot="-5400000">
              <a:off x="3927" y="3770"/>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detector</a:t>
              </a:r>
            </a:p>
          </p:txBody>
        </p:sp>
        <p:sp>
          <p:nvSpPr>
            <p:cNvPr id="97308" name="Freeform 43"/>
            <p:cNvSpPr>
              <a:spLocks/>
            </p:cNvSpPr>
            <p:nvPr/>
          </p:nvSpPr>
          <p:spPr bwMode="auto">
            <a:xfrm>
              <a:off x="4408" y="862"/>
              <a:ext cx="395" cy="816"/>
            </a:xfrm>
            <a:custGeom>
              <a:avLst/>
              <a:gdLst>
                <a:gd name="T0" fmla="*/ 15 w 395"/>
                <a:gd name="T1" fmla="*/ 0 h 816"/>
                <a:gd name="T2" fmla="*/ 15 w 395"/>
                <a:gd name="T3" fmla="*/ 144 h 816"/>
                <a:gd name="T4" fmla="*/ 10 w 395"/>
                <a:gd name="T5" fmla="*/ 246 h 816"/>
                <a:gd name="T6" fmla="*/ 76 w 395"/>
                <a:gd name="T7" fmla="*/ 300 h 816"/>
                <a:gd name="T8" fmla="*/ 394 w 395"/>
                <a:gd name="T9" fmla="*/ 336 h 816"/>
                <a:gd name="T10" fmla="*/ 84 w 395"/>
                <a:gd name="T11" fmla="*/ 410 h 816"/>
                <a:gd name="T12" fmla="*/ 18 w 395"/>
                <a:gd name="T13" fmla="*/ 450 h 816"/>
                <a:gd name="T14" fmla="*/ 15 w 395"/>
                <a:gd name="T15" fmla="*/ 528 h 816"/>
                <a:gd name="T16" fmla="*/ 15 w 395"/>
                <a:gd name="T17" fmla="*/ 672 h 816"/>
                <a:gd name="T18" fmla="*/ 15 w 395"/>
                <a:gd name="T19" fmla="*/ 816 h 8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5" h="816">
                  <a:moveTo>
                    <a:pt x="15" y="0"/>
                  </a:moveTo>
                  <a:cubicBezTo>
                    <a:pt x="15" y="24"/>
                    <a:pt x="16" y="103"/>
                    <a:pt x="15" y="144"/>
                  </a:cubicBezTo>
                  <a:cubicBezTo>
                    <a:pt x="14" y="185"/>
                    <a:pt x="0" y="220"/>
                    <a:pt x="10" y="246"/>
                  </a:cubicBezTo>
                  <a:cubicBezTo>
                    <a:pt x="20" y="272"/>
                    <a:pt x="12" y="285"/>
                    <a:pt x="76" y="300"/>
                  </a:cubicBezTo>
                  <a:cubicBezTo>
                    <a:pt x="140" y="315"/>
                    <a:pt x="393" y="318"/>
                    <a:pt x="394" y="336"/>
                  </a:cubicBezTo>
                  <a:cubicBezTo>
                    <a:pt x="395" y="354"/>
                    <a:pt x="147" y="391"/>
                    <a:pt x="84" y="410"/>
                  </a:cubicBezTo>
                  <a:cubicBezTo>
                    <a:pt x="21" y="429"/>
                    <a:pt x="29" y="430"/>
                    <a:pt x="18" y="450"/>
                  </a:cubicBezTo>
                  <a:cubicBezTo>
                    <a:pt x="7" y="470"/>
                    <a:pt x="16" y="491"/>
                    <a:pt x="15" y="528"/>
                  </a:cubicBezTo>
                  <a:cubicBezTo>
                    <a:pt x="14" y="565"/>
                    <a:pt x="15" y="624"/>
                    <a:pt x="15" y="672"/>
                  </a:cubicBezTo>
                  <a:cubicBezTo>
                    <a:pt x="15" y="720"/>
                    <a:pt x="15" y="792"/>
                    <a:pt x="15"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97305" name="Oval 44"/>
          <p:cNvSpPr>
            <a:spLocks noChangeArrowheads="1"/>
          </p:cNvSpPr>
          <p:nvPr/>
        </p:nvSpPr>
        <p:spPr bwMode="auto">
          <a:xfrm>
            <a:off x="3236913" y="3476625"/>
            <a:ext cx="204787" cy="206375"/>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428561834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8307" name="Line 3"/>
          <p:cNvSpPr>
            <a:spLocks noChangeShapeType="1"/>
          </p:cNvSpPr>
          <p:nvPr/>
        </p:nvSpPr>
        <p:spPr bwMode="auto">
          <a:xfrm>
            <a:off x="7010400" y="1181100"/>
            <a:ext cx="0" cy="5562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08" name="Text Box 4"/>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a:t>
            </a:r>
          </a:p>
        </p:txBody>
      </p:sp>
      <p:sp>
        <p:nvSpPr>
          <p:cNvPr id="98309" name="Text Box 5"/>
          <p:cNvSpPr txBox="1">
            <a:spLocks noChangeArrowheads="1"/>
          </p:cNvSpPr>
          <p:nvPr/>
        </p:nvSpPr>
        <p:spPr bwMode="auto">
          <a:xfrm rot="-5400000">
            <a:off x="6233319" y="5985669"/>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detector</a:t>
            </a:r>
          </a:p>
        </p:txBody>
      </p:sp>
      <p:sp>
        <p:nvSpPr>
          <p:cNvPr id="98310" name="Text Box 6"/>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x-ray beam</a:t>
            </a:r>
          </a:p>
        </p:txBody>
      </p:sp>
      <p:grpSp>
        <p:nvGrpSpPr>
          <p:cNvPr id="98311" name="Group 7"/>
          <p:cNvGrpSpPr>
            <a:grpSpLocks/>
          </p:cNvGrpSpPr>
          <p:nvPr/>
        </p:nvGrpSpPr>
        <p:grpSpPr bwMode="auto">
          <a:xfrm>
            <a:off x="-1524000" y="4610100"/>
            <a:ext cx="4876800" cy="304800"/>
            <a:chOff x="288" y="3936"/>
            <a:chExt cx="3072" cy="192"/>
          </a:xfrm>
        </p:grpSpPr>
        <p:sp>
          <p:nvSpPr>
            <p:cNvPr id="98340" name="Freeform 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41" name="Freeform 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42" name="Freeform 1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43" name="Freeform 1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44" name="Freeform 1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45" name="Freeform 1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46" name="Freeform 1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47" name="Freeform 1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98312" name="Group 16"/>
          <p:cNvGrpSpPr>
            <a:grpSpLocks/>
          </p:cNvGrpSpPr>
          <p:nvPr/>
        </p:nvGrpSpPr>
        <p:grpSpPr bwMode="auto">
          <a:xfrm>
            <a:off x="-1524000" y="3390900"/>
            <a:ext cx="4876800" cy="304800"/>
            <a:chOff x="288" y="3936"/>
            <a:chExt cx="3072" cy="192"/>
          </a:xfrm>
        </p:grpSpPr>
        <p:sp>
          <p:nvSpPr>
            <p:cNvPr id="98332" name="Freeform 1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33" name="Freeform 1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34" name="Freeform 1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35" name="Freeform 2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36" name="Freeform 2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37" name="Freeform 2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38" name="Freeform 2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39" name="Freeform 2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98313" name="Rectangle 25"/>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5400">
                <a:solidFill>
                  <a:srgbClr val="000000"/>
                </a:solidFill>
              </a:rPr>
              <a:t>anomalous scattering</a:t>
            </a:r>
          </a:p>
        </p:txBody>
      </p:sp>
      <p:sp>
        <p:nvSpPr>
          <p:cNvPr id="98314" name="Oval 26"/>
          <p:cNvSpPr>
            <a:spLocks noChangeArrowheads="1"/>
          </p:cNvSpPr>
          <p:nvPr/>
        </p:nvSpPr>
        <p:spPr bwMode="auto">
          <a:xfrm>
            <a:off x="3276600" y="4648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8315" name="Freeform 27"/>
          <p:cNvSpPr>
            <a:spLocks/>
          </p:cNvSpPr>
          <p:nvPr/>
        </p:nvSpPr>
        <p:spPr bwMode="auto">
          <a:xfrm rot="-2169491">
            <a:off x="3305175" y="43053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16" name="Freeform 28"/>
          <p:cNvSpPr>
            <a:spLocks/>
          </p:cNvSpPr>
          <p:nvPr/>
        </p:nvSpPr>
        <p:spPr bwMode="auto">
          <a:xfrm rot="-2169491">
            <a:off x="3797300" y="39465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17" name="Freeform 29"/>
          <p:cNvSpPr>
            <a:spLocks/>
          </p:cNvSpPr>
          <p:nvPr/>
        </p:nvSpPr>
        <p:spPr bwMode="auto">
          <a:xfrm rot="-2169491">
            <a:off x="4289425" y="35861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18" name="Freeform 30"/>
          <p:cNvSpPr>
            <a:spLocks/>
          </p:cNvSpPr>
          <p:nvPr/>
        </p:nvSpPr>
        <p:spPr bwMode="auto">
          <a:xfrm rot="-2169491">
            <a:off x="4781550" y="32273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19" name="Freeform 31"/>
          <p:cNvSpPr>
            <a:spLocks/>
          </p:cNvSpPr>
          <p:nvPr/>
        </p:nvSpPr>
        <p:spPr bwMode="auto">
          <a:xfrm rot="-2169491">
            <a:off x="5275263" y="2867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20" name="Freeform 32"/>
          <p:cNvSpPr>
            <a:spLocks/>
          </p:cNvSpPr>
          <p:nvPr/>
        </p:nvSpPr>
        <p:spPr bwMode="auto">
          <a:xfrm rot="-2169491">
            <a:off x="5767388" y="2508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21" name="Freeform 33"/>
          <p:cNvSpPr>
            <a:spLocks/>
          </p:cNvSpPr>
          <p:nvPr/>
        </p:nvSpPr>
        <p:spPr bwMode="auto">
          <a:xfrm rot="-2169491">
            <a:off x="6259513" y="21478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22" name="Freeform 34"/>
          <p:cNvSpPr>
            <a:spLocks/>
          </p:cNvSpPr>
          <p:nvPr/>
        </p:nvSpPr>
        <p:spPr bwMode="auto">
          <a:xfrm>
            <a:off x="6802438" y="1878013"/>
            <a:ext cx="254000" cy="242887"/>
          </a:xfrm>
          <a:custGeom>
            <a:avLst/>
            <a:gdLst>
              <a:gd name="T0" fmla="*/ 6350 w 160"/>
              <a:gd name="T1" fmla="*/ 242887 h 153"/>
              <a:gd name="T2" fmla="*/ 39688 w 160"/>
              <a:gd name="T3" fmla="*/ 30162 h 153"/>
              <a:gd name="T4" fmla="*/ 254000 w 160"/>
              <a:gd name="T5" fmla="*/ 63500 h 153"/>
              <a:gd name="T6" fmla="*/ 0 60000 65536"/>
              <a:gd name="T7" fmla="*/ 0 60000 65536"/>
              <a:gd name="T8" fmla="*/ 0 60000 65536"/>
            </a:gdLst>
            <a:ahLst/>
            <a:cxnLst>
              <a:cxn ang="T6">
                <a:pos x="T0" y="T1"/>
              </a:cxn>
              <a:cxn ang="T7">
                <a:pos x="T2" y="T3"/>
              </a:cxn>
              <a:cxn ang="T8">
                <a:pos x="T4" y="T5"/>
              </a:cxn>
            </a:cxnLst>
            <a:rect l="0" t="0" r="r" b="b"/>
            <a:pathLst>
              <a:path w="160" h="153">
                <a:moveTo>
                  <a:pt x="4" y="153"/>
                </a:moveTo>
                <a:cubicBezTo>
                  <a:pt x="2" y="95"/>
                  <a:pt x="0" y="38"/>
                  <a:pt x="25" y="19"/>
                </a:cubicBezTo>
                <a:cubicBezTo>
                  <a:pt x="51" y="0"/>
                  <a:pt x="138" y="37"/>
                  <a:pt x="160" y="4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23" name="Freeform 35"/>
          <p:cNvSpPr>
            <a:spLocks/>
          </p:cNvSpPr>
          <p:nvPr/>
        </p:nvSpPr>
        <p:spPr bwMode="auto">
          <a:xfrm rot="-1514108">
            <a:off x="3814763" y="30241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24" name="Freeform 36"/>
          <p:cNvSpPr>
            <a:spLocks/>
          </p:cNvSpPr>
          <p:nvPr/>
        </p:nvSpPr>
        <p:spPr bwMode="auto">
          <a:xfrm rot="-1514108">
            <a:off x="4365625" y="27638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25" name="Freeform 37"/>
          <p:cNvSpPr>
            <a:spLocks/>
          </p:cNvSpPr>
          <p:nvPr/>
        </p:nvSpPr>
        <p:spPr bwMode="auto">
          <a:xfrm rot="-1514108">
            <a:off x="4918075" y="2503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26" name="Freeform 38"/>
          <p:cNvSpPr>
            <a:spLocks/>
          </p:cNvSpPr>
          <p:nvPr/>
        </p:nvSpPr>
        <p:spPr bwMode="auto">
          <a:xfrm rot="-1514108">
            <a:off x="5468938" y="22447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27" name="Freeform 39"/>
          <p:cNvSpPr>
            <a:spLocks/>
          </p:cNvSpPr>
          <p:nvPr/>
        </p:nvSpPr>
        <p:spPr bwMode="auto">
          <a:xfrm rot="-1514108">
            <a:off x="6021388" y="198437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28" name="Freeform 40"/>
          <p:cNvSpPr>
            <a:spLocks/>
          </p:cNvSpPr>
          <p:nvPr/>
        </p:nvSpPr>
        <p:spPr bwMode="auto">
          <a:xfrm>
            <a:off x="6600825" y="1781175"/>
            <a:ext cx="358775" cy="223838"/>
          </a:xfrm>
          <a:custGeom>
            <a:avLst/>
            <a:gdLst>
              <a:gd name="T0" fmla="*/ 0 w 226"/>
              <a:gd name="T1" fmla="*/ 223838 h 141"/>
              <a:gd name="T2" fmla="*/ 73025 w 226"/>
              <a:gd name="T3" fmla="*/ 22225 h 141"/>
              <a:gd name="T4" fmla="*/ 276225 w 226"/>
              <a:gd name="T5" fmla="*/ 95250 h 141"/>
              <a:gd name="T6" fmla="*/ 358775 w 226"/>
              <a:gd name="T7" fmla="*/ 127000 h 1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 h="141">
                <a:moveTo>
                  <a:pt x="0" y="141"/>
                </a:moveTo>
                <a:cubicBezTo>
                  <a:pt x="8" y="84"/>
                  <a:pt x="17" y="27"/>
                  <a:pt x="46" y="14"/>
                </a:cubicBezTo>
                <a:cubicBezTo>
                  <a:pt x="75" y="0"/>
                  <a:pt x="144" y="49"/>
                  <a:pt x="174" y="60"/>
                </a:cubicBezTo>
                <a:cubicBezTo>
                  <a:pt x="204" y="71"/>
                  <a:pt x="215" y="76"/>
                  <a:pt x="226" y="8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29" name="Freeform 41"/>
          <p:cNvSpPr>
            <a:spLocks/>
          </p:cNvSpPr>
          <p:nvPr/>
        </p:nvSpPr>
        <p:spPr bwMode="auto">
          <a:xfrm>
            <a:off x="6989763" y="1371600"/>
            <a:ext cx="479425" cy="1295400"/>
          </a:xfrm>
          <a:custGeom>
            <a:avLst/>
            <a:gdLst>
              <a:gd name="T0" fmla="*/ 31750 w 302"/>
              <a:gd name="T1" fmla="*/ 0 h 816"/>
              <a:gd name="T2" fmla="*/ 31750 w 302"/>
              <a:gd name="T3" fmla="*/ 228600 h 816"/>
              <a:gd name="T4" fmla="*/ 74613 w 302"/>
              <a:gd name="T5" fmla="*/ 469900 h 816"/>
              <a:gd name="T6" fmla="*/ 477838 w 302"/>
              <a:gd name="T7" fmla="*/ 542925 h 816"/>
              <a:gd name="T8" fmla="*/ 80963 w 302"/>
              <a:gd name="T9" fmla="*/ 666750 h 816"/>
              <a:gd name="T10" fmla="*/ 31750 w 302"/>
              <a:gd name="T11" fmla="*/ 838200 h 816"/>
              <a:gd name="T12" fmla="*/ 31750 w 302"/>
              <a:gd name="T13" fmla="*/ 1066800 h 816"/>
              <a:gd name="T14" fmla="*/ 31750 w 302"/>
              <a:gd name="T15" fmla="*/ 1295400 h 8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2" h="816">
                <a:moveTo>
                  <a:pt x="20" y="0"/>
                </a:moveTo>
                <a:cubicBezTo>
                  <a:pt x="20" y="24"/>
                  <a:pt x="16" y="95"/>
                  <a:pt x="20" y="144"/>
                </a:cubicBezTo>
                <a:cubicBezTo>
                  <a:pt x="24" y="193"/>
                  <a:pt x="0" y="263"/>
                  <a:pt x="47" y="296"/>
                </a:cubicBezTo>
                <a:cubicBezTo>
                  <a:pt x="94" y="329"/>
                  <a:pt x="300" y="321"/>
                  <a:pt x="301" y="342"/>
                </a:cubicBezTo>
                <a:cubicBezTo>
                  <a:pt x="302" y="363"/>
                  <a:pt x="98" y="389"/>
                  <a:pt x="51" y="420"/>
                </a:cubicBezTo>
                <a:cubicBezTo>
                  <a:pt x="4" y="451"/>
                  <a:pt x="25" y="486"/>
                  <a:pt x="20" y="528"/>
                </a:cubicBezTo>
                <a:cubicBezTo>
                  <a:pt x="15" y="570"/>
                  <a:pt x="20" y="624"/>
                  <a:pt x="20" y="672"/>
                </a:cubicBezTo>
                <a:cubicBezTo>
                  <a:pt x="20" y="720"/>
                  <a:pt x="20" y="792"/>
                  <a:pt x="20"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30" name="Freeform 42"/>
          <p:cNvSpPr>
            <a:spLocks/>
          </p:cNvSpPr>
          <p:nvPr/>
        </p:nvSpPr>
        <p:spPr bwMode="auto">
          <a:xfrm rot="-1514108">
            <a:off x="3263900" y="32829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31" name="Oval 43"/>
          <p:cNvSpPr>
            <a:spLocks noChangeArrowheads="1"/>
          </p:cNvSpPr>
          <p:nvPr/>
        </p:nvSpPr>
        <p:spPr bwMode="auto">
          <a:xfrm>
            <a:off x="3236913" y="3476625"/>
            <a:ext cx="204787" cy="206375"/>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6860492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t>Scattering: atom by atom</a:t>
            </a:r>
          </a:p>
        </p:txBody>
      </p:sp>
      <p:graphicFrame>
        <p:nvGraphicFramePr>
          <p:cNvPr id="29699" name="Object 3"/>
          <p:cNvGraphicFramePr>
            <a:graphicFrameLocks noChangeAspect="1"/>
          </p:cNvGraphicFramePr>
          <p:nvPr>
            <p:ph idx="1"/>
          </p:nvPr>
        </p:nvGraphicFramePr>
        <p:xfrm>
          <a:off x="2443163" y="1763713"/>
          <a:ext cx="6086475" cy="4054475"/>
        </p:xfrm>
        <a:graphic>
          <a:graphicData uri="http://schemas.openxmlformats.org/presentationml/2006/ole">
            <mc:AlternateContent xmlns:mc="http://schemas.openxmlformats.org/markup-compatibility/2006">
              <mc:Choice xmlns:v="urn:schemas-microsoft-com:vml" Requires="v">
                <p:oleObj spid="_x0000_s144387" name="Chart" r:id="rId3" imgW="6096075" imgH="4067089" progId="MSGraph.Chart.8">
                  <p:embed followColorScheme="full"/>
                </p:oleObj>
              </mc:Choice>
              <mc:Fallback>
                <p:oleObj name="Chart" r:id="rId3" imgW="6096075" imgH="4067089" progId="MSGraph.Chart.8">
                  <p:embed followColorScheme="full"/>
                  <p:pic>
                    <p:nvPicPr>
                      <p:cNvPr id="0" name=""/>
                      <p:cNvPicPr>
                        <a:picLocks noChangeAspect="1" noChangeArrowheads="1"/>
                      </p:cNvPicPr>
                      <p:nvPr/>
                    </p:nvPicPr>
                    <p:blipFill>
                      <a:blip r:embed="rId4"/>
                      <a:srcRect/>
                      <a:stretch>
                        <a:fillRect/>
                      </a:stretch>
                    </p:blipFill>
                    <p:spPr bwMode="auto">
                      <a:xfrm>
                        <a:off x="2443163" y="1763713"/>
                        <a:ext cx="6086475" cy="405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9700" name="Oval 4"/>
          <p:cNvSpPr>
            <a:spLocks noChangeArrowheads="1"/>
          </p:cNvSpPr>
          <p:nvPr/>
        </p:nvSpPr>
        <p:spPr bwMode="auto">
          <a:xfrm>
            <a:off x="982663" y="2859088"/>
            <a:ext cx="182562" cy="182562"/>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29701" name="Oval 5"/>
          <p:cNvSpPr>
            <a:spLocks noChangeArrowheads="1"/>
          </p:cNvSpPr>
          <p:nvPr/>
        </p:nvSpPr>
        <p:spPr bwMode="auto">
          <a:xfrm>
            <a:off x="982663" y="3255963"/>
            <a:ext cx="182562" cy="182562"/>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29702" name="Oval 6"/>
          <p:cNvSpPr>
            <a:spLocks noChangeArrowheads="1"/>
          </p:cNvSpPr>
          <p:nvPr/>
        </p:nvSpPr>
        <p:spPr bwMode="auto">
          <a:xfrm>
            <a:off x="982663" y="3651250"/>
            <a:ext cx="182562" cy="182563"/>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29703" name="Oval 7"/>
          <p:cNvSpPr>
            <a:spLocks noChangeArrowheads="1"/>
          </p:cNvSpPr>
          <p:nvPr/>
        </p:nvSpPr>
        <p:spPr bwMode="auto">
          <a:xfrm>
            <a:off x="982663" y="4046538"/>
            <a:ext cx="182562" cy="182562"/>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29704" name="Oval 8"/>
          <p:cNvSpPr>
            <a:spLocks noChangeArrowheads="1"/>
          </p:cNvSpPr>
          <p:nvPr/>
        </p:nvSpPr>
        <p:spPr bwMode="auto">
          <a:xfrm>
            <a:off x="982663" y="4443413"/>
            <a:ext cx="182562" cy="182562"/>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29705" name="Text Box 9"/>
          <p:cNvSpPr txBox="1">
            <a:spLocks noChangeArrowheads="1"/>
          </p:cNvSpPr>
          <p:nvPr/>
        </p:nvSpPr>
        <p:spPr bwMode="auto">
          <a:xfrm>
            <a:off x="4746625" y="5665788"/>
            <a:ext cx="933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smtClean="0">
                <a:solidFill>
                  <a:srgbClr val="000000"/>
                </a:solidFill>
              </a:rPr>
              <a:t>h</a:t>
            </a:r>
            <a:r>
              <a:rPr lang="en-US" smtClean="0">
                <a:solidFill>
                  <a:srgbClr val="000000"/>
                </a:solidFill>
              </a:rPr>
              <a:t> index</a:t>
            </a:r>
          </a:p>
        </p:txBody>
      </p:sp>
      <p:sp>
        <p:nvSpPr>
          <p:cNvPr id="29706" name="Text Box 10"/>
          <p:cNvSpPr txBox="1">
            <a:spLocks noChangeArrowheads="1"/>
          </p:cNvSpPr>
          <p:nvPr/>
        </p:nvSpPr>
        <p:spPr bwMode="auto">
          <a:xfrm rot="16200000">
            <a:off x="1750219" y="3444082"/>
            <a:ext cx="1022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mtClean="0">
                <a:solidFill>
                  <a:srgbClr val="000000"/>
                </a:solidFill>
              </a:rPr>
              <a:t>intensity</a:t>
            </a:r>
          </a:p>
        </p:txBody>
      </p:sp>
    </p:spTree>
    <p:extLst>
      <p:ext uri="{BB962C8B-B14F-4D97-AF65-F5344CB8AC3E}">
        <p14:creationId xmlns:p14="http://schemas.microsoft.com/office/powerpoint/2010/main" val="271980289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9331" name="Text Box 3"/>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a:t>
            </a:r>
          </a:p>
        </p:txBody>
      </p:sp>
      <p:sp>
        <p:nvSpPr>
          <p:cNvPr id="99332" name="Text Box 4"/>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x-ray beam</a:t>
            </a:r>
          </a:p>
        </p:txBody>
      </p:sp>
      <p:grpSp>
        <p:nvGrpSpPr>
          <p:cNvPr id="99333" name="Group 5"/>
          <p:cNvGrpSpPr>
            <a:grpSpLocks/>
          </p:cNvGrpSpPr>
          <p:nvPr/>
        </p:nvGrpSpPr>
        <p:grpSpPr bwMode="auto">
          <a:xfrm>
            <a:off x="-1524000" y="4610100"/>
            <a:ext cx="4876800" cy="304800"/>
            <a:chOff x="288" y="3936"/>
            <a:chExt cx="3072" cy="192"/>
          </a:xfrm>
        </p:grpSpPr>
        <p:sp>
          <p:nvSpPr>
            <p:cNvPr id="99368" name="Freeform 6"/>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69" name="Freeform 7"/>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70" name="Freeform 8"/>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71" name="Freeform 9"/>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72" name="Freeform 10"/>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73" name="Freeform 11"/>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74" name="Freeform 12"/>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75" name="Freeform 13"/>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99334" name="Group 14"/>
          <p:cNvGrpSpPr>
            <a:grpSpLocks/>
          </p:cNvGrpSpPr>
          <p:nvPr/>
        </p:nvGrpSpPr>
        <p:grpSpPr bwMode="auto">
          <a:xfrm>
            <a:off x="-1524000" y="3390900"/>
            <a:ext cx="4876800" cy="304800"/>
            <a:chOff x="288" y="3936"/>
            <a:chExt cx="3072" cy="192"/>
          </a:xfrm>
        </p:grpSpPr>
        <p:sp>
          <p:nvSpPr>
            <p:cNvPr id="99360" name="Freeform 15"/>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61" name="Freeform 16"/>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62" name="Freeform 17"/>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63" name="Freeform 18"/>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64" name="Freeform 19"/>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65" name="Freeform 20"/>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66" name="Freeform 21"/>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67" name="Freeform 22"/>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99335" name="Rectangle 23"/>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5400">
                <a:solidFill>
                  <a:srgbClr val="000000"/>
                </a:solidFill>
              </a:rPr>
              <a:t>anomalous scattering</a:t>
            </a:r>
          </a:p>
        </p:txBody>
      </p:sp>
      <p:sp>
        <p:nvSpPr>
          <p:cNvPr id="99336" name="Freeform 24"/>
          <p:cNvSpPr>
            <a:spLocks/>
          </p:cNvSpPr>
          <p:nvPr/>
        </p:nvSpPr>
        <p:spPr bwMode="auto">
          <a:xfrm rot="-2169491">
            <a:off x="3305175" y="43053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37" name="Freeform 25"/>
          <p:cNvSpPr>
            <a:spLocks/>
          </p:cNvSpPr>
          <p:nvPr/>
        </p:nvSpPr>
        <p:spPr bwMode="auto">
          <a:xfrm rot="-2169491">
            <a:off x="3797300" y="39465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38" name="Freeform 26"/>
          <p:cNvSpPr>
            <a:spLocks/>
          </p:cNvSpPr>
          <p:nvPr/>
        </p:nvSpPr>
        <p:spPr bwMode="auto">
          <a:xfrm rot="-2169491">
            <a:off x="4289425" y="35861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39" name="Freeform 27"/>
          <p:cNvSpPr>
            <a:spLocks/>
          </p:cNvSpPr>
          <p:nvPr/>
        </p:nvSpPr>
        <p:spPr bwMode="auto">
          <a:xfrm rot="-2169491">
            <a:off x="4781550" y="32273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40" name="Freeform 28"/>
          <p:cNvSpPr>
            <a:spLocks/>
          </p:cNvSpPr>
          <p:nvPr/>
        </p:nvSpPr>
        <p:spPr bwMode="auto">
          <a:xfrm rot="-2169491">
            <a:off x="5275263" y="2867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41" name="Freeform 29"/>
          <p:cNvSpPr>
            <a:spLocks/>
          </p:cNvSpPr>
          <p:nvPr/>
        </p:nvSpPr>
        <p:spPr bwMode="auto">
          <a:xfrm rot="-2169491">
            <a:off x="5767388" y="2508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42" name="Freeform 30"/>
          <p:cNvSpPr>
            <a:spLocks/>
          </p:cNvSpPr>
          <p:nvPr/>
        </p:nvSpPr>
        <p:spPr bwMode="auto">
          <a:xfrm rot="-2169491">
            <a:off x="6259513" y="21478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43" name="Freeform 31"/>
          <p:cNvSpPr>
            <a:spLocks/>
          </p:cNvSpPr>
          <p:nvPr/>
        </p:nvSpPr>
        <p:spPr bwMode="auto">
          <a:xfrm>
            <a:off x="6802438" y="1878013"/>
            <a:ext cx="254000" cy="242887"/>
          </a:xfrm>
          <a:custGeom>
            <a:avLst/>
            <a:gdLst>
              <a:gd name="T0" fmla="*/ 6350 w 160"/>
              <a:gd name="T1" fmla="*/ 242887 h 153"/>
              <a:gd name="T2" fmla="*/ 39688 w 160"/>
              <a:gd name="T3" fmla="*/ 30162 h 153"/>
              <a:gd name="T4" fmla="*/ 254000 w 160"/>
              <a:gd name="T5" fmla="*/ 63500 h 153"/>
              <a:gd name="T6" fmla="*/ 0 60000 65536"/>
              <a:gd name="T7" fmla="*/ 0 60000 65536"/>
              <a:gd name="T8" fmla="*/ 0 60000 65536"/>
            </a:gdLst>
            <a:ahLst/>
            <a:cxnLst>
              <a:cxn ang="T6">
                <a:pos x="T0" y="T1"/>
              </a:cxn>
              <a:cxn ang="T7">
                <a:pos x="T2" y="T3"/>
              </a:cxn>
              <a:cxn ang="T8">
                <a:pos x="T4" y="T5"/>
              </a:cxn>
            </a:cxnLst>
            <a:rect l="0" t="0" r="r" b="b"/>
            <a:pathLst>
              <a:path w="160" h="153">
                <a:moveTo>
                  <a:pt x="4" y="153"/>
                </a:moveTo>
                <a:cubicBezTo>
                  <a:pt x="2" y="95"/>
                  <a:pt x="0" y="38"/>
                  <a:pt x="25" y="19"/>
                </a:cubicBezTo>
                <a:cubicBezTo>
                  <a:pt x="51" y="0"/>
                  <a:pt x="138" y="37"/>
                  <a:pt x="160" y="4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44" name="Freeform 32"/>
          <p:cNvSpPr>
            <a:spLocks/>
          </p:cNvSpPr>
          <p:nvPr/>
        </p:nvSpPr>
        <p:spPr bwMode="auto">
          <a:xfrm rot="-1514108">
            <a:off x="3327400" y="3270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45" name="Freeform 33"/>
          <p:cNvSpPr>
            <a:spLocks/>
          </p:cNvSpPr>
          <p:nvPr/>
        </p:nvSpPr>
        <p:spPr bwMode="auto">
          <a:xfrm rot="-1514108">
            <a:off x="3878263" y="3011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46" name="Freeform 34"/>
          <p:cNvSpPr>
            <a:spLocks/>
          </p:cNvSpPr>
          <p:nvPr/>
        </p:nvSpPr>
        <p:spPr bwMode="auto">
          <a:xfrm rot="-1514108">
            <a:off x="4429125" y="27511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47" name="Freeform 35"/>
          <p:cNvSpPr>
            <a:spLocks/>
          </p:cNvSpPr>
          <p:nvPr/>
        </p:nvSpPr>
        <p:spPr bwMode="auto">
          <a:xfrm rot="-1514108">
            <a:off x="4981575" y="24907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48" name="Freeform 36"/>
          <p:cNvSpPr>
            <a:spLocks/>
          </p:cNvSpPr>
          <p:nvPr/>
        </p:nvSpPr>
        <p:spPr bwMode="auto">
          <a:xfrm rot="-1514108">
            <a:off x="5532438" y="2232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49" name="Freeform 37"/>
          <p:cNvSpPr>
            <a:spLocks/>
          </p:cNvSpPr>
          <p:nvPr/>
        </p:nvSpPr>
        <p:spPr bwMode="auto">
          <a:xfrm rot="-1514108">
            <a:off x="6084888" y="197167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50" name="Freeform 38"/>
          <p:cNvSpPr>
            <a:spLocks/>
          </p:cNvSpPr>
          <p:nvPr/>
        </p:nvSpPr>
        <p:spPr bwMode="auto">
          <a:xfrm>
            <a:off x="6664325" y="1768475"/>
            <a:ext cx="358775" cy="223838"/>
          </a:xfrm>
          <a:custGeom>
            <a:avLst/>
            <a:gdLst>
              <a:gd name="T0" fmla="*/ 0 w 226"/>
              <a:gd name="T1" fmla="*/ 223838 h 141"/>
              <a:gd name="T2" fmla="*/ 73025 w 226"/>
              <a:gd name="T3" fmla="*/ 22225 h 141"/>
              <a:gd name="T4" fmla="*/ 276225 w 226"/>
              <a:gd name="T5" fmla="*/ 95250 h 141"/>
              <a:gd name="T6" fmla="*/ 358775 w 226"/>
              <a:gd name="T7" fmla="*/ 127000 h 1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 h="141">
                <a:moveTo>
                  <a:pt x="0" y="141"/>
                </a:moveTo>
                <a:cubicBezTo>
                  <a:pt x="8" y="84"/>
                  <a:pt x="17" y="27"/>
                  <a:pt x="46" y="14"/>
                </a:cubicBezTo>
                <a:cubicBezTo>
                  <a:pt x="75" y="0"/>
                  <a:pt x="144" y="49"/>
                  <a:pt x="174" y="60"/>
                </a:cubicBezTo>
                <a:cubicBezTo>
                  <a:pt x="204" y="71"/>
                  <a:pt x="215" y="76"/>
                  <a:pt x="226" y="8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nvGrpSpPr>
          <p:cNvPr id="99351" name="Group 39"/>
          <p:cNvGrpSpPr>
            <a:grpSpLocks/>
          </p:cNvGrpSpPr>
          <p:nvPr/>
        </p:nvGrpSpPr>
        <p:grpSpPr bwMode="auto">
          <a:xfrm>
            <a:off x="6554788" y="1181100"/>
            <a:ext cx="1069975" cy="5562600"/>
            <a:chOff x="4129" y="744"/>
            <a:chExt cx="674" cy="3504"/>
          </a:xfrm>
        </p:grpSpPr>
        <p:sp>
          <p:nvSpPr>
            <p:cNvPr id="99357" name="Line 40"/>
            <p:cNvSpPr>
              <a:spLocks noChangeShapeType="1"/>
            </p:cNvSpPr>
            <p:nvPr/>
          </p:nvSpPr>
          <p:spPr bwMode="auto">
            <a:xfrm>
              <a:off x="4416" y="744"/>
              <a:ext cx="0" cy="35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58" name="Text Box 41"/>
            <p:cNvSpPr txBox="1">
              <a:spLocks noChangeArrowheads="1"/>
            </p:cNvSpPr>
            <p:nvPr/>
          </p:nvSpPr>
          <p:spPr bwMode="auto">
            <a:xfrm rot="-5400000">
              <a:off x="3927" y="3770"/>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detector</a:t>
              </a:r>
            </a:p>
          </p:txBody>
        </p:sp>
        <p:sp>
          <p:nvSpPr>
            <p:cNvPr id="99359" name="Freeform 42"/>
            <p:cNvSpPr>
              <a:spLocks/>
            </p:cNvSpPr>
            <p:nvPr/>
          </p:nvSpPr>
          <p:spPr bwMode="auto">
            <a:xfrm>
              <a:off x="4408" y="862"/>
              <a:ext cx="395" cy="816"/>
            </a:xfrm>
            <a:custGeom>
              <a:avLst/>
              <a:gdLst>
                <a:gd name="T0" fmla="*/ 15 w 395"/>
                <a:gd name="T1" fmla="*/ 0 h 816"/>
                <a:gd name="T2" fmla="*/ 15 w 395"/>
                <a:gd name="T3" fmla="*/ 144 h 816"/>
                <a:gd name="T4" fmla="*/ 10 w 395"/>
                <a:gd name="T5" fmla="*/ 246 h 816"/>
                <a:gd name="T6" fmla="*/ 76 w 395"/>
                <a:gd name="T7" fmla="*/ 300 h 816"/>
                <a:gd name="T8" fmla="*/ 394 w 395"/>
                <a:gd name="T9" fmla="*/ 336 h 816"/>
                <a:gd name="T10" fmla="*/ 84 w 395"/>
                <a:gd name="T11" fmla="*/ 410 h 816"/>
                <a:gd name="T12" fmla="*/ 18 w 395"/>
                <a:gd name="T13" fmla="*/ 450 h 816"/>
                <a:gd name="T14" fmla="*/ 15 w 395"/>
                <a:gd name="T15" fmla="*/ 528 h 816"/>
                <a:gd name="T16" fmla="*/ 15 w 395"/>
                <a:gd name="T17" fmla="*/ 672 h 816"/>
                <a:gd name="T18" fmla="*/ 15 w 395"/>
                <a:gd name="T19" fmla="*/ 816 h 8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5" h="816">
                  <a:moveTo>
                    <a:pt x="15" y="0"/>
                  </a:moveTo>
                  <a:cubicBezTo>
                    <a:pt x="15" y="24"/>
                    <a:pt x="16" y="103"/>
                    <a:pt x="15" y="144"/>
                  </a:cubicBezTo>
                  <a:cubicBezTo>
                    <a:pt x="14" y="185"/>
                    <a:pt x="0" y="220"/>
                    <a:pt x="10" y="246"/>
                  </a:cubicBezTo>
                  <a:cubicBezTo>
                    <a:pt x="20" y="272"/>
                    <a:pt x="12" y="285"/>
                    <a:pt x="76" y="300"/>
                  </a:cubicBezTo>
                  <a:cubicBezTo>
                    <a:pt x="140" y="315"/>
                    <a:pt x="393" y="318"/>
                    <a:pt x="394" y="336"/>
                  </a:cubicBezTo>
                  <a:cubicBezTo>
                    <a:pt x="395" y="354"/>
                    <a:pt x="147" y="391"/>
                    <a:pt x="84" y="410"/>
                  </a:cubicBezTo>
                  <a:cubicBezTo>
                    <a:pt x="21" y="429"/>
                    <a:pt x="29" y="430"/>
                    <a:pt x="18" y="450"/>
                  </a:cubicBezTo>
                  <a:cubicBezTo>
                    <a:pt x="7" y="470"/>
                    <a:pt x="16" y="491"/>
                    <a:pt x="15" y="528"/>
                  </a:cubicBezTo>
                  <a:cubicBezTo>
                    <a:pt x="14" y="565"/>
                    <a:pt x="15" y="624"/>
                    <a:pt x="15" y="672"/>
                  </a:cubicBezTo>
                  <a:cubicBezTo>
                    <a:pt x="15" y="720"/>
                    <a:pt x="15" y="792"/>
                    <a:pt x="15"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228395" name="Group 43"/>
          <p:cNvGrpSpPr>
            <a:grpSpLocks/>
          </p:cNvGrpSpPr>
          <p:nvPr/>
        </p:nvGrpSpPr>
        <p:grpSpPr bwMode="auto">
          <a:xfrm>
            <a:off x="3236913" y="3476625"/>
            <a:ext cx="204787" cy="1323975"/>
            <a:chOff x="2039" y="2190"/>
            <a:chExt cx="129" cy="834"/>
          </a:xfrm>
        </p:grpSpPr>
        <p:sp>
          <p:nvSpPr>
            <p:cNvPr id="99355" name="Oval 44"/>
            <p:cNvSpPr>
              <a:spLocks noChangeArrowheads="1"/>
            </p:cNvSpPr>
            <p:nvPr/>
          </p:nvSpPr>
          <p:spPr bwMode="auto">
            <a:xfrm>
              <a:off x="2064" y="2928"/>
              <a:ext cx="96" cy="96"/>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9356" name="Oval 45"/>
            <p:cNvSpPr>
              <a:spLocks noChangeArrowheads="1"/>
            </p:cNvSpPr>
            <p:nvPr/>
          </p:nvSpPr>
          <p:spPr bwMode="auto">
            <a:xfrm>
              <a:off x="2039" y="2190"/>
              <a:ext cx="129" cy="13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228398" name="Oval 46"/>
          <p:cNvSpPr>
            <a:spLocks noChangeArrowheads="1"/>
          </p:cNvSpPr>
          <p:nvPr/>
        </p:nvSpPr>
        <p:spPr bwMode="auto">
          <a:xfrm>
            <a:off x="3276600" y="3505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28399" name="Oval 47"/>
          <p:cNvSpPr>
            <a:spLocks noChangeArrowheads="1"/>
          </p:cNvSpPr>
          <p:nvPr/>
        </p:nvSpPr>
        <p:spPr bwMode="auto">
          <a:xfrm>
            <a:off x="3249613" y="4602163"/>
            <a:ext cx="204787" cy="206375"/>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68317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10800000">
                                      <p:cBhvr>
                                        <p:cTn id="6" dur="1000" fill="hold"/>
                                        <p:tgtEl>
                                          <p:spTgt spid="228395"/>
                                        </p:tgtEl>
                                        <p:attrNameLst>
                                          <p:attrName>r</p:attrName>
                                        </p:attrNameLst>
                                      </p:cBhvr>
                                    </p:animRo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22839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28399"/>
                                        </p:tgtEl>
                                        <p:attrNameLst>
                                          <p:attrName>style.visibility</p:attrName>
                                        </p:attrNameLst>
                                      </p:cBhvr>
                                      <p:to>
                                        <p:strVal val="visible"/>
                                      </p:to>
                                    </p:set>
                                  </p:childTnLst>
                                </p:cTn>
                              </p:par>
                              <p:par>
                                <p:cTn id="12" presetID="1" presetClass="exit" presetSubtype="0" fill="hold" nodeType="withEffect">
                                  <p:stCondLst>
                                    <p:cond delay="0"/>
                                  </p:stCondLst>
                                  <p:childTnLst>
                                    <p:set>
                                      <p:cBhvr>
                                        <p:cTn id="13" dur="1" fill="hold">
                                          <p:stCondLst>
                                            <p:cond delay="0"/>
                                          </p:stCondLst>
                                        </p:cTn>
                                        <p:tgtEl>
                                          <p:spTgt spid="2283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98" grpId="0" animBg="1"/>
      <p:bldP spid="228399"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0355" name="Line 3"/>
          <p:cNvSpPr>
            <a:spLocks noChangeShapeType="1"/>
          </p:cNvSpPr>
          <p:nvPr/>
        </p:nvSpPr>
        <p:spPr bwMode="auto">
          <a:xfrm>
            <a:off x="7010400" y="1181100"/>
            <a:ext cx="0" cy="5562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56" name="Text Box 4"/>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a:t>
            </a:r>
          </a:p>
        </p:txBody>
      </p:sp>
      <p:sp>
        <p:nvSpPr>
          <p:cNvPr id="100357" name="Text Box 5"/>
          <p:cNvSpPr txBox="1">
            <a:spLocks noChangeArrowheads="1"/>
          </p:cNvSpPr>
          <p:nvPr/>
        </p:nvSpPr>
        <p:spPr bwMode="auto">
          <a:xfrm rot="-5400000">
            <a:off x="6233319" y="5985669"/>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detector</a:t>
            </a:r>
          </a:p>
        </p:txBody>
      </p:sp>
      <p:sp>
        <p:nvSpPr>
          <p:cNvPr id="100358" name="Text Box 6"/>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x-ray beam</a:t>
            </a:r>
          </a:p>
        </p:txBody>
      </p:sp>
      <p:grpSp>
        <p:nvGrpSpPr>
          <p:cNvPr id="100359" name="Group 7"/>
          <p:cNvGrpSpPr>
            <a:grpSpLocks/>
          </p:cNvGrpSpPr>
          <p:nvPr/>
        </p:nvGrpSpPr>
        <p:grpSpPr bwMode="auto">
          <a:xfrm>
            <a:off x="-1524000" y="4610100"/>
            <a:ext cx="4876800" cy="304800"/>
            <a:chOff x="288" y="3936"/>
            <a:chExt cx="3072" cy="192"/>
          </a:xfrm>
        </p:grpSpPr>
        <p:sp>
          <p:nvSpPr>
            <p:cNvPr id="100388" name="Freeform 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89" name="Freeform 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90" name="Freeform 1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91" name="Freeform 1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92" name="Freeform 1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93" name="Freeform 1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94" name="Freeform 1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95" name="Freeform 1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00360" name="Group 16"/>
          <p:cNvGrpSpPr>
            <a:grpSpLocks/>
          </p:cNvGrpSpPr>
          <p:nvPr/>
        </p:nvGrpSpPr>
        <p:grpSpPr bwMode="auto">
          <a:xfrm>
            <a:off x="-1524000" y="3390900"/>
            <a:ext cx="4876800" cy="304800"/>
            <a:chOff x="288" y="3936"/>
            <a:chExt cx="3072" cy="192"/>
          </a:xfrm>
        </p:grpSpPr>
        <p:sp>
          <p:nvSpPr>
            <p:cNvPr id="100380" name="Freeform 1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81" name="Freeform 1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82" name="Freeform 1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83" name="Freeform 2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84" name="Freeform 2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85" name="Freeform 2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86" name="Freeform 2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87" name="Freeform 2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100361" name="Rectangle 25"/>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5400">
                <a:solidFill>
                  <a:srgbClr val="000000"/>
                </a:solidFill>
              </a:rPr>
              <a:t>anomalous scattering</a:t>
            </a:r>
          </a:p>
        </p:txBody>
      </p:sp>
      <p:sp>
        <p:nvSpPr>
          <p:cNvPr id="100362" name="Oval 26"/>
          <p:cNvSpPr>
            <a:spLocks noChangeArrowheads="1"/>
          </p:cNvSpPr>
          <p:nvPr/>
        </p:nvSpPr>
        <p:spPr bwMode="auto">
          <a:xfrm>
            <a:off x="3276600" y="3505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0363" name="Freeform 27"/>
          <p:cNvSpPr>
            <a:spLocks/>
          </p:cNvSpPr>
          <p:nvPr/>
        </p:nvSpPr>
        <p:spPr bwMode="auto">
          <a:xfrm rot="-2169491">
            <a:off x="3305175" y="43053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64" name="Freeform 28"/>
          <p:cNvSpPr>
            <a:spLocks/>
          </p:cNvSpPr>
          <p:nvPr/>
        </p:nvSpPr>
        <p:spPr bwMode="auto">
          <a:xfrm rot="-2169491">
            <a:off x="3797300" y="39465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65" name="Freeform 29"/>
          <p:cNvSpPr>
            <a:spLocks/>
          </p:cNvSpPr>
          <p:nvPr/>
        </p:nvSpPr>
        <p:spPr bwMode="auto">
          <a:xfrm rot="-2169491">
            <a:off x="4289425" y="35861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66" name="Freeform 30"/>
          <p:cNvSpPr>
            <a:spLocks/>
          </p:cNvSpPr>
          <p:nvPr/>
        </p:nvSpPr>
        <p:spPr bwMode="auto">
          <a:xfrm rot="-2169491">
            <a:off x="4781550" y="32273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67" name="Freeform 31"/>
          <p:cNvSpPr>
            <a:spLocks/>
          </p:cNvSpPr>
          <p:nvPr/>
        </p:nvSpPr>
        <p:spPr bwMode="auto">
          <a:xfrm rot="-2169491">
            <a:off x="5275263" y="2867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68" name="Freeform 32"/>
          <p:cNvSpPr>
            <a:spLocks/>
          </p:cNvSpPr>
          <p:nvPr/>
        </p:nvSpPr>
        <p:spPr bwMode="auto">
          <a:xfrm rot="-2169491">
            <a:off x="5767388" y="2508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69" name="Freeform 33"/>
          <p:cNvSpPr>
            <a:spLocks/>
          </p:cNvSpPr>
          <p:nvPr/>
        </p:nvSpPr>
        <p:spPr bwMode="auto">
          <a:xfrm rot="-2169491">
            <a:off x="6259513" y="21478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70" name="Freeform 34"/>
          <p:cNvSpPr>
            <a:spLocks/>
          </p:cNvSpPr>
          <p:nvPr/>
        </p:nvSpPr>
        <p:spPr bwMode="auto">
          <a:xfrm>
            <a:off x="6802438" y="1878013"/>
            <a:ext cx="254000" cy="242887"/>
          </a:xfrm>
          <a:custGeom>
            <a:avLst/>
            <a:gdLst>
              <a:gd name="T0" fmla="*/ 6350 w 160"/>
              <a:gd name="T1" fmla="*/ 242887 h 153"/>
              <a:gd name="T2" fmla="*/ 39688 w 160"/>
              <a:gd name="T3" fmla="*/ 30162 h 153"/>
              <a:gd name="T4" fmla="*/ 254000 w 160"/>
              <a:gd name="T5" fmla="*/ 63500 h 153"/>
              <a:gd name="T6" fmla="*/ 0 60000 65536"/>
              <a:gd name="T7" fmla="*/ 0 60000 65536"/>
              <a:gd name="T8" fmla="*/ 0 60000 65536"/>
            </a:gdLst>
            <a:ahLst/>
            <a:cxnLst>
              <a:cxn ang="T6">
                <a:pos x="T0" y="T1"/>
              </a:cxn>
              <a:cxn ang="T7">
                <a:pos x="T2" y="T3"/>
              </a:cxn>
              <a:cxn ang="T8">
                <a:pos x="T4" y="T5"/>
              </a:cxn>
            </a:cxnLst>
            <a:rect l="0" t="0" r="r" b="b"/>
            <a:pathLst>
              <a:path w="160" h="153">
                <a:moveTo>
                  <a:pt x="4" y="153"/>
                </a:moveTo>
                <a:cubicBezTo>
                  <a:pt x="2" y="95"/>
                  <a:pt x="0" y="38"/>
                  <a:pt x="25" y="19"/>
                </a:cubicBezTo>
                <a:cubicBezTo>
                  <a:pt x="51" y="0"/>
                  <a:pt x="138" y="37"/>
                  <a:pt x="160" y="4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71" name="Freeform 35"/>
          <p:cNvSpPr>
            <a:spLocks/>
          </p:cNvSpPr>
          <p:nvPr/>
        </p:nvSpPr>
        <p:spPr bwMode="auto">
          <a:xfrm rot="-1514108">
            <a:off x="3327400" y="3270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72" name="Freeform 36"/>
          <p:cNvSpPr>
            <a:spLocks/>
          </p:cNvSpPr>
          <p:nvPr/>
        </p:nvSpPr>
        <p:spPr bwMode="auto">
          <a:xfrm rot="-1514108">
            <a:off x="3878263" y="3011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73" name="Freeform 37"/>
          <p:cNvSpPr>
            <a:spLocks/>
          </p:cNvSpPr>
          <p:nvPr/>
        </p:nvSpPr>
        <p:spPr bwMode="auto">
          <a:xfrm rot="-1514108">
            <a:off x="4429125" y="27511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74" name="Freeform 38"/>
          <p:cNvSpPr>
            <a:spLocks/>
          </p:cNvSpPr>
          <p:nvPr/>
        </p:nvSpPr>
        <p:spPr bwMode="auto">
          <a:xfrm rot="-1514108">
            <a:off x="4981575" y="24907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75" name="Freeform 39"/>
          <p:cNvSpPr>
            <a:spLocks/>
          </p:cNvSpPr>
          <p:nvPr/>
        </p:nvSpPr>
        <p:spPr bwMode="auto">
          <a:xfrm rot="-1514108">
            <a:off x="5532438" y="2232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76" name="Freeform 40"/>
          <p:cNvSpPr>
            <a:spLocks/>
          </p:cNvSpPr>
          <p:nvPr/>
        </p:nvSpPr>
        <p:spPr bwMode="auto">
          <a:xfrm rot="-1514108">
            <a:off x="6084888" y="197167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77" name="Freeform 41"/>
          <p:cNvSpPr>
            <a:spLocks/>
          </p:cNvSpPr>
          <p:nvPr/>
        </p:nvSpPr>
        <p:spPr bwMode="auto">
          <a:xfrm>
            <a:off x="6664325" y="1768475"/>
            <a:ext cx="358775" cy="223838"/>
          </a:xfrm>
          <a:custGeom>
            <a:avLst/>
            <a:gdLst>
              <a:gd name="T0" fmla="*/ 0 w 226"/>
              <a:gd name="T1" fmla="*/ 223838 h 141"/>
              <a:gd name="T2" fmla="*/ 73025 w 226"/>
              <a:gd name="T3" fmla="*/ 22225 h 141"/>
              <a:gd name="T4" fmla="*/ 276225 w 226"/>
              <a:gd name="T5" fmla="*/ 95250 h 141"/>
              <a:gd name="T6" fmla="*/ 358775 w 226"/>
              <a:gd name="T7" fmla="*/ 127000 h 1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 h="141">
                <a:moveTo>
                  <a:pt x="0" y="141"/>
                </a:moveTo>
                <a:cubicBezTo>
                  <a:pt x="8" y="84"/>
                  <a:pt x="17" y="27"/>
                  <a:pt x="46" y="14"/>
                </a:cubicBezTo>
                <a:cubicBezTo>
                  <a:pt x="75" y="0"/>
                  <a:pt x="144" y="49"/>
                  <a:pt x="174" y="60"/>
                </a:cubicBezTo>
                <a:cubicBezTo>
                  <a:pt x="204" y="71"/>
                  <a:pt x="215" y="76"/>
                  <a:pt x="226" y="8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78" name="Freeform 42"/>
          <p:cNvSpPr>
            <a:spLocks/>
          </p:cNvSpPr>
          <p:nvPr/>
        </p:nvSpPr>
        <p:spPr bwMode="auto">
          <a:xfrm>
            <a:off x="6997700" y="1368425"/>
            <a:ext cx="627063" cy="1295400"/>
          </a:xfrm>
          <a:custGeom>
            <a:avLst/>
            <a:gdLst>
              <a:gd name="T0" fmla="*/ 23813 w 395"/>
              <a:gd name="T1" fmla="*/ 0 h 816"/>
              <a:gd name="T2" fmla="*/ 23813 w 395"/>
              <a:gd name="T3" fmla="*/ 228600 h 816"/>
              <a:gd name="T4" fmla="*/ 15875 w 395"/>
              <a:gd name="T5" fmla="*/ 390525 h 816"/>
              <a:gd name="T6" fmla="*/ 120650 w 395"/>
              <a:gd name="T7" fmla="*/ 476250 h 816"/>
              <a:gd name="T8" fmla="*/ 625475 w 395"/>
              <a:gd name="T9" fmla="*/ 533400 h 816"/>
              <a:gd name="T10" fmla="*/ 133350 w 395"/>
              <a:gd name="T11" fmla="*/ 650875 h 816"/>
              <a:gd name="T12" fmla="*/ 28575 w 395"/>
              <a:gd name="T13" fmla="*/ 714375 h 816"/>
              <a:gd name="T14" fmla="*/ 23813 w 395"/>
              <a:gd name="T15" fmla="*/ 838200 h 816"/>
              <a:gd name="T16" fmla="*/ 23813 w 395"/>
              <a:gd name="T17" fmla="*/ 1066800 h 816"/>
              <a:gd name="T18" fmla="*/ 23813 w 395"/>
              <a:gd name="T19" fmla="*/ 1295400 h 8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5" h="816">
                <a:moveTo>
                  <a:pt x="15" y="0"/>
                </a:moveTo>
                <a:cubicBezTo>
                  <a:pt x="15" y="24"/>
                  <a:pt x="16" y="103"/>
                  <a:pt x="15" y="144"/>
                </a:cubicBezTo>
                <a:cubicBezTo>
                  <a:pt x="14" y="185"/>
                  <a:pt x="0" y="220"/>
                  <a:pt x="10" y="246"/>
                </a:cubicBezTo>
                <a:cubicBezTo>
                  <a:pt x="20" y="272"/>
                  <a:pt x="12" y="285"/>
                  <a:pt x="76" y="300"/>
                </a:cubicBezTo>
                <a:cubicBezTo>
                  <a:pt x="140" y="315"/>
                  <a:pt x="393" y="318"/>
                  <a:pt x="394" y="336"/>
                </a:cubicBezTo>
                <a:cubicBezTo>
                  <a:pt x="395" y="354"/>
                  <a:pt x="147" y="391"/>
                  <a:pt x="84" y="410"/>
                </a:cubicBezTo>
                <a:cubicBezTo>
                  <a:pt x="21" y="429"/>
                  <a:pt x="29" y="430"/>
                  <a:pt x="18" y="450"/>
                </a:cubicBezTo>
                <a:cubicBezTo>
                  <a:pt x="7" y="470"/>
                  <a:pt x="16" y="491"/>
                  <a:pt x="15" y="528"/>
                </a:cubicBezTo>
                <a:cubicBezTo>
                  <a:pt x="14" y="565"/>
                  <a:pt x="15" y="624"/>
                  <a:pt x="15" y="672"/>
                </a:cubicBezTo>
                <a:cubicBezTo>
                  <a:pt x="15" y="720"/>
                  <a:pt x="15" y="792"/>
                  <a:pt x="15"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79" name="Oval 43"/>
          <p:cNvSpPr>
            <a:spLocks noChangeArrowheads="1"/>
          </p:cNvSpPr>
          <p:nvPr/>
        </p:nvSpPr>
        <p:spPr bwMode="auto">
          <a:xfrm>
            <a:off x="3249613" y="4602163"/>
            <a:ext cx="204787" cy="206375"/>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26033559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1379" name="Line 3"/>
          <p:cNvSpPr>
            <a:spLocks noChangeShapeType="1"/>
          </p:cNvSpPr>
          <p:nvPr/>
        </p:nvSpPr>
        <p:spPr bwMode="auto">
          <a:xfrm>
            <a:off x="7010400" y="1181100"/>
            <a:ext cx="0" cy="5562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380" name="Text Box 4"/>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a:t>
            </a:r>
          </a:p>
        </p:txBody>
      </p:sp>
      <p:sp>
        <p:nvSpPr>
          <p:cNvPr id="101381" name="Text Box 5"/>
          <p:cNvSpPr txBox="1">
            <a:spLocks noChangeArrowheads="1"/>
          </p:cNvSpPr>
          <p:nvPr/>
        </p:nvSpPr>
        <p:spPr bwMode="auto">
          <a:xfrm rot="-5400000">
            <a:off x="6233319" y="5985669"/>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detector</a:t>
            </a:r>
          </a:p>
        </p:txBody>
      </p:sp>
      <p:sp>
        <p:nvSpPr>
          <p:cNvPr id="101382" name="Text Box 6"/>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x-ray beam</a:t>
            </a:r>
          </a:p>
        </p:txBody>
      </p:sp>
      <p:grpSp>
        <p:nvGrpSpPr>
          <p:cNvPr id="101383" name="Group 7"/>
          <p:cNvGrpSpPr>
            <a:grpSpLocks/>
          </p:cNvGrpSpPr>
          <p:nvPr/>
        </p:nvGrpSpPr>
        <p:grpSpPr bwMode="auto">
          <a:xfrm>
            <a:off x="-1524000" y="4610100"/>
            <a:ext cx="4876800" cy="304800"/>
            <a:chOff x="288" y="3936"/>
            <a:chExt cx="3072" cy="192"/>
          </a:xfrm>
        </p:grpSpPr>
        <p:sp>
          <p:nvSpPr>
            <p:cNvPr id="101414" name="Freeform 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15" name="Freeform 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16" name="Freeform 1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17" name="Freeform 1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18" name="Freeform 1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19" name="Freeform 1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20" name="Freeform 1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21" name="Freeform 1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01384" name="Group 16"/>
          <p:cNvGrpSpPr>
            <a:grpSpLocks/>
          </p:cNvGrpSpPr>
          <p:nvPr/>
        </p:nvGrpSpPr>
        <p:grpSpPr bwMode="auto">
          <a:xfrm>
            <a:off x="-1524000" y="3390900"/>
            <a:ext cx="4876800" cy="304800"/>
            <a:chOff x="288" y="3936"/>
            <a:chExt cx="3072" cy="192"/>
          </a:xfrm>
        </p:grpSpPr>
        <p:sp>
          <p:nvSpPr>
            <p:cNvPr id="101406" name="Freeform 1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07" name="Freeform 1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08" name="Freeform 1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09" name="Freeform 2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10" name="Freeform 2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11" name="Freeform 2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12" name="Freeform 2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13" name="Freeform 2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101385" name="Rectangle 25"/>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5400">
                <a:solidFill>
                  <a:srgbClr val="000000"/>
                </a:solidFill>
              </a:rPr>
              <a:t>anomalous scattering</a:t>
            </a:r>
          </a:p>
        </p:txBody>
      </p:sp>
      <p:sp>
        <p:nvSpPr>
          <p:cNvPr id="101386" name="Oval 26"/>
          <p:cNvSpPr>
            <a:spLocks noChangeArrowheads="1"/>
          </p:cNvSpPr>
          <p:nvPr/>
        </p:nvSpPr>
        <p:spPr bwMode="auto">
          <a:xfrm>
            <a:off x="3276600" y="4648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1387" name="Oval 27"/>
          <p:cNvSpPr>
            <a:spLocks noChangeArrowheads="1"/>
          </p:cNvSpPr>
          <p:nvPr/>
        </p:nvSpPr>
        <p:spPr bwMode="auto">
          <a:xfrm>
            <a:off x="3276600" y="3505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101388" name="Group 28"/>
          <p:cNvGrpSpPr>
            <a:grpSpLocks/>
          </p:cNvGrpSpPr>
          <p:nvPr/>
        </p:nvGrpSpPr>
        <p:grpSpPr bwMode="auto">
          <a:xfrm>
            <a:off x="3241675" y="1903413"/>
            <a:ext cx="3751263" cy="2732087"/>
            <a:chOff x="2082" y="1183"/>
            <a:chExt cx="2363" cy="1721"/>
          </a:xfrm>
        </p:grpSpPr>
        <p:sp>
          <p:nvSpPr>
            <p:cNvPr id="101398" name="Freeform 29"/>
            <p:cNvSpPr>
              <a:spLocks/>
            </p:cNvSpPr>
            <p:nvPr/>
          </p:nvSpPr>
          <p:spPr bwMode="auto">
            <a:xfrm rot="-2169491">
              <a:off x="2082" y="2712"/>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399" name="Freeform 30"/>
            <p:cNvSpPr>
              <a:spLocks/>
            </p:cNvSpPr>
            <p:nvPr/>
          </p:nvSpPr>
          <p:spPr bwMode="auto">
            <a:xfrm rot="-2169491">
              <a:off x="2392" y="248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00" name="Freeform 31"/>
            <p:cNvSpPr>
              <a:spLocks/>
            </p:cNvSpPr>
            <p:nvPr/>
          </p:nvSpPr>
          <p:spPr bwMode="auto">
            <a:xfrm rot="-2169491">
              <a:off x="2702" y="2259"/>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01" name="Freeform 32"/>
            <p:cNvSpPr>
              <a:spLocks/>
            </p:cNvSpPr>
            <p:nvPr/>
          </p:nvSpPr>
          <p:spPr bwMode="auto">
            <a:xfrm rot="-2169491">
              <a:off x="3012" y="2033"/>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02" name="Freeform 33"/>
            <p:cNvSpPr>
              <a:spLocks/>
            </p:cNvSpPr>
            <p:nvPr/>
          </p:nvSpPr>
          <p:spPr bwMode="auto">
            <a:xfrm rot="-2169491">
              <a:off x="3323" y="180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03" name="Freeform 34"/>
            <p:cNvSpPr>
              <a:spLocks/>
            </p:cNvSpPr>
            <p:nvPr/>
          </p:nvSpPr>
          <p:spPr bwMode="auto">
            <a:xfrm rot="-2169491">
              <a:off x="3633" y="158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04" name="Freeform 35"/>
            <p:cNvSpPr>
              <a:spLocks/>
            </p:cNvSpPr>
            <p:nvPr/>
          </p:nvSpPr>
          <p:spPr bwMode="auto">
            <a:xfrm rot="-2169491">
              <a:off x="3943" y="1353"/>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05" name="Freeform 36"/>
            <p:cNvSpPr>
              <a:spLocks/>
            </p:cNvSpPr>
            <p:nvPr/>
          </p:nvSpPr>
          <p:spPr bwMode="auto">
            <a:xfrm>
              <a:off x="4285" y="1183"/>
              <a:ext cx="160" cy="153"/>
            </a:xfrm>
            <a:custGeom>
              <a:avLst/>
              <a:gdLst>
                <a:gd name="T0" fmla="*/ 4 w 160"/>
                <a:gd name="T1" fmla="*/ 153 h 153"/>
                <a:gd name="T2" fmla="*/ 25 w 160"/>
                <a:gd name="T3" fmla="*/ 19 h 153"/>
                <a:gd name="T4" fmla="*/ 160 w 160"/>
                <a:gd name="T5" fmla="*/ 40 h 153"/>
                <a:gd name="T6" fmla="*/ 0 60000 65536"/>
                <a:gd name="T7" fmla="*/ 0 60000 65536"/>
                <a:gd name="T8" fmla="*/ 0 60000 65536"/>
              </a:gdLst>
              <a:ahLst/>
              <a:cxnLst>
                <a:cxn ang="T6">
                  <a:pos x="T0" y="T1"/>
                </a:cxn>
                <a:cxn ang="T7">
                  <a:pos x="T2" y="T3"/>
                </a:cxn>
                <a:cxn ang="T8">
                  <a:pos x="T4" y="T5"/>
                </a:cxn>
              </a:cxnLst>
              <a:rect l="0" t="0" r="r" b="b"/>
              <a:pathLst>
                <a:path w="160" h="153">
                  <a:moveTo>
                    <a:pt x="4" y="153"/>
                  </a:moveTo>
                  <a:cubicBezTo>
                    <a:pt x="2" y="95"/>
                    <a:pt x="0" y="38"/>
                    <a:pt x="25" y="19"/>
                  </a:cubicBezTo>
                  <a:cubicBezTo>
                    <a:pt x="51" y="0"/>
                    <a:pt x="138" y="37"/>
                    <a:pt x="160" y="4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101389" name="Freeform 37"/>
          <p:cNvSpPr>
            <a:spLocks/>
          </p:cNvSpPr>
          <p:nvPr/>
        </p:nvSpPr>
        <p:spPr bwMode="auto">
          <a:xfrm rot="-1514108">
            <a:off x="3327400" y="3270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390" name="Freeform 38"/>
          <p:cNvSpPr>
            <a:spLocks/>
          </p:cNvSpPr>
          <p:nvPr/>
        </p:nvSpPr>
        <p:spPr bwMode="auto">
          <a:xfrm rot="-1514108">
            <a:off x="3878263" y="3011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391" name="Freeform 39"/>
          <p:cNvSpPr>
            <a:spLocks/>
          </p:cNvSpPr>
          <p:nvPr/>
        </p:nvSpPr>
        <p:spPr bwMode="auto">
          <a:xfrm rot="-1514108">
            <a:off x="4429125" y="27511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392" name="Freeform 40"/>
          <p:cNvSpPr>
            <a:spLocks/>
          </p:cNvSpPr>
          <p:nvPr/>
        </p:nvSpPr>
        <p:spPr bwMode="auto">
          <a:xfrm rot="-1514108">
            <a:off x="4981575" y="24907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393" name="Freeform 41"/>
          <p:cNvSpPr>
            <a:spLocks/>
          </p:cNvSpPr>
          <p:nvPr/>
        </p:nvSpPr>
        <p:spPr bwMode="auto">
          <a:xfrm rot="-1514108">
            <a:off x="5532438" y="2232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394" name="Freeform 42"/>
          <p:cNvSpPr>
            <a:spLocks/>
          </p:cNvSpPr>
          <p:nvPr/>
        </p:nvSpPr>
        <p:spPr bwMode="auto">
          <a:xfrm rot="-1514108">
            <a:off x="6084888" y="197167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395" name="Freeform 43"/>
          <p:cNvSpPr>
            <a:spLocks/>
          </p:cNvSpPr>
          <p:nvPr/>
        </p:nvSpPr>
        <p:spPr bwMode="auto">
          <a:xfrm>
            <a:off x="6664325" y="1768475"/>
            <a:ext cx="358775" cy="223838"/>
          </a:xfrm>
          <a:custGeom>
            <a:avLst/>
            <a:gdLst>
              <a:gd name="T0" fmla="*/ 0 w 226"/>
              <a:gd name="T1" fmla="*/ 223838 h 141"/>
              <a:gd name="T2" fmla="*/ 73025 w 226"/>
              <a:gd name="T3" fmla="*/ 22225 h 141"/>
              <a:gd name="T4" fmla="*/ 276225 w 226"/>
              <a:gd name="T5" fmla="*/ 95250 h 141"/>
              <a:gd name="T6" fmla="*/ 358775 w 226"/>
              <a:gd name="T7" fmla="*/ 127000 h 1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 h="141">
                <a:moveTo>
                  <a:pt x="0" y="141"/>
                </a:moveTo>
                <a:cubicBezTo>
                  <a:pt x="8" y="84"/>
                  <a:pt x="17" y="27"/>
                  <a:pt x="46" y="14"/>
                </a:cubicBezTo>
                <a:cubicBezTo>
                  <a:pt x="75" y="0"/>
                  <a:pt x="144" y="49"/>
                  <a:pt x="174" y="60"/>
                </a:cubicBezTo>
                <a:cubicBezTo>
                  <a:pt x="204" y="71"/>
                  <a:pt x="215" y="76"/>
                  <a:pt x="226" y="8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396" name="Freeform 44"/>
          <p:cNvSpPr>
            <a:spLocks/>
          </p:cNvSpPr>
          <p:nvPr/>
        </p:nvSpPr>
        <p:spPr bwMode="auto">
          <a:xfrm>
            <a:off x="6967538" y="1371600"/>
            <a:ext cx="858837" cy="1295400"/>
          </a:xfrm>
          <a:custGeom>
            <a:avLst/>
            <a:gdLst>
              <a:gd name="T0" fmla="*/ 50800 w 541"/>
              <a:gd name="T1" fmla="*/ 0 h 816"/>
              <a:gd name="T2" fmla="*/ 50800 w 541"/>
              <a:gd name="T3" fmla="*/ 228600 h 816"/>
              <a:gd name="T4" fmla="*/ 42862 w 541"/>
              <a:gd name="T5" fmla="*/ 338138 h 816"/>
              <a:gd name="T6" fmla="*/ 49212 w 541"/>
              <a:gd name="T7" fmla="*/ 428625 h 816"/>
              <a:gd name="T8" fmla="*/ 147637 w 541"/>
              <a:gd name="T9" fmla="*/ 466725 h 816"/>
              <a:gd name="T10" fmla="*/ 857250 w 541"/>
              <a:gd name="T11" fmla="*/ 533400 h 816"/>
              <a:gd name="T12" fmla="*/ 134937 w 541"/>
              <a:gd name="T13" fmla="*/ 654050 h 816"/>
              <a:gd name="T14" fmla="*/ 49212 w 541"/>
              <a:gd name="T15" fmla="*/ 758825 h 816"/>
              <a:gd name="T16" fmla="*/ 50800 w 541"/>
              <a:gd name="T17" fmla="*/ 838200 h 816"/>
              <a:gd name="T18" fmla="*/ 50800 w 541"/>
              <a:gd name="T19" fmla="*/ 1066800 h 816"/>
              <a:gd name="T20" fmla="*/ 50800 w 541"/>
              <a:gd name="T21" fmla="*/ 1295400 h 8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41" h="816">
                <a:moveTo>
                  <a:pt x="32" y="0"/>
                </a:moveTo>
                <a:cubicBezTo>
                  <a:pt x="32" y="24"/>
                  <a:pt x="33" y="109"/>
                  <a:pt x="32" y="144"/>
                </a:cubicBezTo>
                <a:cubicBezTo>
                  <a:pt x="31" y="179"/>
                  <a:pt x="27" y="192"/>
                  <a:pt x="27" y="213"/>
                </a:cubicBezTo>
                <a:cubicBezTo>
                  <a:pt x="27" y="234"/>
                  <a:pt x="20" y="257"/>
                  <a:pt x="31" y="270"/>
                </a:cubicBezTo>
                <a:cubicBezTo>
                  <a:pt x="42" y="283"/>
                  <a:pt x="8" y="283"/>
                  <a:pt x="93" y="294"/>
                </a:cubicBezTo>
                <a:cubicBezTo>
                  <a:pt x="178" y="305"/>
                  <a:pt x="541" y="316"/>
                  <a:pt x="540" y="336"/>
                </a:cubicBezTo>
                <a:cubicBezTo>
                  <a:pt x="539" y="356"/>
                  <a:pt x="170" y="388"/>
                  <a:pt x="85" y="412"/>
                </a:cubicBezTo>
                <a:cubicBezTo>
                  <a:pt x="0" y="436"/>
                  <a:pt x="40" y="459"/>
                  <a:pt x="31" y="478"/>
                </a:cubicBezTo>
                <a:cubicBezTo>
                  <a:pt x="22" y="497"/>
                  <a:pt x="32" y="496"/>
                  <a:pt x="32" y="528"/>
                </a:cubicBezTo>
                <a:cubicBezTo>
                  <a:pt x="32" y="560"/>
                  <a:pt x="32" y="624"/>
                  <a:pt x="32" y="672"/>
                </a:cubicBezTo>
                <a:cubicBezTo>
                  <a:pt x="32" y="720"/>
                  <a:pt x="32" y="792"/>
                  <a:pt x="32"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397" name="Oval 45"/>
          <p:cNvSpPr>
            <a:spLocks noChangeArrowheads="1"/>
          </p:cNvSpPr>
          <p:nvPr/>
        </p:nvSpPr>
        <p:spPr bwMode="auto">
          <a:xfrm>
            <a:off x="3249613" y="4602163"/>
            <a:ext cx="204787" cy="206375"/>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84287246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685800" y="0"/>
            <a:ext cx="7772400" cy="1325563"/>
          </a:xfrm>
        </p:spPr>
        <p:txBody>
          <a:bodyPr/>
          <a:lstStyle/>
          <a:p>
            <a:pPr eaLnBrk="1" hangingPunct="1">
              <a:lnSpc>
                <a:spcPct val="150000"/>
              </a:lnSpc>
            </a:pPr>
            <a:r>
              <a:rPr lang="en-US" sz="6000" smtClean="0"/>
              <a:t>What is “disorder”?</a:t>
            </a:r>
          </a:p>
        </p:txBody>
      </p:sp>
      <p:grpSp>
        <p:nvGrpSpPr>
          <p:cNvPr id="120835" name="Group 3"/>
          <p:cNvGrpSpPr>
            <a:grpSpLocks/>
          </p:cNvGrpSpPr>
          <p:nvPr/>
        </p:nvGrpSpPr>
        <p:grpSpPr bwMode="auto">
          <a:xfrm>
            <a:off x="1063625" y="1882775"/>
            <a:ext cx="7016750" cy="4211638"/>
            <a:chOff x="670" y="1186"/>
            <a:chExt cx="4420" cy="2653"/>
          </a:xfrm>
        </p:grpSpPr>
        <p:sp>
          <p:nvSpPr>
            <p:cNvPr id="120836" name="Oval 4"/>
            <p:cNvSpPr>
              <a:spLocks noChangeAspect="1" noChangeArrowheads="1"/>
            </p:cNvSpPr>
            <p:nvPr/>
          </p:nvSpPr>
          <p:spPr bwMode="auto">
            <a:xfrm>
              <a:off x="193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37" name="Oval 5"/>
            <p:cNvSpPr>
              <a:spLocks noChangeAspect="1" noChangeArrowheads="1"/>
            </p:cNvSpPr>
            <p:nvPr/>
          </p:nvSpPr>
          <p:spPr bwMode="auto">
            <a:xfrm>
              <a:off x="252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38" name="Oval 6"/>
            <p:cNvSpPr>
              <a:spLocks noChangeAspect="1" noChangeArrowheads="1"/>
            </p:cNvSpPr>
            <p:nvPr/>
          </p:nvSpPr>
          <p:spPr bwMode="auto">
            <a:xfrm>
              <a:off x="3119"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39" name="Oval 7"/>
            <p:cNvSpPr>
              <a:spLocks noChangeAspect="1" noChangeArrowheads="1"/>
            </p:cNvSpPr>
            <p:nvPr/>
          </p:nvSpPr>
          <p:spPr bwMode="auto">
            <a:xfrm>
              <a:off x="371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40" name="Oval 8"/>
            <p:cNvSpPr>
              <a:spLocks noChangeAspect="1" noChangeArrowheads="1"/>
            </p:cNvSpPr>
            <p:nvPr/>
          </p:nvSpPr>
          <p:spPr bwMode="auto">
            <a:xfrm>
              <a:off x="430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41" name="Oval 9"/>
            <p:cNvSpPr>
              <a:spLocks noChangeAspect="1" noChangeArrowheads="1"/>
            </p:cNvSpPr>
            <p:nvPr/>
          </p:nvSpPr>
          <p:spPr bwMode="auto">
            <a:xfrm>
              <a:off x="1340"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42" name="Oval 10"/>
            <p:cNvSpPr>
              <a:spLocks noChangeAspect="1" noChangeArrowheads="1"/>
            </p:cNvSpPr>
            <p:nvPr/>
          </p:nvSpPr>
          <p:spPr bwMode="auto">
            <a:xfrm>
              <a:off x="1927"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43" name="Oval 11"/>
            <p:cNvSpPr>
              <a:spLocks noChangeAspect="1" noChangeArrowheads="1"/>
            </p:cNvSpPr>
            <p:nvPr/>
          </p:nvSpPr>
          <p:spPr bwMode="auto">
            <a:xfrm>
              <a:off x="2520"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44" name="Oval 12"/>
            <p:cNvSpPr>
              <a:spLocks noChangeAspect="1" noChangeArrowheads="1"/>
            </p:cNvSpPr>
            <p:nvPr/>
          </p:nvSpPr>
          <p:spPr bwMode="auto">
            <a:xfrm>
              <a:off x="3113"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45" name="Oval 13"/>
            <p:cNvSpPr>
              <a:spLocks noChangeAspect="1" noChangeArrowheads="1"/>
            </p:cNvSpPr>
            <p:nvPr/>
          </p:nvSpPr>
          <p:spPr bwMode="auto">
            <a:xfrm>
              <a:off x="3706"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46" name="Oval 14"/>
            <p:cNvSpPr>
              <a:spLocks noChangeAspect="1" noChangeArrowheads="1"/>
            </p:cNvSpPr>
            <p:nvPr/>
          </p:nvSpPr>
          <p:spPr bwMode="auto">
            <a:xfrm>
              <a:off x="4299"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47" name="Oval 15"/>
            <p:cNvSpPr>
              <a:spLocks noChangeAspect="1" noChangeArrowheads="1"/>
            </p:cNvSpPr>
            <p:nvPr/>
          </p:nvSpPr>
          <p:spPr bwMode="auto">
            <a:xfrm>
              <a:off x="1334"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48" name="Oval 16"/>
            <p:cNvSpPr>
              <a:spLocks noChangeAspect="1" noChangeArrowheads="1"/>
            </p:cNvSpPr>
            <p:nvPr/>
          </p:nvSpPr>
          <p:spPr bwMode="auto">
            <a:xfrm>
              <a:off x="192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49" name="Oval 17"/>
            <p:cNvSpPr>
              <a:spLocks noChangeAspect="1" noChangeArrowheads="1"/>
            </p:cNvSpPr>
            <p:nvPr/>
          </p:nvSpPr>
          <p:spPr bwMode="auto">
            <a:xfrm>
              <a:off x="2520"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50" name="Oval 18"/>
            <p:cNvSpPr>
              <a:spLocks noChangeAspect="1" noChangeArrowheads="1"/>
            </p:cNvSpPr>
            <p:nvPr/>
          </p:nvSpPr>
          <p:spPr bwMode="auto">
            <a:xfrm>
              <a:off x="3113"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51" name="Oval 19"/>
            <p:cNvSpPr>
              <a:spLocks noChangeAspect="1" noChangeArrowheads="1"/>
            </p:cNvSpPr>
            <p:nvPr/>
          </p:nvSpPr>
          <p:spPr bwMode="auto">
            <a:xfrm>
              <a:off x="3706"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52" name="Oval 20"/>
            <p:cNvSpPr>
              <a:spLocks noChangeAspect="1" noChangeArrowheads="1"/>
            </p:cNvSpPr>
            <p:nvPr/>
          </p:nvSpPr>
          <p:spPr bwMode="auto">
            <a:xfrm>
              <a:off x="4299"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53" name="Oval 21"/>
            <p:cNvSpPr>
              <a:spLocks noChangeAspect="1" noChangeArrowheads="1"/>
            </p:cNvSpPr>
            <p:nvPr/>
          </p:nvSpPr>
          <p:spPr bwMode="auto">
            <a:xfrm>
              <a:off x="1334"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54" name="Oval 22"/>
            <p:cNvSpPr>
              <a:spLocks noChangeAspect="1" noChangeArrowheads="1"/>
            </p:cNvSpPr>
            <p:nvPr/>
          </p:nvSpPr>
          <p:spPr bwMode="auto">
            <a:xfrm>
              <a:off x="1927"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55" name="Oval 23"/>
            <p:cNvSpPr>
              <a:spLocks noChangeAspect="1" noChangeArrowheads="1"/>
            </p:cNvSpPr>
            <p:nvPr/>
          </p:nvSpPr>
          <p:spPr bwMode="auto">
            <a:xfrm>
              <a:off x="2520"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56" name="Oval 24"/>
            <p:cNvSpPr>
              <a:spLocks noChangeAspect="1" noChangeArrowheads="1"/>
            </p:cNvSpPr>
            <p:nvPr/>
          </p:nvSpPr>
          <p:spPr bwMode="auto">
            <a:xfrm>
              <a:off x="3113"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57" name="Oval 25"/>
            <p:cNvSpPr>
              <a:spLocks noChangeAspect="1" noChangeArrowheads="1"/>
            </p:cNvSpPr>
            <p:nvPr/>
          </p:nvSpPr>
          <p:spPr bwMode="auto">
            <a:xfrm>
              <a:off x="3706"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58" name="Oval 26"/>
            <p:cNvSpPr>
              <a:spLocks noChangeAspect="1" noChangeArrowheads="1"/>
            </p:cNvSpPr>
            <p:nvPr/>
          </p:nvSpPr>
          <p:spPr bwMode="auto">
            <a:xfrm>
              <a:off x="4299"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59" name="Oval 27"/>
            <p:cNvSpPr>
              <a:spLocks noChangeAspect="1" noChangeArrowheads="1"/>
            </p:cNvSpPr>
            <p:nvPr/>
          </p:nvSpPr>
          <p:spPr bwMode="auto">
            <a:xfrm>
              <a:off x="1334"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120860" name="Group 28"/>
            <p:cNvGrpSpPr>
              <a:grpSpLocks noChangeAspect="1"/>
            </p:cNvGrpSpPr>
            <p:nvPr/>
          </p:nvGrpSpPr>
          <p:grpSpPr bwMode="auto">
            <a:xfrm>
              <a:off x="1244" y="1531"/>
              <a:ext cx="3271" cy="1963"/>
              <a:chOff x="674" y="1199"/>
              <a:chExt cx="4420" cy="2653"/>
            </a:xfrm>
          </p:grpSpPr>
          <p:sp>
            <p:nvSpPr>
              <p:cNvPr id="120986" name="Oval 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87" name="Oval 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88" name="Oval 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89" name="Oval 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90" name="Oval 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91" name="Oval 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92" name="Oval 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93" name="Oval 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94" name="Oval 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95" name="Oval 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96" name="Oval 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97" name="Oval 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98" name="Oval 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99" name="Oval 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000" name="Oval 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001" name="Oval 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002" name="Oval 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003" name="Oval 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004" name="Oval 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005" name="Oval 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006" name="Oval 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007" name="Oval 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008" name="Oval 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009" name="Oval 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20861" name="Group 53"/>
            <p:cNvGrpSpPr>
              <a:grpSpLocks noChangeAspect="1"/>
            </p:cNvGrpSpPr>
            <p:nvPr/>
          </p:nvGrpSpPr>
          <p:grpSpPr bwMode="auto">
            <a:xfrm>
              <a:off x="1158" y="1479"/>
              <a:ext cx="3443" cy="2066"/>
              <a:chOff x="674" y="1199"/>
              <a:chExt cx="4420" cy="2653"/>
            </a:xfrm>
          </p:grpSpPr>
          <p:sp>
            <p:nvSpPr>
              <p:cNvPr id="120962" name="Oval 5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63" name="Oval 5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64" name="Oval 5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65" name="Oval 5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66" name="Oval 5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67" name="Oval 5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68" name="Oval 6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69" name="Oval 6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70" name="Oval 6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71" name="Oval 6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72" name="Oval 6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73" name="Oval 6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74" name="Oval 6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75" name="Oval 6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76" name="Oval 6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77" name="Oval 6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78" name="Oval 7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79" name="Oval 7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80" name="Oval 7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81" name="Oval 7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82" name="Oval 7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83" name="Oval 7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84" name="Oval 7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85" name="Oval 7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20862" name="Group 78"/>
            <p:cNvGrpSpPr>
              <a:grpSpLocks noChangeAspect="1"/>
            </p:cNvGrpSpPr>
            <p:nvPr/>
          </p:nvGrpSpPr>
          <p:grpSpPr bwMode="auto">
            <a:xfrm>
              <a:off x="1049" y="1413"/>
              <a:ext cx="3662" cy="2198"/>
              <a:chOff x="674" y="1199"/>
              <a:chExt cx="4420" cy="2653"/>
            </a:xfrm>
          </p:grpSpPr>
          <p:sp>
            <p:nvSpPr>
              <p:cNvPr id="120938" name="Oval 7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39" name="Oval 8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40" name="Oval 8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41" name="Oval 8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42" name="Oval 8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43" name="Oval 8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44" name="Oval 8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45" name="Oval 8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46" name="Oval 8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47" name="Oval 8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48" name="Oval 8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49" name="Oval 9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50" name="Oval 9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51" name="Oval 9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52" name="Oval 9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53" name="Oval 9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54" name="Oval 9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55" name="Oval 9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56" name="Oval 9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57" name="Oval 9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58" name="Oval 9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59" name="Oval 10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60" name="Oval 10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61" name="Oval 10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20863" name="Group 103"/>
            <p:cNvGrpSpPr>
              <a:grpSpLocks noChangeAspect="1"/>
            </p:cNvGrpSpPr>
            <p:nvPr/>
          </p:nvGrpSpPr>
          <p:grpSpPr bwMode="auto">
            <a:xfrm>
              <a:off x="933" y="1344"/>
              <a:ext cx="3893" cy="2337"/>
              <a:chOff x="674" y="1199"/>
              <a:chExt cx="4420" cy="2653"/>
            </a:xfrm>
          </p:grpSpPr>
          <p:sp>
            <p:nvSpPr>
              <p:cNvPr id="120914" name="Oval 10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15" name="Oval 10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16" name="Oval 10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17" name="Oval 10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18" name="Oval 10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19" name="Oval 10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20" name="Oval 11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21" name="Oval 11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22" name="Oval 11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23" name="Oval 11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24" name="Oval 11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25" name="Oval 11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26" name="Oval 11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27" name="Oval 11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28" name="Oval 11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29" name="Oval 11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30" name="Oval 12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31" name="Oval 12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32" name="Oval 12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33" name="Oval 12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34" name="Oval 12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35" name="Oval 12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36" name="Oval 12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37" name="Oval 12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20864" name="Group 128"/>
            <p:cNvGrpSpPr>
              <a:grpSpLocks noChangeAspect="1"/>
            </p:cNvGrpSpPr>
            <p:nvPr/>
          </p:nvGrpSpPr>
          <p:grpSpPr bwMode="auto">
            <a:xfrm>
              <a:off x="804" y="1266"/>
              <a:ext cx="4152" cy="2492"/>
              <a:chOff x="674" y="1199"/>
              <a:chExt cx="4420" cy="2653"/>
            </a:xfrm>
          </p:grpSpPr>
          <p:sp>
            <p:nvSpPr>
              <p:cNvPr id="120890" name="Oval 1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91" name="Oval 1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92" name="Oval 1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93" name="Oval 1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94" name="Oval 1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95" name="Oval 1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96" name="Oval 1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97" name="Oval 1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98" name="Oval 1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99" name="Oval 1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00" name="Oval 1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01" name="Oval 1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02" name="Oval 1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03" name="Oval 1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04" name="Oval 1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05" name="Oval 1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06" name="Oval 1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07" name="Oval 1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08" name="Oval 1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09" name="Oval 1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10" name="Oval 1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11" name="Oval 1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12" name="Oval 1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913" name="Oval 1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20865" name="Group 153"/>
            <p:cNvGrpSpPr>
              <a:grpSpLocks/>
            </p:cNvGrpSpPr>
            <p:nvPr/>
          </p:nvGrpSpPr>
          <p:grpSpPr bwMode="auto">
            <a:xfrm>
              <a:off x="670" y="1186"/>
              <a:ext cx="4420" cy="2653"/>
              <a:chOff x="674" y="1199"/>
              <a:chExt cx="4420" cy="2653"/>
            </a:xfrm>
          </p:grpSpPr>
          <p:sp>
            <p:nvSpPr>
              <p:cNvPr id="120866" name="Oval 154"/>
              <p:cNvSpPr>
                <a:spLocks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67" name="Oval 155"/>
              <p:cNvSpPr>
                <a:spLocks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68" name="Oval 156"/>
              <p:cNvSpPr>
                <a:spLocks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69" name="Oval 157"/>
              <p:cNvSpPr>
                <a:spLocks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70" name="Oval 158"/>
              <p:cNvSpPr>
                <a:spLocks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71" name="Oval 159"/>
              <p:cNvSpPr>
                <a:spLocks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72" name="Oval 160"/>
              <p:cNvSpPr>
                <a:spLocks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73" name="Oval 161"/>
              <p:cNvSpPr>
                <a:spLocks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74" name="Oval 162"/>
              <p:cNvSpPr>
                <a:spLocks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75" name="Oval 163"/>
              <p:cNvSpPr>
                <a:spLocks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76" name="Oval 164"/>
              <p:cNvSpPr>
                <a:spLocks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77" name="Oval 165"/>
              <p:cNvSpPr>
                <a:spLocks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78" name="Oval 166"/>
              <p:cNvSpPr>
                <a:spLocks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79" name="Oval 167"/>
              <p:cNvSpPr>
                <a:spLocks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80" name="Oval 168"/>
              <p:cNvSpPr>
                <a:spLocks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81" name="Oval 169"/>
              <p:cNvSpPr>
                <a:spLocks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82" name="Oval 170"/>
              <p:cNvSpPr>
                <a:spLocks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83" name="Oval 171"/>
              <p:cNvSpPr>
                <a:spLocks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84" name="Oval 172"/>
              <p:cNvSpPr>
                <a:spLocks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85" name="Oval 173"/>
              <p:cNvSpPr>
                <a:spLocks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86" name="Oval 174"/>
              <p:cNvSpPr>
                <a:spLocks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87" name="Oval 175"/>
              <p:cNvSpPr>
                <a:spLocks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88" name="Oval 176"/>
              <p:cNvSpPr>
                <a:spLocks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0889" name="Oval 177"/>
              <p:cNvSpPr>
                <a:spLocks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spTree>
    <p:extLst>
      <p:ext uri="{BB962C8B-B14F-4D97-AF65-F5344CB8AC3E}">
        <p14:creationId xmlns:p14="http://schemas.microsoft.com/office/powerpoint/2010/main" val="245050351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2450" name="Group 2"/>
          <p:cNvGrpSpPr>
            <a:grpSpLocks/>
          </p:cNvGrpSpPr>
          <p:nvPr/>
        </p:nvGrpSpPr>
        <p:grpSpPr bwMode="auto">
          <a:xfrm>
            <a:off x="1033463" y="1871663"/>
            <a:ext cx="7054850" cy="4229100"/>
            <a:chOff x="658" y="1178"/>
            <a:chExt cx="4444" cy="2664"/>
          </a:xfrm>
        </p:grpSpPr>
        <p:sp>
          <p:nvSpPr>
            <p:cNvPr id="122029" name="Oval 3"/>
            <p:cNvSpPr>
              <a:spLocks noChangeAspect="1" noChangeArrowheads="1"/>
            </p:cNvSpPr>
            <p:nvPr/>
          </p:nvSpPr>
          <p:spPr bwMode="auto">
            <a:xfrm>
              <a:off x="1932" y="159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30" name="Oval 4"/>
            <p:cNvSpPr>
              <a:spLocks noChangeAspect="1" noChangeArrowheads="1"/>
            </p:cNvSpPr>
            <p:nvPr/>
          </p:nvSpPr>
          <p:spPr bwMode="auto">
            <a:xfrm>
              <a:off x="2531"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31" name="Oval 5"/>
            <p:cNvSpPr>
              <a:spLocks noChangeAspect="1" noChangeArrowheads="1"/>
            </p:cNvSpPr>
            <p:nvPr/>
          </p:nvSpPr>
          <p:spPr bwMode="auto">
            <a:xfrm>
              <a:off x="3113"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32" name="Oval 6"/>
            <p:cNvSpPr>
              <a:spLocks noChangeAspect="1" noChangeArrowheads="1"/>
            </p:cNvSpPr>
            <p:nvPr/>
          </p:nvSpPr>
          <p:spPr bwMode="auto">
            <a:xfrm>
              <a:off x="3706"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33" name="Oval 7"/>
            <p:cNvSpPr>
              <a:spLocks noChangeAspect="1" noChangeArrowheads="1"/>
            </p:cNvSpPr>
            <p:nvPr/>
          </p:nvSpPr>
          <p:spPr bwMode="auto">
            <a:xfrm>
              <a:off x="4305" y="1578"/>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34" name="Oval 8"/>
            <p:cNvSpPr>
              <a:spLocks noChangeAspect="1" noChangeArrowheads="1"/>
            </p:cNvSpPr>
            <p:nvPr/>
          </p:nvSpPr>
          <p:spPr bwMode="auto">
            <a:xfrm>
              <a:off x="1340" y="159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35" name="Oval 9"/>
            <p:cNvSpPr>
              <a:spLocks noChangeAspect="1" noChangeArrowheads="1"/>
            </p:cNvSpPr>
            <p:nvPr/>
          </p:nvSpPr>
          <p:spPr bwMode="auto">
            <a:xfrm>
              <a:off x="1927" y="2156"/>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36" name="Oval 10"/>
            <p:cNvSpPr>
              <a:spLocks noChangeAspect="1" noChangeArrowheads="1"/>
            </p:cNvSpPr>
            <p:nvPr/>
          </p:nvSpPr>
          <p:spPr bwMode="auto">
            <a:xfrm>
              <a:off x="2523"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37" name="Oval 11"/>
            <p:cNvSpPr>
              <a:spLocks noChangeAspect="1" noChangeArrowheads="1"/>
            </p:cNvSpPr>
            <p:nvPr/>
          </p:nvSpPr>
          <p:spPr bwMode="auto">
            <a:xfrm>
              <a:off x="3110"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38" name="Oval 12"/>
            <p:cNvSpPr>
              <a:spLocks noChangeAspect="1" noChangeArrowheads="1"/>
            </p:cNvSpPr>
            <p:nvPr/>
          </p:nvSpPr>
          <p:spPr bwMode="auto">
            <a:xfrm>
              <a:off x="3706" y="215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39" name="Oval 13"/>
            <p:cNvSpPr>
              <a:spLocks noChangeAspect="1" noChangeArrowheads="1"/>
            </p:cNvSpPr>
            <p:nvPr/>
          </p:nvSpPr>
          <p:spPr bwMode="auto">
            <a:xfrm>
              <a:off x="4299" y="2165"/>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40" name="Oval 14"/>
            <p:cNvSpPr>
              <a:spLocks noChangeAspect="1" noChangeArrowheads="1"/>
            </p:cNvSpPr>
            <p:nvPr/>
          </p:nvSpPr>
          <p:spPr bwMode="auto">
            <a:xfrm>
              <a:off x="1334" y="2156"/>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41" name="Oval 15"/>
            <p:cNvSpPr>
              <a:spLocks noChangeAspect="1" noChangeArrowheads="1"/>
            </p:cNvSpPr>
            <p:nvPr/>
          </p:nvSpPr>
          <p:spPr bwMode="auto">
            <a:xfrm>
              <a:off x="1927" y="2737"/>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42" name="Oval 16"/>
            <p:cNvSpPr>
              <a:spLocks noChangeAspect="1" noChangeArrowheads="1"/>
            </p:cNvSpPr>
            <p:nvPr/>
          </p:nvSpPr>
          <p:spPr bwMode="auto">
            <a:xfrm>
              <a:off x="251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43" name="Oval 17"/>
            <p:cNvSpPr>
              <a:spLocks noChangeAspect="1" noChangeArrowheads="1"/>
            </p:cNvSpPr>
            <p:nvPr/>
          </p:nvSpPr>
          <p:spPr bwMode="auto">
            <a:xfrm>
              <a:off x="3113" y="2743"/>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44" name="Oval 18"/>
            <p:cNvSpPr>
              <a:spLocks noChangeAspect="1" noChangeArrowheads="1"/>
            </p:cNvSpPr>
            <p:nvPr/>
          </p:nvSpPr>
          <p:spPr bwMode="auto">
            <a:xfrm>
              <a:off x="3703"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45" name="Oval 19"/>
            <p:cNvSpPr>
              <a:spLocks noChangeAspect="1" noChangeArrowheads="1"/>
            </p:cNvSpPr>
            <p:nvPr/>
          </p:nvSpPr>
          <p:spPr bwMode="auto">
            <a:xfrm>
              <a:off x="4296"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46" name="Oval 20"/>
            <p:cNvSpPr>
              <a:spLocks noChangeAspect="1" noChangeArrowheads="1"/>
            </p:cNvSpPr>
            <p:nvPr/>
          </p:nvSpPr>
          <p:spPr bwMode="auto">
            <a:xfrm>
              <a:off x="1331"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47" name="Oval 21"/>
            <p:cNvSpPr>
              <a:spLocks noChangeAspect="1" noChangeArrowheads="1"/>
            </p:cNvSpPr>
            <p:nvPr/>
          </p:nvSpPr>
          <p:spPr bwMode="auto">
            <a:xfrm>
              <a:off x="1927" y="332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48" name="Oval 22"/>
            <p:cNvSpPr>
              <a:spLocks noChangeAspect="1" noChangeArrowheads="1"/>
            </p:cNvSpPr>
            <p:nvPr/>
          </p:nvSpPr>
          <p:spPr bwMode="auto">
            <a:xfrm>
              <a:off x="2520" y="332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49" name="Oval 23"/>
            <p:cNvSpPr>
              <a:spLocks noChangeAspect="1" noChangeArrowheads="1"/>
            </p:cNvSpPr>
            <p:nvPr/>
          </p:nvSpPr>
          <p:spPr bwMode="auto">
            <a:xfrm>
              <a:off x="3110"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50" name="Oval 24"/>
            <p:cNvSpPr>
              <a:spLocks noChangeAspect="1" noChangeArrowheads="1"/>
            </p:cNvSpPr>
            <p:nvPr/>
          </p:nvSpPr>
          <p:spPr bwMode="auto">
            <a:xfrm>
              <a:off x="3709" y="332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51" name="Oval 25"/>
            <p:cNvSpPr>
              <a:spLocks noChangeAspect="1" noChangeArrowheads="1"/>
            </p:cNvSpPr>
            <p:nvPr/>
          </p:nvSpPr>
          <p:spPr bwMode="auto">
            <a:xfrm>
              <a:off x="4296"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52" name="Oval 26"/>
            <p:cNvSpPr>
              <a:spLocks noChangeAspect="1" noChangeArrowheads="1"/>
            </p:cNvSpPr>
            <p:nvPr/>
          </p:nvSpPr>
          <p:spPr bwMode="auto">
            <a:xfrm>
              <a:off x="1337"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53" name="Oval 27"/>
            <p:cNvSpPr>
              <a:spLocks noChangeAspect="1" noChangeArrowheads="1"/>
            </p:cNvSpPr>
            <p:nvPr/>
          </p:nvSpPr>
          <p:spPr bwMode="auto">
            <a:xfrm>
              <a:off x="1877" y="1523"/>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54" name="Oval 28"/>
            <p:cNvSpPr>
              <a:spLocks noChangeAspect="1" noChangeArrowheads="1"/>
            </p:cNvSpPr>
            <p:nvPr/>
          </p:nvSpPr>
          <p:spPr bwMode="auto">
            <a:xfrm>
              <a:off x="2498" y="153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55" name="Oval 29"/>
            <p:cNvSpPr>
              <a:spLocks noChangeAspect="1" noChangeArrowheads="1"/>
            </p:cNvSpPr>
            <p:nvPr/>
          </p:nvSpPr>
          <p:spPr bwMode="auto">
            <a:xfrm>
              <a:off x="3132" y="153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56" name="Oval 30"/>
            <p:cNvSpPr>
              <a:spLocks noChangeAspect="1" noChangeArrowheads="1"/>
            </p:cNvSpPr>
            <p:nvPr/>
          </p:nvSpPr>
          <p:spPr bwMode="auto">
            <a:xfrm>
              <a:off x="3759" y="1537"/>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57" name="Oval 31"/>
            <p:cNvSpPr>
              <a:spLocks noChangeAspect="1" noChangeArrowheads="1"/>
            </p:cNvSpPr>
            <p:nvPr/>
          </p:nvSpPr>
          <p:spPr bwMode="auto">
            <a:xfrm>
              <a:off x="4387" y="1537"/>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58" name="Oval 32"/>
            <p:cNvSpPr>
              <a:spLocks noChangeAspect="1" noChangeArrowheads="1"/>
            </p:cNvSpPr>
            <p:nvPr/>
          </p:nvSpPr>
          <p:spPr bwMode="auto">
            <a:xfrm>
              <a:off x="1242" y="153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59" name="Oval 33"/>
            <p:cNvSpPr>
              <a:spLocks noChangeAspect="1" noChangeArrowheads="1"/>
            </p:cNvSpPr>
            <p:nvPr/>
          </p:nvSpPr>
          <p:spPr bwMode="auto">
            <a:xfrm>
              <a:off x="1871" y="2148"/>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60" name="Oval 34"/>
            <p:cNvSpPr>
              <a:spLocks noChangeAspect="1" noChangeArrowheads="1"/>
            </p:cNvSpPr>
            <p:nvPr/>
          </p:nvSpPr>
          <p:spPr bwMode="auto">
            <a:xfrm>
              <a:off x="2498" y="2145"/>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61" name="Oval 35"/>
            <p:cNvSpPr>
              <a:spLocks noChangeAspect="1" noChangeArrowheads="1"/>
            </p:cNvSpPr>
            <p:nvPr/>
          </p:nvSpPr>
          <p:spPr bwMode="auto">
            <a:xfrm>
              <a:off x="3126" y="213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62" name="Oval 36"/>
            <p:cNvSpPr>
              <a:spLocks noChangeAspect="1" noChangeArrowheads="1"/>
            </p:cNvSpPr>
            <p:nvPr/>
          </p:nvSpPr>
          <p:spPr bwMode="auto">
            <a:xfrm>
              <a:off x="3756" y="2142"/>
              <a:ext cx="129"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63" name="Oval 37"/>
            <p:cNvSpPr>
              <a:spLocks noChangeAspect="1" noChangeArrowheads="1"/>
            </p:cNvSpPr>
            <p:nvPr/>
          </p:nvSpPr>
          <p:spPr bwMode="auto">
            <a:xfrm>
              <a:off x="4378" y="2142"/>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64" name="Oval 38"/>
            <p:cNvSpPr>
              <a:spLocks noChangeAspect="1" noChangeArrowheads="1"/>
            </p:cNvSpPr>
            <p:nvPr/>
          </p:nvSpPr>
          <p:spPr bwMode="auto">
            <a:xfrm>
              <a:off x="1244" y="2148"/>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65" name="Oval 39"/>
            <p:cNvSpPr>
              <a:spLocks noChangeAspect="1" noChangeArrowheads="1"/>
            </p:cNvSpPr>
            <p:nvPr/>
          </p:nvSpPr>
          <p:spPr bwMode="auto">
            <a:xfrm>
              <a:off x="1871" y="2757"/>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66" name="Oval 40"/>
            <p:cNvSpPr>
              <a:spLocks noChangeAspect="1" noChangeArrowheads="1"/>
            </p:cNvSpPr>
            <p:nvPr/>
          </p:nvSpPr>
          <p:spPr bwMode="auto">
            <a:xfrm>
              <a:off x="2498" y="275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67" name="Oval 41"/>
            <p:cNvSpPr>
              <a:spLocks noChangeAspect="1" noChangeArrowheads="1"/>
            </p:cNvSpPr>
            <p:nvPr/>
          </p:nvSpPr>
          <p:spPr bwMode="auto">
            <a:xfrm>
              <a:off x="3126" y="275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68" name="Oval 42"/>
            <p:cNvSpPr>
              <a:spLocks noChangeAspect="1" noChangeArrowheads="1"/>
            </p:cNvSpPr>
            <p:nvPr/>
          </p:nvSpPr>
          <p:spPr bwMode="auto">
            <a:xfrm>
              <a:off x="3753" y="2757"/>
              <a:ext cx="129"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69" name="Oval 43"/>
            <p:cNvSpPr>
              <a:spLocks noChangeAspect="1" noChangeArrowheads="1"/>
            </p:cNvSpPr>
            <p:nvPr/>
          </p:nvSpPr>
          <p:spPr bwMode="auto">
            <a:xfrm>
              <a:off x="4381" y="275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70" name="Oval 44"/>
            <p:cNvSpPr>
              <a:spLocks noChangeAspect="1" noChangeArrowheads="1"/>
            </p:cNvSpPr>
            <p:nvPr/>
          </p:nvSpPr>
          <p:spPr bwMode="auto">
            <a:xfrm>
              <a:off x="1247" y="2754"/>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71" name="Oval 45"/>
            <p:cNvSpPr>
              <a:spLocks noChangeAspect="1" noChangeArrowheads="1"/>
            </p:cNvSpPr>
            <p:nvPr/>
          </p:nvSpPr>
          <p:spPr bwMode="auto">
            <a:xfrm>
              <a:off x="1874" y="3366"/>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72" name="Oval 46"/>
            <p:cNvSpPr>
              <a:spLocks noChangeAspect="1" noChangeArrowheads="1"/>
            </p:cNvSpPr>
            <p:nvPr/>
          </p:nvSpPr>
          <p:spPr bwMode="auto">
            <a:xfrm>
              <a:off x="2495" y="3366"/>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73" name="Oval 47"/>
            <p:cNvSpPr>
              <a:spLocks noChangeAspect="1" noChangeArrowheads="1"/>
            </p:cNvSpPr>
            <p:nvPr/>
          </p:nvSpPr>
          <p:spPr bwMode="auto">
            <a:xfrm>
              <a:off x="3126" y="336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74" name="Oval 48"/>
            <p:cNvSpPr>
              <a:spLocks noChangeAspect="1" noChangeArrowheads="1"/>
            </p:cNvSpPr>
            <p:nvPr/>
          </p:nvSpPr>
          <p:spPr bwMode="auto">
            <a:xfrm>
              <a:off x="3753" y="3363"/>
              <a:ext cx="129"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75" name="Oval 49"/>
            <p:cNvSpPr>
              <a:spLocks noChangeAspect="1" noChangeArrowheads="1"/>
            </p:cNvSpPr>
            <p:nvPr/>
          </p:nvSpPr>
          <p:spPr bwMode="auto">
            <a:xfrm>
              <a:off x="4381" y="3363"/>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76" name="Oval 50"/>
            <p:cNvSpPr>
              <a:spLocks noChangeAspect="1" noChangeArrowheads="1"/>
            </p:cNvSpPr>
            <p:nvPr/>
          </p:nvSpPr>
          <p:spPr bwMode="auto">
            <a:xfrm>
              <a:off x="1244" y="336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77" name="Oval 51"/>
            <p:cNvSpPr>
              <a:spLocks noChangeAspect="1" noChangeArrowheads="1"/>
            </p:cNvSpPr>
            <p:nvPr/>
          </p:nvSpPr>
          <p:spPr bwMode="auto">
            <a:xfrm>
              <a:off x="1824" y="1487"/>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78" name="Oval 52"/>
            <p:cNvSpPr>
              <a:spLocks noChangeAspect="1" noChangeArrowheads="1"/>
            </p:cNvSpPr>
            <p:nvPr/>
          </p:nvSpPr>
          <p:spPr bwMode="auto">
            <a:xfrm>
              <a:off x="2485" y="1473"/>
              <a:ext cx="134"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79" name="Oval 53"/>
            <p:cNvSpPr>
              <a:spLocks noChangeAspect="1" noChangeArrowheads="1"/>
            </p:cNvSpPr>
            <p:nvPr/>
          </p:nvSpPr>
          <p:spPr bwMode="auto">
            <a:xfrm>
              <a:off x="3151" y="147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80" name="Oval 54"/>
            <p:cNvSpPr>
              <a:spLocks noChangeAspect="1" noChangeArrowheads="1"/>
            </p:cNvSpPr>
            <p:nvPr/>
          </p:nvSpPr>
          <p:spPr bwMode="auto">
            <a:xfrm>
              <a:off x="3800" y="1479"/>
              <a:ext cx="134"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81" name="Oval 55"/>
            <p:cNvSpPr>
              <a:spLocks noChangeAspect="1" noChangeArrowheads="1"/>
            </p:cNvSpPr>
            <p:nvPr/>
          </p:nvSpPr>
          <p:spPr bwMode="auto">
            <a:xfrm>
              <a:off x="4460" y="147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82" name="Oval 56"/>
            <p:cNvSpPr>
              <a:spLocks noChangeAspect="1" noChangeArrowheads="1"/>
            </p:cNvSpPr>
            <p:nvPr/>
          </p:nvSpPr>
          <p:spPr bwMode="auto">
            <a:xfrm>
              <a:off x="1164" y="1471"/>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83" name="Oval 57"/>
            <p:cNvSpPr>
              <a:spLocks noChangeAspect="1" noChangeArrowheads="1"/>
            </p:cNvSpPr>
            <p:nvPr/>
          </p:nvSpPr>
          <p:spPr bwMode="auto">
            <a:xfrm>
              <a:off x="1818" y="2116"/>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84" name="Oval 58"/>
            <p:cNvSpPr>
              <a:spLocks noChangeAspect="1" noChangeArrowheads="1"/>
            </p:cNvSpPr>
            <p:nvPr/>
          </p:nvSpPr>
          <p:spPr bwMode="auto">
            <a:xfrm>
              <a:off x="2475" y="2122"/>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85" name="Oval 59"/>
            <p:cNvSpPr>
              <a:spLocks noChangeAspect="1" noChangeArrowheads="1"/>
            </p:cNvSpPr>
            <p:nvPr/>
          </p:nvSpPr>
          <p:spPr bwMode="auto">
            <a:xfrm>
              <a:off x="3142" y="2122"/>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86" name="Oval 60"/>
            <p:cNvSpPr>
              <a:spLocks noChangeAspect="1" noChangeArrowheads="1"/>
            </p:cNvSpPr>
            <p:nvPr/>
          </p:nvSpPr>
          <p:spPr bwMode="auto">
            <a:xfrm>
              <a:off x="3799" y="2125"/>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87" name="Oval 61"/>
            <p:cNvSpPr>
              <a:spLocks noChangeAspect="1" noChangeArrowheads="1"/>
            </p:cNvSpPr>
            <p:nvPr/>
          </p:nvSpPr>
          <p:spPr bwMode="auto">
            <a:xfrm>
              <a:off x="4460" y="211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88" name="Oval 62"/>
            <p:cNvSpPr>
              <a:spLocks noChangeAspect="1" noChangeArrowheads="1"/>
            </p:cNvSpPr>
            <p:nvPr/>
          </p:nvSpPr>
          <p:spPr bwMode="auto">
            <a:xfrm>
              <a:off x="1152" y="2122"/>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89" name="Oval 63"/>
            <p:cNvSpPr>
              <a:spLocks noChangeAspect="1" noChangeArrowheads="1"/>
            </p:cNvSpPr>
            <p:nvPr/>
          </p:nvSpPr>
          <p:spPr bwMode="auto">
            <a:xfrm>
              <a:off x="1821" y="2766"/>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90" name="Oval 64"/>
            <p:cNvSpPr>
              <a:spLocks noChangeAspect="1" noChangeArrowheads="1"/>
            </p:cNvSpPr>
            <p:nvPr/>
          </p:nvSpPr>
          <p:spPr bwMode="auto">
            <a:xfrm>
              <a:off x="2478" y="2763"/>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91" name="Oval 65"/>
            <p:cNvSpPr>
              <a:spLocks noChangeAspect="1" noChangeArrowheads="1"/>
            </p:cNvSpPr>
            <p:nvPr/>
          </p:nvSpPr>
          <p:spPr bwMode="auto">
            <a:xfrm>
              <a:off x="3136" y="2766"/>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92" name="Oval 66"/>
            <p:cNvSpPr>
              <a:spLocks noChangeAspect="1" noChangeArrowheads="1"/>
            </p:cNvSpPr>
            <p:nvPr/>
          </p:nvSpPr>
          <p:spPr bwMode="auto">
            <a:xfrm>
              <a:off x="3799" y="2763"/>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93" name="Oval 67"/>
            <p:cNvSpPr>
              <a:spLocks noChangeAspect="1" noChangeArrowheads="1"/>
            </p:cNvSpPr>
            <p:nvPr/>
          </p:nvSpPr>
          <p:spPr bwMode="auto">
            <a:xfrm>
              <a:off x="4457" y="2766"/>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94" name="Oval 68"/>
            <p:cNvSpPr>
              <a:spLocks noChangeAspect="1" noChangeArrowheads="1"/>
            </p:cNvSpPr>
            <p:nvPr/>
          </p:nvSpPr>
          <p:spPr bwMode="auto">
            <a:xfrm>
              <a:off x="1158" y="276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95" name="Oval 69"/>
            <p:cNvSpPr>
              <a:spLocks noChangeAspect="1" noChangeArrowheads="1"/>
            </p:cNvSpPr>
            <p:nvPr/>
          </p:nvSpPr>
          <p:spPr bwMode="auto">
            <a:xfrm>
              <a:off x="1815" y="341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96" name="Oval 70"/>
            <p:cNvSpPr>
              <a:spLocks noChangeAspect="1" noChangeArrowheads="1"/>
            </p:cNvSpPr>
            <p:nvPr/>
          </p:nvSpPr>
          <p:spPr bwMode="auto">
            <a:xfrm>
              <a:off x="2481" y="341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97" name="Oval 71"/>
            <p:cNvSpPr>
              <a:spLocks noChangeAspect="1" noChangeArrowheads="1"/>
            </p:cNvSpPr>
            <p:nvPr/>
          </p:nvSpPr>
          <p:spPr bwMode="auto">
            <a:xfrm>
              <a:off x="3142" y="3413"/>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98" name="Oval 72"/>
            <p:cNvSpPr>
              <a:spLocks noChangeAspect="1" noChangeArrowheads="1"/>
            </p:cNvSpPr>
            <p:nvPr/>
          </p:nvSpPr>
          <p:spPr bwMode="auto">
            <a:xfrm>
              <a:off x="3796" y="341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99" name="Oval 73"/>
            <p:cNvSpPr>
              <a:spLocks noChangeAspect="1" noChangeArrowheads="1"/>
            </p:cNvSpPr>
            <p:nvPr/>
          </p:nvSpPr>
          <p:spPr bwMode="auto">
            <a:xfrm>
              <a:off x="4457" y="341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00" name="Oval 74"/>
            <p:cNvSpPr>
              <a:spLocks noChangeAspect="1" noChangeArrowheads="1"/>
            </p:cNvSpPr>
            <p:nvPr/>
          </p:nvSpPr>
          <p:spPr bwMode="auto">
            <a:xfrm>
              <a:off x="1155" y="341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01" name="Oval 75"/>
            <p:cNvSpPr>
              <a:spLocks noChangeAspect="1" noChangeArrowheads="1"/>
            </p:cNvSpPr>
            <p:nvPr/>
          </p:nvSpPr>
          <p:spPr bwMode="auto">
            <a:xfrm>
              <a:off x="1749" y="1413"/>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02" name="Oval 76"/>
            <p:cNvSpPr>
              <a:spLocks noChangeAspect="1" noChangeArrowheads="1"/>
            </p:cNvSpPr>
            <p:nvPr/>
          </p:nvSpPr>
          <p:spPr bwMode="auto">
            <a:xfrm>
              <a:off x="2460" y="141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03" name="Oval 77"/>
            <p:cNvSpPr>
              <a:spLocks noChangeAspect="1" noChangeArrowheads="1"/>
            </p:cNvSpPr>
            <p:nvPr/>
          </p:nvSpPr>
          <p:spPr bwMode="auto">
            <a:xfrm>
              <a:off x="3157" y="141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04" name="Oval 78"/>
            <p:cNvSpPr>
              <a:spLocks noChangeAspect="1" noChangeArrowheads="1"/>
            </p:cNvSpPr>
            <p:nvPr/>
          </p:nvSpPr>
          <p:spPr bwMode="auto">
            <a:xfrm>
              <a:off x="3865" y="1407"/>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05" name="Oval 79"/>
            <p:cNvSpPr>
              <a:spLocks noChangeAspect="1" noChangeArrowheads="1"/>
            </p:cNvSpPr>
            <p:nvPr/>
          </p:nvSpPr>
          <p:spPr bwMode="auto">
            <a:xfrm>
              <a:off x="4574" y="141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06" name="Oval 80"/>
            <p:cNvSpPr>
              <a:spLocks noChangeAspect="1" noChangeArrowheads="1"/>
            </p:cNvSpPr>
            <p:nvPr/>
          </p:nvSpPr>
          <p:spPr bwMode="auto">
            <a:xfrm>
              <a:off x="1048" y="141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07" name="Oval 81"/>
            <p:cNvSpPr>
              <a:spLocks noChangeAspect="1" noChangeArrowheads="1"/>
            </p:cNvSpPr>
            <p:nvPr/>
          </p:nvSpPr>
          <p:spPr bwMode="auto">
            <a:xfrm>
              <a:off x="1745" y="2097"/>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08" name="Oval 82"/>
            <p:cNvSpPr>
              <a:spLocks noChangeAspect="1" noChangeArrowheads="1"/>
            </p:cNvSpPr>
            <p:nvPr/>
          </p:nvSpPr>
          <p:spPr bwMode="auto">
            <a:xfrm>
              <a:off x="2453" y="2094"/>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09" name="Oval 83"/>
            <p:cNvSpPr>
              <a:spLocks noChangeAspect="1" noChangeArrowheads="1"/>
            </p:cNvSpPr>
            <p:nvPr/>
          </p:nvSpPr>
          <p:spPr bwMode="auto">
            <a:xfrm>
              <a:off x="3156" y="2100"/>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10" name="Oval 84"/>
            <p:cNvSpPr>
              <a:spLocks noChangeAspect="1" noChangeArrowheads="1"/>
            </p:cNvSpPr>
            <p:nvPr/>
          </p:nvSpPr>
          <p:spPr bwMode="auto">
            <a:xfrm>
              <a:off x="3855" y="2097"/>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11" name="Oval 85"/>
            <p:cNvSpPr>
              <a:spLocks noChangeAspect="1" noChangeArrowheads="1"/>
            </p:cNvSpPr>
            <p:nvPr/>
          </p:nvSpPr>
          <p:spPr bwMode="auto">
            <a:xfrm>
              <a:off x="4564" y="2097"/>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12" name="Oval 86"/>
            <p:cNvSpPr>
              <a:spLocks noChangeAspect="1" noChangeArrowheads="1"/>
            </p:cNvSpPr>
            <p:nvPr/>
          </p:nvSpPr>
          <p:spPr bwMode="auto">
            <a:xfrm>
              <a:off x="1049" y="2091"/>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13" name="Oval 87"/>
            <p:cNvSpPr>
              <a:spLocks noChangeAspect="1" noChangeArrowheads="1"/>
            </p:cNvSpPr>
            <p:nvPr/>
          </p:nvSpPr>
          <p:spPr bwMode="auto">
            <a:xfrm>
              <a:off x="1751" y="2786"/>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14" name="Oval 88"/>
            <p:cNvSpPr>
              <a:spLocks noChangeAspect="1" noChangeArrowheads="1"/>
            </p:cNvSpPr>
            <p:nvPr/>
          </p:nvSpPr>
          <p:spPr bwMode="auto">
            <a:xfrm>
              <a:off x="2456" y="2783"/>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15" name="Oval 89"/>
            <p:cNvSpPr>
              <a:spLocks noChangeAspect="1" noChangeArrowheads="1"/>
            </p:cNvSpPr>
            <p:nvPr/>
          </p:nvSpPr>
          <p:spPr bwMode="auto">
            <a:xfrm>
              <a:off x="3156" y="2786"/>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16" name="Oval 90"/>
            <p:cNvSpPr>
              <a:spLocks noChangeAspect="1" noChangeArrowheads="1"/>
            </p:cNvSpPr>
            <p:nvPr/>
          </p:nvSpPr>
          <p:spPr bwMode="auto">
            <a:xfrm>
              <a:off x="3858" y="2786"/>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17" name="Oval 91"/>
            <p:cNvSpPr>
              <a:spLocks noChangeAspect="1" noChangeArrowheads="1"/>
            </p:cNvSpPr>
            <p:nvPr/>
          </p:nvSpPr>
          <p:spPr bwMode="auto">
            <a:xfrm>
              <a:off x="4561" y="2786"/>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18" name="Oval 92"/>
            <p:cNvSpPr>
              <a:spLocks noChangeAspect="1" noChangeArrowheads="1"/>
            </p:cNvSpPr>
            <p:nvPr/>
          </p:nvSpPr>
          <p:spPr bwMode="auto">
            <a:xfrm>
              <a:off x="1049" y="2780"/>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19" name="Oval 93"/>
            <p:cNvSpPr>
              <a:spLocks noChangeAspect="1" noChangeArrowheads="1"/>
            </p:cNvSpPr>
            <p:nvPr/>
          </p:nvSpPr>
          <p:spPr bwMode="auto">
            <a:xfrm>
              <a:off x="1748" y="3471"/>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20" name="Oval 94"/>
            <p:cNvSpPr>
              <a:spLocks noChangeAspect="1" noChangeArrowheads="1"/>
            </p:cNvSpPr>
            <p:nvPr/>
          </p:nvSpPr>
          <p:spPr bwMode="auto">
            <a:xfrm>
              <a:off x="2453" y="3471"/>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21" name="Oval 95"/>
            <p:cNvSpPr>
              <a:spLocks noChangeAspect="1" noChangeArrowheads="1"/>
            </p:cNvSpPr>
            <p:nvPr/>
          </p:nvSpPr>
          <p:spPr bwMode="auto">
            <a:xfrm>
              <a:off x="3159" y="3465"/>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22" name="Oval 96"/>
            <p:cNvSpPr>
              <a:spLocks noChangeAspect="1" noChangeArrowheads="1"/>
            </p:cNvSpPr>
            <p:nvPr/>
          </p:nvSpPr>
          <p:spPr bwMode="auto">
            <a:xfrm>
              <a:off x="3858" y="3465"/>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23" name="Oval 97"/>
            <p:cNvSpPr>
              <a:spLocks noChangeAspect="1" noChangeArrowheads="1"/>
            </p:cNvSpPr>
            <p:nvPr/>
          </p:nvSpPr>
          <p:spPr bwMode="auto">
            <a:xfrm>
              <a:off x="4561" y="3465"/>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24" name="Oval 98"/>
            <p:cNvSpPr>
              <a:spLocks noChangeAspect="1" noChangeArrowheads="1"/>
            </p:cNvSpPr>
            <p:nvPr/>
          </p:nvSpPr>
          <p:spPr bwMode="auto">
            <a:xfrm>
              <a:off x="1049" y="3465"/>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25" name="Oval 99"/>
            <p:cNvSpPr>
              <a:spLocks noChangeAspect="1" noChangeArrowheads="1"/>
            </p:cNvSpPr>
            <p:nvPr/>
          </p:nvSpPr>
          <p:spPr bwMode="auto">
            <a:xfrm>
              <a:off x="1686" y="1328"/>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26" name="Oval 100"/>
            <p:cNvSpPr>
              <a:spLocks noChangeAspect="1" noChangeArrowheads="1"/>
            </p:cNvSpPr>
            <p:nvPr/>
          </p:nvSpPr>
          <p:spPr bwMode="auto">
            <a:xfrm>
              <a:off x="2439" y="1344"/>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27" name="Oval 101"/>
            <p:cNvSpPr>
              <a:spLocks noChangeAspect="1" noChangeArrowheads="1"/>
            </p:cNvSpPr>
            <p:nvPr/>
          </p:nvSpPr>
          <p:spPr bwMode="auto">
            <a:xfrm>
              <a:off x="3180" y="1338"/>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28" name="Oval 102"/>
            <p:cNvSpPr>
              <a:spLocks noChangeAspect="1" noChangeArrowheads="1"/>
            </p:cNvSpPr>
            <p:nvPr/>
          </p:nvSpPr>
          <p:spPr bwMode="auto">
            <a:xfrm>
              <a:off x="3933" y="1344"/>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29" name="Oval 103"/>
            <p:cNvSpPr>
              <a:spLocks noChangeAspect="1" noChangeArrowheads="1"/>
            </p:cNvSpPr>
            <p:nvPr/>
          </p:nvSpPr>
          <p:spPr bwMode="auto">
            <a:xfrm>
              <a:off x="4674" y="1338"/>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30" name="Oval 104"/>
            <p:cNvSpPr>
              <a:spLocks noChangeAspect="1" noChangeArrowheads="1"/>
            </p:cNvSpPr>
            <p:nvPr/>
          </p:nvSpPr>
          <p:spPr bwMode="auto">
            <a:xfrm>
              <a:off x="940" y="1336"/>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31" name="Oval 105"/>
            <p:cNvSpPr>
              <a:spLocks noChangeAspect="1" noChangeArrowheads="1"/>
            </p:cNvSpPr>
            <p:nvPr/>
          </p:nvSpPr>
          <p:spPr bwMode="auto">
            <a:xfrm>
              <a:off x="1679" y="2078"/>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32" name="Oval 106"/>
            <p:cNvSpPr>
              <a:spLocks noChangeAspect="1" noChangeArrowheads="1"/>
            </p:cNvSpPr>
            <p:nvPr/>
          </p:nvSpPr>
          <p:spPr bwMode="auto">
            <a:xfrm>
              <a:off x="2429" y="207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33" name="Oval 107"/>
            <p:cNvSpPr>
              <a:spLocks noChangeAspect="1" noChangeArrowheads="1"/>
            </p:cNvSpPr>
            <p:nvPr/>
          </p:nvSpPr>
          <p:spPr bwMode="auto">
            <a:xfrm>
              <a:off x="3170" y="207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34" name="Oval 108"/>
            <p:cNvSpPr>
              <a:spLocks noChangeAspect="1" noChangeArrowheads="1"/>
            </p:cNvSpPr>
            <p:nvPr/>
          </p:nvSpPr>
          <p:spPr bwMode="auto">
            <a:xfrm>
              <a:off x="3920" y="2069"/>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35" name="Oval 109"/>
            <p:cNvSpPr>
              <a:spLocks noChangeAspect="1" noChangeArrowheads="1"/>
            </p:cNvSpPr>
            <p:nvPr/>
          </p:nvSpPr>
          <p:spPr bwMode="auto">
            <a:xfrm>
              <a:off x="4667" y="2075"/>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36" name="Oval 110"/>
            <p:cNvSpPr>
              <a:spLocks noChangeAspect="1" noChangeArrowheads="1"/>
            </p:cNvSpPr>
            <p:nvPr/>
          </p:nvSpPr>
          <p:spPr bwMode="auto">
            <a:xfrm>
              <a:off x="939" y="207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37" name="Oval 111"/>
            <p:cNvSpPr>
              <a:spLocks noChangeAspect="1" noChangeArrowheads="1"/>
            </p:cNvSpPr>
            <p:nvPr/>
          </p:nvSpPr>
          <p:spPr bwMode="auto">
            <a:xfrm>
              <a:off x="1682" y="2800"/>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38" name="Oval 112"/>
            <p:cNvSpPr>
              <a:spLocks noChangeAspect="1" noChangeArrowheads="1"/>
            </p:cNvSpPr>
            <p:nvPr/>
          </p:nvSpPr>
          <p:spPr bwMode="auto">
            <a:xfrm>
              <a:off x="2426" y="2803"/>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39" name="Oval 113"/>
            <p:cNvSpPr>
              <a:spLocks noChangeAspect="1" noChangeArrowheads="1"/>
            </p:cNvSpPr>
            <p:nvPr/>
          </p:nvSpPr>
          <p:spPr bwMode="auto">
            <a:xfrm>
              <a:off x="3176" y="2800"/>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40" name="Oval 114"/>
            <p:cNvSpPr>
              <a:spLocks noChangeAspect="1" noChangeArrowheads="1"/>
            </p:cNvSpPr>
            <p:nvPr/>
          </p:nvSpPr>
          <p:spPr bwMode="auto">
            <a:xfrm>
              <a:off x="3920" y="2797"/>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41" name="Oval 115"/>
            <p:cNvSpPr>
              <a:spLocks noChangeAspect="1" noChangeArrowheads="1"/>
            </p:cNvSpPr>
            <p:nvPr/>
          </p:nvSpPr>
          <p:spPr bwMode="auto">
            <a:xfrm>
              <a:off x="4667" y="2797"/>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42" name="Oval 116"/>
            <p:cNvSpPr>
              <a:spLocks noChangeAspect="1" noChangeArrowheads="1"/>
            </p:cNvSpPr>
            <p:nvPr/>
          </p:nvSpPr>
          <p:spPr bwMode="auto">
            <a:xfrm>
              <a:off x="930" y="2797"/>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43" name="Oval 117"/>
            <p:cNvSpPr>
              <a:spLocks noChangeAspect="1" noChangeArrowheads="1"/>
            </p:cNvSpPr>
            <p:nvPr/>
          </p:nvSpPr>
          <p:spPr bwMode="auto">
            <a:xfrm>
              <a:off x="1682" y="353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44" name="Oval 118"/>
            <p:cNvSpPr>
              <a:spLocks noChangeAspect="1" noChangeArrowheads="1"/>
            </p:cNvSpPr>
            <p:nvPr/>
          </p:nvSpPr>
          <p:spPr bwMode="auto">
            <a:xfrm>
              <a:off x="2426" y="3526"/>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45" name="Oval 119"/>
            <p:cNvSpPr>
              <a:spLocks noChangeAspect="1" noChangeArrowheads="1"/>
            </p:cNvSpPr>
            <p:nvPr/>
          </p:nvSpPr>
          <p:spPr bwMode="auto">
            <a:xfrm>
              <a:off x="3176" y="3526"/>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46" name="Oval 120"/>
            <p:cNvSpPr>
              <a:spLocks noChangeAspect="1" noChangeArrowheads="1"/>
            </p:cNvSpPr>
            <p:nvPr/>
          </p:nvSpPr>
          <p:spPr bwMode="auto">
            <a:xfrm>
              <a:off x="3923" y="3529"/>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47" name="Oval 121"/>
            <p:cNvSpPr>
              <a:spLocks noChangeAspect="1" noChangeArrowheads="1"/>
            </p:cNvSpPr>
            <p:nvPr/>
          </p:nvSpPr>
          <p:spPr bwMode="auto">
            <a:xfrm>
              <a:off x="4664" y="353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48" name="Oval 122"/>
            <p:cNvSpPr>
              <a:spLocks noChangeAspect="1" noChangeArrowheads="1"/>
            </p:cNvSpPr>
            <p:nvPr/>
          </p:nvSpPr>
          <p:spPr bwMode="auto">
            <a:xfrm>
              <a:off x="936" y="3529"/>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49" name="Oval 123"/>
            <p:cNvSpPr>
              <a:spLocks noChangeAspect="1" noChangeArrowheads="1"/>
            </p:cNvSpPr>
            <p:nvPr/>
          </p:nvSpPr>
          <p:spPr bwMode="auto">
            <a:xfrm>
              <a:off x="1599" y="1266"/>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50" name="Oval 124"/>
            <p:cNvSpPr>
              <a:spLocks noChangeAspect="1" noChangeArrowheads="1"/>
            </p:cNvSpPr>
            <p:nvPr/>
          </p:nvSpPr>
          <p:spPr bwMode="auto">
            <a:xfrm>
              <a:off x="2398" y="1266"/>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51" name="Oval 125"/>
            <p:cNvSpPr>
              <a:spLocks noChangeAspect="1" noChangeArrowheads="1"/>
            </p:cNvSpPr>
            <p:nvPr/>
          </p:nvSpPr>
          <p:spPr bwMode="auto">
            <a:xfrm>
              <a:off x="3200" y="1272"/>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52" name="Oval 126"/>
            <p:cNvSpPr>
              <a:spLocks noChangeAspect="1" noChangeArrowheads="1"/>
            </p:cNvSpPr>
            <p:nvPr/>
          </p:nvSpPr>
          <p:spPr bwMode="auto">
            <a:xfrm>
              <a:off x="4003" y="1266"/>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53" name="Oval 127"/>
            <p:cNvSpPr>
              <a:spLocks noChangeAspect="1" noChangeArrowheads="1"/>
            </p:cNvSpPr>
            <p:nvPr/>
          </p:nvSpPr>
          <p:spPr bwMode="auto">
            <a:xfrm>
              <a:off x="4787" y="1266"/>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54" name="Oval 128"/>
            <p:cNvSpPr>
              <a:spLocks noChangeAspect="1" noChangeArrowheads="1"/>
            </p:cNvSpPr>
            <p:nvPr/>
          </p:nvSpPr>
          <p:spPr bwMode="auto">
            <a:xfrm>
              <a:off x="812" y="1274"/>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55" name="Oval 129"/>
            <p:cNvSpPr>
              <a:spLocks noChangeAspect="1" noChangeArrowheads="1"/>
            </p:cNvSpPr>
            <p:nvPr/>
          </p:nvSpPr>
          <p:spPr bwMode="auto">
            <a:xfrm>
              <a:off x="1606" y="204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56" name="Oval 130"/>
            <p:cNvSpPr>
              <a:spLocks noChangeAspect="1" noChangeArrowheads="1"/>
            </p:cNvSpPr>
            <p:nvPr/>
          </p:nvSpPr>
          <p:spPr bwMode="auto">
            <a:xfrm>
              <a:off x="2396" y="2045"/>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57" name="Oval 131"/>
            <p:cNvSpPr>
              <a:spLocks noChangeAspect="1" noChangeArrowheads="1"/>
            </p:cNvSpPr>
            <p:nvPr/>
          </p:nvSpPr>
          <p:spPr bwMode="auto">
            <a:xfrm>
              <a:off x="3193" y="2039"/>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58" name="Oval 132"/>
            <p:cNvSpPr>
              <a:spLocks noChangeAspect="1" noChangeArrowheads="1"/>
            </p:cNvSpPr>
            <p:nvPr/>
          </p:nvSpPr>
          <p:spPr bwMode="auto">
            <a:xfrm>
              <a:off x="3989" y="2045"/>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59" name="Oval 133"/>
            <p:cNvSpPr>
              <a:spLocks noChangeAspect="1" noChangeArrowheads="1"/>
            </p:cNvSpPr>
            <p:nvPr/>
          </p:nvSpPr>
          <p:spPr bwMode="auto">
            <a:xfrm>
              <a:off x="4789" y="2039"/>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60" name="Oval 134"/>
            <p:cNvSpPr>
              <a:spLocks noChangeAspect="1" noChangeArrowheads="1"/>
            </p:cNvSpPr>
            <p:nvPr/>
          </p:nvSpPr>
          <p:spPr bwMode="auto">
            <a:xfrm>
              <a:off x="804" y="2048"/>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61" name="Oval 135"/>
            <p:cNvSpPr>
              <a:spLocks noChangeAspect="1" noChangeArrowheads="1"/>
            </p:cNvSpPr>
            <p:nvPr/>
          </p:nvSpPr>
          <p:spPr bwMode="auto">
            <a:xfrm>
              <a:off x="1597" y="282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62" name="Oval 136"/>
            <p:cNvSpPr>
              <a:spLocks noChangeAspect="1" noChangeArrowheads="1"/>
            </p:cNvSpPr>
            <p:nvPr/>
          </p:nvSpPr>
          <p:spPr bwMode="auto">
            <a:xfrm>
              <a:off x="2393" y="2819"/>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63" name="Oval 137"/>
            <p:cNvSpPr>
              <a:spLocks noChangeAspect="1" noChangeArrowheads="1"/>
            </p:cNvSpPr>
            <p:nvPr/>
          </p:nvSpPr>
          <p:spPr bwMode="auto">
            <a:xfrm>
              <a:off x="3193" y="282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64" name="Oval 138"/>
            <p:cNvSpPr>
              <a:spLocks noChangeAspect="1" noChangeArrowheads="1"/>
            </p:cNvSpPr>
            <p:nvPr/>
          </p:nvSpPr>
          <p:spPr bwMode="auto">
            <a:xfrm>
              <a:off x="3986" y="2819"/>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65" name="Oval 139"/>
            <p:cNvSpPr>
              <a:spLocks noChangeAspect="1" noChangeArrowheads="1"/>
            </p:cNvSpPr>
            <p:nvPr/>
          </p:nvSpPr>
          <p:spPr bwMode="auto">
            <a:xfrm>
              <a:off x="4786" y="282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66" name="Oval 140"/>
            <p:cNvSpPr>
              <a:spLocks noChangeAspect="1" noChangeArrowheads="1"/>
            </p:cNvSpPr>
            <p:nvPr/>
          </p:nvSpPr>
          <p:spPr bwMode="auto">
            <a:xfrm>
              <a:off x="807" y="2822"/>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67" name="Oval 141"/>
            <p:cNvSpPr>
              <a:spLocks noChangeAspect="1" noChangeArrowheads="1"/>
            </p:cNvSpPr>
            <p:nvPr/>
          </p:nvSpPr>
          <p:spPr bwMode="auto">
            <a:xfrm>
              <a:off x="1600" y="3592"/>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68" name="Oval 142"/>
            <p:cNvSpPr>
              <a:spLocks noChangeAspect="1" noChangeArrowheads="1"/>
            </p:cNvSpPr>
            <p:nvPr/>
          </p:nvSpPr>
          <p:spPr bwMode="auto">
            <a:xfrm>
              <a:off x="2393" y="3598"/>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69" name="Oval 143"/>
            <p:cNvSpPr>
              <a:spLocks noChangeAspect="1" noChangeArrowheads="1"/>
            </p:cNvSpPr>
            <p:nvPr/>
          </p:nvSpPr>
          <p:spPr bwMode="auto">
            <a:xfrm>
              <a:off x="3187" y="3598"/>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70" name="Oval 144"/>
            <p:cNvSpPr>
              <a:spLocks noChangeAspect="1" noChangeArrowheads="1"/>
            </p:cNvSpPr>
            <p:nvPr/>
          </p:nvSpPr>
          <p:spPr bwMode="auto">
            <a:xfrm>
              <a:off x="3989" y="3592"/>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71" name="Oval 145"/>
            <p:cNvSpPr>
              <a:spLocks noChangeAspect="1" noChangeArrowheads="1"/>
            </p:cNvSpPr>
            <p:nvPr/>
          </p:nvSpPr>
          <p:spPr bwMode="auto">
            <a:xfrm>
              <a:off x="4786" y="3589"/>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72" name="Oval 146"/>
            <p:cNvSpPr>
              <a:spLocks noChangeAspect="1" noChangeArrowheads="1"/>
            </p:cNvSpPr>
            <p:nvPr/>
          </p:nvSpPr>
          <p:spPr bwMode="auto">
            <a:xfrm>
              <a:off x="801" y="3592"/>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73" name="Oval 147"/>
            <p:cNvSpPr>
              <a:spLocks noChangeArrowheads="1"/>
            </p:cNvSpPr>
            <p:nvPr/>
          </p:nvSpPr>
          <p:spPr bwMode="auto">
            <a:xfrm>
              <a:off x="1525" y="1178"/>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74" name="Oval 148"/>
            <p:cNvSpPr>
              <a:spLocks noChangeArrowheads="1"/>
            </p:cNvSpPr>
            <p:nvPr/>
          </p:nvSpPr>
          <p:spPr bwMode="auto">
            <a:xfrm>
              <a:off x="2381"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75" name="Oval 149"/>
            <p:cNvSpPr>
              <a:spLocks noChangeArrowheads="1"/>
            </p:cNvSpPr>
            <p:nvPr/>
          </p:nvSpPr>
          <p:spPr bwMode="auto">
            <a:xfrm>
              <a:off x="3233"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76" name="Oval 150"/>
            <p:cNvSpPr>
              <a:spLocks noChangeArrowheads="1"/>
            </p:cNvSpPr>
            <p:nvPr/>
          </p:nvSpPr>
          <p:spPr bwMode="auto">
            <a:xfrm>
              <a:off x="4069" y="119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77" name="Oval 151"/>
            <p:cNvSpPr>
              <a:spLocks noChangeArrowheads="1"/>
            </p:cNvSpPr>
            <p:nvPr/>
          </p:nvSpPr>
          <p:spPr bwMode="auto">
            <a:xfrm>
              <a:off x="4929"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78" name="Oval 152"/>
            <p:cNvSpPr>
              <a:spLocks noChangeArrowheads="1"/>
            </p:cNvSpPr>
            <p:nvPr/>
          </p:nvSpPr>
          <p:spPr bwMode="auto">
            <a:xfrm>
              <a:off x="686"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79" name="Oval 153"/>
            <p:cNvSpPr>
              <a:spLocks noChangeArrowheads="1"/>
            </p:cNvSpPr>
            <p:nvPr/>
          </p:nvSpPr>
          <p:spPr bwMode="auto">
            <a:xfrm>
              <a:off x="1517" y="200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80" name="Oval 154"/>
            <p:cNvSpPr>
              <a:spLocks noChangeArrowheads="1"/>
            </p:cNvSpPr>
            <p:nvPr/>
          </p:nvSpPr>
          <p:spPr bwMode="auto">
            <a:xfrm>
              <a:off x="2365" y="200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81" name="Oval 155"/>
            <p:cNvSpPr>
              <a:spLocks noChangeArrowheads="1"/>
            </p:cNvSpPr>
            <p:nvPr/>
          </p:nvSpPr>
          <p:spPr bwMode="auto">
            <a:xfrm>
              <a:off x="3216" y="201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82" name="Oval 156"/>
            <p:cNvSpPr>
              <a:spLocks noChangeArrowheads="1"/>
            </p:cNvSpPr>
            <p:nvPr/>
          </p:nvSpPr>
          <p:spPr bwMode="auto">
            <a:xfrm>
              <a:off x="4064" y="201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83" name="Oval 157"/>
            <p:cNvSpPr>
              <a:spLocks noChangeArrowheads="1"/>
            </p:cNvSpPr>
            <p:nvPr/>
          </p:nvSpPr>
          <p:spPr bwMode="auto">
            <a:xfrm>
              <a:off x="4912" y="201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84" name="Oval 158"/>
            <p:cNvSpPr>
              <a:spLocks noChangeArrowheads="1"/>
            </p:cNvSpPr>
            <p:nvPr/>
          </p:nvSpPr>
          <p:spPr bwMode="auto">
            <a:xfrm>
              <a:off x="658" y="201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85" name="Oval 159"/>
            <p:cNvSpPr>
              <a:spLocks noChangeArrowheads="1"/>
            </p:cNvSpPr>
            <p:nvPr/>
          </p:nvSpPr>
          <p:spPr bwMode="auto">
            <a:xfrm>
              <a:off x="1520" y="283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86" name="Oval 160"/>
            <p:cNvSpPr>
              <a:spLocks noChangeArrowheads="1"/>
            </p:cNvSpPr>
            <p:nvPr/>
          </p:nvSpPr>
          <p:spPr bwMode="auto">
            <a:xfrm>
              <a:off x="2368" y="283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87" name="Oval 161"/>
            <p:cNvSpPr>
              <a:spLocks noChangeArrowheads="1"/>
            </p:cNvSpPr>
            <p:nvPr/>
          </p:nvSpPr>
          <p:spPr bwMode="auto">
            <a:xfrm>
              <a:off x="3213" y="283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88" name="Oval 162"/>
            <p:cNvSpPr>
              <a:spLocks noChangeArrowheads="1"/>
            </p:cNvSpPr>
            <p:nvPr/>
          </p:nvSpPr>
          <p:spPr bwMode="auto">
            <a:xfrm>
              <a:off x="4067" y="283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89" name="Oval 163"/>
            <p:cNvSpPr>
              <a:spLocks noChangeArrowheads="1"/>
            </p:cNvSpPr>
            <p:nvPr/>
          </p:nvSpPr>
          <p:spPr bwMode="auto">
            <a:xfrm>
              <a:off x="4909" y="283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90" name="Oval 164"/>
            <p:cNvSpPr>
              <a:spLocks noChangeArrowheads="1"/>
            </p:cNvSpPr>
            <p:nvPr/>
          </p:nvSpPr>
          <p:spPr bwMode="auto">
            <a:xfrm>
              <a:off x="670" y="284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91" name="Oval 165"/>
            <p:cNvSpPr>
              <a:spLocks noChangeArrowheads="1"/>
            </p:cNvSpPr>
            <p:nvPr/>
          </p:nvSpPr>
          <p:spPr bwMode="auto">
            <a:xfrm>
              <a:off x="1520" y="366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92" name="Oval 166"/>
            <p:cNvSpPr>
              <a:spLocks noChangeArrowheads="1"/>
            </p:cNvSpPr>
            <p:nvPr/>
          </p:nvSpPr>
          <p:spPr bwMode="auto">
            <a:xfrm>
              <a:off x="2371" y="366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93" name="Oval 167"/>
            <p:cNvSpPr>
              <a:spLocks noChangeArrowheads="1"/>
            </p:cNvSpPr>
            <p:nvPr/>
          </p:nvSpPr>
          <p:spPr bwMode="auto">
            <a:xfrm>
              <a:off x="3216" y="3663"/>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94" name="Oval 168"/>
            <p:cNvSpPr>
              <a:spLocks noChangeArrowheads="1"/>
            </p:cNvSpPr>
            <p:nvPr/>
          </p:nvSpPr>
          <p:spPr bwMode="auto">
            <a:xfrm>
              <a:off x="4058" y="366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95" name="Oval 169"/>
            <p:cNvSpPr>
              <a:spLocks noChangeArrowheads="1"/>
            </p:cNvSpPr>
            <p:nvPr/>
          </p:nvSpPr>
          <p:spPr bwMode="auto">
            <a:xfrm>
              <a:off x="4915" y="3663"/>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196" name="Oval 170"/>
            <p:cNvSpPr>
              <a:spLocks noChangeArrowheads="1"/>
            </p:cNvSpPr>
            <p:nvPr/>
          </p:nvSpPr>
          <p:spPr bwMode="auto">
            <a:xfrm>
              <a:off x="673" y="366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232619" name="Group 171"/>
          <p:cNvGrpSpPr>
            <a:grpSpLocks/>
          </p:cNvGrpSpPr>
          <p:nvPr/>
        </p:nvGrpSpPr>
        <p:grpSpPr bwMode="auto">
          <a:xfrm>
            <a:off x="1038225" y="1870075"/>
            <a:ext cx="7042150" cy="4237038"/>
            <a:chOff x="662" y="1178"/>
            <a:chExt cx="4436" cy="2669"/>
          </a:xfrm>
        </p:grpSpPr>
        <p:sp>
          <p:nvSpPr>
            <p:cNvPr id="121861" name="Oval 172"/>
            <p:cNvSpPr>
              <a:spLocks noChangeAspect="1" noChangeArrowheads="1"/>
            </p:cNvSpPr>
            <p:nvPr/>
          </p:nvSpPr>
          <p:spPr bwMode="auto">
            <a:xfrm>
              <a:off x="1940"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62" name="Oval 173"/>
            <p:cNvSpPr>
              <a:spLocks noChangeAspect="1" noChangeArrowheads="1"/>
            </p:cNvSpPr>
            <p:nvPr/>
          </p:nvSpPr>
          <p:spPr bwMode="auto">
            <a:xfrm>
              <a:off x="2525" y="1576"/>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63" name="Oval 174"/>
            <p:cNvSpPr>
              <a:spLocks noChangeAspect="1" noChangeArrowheads="1"/>
            </p:cNvSpPr>
            <p:nvPr/>
          </p:nvSpPr>
          <p:spPr bwMode="auto">
            <a:xfrm>
              <a:off x="3119" y="159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64" name="Oval 175"/>
            <p:cNvSpPr>
              <a:spLocks noChangeAspect="1" noChangeArrowheads="1"/>
            </p:cNvSpPr>
            <p:nvPr/>
          </p:nvSpPr>
          <p:spPr bwMode="auto">
            <a:xfrm>
              <a:off x="3720"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65" name="Oval 176"/>
            <p:cNvSpPr>
              <a:spLocks noChangeAspect="1" noChangeArrowheads="1"/>
            </p:cNvSpPr>
            <p:nvPr/>
          </p:nvSpPr>
          <p:spPr bwMode="auto">
            <a:xfrm>
              <a:off x="4313"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66" name="Oval 177"/>
            <p:cNvSpPr>
              <a:spLocks noChangeAspect="1" noChangeArrowheads="1"/>
            </p:cNvSpPr>
            <p:nvPr/>
          </p:nvSpPr>
          <p:spPr bwMode="auto">
            <a:xfrm>
              <a:off x="1340" y="159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67" name="Oval 178"/>
            <p:cNvSpPr>
              <a:spLocks noChangeAspect="1" noChangeArrowheads="1"/>
            </p:cNvSpPr>
            <p:nvPr/>
          </p:nvSpPr>
          <p:spPr bwMode="auto">
            <a:xfrm>
              <a:off x="1927"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68" name="Oval 179"/>
            <p:cNvSpPr>
              <a:spLocks noChangeAspect="1" noChangeArrowheads="1"/>
            </p:cNvSpPr>
            <p:nvPr/>
          </p:nvSpPr>
          <p:spPr bwMode="auto">
            <a:xfrm>
              <a:off x="2520" y="215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69" name="Oval 180"/>
            <p:cNvSpPr>
              <a:spLocks noChangeAspect="1" noChangeArrowheads="1"/>
            </p:cNvSpPr>
            <p:nvPr/>
          </p:nvSpPr>
          <p:spPr bwMode="auto">
            <a:xfrm>
              <a:off x="3116"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70" name="Oval 181"/>
            <p:cNvSpPr>
              <a:spLocks noChangeAspect="1" noChangeArrowheads="1"/>
            </p:cNvSpPr>
            <p:nvPr/>
          </p:nvSpPr>
          <p:spPr bwMode="auto">
            <a:xfrm>
              <a:off x="3714" y="215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71" name="Oval 182"/>
            <p:cNvSpPr>
              <a:spLocks noChangeAspect="1" noChangeArrowheads="1"/>
            </p:cNvSpPr>
            <p:nvPr/>
          </p:nvSpPr>
          <p:spPr bwMode="auto">
            <a:xfrm>
              <a:off x="4307" y="217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72" name="Oval 183"/>
            <p:cNvSpPr>
              <a:spLocks noChangeAspect="1" noChangeArrowheads="1"/>
            </p:cNvSpPr>
            <p:nvPr/>
          </p:nvSpPr>
          <p:spPr bwMode="auto">
            <a:xfrm>
              <a:off x="1326"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73" name="Oval 184"/>
            <p:cNvSpPr>
              <a:spLocks noChangeAspect="1" noChangeArrowheads="1"/>
            </p:cNvSpPr>
            <p:nvPr/>
          </p:nvSpPr>
          <p:spPr bwMode="auto">
            <a:xfrm>
              <a:off x="1919" y="2748"/>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74" name="Oval 185"/>
            <p:cNvSpPr>
              <a:spLocks noChangeAspect="1" noChangeArrowheads="1"/>
            </p:cNvSpPr>
            <p:nvPr/>
          </p:nvSpPr>
          <p:spPr bwMode="auto">
            <a:xfrm>
              <a:off x="251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75" name="Oval 186"/>
            <p:cNvSpPr>
              <a:spLocks noChangeAspect="1" noChangeArrowheads="1"/>
            </p:cNvSpPr>
            <p:nvPr/>
          </p:nvSpPr>
          <p:spPr bwMode="auto">
            <a:xfrm>
              <a:off x="3116"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76" name="Oval 187"/>
            <p:cNvSpPr>
              <a:spLocks noChangeAspect="1" noChangeArrowheads="1"/>
            </p:cNvSpPr>
            <p:nvPr/>
          </p:nvSpPr>
          <p:spPr bwMode="auto">
            <a:xfrm>
              <a:off x="3706" y="2748"/>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77" name="Oval 188"/>
            <p:cNvSpPr>
              <a:spLocks noChangeAspect="1" noChangeArrowheads="1"/>
            </p:cNvSpPr>
            <p:nvPr/>
          </p:nvSpPr>
          <p:spPr bwMode="auto">
            <a:xfrm>
              <a:off x="430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78" name="Oval 189"/>
            <p:cNvSpPr>
              <a:spLocks noChangeAspect="1" noChangeArrowheads="1"/>
            </p:cNvSpPr>
            <p:nvPr/>
          </p:nvSpPr>
          <p:spPr bwMode="auto">
            <a:xfrm>
              <a:off x="1342" y="2748"/>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79" name="Oval 190"/>
            <p:cNvSpPr>
              <a:spLocks noChangeAspect="1" noChangeArrowheads="1"/>
            </p:cNvSpPr>
            <p:nvPr/>
          </p:nvSpPr>
          <p:spPr bwMode="auto">
            <a:xfrm>
              <a:off x="1935" y="3311"/>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80" name="Oval 191"/>
            <p:cNvSpPr>
              <a:spLocks noChangeAspect="1" noChangeArrowheads="1"/>
            </p:cNvSpPr>
            <p:nvPr/>
          </p:nvSpPr>
          <p:spPr bwMode="auto">
            <a:xfrm>
              <a:off x="2528" y="3311"/>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81" name="Oval 192"/>
            <p:cNvSpPr>
              <a:spLocks noChangeAspect="1" noChangeArrowheads="1"/>
            </p:cNvSpPr>
            <p:nvPr/>
          </p:nvSpPr>
          <p:spPr bwMode="auto">
            <a:xfrm>
              <a:off x="3105"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82" name="Oval 193"/>
            <p:cNvSpPr>
              <a:spLocks noChangeAspect="1" noChangeArrowheads="1"/>
            </p:cNvSpPr>
            <p:nvPr/>
          </p:nvSpPr>
          <p:spPr bwMode="auto">
            <a:xfrm>
              <a:off x="3698" y="3327"/>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83" name="Oval 194"/>
            <p:cNvSpPr>
              <a:spLocks noChangeAspect="1" noChangeArrowheads="1"/>
            </p:cNvSpPr>
            <p:nvPr/>
          </p:nvSpPr>
          <p:spPr bwMode="auto">
            <a:xfrm>
              <a:off x="4299" y="3327"/>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84" name="Oval 195"/>
            <p:cNvSpPr>
              <a:spLocks noChangeAspect="1" noChangeArrowheads="1"/>
            </p:cNvSpPr>
            <p:nvPr/>
          </p:nvSpPr>
          <p:spPr bwMode="auto">
            <a:xfrm>
              <a:off x="1342"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85" name="Oval 196"/>
            <p:cNvSpPr>
              <a:spLocks noChangeAspect="1" noChangeArrowheads="1"/>
            </p:cNvSpPr>
            <p:nvPr/>
          </p:nvSpPr>
          <p:spPr bwMode="auto">
            <a:xfrm>
              <a:off x="1877" y="153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86" name="Oval 197"/>
            <p:cNvSpPr>
              <a:spLocks noChangeAspect="1" noChangeArrowheads="1"/>
            </p:cNvSpPr>
            <p:nvPr/>
          </p:nvSpPr>
          <p:spPr bwMode="auto">
            <a:xfrm>
              <a:off x="2504" y="153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87" name="Oval 198"/>
            <p:cNvSpPr>
              <a:spLocks noChangeAspect="1" noChangeArrowheads="1"/>
            </p:cNvSpPr>
            <p:nvPr/>
          </p:nvSpPr>
          <p:spPr bwMode="auto">
            <a:xfrm>
              <a:off x="3124" y="1531"/>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88" name="Oval 199"/>
            <p:cNvSpPr>
              <a:spLocks noChangeAspect="1" noChangeArrowheads="1"/>
            </p:cNvSpPr>
            <p:nvPr/>
          </p:nvSpPr>
          <p:spPr bwMode="auto">
            <a:xfrm>
              <a:off x="3759" y="153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89" name="Oval 200"/>
            <p:cNvSpPr>
              <a:spLocks noChangeAspect="1" noChangeArrowheads="1"/>
            </p:cNvSpPr>
            <p:nvPr/>
          </p:nvSpPr>
          <p:spPr bwMode="auto">
            <a:xfrm>
              <a:off x="4387" y="153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90" name="Oval 201"/>
            <p:cNvSpPr>
              <a:spLocks noChangeAspect="1" noChangeArrowheads="1"/>
            </p:cNvSpPr>
            <p:nvPr/>
          </p:nvSpPr>
          <p:spPr bwMode="auto">
            <a:xfrm>
              <a:off x="1250" y="1523"/>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91" name="Oval 202"/>
            <p:cNvSpPr>
              <a:spLocks noChangeAspect="1" noChangeArrowheads="1"/>
            </p:cNvSpPr>
            <p:nvPr/>
          </p:nvSpPr>
          <p:spPr bwMode="auto">
            <a:xfrm>
              <a:off x="1871" y="2142"/>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92" name="Oval 203"/>
            <p:cNvSpPr>
              <a:spLocks noChangeAspect="1" noChangeArrowheads="1"/>
            </p:cNvSpPr>
            <p:nvPr/>
          </p:nvSpPr>
          <p:spPr bwMode="auto">
            <a:xfrm>
              <a:off x="2498" y="2145"/>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93" name="Oval 204"/>
            <p:cNvSpPr>
              <a:spLocks noChangeAspect="1" noChangeArrowheads="1"/>
            </p:cNvSpPr>
            <p:nvPr/>
          </p:nvSpPr>
          <p:spPr bwMode="auto">
            <a:xfrm>
              <a:off x="3126" y="2139"/>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94" name="Oval 205"/>
            <p:cNvSpPr>
              <a:spLocks noChangeAspect="1" noChangeArrowheads="1"/>
            </p:cNvSpPr>
            <p:nvPr/>
          </p:nvSpPr>
          <p:spPr bwMode="auto">
            <a:xfrm>
              <a:off x="3753" y="2142"/>
              <a:ext cx="129"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95" name="Oval 206"/>
            <p:cNvSpPr>
              <a:spLocks noChangeAspect="1" noChangeArrowheads="1"/>
            </p:cNvSpPr>
            <p:nvPr/>
          </p:nvSpPr>
          <p:spPr bwMode="auto">
            <a:xfrm>
              <a:off x="4373" y="2134"/>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96" name="Oval 207"/>
            <p:cNvSpPr>
              <a:spLocks noChangeAspect="1" noChangeArrowheads="1"/>
            </p:cNvSpPr>
            <p:nvPr/>
          </p:nvSpPr>
          <p:spPr bwMode="auto">
            <a:xfrm>
              <a:off x="1244" y="2134"/>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97" name="Oval 208"/>
            <p:cNvSpPr>
              <a:spLocks noChangeAspect="1" noChangeArrowheads="1"/>
            </p:cNvSpPr>
            <p:nvPr/>
          </p:nvSpPr>
          <p:spPr bwMode="auto">
            <a:xfrm>
              <a:off x="1863" y="2762"/>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98" name="Oval 209"/>
            <p:cNvSpPr>
              <a:spLocks noChangeAspect="1" noChangeArrowheads="1"/>
            </p:cNvSpPr>
            <p:nvPr/>
          </p:nvSpPr>
          <p:spPr bwMode="auto">
            <a:xfrm>
              <a:off x="2498" y="2754"/>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899" name="Oval 210"/>
            <p:cNvSpPr>
              <a:spLocks noChangeAspect="1" noChangeArrowheads="1"/>
            </p:cNvSpPr>
            <p:nvPr/>
          </p:nvSpPr>
          <p:spPr bwMode="auto">
            <a:xfrm>
              <a:off x="3126" y="2757"/>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00" name="Oval 211"/>
            <p:cNvSpPr>
              <a:spLocks noChangeAspect="1" noChangeArrowheads="1"/>
            </p:cNvSpPr>
            <p:nvPr/>
          </p:nvSpPr>
          <p:spPr bwMode="auto">
            <a:xfrm>
              <a:off x="3753" y="2746"/>
              <a:ext cx="129"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01" name="Oval 212"/>
            <p:cNvSpPr>
              <a:spLocks noChangeAspect="1" noChangeArrowheads="1"/>
            </p:cNvSpPr>
            <p:nvPr/>
          </p:nvSpPr>
          <p:spPr bwMode="auto">
            <a:xfrm>
              <a:off x="4381" y="2762"/>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02" name="Oval 213"/>
            <p:cNvSpPr>
              <a:spLocks noChangeAspect="1" noChangeArrowheads="1"/>
            </p:cNvSpPr>
            <p:nvPr/>
          </p:nvSpPr>
          <p:spPr bwMode="auto">
            <a:xfrm>
              <a:off x="1236" y="2762"/>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03" name="Oval 214"/>
            <p:cNvSpPr>
              <a:spLocks noChangeAspect="1" noChangeArrowheads="1"/>
            </p:cNvSpPr>
            <p:nvPr/>
          </p:nvSpPr>
          <p:spPr bwMode="auto">
            <a:xfrm>
              <a:off x="1879" y="3366"/>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04" name="Oval 215"/>
            <p:cNvSpPr>
              <a:spLocks noChangeAspect="1" noChangeArrowheads="1"/>
            </p:cNvSpPr>
            <p:nvPr/>
          </p:nvSpPr>
          <p:spPr bwMode="auto">
            <a:xfrm>
              <a:off x="2498" y="3366"/>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05" name="Oval 216"/>
            <p:cNvSpPr>
              <a:spLocks noChangeAspect="1" noChangeArrowheads="1"/>
            </p:cNvSpPr>
            <p:nvPr/>
          </p:nvSpPr>
          <p:spPr bwMode="auto">
            <a:xfrm>
              <a:off x="3126" y="3366"/>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06" name="Oval 217"/>
            <p:cNvSpPr>
              <a:spLocks noChangeAspect="1" noChangeArrowheads="1"/>
            </p:cNvSpPr>
            <p:nvPr/>
          </p:nvSpPr>
          <p:spPr bwMode="auto">
            <a:xfrm>
              <a:off x="3761" y="3358"/>
              <a:ext cx="129"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07" name="Oval 218"/>
            <p:cNvSpPr>
              <a:spLocks noChangeAspect="1" noChangeArrowheads="1"/>
            </p:cNvSpPr>
            <p:nvPr/>
          </p:nvSpPr>
          <p:spPr bwMode="auto">
            <a:xfrm>
              <a:off x="4389" y="3358"/>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08" name="Oval 219"/>
            <p:cNvSpPr>
              <a:spLocks noChangeAspect="1" noChangeArrowheads="1"/>
            </p:cNvSpPr>
            <p:nvPr/>
          </p:nvSpPr>
          <p:spPr bwMode="auto">
            <a:xfrm>
              <a:off x="1244" y="3358"/>
              <a:ext cx="128" cy="1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09" name="Oval 220"/>
            <p:cNvSpPr>
              <a:spLocks noChangeAspect="1" noChangeArrowheads="1"/>
            </p:cNvSpPr>
            <p:nvPr/>
          </p:nvSpPr>
          <p:spPr bwMode="auto">
            <a:xfrm>
              <a:off x="1832" y="147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10" name="Oval 221"/>
            <p:cNvSpPr>
              <a:spLocks noChangeAspect="1" noChangeArrowheads="1"/>
            </p:cNvSpPr>
            <p:nvPr/>
          </p:nvSpPr>
          <p:spPr bwMode="auto">
            <a:xfrm>
              <a:off x="2477" y="1479"/>
              <a:ext cx="134"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11" name="Oval 222"/>
            <p:cNvSpPr>
              <a:spLocks noChangeAspect="1" noChangeArrowheads="1"/>
            </p:cNvSpPr>
            <p:nvPr/>
          </p:nvSpPr>
          <p:spPr bwMode="auto">
            <a:xfrm>
              <a:off x="3145" y="1471"/>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12" name="Oval 223"/>
            <p:cNvSpPr>
              <a:spLocks noChangeAspect="1" noChangeArrowheads="1"/>
            </p:cNvSpPr>
            <p:nvPr/>
          </p:nvSpPr>
          <p:spPr bwMode="auto">
            <a:xfrm>
              <a:off x="3798" y="1479"/>
              <a:ext cx="134"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13" name="Oval 224"/>
            <p:cNvSpPr>
              <a:spLocks noChangeAspect="1" noChangeArrowheads="1"/>
            </p:cNvSpPr>
            <p:nvPr/>
          </p:nvSpPr>
          <p:spPr bwMode="auto">
            <a:xfrm>
              <a:off x="4458" y="147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14" name="Oval 225"/>
            <p:cNvSpPr>
              <a:spLocks noChangeAspect="1" noChangeArrowheads="1"/>
            </p:cNvSpPr>
            <p:nvPr/>
          </p:nvSpPr>
          <p:spPr bwMode="auto">
            <a:xfrm>
              <a:off x="1172" y="147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15" name="Oval 226"/>
            <p:cNvSpPr>
              <a:spLocks noChangeAspect="1" noChangeArrowheads="1"/>
            </p:cNvSpPr>
            <p:nvPr/>
          </p:nvSpPr>
          <p:spPr bwMode="auto">
            <a:xfrm>
              <a:off x="1818" y="2122"/>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16" name="Oval 227"/>
            <p:cNvSpPr>
              <a:spLocks noChangeAspect="1" noChangeArrowheads="1"/>
            </p:cNvSpPr>
            <p:nvPr/>
          </p:nvSpPr>
          <p:spPr bwMode="auto">
            <a:xfrm>
              <a:off x="2478" y="2119"/>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17" name="Oval 228"/>
            <p:cNvSpPr>
              <a:spLocks noChangeAspect="1" noChangeArrowheads="1"/>
            </p:cNvSpPr>
            <p:nvPr/>
          </p:nvSpPr>
          <p:spPr bwMode="auto">
            <a:xfrm>
              <a:off x="3139" y="2125"/>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18" name="Oval 229"/>
            <p:cNvSpPr>
              <a:spLocks noChangeAspect="1" noChangeArrowheads="1"/>
            </p:cNvSpPr>
            <p:nvPr/>
          </p:nvSpPr>
          <p:spPr bwMode="auto">
            <a:xfrm>
              <a:off x="3791" y="2114"/>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19" name="Oval 230"/>
            <p:cNvSpPr>
              <a:spLocks noChangeAspect="1" noChangeArrowheads="1"/>
            </p:cNvSpPr>
            <p:nvPr/>
          </p:nvSpPr>
          <p:spPr bwMode="auto">
            <a:xfrm>
              <a:off x="4452" y="213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20" name="Oval 231"/>
            <p:cNvSpPr>
              <a:spLocks noChangeAspect="1" noChangeArrowheads="1"/>
            </p:cNvSpPr>
            <p:nvPr/>
          </p:nvSpPr>
          <p:spPr bwMode="auto">
            <a:xfrm>
              <a:off x="1166" y="2122"/>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21" name="Oval 232"/>
            <p:cNvSpPr>
              <a:spLocks noChangeAspect="1" noChangeArrowheads="1"/>
            </p:cNvSpPr>
            <p:nvPr/>
          </p:nvSpPr>
          <p:spPr bwMode="auto">
            <a:xfrm>
              <a:off x="1826" y="2774"/>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22" name="Oval 233"/>
            <p:cNvSpPr>
              <a:spLocks noChangeAspect="1" noChangeArrowheads="1"/>
            </p:cNvSpPr>
            <p:nvPr/>
          </p:nvSpPr>
          <p:spPr bwMode="auto">
            <a:xfrm>
              <a:off x="2484" y="2763"/>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23" name="Oval 234"/>
            <p:cNvSpPr>
              <a:spLocks noChangeAspect="1" noChangeArrowheads="1"/>
            </p:cNvSpPr>
            <p:nvPr/>
          </p:nvSpPr>
          <p:spPr bwMode="auto">
            <a:xfrm>
              <a:off x="3136" y="2766"/>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24" name="Oval 235"/>
            <p:cNvSpPr>
              <a:spLocks noChangeAspect="1" noChangeArrowheads="1"/>
            </p:cNvSpPr>
            <p:nvPr/>
          </p:nvSpPr>
          <p:spPr bwMode="auto">
            <a:xfrm>
              <a:off x="3799" y="2774"/>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25" name="Oval 236"/>
            <p:cNvSpPr>
              <a:spLocks noChangeAspect="1" noChangeArrowheads="1"/>
            </p:cNvSpPr>
            <p:nvPr/>
          </p:nvSpPr>
          <p:spPr bwMode="auto">
            <a:xfrm>
              <a:off x="4460" y="2758"/>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26" name="Oval 237"/>
            <p:cNvSpPr>
              <a:spLocks noChangeAspect="1" noChangeArrowheads="1"/>
            </p:cNvSpPr>
            <p:nvPr/>
          </p:nvSpPr>
          <p:spPr bwMode="auto">
            <a:xfrm>
              <a:off x="1150" y="2758"/>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27" name="Oval 238"/>
            <p:cNvSpPr>
              <a:spLocks noChangeAspect="1" noChangeArrowheads="1"/>
            </p:cNvSpPr>
            <p:nvPr/>
          </p:nvSpPr>
          <p:spPr bwMode="auto">
            <a:xfrm>
              <a:off x="1826" y="3418"/>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28" name="Oval 239"/>
            <p:cNvSpPr>
              <a:spLocks noChangeAspect="1" noChangeArrowheads="1"/>
            </p:cNvSpPr>
            <p:nvPr/>
          </p:nvSpPr>
          <p:spPr bwMode="auto">
            <a:xfrm>
              <a:off x="2470" y="3418"/>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29" name="Oval 240"/>
            <p:cNvSpPr>
              <a:spLocks noChangeAspect="1" noChangeArrowheads="1"/>
            </p:cNvSpPr>
            <p:nvPr/>
          </p:nvSpPr>
          <p:spPr bwMode="auto">
            <a:xfrm>
              <a:off x="3131" y="3410"/>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30" name="Oval 241"/>
            <p:cNvSpPr>
              <a:spLocks noChangeAspect="1" noChangeArrowheads="1"/>
            </p:cNvSpPr>
            <p:nvPr/>
          </p:nvSpPr>
          <p:spPr bwMode="auto">
            <a:xfrm>
              <a:off x="3807" y="3418"/>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31" name="Oval 242"/>
            <p:cNvSpPr>
              <a:spLocks noChangeAspect="1" noChangeArrowheads="1"/>
            </p:cNvSpPr>
            <p:nvPr/>
          </p:nvSpPr>
          <p:spPr bwMode="auto">
            <a:xfrm>
              <a:off x="4460" y="3418"/>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32" name="Oval 243"/>
            <p:cNvSpPr>
              <a:spLocks noChangeAspect="1" noChangeArrowheads="1"/>
            </p:cNvSpPr>
            <p:nvPr/>
          </p:nvSpPr>
          <p:spPr bwMode="auto">
            <a:xfrm>
              <a:off x="1158" y="3426"/>
              <a:ext cx="135" cy="13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33" name="Oval 244"/>
            <p:cNvSpPr>
              <a:spLocks noChangeAspect="1" noChangeArrowheads="1"/>
            </p:cNvSpPr>
            <p:nvPr/>
          </p:nvSpPr>
          <p:spPr bwMode="auto">
            <a:xfrm>
              <a:off x="1757" y="1405"/>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34" name="Oval 245"/>
            <p:cNvSpPr>
              <a:spLocks noChangeAspect="1" noChangeArrowheads="1"/>
            </p:cNvSpPr>
            <p:nvPr/>
          </p:nvSpPr>
          <p:spPr bwMode="auto">
            <a:xfrm>
              <a:off x="2468" y="141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35" name="Oval 246"/>
            <p:cNvSpPr>
              <a:spLocks noChangeAspect="1" noChangeArrowheads="1"/>
            </p:cNvSpPr>
            <p:nvPr/>
          </p:nvSpPr>
          <p:spPr bwMode="auto">
            <a:xfrm>
              <a:off x="3171" y="141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36" name="Oval 247"/>
            <p:cNvSpPr>
              <a:spLocks noChangeAspect="1" noChangeArrowheads="1"/>
            </p:cNvSpPr>
            <p:nvPr/>
          </p:nvSpPr>
          <p:spPr bwMode="auto">
            <a:xfrm>
              <a:off x="3865" y="1405"/>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37" name="Oval 248"/>
            <p:cNvSpPr>
              <a:spLocks noChangeAspect="1" noChangeArrowheads="1"/>
            </p:cNvSpPr>
            <p:nvPr/>
          </p:nvSpPr>
          <p:spPr bwMode="auto">
            <a:xfrm>
              <a:off x="4568" y="1405"/>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38" name="Oval 249"/>
            <p:cNvSpPr>
              <a:spLocks noChangeAspect="1" noChangeArrowheads="1"/>
            </p:cNvSpPr>
            <p:nvPr/>
          </p:nvSpPr>
          <p:spPr bwMode="auto">
            <a:xfrm>
              <a:off x="1056" y="1421"/>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39" name="Oval 250"/>
            <p:cNvSpPr>
              <a:spLocks noChangeAspect="1" noChangeArrowheads="1"/>
            </p:cNvSpPr>
            <p:nvPr/>
          </p:nvSpPr>
          <p:spPr bwMode="auto">
            <a:xfrm>
              <a:off x="1751" y="2097"/>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40" name="Oval 251"/>
            <p:cNvSpPr>
              <a:spLocks noChangeAspect="1" noChangeArrowheads="1"/>
            </p:cNvSpPr>
            <p:nvPr/>
          </p:nvSpPr>
          <p:spPr bwMode="auto">
            <a:xfrm>
              <a:off x="2453" y="2097"/>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41" name="Oval 252"/>
            <p:cNvSpPr>
              <a:spLocks noChangeAspect="1" noChangeArrowheads="1"/>
            </p:cNvSpPr>
            <p:nvPr/>
          </p:nvSpPr>
          <p:spPr bwMode="auto">
            <a:xfrm>
              <a:off x="3153" y="2097"/>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42" name="Oval 253"/>
            <p:cNvSpPr>
              <a:spLocks noChangeAspect="1" noChangeArrowheads="1"/>
            </p:cNvSpPr>
            <p:nvPr/>
          </p:nvSpPr>
          <p:spPr bwMode="auto">
            <a:xfrm>
              <a:off x="3858" y="2097"/>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43" name="Oval 254"/>
            <p:cNvSpPr>
              <a:spLocks noChangeAspect="1" noChangeArrowheads="1"/>
            </p:cNvSpPr>
            <p:nvPr/>
          </p:nvSpPr>
          <p:spPr bwMode="auto">
            <a:xfrm>
              <a:off x="4569" y="2105"/>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44" name="Oval 255"/>
            <p:cNvSpPr>
              <a:spLocks noChangeAspect="1" noChangeArrowheads="1"/>
            </p:cNvSpPr>
            <p:nvPr/>
          </p:nvSpPr>
          <p:spPr bwMode="auto">
            <a:xfrm>
              <a:off x="1057" y="2097"/>
              <a:ext cx="143"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45" name="Oval 256"/>
            <p:cNvSpPr>
              <a:spLocks noChangeAspect="1" noChangeArrowheads="1"/>
            </p:cNvSpPr>
            <p:nvPr/>
          </p:nvSpPr>
          <p:spPr bwMode="auto">
            <a:xfrm>
              <a:off x="1759" y="2791"/>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46" name="Oval 257"/>
            <p:cNvSpPr>
              <a:spLocks noChangeAspect="1" noChangeArrowheads="1"/>
            </p:cNvSpPr>
            <p:nvPr/>
          </p:nvSpPr>
          <p:spPr bwMode="auto">
            <a:xfrm>
              <a:off x="2450" y="2783"/>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47" name="Oval 258"/>
            <p:cNvSpPr>
              <a:spLocks noChangeAspect="1" noChangeArrowheads="1"/>
            </p:cNvSpPr>
            <p:nvPr/>
          </p:nvSpPr>
          <p:spPr bwMode="auto">
            <a:xfrm>
              <a:off x="3156" y="2780"/>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48" name="Oval 259"/>
            <p:cNvSpPr>
              <a:spLocks noChangeAspect="1" noChangeArrowheads="1"/>
            </p:cNvSpPr>
            <p:nvPr/>
          </p:nvSpPr>
          <p:spPr bwMode="auto">
            <a:xfrm>
              <a:off x="3858" y="2775"/>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49" name="Oval 260"/>
            <p:cNvSpPr>
              <a:spLocks noChangeAspect="1" noChangeArrowheads="1"/>
            </p:cNvSpPr>
            <p:nvPr/>
          </p:nvSpPr>
          <p:spPr bwMode="auto">
            <a:xfrm>
              <a:off x="4553" y="2791"/>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50" name="Oval 261"/>
            <p:cNvSpPr>
              <a:spLocks noChangeAspect="1" noChangeArrowheads="1"/>
            </p:cNvSpPr>
            <p:nvPr/>
          </p:nvSpPr>
          <p:spPr bwMode="auto">
            <a:xfrm>
              <a:off x="1033" y="2783"/>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51" name="Oval 262"/>
            <p:cNvSpPr>
              <a:spLocks noChangeAspect="1" noChangeArrowheads="1"/>
            </p:cNvSpPr>
            <p:nvPr/>
          </p:nvSpPr>
          <p:spPr bwMode="auto">
            <a:xfrm>
              <a:off x="1751" y="3460"/>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52" name="Oval 263"/>
            <p:cNvSpPr>
              <a:spLocks noChangeAspect="1" noChangeArrowheads="1"/>
            </p:cNvSpPr>
            <p:nvPr/>
          </p:nvSpPr>
          <p:spPr bwMode="auto">
            <a:xfrm>
              <a:off x="2461" y="3476"/>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53" name="Oval 264"/>
            <p:cNvSpPr>
              <a:spLocks noChangeAspect="1" noChangeArrowheads="1"/>
            </p:cNvSpPr>
            <p:nvPr/>
          </p:nvSpPr>
          <p:spPr bwMode="auto">
            <a:xfrm>
              <a:off x="3156" y="3476"/>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54" name="Oval 265"/>
            <p:cNvSpPr>
              <a:spLocks noChangeAspect="1" noChangeArrowheads="1"/>
            </p:cNvSpPr>
            <p:nvPr/>
          </p:nvSpPr>
          <p:spPr bwMode="auto">
            <a:xfrm>
              <a:off x="3850" y="3476"/>
              <a:ext cx="144"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55" name="Oval 266"/>
            <p:cNvSpPr>
              <a:spLocks noChangeAspect="1" noChangeArrowheads="1"/>
            </p:cNvSpPr>
            <p:nvPr/>
          </p:nvSpPr>
          <p:spPr bwMode="auto">
            <a:xfrm>
              <a:off x="4569" y="3460"/>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56" name="Oval 267"/>
            <p:cNvSpPr>
              <a:spLocks noChangeAspect="1" noChangeArrowheads="1"/>
            </p:cNvSpPr>
            <p:nvPr/>
          </p:nvSpPr>
          <p:spPr bwMode="auto">
            <a:xfrm>
              <a:off x="1049" y="3460"/>
              <a:ext cx="143" cy="14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57" name="Oval 268"/>
            <p:cNvSpPr>
              <a:spLocks noChangeAspect="1" noChangeArrowheads="1"/>
            </p:cNvSpPr>
            <p:nvPr/>
          </p:nvSpPr>
          <p:spPr bwMode="auto">
            <a:xfrm>
              <a:off x="1678" y="1344"/>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58" name="Oval 269"/>
            <p:cNvSpPr>
              <a:spLocks noChangeAspect="1" noChangeArrowheads="1"/>
            </p:cNvSpPr>
            <p:nvPr/>
          </p:nvSpPr>
          <p:spPr bwMode="auto">
            <a:xfrm>
              <a:off x="2433" y="1336"/>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59" name="Oval 270"/>
            <p:cNvSpPr>
              <a:spLocks noChangeAspect="1" noChangeArrowheads="1"/>
            </p:cNvSpPr>
            <p:nvPr/>
          </p:nvSpPr>
          <p:spPr bwMode="auto">
            <a:xfrm>
              <a:off x="3180" y="135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60" name="Oval 271"/>
            <p:cNvSpPr>
              <a:spLocks noChangeAspect="1" noChangeArrowheads="1"/>
            </p:cNvSpPr>
            <p:nvPr/>
          </p:nvSpPr>
          <p:spPr bwMode="auto">
            <a:xfrm>
              <a:off x="3935" y="1344"/>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61" name="Oval 272"/>
            <p:cNvSpPr>
              <a:spLocks noChangeAspect="1" noChangeArrowheads="1"/>
            </p:cNvSpPr>
            <p:nvPr/>
          </p:nvSpPr>
          <p:spPr bwMode="auto">
            <a:xfrm>
              <a:off x="4682" y="1344"/>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62" name="Oval 273"/>
            <p:cNvSpPr>
              <a:spLocks noChangeAspect="1" noChangeArrowheads="1"/>
            </p:cNvSpPr>
            <p:nvPr/>
          </p:nvSpPr>
          <p:spPr bwMode="auto">
            <a:xfrm>
              <a:off x="940" y="1336"/>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63" name="Oval 274"/>
            <p:cNvSpPr>
              <a:spLocks noChangeAspect="1" noChangeArrowheads="1"/>
            </p:cNvSpPr>
            <p:nvPr/>
          </p:nvSpPr>
          <p:spPr bwMode="auto">
            <a:xfrm>
              <a:off x="1679" y="207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64" name="Oval 275"/>
            <p:cNvSpPr>
              <a:spLocks noChangeAspect="1" noChangeArrowheads="1"/>
            </p:cNvSpPr>
            <p:nvPr/>
          </p:nvSpPr>
          <p:spPr bwMode="auto">
            <a:xfrm>
              <a:off x="2432" y="207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65" name="Oval 276"/>
            <p:cNvSpPr>
              <a:spLocks noChangeAspect="1" noChangeArrowheads="1"/>
            </p:cNvSpPr>
            <p:nvPr/>
          </p:nvSpPr>
          <p:spPr bwMode="auto">
            <a:xfrm>
              <a:off x="3170" y="2072"/>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66" name="Oval 277"/>
            <p:cNvSpPr>
              <a:spLocks noChangeAspect="1" noChangeArrowheads="1"/>
            </p:cNvSpPr>
            <p:nvPr/>
          </p:nvSpPr>
          <p:spPr bwMode="auto">
            <a:xfrm>
              <a:off x="3912" y="2080"/>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67" name="Oval 278"/>
            <p:cNvSpPr>
              <a:spLocks noChangeAspect="1" noChangeArrowheads="1"/>
            </p:cNvSpPr>
            <p:nvPr/>
          </p:nvSpPr>
          <p:spPr bwMode="auto">
            <a:xfrm>
              <a:off x="4675" y="2064"/>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68" name="Oval 279"/>
            <p:cNvSpPr>
              <a:spLocks noChangeAspect="1" noChangeArrowheads="1"/>
            </p:cNvSpPr>
            <p:nvPr/>
          </p:nvSpPr>
          <p:spPr bwMode="auto">
            <a:xfrm>
              <a:off x="925" y="2080"/>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69" name="Oval 280"/>
            <p:cNvSpPr>
              <a:spLocks noChangeAspect="1" noChangeArrowheads="1"/>
            </p:cNvSpPr>
            <p:nvPr/>
          </p:nvSpPr>
          <p:spPr bwMode="auto">
            <a:xfrm>
              <a:off x="1671" y="2792"/>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70" name="Oval 281"/>
            <p:cNvSpPr>
              <a:spLocks noChangeAspect="1" noChangeArrowheads="1"/>
            </p:cNvSpPr>
            <p:nvPr/>
          </p:nvSpPr>
          <p:spPr bwMode="auto">
            <a:xfrm>
              <a:off x="2429" y="2800"/>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71" name="Oval 282"/>
            <p:cNvSpPr>
              <a:spLocks noChangeAspect="1" noChangeArrowheads="1"/>
            </p:cNvSpPr>
            <p:nvPr/>
          </p:nvSpPr>
          <p:spPr bwMode="auto">
            <a:xfrm>
              <a:off x="3176" y="2800"/>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72" name="Oval 283"/>
            <p:cNvSpPr>
              <a:spLocks noChangeAspect="1" noChangeArrowheads="1"/>
            </p:cNvSpPr>
            <p:nvPr/>
          </p:nvSpPr>
          <p:spPr bwMode="auto">
            <a:xfrm>
              <a:off x="3920" y="2808"/>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73" name="Oval 284"/>
            <p:cNvSpPr>
              <a:spLocks noChangeAspect="1" noChangeArrowheads="1"/>
            </p:cNvSpPr>
            <p:nvPr/>
          </p:nvSpPr>
          <p:spPr bwMode="auto">
            <a:xfrm>
              <a:off x="4659" y="2792"/>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74" name="Oval 285"/>
            <p:cNvSpPr>
              <a:spLocks noChangeAspect="1" noChangeArrowheads="1"/>
            </p:cNvSpPr>
            <p:nvPr/>
          </p:nvSpPr>
          <p:spPr bwMode="auto">
            <a:xfrm>
              <a:off x="941" y="2808"/>
              <a:ext cx="152" cy="15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75" name="Oval 286"/>
            <p:cNvSpPr>
              <a:spLocks noChangeAspect="1" noChangeArrowheads="1"/>
            </p:cNvSpPr>
            <p:nvPr/>
          </p:nvSpPr>
          <p:spPr bwMode="auto">
            <a:xfrm>
              <a:off x="1687" y="3529"/>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76" name="Oval 287"/>
            <p:cNvSpPr>
              <a:spLocks noChangeAspect="1" noChangeArrowheads="1"/>
            </p:cNvSpPr>
            <p:nvPr/>
          </p:nvSpPr>
          <p:spPr bwMode="auto">
            <a:xfrm>
              <a:off x="2418" y="3537"/>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77" name="Oval 288"/>
            <p:cNvSpPr>
              <a:spLocks noChangeAspect="1" noChangeArrowheads="1"/>
            </p:cNvSpPr>
            <p:nvPr/>
          </p:nvSpPr>
          <p:spPr bwMode="auto">
            <a:xfrm>
              <a:off x="3181" y="3521"/>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78" name="Oval 289"/>
            <p:cNvSpPr>
              <a:spLocks noChangeAspect="1" noChangeArrowheads="1"/>
            </p:cNvSpPr>
            <p:nvPr/>
          </p:nvSpPr>
          <p:spPr bwMode="auto">
            <a:xfrm>
              <a:off x="3912" y="3529"/>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79" name="Oval 290"/>
            <p:cNvSpPr>
              <a:spLocks noChangeAspect="1" noChangeArrowheads="1"/>
            </p:cNvSpPr>
            <p:nvPr/>
          </p:nvSpPr>
          <p:spPr bwMode="auto">
            <a:xfrm>
              <a:off x="4675" y="3537"/>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80" name="Oval 291"/>
            <p:cNvSpPr>
              <a:spLocks noChangeAspect="1" noChangeArrowheads="1"/>
            </p:cNvSpPr>
            <p:nvPr/>
          </p:nvSpPr>
          <p:spPr bwMode="auto">
            <a:xfrm>
              <a:off x="941" y="3537"/>
              <a:ext cx="152" cy="15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81" name="Oval 292"/>
            <p:cNvSpPr>
              <a:spLocks noChangeAspect="1" noChangeArrowheads="1"/>
            </p:cNvSpPr>
            <p:nvPr/>
          </p:nvSpPr>
          <p:spPr bwMode="auto">
            <a:xfrm>
              <a:off x="1607" y="1274"/>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82" name="Oval 293"/>
            <p:cNvSpPr>
              <a:spLocks noChangeAspect="1" noChangeArrowheads="1"/>
            </p:cNvSpPr>
            <p:nvPr/>
          </p:nvSpPr>
          <p:spPr bwMode="auto">
            <a:xfrm>
              <a:off x="2396" y="1266"/>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83" name="Oval 294"/>
            <p:cNvSpPr>
              <a:spLocks noChangeAspect="1" noChangeArrowheads="1"/>
            </p:cNvSpPr>
            <p:nvPr/>
          </p:nvSpPr>
          <p:spPr bwMode="auto">
            <a:xfrm>
              <a:off x="3192" y="1266"/>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84" name="Oval 295"/>
            <p:cNvSpPr>
              <a:spLocks noChangeAspect="1" noChangeArrowheads="1"/>
            </p:cNvSpPr>
            <p:nvPr/>
          </p:nvSpPr>
          <p:spPr bwMode="auto">
            <a:xfrm>
              <a:off x="3997" y="1274"/>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85" name="Oval 296"/>
            <p:cNvSpPr>
              <a:spLocks noChangeAspect="1" noChangeArrowheads="1"/>
            </p:cNvSpPr>
            <p:nvPr/>
          </p:nvSpPr>
          <p:spPr bwMode="auto">
            <a:xfrm>
              <a:off x="4793" y="1274"/>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86" name="Oval 297"/>
            <p:cNvSpPr>
              <a:spLocks noChangeAspect="1" noChangeArrowheads="1"/>
            </p:cNvSpPr>
            <p:nvPr/>
          </p:nvSpPr>
          <p:spPr bwMode="auto">
            <a:xfrm>
              <a:off x="804" y="1266"/>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87" name="Oval 298"/>
            <p:cNvSpPr>
              <a:spLocks noChangeAspect="1" noChangeArrowheads="1"/>
            </p:cNvSpPr>
            <p:nvPr/>
          </p:nvSpPr>
          <p:spPr bwMode="auto">
            <a:xfrm>
              <a:off x="1600" y="204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88" name="Oval 299"/>
            <p:cNvSpPr>
              <a:spLocks noChangeAspect="1" noChangeArrowheads="1"/>
            </p:cNvSpPr>
            <p:nvPr/>
          </p:nvSpPr>
          <p:spPr bwMode="auto">
            <a:xfrm>
              <a:off x="2396" y="2039"/>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89" name="Oval 300"/>
            <p:cNvSpPr>
              <a:spLocks noChangeAspect="1" noChangeArrowheads="1"/>
            </p:cNvSpPr>
            <p:nvPr/>
          </p:nvSpPr>
          <p:spPr bwMode="auto">
            <a:xfrm>
              <a:off x="3196" y="204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90" name="Oval 301"/>
            <p:cNvSpPr>
              <a:spLocks noChangeAspect="1" noChangeArrowheads="1"/>
            </p:cNvSpPr>
            <p:nvPr/>
          </p:nvSpPr>
          <p:spPr bwMode="auto">
            <a:xfrm>
              <a:off x="3981" y="2042"/>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91" name="Oval 302"/>
            <p:cNvSpPr>
              <a:spLocks noChangeAspect="1" noChangeArrowheads="1"/>
            </p:cNvSpPr>
            <p:nvPr/>
          </p:nvSpPr>
          <p:spPr bwMode="auto">
            <a:xfrm>
              <a:off x="4778" y="2034"/>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92" name="Oval 303"/>
            <p:cNvSpPr>
              <a:spLocks noChangeAspect="1" noChangeArrowheads="1"/>
            </p:cNvSpPr>
            <p:nvPr/>
          </p:nvSpPr>
          <p:spPr bwMode="auto">
            <a:xfrm>
              <a:off x="804" y="2042"/>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93" name="Oval 304"/>
            <p:cNvSpPr>
              <a:spLocks noChangeAspect="1" noChangeArrowheads="1"/>
            </p:cNvSpPr>
            <p:nvPr/>
          </p:nvSpPr>
          <p:spPr bwMode="auto">
            <a:xfrm>
              <a:off x="1608" y="2827"/>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94" name="Oval 305"/>
            <p:cNvSpPr>
              <a:spLocks noChangeAspect="1" noChangeArrowheads="1"/>
            </p:cNvSpPr>
            <p:nvPr/>
          </p:nvSpPr>
          <p:spPr bwMode="auto">
            <a:xfrm>
              <a:off x="2399" y="2822"/>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95" name="Oval 306"/>
            <p:cNvSpPr>
              <a:spLocks noChangeAspect="1" noChangeArrowheads="1"/>
            </p:cNvSpPr>
            <p:nvPr/>
          </p:nvSpPr>
          <p:spPr bwMode="auto">
            <a:xfrm>
              <a:off x="3193" y="2822"/>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96" name="Oval 307"/>
            <p:cNvSpPr>
              <a:spLocks noChangeAspect="1" noChangeArrowheads="1"/>
            </p:cNvSpPr>
            <p:nvPr/>
          </p:nvSpPr>
          <p:spPr bwMode="auto">
            <a:xfrm>
              <a:off x="3997" y="2811"/>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97" name="Oval 308"/>
            <p:cNvSpPr>
              <a:spLocks noChangeAspect="1" noChangeArrowheads="1"/>
            </p:cNvSpPr>
            <p:nvPr/>
          </p:nvSpPr>
          <p:spPr bwMode="auto">
            <a:xfrm>
              <a:off x="4794" y="2827"/>
              <a:ext cx="162"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98" name="Oval 309"/>
            <p:cNvSpPr>
              <a:spLocks noChangeAspect="1" noChangeArrowheads="1"/>
            </p:cNvSpPr>
            <p:nvPr/>
          </p:nvSpPr>
          <p:spPr bwMode="auto">
            <a:xfrm>
              <a:off x="812" y="2811"/>
              <a:ext cx="163" cy="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1999" name="Oval 310"/>
            <p:cNvSpPr>
              <a:spLocks noChangeAspect="1" noChangeArrowheads="1"/>
            </p:cNvSpPr>
            <p:nvPr/>
          </p:nvSpPr>
          <p:spPr bwMode="auto">
            <a:xfrm>
              <a:off x="1608" y="3587"/>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00" name="Oval 311"/>
            <p:cNvSpPr>
              <a:spLocks noChangeAspect="1" noChangeArrowheads="1"/>
            </p:cNvSpPr>
            <p:nvPr/>
          </p:nvSpPr>
          <p:spPr bwMode="auto">
            <a:xfrm>
              <a:off x="2412" y="3595"/>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01" name="Oval 312"/>
            <p:cNvSpPr>
              <a:spLocks noChangeAspect="1" noChangeArrowheads="1"/>
            </p:cNvSpPr>
            <p:nvPr/>
          </p:nvSpPr>
          <p:spPr bwMode="auto">
            <a:xfrm>
              <a:off x="3185" y="3603"/>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02" name="Oval 313"/>
            <p:cNvSpPr>
              <a:spLocks noChangeAspect="1" noChangeArrowheads="1"/>
            </p:cNvSpPr>
            <p:nvPr/>
          </p:nvSpPr>
          <p:spPr bwMode="auto">
            <a:xfrm>
              <a:off x="3997" y="3595"/>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03" name="Oval 314"/>
            <p:cNvSpPr>
              <a:spLocks noChangeAspect="1" noChangeArrowheads="1"/>
            </p:cNvSpPr>
            <p:nvPr/>
          </p:nvSpPr>
          <p:spPr bwMode="auto">
            <a:xfrm>
              <a:off x="4786" y="3587"/>
              <a:ext cx="162"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04" name="Oval 315"/>
            <p:cNvSpPr>
              <a:spLocks noChangeAspect="1" noChangeArrowheads="1"/>
            </p:cNvSpPr>
            <p:nvPr/>
          </p:nvSpPr>
          <p:spPr bwMode="auto">
            <a:xfrm>
              <a:off x="812" y="3595"/>
              <a:ext cx="163" cy="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05" name="Oval 316"/>
            <p:cNvSpPr>
              <a:spLocks noChangeArrowheads="1"/>
            </p:cNvSpPr>
            <p:nvPr/>
          </p:nvSpPr>
          <p:spPr bwMode="auto">
            <a:xfrm>
              <a:off x="1533"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06" name="Oval 317"/>
            <p:cNvSpPr>
              <a:spLocks noChangeArrowheads="1"/>
            </p:cNvSpPr>
            <p:nvPr/>
          </p:nvSpPr>
          <p:spPr bwMode="auto">
            <a:xfrm>
              <a:off x="2373" y="1194"/>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07" name="Oval 318"/>
            <p:cNvSpPr>
              <a:spLocks noChangeArrowheads="1"/>
            </p:cNvSpPr>
            <p:nvPr/>
          </p:nvSpPr>
          <p:spPr bwMode="auto">
            <a:xfrm>
              <a:off x="3221" y="1178"/>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08" name="Oval 319"/>
            <p:cNvSpPr>
              <a:spLocks noChangeArrowheads="1"/>
            </p:cNvSpPr>
            <p:nvPr/>
          </p:nvSpPr>
          <p:spPr bwMode="auto">
            <a:xfrm>
              <a:off x="4061"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09" name="Oval 320"/>
            <p:cNvSpPr>
              <a:spLocks noChangeArrowheads="1"/>
            </p:cNvSpPr>
            <p:nvPr/>
          </p:nvSpPr>
          <p:spPr bwMode="auto">
            <a:xfrm>
              <a:off x="4909" y="118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10" name="Oval 321"/>
            <p:cNvSpPr>
              <a:spLocks noChangeArrowheads="1"/>
            </p:cNvSpPr>
            <p:nvPr/>
          </p:nvSpPr>
          <p:spPr bwMode="auto">
            <a:xfrm>
              <a:off x="678" y="1194"/>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11" name="Oval 322"/>
            <p:cNvSpPr>
              <a:spLocks noChangeArrowheads="1"/>
            </p:cNvSpPr>
            <p:nvPr/>
          </p:nvSpPr>
          <p:spPr bwMode="auto">
            <a:xfrm>
              <a:off x="1517" y="201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12" name="Oval 323"/>
            <p:cNvSpPr>
              <a:spLocks noChangeArrowheads="1"/>
            </p:cNvSpPr>
            <p:nvPr/>
          </p:nvSpPr>
          <p:spPr bwMode="auto">
            <a:xfrm>
              <a:off x="2365" y="201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13" name="Oval 324"/>
            <p:cNvSpPr>
              <a:spLocks noChangeArrowheads="1"/>
            </p:cNvSpPr>
            <p:nvPr/>
          </p:nvSpPr>
          <p:spPr bwMode="auto">
            <a:xfrm>
              <a:off x="3216" y="201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14" name="Oval 325"/>
            <p:cNvSpPr>
              <a:spLocks noChangeArrowheads="1"/>
            </p:cNvSpPr>
            <p:nvPr/>
          </p:nvSpPr>
          <p:spPr bwMode="auto">
            <a:xfrm>
              <a:off x="4069" y="2020"/>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15" name="Oval 326"/>
            <p:cNvSpPr>
              <a:spLocks noChangeArrowheads="1"/>
            </p:cNvSpPr>
            <p:nvPr/>
          </p:nvSpPr>
          <p:spPr bwMode="auto">
            <a:xfrm>
              <a:off x="4901" y="2020"/>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16" name="Oval 327"/>
            <p:cNvSpPr>
              <a:spLocks noChangeArrowheads="1"/>
            </p:cNvSpPr>
            <p:nvPr/>
          </p:nvSpPr>
          <p:spPr bwMode="auto">
            <a:xfrm>
              <a:off x="678" y="2020"/>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17" name="Oval 328"/>
            <p:cNvSpPr>
              <a:spLocks noChangeArrowheads="1"/>
            </p:cNvSpPr>
            <p:nvPr/>
          </p:nvSpPr>
          <p:spPr bwMode="auto">
            <a:xfrm>
              <a:off x="1517" y="285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18" name="Oval 329"/>
            <p:cNvSpPr>
              <a:spLocks noChangeArrowheads="1"/>
            </p:cNvSpPr>
            <p:nvPr/>
          </p:nvSpPr>
          <p:spPr bwMode="auto">
            <a:xfrm>
              <a:off x="2359" y="283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19" name="Oval 330"/>
            <p:cNvSpPr>
              <a:spLocks noChangeArrowheads="1"/>
            </p:cNvSpPr>
            <p:nvPr/>
          </p:nvSpPr>
          <p:spPr bwMode="auto">
            <a:xfrm>
              <a:off x="3210" y="284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20" name="Oval 331"/>
            <p:cNvSpPr>
              <a:spLocks noChangeArrowheads="1"/>
            </p:cNvSpPr>
            <p:nvPr/>
          </p:nvSpPr>
          <p:spPr bwMode="auto">
            <a:xfrm>
              <a:off x="4053" y="283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21" name="Oval 332"/>
            <p:cNvSpPr>
              <a:spLocks noChangeArrowheads="1"/>
            </p:cNvSpPr>
            <p:nvPr/>
          </p:nvSpPr>
          <p:spPr bwMode="auto">
            <a:xfrm>
              <a:off x="4925" y="283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22" name="Oval 333"/>
            <p:cNvSpPr>
              <a:spLocks noChangeArrowheads="1"/>
            </p:cNvSpPr>
            <p:nvPr/>
          </p:nvSpPr>
          <p:spPr bwMode="auto">
            <a:xfrm>
              <a:off x="662" y="2831"/>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23" name="Oval 334"/>
            <p:cNvSpPr>
              <a:spLocks noChangeArrowheads="1"/>
            </p:cNvSpPr>
            <p:nvPr/>
          </p:nvSpPr>
          <p:spPr bwMode="auto">
            <a:xfrm>
              <a:off x="1509" y="366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24" name="Oval 335"/>
            <p:cNvSpPr>
              <a:spLocks noChangeArrowheads="1"/>
            </p:cNvSpPr>
            <p:nvPr/>
          </p:nvSpPr>
          <p:spPr bwMode="auto">
            <a:xfrm>
              <a:off x="2365" y="366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25" name="Oval 336"/>
            <p:cNvSpPr>
              <a:spLocks noChangeArrowheads="1"/>
            </p:cNvSpPr>
            <p:nvPr/>
          </p:nvSpPr>
          <p:spPr bwMode="auto">
            <a:xfrm>
              <a:off x="3221" y="3674"/>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26" name="Oval 337"/>
            <p:cNvSpPr>
              <a:spLocks noChangeArrowheads="1"/>
            </p:cNvSpPr>
            <p:nvPr/>
          </p:nvSpPr>
          <p:spPr bwMode="auto">
            <a:xfrm>
              <a:off x="4053" y="3674"/>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27" name="Oval 338"/>
            <p:cNvSpPr>
              <a:spLocks noChangeArrowheads="1"/>
            </p:cNvSpPr>
            <p:nvPr/>
          </p:nvSpPr>
          <p:spPr bwMode="auto">
            <a:xfrm>
              <a:off x="4893" y="366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028" name="Oval 339"/>
            <p:cNvSpPr>
              <a:spLocks noChangeArrowheads="1"/>
            </p:cNvSpPr>
            <p:nvPr/>
          </p:nvSpPr>
          <p:spPr bwMode="auto">
            <a:xfrm>
              <a:off x="662" y="3666"/>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121860" name="Rectangle 340"/>
          <p:cNvSpPr>
            <a:spLocks noGrp="1" noChangeArrowheads="1"/>
          </p:cNvSpPr>
          <p:nvPr>
            <p:ph type="title"/>
          </p:nvPr>
        </p:nvSpPr>
        <p:spPr>
          <a:xfrm>
            <a:off x="685800" y="0"/>
            <a:ext cx="7772400" cy="1325563"/>
          </a:xfrm>
        </p:spPr>
        <p:txBody>
          <a:bodyPr/>
          <a:lstStyle/>
          <a:p>
            <a:pPr eaLnBrk="1" hangingPunct="1">
              <a:lnSpc>
                <a:spcPct val="150000"/>
              </a:lnSpc>
            </a:pPr>
            <a:r>
              <a:rPr lang="en-US" sz="6000" smtClean="0"/>
              <a:t>What is “disorder”?</a:t>
            </a:r>
          </a:p>
        </p:txBody>
      </p:sp>
    </p:spTree>
    <p:extLst>
      <p:ext uri="{BB962C8B-B14F-4D97-AF65-F5344CB8AC3E}">
        <p14:creationId xmlns:p14="http://schemas.microsoft.com/office/powerpoint/2010/main" val="3033750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nodeType="withEffect">
                                  <p:stCondLst>
                                    <p:cond delay="200"/>
                                  </p:stCondLst>
                                  <p:childTnLst>
                                    <p:set>
                                      <p:cBhvr>
                                        <p:cTn id="6" dur="1" fill="hold">
                                          <p:stCondLst>
                                            <p:cond delay="0"/>
                                          </p:stCondLst>
                                        </p:cTn>
                                        <p:tgtEl>
                                          <p:spTgt spid="232450"/>
                                        </p:tgtEl>
                                        <p:attrNameLst>
                                          <p:attrName>style.visibility</p:attrName>
                                        </p:attrNameLst>
                                      </p:cBhvr>
                                      <p:to>
                                        <p:strVal val="hidden"/>
                                      </p:to>
                                    </p:set>
                                  </p:childTnLst>
                                </p:cTn>
                              </p:par>
                              <p:par>
                                <p:cTn id="7" presetID="1" presetClass="entr" presetSubtype="0" fill="hold" nodeType="withEffect">
                                  <p:stCondLst>
                                    <p:cond delay="200"/>
                                  </p:stCondLst>
                                  <p:childTnLst>
                                    <p:set>
                                      <p:cBhvr>
                                        <p:cTn id="8" dur="1" fill="hold">
                                          <p:stCondLst>
                                            <p:cond delay="0"/>
                                          </p:stCondLst>
                                        </p:cTn>
                                        <p:tgtEl>
                                          <p:spTgt spid="232619"/>
                                        </p:tgtEl>
                                        <p:attrNameLst>
                                          <p:attrName>style.visibility</p:attrName>
                                        </p:attrNameLst>
                                      </p:cBhvr>
                                      <p:to>
                                        <p:strVal val="visible"/>
                                      </p:to>
                                    </p:set>
                                  </p:childTnLst>
                                </p:cTn>
                              </p:par>
                            </p:childTnLst>
                          </p:cTn>
                        </p:par>
                        <p:par>
                          <p:cTn id="9" fill="hold" nodeType="afterGroup">
                            <p:stCondLst>
                              <p:cond delay="200"/>
                            </p:stCondLst>
                            <p:childTnLst>
                              <p:par>
                                <p:cTn id="10" presetID="1" presetClass="exit" presetSubtype="0" fill="hold" nodeType="afterEffect">
                                  <p:stCondLst>
                                    <p:cond delay="200"/>
                                  </p:stCondLst>
                                  <p:childTnLst>
                                    <p:set>
                                      <p:cBhvr>
                                        <p:cTn id="11" dur="1" fill="hold">
                                          <p:stCondLst>
                                            <p:cond delay="0"/>
                                          </p:stCondLst>
                                        </p:cTn>
                                        <p:tgtEl>
                                          <p:spTgt spid="232619"/>
                                        </p:tgtEl>
                                        <p:attrNameLst>
                                          <p:attrName>style.visibility</p:attrName>
                                        </p:attrNameLst>
                                      </p:cBhvr>
                                      <p:to>
                                        <p:strVal val="hidden"/>
                                      </p:to>
                                    </p:set>
                                  </p:childTnLst>
                                </p:cTn>
                              </p:par>
                              <p:par>
                                <p:cTn id="12" presetID="1" presetClass="entr" presetSubtype="0" fill="hold" nodeType="withEffect">
                                  <p:stCondLst>
                                    <p:cond delay="200"/>
                                  </p:stCondLst>
                                  <p:childTnLst>
                                    <p:set>
                                      <p:cBhvr>
                                        <p:cTn id="13" dur="1" fill="hold">
                                          <p:stCondLst>
                                            <p:cond delay="0"/>
                                          </p:stCondLst>
                                        </p:cTn>
                                        <p:tgtEl>
                                          <p:spTgt spid="232450"/>
                                        </p:tgtEl>
                                        <p:attrNameLst>
                                          <p:attrName>style.visibility</p:attrName>
                                        </p:attrNameLst>
                                      </p:cBhvr>
                                      <p:to>
                                        <p:strVal val="visible"/>
                                      </p:to>
                                    </p:set>
                                  </p:childTnLst>
                                </p:cTn>
                              </p:par>
                            </p:childTnLst>
                          </p:cTn>
                        </p:par>
                        <p:par>
                          <p:cTn id="14" fill="hold" nodeType="afterGroup">
                            <p:stCondLst>
                              <p:cond delay="400"/>
                            </p:stCondLst>
                            <p:childTnLst>
                              <p:par>
                                <p:cTn id="15" presetID="1" presetClass="exit" presetSubtype="0" fill="hold" nodeType="afterEffect">
                                  <p:stCondLst>
                                    <p:cond delay="200"/>
                                  </p:stCondLst>
                                  <p:childTnLst>
                                    <p:set>
                                      <p:cBhvr>
                                        <p:cTn id="16" dur="1" fill="hold">
                                          <p:stCondLst>
                                            <p:cond delay="0"/>
                                          </p:stCondLst>
                                        </p:cTn>
                                        <p:tgtEl>
                                          <p:spTgt spid="232450"/>
                                        </p:tgtEl>
                                        <p:attrNameLst>
                                          <p:attrName>style.visibility</p:attrName>
                                        </p:attrNameLst>
                                      </p:cBhvr>
                                      <p:to>
                                        <p:strVal val="hidden"/>
                                      </p:to>
                                    </p:set>
                                  </p:childTnLst>
                                </p:cTn>
                              </p:par>
                              <p:par>
                                <p:cTn id="17" presetID="1" presetClass="entr" presetSubtype="0" fill="hold" nodeType="withEffect">
                                  <p:stCondLst>
                                    <p:cond delay="200"/>
                                  </p:stCondLst>
                                  <p:childTnLst>
                                    <p:set>
                                      <p:cBhvr>
                                        <p:cTn id="18" dur="1" fill="hold">
                                          <p:stCondLst>
                                            <p:cond delay="0"/>
                                          </p:stCondLst>
                                        </p:cTn>
                                        <p:tgtEl>
                                          <p:spTgt spid="232619"/>
                                        </p:tgtEl>
                                        <p:attrNameLst>
                                          <p:attrName>style.visibility</p:attrName>
                                        </p:attrNameLst>
                                      </p:cBhvr>
                                      <p:to>
                                        <p:strVal val="visible"/>
                                      </p:to>
                                    </p:set>
                                  </p:childTnLst>
                                </p:cTn>
                              </p:par>
                            </p:childTnLst>
                          </p:cTn>
                        </p:par>
                        <p:par>
                          <p:cTn id="19" fill="hold" nodeType="afterGroup">
                            <p:stCondLst>
                              <p:cond delay="600"/>
                            </p:stCondLst>
                            <p:childTnLst>
                              <p:par>
                                <p:cTn id="20" presetID="1" presetClass="exit" presetSubtype="0" fill="hold" nodeType="afterEffect">
                                  <p:stCondLst>
                                    <p:cond delay="200"/>
                                  </p:stCondLst>
                                  <p:childTnLst>
                                    <p:set>
                                      <p:cBhvr>
                                        <p:cTn id="21" dur="1" fill="hold">
                                          <p:stCondLst>
                                            <p:cond delay="0"/>
                                          </p:stCondLst>
                                        </p:cTn>
                                        <p:tgtEl>
                                          <p:spTgt spid="232619"/>
                                        </p:tgtEl>
                                        <p:attrNameLst>
                                          <p:attrName>style.visibility</p:attrName>
                                        </p:attrNameLst>
                                      </p:cBhvr>
                                      <p:to>
                                        <p:strVal val="hidden"/>
                                      </p:to>
                                    </p:set>
                                  </p:childTnLst>
                                </p:cTn>
                              </p:par>
                              <p:par>
                                <p:cTn id="22" presetID="1" presetClass="entr" presetSubtype="0" fill="hold" nodeType="withEffect">
                                  <p:stCondLst>
                                    <p:cond delay="200"/>
                                  </p:stCondLst>
                                  <p:childTnLst>
                                    <p:set>
                                      <p:cBhvr>
                                        <p:cTn id="23" dur="1" fill="hold">
                                          <p:stCondLst>
                                            <p:cond delay="0"/>
                                          </p:stCondLst>
                                        </p:cTn>
                                        <p:tgtEl>
                                          <p:spTgt spid="232450"/>
                                        </p:tgtEl>
                                        <p:attrNameLst>
                                          <p:attrName>style.visibility</p:attrName>
                                        </p:attrNameLst>
                                      </p:cBhvr>
                                      <p:to>
                                        <p:strVal val="visible"/>
                                      </p:to>
                                    </p:set>
                                  </p:childTnLst>
                                </p:cTn>
                              </p:par>
                            </p:childTnLst>
                          </p:cTn>
                        </p:par>
                        <p:par>
                          <p:cTn id="24" fill="hold" nodeType="afterGroup">
                            <p:stCondLst>
                              <p:cond delay="800"/>
                            </p:stCondLst>
                            <p:childTnLst>
                              <p:par>
                                <p:cTn id="25" presetID="1" presetClass="exit" presetSubtype="0" fill="hold" nodeType="afterEffect">
                                  <p:stCondLst>
                                    <p:cond delay="200"/>
                                  </p:stCondLst>
                                  <p:childTnLst>
                                    <p:set>
                                      <p:cBhvr>
                                        <p:cTn id="26" dur="1" fill="hold">
                                          <p:stCondLst>
                                            <p:cond delay="0"/>
                                          </p:stCondLst>
                                        </p:cTn>
                                        <p:tgtEl>
                                          <p:spTgt spid="232450"/>
                                        </p:tgtEl>
                                        <p:attrNameLst>
                                          <p:attrName>style.visibility</p:attrName>
                                        </p:attrNameLst>
                                      </p:cBhvr>
                                      <p:to>
                                        <p:strVal val="hidden"/>
                                      </p:to>
                                    </p:set>
                                  </p:childTnLst>
                                </p:cTn>
                              </p:par>
                              <p:par>
                                <p:cTn id="27" presetID="1" presetClass="entr" presetSubtype="0" fill="hold" nodeType="withEffect">
                                  <p:stCondLst>
                                    <p:cond delay="200"/>
                                  </p:stCondLst>
                                  <p:childTnLst>
                                    <p:set>
                                      <p:cBhvr>
                                        <p:cTn id="28" dur="1" fill="hold">
                                          <p:stCondLst>
                                            <p:cond delay="0"/>
                                          </p:stCondLst>
                                        </p:cTn>
                                        <p:tgtEl>
                                          <p:spTgt spid="2326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685800" y="0"/>
            <a:ext cx="7772400" cy="1325563"/>
          </a:xfrm>
        </p:spPr>
        <p:txBody>
          <a:bodyPr/>
          <a:lstStyle/>
          <a:p>
            <a:pPr eaLnBrk="1" hangingPunct="1">
              <a:lnSpc>
                <a:spcPct val="150000"/>
              </a:lnSpc>
            </a:pPr>
            <a:r>
              <a:rPr lang="en-US" sz="6000" smtClean="0"/>
              <a:t>What is “disorder”?</a:t>
            </a:r>
          </a:p>
        </p:txBody>
      </p:sp>
      <p:grpSp>
        <p:nvGrpSpPr>
          <p:cNvPr id="233475" name="Group 3"/>
          <p:cNvGrpSpPr>
            <a:grpSpLocks/>
          </p:cNvGrpSpPr>
          <p:nvPr/>
        </p:nvGrpSpPr>
        <p:grpSpPr bwMode="auto">
          <a:xfrm>
            <a:off x="1063625" y="1882775"/>
            <a:ext cx="7016750" cy="4211638"/>
            <a:chOff x="670" y="1186"/>
            <a:chExt cx="4420" cy="2653"/>
          </a:xfrm>
        </p:grpSpPr>
        <p:sp>
          <p:nvSpPr>
            <p:cNvPr id="123059" name="Oval 4"/>
            <p:cNvSpPr>
              <a:spLocks noChangeAspect="1" noChangeArrowheads="1"/>
            </p:cNvSpPr>
            <p:nvPr/>
          </p:nvSpPr>
          <p:spPr bwMode="auto">
            <a:xfrm>
              <a:off x="193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60" name="Oval 5"/>
            <p:cNvSpPr>
              <a:spLocks noChangeAspect="1" noChangeArrowheads="1"/>
            </p:cNvSpPr>
            <p:nvPr/>
          </p:nvSpPr>
          <p:spPr bwMode="auto">
            <a:xfrm>
              <a:off x="252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61" name="Oval 6"/>
            <p:cNvSpPr>
              <a:spLocks noChangeAspect="1" noChangeArrowheads="1"/>
            </p:cNvSpPr>
            <p:nvPr/>
          </p:nvSpPr>
          <p:spPr bwMode="auto">
            <a:xfrm>
              <a:off x="3119"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62" name="Oval 7"/>
            <p:cNvSpPr>
              <a:spLocks noChangeAspect="1" noChangeArrowheads="1"/>
            </p:cNvSpPr>
            <p:nvPr/>
          </p:nvSpPr>
          <p:spPr bwMode="auto">
            <a:xfrm>
              <a:off x="371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63" name="Oval 8"/>
            <p:cNvSpPr>
              <a:spLocks noChangeAspect="1" noChangeArrowheads="1"/>
            </p:cNvSpPr>
            <p:nvPr/>
          </p:nvSpPr>
          <p:spPr bwMode="auto">
            <a:xfrm>
              <a:off x="430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64" name="Oval 9"/>
            <p:cNvSpPr>
              <a:spLocks noChangeAspect="1" noChangeArrowheads="1"/>
            </p:cNvSpPr>
            <p:nvPr/>
          </p:nvSpPr>
          <p:spPr bwMode="auto">
            <a:xfrm>
              <a:off x="1340"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65" name="Oval 10"/>
            <p:cNvSpPr>
              <a:spLocks noChangeAspect="1" noChangeArrowheads="1"/>
            </p:cNvSpPr>
            <p:nvPr/>
          </p:nvSpPr>
          <p:spPr bwMode="auto">
            <a:xfrm>
              <a:off x="1927"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66" name="Oval 11"/>
            <p:cNvSpPr>
              <a:spLocks noChangeAspect="1" noChangeArrowheads="1"/>
            </p:cNvSpPr>
            <p:nvPr/>
          </p:nvSpPr>
          <p:spPr bwMode="auto">
            <a:xfrm>
              <a:off x="2520"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67" name="Oval 12"/>
            <p:cNvSpPr>
              <a:spLocks noChangeAspect="1" noChangeArrowheads="1"/>
            </p:cNvSpPr>
            <p:nvPr/>
          </p:nvSpPr>
          <p:spPr bwMode="auto">
            <a:xfrm>
              <a:off x="3113"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68" name="Oval 13"/>
            <p:cNvSpPr>
              <a:spLocks noChangeAspect="1" noChangeArrowheads="1"/>
            </p:cNvSpPr>
            <p:nvPr/>
          </p:nvSpPr>
          <p:spPr bwMode="auto">
            <a:xfrm>
              <a:off x="3706"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69" name="Oval 14"/>
            <p:cNvSpPr>
              <a:spLocks noChangeAspect="1" noChangeArrowheads="1"/>
            </p:cNvSpPr>
            <p:nvPr/>
          </p:nvSpPr>
          <p:spPr bwMode="auto">
            <a:xfrm>
              <a:off x="4299"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70" name="Oval 15"/>
            <p:cNvSpPr>
              <a:spLocks noChangeAspect="1" noChangeArrowheads="1"/>
            </p:cNvSpPr>
            <p:nvPr/>
          </p:nvSpPr>
          <p:spPr bwMode="auto">
            <a:xfrm>
              <a:off x="1334"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71" name="Oval 16"/>
            <p:cNvSpPr>
              <a:spLocks noChangeAspect="1" noChangeArrowheads="1"/>
            </p:cNvSpPr>
            <p:nvPr/>
          </p:nvSpPr>
          <p:spPr bwMode="auto">
            <a:xfrm>
              <a:off x="192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72" name="Oval 17"/>
            <p:cNvSpPr>
              <a:spLocks noChangeAspect="1" noChangeArrowheads="1"/>
            </p:cNvSpPr>
            <p:nvPr/>
          </p:nvSpPr>
          <p:spPr bwMode="auto">
            <a:xfrm>
              <a:off x="2520"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73" name="Oval 18"/>
            <p:cNvSpPr>
              <a:spLocks noChangeAspect="1" noChangeArrowheads="1"/>
            </p:cNvSpPr>
            <p:nvPr/>
          </p:nvSpPr>
          <p:spPr bwMode="auto">
            <a:xfrm>
              <a:off x="3113"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74" name="Oval 19"/>
            <p:cNvSpPr>
              <a:spLocks noChangeAspect="1" noChangeArrowheads="1"/>
            </p:cNvSpPr>
            <p:nvPr/>
          </p:nvSpPr>
          <p:spPr bwMode="auto">
            <a:xfrm>
              <a:off x="3706"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75" name="Oval 20"/>
            <p:cNvSpPr>
              <a:spLocks noChangeAspect="1" noChangeArrowheads="1"/>
            </p:cNvSpPr>
            <p:nvPr/>
          </p:nvSpPr>
          <p:spPr bwMode="auto">
            <a:xfrm>
              <a:off x="4299"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76" name="Oval 21"/>
            <p:cNvSpPr>
              <a:spLocks noChangeAspect="1" noChangeArrowheads="1"/>
            </p:cNvSpPr>
            <p:nvPr/>
          </p:nvSpPr>
          <p:spPr bwMode="auto">
            <a:xfrm>
              <a:off x="1334"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77" name="Oval 22"/>
            <p:cNvSpPr>
              <a:spLocks noChangeAspect="1" noChangeArrowheads="1"/>
            </p:cNvSpPr>
            <p:nvPr/>
          </p:nvSpPr>
          <p:spPr bwMode="auto">
            <a:xfrm>
              <a:off x="1927"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78" name="Oval 23"/>
            <p:cNvSpPr>
              <a:spLocks noChangeAspect="1" noChangeArrowheads="1"/>
            </p:cNvSpPr>
            <p:nvPr/>
          </p:nvSpPr>
          <p:spPr bwMode="auto">
            <a:xfrm>
              <a:off x="2520"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79" name="Oval 24"/>
            <p:cNvSpPr>
              <a:spLocks noChangeAspect="1" noChangeArrowheads="1"/>
            </p:cNvSpPr>
            <p:nvPr/>
          </p:nvSpPr>
          <p:spPr bwMode="auto">
            <a:xfrm>
              <a:off x="3113"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80" name="Oval 25"/>
            <p:cNvSpPr>
              <a:spLocks noChangeAspect="1" noChangeArrowheads="1"/>
            </p:cNvSpPr>
            <p:nvPr/>
          </p:nvSpPr>
          <p:spPr bwMode="auto">
            <a:xfrm>
              <a:off x="3706"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81" name="Oval 26"/>
            <p:cNvSpPr>
              <a:spLocks noChangeAspect="1" noChangeArrowheads="1"/>
            </p:cNvSpPr>
            <p:nvPr/>
          </p:nvSpPr>
          <p:spPr bwMode="auto">
            <a:xfrm>
              <a:off x="4299"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82" name="Oval 27"/>
            <p:cNvSpPr>
              <a:spLocks noChangeAspect="1" noChangeArrowheads="1"/>
            </p:cNvSpPr>
            <p:nvPr/>
          </p:nvSpPr>
          <p:spPr bwMode="auto">
            <a:xfrm>
              <a:off x="1334"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123083" name="Group 28"/>
            <p:cNvGrpSpPr>
              <a:grpSpLocks noChangeAspect="1"/>
            </p:cNvGrpSpPr>
            <p:nvPr/>
          </p:nvGrpSpPr>
          <p:grpSpPr bwMode="auto">
            <a:xfrm>
              <a:off x="1244" y="1531"/>
              <a:ext cx="3271" cy="1963"/>
              <a:chOff x="674" y="1199"/>
              <a:chExt cx="4420" cy="2653"/>
            </a:xfrm>
          </p:grpSpPr>
          <p:sp>
            <p:nvSpPr>
              <p:cNvPr id="123209" name="Oval 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10" name="Oval 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11" name="Oval 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12" name="Oval 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13" name="Oval 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14" name="Oval 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15" name="Oval 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16" name="Oval 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17" name="Oval 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18" name="Oval 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19" name="Oval 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20" name="Oval 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21" name="Oval 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22" name="Oval 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23" name="Oval 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24" name="Oval 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25" name="Oval 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26" name="Oval 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27" name="Oval 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28" name="Oval 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29" name="Oval 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30" name="Oval 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31" name="Oval 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32" name="Oval 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23084" name="Group 53"/>
            <p:cNvGrpSpPr>
              <a:grpSpLocks noChangeAspect="1"/>
            </p:cNvGrpSpPr>
            <p:nvPr/>
          </p:nvGrpSpPr>
          <p:grpSpPr bwMode="auto">
            <a:xfrm>
              <a:off x="1158" y="1479"/>
              <a:ext cx="3443" cy="2066"/>
              <a:chOff x="674" y="1199"/>
              <a:chExt cx="4420" cy="2653"/>
            </a:xfrm>
          </p:grpSpPr>
          <p:sp>
            <p:nvSpPr>
              <p:cNvPr id="123185" name="Oval 5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86" name="Oval 5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87" name="Oval 5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88" name="Oval 5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89" name="Oval 5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90" name="Oval 5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91" name="Oval 6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92" name="Oval 6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93" name="Oval 6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94" name="Oval 6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95" name="Oval 6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96" name="Oval 6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97" name="Oval 6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98" name="Oval 6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99" name="Oval 6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00" name="Oval 6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01" name="Oval 7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02" name="Oval 7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03" name="Oval 7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04" name="Oval 7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05" name="Oval 7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06" name="Oval 7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07" name="Oval 7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208" name="Oval 7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23085" name="Group 78"/>
            <p:cNvGrpSpPr>
              <a:grpSpLocks noChangeAspect="1"/>
            </p:cNvGrpSpPr>
            <p:nvPr/>
          </p:nvGrpSpPr>
          <p:grpSpPr bwMode="auto">
            <a:xfrm>
              <a:off x="1049" y="1413"/>
              <a:ext cx="3662" cy="2198"/>
              <a:chOff x="674" y="1199"/>
              <a:chExt cx="4420" cy="2653"/>
            </a:xfrm>
          </p:grpSpPr>
          <p:sp>
            <p:nvSpPr>
              <p:cNvPr id="123161" name="Oval 7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62" name="Oval 8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63" name="Oval 8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64" name="Oval 8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65" name="Oval 8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66" name="Oval 8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67" name="Oval 8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68" name="Oval 8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69" name="Oval 8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70" name="Oval 8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71" name="Oval 8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72" name="Oval 9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73" name="Oval 9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74" name="Oval 9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75" name="Oval 9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76" name="Oval 9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77" name="Oval 9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78" name="Oval 9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79" name="Oval 9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80" name="Oval 9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81" name="Oval 9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82" name="Oval 10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83" name="Oval 10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84" name="Oval 10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23086" name="Group 103"/>
            <p:cNvGrpSpPr>
              <a:grpSpLocks noChangeAspect="1"/>
            </p:cNvGrpSpPr>
            <p:nvPr/>
          </p:nvGrpSpPr>
          <p:grpSpPr bwMode="auto">
            <a:xfrm>
              <a:off x="933" y="1344"/>
              <a:ext cx="3893" cy="2337"/>
              <a:chOff x="674" y="1199"/>
              <a:chExt cx="4420" cy="2653"/>
            </a:xfrm>
          </p:grpSpPr>
          <p:sp>
            <p:nvSpPr>
              <p:cNvPr id="123137" name="Oval 10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38" name="Oval 10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39" name="Oval 10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40" name="Oval 10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41" name="Oval 10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42" name="Oval 10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43" name="Oval 11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44" name="Oval 11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45" name="Oval 11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46" name="Oval 11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47" name="Oval 11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48" name="Oval 11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49" name="Oval 11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50" name="Oval 11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51" name="Oval 11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52" name="Oval 11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53" name="Oval 12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54" name="Oval 12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55" name="Oval 12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56" name="Oval 12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57" name="Oval 12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58" name="Oval 12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59" name="Oval 12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60" name="Oval 12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23087" name="Group 128"/>
            <p:cNvGrpSpPr>
              <a:grpSpLocks noChangeAspect="1"/>
            </p:cNvGrpSpPr>
            <p:nvPr/>
          </p:nvGrpSpPr>
          <p:grpSpPr bwMode="auto">
            <a:xfrm>
              <a:off x="804" y="1266"/>
              <a:ext cx="4152" cy="2492"/>
              <a:chOff x="674" y="1199"/>
              <a:chExt cx="4420" cy="2653"/>
            </a:xfrm>
          </p:grpSpPr>
          <p:sp>
            <p:nvSpPr>
              <p:cNvPr id="123113" name="Oval 1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14" name="Oval 1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15" name="Oval 1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16" name="Oval 1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17" name="Oval 1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18" name="Oval 1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19" name="Oval 1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20" name="Oval 1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21" name="Oval 1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22" name="Oval 1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23" name="Oval 1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24" name="Oval 1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25" name="Oval 1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26" name="Oval 1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27" name="Oval 1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28" name="Oval 1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29" name="Oval 1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30" name="Oval 1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31" name="Oval 1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32" name="Oval 1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33" name="Oval 1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34" name="Oval 1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35" name="Oval 1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36" name="Oval 1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23088" name="Group 153"/>
            <p:cNvGrpSpPr>
              <a:grpSpLocks/>
            </p:cNvGrpSpPr>
            <p:nvPr/>
          </p:nvGrpSpPr>
          <p:grpSpPr bwMode="auto">
            <a:xfrm>
              <a:off x="670" y="1186"/>
              <a:ext cx="4420" cy="2653"/>
              <a:chOff x="674" y="1199"/>
              <a:chExt cx="4420" cy="2653"/>
            </a:xfrm>
          </p:grpSpPr>
          <p:sp>
            <p:nvSpPr>
              <p:cNvPr id="123089" name="Oval 154"/>
              <p:cNvSpPr>
                <a:spLocks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90" name="Oval 155"/>
              <p:cNvSpPr>
                <a:spLocks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91" name="Oval 156"/>
              <p:cNvSpPr>
                <a:spLocks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92" name="Oval 157"/>
              <p:cNvSpPr>
                <a:spLocks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93" name="Oval 158"/>
              <p:cNvSpPr>
                <a:spLocks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94" name="Oval 159"/>
              <p:cNvSpPr>
                <a:spLocks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95" name="Oval 160"/>
              <p:cNvSpPr>
                <a:spLocks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96" name="Oval 161"/>
              <p:cNvSpPr>
                <a:spLocks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97" name="Oval 162"/>
              <p:cNvSpPr>
                <a:spLocks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98" name="Oval 163"/>
              <p:cNvSpPr>
                <a:spLocks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99" name="Oval 164"/>
              <p:cNvSpPr>
                <a:spLocks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00" name="Oval 165"/>
              <p:cNvSpPr>
                <a:spLocks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01" name="Oval 166"/>
              <p:cNvSpPr>
                <a:spLocks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02" name="Oval 167"/>
              <p:cNvSpPr>
                <a:spLocks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03" name="Oval 168"/>
              <p:cNvSpPr>
                <a:spLocks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04" name="Oval 169"/>
              <p:cNvSpPr>
                <a:spLocks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05" name="Oval 170"/>
              <p:cNvSpPr>
                <a:spLocks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06" name="Oval 171"/>
              <p:cNvSpPr>
                <a:spLocks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07" name="Oval 172"/>
              <p:cNvSpPr>
                <a:spLocks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08" name="Oval 173"/>
              <p:cNvSpPr>
                <a:spLocks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09" name="Oval 174"/>
              <p:cNvSpPr>
                <a:spLocks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10" name="Oval 175"/>
              <p:cNvSpPr>
                <a:spLocks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11" name="Oval 176"/>
              <p:cNvSpPr>
                <a:spLocks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112" name="Oval 177"/>
              <p:cNvSpPr>
                <a:spLocks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grpSp>
        <p:nvGrpSpPr>
          <p:cNvPr id="233650" name="Group 178"/>
          <p:cNvGrpSpPr>
            <a:grpSpLocks noChangeAspect="1"/>
          </p:cNvGrpSpPr>
          <p:nvPr/>
        </p:nvGrpSpPr>
        <p:grpSpPr bwMode="auto">
          <a:xfrm>
            <a:off x="500063" y="1882775"/>
            <a:ext cx="3500437" cy="2100263"/>
            <a:chOff x="670" y="1186"/>
            <a:chExt cx="4420" cy="2653"/>
          </a:xfrm>
        </p:grpSpPr>
        <p:sp>
          <p:nvSpPr>
            <p:cNvPr id="122885" name="Oval 179"/>
            <p:cNvSpPr>
              <a:spLocks noChangeAspect="1" noChangeArrowheads="1"/>
            </p:cNvSpPr>
            <p:nvPr/>
          </p:nvSpPr>
          <p:spPr bwMode="auto">
            <a:xfrm>
              <a:off x="193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886" name="Oval 180"/>
            <p:cNvSpPr>
              <a:spLocks noChangeAspect="1" noChangeArrowheads="1"/>
            </p:cNvSpPr>
            <p:nvPr/>
          </p:nvSpPr>
          <p:spPr bwMode="auto">
            <a:xfrm>
              <a:off x="252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887" name="Oval 181"/>
            <p:cNvSpPr>
              <a:spLocks noChangeAspect="1" noChangeArrowheads="1"/>
            </p:cNvSpPr>
            <p:nvPr/>
          </p:nvSpPr>
          <p:spPr bwMode="auto">
            <a:xfrm>
              <a:off x="3119"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888" name="Oval 182"/>
            <p:cNvSpPr>
              <a:spLocks noChangeAspect="1" noChangeArrowheads="1"/>
            </p:cNvSpPr>
            <p:nvPr/>
          </p:nvSpPr>
          <p:spPr bwMode="auto">
            <a:xfrm>
              <a:off x="371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889" name="Oval 183"/>
            <p:cNvSpPr>
              <a:spLocks noChangeAspect="1" noChangeArrowheads="1"/>
            </p:cNvSpPr>
            <p:nvPr/>
          </p:nvSpPr>
          <p:spPr bwMode="auto">
            <a:xfrm>
              <a:off x="430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890" name="Oval 184"/>
            <p:cNvSpPr>
              <a:spLocks noChangeAspect="1" noChangeArrowheads="1"/>
            </p:cNvSpPr>
            <p:nvPr/>
          </p:nvSpPr>
          <p:spPr bwMode="auto">
            <a:xfrm>
              <a:off x="1340"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891" name="Oval 185"/>
            <p:cNvSpPr>
              <a:spLocks noChangeAspect="1" noChangeArrowheads="1"/>
            </p:cNvSpPr>
            <p:nvPr/>
          </p:nvSpPr>
          <p:spPr bwMode="auto">
            <a:xfrm>
              <a:off x="1927"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892" name="Oval 186"/>
            <p:cNvSpPr>
              <a:spLocks noChangeAspect="1" noChangeArrowheads="1"/>
            </p:cNvSpPr>
            <p:nvPr/>
          </p:nvSpPr>
          <p:spPr bwMode="auto">
            <a:xfrm>
              <a:off x="2520"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893" name="Oval 187"/>
            <p:cNvSpPr>
              <a:spLocks noChangeAspect="1" noChangeArrowheads="1"/>
            </p:cNvSpPr>
            <p:nvPr/>
          </p:nvSpPr>
          <p:spPr bwMode="auto">
            <a:xfrm>
              <a:off x="3113"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894" name="Oval 188"/>
            <p:cNvSpPr>
              <a:spLocks noChangeAspect="1" noChangeArrowheads="1"/>
            </p:cNvSpPr>
            <p:nvPr/>
          </p:nvSpPr>
          <p:spPr bwMode="auto">
            <a:xfrm>
              <a:off x="3706"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895" name="Oval 189"/>
            <p:cNvSpPr>
              <a:spLocks noChangeAspect="1" noChangeArrowheads="1"/>
            </p:cNvSpPr>
            <p:nvPr/>
          </p:nvSpPr>
          <p:spPr bwMode="auto">
            <a:xfrm>
              <a:off x="4299"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896" name="Oval 190"/>
            <p:cNvSpPr>
              <a:spLocks noChangeAspect="1" noChangeArrowheads="1"/>
            </p:cNvSpPr>
            <p:nvPr/>
          </p:nvSpPr>
          <p:spPr bwMode="auto">
            <a:xfrm>
              <a:off x="1334"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897" name="Oval 191"/>
            <p:cNvSpPr>
              <a:spLocks noChangeAspect="1" noChangeArrowheads="1"/>
            </p:cNvSpPr>
            <p:nvPr/>
          </p:nvSpPr>
          <p:spPr bwMode="auto">
            <a:xfrm>
              <a:off x="192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898" name="Oval 192"/>
            <p:cNvSpPr>
              <a:spLocks noChangeAspect="1" noChangeArrowheads="1"/>
            </p:cNvSpPr>
            <p:nvPr/>
          </p:nvSpPr>
          <p:spPr bwMode="auto">
            <a:xfrm>
              <a:off x="2520"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899" name="Oval 193"/>
            <p:cNvSpPr>
              <a:spLocks noChangeAspect="1" noChangeArrowheads="1"/>
            </p:cNvSpPr>
            <p:nvPr/>
          </p:nvSpPr>
          <p:spPr bwMode="auto">
            <a:xfrm>
              <a:off x="3113"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00" name="Oval 194"/>
            <p:cNvSpPr>
              <a:spLocks noChangeAspect="1" noChangeArrowheads="1"/>
            </p:cNvSpPr>
            <p:nvPr/>
          </p:nvSpPr>
          <p:spPr bwMode="auto">
            <a:xfrm>
              <a:off x="3706"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01" name="Oval 195"/>
            <p:cNvSpPr>
              <a:spLocks noChangeAspect="1" noChangeArrowheads="1"/>
            </p:cNvSpPr>
            <p:nvPr/>
          </p:nvSpPr>
          <p:spPr bwMode="auto">
            <a:xfrm>
              <a:off x="4299"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02" name="Oval 196"/>
            <p:cNvSpPr>
              <a:spLocks noChangeAspect="1" noChangeArrowheads="1"/>
            </p:cNvSpPr>
            <p:nvPr/>
          </p:nvSpPr>
          <p:spPr bwMode="auto">
            <a:xfrm>
              <a:off x="1334"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03" name="Oval 197"/>
            <p:cNvSpPr>
              <a:spLocks noChangeAspect="1" noChangeArrowheads="1"/>
            </p:cNvSpPr>
            <p:nvPr/>
          </p:nvSpPr>
          <p:spPr bwMode="auto">
            <a:xfrm>
              <a:off x="1927"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04" name="Oval 198"/>
            <p:cNvSpPr>
              <a:spLocks noChangeAspect="1" noChangeArrowheads="1"/>
            </p:cNvSpPr>
            <p:nvPr/>
          </p:nvSpPr>
          <p:spPr bwMode="auto">
            <a:xfrm>
              <a:off x="2520"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05" name="Oval 199"/>
            <p:cNvSpPr>
              <a:spLocks noChangeAspect="1" noChangeArrowheads="1"/>
            </p:cNvSpPr>
            <p:nvPr/>
          </p:nvSpPr>
          <p:spPr bwMode="auto">
            <a:xfrm>
              <a:off x="3113"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06" name="Oval 200"/>
            <p:cNvSpPr>
              <a:spLocks noChangeAspect="1" noChangeArrowheads="1"/>
            </p:cNvSpPr>
            <p:nvPr/>
          </p:nvSpPr>
          <p:spPr bwMode="auto">
            <a:xfrm>
              <a:off x="3706"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07" name="Oval 201"/>
            <p:cNvSpPr>
              <a:spLocks noChangeAspect="1" noChangeArrowheads="1"/>
            </p:cNvSpPr>
            <p:nvPr/>
          </p:nvSpPr>
          <p:spPr bwMode="auto">
            <a:xfrm>
              <a:off x="4299"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08" name="Oval 202"/>
            <p:cNvSpPr>
              <a:spLocks noChangeAspect="1" noChangeArrowheads="1"/>
            </p:cNvSpPr>
            <p:nvPr/>
          </p:nvSpPr>
          <p:spPr bwMode="auto">
            <a:xfrm>
              <a:off x="1334"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122909" name="Group 203"/>
            <p:cNvGrpSpPr>
              <a:grpSpLocks noChangeAspect="1"/>
            </p:cNvGrpSpPr>
            <p:nvPr/>
          </p:nvGrpSpPr>
          <p:grpSpPr bwMode="auto">
            <a:xfrm>
              <a:off x="1244" y="1531"/>
              <a:ext cx="3271" cy="1963"/>
              <a:chOff x="674" y="1199"/>
              <a:chExt cx="4420" cy="2653"/>
            </a:xfrm>
          </p:grpSpPr>
          <p:sp>
            <p:nvSpPr>
              <p:cNvPr id="123035" name="Oval 20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36" name="Oval 20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37" name="Oval 20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38" name="Oval 20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39" name="Oval 20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40" name="Oval 20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41" name="Oval 21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42" name="Oval 21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43" name="Oval 21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44" name="Oval 21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45" name="Oval 21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46" name="Oval 21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47" name="Oval 21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48" name="Oval 21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49" name="Oval 21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50" name="Oval 21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51" name="Oval 22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52" name="Oval 22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53" name="Oval 22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54" name="Oval 22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55" name="Oval 22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56" name="Oval 22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57" name="Oval 22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58" name="Oval 22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22910" name="Group 228"/>
            <p:cNvGrpSpPr>
              <a:grpSpLocks noChangeAspect="1"/>
            </p:cNvGrpSpPr>
            <p:nvPr/>
          </p:nvGrpSpPr>
          <p:grpSpPr bwMode="auto">
            <a:xfrm>
              <a:off x="1158" y="1479"/>
              <a:ext cx="3443" cy="2066"/>
              <a:chOff x="674" y="1199"/>
              <a:chExt cx="4420" cy="2653"/>
            </a:xfrm>
          </p:grpSpPr>
          <p:sp>
            <p:nvSpPr>
              <p:cNvPr id="123011" name="Oval 2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12" name="Oval 2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13" name="Oval 2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14" name="Oval 2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15" name="Oval 2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16" name="Oval 2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17" name="Oval 2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18" name="Oval 2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19" name="Oval 2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20" name="Oval 2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21" name="Oval 2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22" name="Oval 2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23" name="Oval 2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24" name="Oval 2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25" name="Oval 2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26" name="Oval 2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27" name="Oval 2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28" name="Oval 2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29" name="Oval 2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30" name="Oval 2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31" name="Oval 2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32" name="Oval 2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33" name="Oval 2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34" name="Oval 2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22911" name="Group 253"/>
            <p:cNvGrpSpPr>
              <a:grpSpLocks noChangeAspect="1"/>
            </p:cNvGrpSpPr>
            <p:nvPr/>
          </p:nvGrpSpPr>
          <p:grpSpPr bwMode="auto">
            <a:xfrm>
              <a:off x="1049" y="1413"/>
              <a:ext cx="3662" cy="2198"/>
              <a:chOff x="674" y="1199"/>
              <a:chExt cx="4420" cy="2653"/>
            </a:xfrm>
          </p:grpSpPr>
          <p:sp>
            <p:nvSpPr>
              <p:cNvPr id="122987" name="Oval 25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88" name="Oval 25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89" name="Oval 25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90" name="Oval 25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91" name="Oval 25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92" name="Oval 25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93" name="Oval 26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94" name="Oval 26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95" name="Oval 26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96" name="Oval 26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97" name="Oval 26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98" name="Oval 26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99" name="Oval 26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00" name="Oval 26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01" name="Oval 26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02" name="Oval 26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03" name="Oval 27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04" name="Oval 27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05" name="Oval 27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06" name="Oval 27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07" name="Oval 27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08" name="Oval 27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09" name="Oval 27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010" name="Oval 27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22912" name="Group 278"/>
            <p:cNvGrpSpPr>
              <a:grpSpLocks noChangeAspect="1"/>
            </p:cNvGrpSpPr>
            <p:nvPr/>
          </p:nvGrpSpPr>
          <p:grpSpPr bwMode="auto">
            <a:xfrm>
              <a:off x="933" y="1344"/>
              <a:ext cx="3893" cy="2337"/>
              <a:chOff x="674" y="1199"/>
              <a:chExt cx="4420" cy="2653"/>
            </a:xfrm>
          </p:grpSpPr>
          <p:sp>
            <p:nvSpPr>
              <p:cNvPr id="122963" name="Oval 27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64" name="Oval 28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65" name="Oval 28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66" name="Oval 28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67" name="Oval 28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68" name="Oval 28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69" name="Oval 28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70" name="Oval 28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71" name="Oval 28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72" name="Oval 28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73" name="Oval 28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74" name="Oval 29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75" name="Oval 29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76" name="Oval 29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77" name="Oval 29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78" name="Oval 29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79" name="Oval 29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80" name="Oval 29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81" name="Oval 29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82" name="Oval 29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83" name="Oval 29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84" name="Oval 30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85" name="Oval 30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86" name="Oval 30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22913" name="Group 303"/>
            <p:cNvGrpSpPr>
              <a:grpSpLocks noChangeAspect="1"/>
            </p:cNvGrpSpPr>
            <p:nvPr/>
          </p:nvGrpSpPr>
          <p:grpSpPr bwMode="auto">
            <a:xfrm>
              <a:off x="804" y="1266"/>
              <a:ext cx="4152" cy="2492"/>
              <a:chOff x="674" y="1199"/>
              <a:chExt cx="4420" cy="2653"/>
            </a:xfrm>
          </p:grpSpPr>
          <p:sp>
            <p:nvSpPr>
              <p:cNvPr id="122939" name="Oval 30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40" name="Oval 30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41" name="Oval 30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42" name="Oval 30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43" name="Oval 30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44" name="Oval 30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45" name="Oval 31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46" name="Oval 31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47" name="Oval 31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48" name="Oval 31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49" name="Oval 31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50" name="Oval 31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51" name="Oval 31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52" name="Oval 31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53" name="Oval 31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54" name="Oval 31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55" name="Oval 32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56" name="Oval 32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57" name="Oval 32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58" name="Oval 32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59" name="Oval 32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60" name="Oval 32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61" name="Oval 32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62" name="Oval 32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22914" name="Group 328"/>
            <p:cNvGrpSpPr>
              <a:grpSpLocks noChangeAspect="1"/>
            </p:cNvGrpSpPr>
            <p:nvPr/>
          </p:nvGrpSpPr>
          <p:grpSpPr bwMode="auto">
            <a:xfrm>
              <a:off x="670" y="1186"/>
              <a:ext cx="4420" cy="2653"/>
              <a:chOff x="674" y="1199"/>
              <a:chExt cx="4420" cy="2653"/>
            </a:xfrm>
          </p:grpSpPr>
          <p:sp>
            <p:nvSpPr>
              <p:cNvPr id="122915" name="Oval 3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16" name="Oval 3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17" name="Oval 3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18" name="Oval 3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19" name="Oval 3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20" name="Oval 3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21" name="Oval 3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22" name="Oval 3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23" name="Oval 3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24" name="Oval 3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25" name="Oval 3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26" name="Oval 3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27" name="Oval 3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28" name="Oval 3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29" name="Oval 3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30" name="Oval 3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31" name="Oval 3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32" name="Oval 3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33" name="Oval 3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34" name="Oval 3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35" name="Oval 3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36" name="Oval 3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37" name="Oval 3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38" name="Oval 3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spTree>
    <p:extLst>
      <p:ext uri="{BB962C8B-B14F-4D97-AF65-F5344CB8AC3E}">
        <p14:creationId xmlns:p14="http://schemas.microsoft.com/office/powerpoint/2010/main" val="1080992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path" presetSubtype="0" accel="50000" decel="50000" fill="hold" nodeType="clickEffect">
                                  <p:stCondLst>
                                    <p:cond delay="0"/>
                                  </p:stCondLst>
                                  <p:childTnLst>
                                    <p:animMotion origin="layout" path="M 0 -3.57077E-6 L -0.25 -0.15078 " pathEditMode="relative" rAng="0" ptsTypes="AA">
                                      <p:cBhvr>
                                        <p:cTn id="6" dur="1000" fill="hold"/>
                                        <p:tgtEl>
                                          <p:spTgt spid="233475"/>
                                        </p:tgtEl>
                                        <p:attrNameLst>
                                          <p:attrName>ppt_x</p:attrName>
                                          <p:attrName>ppt_y</p:attrName>
                                        </p:attrNameLst>
                                      </p:cBhvr>
                                      <p:rCtr x="-12500" y="-7539"/>
                                    </p:animMotion>
                                  </p:childTnLst>
                                </p:cTn>
                              </p:par>
                              <p:par>
                                <p:cTn id="7" presetID="6" presetClass="emph" presetSubtype="0" fill="hold" nodeType="withEffect">
                                  <p:stCondLst>
                                    <p:cond delay="0"/>
                                  </p:stCondLst>
                                  <p:childTnLst>
                                    <p:animScale>
                                      <p:cBhvr>
                                        <p:cTn id="8" dur="1000" fill="hold"/>
                                        <p:tgtEl>
                                          <p:spTgt spid="233475"/>
                                        </p:tgtEl>
                                      </p:cBhvr>
                                      <p:by x="50000" y="50000"/>
                                    </p:animScale>
                                  </p:childTnLst>
                                </p:cTn>
                              </p:par>
                            </p:childTnLst>
                          </p:cTn>
                        </p:par>
                        <p:par>
                          <p:cTn id="9" fill="hold" nodeType="afterGroup">
                            <p:stCondLst>
                              <p:cond delay="1000"/>
                            </p:stCondLst>
                            <p:childTnLst>
                              <p:par>
                                <p:cTn id="10" presetID="1" presetClass="exit" presetSubtype="0" fill="hold" nodeType="afterEffect">
                                  <p:stCondLst>
                                    <p:cond delay="0"/>
                                  </p:stCondLst>
                                  <p:childTnLst>
                                    <p:set>
                                      <p:cBhvr>
                                        <p:cTn id="11" dur="1" fill="hold">
                                          <p:stCondLst>
                                            <p:cond delay="0"/>
                                          </p:stCondLst>
                                        </p:cTn>
                                        <p:tgtEl>
                                          <p:spTgt spid="233475"/>
                                        </p:tgtEl>
                                        <p:attrNameLst>
                                          <p:attrName>style.visibility</p:attrName>
                                        </p:attrNameLst>
                                      </p:cBhvr>
                                      <p:to>
                                        <p:strVal val="hidden"/>
                                      </p:to>
                                    </p:set>
                                  </p:childTnLst>
                                </p:cTn>
                              </p:par>
                            </p:childTnLst>
                          </p:cTn>
                        </p:par>
                        <p:par>
                          <p:cTn id="12" fill="hold" nodeType="afterGroup">
                            <p:stCondLst>
                              <p:cond delay="1000"/>
                            </p:stCondLst>
                            <p:childTnLst>
                              <p:par>
                                <p:cTn id="13" presetID="1" presetClass="entr" presetSubtype="0" fill="hold" nodeType="afterEffect">
                                  <p:stCondLst>
                                    <p:cond delay="0"/>
                                  </p:stCondLst>
                                  <p:childTnLst>
                                    <p:set>
                                      <p:cBhvr>
                                        <p:cTn id="14" dur="1" fill="hold">
                                          <p:stCondLst>
                                            <p:cond delay="0"/>
                                          </p:stCondLst>
                                        </p:cTn>
                                        <p:tgtEl>
                                          <p:spTgt spid="2336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685800" y="0"/>
            <a:ext cx="7772400" cy="1325563"/>
          </a:xfrm>
        </p:spPr>
        <p:txBody>
          <a:bodyPr/>
          <a:lstStyle/>
          <a:p>
            <a:pPr eaLnBrk="1" hangingPunct="1">
              <a:lnSpc>
                <a:spcPct val="150000"/>
              </a:lnSpc>
            </a:pPr>
            <a:r>
              <a:rPr lang="en-US" sz="6000" smtClean="0"/>
              <a:t>What is “disorder”?</a:t>
            </a:r>
          </a:p>
        </p:txBody>
      </p:sp>
      <p:grpSp>
        <p:nvGrpSpPr>
          <p:cNvPr id="123907" name="Group 3"/>
          <p:cNvGrpSpPr>
            <a:grpSpLocks noChangeAspect="1"/>
          </p:cNvGrpSpPr>
          <p:nvPr/>
        </p:nvGrpSpPr>
        <p:grpSpPr bwMode="auto">
          <a:xfrm>
            <a:off x="500063" y="1882775"/>
            <a:ext cx="3500437" cy="2100263"/>
            <a:chOff x="670" y="1186"/>
            <a:chExt cx="4420" cy="2653"/>
          </a:xfrm>
        </p:grpSpPr>
        <p:sp>
          <p:nvSpPr>
            <p:cNvPr id="123939" name="Oval 4"/>
            <p:cNvSpPr>
              <a:spLocks noChangeAspect="1" noChangeArrowheads="1"/>
            </p:cNvSpPr>
            <p:nvPr/>
          </p:nvSpPr>
          <p:spPr bwMode="auto">
            <a:xfrm>
              <a:off x="193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40" name="Oval 5"/>
            <p:cNvSpPr>
              <a:spLocks noChangeAspect="1" noChangeArrowheads="1"/>
            </p:cNvSpPr>
            <p:nvPr/>
          </p:nvSpPr>
          <p:spPr bwMode="auto">
            <a:xfrm>
              <a:off x="252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41" name="Oval 6"/>
            <p:cNvSpPr>
              <a:spLocks noChangeAspect="1" noChangeArrowheads="1"/>
            </p:cNvSpPr>
            <p:nvPr/>
          </p:nvSpPr>
          <p:spPr bwMode="auto">
            <a:xfrm>
              <a:off x="3119"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42" name="Oval 7"/>
            <p:cNvSpPr>
              <a:spLocks noChangeAspect="1" noChangeArrowheads="1"/>
            </p:cNvSpPr>
            <p:nvPr/>
          </p:nvSpPr>
          <p:spPr bwMode="auto">
            <a:xfrm>
              <a:off x="3712"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43" name="Oval 8"/>
            <p:cNvSpPr>
              <a:spLocks noChangeAspect="1" noChangeArrowheads="1"/>
            </p:cNvSpPr>
            <p:nvPr/>
          </p:nvSpPr>
          <p:spPr bwMode="auto">
            <a:xfrm>
              <a:off x="4305"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44" name="Oval 9"/>
            <p:cNvSpPr>
              <a:spLocks noChangeAspect="1" noChangeArrowheads="1"/>
            </p:cNvSpPr>
            <p:nvPr/>
          </p:nvSpPr>
          <p:spPr bwMode="auto">
            <a:xfrm>
              <a:off x="1340" y="1584"/>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45" name="Oval 10"/>
            <p:cNvSpPr>
              <a:spLocks noChangeAspect="1" noChangeArrowheads="1"/>
            </p:cNvSpPr>
            <p:nvPr/>
          </p:nvSpPr>
          <p:spPr bwMode="auto">
            <a:xfrm>
              <a:off x="1927"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46" name="Oval 11"/>
            <p:cNvSpPr>
              <a:spLocks noChangeAspect="1" noChangeArrowheads="1"/>
            </p:cNvSpPr>
            <p:nvPr/>
          </p:nvSpPr>
          <p:spPr bwMode="auto">
            <a:xfrm>
              <a:off x="2520"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47" name="Oval 12"/>
            <p:cNvSpPr>
              <a:spLocks noChangeAspect="1" noChangeArrowheads="1"/>
            </p:cNvSpPr>
            <p:nvPr/>
          </p:nvSpPr>
          <p:spPr bwMode="auto">
            <a:xfrm>
              <a:off x="3113"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48" name="Oval 13"/>
            <p:cNvSpPr>
              <a:spLocks noChangeAspect="1" noChangeArrowheads="1"/>
            </p:cNvSpPr>
            <p:nvPr/>
          </p:nvSpPr>
          <p:spPr bwMode="auto">
            <a:xfrm>
              <a:off x="3706"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49" name="Oval 14"/>
            <p:cNvSpPr>
              <a:spLocks noChangeAspect="1" noChangeArrowheads="1"/>
            </p:cNvSpPr>
            <p:nvPr/>
          </p:nvSpPr>
          <p:spPr bwMode="auto">
            <a:xfrm>
              <a:off x="4299"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50" name="Oval 15"/>
            <p:cNvSpPr>
              <a:spLocks noChangeAspect="1" noChangeArrowheads="1"/>
            </p:cNvSpPr>
            <p:nvPr/>
          </p:nvSpPr>
          <p:spPr bwMode="auto">
            <a:xfrm>
              <a:off x="1334" y="2162"/>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51" name="Oval 16"/>
            <p:cNvSpPr>
              <a:spLocks noChangeAspect="1" noChangeArrowheads="1"/>
            </p:cNvSpPr>
            <p:nvPr/>
          </p:nvSpPr>
          <p:spPr bwMode="auto">
            <a:xfrm>
              <a:off x="1927"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52" name="Oval 17"/>
            <p:cNvSpPr>
              <a:spLocks noChangeAspect="1" noChangeArrowheads="1"/>
            </p:cNvSpPr>
            <p:nvPr/>
          </p:nvSpPr>
          <p:spPr bwMode="auto">
            <a:xfrm>
              <a:off x="2520"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53" name="Oval 18"/>
            <p:cNvSpPr>
              <a:spLocks noChangeAspect="1" noChangeArrowheads="1"/>
            </p:cNvSpPr>
            <p:nvPr/>
          </p:nvSpPr>
          <p:spPr bwMode="auto">
            <a:xfrm>
              <a:off x="3113"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54" name="Oval 19"/>
            <p:cNvSpPr>
              <a:spLocks noChangeAspect="1" noChangeArrowheads="1"/>
            </p:cNvSpPr>
            <p:nvPr/>
          </p:nvSpPr>
          <p:spPr bwMode="auto">
            <a:xfrm>
              <a:off x="3706"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55" name="Oval 20"/>
            <p:cNvSpPr>
              <a:spLocks noChangeAspect="1" noChangeArrowheads="1"/>
            </p:cNvSpPr>
            <p:nvPr/>
          </p:nvSpPr>
          <p:spPr bwMode="auto">
            <a:xfrm>
              <a:off x="4299"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56" name="Oval 21"/>
            <p:cNvSpPr>
              <a:spLocks noChangeAspect="1" noChangeArrowheads="1"/>
            </p:cNvSpPr>
            <p:nvPr/>
          </p:nvSpPr>
          <p:spPr bwMode="auto">
            <a:xfrm>
              <a:off x="1334" y="2740"/>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57" name="Oval 22"/>
            <p:cNvSpPr>
              <a:spLocks noChangeAspect="1" noChangeArrowheads="1"/>
            </p:cNvSpPr>
            <p:nvPr/>
          </p:nvSpPr>
          <p:spPr bwMode="auto">
            <a:xfrm>
              <a:off x="1927"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58" name="Oval 23"/>
            <p:cNvSpPr>
              <a:spLocks noChangeAspect="1" noChangeArrowheads="1"/>
            </p:cNvSpPr>
            <p:nvPr/>
          </p:nvSpPr>
          <p:spPr bwMode="auto">
            <a:xfrm>
              <a:off x="2520"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59" name="Oval 24"/>
            <p:cNvSpPr>
              <a:spLocks noChangeAspect="1" noChangeArrowheads="1"/>
            </p:cNvSpPr>
            <p:nvPr/>
          </p:nvSpPr>
          <p:spPr bwMode="auto">
            <a:xfrm>
              <a:off x="3113"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60" name="Oval 25"/>
            <p:cNvSpPr>
              <a:spLocks noChangeAspect="1" noChangeArrowheads="1"/>
            </p:cNvSpPr>
            <p:nvPr/>
          </p:nvSpPr>
          <p:spPr bwMode="auto">
            <a:xfrm>
              <a:off x="3706"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61" name="Oval 26"/>
            <p:cNvSpPr>
              <a:spLocks noChangeAspect="1" noChangeArrowheads="1"/>
            </p:cNvSpPr>
            <p:nvPr/>
          </p:nvSpPr>
          <p:spPr bwMode="auto">
            <a:xfrm>
              <a:off x="4299"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62" name="Oval 27"/>
            <p:cNvSpPr>
              <a:spLocks noChangeAspect="1" noChangeArrowheads="1"/>
            </p:cNvSpPr>
            <p:nvPr/>
          </p:nvSpPr>
          <p:spPr bwMode="auto">
            <a:xfrm>
              <a:off x="1334" y="3319"/>
              <a:ext cx="121" cy="1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123963" name="Group 28"/>
            <p:cNvGrpSpPr>
              <a:grpSpLocks noChangeAspect="1"/>
            </p:cNvGrpSpPr>
            <p:nvPr/>
          </p:nvGrpSpPr>
          <p:grpSpPr bwMode="auto">
            <a:xfrm>
              <a:off x="1244" y="1531"/>
              <a:ext cx="3271" cy="1963"/>
              <a:chOff x="674" y="1199"/>
              <a:chExt cx="4420" cy="2653"/>
            </a:xfrm>
          </p:grpSpPr>
          <p:sp>
            <p:nvSpPr>
              <p:cNvPr id="124089" name="Oval 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90" name="Oval 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91" name="Oval 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92" name="Oval 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93" name="Oval 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94" name="Oval 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95" name="Oval 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96" name="Oval 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97" name="Oval 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98" name="Oval 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99" name="Oval 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100" name="Oval 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101" name="Oval 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102" name="Oval 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103" name="Oval 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104" name="Oval 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105" name="Oval 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106" name="Oval 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107" name="Oval 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108" name="Oval 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109" name="Oval 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110" name="Oval 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111" name="Oval 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112" name="Oval 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23964" name="Group 53"/>
            <p:cNvGrpSpPr>
              <a:grpSpLocks noChangeAspect="1"/>
            </p:cNvGrpSpPr>
            <p:nvPr/>
          </p:nvGrpSpPr>
          <p:grpSpPr bwMode="auto">
            <a:xfrm>
              <a:off x="1158" y="1479"/>
              <a:ext cx="3443" cy="2066"/>
              <a:chOff x="674" y="1199"/>
              <a:chExt cx="4420" cy="2653"/>
            </a:xfrm>
          </p:grpSpPr>
          <p:sp>
            <p:nvSpPr>
              <p:cNvPr id="124065" name="Oval 5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66" name="Oval 5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67" name="Oval 5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68" name="Oval 5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69" name="Oval 5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70" name="Oval 5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71" name="Oval 6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72" name="Oval 6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73" name="Oval 6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74" name="Oval 6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75" name="Oval 6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76" name="Oval 6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77" name="Oval 6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78" name="Oval 6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79" name="Oval 6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80" name="Oval 6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81" name="Oval 7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82" name="Oval 7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83" name="Oval 7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84" name="Oval 7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85" name="Oval 7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86" name="Oval 7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87" name="Oval 7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88" name="Oval 7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23965" name="Group 78"/>
            <p:cNvGrpSpPr>
              <a:grpSpLocks noChangeAspect="1"/>
            </p:cNvGrpSpPr>
            <p:nvPr/>
          </p:nvGrpSpPr>
          <p:grpSpPr bwMode="auto">
            <a:xfrm>
              <a:off x="1049" y="1413"/>
              <a:ext cx="3662" cy="2198"/>
              <a:chOff x="674" y="1199"/>
              <a:chExt cx="4420" cy="2653"/>
            </a:xfrm>
          </p:grpSpPr>
          <p:sp>
            <p:nvSpPr>
              <p:cNvPr id="124041" name="Oval 7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42" name="Oval 8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43" name="Oval 8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44" name="Oval 8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45" name="Oval 8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46" name="Oval 8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47" name="Oval 8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48" name="Oval 8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49" name="Oval 8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50" name="Oval 8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51" name="Oval 8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52" name="Oval 9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53" name="Oval 9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54" name="Oval 9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55" name="Oval 9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56" name="Oval 9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57" name="Oval 9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58" name="Oval 9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59" name="Oval 9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60" name="Oval 9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61" name="Oval 9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62" name="Oval 10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63" name="Oval 10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64" name="Oval 10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23966" name="Group 103"/>
            <p:cNvGrpSpPr>
              <a:grpSpLocks noChangeAspect="1"/>
            </p:cNvGrpSpPr>
            <p:nvPr/>
          </p:nvGrpSpPr>
          <p:grpSpPr bwMode="auto">
            <a:xfrm>
              <a:off x="933" y="1344"/>
              <a:ext cx="3893" cy="2337"/>
              <a:chOff x="674" y="1199"/>
              <a:chExt cx="4420" cy="2653"/>
            </a:xfrm>
          </p:grpSpPr>
          <p:sp>
            <p:nvSpPr>
              <p:cNvPr id="124017" name="Oval 10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18" name="Oval 10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19" name="Oval 10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20" name="Oval 10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21" name="Oval 10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22" name="Oval 10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23" name="Oval 11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24" name="Oval 11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25" name="Oval 11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26" name="Oval 11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27" name="Oval 11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28" name="Oval 11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29" name="Oval 11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30" name="Oval 11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31" name="Oval 11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32" name="Oval 11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33" name="Oval 12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34" name="Oval 12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35" name="Oval 12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36" name="Oval 12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37" name="Oval 12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38" name="Oval 12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39" name="Oval 12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40" name="Oval 12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23967" name="Group 128"/>
            <p:cNvGrpSpPr>
              <a:grpSpLocks noChangeAspect="1"/>
            </p:cNvGrpSpPr>
            <p:nvPr/>
          </p:nvGrpSpPr>
          <p:grpSpPr bwMode="auto">
            <a:xfrm>
              <a:off x="804" y="1266"/>
              <a:ext cx="4152" cy="2492"/>
              <a:chOff x="674" y="1199"/>
              <a:chExt cx="4420" cy="2653"/>
            </a:xfrm>
          </p:grpSpPr>
          <p:sp>
            <p:nvSpPr>
              <p:cNvPr id="123993" name="Oval 129"/>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94" name="Oval 130"/>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95" name="Oval 131"/>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96" name="Oval 132"/>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97" name="Oval 133"/>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98" name="Oval 134"/>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99" name="Oval 135"/>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00" name="Oval 136"/>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01" name="Oval 137"/>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02" name="Oval 138"/>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03" name="Oval 139"/>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04" name="Oval 140"/>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05" name="Oval 141"/>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06" name="Oval 142"/>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07" name="Oval 143"/>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08" name="Oval 144"/>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09" name="Oval 145"/>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10" name="Oval 146"/>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11" name="Oval 147"/>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12" name="Oval 148"/>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13" name="Oval 149"/>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14" name="Oval 150"/>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15" name="Oval 151"/>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016" name="Oval 152"/>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23968" name="Group 153"/>
            <p:cNvGrpSpPr>
              <a:grpSpLocks noChangeAspect="1"/>
            </p:cNvGrpSpPr>
            <p:nvPr/>
          </p:nvGrpSpPr>
          <p:grpSpPr bwMode="auto">
            <a:xfrm>
              <a:off x="670" y="1186"/>
              <a:ext cx="4420" cy="2653"/>
              <a:chOff x="674" y="1199"/>
              <a:chExt cx="4420" cy="2653"/>
            </a:xfrm>
          </p:grpSpPr>
          <p:sp>
            <p:nvSpPr>
              <p:cNvPr id="123969" name="Oval 154"/>
              <p:cNvSpPr>
                <a:spLocks noChangeAspect="1" noChangeArrowheads="1"/>
              </p:cNvSpPr>
              <p:nvPr/>
            </p:nvSpPr>
            <p:spPr bwMode="auto">
              <a:xfrm>
                <a:off x="1529"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70" name="Oval 155"/>
              <p:cNvSpPr>
                <a:spLocks noChangeAspect="1" noChangeArrowheads="1"/>
              </p:cNvSpPr>
              <p:nvPr/>
            </p:nvSpPr>
            <p:spPr bwMode="auto">
              <a:xfrm>
                <a:off x="2377"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71" name="Oval 156"/>
              <p:cNvSpPr>
                <a:spLocks noChangeAspect="1" noChangeArrowheads="1"/>
              </p:cNvSpPr>
              <p:nvPr/>
            </p:nvSpPr>
            <p:spPr bwMode="auto">
              <a:xfrm>
                <a:off x="3225"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72" name="Oval 157"/>
              <p:cNvSpPr>
                <a:spLocks noChangeAspect="1" noChangeArrowheads="1"/>
              </p:cNvSpPr>
              <p:nvPr/>
            </p:nvSpPr>
            <p:spPr bwMode="auto">
              <a:xfrm>
                <a:off x="4073"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73" name="Oval 158"/>
              <p:cNvSpPr>
                <a:spLocks noChangeAspect="1" noChangeArrowheads="1"/>
              </p:cNvSpPr>
              <p:nvPr/>
            </p:nvSpPr>
            <p:spPr bwMode="auto">
              <a:xfrm>
                <a:off x="4921"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74" name="Oval 159"/>
              <p:cNvSpPr>
                <a:spLocks noChangeAspect="1" noChangeArrowheads="1"/>
              </p:cNvSpPr>
              <p:nvPr/>
            </p:nvSpPr>
            <p:spPr bwMode="auto">
              <a:xfrm>
                <a:off x="682" y="119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75" name="Oval 160"/>
              <p:cNvSpPr>
                <a:spLocks noChangeAspect="1" noChangeArrowheads="1"/>
              </p:cNvSpPr>
              <p:nvPr/>
            </p:nvSpPr>
            <p:spPr bwMode="auto">
              <a:xfrm>
                <a:off x="1521"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76" name="Oval 161"/>
              <p:cNvSpPr>
                <a:spLocks noChangeAspect="1" noChangeArrowheads="1"/>
              </p:cNvSpPr>
              <p:nvPr/>
            </p:nvSpPr>
            <p:spPr bwMode="auto">
              <a:xfrm>
                <a:off x="2369"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77" name="Oval 162"/>
              <p:cNvSpPr>
                <a:spLocks noChangeAspect="1" noChangeArrowheads="1"/>
              </p:cNvSpPr>
              <p:nvPr/>
            </p:nvSpPr>
            <p:spPr bwMode="auto">
              <a:xfrm>
                <a:off x="3217"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78" name="Oval 163"/>
              <p:cNvSpPr>
                <a:spLocks noChangeAspect="1" noChangeArrowheads="1"/>
              </p:cNvSpPr>
              <p:nvPr/>
            </p:nvSpPr>
            <p:spPr bwMode="auto">
              <a:xfrm>
                <a:off x="4065"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79" name="Oval 164"/>
              <p:cNvSpPr>
                <a:spLocks noChangeAspect="1" noChangeArrowheads="1"/>
              </p:cNvSpPr>
              <p:nvPr/>
            </p:nvSpPr>
            <p:spPr bwMode="auto">
              <a:xfrm>
                <a:off x="4913"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80" name="Oval 165"/>
              <p:cNvSpPr>
                <a:spLocks noChangeAspect="1" noChangeArrowheads="1"/>
              </p:cNvSpPr>
              <p:nvPr/>
            </p:nvSpPr>
            <p:spPr bwMode="auto">
              <a:xfrm>
                <a:off x="674" y="2025"/>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81" name="Oval 166"/>
              <p:cNvSpPr>
                <a:spLocks noChangeAspect="1" noChangeArrowheads="1"/>
              </p:cNvSpPr>
              <p:nvPr/>
            </p:nvSpPr>
            <p:spPr bwMode="auto">
              <a:xfrm>
                <a:off x="1521"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82" name="Oval 167"/>
              <p:cNvSpPr>
                <a:spLocks noChangeAspect="1" noChangeArrowheads="1"/>
              </p:cNvSpPr>
              <p:nvPr/>
            </p:nvSpPr>
            <p:spPr bwMode="auto">
              <a:xfrm>
                <a:off x="2369"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83" name="Oval 168"/>
              <p:cNvSpPr>
                <a:spLocks noChangeAspect="1" noChangeArrowheads="1"/>
              </p:cNvSpPr>
              <p:nvPr/>
            </p:nvSpPr>
            <p:spPr bwMode="auto">
              <a:xfrm>
                <a:off x="3217"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84" name="Oval 169"/>
              <p:cNvSpPr>
                <a:spLocks noChangeAspect="1" noChangeArrowheads="1"/>
              </p:cNvSpPr>
              <p:nvPr/>
            </p:nvSpPr>
            <p:spPr bwMode="auto">
              <a:xfrm>
                <a:off x="4065"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85" name="Oval 170"/>
              <p:cNvSpPr>
                <a:spLocks noChangeAspect="1" noChangeArrowheads="1"/>
              </p:cNvSpPr>
              <p:nvPr/>
            </p:nvSpPr>
            <p:spPr bwMode="auto">
              <a:xfrm>
                <a:off x="4913"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86" name="Oval 171"/>
              <p:cNvSpPr>
                <a:spLocks noChangeAspect="1" noChangeArrowheads="1"/>
              </p:cNvSpPr>
              <p:nvPr/>
            </p:nvSpPr>
            <p:spPr bwMode="auto">
              <a:xfrm>
                <a:off x="674" y="2852"/>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87" name="Oval 172"/>
              <p:cNvSpPr>
                <a:spLocks noChangeAspect="1" noChangeArrowheads="1"/>
              </p:cNvSpPr>
              <p:nvPr/>
            </p:nvSpPr>
            <p:spPr bwMode="auto">
              <a:xfrm>
                <a:off x="1521"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88" name="Oval 173"/>
              <p:cNvSpPr>
                <a:spLocks noChangeAspect="1" noChangeArrowheads="1"/>
              </p:cNvSpPr>
              <p:nvPr/>
            </p:nvSpPr>
            <p:spPr bwMode="auto">
              <a:xfrm>
                <a:off x="2369"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89" name="Oval 174"/>
              <p:cNvSpPr>
                <a:spLocks noChangeAspect="1" noChangeArrowheads="1"/>
              </p:cNvSpPr>
              <p:nvPr/>
            </p:nvSpPr>
            <p:spPr bwMode="auto">
              <a:xfrm>
                <a:off x="3217"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90" name="Oval 175"/>
              <p:cNvSpPr>
                <a:spLocks noChangeAspect="1" noChangeArrowheads="1"/>
              </p:cNvSpPr>
              <p:nvPr/>
            </p:nvSpPr>
            <p:spPr bwMode="auto">
              <a:xfrm>
                <a:off x="4065"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91" name="Oval 176"/>
              <p:cNvSpPr>
                <a:spLocks noChangeAspect="1" noChangeArrowheads="1"/>
              </p:cNvSpPr>
              <p:nvPr/>
            </p:nvSpPr>
            <p:spPr bwMode="auto">
              <a:xfrm>
                <a:off x="4913"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3992" name="Oval 177"/>
              <p:cNvSpPr>
                <a:spLocks noChangeAspect="1" noChangeArrowheads="1"/>
              </p:cNvSpPr>
              <p:nvPr/>
            </p:nvSpPr>
            <p:spPr bwMode="auto">
              <a:xfrm>
                <a:off x="674" y="3679"/>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sp>
        <p:nvSpPr>
          <p:cNvPr id="234674" name="Line 178"/>
          <p:cNvSpPr>
            <a:spLocks noChangeShapeType="1"/>
          </p:cNvSpPr>
          <p:nvPr/>
        </p:nvSpPr>
        <p:spPr bwMode="auto">
          <a:xfrm flipH="1" flipV="1">
            <a:off x="1631950" y="2970213"/>
            <a:ext cx="331788" cy="2206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4675" name="Line 179"/>
          <p:cNvSpPr>
            <a:spLocks noChangeShapeType="1"/>
          </p:cNvSpPr>
          <p:nvPr/>
        </p:nvSpPr>
        <p:spPr bwMode="auto">
          <a:xfrm flipV="1">
            <a:off x="2532063" y="3079750"/>
            <a:ext cx="107950" cy="1095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4676" name="Line 180"/>
          <p:cNvSpPr>
            <a:spLocks noChangeShapeType="1"/>
          </p:cNvSpPr>
          <p:nvPr/>
        </p:nvSpPr>
        <p:spPr bwMode="auto">
          <a:xfrm>
            <a:off x="2565400" y="3917950"/>
            <a:ext cx="276225" cy="4651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4677" name="Line 181"/>
          <p:cNvSpPr>
            <a:spLocks noChangeShapeType="1"/>
          </p:cNvSpPr>
          <p:nvPr/>
        </p:nvSpPr>
        <p:spPr bwMode="auto">
          <a:xfrm flipH="1">
            <a:off x="944563" y="3779838"/>
            <a:ext cx="428625" cy="6048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4678" name="Line 182"/>
          <p:cNvSpPr>
            <a:spLocks noChangeShapeType="1"/>
          </p:cNvSpPr>
          <p:nvPr/>
        </p:nvSpPr>
        <p:spPr bwMode="auto">
          <a:xfrm flipV="1">
            <a:off x="887413" y="3211513"/>
            <a:ext cx="196850" cy="158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4679" name="Line 183"/>
          <p:cNvSpPr>
            <a:spLocks noChangeShapeType="1"/>
          </p:cNvSpPr>
          <p:nvPr/>
        </p:nvSpPr>
        <p:spPr bwMode="auto">
          <a:xfrm flipH="1" flipV="1">
            <a:off x="3098800" y="2393950"/>
            <a:ext cx="84138" cy="233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4680" name="Line 184"/>
          <p:cNvSpPr>
            <a:spLocks noChangeShapeType="1"/>
          </p:cNvSpPr>
          <p:nvPr/>
        </p:nvSpPr>
        <p:spPr bwMode="auto">
          <a:xfrm flipV="1">
            <a:off x="1514475" y="3490913"/>
            <a:ext cx="295275" cy="1635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4681" name="Line 185"/>
          <p:cNvSpPr>
            <a:spLocks noChangeShapeType="1"/>
          </p:cNvSpPr>
          <p:nvPr/>
        </p:nvSpPr>
        <p:spPr bwMode="auto">
          <a:xfrm flipV="1">
            <a:off x="1485900" y="2100263"/>
            <a:ext cx="315913" cy="136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4682" name="Line 186"/>
          <p:cNvSpPr>
            <a:spLocks noChangeShapeType="1"/>
          </p:cNvSpPr>
          <p:nvPr/>
        </p:nvSpPr>
        <p:spPr bwMode="auto">
          <a:xfrm>
            <a:off x="3114675" y="2078038"/>
            <a:ext cx="153988" cy="2270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4683" name="Line 187"/>
          <p:cNvSpPr>
            <a:spLocks noChangeShapeType="1"/>
          </p:cNvSpPr>
          <p:nvPr/>
        </p:nvSpPr>
        <p:spPr bwMode="auto">
          <a:xfrm flipH="1">
            <a:off x="3616325" y="2630488"/>
            <a:ext cx="100013" cy="2936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4684" name="Line 188"/>
          <p:cNvSpPr>
            <a:spLocks noChangeShapeType="1"/>
          </p:cNvSpPr>
          <p:nvPr/>
        </p:nvSpPr>
        <p:spPr bwMode="auto">
          <a:xfrm flipV="1">
            <a:off x="698500" y="1619250"/>
            <a:ext cx="22225" cy="3794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4685" name="Line 189"/>
          <p:cNvSpPr>
            <a:spLocks noChangeShapeType="1"/>
          </p:cNvSpPr>
          <p:nvPr/>
        </p:nvSpPr>
        <p:spPr bwMode="auto">
          <a:xfrm flipH="1">
            <a:off x="3535363" y="3933825"/>
            <a:ext cx="377825" cy="2222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4686" name="Line 190"/>
          <p:cNvSpPr>
            <a:spLocks noChangeShapeType="1"/>
          </p:cNvSpPr>
          <p:nvPr/>
        </p:nvSpPr>
        <p:spPr bwMode="auto">
          <a:xfrm>
            <a:off x="1954213" y="3724275"/>
            <a:ext cx="257175" cy="206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4687" name="Line 191"/>
          <p:cNvSpPr>
            <a:spLocks noChangeShapeType="1"/>
          </p:cNvSpPr>
          <p:nvPr/>
        </p:nvSpPr>
        <p:spPr bwMode="auto">
          <a:xfrm flipH="1">
            <a:off x="3192463" y="3286125"/>
            <a:ext cx="766762" cy="41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4688" name="Line 192"/>
          <p:cNvSpPr>
            <a:spLocks noChangeShapeType="1"/>
          </p:cNvSpPr>
          <p:nvPr/>
        </p:nvSpPr>
        <p:spPr bwMode="auto">
          <a:xfrm flipV="1">
            <a:off x="1984375" y="2522538"/>
            <a:ext cx="57150" cy="161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4689" name="Line 193"/>
          <p:cNvSpPr>
            <a:spLocks noChangeShapeType="1"/>
          </p:cNvSpPr>
          <p:nvPr/>
        </p:nvSpPr>
        <p:spPr bwMode="auto">
          <a:xfrm>
            <a:off x="3941763" y="2622550"/>
            <a:ext cx="68262" cy="200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4690" name="Line 194"/>
          <p:cNvSpPr>
            <a:spLocks noChangeShapeType="1"/>
          </p:cNvSpPr>
          <p:nvPr/>
        </p:nvSpPr>
        <p:spPr bwMode="auto">
          <a:xfrm>
            <a:off x="2562225" y="2089150"/>
            <a:ext cx="342900" cy="301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4691" name="Line 195"/>
          <p:cNvSpPr>
            <a:spLocks noChangeShapeType="1"/>
          </p:cNvSpPr>
          <p:nvPr/>
        </p:nvSpPr>
        <p:spPr bwMode="auto">
          <a:xfrm flipV="1">
            <a:off x="3629025" y="3562350"/>
            <a:ext cx="249238" cy="1889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4692" name="Line 196"/>
          <p:cNvSpPr>
            <a:spLocks noChangeShapeType="1"/>
          </p:cNvSpPr>
          <p:nvPr/>
        </p:nvSpPr>
        <p:spPr bwMode="auto">
          <a:xfrm flipH="1">
            <a:off x="2806700" y="3733800"/>
            <a:ext cx="257175" cy="587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4693" name="Line 197"/>
          <p:cNvSpPr>
            <a:spLocks noChangeShapeType="1"/>
          </p:cNvSpPr>
          <p:nvPr/>
        </p:nvSpPr>
        <p:spPr bwMode="auto">
          <a:xfrm>
            <a:off x="2557463" y="2679700"/>
            <a:ext cx="160337" cy="190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4694" name="Line 198"/>
          <p:cNvSpPr>
            <a:spLocks noChangeShapeType="1"/>
          </p:cNvSpPr>
          <p:nvPr/>
        </p:nvSpPr>
        <p:spPr bwMode="auto">
          <a:xfrm flipH="1" flipV="1">
            <a:off x="207963" y="3224213"/>
            <a:ext cx="347662" cy="317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4695" name="Line 199"/>
          <p:cNvSpPr>
            <a:spLocks noChangeShapeType="1"/>
          </p:cNvSpPr>
          <p:nvPr/>
        </p:nvSpPr>
        <p:spPr bwMode="auto">
          <a:xfrm flipV="1">
            <a:off x="674688" y="2551113"/>
            <a:ext cx="285750" cy="571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4696" name="Line 200"/>
          <p:cNvSpPr>
            <a:spLocks noChangeShapeType="1"/>
          </p:cNvSpPr>
          <p:nvPr/>
        </p:nvSpPr>
        <p:spPr bwMode="auto">
          <a:xfrm>
            <a:off x="2014538" y="2247900"/>
            <a:ext cx="231775" cy="666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4697" name="Line 201"/>
          <p:cNvSpPr>
            <a:spLocks noChangeShapeType="1"/>
          </p:cNvSpPr>
          <p:nvPr/>
        </p:nvSpPr>
        <p:spPr bwMode="auto">
          <a:xfrm flipH="1" flipV="1">
            <a:off x="3643313" y="1784350"/>
            <a:ext cx="65087" cy="2714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234698" name="Picture 2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3100" y="1779588"/>
            <a:ext cx="238125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4699" name="Text Box 203"/>
          <p:cNvSpPr txBox="1">
            <a:spLocks noChangeArrowheads="1"/>
          </p:cNvSpPr>
          <p:nvPr/>
        </p:nvSpPr>
        <p:spPr bwMode="auto">
          <a:xfrm>
            <a:off x="1785938" y="4141788"/>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order</a:t>
            </a:r>
          </a:p>
        </p:txBody>
      </p:sp>
      <p:sp>
        <p:nvSpPr>
          <p:cNvPr id="234700" name="Text Box 204"/>
          <p:cNvSpPr txBox="1">
            <a:spLocks noChangeArrowheads="1"/>
          </p:cNvSpPr>
          <p:nvPr/>
        </p:nvSpPr>
        <p:spPr bwMode="auto">
          <a:xfrm>
            <a:off x="6397625" y="4030663"/>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order</a:t>
            </a:r>
          </a:p>
        </p:txBody>
      </p:sp>
      <p:sp>
        <p:nvSpPr>
          <p:cNvPr id="234701" name="Text Box 205"/>
          <p:cNvSpPr txBox="1">
            <a:spLocks noChangeArrowheads="1"/>
          </p:cNvSpPr>
          <p:nvPr/>
        </p:nvSpPr>
        <p:spPr bwMode="auto">
          <a:xfrm>
            <a:off x="5257800" y="5646738"/>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disorder</a:t>
            </a:r>
          </a:p>
        </p:txBody>
      </p:sp>
      <p:grpSp>
        <p:nvGrpSpPr>
          <p:cNvPr id="234702" name="Group 206"/>
          <p:cNvGrpSpPr>
            <a:grpSpLocks/>
          </p:cNvGrpSpPr>
          <p:nvPr/>
        </p:nvGrpSpPr>
        <p:grpSpPr bwMode="auto">
          <a:xfrm>
            <a:off x="3562350" y="4276725"/>
            <a:ext cx="2320925" cy="1239838"/>
            <a:chOff x="2268" y="2694"/>
            <a:chExt cx="1462" cy="781"/>
          </a:xfrm>
        </p:grpSpPr>
        <p:sp>
          <p:nvSpPr>
            <p:cNvPr id="123937" name="Freeform 207"/>
            <p:cNvSpPr>
              <a:spLocks noChangeAspect="1"/>
            </p:cNvSpPr>
            <p:nvPr/>
          </p:nvSpPr>
          <p:spPr bwMode="auto">
            <a:xfrm>
              <a:off x="2268" y="2694"/>
              <a:ext cx="1314" cy="781"/>
            </a:xfrm>
            <a:custGeom>
              <a:avLst/>
              <a:gdLst>
                <a:gd name="T0" fmla="*/ 0 w 3486"/>
                <a:gd name="T1" fmla="*/ 781 h 2073"/>
                <a:gd name="T2" fmla="*/ 154 w 3486"/>
                <a:gd name="T3" fmla="*/ 778 h 2073"/>
                <a:gd name="T4" fmla="*/ 233 w 3486"/>
                <a:gd name="T5" fmla="*/ 765 h 2073"/>
                <a:gd name="T6" fmla="*/ 301 w 3486"/>
                <a:gd name="T7" fmla="*/ 729 h 2073"/>
                <a:gd name="T8" fmla="*/ 375 w 3486"/>
                <a:gd name="T9" fmla="*/ 634 h 2073"/>
                <a:gd name="T10" fmla="*/ 461 w 3486"/>
                <a:gd name="T11" fmla="*/ 433 h 2073"/>
                <a:gd name="T12" fmla="*/ 525 w 3486"/>
                <a:gd name="T13" fmla="*/ 243 h 2073"/>
                <a:gd name="T14" fmla="*/ 574 w 3486"/>
                <a:gd name="T15" fmla="*/ 105 h 2073"/>
                <a:gd name="T16" fmla="*/ 613 w 3486"/>
                <a:gd name="T17" fmla="*/ 32 h 2073"/>
                <a:gd name="T18" fmla="*/ 636 w 3486"/>
                <a:gd name="T19" fmla="*/ 5 h 2073"/>
                <a:gd name="T20" fmla="*/ 658 w 3486"/>
                <a:gd name="T21" fmla="*/ 1 h 2073"/>
                <a:gd name="T22" fmla="*/ 690 w 3486"/>
                <a:gd name="T23" fmla="*/ 10 h 2073"/>
                <a:gd name="T24" fmla="*/ 721 w 3486"/>
                <a:gd name="T25" fmla="*/ 55 h 2073"/>
                <a:gd name="T26" fmla="*/ 755 w 3486"/>
                <a:gd name="T27" fmla="*/ 136 h 2073"/>
                <a:gd name="T28" fmla="*/ 812 w 3486"/>
                <a:gd name="T29" fmla="*/ 299 h 2073"/>
                <a:gd name="T30" fmla="*/ 857 w 3486"/>
                <a:gd name="T31" fmla="*/ 437 h 2073"/>
                <a:gd name="T32" fmla="*/ 914 w 3486"/>
                <a:gd name="T33" fmla="*/ 577 h 2073"/>
                <a:gd name="T34" fmla="*/ 954 w 3486"/>
                <a:gd name="T35" fmla="*/ 654 h 2073"/>
                <a:gd name="T36" fmla="*/ 993 w 3486"/>
                <a:gd name="T37" fmla="*/ 704 h 2073"/>
                <a:gd name="T38" fmla="*/ 1040 w 3486"/>
                <a:gd name="T39" fmla="*/ 744 h 2073"/>
                <a:gd name="T40" fmla="*/ 1101 w 3486"/>
                <a:gd name="T41" fmla="*/ 765 h 2073"/>
                <a:gd name="T42" fmla="*/ 1203 w 3486"/>
                <a:gd name="T43" fmla="*/ 778 h 2073"/>
                <a:gd name="T44" fmla="*/ 1314 w 3486"/>
                <a:gd name="T45" fmla="*/ 781 h 20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486" h="2073">
                  <a:moveTo>
                    <a:pt x="0" y="2072"/>
                  </a:moveTo>
                  <a:cubicBezTo>
                    <a:pt x="152" y="2072"/>
                    <a:pt x="305" y="2073"/>
                    <a:pt x="408" y="2066"/>
                  </a:cubicBezTo>
                  <a:cubicBezTo>
                    <a:pt x="511" y="2059"/>
                    <a:pt x="553" y="2052"/>
                    <a:pt x="618" y="2030"/>
                  </a:cubicBezTo>
                  <a:cubicBezTo>
                    <a:pt x="683" y="2008"/>
                    <a:pt x="735" y="1992"/>
                    <a:pt x="798" y="1934"/>
                  </a:cubicBezTo>
                  <a:cubicBezTo>
                    <a:pt x="861" y="1876"/>
                    <a:pt x="925" y="1813"/>
                    <a:pt x="996" y="1682"/>
                  </a:cubicBezTo>
                  <a:cubicBezTo>
                    <a:pt x="1067" y="1551"/>
                    <a:pt x="1158" y="1321"/>
                    <a:pt x="1224" y="1148"/>
                  </a:cubicBezTo>
                  <a:cubicBezTo>
                    <a:pt x="1290" y="975"/>
                    <a:pt x="1342" y="789"/>
                    <a:pt x="1392" y="644"/>
                  </a:cubicBezTo>
                  <a:cubicBezTo>
                    <a:pt x="1442" y="499"/>
                    <a:pt x="1485" y="371"/>
                    <a:pt x="1524" y="278"/>
                  </a:cubicBezTo>
                  <a:cubicBezTo>
                    <a:pt x="1563" y="185"/>
                    <a:pt x="1599" y="130"/>
                    <a:pt x="1626" y="86"/>
                  </a:cubicBezTo>
                  <a:cubicBezTo>
                    <a:pt x="1653" y="42"/>
                    <a:pt x="1666" y="28"/>
                    <a:pt x="1686" y="14"/>
                  </a:cubicBezTo>
                  <a:cubicBezTo>
                    <a:pt x="1706" y="0"/>
                    <a:pt x="1722" y="0"/>
                    <a:pt x="1746" y="2"/>
                  </a:cubicBezTo>
                  <a:cubicBezTo>
                    <a:pt x="1770" y="4"/>
                    <a:pt x="1802" y="2"/>
                    <a:pt x="1830" y="26"/>
                  </a:cubicBezTo>
                  <a:cubicBezTo>
                    <a:pt x="1858" y="50"/>
                    <a:pt x="1885" y="90"/>
                    <a:pt x="1914" y="146"/>
                  </a:cubicBezTo>
                  <a:cubicBezTo>
                    <a:pt x="1943" y="202"/>
                    <a:pt x="1964" y="254"/>
                    <a:pt x="2004" y="362"/>
                  </a:cubicBezTo>
                  <a:cubicBezTo>
                    <a:pt x="2044" y="470"/>
                    <a:pt x="2109" y="661"/>
                    <a:pt x="2154" y="794"/>
                  </a:cubicBezTo>
                  <a:cubicBezTo>
                    <a:pt x="2199" y="927"/>
                    <a:pt x="2229" y="1037"/>
                    <a:pt x="2274" y="1160"/>
                  </a:cubicBezTo>
                  <a:cubicBezTo>
                    <a:pt x="2319" y="1283"/>
                    <a:pt x="2381" y="1436"/>
                    <a:pt x="2424" y="1532"/>
                  </a:cubicBezTo>
                  <a:cubicBezTo>
                    <a:pt x="2467" y="1628"/>
                    <a:pt x="2497" y="1680"/>
                    <a:pt x="2532" y="1736"/>
                  </a:cubicBezTo>
                  <a:cubicBezTo>
                    <a:pt x="2567" y="1792"/>
                    <a:pt x="2596" y="1828"/>
                    <a:pt x="2634" y="1868"/>
                  </a:cubicBezTo>
                  <a:cubicBezTo>
                    <a:pt x="2672" y="1908"/>
                    <a:pt x="2712" y="1949"/>
                    <a:pt x="2760" y="1976"/>
                  </a:cubicBezTo>
                  <a:cubicBezTo>
                    <a:pt x="2808" y="2003"/>
                    <a:pt x="2850" y="2015"/>
                    <a:pt x="2922" y="2030"/>
                  </a:cubicBezTo>
                  <a:cubicBezTo>
                    <a:pt x="2994" y="2045"/>
                    <a:pt x="3098" y="2059"/>
                    <a:pt x="3192" y="2066"/>
                  </a:cubicBezTo>
                  <a:cubicBezTo>
                    <a:pt x="3286" y="2073"/>
                    <a:pt x="3386" y="2072"/>
                    <a:pt x="3486" y="207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3938" name="Text Box 208"/>
            <p:cNvSpPr txBox="1">
              <a:spLocks noChangeArrowheads="1"/>
            </p:cNvSpPr>
            <p:nvPr/>
          </p:nvSpPr>
          <p:spPr bwMode="auto">
            <a:xfrm>
              <a:off x="3110" y="2885"/>
              <a:ext cx="6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B-factor</a:t>
              </a:r>
            </a:p>
          </p:txBody>
        </p:sp>
      </p:grpSp>
    </p:spTree>
    <p:extLst>
      <p:ext uri="{BB962C8B-B14F-4D97-AF65-F5344CB8AC3E}">
        <p14:creationId xmlns:p14="http://schemas.microsoft.com/office/powerpoint/2010/main" val="2726999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3.33333E-6 0 L 0.07604 0.23333 " pathEditMode="relative" rAng="0" ptsTypes="AA">
                                      <p:cBhvr>
                                        <p:cTn id="6" dur="3000" fill="hold"/>
                                        <p:tgtEl>
                                          <p:spTgt spid="234685"/>
                                        </p:tgtEl>
                                        <p:attrNameLst>
                                          <p:attrName>ppt_x</p:attrName>
                                          <p:attrName>ppt_y</p:attrName>
                                        </p:attrNameLst>
                                      </p:cBhvr>
                                      <p:rCtr x="3802" y="11667"/>
                                    </p:animMotion>
                                  </p:childTnLst>
                                </p:cTn>
                              </p:par>
                              <p:par>
                                <p:cTn id="7" presetID="0" presetClass="path" presetSubtype="0" accel="50000" decel="50000" fill="hold" grpId="0" nodeType="withEffect">
                                  <p:stCondLst>
                                    <p:cond delay="0"/>
                                  </p:stCondLst>
                                  <p:childTnLst>
                                    <p:animMotion origin="layout" path="M 5E-6 4.81481E-6 L 0.1073 0.25833 " pathEditMode="relative" rAng="0" ptsTypes="AA">
                                      <p:cBhvr>
                                        <p:cTn id="8" dur="3000" fill="hold"/>
                                        <p:tgtEl>
                                          <p:spTgt spid="234691"/>
                                        </p:tgtEl>
                                        <p:attrNameLst>
                                          <p:attrName>ppt_x</p:attrName>
                                          <p:attrName>ppt_y</p:attrName>
                                        </p:attrNameLst>
                                      </p:cBhvr>
                                      <p:rCtr x="5365" y="12917"/>
                                    </p:animMotion>
                                  </p:childTnLst>
                                </p:cTn>
                              </p:par>
                              <p:par>
                                <p:cTn id="9" presetID="0" presetClass="path" presetSubtype="0" accel="50000" decel="50000" fill="hold" grpId="0" nodeType="withEffect">
                                  <p:stCondLst>
                                    <p:cond delay="0"/>
                                  </p:stCondLst>
                                  <p:childTnLst>
                                    <p:animMotion origin="layout" path="M -2.5E-6 1.11111E-6 L 0.07188 0.32639 " pathEditMode="relative" rAng="0" ptsTypes="AA">
                                      <p:cBhvr>
                                        <p:cTn id="10" dur="3000" fill="hold"/>
                                        <p:tgtEl>
                                          <p:spTgt spid="234687"/>
                                        </p:tgtEl>
                                        <p:attrNameLst>
                                          <p:attrName>ppt_x</p:attrName>
                                          <p:attrName>ppt_y</p:attrName>
                                        </p:attrNameLst>
                                      </p:cBhvr>
                                      <p:rCtr x="3594" y="16319"/>
                                    </p:animMotion>
                                  </p:childTnLst>
                                </p:cTn>
                              </p:par>
                              <p:par>
                                <p:cTn id="11" presetID="0" presetClass="path" presetSubtype="0" accel="50000" decel="50000" fill="hold" grpId="0" nodeType="withEffect">
                                  <p:stCondLst>
                                    <p:cond delay="0"/>
                                  </p:stCondLst>
                                  <p:childTnLst>
                                    <p:animMotion origin="layout" path="M 4.72222E-6 3.33333E-6 L 0.16979 0.26111 " pathEditMode="relative" rAng="0" ptsTypes="AA">
                                      <p:cBhvr>
                                        <p:cTn id="12" dur="3000" fill="hold"/>
                                        <p:tgtEl>
                                          <p:spTgt spid="234692"/>
                                        </p:tgtEl>
                                        <p:attrNameLst>
                                          <p:attrName>ppt_x</p:attrName>
                                          <p:attrName>ppt_y</p:attrName>
                                        </p:attrNameLst>
                                      </p:cBhvr>
                                      <p:rCtr x="8490" y="13056"/>
                                    </p:animMotion>
                                  </p:childTnLst>
                                </p:cTn>
                              </p:par>
                              <p:par>
                                <p:cTn id="13" presetID="0" presetClass="path" presetSubtype="0" accel="50000" decel="50000" fill="hold" grpId="0" nodeType="withEffect">
                                  <p:stCondLst>
                                    <p:cond delay="0"/>
                                  </p:stCondLst>
                                  <p:childTnLst>
                                    <p:animMotion origin="layout" path="M 2.77778E-7 3.7037E-6 L 0.225 0.23472 " pathEditMode="relative" rAng="0" ptsTypes="AA">
                                      <p:cBhvr>
                                        <p:cTn id="14" dur="3000" fill="hold"/>
                                        <p:tgtEl>
                                          <p:spTgt spid="234676"/>
                                        </p:tgtEl>
                                        <p:attrNameLst>
                                          <p:attrName>ppt_x</p:attrName>
                                          <p:attrName>ppt_y</p:attrName>
                                        </p:attrNameLst>
                                      </p:cBhvr>
                                      <p:rCtr x="11250" y="11736"/>
                                    </p:animMotion>
                                  </p:childTnLst>
                                </p:cTn>
                              </p:par>
                              <p:par>
                                <p:cTn id="15" presetID="0" presetClass="path" presetSubtype="0" accel="50000" decel="50000" fill="hold" grpId="0" nodeType="withEffect">
                                  <p:stCondLst>
                                    <p:cond delay="0"/>
                                  </p:stCondLst>
                                  <p:childTnLst>
                                    <p:animMotion origin="layout" path="M 1.66667E-6 -1.48148E-6 L 0.29271 0.26389 " pathEditMode="relative" rAng="0" ptsTypes="AA">
                                      <p:cBhvr>
                                        <p:cTn id="16" dur="3000" fill="hold"/>
                                        <p:tgtEl>
                                          <p:spTgt spid="234686"/>
                                        </p:tgtEl>
                                        <p:attrNameLst>
                                          <p:attrName>ppt_x</p:attrName>
                                          <p:attrName>ppt_y</p:attrName>
                                        </p:attrNameLst>
                                      </p:cBhvr>
                                      <p:rCtr x="14635" y="13194"/>
                                    </p:animMotion>
                                  </p:childTnLst>
                                </p:cTn>
                              </p:par>
                              <p:par>
                                <p:cTn id="17" presetID="0" presetClass="path" presetSubtype="0" accel="50000" decel="50000" fill="hold" grpId="0" nodeType="withEffect">
                                  <p:stCondLst>
                                    <p:cond delay="0"/>
                                  </p:stCondLst>
                                  <p:childTnLst>
                                    <p:animMotion origin="layout" path="M 1.66667E-6 1.85185E-6 L 0.22708 0.34166 " pathEditMode="relative" rAng="0" ptsTypes="AA">
                                      <p:cBhvr>
                                        <p:cTn id="18" dur="3000" fill="hold"/>
                                        <p:tgtEl>
                                          <p:spTgt spid="234675"/>
                                        </p:tgtEl>
                                        <p:attrNameLst>
                                          <p:attrName>ppt_x</p:attrName>
                                          <p:attrName>ppt_y</p:attrName>
                                        </p:attrNameLst>
                                      </p:cBhvr>
                                      <p:rCtr x="11354" y="17083"/>
                                    </p:animMotion>
                                  </p:childTnLst>
                                </p:cTn>
                              </p:par>
                              <p:par>
                                <p:cTn id="19" presetID="0" presetClass="path" presetSubtype="0" accel="50000" decel="50000" fill="hold" grpId="0" nodeType="withEffect">
                                  <p:stCondLst>
                                    <p:cond delay="0"/>
                                  </p:stCondLst>
                                  <p:childTnLst>
                                    <p:animMotion origin="layout" path="M -2.5E-6 7.40741E-7 L 0.1 0.42361 " pathEditMode="relative" rAng="0" ptsTypes="AA">
                                      <p:cBhvr>
                                        <p:cTn id="20" dur="3000" fill="hold"/>
                                        <p:tgtEl>
                                          <p:spTgt spid="234683"/>
                                        </p:tgtEl>
                                        <p:attrNameLst>
                                          <p:attrName>ppt_x</p:attrName>
                                          <p:attrName>ppt_y</p:attrName>
                                        </p:attrNameLst>
                                      </p:cBhvr>
                                      <p:rCtr x="5000" y="21181"/>
                                    </p:animMotion>
                                  </p:childTnLst>
                                </p:cTn>
                              </p:par>
                              <p:par>
                                <p:cTn id="21" presetID="0" presetClass="path" presetSubtype="0" accel="50000" decel="50000" fill="hold" grpId="0" nodeType="withEffect">
                                  <p:stCondLst>
                                    <p:cond delay="0"/>
                                  </p:stCondLst>
                                  <p:childTnLst>
                                    <p:animMotion origin="layout" path="M 5E-6 -4.81481E-6 L 0.07708 0.42223 " pathEditMode="relative" rAng="0" ptsTypes="AA">
                                      <p:cBhvr>
                                        <p:cTn id="22" dur="3000" fill="hold"/>
                                        <p:tgtEl>
                                          <p:spTgt spid="234689"/>
                                        </p:tgtEl>
                                        <p:attrNameLst>
                                          <p:attrName>ppt_x</p:attrName>
                                          <p:attrName>ppt_y</p:attrName>
                                        </p:attrNameLst>
                                      </p:cBhvr>
                                      <p:rCtr x="3854" y="21111"/>
                                    </p:animMotion>
                                  </p:childTnLst>
                                </p:cTn>
                              </p:par>
                              <p:par>
                                <p:cTn id="23" presetID="0" presetClass="path" presetSubtype="0" accel="50000" decel="50000" fill="hold" grpId="0" nodeType="withEffect">
                                  <p:stCondLst>
                                    <p:cond delay="0"/>
                                  </p:stCondLst>
                                  <p:childTnLst>
                                    <p:animMotion origin="layout" path="M 3.33333E-6 -3.33333E-6 L 0.15625 0.42361 " pathEditMode="relative" rAng="0" ptsTypes="AA">
                                      <p:cBhvr>
                                        <p:cTn id="24" dur="3000" fill="hold"/>
                                        <p:tgtEl>
                                          <p:spTgt spid="234679"/>
                                        </p:tgtEl>
                                        <p:attrNameLst>
                                          <p:attrName>ppt_x</p:attrName>
                                          <p:attrName>ppt_y</p:attrName>
                                        </p:attrNameLst>
                                      </p:cBhvr>
                                      <p:rCtr x="7813" y="21181"/>
                                    </p:animMotion>
                                  </p:childTnLst>
                                </p:cTn>
                              </p:par>
                              <p:par>
                                <p:cTn id="25" presetID="0" presetClass="path" presetSubtype="0" accel="50000" decel="50000" fill="hold" grpId="0" nodeType="withEffect">
                                  <p:stCondLst>
                                    <p:cond delay="0"/>
                                  </p:stCondLst>
                                  <p:childTnLst>
                                    <p:animMotion origin="layout" path="M -2.77778E-7 0 L 0.16458 0.50278 " pathEditMode="relative" rAng="0" ptsTypes="AA">
                                      <p:cBhvr>
                                        <p:cTn id="26" dur="3000" fill="hold"/>
                                        <p:tgtEl>
                                          <p:spTgt spid="234682"/>
                                        </p:tgtEl>
                                        <p:attrNameLst>
                                          <p:attrName>ppt_x</p:attrName>
                                          <p:attrName>ppt_y</p:attrName>
                                        </p:attrNameLst>
                                      </p:cBhvr>
                                      <p:rCtr x="8229" y="25139"/>
                                    </p:animMotion>
                                  </p:childTnLst>
                                </p:cTn>
                              </p:par>
                              <p:par>
                                <p:cTn id="27" presetID="0" presetClass="path" presetSubtype="0" accel="50000" decel="50000" fill="hold" grpId="0" nodeType="withEffect">
                                  <p:stCondLst>
                                    <p:cond delay="0"/>
                                  </p:stCondLst>
                                  <p:childTnLst>
                                    <p:animMotion origin="layout" path="M 3.05556E-6 3.33333E-6 L 0.1 0.50694 " pathEditMode="relative" rAng="0" ptsTypes="AA">
                                      <p:cBhvr>
                                        <p:cTn id="28" dur="3000" fill="hold"/>
                                        <p:tgtEl>
                                          <p:spTgt spid="234697"/>
                                        </p:tgtEl>
                                        <p:attrNameLst>
                                          <p:attrName>ppt_x</p:attrName>
                                          <p:attrName>ppt_y</p:attrName>
                                        </p:attrNameLst>
                                      </p:cBhvr>
                                      <p:rCtr x="5000" y="25347"/>
                                    </p:animMotion>
                                  </p:childTnLst>
                                </p:cTn>
                              </p:par>
                              <p:par>
                                <p:cTn id="29" presetID="0" presetClass="path" presetSubtype="0" accel="50000" decel="50000" fill="hold" grpId="0" nodeType="withEffect">
                                  <p:stCondLst>
                                    <p:cond delay="0"/>
                                  </p:stCondLst>
                                  <p:childTnLst>
                                    <p:animMotion origin="layout" path="M 0 -3.7037E-6 L 0.225 0.41667 " pathEditMode="relative" rAng="0" ptsTypes="AA">
                                      <p:cBhvr>
                                        <p:cTn id="30" dur="3000" fill="hold"/>
                                        <p:tgtEl>
                                          <p:spTgt spid="234693"/>
                                        </p:tgtEl>
                                        <p:attrNameLst>
                                          <p:attrName>ppt_x</p:attrName>
                                          <p:attrName>ppt_y</p:attrName>
                                        </p:attrNameLst>
                                      </p:cBhvr>
                                      <p:rCtr x="11250" y="20833"/>
                                    </p:animMotion>
                                  </p:childTnLst>
                                </p:cTn>
                              </p:par>
                              <p:par>
                                <p:cTn id="31" presetID="0" presetClass="path" presetSubtype="0" accel="50000" decel="50000" fill="hold" grpId="0" nodeType="withEffect">
                                  <p:stCondLst>
                                    <p:cond delay="0"/>
                                  </p:stCondLst>
                                  <p:childTnLst>
                                    <p:animMotion origin="layout" path="M 1.66667E-6 5.55112E-17 L 0.22917 0.49861 " pathEditMode="relative" rAng="0" ptsTypes="AA">
                                      <p:cBhvr>
                                        <p:cTn id="32" dur="3000" fill="hold"/>
                                        <p:tgtEl>
                                          <p:spTgt spid="234690"/>
                                        </p:tgtEl>
                                        <p:attrNameLst>
                                          <p:attrName>ppt_x</p:attrName>
                                          <p:attrName>ppt_y</p:attrName>
                                        </p:attrNameLst>
                                      </p:cBhvr>
                                      <p:rCtr x="11458" y="24931"/>
                                    </p:animMotion>
                                  </p:childTnLst>
                                </p:cTn>
                              </p:par>
                              <p:par>
                                <p:cTn id="33" presetID="0" presetClass="path" presetSubtype="0" accel="50000" decel="50000" fill="hold" grpId="0" nodeType="withEffect">
                                  <p:stCondLst>
                                    <p:cond delay="0"/>
                                  </p:stCondLst>
                                  <p:childTnLst>
                                    <p:animMotion origin="layout" path="M 0 -2.96296E-6 L 0.28542 0.47778 " pathEditMode="relative" rAng="0" ptsTypes="AA">
                                      <p:cBhvr>
                                        <p:cTn id="34" dur="3000" fill="hold"/>
                                        <p:tgtEl>
                                          <p:spTgt spid="234696"/>
                                        </p:tgtEl>
                                        <p:attrNameLst>
                                          <p:attrName>ppt_x</p:attrName>
                                          <p:attrName>ppt_y</p:attrName>
                                        </p:attrNameLst>
                                      </p:cBhvr>
                                      <p:rCtr x="14271" y="23889"/>
                                    </p:animMotion>
                                  </p:childTnLst>
                                </p:cTn>
                              </p:par>
                              <p:par>
                                <p:cTn id="35" presetID="0" presetClass="path" presetSubtype="0" accel="50000" decel="50000" fill="hold" grpId="0" nodeType="withEffect">
                                  <p:stCondLst>
                                    <p:cond delay="0"/>
                                  </p:stCondLst>
                                  <p:childTnLst>
                                    <p:animMotion origin="layout" path="M -4.72222E-6 -1.85185E-6 L 0.28855 0.41528 " pathEditMode="relative" rAng="0" ptsTypes="AA">
                                      <p:cBhvr>
                                        <p:cTn id="36" dur="3000" fill="hold"/>
                                        <p:tgtEl>
                                          <p:spTgt spid="234688"/>
                                        </p:tgtEl>
                                        <p:attrNameLst>
                                          <p:attrName>ppt_x</p:attrName>
                                          <p:attrName>ppt_y</p:attrName>
                                        </p:attrNameLst>
                                      </p:cBhvr>
                                      <p:rCtr x="14427" y="20764"/>
                                    </p:animMotion>
                                  </p:childTnLst>
                                </p:cTn>
                              </p:par>
                              <p:par>
                                <p:cTn id="37" presetID="0" presetClass="path" presetSubtype="0" accel="50000" decel="50000" fill="hold" grpId="0" nodeType="withEffect">
                                  <p:stCondLst>
                                    <p:cond delay="0"/>
                                  </p:stCondLst>
                                  <p:childTnLst>
                                    <p:animMotion origin="layout" path="M 8.33333E-7 -3.33333E-6 L 0.29479 0.34306 " pathEditMode="relative" rAng="0" ptsTypes="AA">
                                      <p:cBhvr>
                                        <p:cTn id="38" dur="3000" fill="hold"/>
                                        <p:tgtEl>
                                          <p:spTgt spid="234674"/>
                                        </p:tgtEl>
                                        <p:attrNameLst>
                                          <p:attrName>ppt_x</p:attrName>
                                          <p:attrName>ppt_y</p:attrName>
                                        </p:attrNameLst>
                                      </p:cBhvr>
                                      <p:rCtr x="14740" y="17153"/>
                                    </p:animMotion>
                                  </p:childTnLst>
                                </p:cTn>
                              </p:par>
                              <p:par>
                                <p:cTn id="39" presetID="0" presetClass="path" presetSubtype="0" accel="50000" decel="50000" fill="hold" grpId="0" nodeType="withEffect">
                                  <p:stCondLst>
                                    <p:cond delay="0"/>
                                  </p:stCondLst>
                                  <p:childTnLst>
                                    <p:animMotion origin="layout" path="M 5E-6 2.96296E-6 L 0.34271 0.47916 " pathEditMode="relative" rAng="0" ptsTypes="AA">
                                      <p:cBhvr>
                                        <p:cTn id="40" dur="3000" fill="hold"/>
                                        <p:tgtEl>
                                          <p:spTgt spid="234681"/>
                                        </p:tgtEl>
                                        <p:attrNameLst>
                                          <p:attrName>ppt_x</p:attrName>
                                          <p:attrName>ppt_y</p:attrName>
                                        </p:attrNameLst>
                                      </p:cBhvr>
                                      <p:rCtr x="17135" y="23958"/>
                                    </p:animMotion>
                                  </p:childTnLst>
                                </p:cTn>
                              </p:par>
                              <p:par>
                                <p:cTn id="41" presetID="0" presetClass="path" presetSubtype="0" accel="50000" decel="50000" fill="hold" grpId="0" nodeType="withEffect">
                                  <p:stCondLst>
                                    <p:cond delay="0"/>
                                  </p:stCondLst>
                                  <p:childTnLst>
                                    <p:animMotion origin="layout" path="M -2.22222E-6 -2.59259E-6 L 0.33959 0.27222 " pathEditMode="relative" rAng="0" ptsTypes="AA">
                                      <p:cBhvr>
                                        <p:cTn id="42" dur="3000" fill="hold"/>
                                        <p:tgtEl>
                                          <p:spTgt spid="234680"/>
                                        </p:tgtEl>
                                        <p:attrNameLst>
                                          <p:attrName>ppt_x</p:attrName>
                                          <p:attrName>ppt_y</p:attrName>
                                        </p:attrNameLst>
                                      </p:cBhvr>
                                      <p:rCtr x="16979" y="13611"/>
                                    </p:animMotion>
                                  </p:childTnLst>
                                </p:cTn>
                              </p:par>
                              <p:par>
                                <p:cTn id="43" presetID="0" presetClass="path" presetSubtype="0" accel="50000" decel="50000" fill="hold" grpId="0" nodeType="withEffect">
                                  <p:stCondLst>
                                    <p:cond delay="0"/>
                                  </p:stCondLst>
                                  <p:childTnLst>
                                    <p:animMotion origin="layout" path="M -2.5E-6 -4.44444E-6 L 0.40834 0.33612 " pathEditMode="relative" rAng="0" ptsTypes="AA">
                                      <p:cBhvr>
                                        <p:cTn id="44" dur="3000" fill="hold"/>
                                        <p:tgtEl>
                                          <p:spTgt spid="234678"/>
                                        </p:tgtEl>
                                        <p:attrNameLst>
                                          <p:attrName>ppt_x</p:attrName>
                                          <p:attrName>ppt_y</p:attrName>
                                        </p:attrNameLst>
                                      </p:cBhvr>
                                      <p:rCtr x="20417" y="16806"/>
                                    </p:animMotion>
                                  </p:childTnLst>
                                </p:cTn>
                              </p:par>
                              <p:par>
                                <p:cTn id="45" presetID="0" presetClass="path" presetSubtype="0" accel="50000" decel="50000" fill="hold" grpId="0" nodeType="withEffect">
                                  <p:stCondLst>
                                    <p:cond delay="0"/>
                                  </p:stCondLst>
                                  <p:childTnLst>
                                    <p:animMotion origin="layout" path="M -3.88889E-6 2.22222E-6 L 0.4323 0.42639 " pathEditMode="relative" rAng="0" ptsTypes="AA">
                                      <p:cBhvr>
                                        <p:cTn id="46" dur="3000" fill="hold"/>
                                        <p:tgtEl>
                                          <p:spTgt spid="234695"/>
                                        </p:tgtEl>
                                        <p:attrNameLst>
                                          <p:attrName>ppt_x</p:attrName>
                                          <p:attrName>ppt_y</p:attrName>
                                        </p:attrNameLst>
                                      </p:cBhvr>
                                      <p:rCtr x="21615" y="21319"/>
                                    </p:animMotion>
                                  </p:childTnLst>
                                </p:cTn>
                              </p:par>
                              <p:par>
                                <p:cTn id="47" presetID="0" presetClass="path" presetSubtype="0" accel="50000" decel="50000" fill="hold" grpId="0" nodeType="withEffect">
                                  <p:stCondLst>
                                    <p:cond delay="0"/>
                                  </p:stCondLst>
                                  <p:childTnLst>
                                    <p:animMotion origin="layout" path="M 3.05556E-6 -4.44444E-6 L 0.42812 0.51528 " pathEditMode="relative" rAng="0" ptsTypes="AA">
                                      <p:cBhvr>
                                        <p:cTn id="48" dur="3000" fill="hold"/>
                                        <p:tgtEl>
                                          <p:spTgt spid="234684"/>
                                        </p:tgtEl>
                                        <p:attrNameLst>
                                          <p:attrName>ppt_x</p:attrName>
                                          <p:attrName>ppt_y</p:attrName>
                                        </p:attrNameLst>
                                      </p:cBhvr>
                                      <p:rCtr x="21406" y="25764"/>
                                    </p:animMotion>
                                  </p:childTnLst>
                                </p:cTn>
                              </p:par>
                              <p:par>
                                <p:cTn id="49" presetID="0" presetClass="path" presetSubtype="0" accel="50000" decel="50000" fill="hold" grpId="0" nodeType="withEffect">
                                  <p:stCondLst>
                                    <p:cond delay="0"/>
                                  </p:stCondLst>
                                  <p:childTnLst>
                                    <p:animMotion origin="layout" path="M -4.44444E-6 3.33333E-6 L 0.44375 0.33055 " pathEditMode="relative" rAng="0" ptsTypes="AA">
                                      <p:cBhvr>
                                        <p:cTn id="50" dur="3000" fill="hold"/>
                                        <p:tgtEl>
                                          <p:spTgt spid="234694"/>
                                        </p:tgtEl>
                                        <p:attrNameLst>
                                          <p:attrName>ppt_x</p:attrName>
                                          <p:attrName>ppt_y</p:attrName>
                                        </p:attrNameLst>
                                      </p:cBhvr>
                                      <p:rCtr x="22187" y="16528"/>
                                    </p:animMotion>
                                  </p:childTnLst>
                                </p:cTn>
                              </p:par>
                              <p:par>
                                <p:cTn id="51" presetID="0" presetClass="path" presetSubtype="0" accel="50000" decel="50000" fill="hold" grpId="0" nodeType="withEffect">
                                  <p:stCondLst>
                                    <p:cond delay="0"/>
                                  </p:stCondLst>
                                  <p:childTnLst>
                                    <p:animMotion origin="layout" path="M -3.88889E-6 1.11111E-6 L 0.35417 0.25416 " pathEditMode="relative" rAng="0" ptsTypes="AA">
                                      <p:cBhvr>
                                        <p:cTn id="52" dur="3000" fill="hold"/>
                                        <p:tgtEl>
                                          <p:spTgt spid="234677"/>
                                        </p:tgtEl>
                                        <p:attrNameLst>
                                          <p:attrName>ppt_x</p:attrName>
                                          <p:attrName>ppt_y</p:attrName>
                                        </p:attrNameLst>
                                      </p:cBhvr>
                                      <p:rCtr x="0" y="0"/>
                                    </p:animMotion>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234702"/>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234698"/>
                                        </p:tgtEl>
                                        <p:attrNameLst>
                                          <p:attrName>style.visibility</p:attrName>
                                        </p:attrNameLst>
                                      </p:cBhvr>
                                      <p:to>
                                        <p:strVal val="visible"/>
                                      </p:to>
                                    </p:set>
                                  </p:childTnLst>
                                </p:cTn>
                              </p:par>
                              <p:par>
                                <p:cTn id="61" presetID="63" presetClass="path" presetSubtype="0" decel="50000" fill="hold" nodeType="withEffect">
                                  <p:stCondLst>
                                    <p:cond delay="0"/>
                                  </p:stCondLst>
                                  <p:childTnLst>
                                    <p:animMotion origin="layout" path="M -0.52257 -1.06383E-6 L 1.94444E-6 -1.06383E-6 " pathEditMode="relative" rAng="0" ptsTypes="AA">
                                      <p:cBhvr>
                                        <p:cTn id="62" dur="1000" fill="hold"/>
                                        <p:tgtEl>
                                          <p:spTgt spid="234698"/>
                                        </p:tgtEl>
                                        <p:attrNameLst>
                                          <p:attrName>ppt_x</p:attrName>
                                          <p:attrName>ppt_y</p:attrName>
                                        </p:attrNameLst>
                                      </p:cBhvr>
                                      <p:rCtr x="26128" y="0"/>
                                    </p:animMotion>
                                  </p:childTnLst>
                                </p:cTn>
                              </p:par>
                              <p:par>
                                <p:cTn id="63" presetID="23" presetClass="entr" presetSubtype="16" fill="hold" nodeType="withEffect">
                                  <p:stCondLst>
                                    <p:cond delay="0"/>
                                  </p:stCondLst>
                                  <p:childTnLst>
                                    <p:set>
                                      <p:cBhvr>
                                        <p:cTn id="64" dur="1" fill="hold">
                                          <p:stCondLst>
                                            <p:cond delay="0"/>
                                          </p:stCondLst>
                                        </p:cTn>
                                        <p:tgtEl>
                                          <p:spTgt spid="234698"/>
                                        </p:tgtEl>
                                        <p:attrNameLst>
                                          <p:attrName>style.visibility</p:attrName>
                                        </p:attrNameLst>
                                      </p:cBhvr>
                                      <p:to>
                                        <p:strVal val="visible"/>
                                      </p:to>
                                    </p:set>
                                    <p:anim calcmode="lin" valueType="num">
                                      <p:cBhvr>
                                        <p:cTn id="65" dur="1000" fill="hold"/>
                                        <p:tgtEl>
                                          <p:spTgt spid="234698"/>
                                        </p:tgtEl>
                                        <p:attrNameLst>
                                          <p:attrName>ppt_w</p:attrName>
                                        </p:attrNameLst>
                                      </p:cBhvr>
                                      <p:tavLst>
                                        <p:tav tm="0">
                                          <p:val>
                                            <p:fltVal val="0"/>
                                          </p:val>
                                        </p:tav>
                                        <p:tav tm="100000">
                                          <p:val>
                                            <p:strVal val="#ppt_w"/>
                                          </p:val>
                                        </p:tav>
                                      </p:tavLst>
                                    </p:anim>
                                    <p:anim calcmode="lin" valueType="num">
                                      <p:cBhvr>
                                        <p:cTn id="66" dur="1000" fill="hold"/>
                                        <p:tgtEl>
                                          <p:spTgt spid="234698"/>
                                        </p:tgtEl>
                                        <p:attrNameLst>
                                          <p:attrName>ppt_h</p:attrName>
                                        </p:attrNameLst>
                                      </p:cBhvr>
                                      <p:tavLst>
                                        <p:tav tm="0">
                                          <p:val>
                                            <p:fltVal val="0"/>
                                          </p:val>
                                        </p:tav>
                                        <p:tav tm="100000">
                                          <p:val>
                                            <p:strVal val="#ppt_h"/>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3469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34700"/>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347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674" grpId="0" animBg="1"/>
      <p:bldP spid="234675" grpId="0" animBg="1"/>
      <p:bldP spid="234676" grpId="0" animBg="1"/>
      <p:bldP spid="234677" grpId="0" animBg="1"/>
      <p:bldP spid="234678" grpId="0" animBg="1"/>
      <p:bldP spid="234679" grpId="0" animBg="1"/>
      <p:bldP spid="234680" grpId="0" animBg="1"/>
      <p:bldP spid="234681" grpId="0" animBg="1"/>
      <p:bldP spid="234682" grpId="0" animBg="1"/>
      <p:bldP spid="234683" grpId="0" animBg="1"/>
      <p:bldP spid="234684" grpId="0" animBg="1"/>
      <p:bldP spid="234685" grpId="0" animBg="1"/>
      <p:bldP spid="234686" grpId="0" animBg="1"/>
      <p:bldP spid="234687" grpId="0" animBg="1"/>
      <p:bldP spid="234688" grpId="0" animBg="1"/>
      <p:bldP spid="234689" grpId="0" animBg="1"/>
      <p:bldP spid="234690" grpId="0" animBg="1"/>
      <p:bldP spid="234691" grpId="0" animBg="1"/>
      <p:bldP spid="234692" grpId="0" animBg="1"/>
      <p:bldP spid="234693" grpId="0" animBg="1"/>
      <p:bldP spid="234694" grpId="0" animBg="1"/>
      <p:bldP spid="234695" grpId="0" animBg="1"/>
      <p:bldP spid="234696" grpId="0" animBg="1"/>
      <p:bldP spid="234697" grpId="0" animBg="1"/>
      <p:bldP spid="234699" grpId="0"/>
      <p:bldP spid="234700" grpId="0"/>
      <p:bldP spid="234701"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2" descr="James_p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3" y="1027113"/>
            <a:ext cx="8226425" cy="146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5" name="Rectangle 3"/>
          <p:cNvSpPr>
            <a:spLocks noGrp="1" noChangeArrowheads="1"/>
          </p:cNvSpPr>
          <p:nvPr>
            <p:ph type="title"/>
          </p:nvPr>
        </p:nvSpPr>
        <p:spPr>
          <a:xfrm>
            <a:off x="685800" y="0"/>
            <a:ext cx="7772400" cy="1143000"/>
          </a:xfrm>
          <a:solidFill>
            <a:schemeClr val="bg1"/>
          </a:solidFill>
        </p:spPr>
        <p:txBody>
          <a:bodyPr/>
          <a:lstStyle/>
          <a:p>
            <a:pPr eaLnBrk="1" hangingPunct="1"/>
            <a:r>
              <a:rPr lang="en-US" smtClean="0"/>
              <a:t>Debye-Waller-Ott factor</a:t>
            </a:r>
          </a:p>
        </p:txBody>
      </p:sp>
      <p:sp>
        <p:nvSpPr>
          <p:cNvPr id="238596" name="Text Box 4"/>
          <p:cNvSpPr txBox="1">
            <a:spLocks noChangeArrowheads="1"/>
          </p:cNvSpPr>
          <p:nvPr/>
        </p:nvSpPr>
        <p:spPr bwMode="auto">
          <a:xfrm>
            <a:off x="354013" y="6491288"/>
            <a:ext cx="8789987"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a:solidFill>
                  <a:srgbClr val="000000"/>
                </a:solidFill>
                <a:cs typeface="Arial" charset="0"/>
              </a:rPr>
              <a:t>James R. W. (1962) </a:t>
            </a:r>
            <a:r>
              <a:rPr lang="en-US" i="1">
                <a:solidFill>
                  <a:srgbClr val="000000"/>
                </a:solidFill>
                <a:cs typeface="Arial" charset="0"/>
              </a:rPr>
              <a:t>Optical Principles of the Diffraction of X rays.</a:t>
            </a:r>
            <a:r>
              <a:rPr lang="en-US">
                <a:solidFill>
                  <a:srgbClr val="000000"/>
                </a:solidFill>
                <a:cs typeface="Arial" charset="0"/>
              </a:rPr>
              <a:t> Ox Bow press.</a:t>
            </a:r>
          </a:p>
        </p:txBody>
      </p:sp>
    </p:spTree>
    <p:extLst>
      <p:ext uri="{BB962C8B-B14F-4D97-AF65-F5344CB8AC3E}">
        <p14:creationId xmlns:p14="http://schemas.microsoft.com/office/powerpoint/2010/main" val="22835511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4" presetClass="path" presetSubtype="0" accel="50000" decel="50000" fill="hold" nodeType="clickEffect">
                                  <p:stCondLst>
                                    <p:cond delay="0"/>
                                  </p:stCondLst>
                                  <p:childTnLst>
                                    <p:animMotion origin="layout" path="M 0 0  L 0 -0.33302  E" pathEditMode="relative" ptsTypes="">
                                      <p:cBhvr>
                                        <p:cTn id="6" dur="2000" fill="hold"/>
                                        <p:tgtEl>
                                          <p:spTgt spid="345090"/>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64" presetClass="path" presetSubtype="0" accel="50000" decel="50000" fill="hold" nodeType="clickEffect">
                                  <p:stCondLst>
                                    <p:cond delay="0"/>
                                  </p:stCondLst>
                                  <p:childTnLst>
                                    <p:animMotion origin="layout" path="M -2.77778E-6 -0.33303 L -2.77778E-6 -1.42531 " pathEditMode="relative" rAng="0" ptsTypes="AA">
                                      <p:cBhvr>
                                        <p:cTn id="10" dur="2000" fill="hold"/>
                                        <p:tgtEl>
                                          <p:spTgt spid="345090"/>
                                        </p:tgtEl>
                                        <p:attrNameLst>
                                          <p:attrName>ppt_x</p:attrName>
                                          <p:attrName>ppt_y</p:attrName>
                                        </p:attrNameLst>
                                      </p:cBhvr>
                                      <p:rCtr x="0" y="-546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457200" y="0"/>
            <a:ext cx="8229600" cy="1143000"/>
          </a:xfrm>
          <a:noFill/>
        </p:spPr>
        <p:txBody>
          <a:bodyPr/>
          <a:lstStyle/>
          <a:p>
            <a:pPr eaLnBrk="1" hangingPunct="1"/>
            <a:r>
              <a:rPr lang="en-US" smtClean="0"/>
              <a:t>Debye-Waller-Ott factor</a:t>
            </a:r>
          </a:p>
        </p:txBody>
      </p:sp>
      <p:sp>
        <p:nvSpPr>
          <p:cNvPr id="239619" name="Text Box 3"/>
          <p:cNvSpPr txBox="1">
            <a:spLocks noChangeArrowheads="1"/>
          </p:cNvSpPr>
          <p:nvPr/>
        </p:nvSpPr>
        <p:spPr bwMode="auto">
          <a:xfrm>
            <a:off x="1736725" y="3502025"/>
            <a:ext cx="6740525"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000000"/>
                </a:solidFill>
                <a:cs typeface="Arial" charset="0"/>
              </a:rPr>
              <a:t>F		</a:t>
            </a:r>
            <a:r>
              <a:rPr lang="en-US">
                <a:solidFill>
                  <a:srgbClr val="000000"/>
                </a:solidFill>
                <a:cs typeface="Arial" charset="0"/>
              </a:rPr>
              <a:t>- structure factor</a:t>
            </a:r>
          </a:p>
          <a:p>
            <a:pPr eaLnBrk="1" fontAlgn="base" hangingPunct="1">
              <a:spcBef>
                <a:spcPct val="50000"/>
              </a:spcBef>
              <a:spcAft>
                <a:spcPct val="0"/>
              </a:spcAft>
            </a:pPr>
            <a:r>
              <a:rPr lang="en-US" b="1">
                <a:solidFill>
                  <a:srgbClr val="000000"/>
                </a:solidFill>
                <a:cs typeface="Arial" charset="0"/>
              </a:rPr>
              <a:t>A</a:t>
            </a:r>
            <a:r>
              <a:rPr lang="en-US">
                <a:solidFill>
                  <a:srgbClr val="000000"/>
                </a:solidFill>
                <a:cs typeface="Arial" charset="0"/>
              </a:rPr>
              <a:t>		- something Debye said was zero</a:t>
            </a:r>
          </a:p>
          <a:p>
            <a:pPr eaLnBrk="1" fontAlgn="base" hangingPunct="1">
              <a:spcBef>
                <a:spcPct val="50000"/>
              </a:spcBef>
              <a:spcAft>
                <a:spcPct val="0"/>
              </a:spcAft>
            </a:pPr>
            <a:r>
              <a:rPr lang="en-US" b="1">
                <a:solidFill>
                  <a:srgbClr val="000000"/>
                </a:solidFill>
                <a:cs typeface="Arial" charset="0"/>
              </a:rPr>
              <a:t>B</a:t>
            </a:r>
            <a:r>
              <a:rPr lang="en-US">
                <a:solidFill>
                  <a:srgbClr val="000000"/>
                </a:solidFill>
                <a:cs typeface="Arial" charset="0"/>
              </a:rPr>
              <a:t>		- canonical Debye-Waller factor</a:t>
            </a:r>
          </a:p>
          <a:p>
            <a:pPr eaLnBrk="1" fontAlgn="base" hangingPunct="1">
              <a:spcBef>
                <a:spcPct val="50000"/>
              </a:spcBef>
              <a:spcAft>
                <a:spcPct val="0"/>
              </a:spcAft>
            </a:pPr>
            <a:r>
              <a:rPr lang="en-US" b="1">
                <a:solidFill>
                  <a:srgbClr val="000000"/>
                </a:solidFill>
                <a:cs typeface="Arial" charset="0"/>
              </a:rPr>
              <a:t>C</a:t>
            </a:r>
            <a:r>
              <a:rPr lang="en-US">
                <a:solidFill>
                  <a:srgbClr val="000000"/>
                </a:solidFill>
                <a:cs typeface="Arial" charset="0"/>
              </a:rPr>
              <a:t>		- something else Debye said was zero</a:t>
            </a:r>
            <a:endParaRPr lang="en-US" b="1">
              <a:solidFill>
                <a:srgbClr val="000000"/>
              </a:solidFill>
              <a:cs typeface="Arial" charset="0"/>
            </a:endParaRPr>
          </a:p>
          <a:p>
            <a:pPr eaLnBrk="1" fontAlgn="base" hangingPunct="1">
              <a:spcBef>
                <a:spcPct val="50000"/>
              </a:spcBef>
              <a:spcAft>
                <a:spcPct val="0"/>
              </a:spcAft>
            </a:pPr>
            <a:r>
              <a:rPr lang="en-US" b="1">
                <a:solidFill>
                  <a:srgbClr val="CC3300"/>
                </a:solidFill>
                <a:cs typeface="Arial" charset="0"/>
              </a:rPr>
              <a:t>s</a:t>
            </a:r>
            <a:r>
              <a:rPr lang="en-US">
                <a:solidFill>
                  <a:srgbClr val="000000"/>
                </a:solidFill>
                <a:cs typeface="Arial" charset="0"/>
              </a:rPr>
              <a:t> 		- 0.5/</a:t>
            </a:r>
            <a:r>
              <a:rPr lang="en-US" b="1">
                <a:solidFill>
                  <a:srgbClr val="000000"/>
                </a:solidFill>
                <a:cs typeface="Arial" charset="0"/>
              </a:rPr>
              <a:t>d</a:t>
            </a:r>
          </a:p>
          <a:p>
            <a:pPr eaLnBrk="1" fontAlgn="base" hangingPunct="1">
              <a:spcBef>
                <a:spcPct val="50000"/>
              </a:spcBef>
              <a:spcAft>
                <a:spcPct val="0"/>
              </a:spcAft>
            </a:pPr>
            <a:r>
              <a:rPr lang="en-US" b="1">
                <a:solidFill>
                  <a:srgbClr val="000000"/>
                </a:solidFill>
                <a:cs typeface="Arial" charset="0"/>
              </a:rPr>
              <a:t>d</a:t>
            </a:r>
            <a:r>
              <a:rPr lang="en-US">
                <a:solidFill>
                  <a:srgbClr val="000000"/>
                </a:solidFill>
                <a:cs typeface="Arial" charset="0"/>
              </a:rPr>
              <a:t>		- resolution of spot (Å)</a:t>
            </a:r>
          </a:p>
          <a:p>
            <a:pPr eaLnBrk="1" fontAlgn="base" hangingPunct="1">
              <a:spcBef>
                <a:spcPct val="50000"/>
              </a:spcBef>
              <a:spcAft>
                <a:spcPct val="0"/>
              </a:spcAft>
            </a:pPr>
            <a:endParaRPr lang="en-US" baseline="30000">
              <a:solidFill>
                <a:srgbClr val="000000"/>
              </a:solidFill>
              <a:cs typeface="Arial" charset="0"/>
            </a:endParaRPr>
          </a:p>
        </p:txBody>
      </p:sp>
      <p:sp>
        <p:nvSpPr>
          <p:cNvPr id="239620" name="Text Box 4"/>
          <p:cNvSpPr txBox="1">
            <a:spLocks noChangeArrowheads="1"/>
          </p:cNvSpPr>
          <p:nvPr/>
        </p:nvSpPr>
        <p:spPr bwMode="auto">
          <a:xfrm>
            <a:off x="430213" y="1927225"/>
            <a:ext cx="8285162" cy="143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lnSpc>
                <a:spcPct val="130000"/>
              </a:lnSpc>
              <a:spcBef>
                <a:spcPct val="0"/>
              </a:spcBef>
              <a:spcAft>
                <a:spcPct val="0"/>
              </a:spcAft>
            </a:pPr>
            <a:r>
              <a:rPr lang="en-US" sz="4000" b="1">
                <a:solidFill>
                  <a:srgbClr val="000000"/>
                </a:solidFill>
                <a:cs typeface="Arial" charset="0"/>
              </a:rPr>
              <a:t>F = F</a:t>
            </a:r>
            <a:r>
              <a:rPr lang="en-US" sz="4000" b="1" baseline="-25000">
                <a:solidFill>
                  <a:srgbClr val="000000"/>
                </a:solidFill>
                <a:cs typeface="Arial" charset="0"/>
              </a:rPr>
              <a:t>0</a:t>
            </a:r>
            <a:r>
              <a:rPr lang="en-US" sz="4000" b="1">
                <a:solidFill>
                  <a:srgbClr val="000000"/>
                </a:solidFill>
                <a:cs typeface="Arial" charset="0"/>
              </a:rPr>
              <a:t> exp( - A∙</a:t>
            </a:r>
            <a:r>
              <a:rPr lang="en-US" sz="4000" b="1">
                <a:solidFill>
                  <a:srgbClr val="CC3300"/>
                </a:solidFill>
                <a:cs typeface="Arial" charset="0"/>
              </a:rPr>
              <a:t>s</a:t>
            </a:r>
            <a:r>
              <a:rPr lang="en-US" sz="4000" b="1">
                <a:solidFill>
                  <a:srgbClr val="000000"/>
                </a:solidFill>
                <a:cs typeface="Arial" charset="0"/>
              </a:rPr>
              <a:t> - B∙</a:t>
            </a:r>
            <a:r>
              <a:rPr lang="en-US" sz="4000" b="1">
                <a:solidFill>
                  <a:srgbClr val="CC3300"/>
                </a:solidFill>
                <a:cs typeface="Arial" charset="0"/>
              </a:rPr>
              <a:t>s</a:t>
            </a:r>
            <a:r>
              <a:rPr lang="en-US" sz="4000" b="1" baseline="30000">
                <a:solidFill>
                  <a:srgbClr val="CC3300"/>
                </a:solidFill>
                <a:cs typeface="Arial" charset="0"/>
              </a:rPr>
              <a:t>2</a:t>
            </a:r>
            <a:r>
              <a:rPr lang="en-US" sz="4000" b="1">
                <a:solidFill>
                  <a:srgbClr val="000000"/>
                </a:solidFill>
                <a:cs typeface="Arial" charset="0"/>
              </a:rPr>
              <a:t> - C∙</a:t>
            </a:r>
            <a:r>
              <a:rPr lang="en-US" sz="4000" b="1">
                <a:solidFill>
                  <a:srgbClr val="CC3300"/>
                </a:solidFill>
                <a:cs typeface="Arial" charset="0"/>
              </a:rPr>
              <a:t>s</a:t>
            </a:r>
            <a:r>
              <a:rPr lang="en-US" sz="4000" b="1" baseline="30000">
                <a:solidFill>
                  <a:srgbClr val="CC3300"/>
                </a:solidFill>
                <a:cs typeface="Arial" charset="0"/>
              </a:rPr>
              <a:t>3</a:t>
            </a:r>
            <a:r>
              <a:rPr lang="en-US" sz="4000" b="1">
                <a:solidFill>
                  <a:srgbClr val="000000"/>
                </a:solidFill>
                <a:cs typeface="Arial" charset="0"/>
              </a:rPr>
              <a:t> - … ) </a:t>
            </a:r>
          </a:p>
          <a:p>
            <a:pPr eaLnBrk="1" fontAlgn="base" hangingPunct="1">
              <a:lnSpc>
                <a:spcPct val="130000"/>
              </a:lnSpc>
              <a:spcBef>
                <a:spcPct val="0"/>
              </a:spcBef>
              <a:spcAft>
                <a:spcPct val="0"/>
              </a:spcAft>
            </a:pPr>
            <a:r>
              <a:rPr lang="en-US" sz="2800" b="1">
                <a:solidFill>
                  <a:srgbClr val="000000"/>
                </a:solidFill>
                <a:cs typeface="Arial" charset="0"/>
              </a:rPr>
              <a:t>     </a:t>
            </a:r>
            <a:endParaRPr lang="el-GR" sz="2800" b="1">
              <a:solidFill>
                <a:srgbClr val="000000"/>
              </a:solidFill>
              <a:cs typeface="Arial" charset="0"/>
            </a:endParaRPr>
          </a:p>
        </p:txBody>
      </p:sp>
    </p:spTree>
    <p:extLst>
      <p:ext uri="{BB962C8B-B14F-4D97-AF65-F5344CB8AC3E}">
        <p14:creationId xmlns:p14="http://schemas.microsoft.com/office/powerpoint/2010/main" val="2671771448"/>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457200" y="0"/>
            <a:ext cx="8229600" cy="1143000"/>
          </a:xfrm>
          <a:noFill/>
        </p:spPr>
        <p:txBody>
          <a:bodyPr/>
          <a:lstStyle/>
          <a:p>
            <a:pPr eaLnBrk="1" hangingPunct="1"/>
            <a:r>
              <a:rPr lang="en-US" smtClean="0"/>
              <a:t>Debye-Waller-Ott factor</a:t>
            </a:r>
          </a:p>
        </p:txBody>
      </p:sp>
      <p:graphicFrame>
        <p:nvGraphicFramePr>
          <p:cNvPr id="240643" name="Object 3"/>
          <p:cNvGraphicFramePr>
            <a:graphicFrameLocks noGrp="1" noChangeAspect="1"/>
          </p:cNvGraphicFramePr>
          <p:nvPr>
            <p:ph type="chart" idx="1"/>
          </p:nvPr>
        </p:nvGraphicFramePr>
        <p:xfrm>
          <a:off x="868363" y="1039813"/>
          <a:ext cx="7418387" cy="5521325"/>
        </p:xfrm>
        <a:graphic>
          <a:graphicData uri="http://schemas.openxmlformats.org/presentationml/2006/ole">
            <mc:AlternateContent xmlns:mc="http://schemas.openxmlformats.org/markup-compatibility/2006">
              <mc:Choice xmlns:v="urn:schemas-microsoft-com:vml" Requires="v">
                <p:oleObj spid="_x0000_s110603" name="Chart" r:id="rId3" imgW="7448478" imgH="5543626" progId="MSGraph.Chart.8">
                  <p:embed followColorScheme="full"/>
                </p:oleObj>
              </mc:Choice>
              <mc:Fallback>
                <p:oleObj name="Chart" r:id="rId3" imgW="7448478" imgH="5543626" progId="MSGraph.Chart.8">
                  <p:embed followColorScheme="full"/>
                  <p:pic>
                    <p:nvPicPr>
                      <p:cNvPr id="0" name=""/>
                      <p:cNvPicPr>
                        <a:picLocks noChangeAspect="1" noChangeArrowheads="1"/>
                      </p:cNvPicPr>
                      <p:nvPr/>
                    </p:nvPicPr>
                    <p:blipFill>
                      <a:blip r:embed="rId4"/>
                      <a:srcRect/>
                      <a:stretch>
                        <a:fillRect/>
                      </a:stretch>
                    </p:blipFill>
                    <p:spPr bwMode="auto">
                      <a:xfrm>
                        <a:off x="868363" y="1039813"/>
                        <a:ext cx="7418387" cy="552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40644" name="Text Box 4"/>
          <p:cNvSpPr txBox="1">
            <a:spLocks noChangeArrowheads="1"/>
          </p:cNvSpPr>
          <p:nvPr/>
        </p:nvSpPr>
        <p:spPr bwMode="auto">
          <a:xfrm rot="-5400000">
            <a:off x="-1181100" y="36449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r>
              <a:rPr lang="en-US" b="1">
                <a:solidFill>
                  <a:srgbClr val="000000"/>
                </a:solidFill>
                <a:cs typeface="Arial" charset="0"/>
              </a:rPr>
              <a:t>normalized total intensity</a:t>
            </a:r>
          </a:p>
        </p:txBody>
      </p:sp>
      <p:sp>
        <p:nvSpPr>
          <p:cNvPr id="240645" name="Text Box 5"/>
          <p:cNvSpPr txBox="1">
            <a:spLocks noChangeArrowheads="1"/>
          </p:cNvSpPr>
          <p:nvPr/>
        </p:nvSpPr>
        <p:spPr bwMode="auto">
          <a:xfrm>
            <a:off x="4002088" y="6424613"/>
            <a:ext cx="1746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b="1">
                <a:solidFill>
                  <a:srgbClr val="000000"/>
                </a:solidFill>
                <a:cs typeface="Arial" charset="0"/>
              </a:rPr>
              <a:t>Resolution (Ǻ)</a:t>
            </a:r>
          </a:p>
        </p:txBody>
      </p:sp>
      <p:sp>
        <p:nvSpPr>
          <p:cNvPr id="240646" name="Rectangle 6"/>
          <p:cNvSpPr>
            <a:spLocks noChangeArrowheads="1"/>
          </p:cNvSpPr>
          <p:nvPr/>
        </p:nvSpPr>
        <p:spPr bwMode="auto">
          <a:xfrm>
            <a:off x="1325563" y="6069013"/>
            <a:ext cx="6891337" cy="3190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40647" name="Text Box 7"/>
          <p:cNvSpPr txBox="1">
            <a:spLocks noChangeArrowheads="1"/>
          </p:cNvSpPr>
          <p:nvPr/>
        </p:nvSpPr>
        <p:spPr bwMode="auto">
          <a:xfrm>
            <a:off x="1236663" y="5980113"/>
            <a:ext cx="7123112"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b="1">
                <a:solidFill>
                  <a:srgbClr val="000000"/>
                </a:solidFill>
                <a:cs typeface="Arial" charset="0"/>
                <a:sym typeface="Symbol" pitchFamily="18" charset="2"/>
              </a:rPr>
              <a:t> </a:t>
            </a:r>
            <a:r>
              <a:rPr lang="en-US" b="1">
                <a:solidFill>
                  <a:srgbClr val="000000"/>
                </a:solidFill>
                <a:cs typeface="Arial" charset="0"/>
              </a:rPr>
              <a:t>                  5                 2.5               1.7              1.25              1.0</a:t>
            </a:r>
          </a:p>
        </p:txBody>
      </p:sp>
      <p:grpSp>
        <p:nvGrpSpPr>
          <p:cNvPr id="347144" name="Group 8"/>
          <p:cNvGrpSpPr>
            <a:grpSpLocks/>
          </p:cNvGrpSpPr>
          <p:nvPr/>
        </p:nvGrpSpPr>
        <p:grpSpPr bwMode="auto">
          <a:xfrm>
            <a:off x="3533775" y="2762250"/>
            <a:ext cx="1893888" cy="781050"/>
            <a:chOff x="2194" y="1820"/>
            <a:chExt cx="1193" cy="492"/>
          </a:xfrm>
        </p:grpSpPr>
        <p:sp>
          <p:nvSpPr>
            <p:cNvPr id="240653" name="Line 9"/>
            <p:cNvSpPr>
              <a:spLocks noChangeShapeType="1"/>
            </p:cNvSpPr>
            <p:nvPr/>
          </p:nvSpPr>
          <p:spPr bwMode="auto">
            <a:xfrm flipH="1">
              <a:off x="2194" y="1949"/>
              <a:ext cx="497" cy="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0654" name="Text Box 10"/>
            <p:cNvSpPr txBox="1">
              <a:spLocks noChangeArrowheads="1"/>
            </p:cNvSpPr>
            <p:nvPr/>
          </p:nvSpPr>
          <p:spPr bwMode="auto">
            <a:xfrm>
              <a:off x="2663" y="1820"/>
              <a:ext cx="7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cs typeface="Arial" charset="0"/>
                </a:rPr>
                <a:t>Gaussian</a:t>
              </a:r>
            </a:p>
          </p:txBody>
        </p:sp>
      </p:grpSp>
      <p:grpSp>
        <p:nvGrpSpPr>
          <p:cNvPr id="347147" name="Group 11"/>
          <p:cNvGrpSpPr>
            <a:grpSpLocks/>
          </p:cNvGrpSpPr>
          <p:nvPr/>
        </p:nvGrpSpPr>
        <p:grpSpPr bwMode="auto">
          <a:xfrm>
            <a:off x="5381625" y="3956050"/>
            <a:ext cx="1377950" cy="1093788"/>
            <a:chOff x="3374" y="2721"/>
            <a:chExt cx="868" cy="689"/>
          </a:xfrm>
        </p:grpSpPr>
        <p:sp>
          <p:nvSpPr>
            <p:cNvPr id="240651" name="Text Box 12"/>
            <p:cNvSpPr txBox="1">
              <a:spLocks noChangeArrowheads="1"/>
            </p:cNvSpPr>
            <p:nvPr/>
          </p:nvSpPr>
          <p:spPr bwMode="auto">
            <a:xfrm>
              <a:off x="3374" y="2721"/>
              <a:ext cx="8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cs typeface="Arial" charset="0"/>
                </a:rPr>
                <a:t>Exponential</a:t>
              </a:r>
            </a:p>
          </p:txBody>
        </p:sp>
        <p:sp>
          <p:nvSpPr>
            <p:cNvPr id="240652" name="Line 13"/>
            <p:cNvSpPr>
              <a:spLocks noChangeShapeType="1"/>
            </p:cNvSpPr>
            <p:nvPr/>
          </p:nvSpPr>
          <p:spPr bwMode="auto">
            <a:xfrm flipH="1">
              <a:off x="3576" y="2960"/>
              <a:ext cx="87" cy="4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sp>
        <p:nvSpPr>
          <p:cNvPr id="240650" name="Text Box 14"/>
          <p:cNvSpPr txBox="1">
            <a:spLocks noChangeArrowheads="1"/>
          </p:cNvSpPr>
          <p:nvPr/>
        </p:nvSpPr>
        <p:spPr bwMode="auto">
          <a:xfrm>
            <a:off x="3805238" y="1790700"/>
            <a:ext cx="3365500" cy="5794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3200">
                <a:solidFill>
                  <a:srgbClr val="000000"/>
                </a:solidFill>
                <a:cs typeface="Arial" charset="0"/>
              </a:rPr>
              <a:t>Reciprocal Space</a:t>
            </a:r>
          </a:p>
        </p:txBody>
      </p:sp>
    </p:spTree>
    <p:extLst>
      <p:ext uri="{BB962C8B-B14F-4D97-AF65-F5344CB8AC3E}">
        <p14:creationId xmlns:p14="http://schemas.microsoft.com/office/powerpoint/2010/main" val="12203374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714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47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t>Scattering: atom by atom</a:t>
            </a:r>
          </a:p>
        </p:txBody>
      </p:sp>
      <p:graphicFrame>
        <p:nvGraphicFramePr>
          <p:cNvPr id="28675" name="Object 3"/>
          <p:cNvGraphicFramePr>
            <a:graphicFrameLocks noChangeAspect="1"/>
          </p:cNvGraphicFramePr>
          <p:nvPr>
            <p:ph idx="1"/>
          </p:nvPr>
        </p:nvGraphicFramePr>
        <p:xfrm>
          <a:off x="2443163" y="1763713"/>
          <a:ext cx="6086475" cy="4054475"/>
        </p:xfrm>
        <a:graphic>
          <a:graphicData uri="http://schemas.openxmlformats.org/presentationml/2006/ole">
            <mc:AlternateContent xmlns:mc="http://schemas.openxmlformats.org/markup-compatibility/2006">
              <mc:Choice xmlns:v="urn:schemas-microsoft-com:vml" Requires="v">
                <p:oleObj spid="_x0000_s145411" name="Chart" r:id="rId3" imgW="6096075" imgH="4067089" progId="MSGraph.Chart.8">
                  <p:embed followColorScheme="full"/>
                </p:oleObj>
              </mc:Choice>
              <mc:Fallback>
                <p:oleObj name="Chart" r:id="rId3" imgW="6096075" imgH="4067089" progId="MSGraph.Chart.8">
                  <p:embed followColorScheme="full"/>
                  <p:pic>
                    <p:nvPicPr>
                      <p:cNvPr id="0" name=""/>
                      <p:cNvPicPr>
                        <a:picLocks noChangeAspect="1" noChangeArrowheads="1"/>
                      </p:cNvPicPr>
                      <p:nvPr/>
                    </p:nvPicPr>
                    <p:blipFill>
                      <a:blip r:embed="rId4"/>
                      <a:srcRect/>
                      <a:stretch>
                        <a:fillRect/>
                      </a:stretch>
                    </p:blipFill>
                    <p:spPr bwMode="auto">
                      <a:xfrm>
                        <a:off x="2443163" y="1763713"/>
                        <a:ext cx="6086475" cy="405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8676" name="Oval 4"/>
          <p:cNvSpPr>
            <a:spLocks noChangeArrowheads="1"/>
          </p:cNvSpPr>
          <p:nvPr/>
        </p:nvSpPr>
        <p:spPr bwMode="auto">
          <a:xfrm>
            <a:off x="982663" y="2463800"/>
            <a:ext cx="182562" cy="182563"/>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28677" name="Oval 5"/>
          <p:cNvSpPr>
            <a:spLocks noChangeArrowheads="1"/>
          </p:cNvSpPr>
          <p:nvPr/>
        </p:nvSpPr>
        <p:spPr bwMode="auto">
          <a:xfrm>
            <a:off x="982663" y="2859088"/>
            <a:ext cx="182562" cy="182562"/>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28678" name="Oval 6"/>
          <p:cNvSpPr>
            <a:spLocks noChangeArrowheads="1"/>
          </p:cNvSpPr>
          <p:nvPr/>
        </p:nvSpPr>
        <p:spPr bwMode="auto">
          <a:xfrm>
            <a:off x="982663" y="3255963"/>
            <a:ext cx="182562" cy="182562"/>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28679" name="Oval 7"/>
          <p:cNvSpPr>
            <a:spLocks noChangeArrowheads="1"/>
          </p:cNvSpPr>
          <p:nvPr/>
        </p:nvSpPr>
        <p:spPr bwMode="auto">
          <a:xfrm>
            <a:off x="982663" y="3651250"/>
            <a:ext cx="182562" cy="182563"/>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28680" name="Oval 8"/>
          <p:cNvSpPr>
            <a:spLocks noChangeArrowheads="1"/>
          </p:cNvSpPr>
          <p:nvPr/>
        </p:nvSpPr>
        <p:spPr bwMode="auto">
          <a:xfrm>
            <a:off x="982663" y="4046538"/>
            <a:ext cx="182562" cy="182562"/>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28681" name="Oval 9"/>
          <p:cNvSpPr>
            <a:spLocks noChangeArrowheads="1"/>
          </p:cNvSpPr>
          <p:nvPr/>
        </p:nvSpPr>
        <p:spPr bwMode="auto">
          <a:xfrm>
            <a:off x="982663" y="4443413"/>
            <a:ext cx="182562" cy="182562"/>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28682" name="Text Box 10"/>
          <p:cNvSpPr txBox="1">
            <a:spLocks noChangeArrowheads="1"/>
          </p:cNvSpPr>
          <p:nvPr/>
        </p:nvSpPr>
        <p:spPr bwMode="auto">
          <a:xfrm>
            <a:off x="4746625" y="5665788"/>
            <a:ext cx="933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smtClean="0">
                <a:solidFill>
                  <a:srgbClr val="000000"/>
                </a:solidFill>
              </a:rPr>
              <a:t>h</a:t>
            </a:r>
            <a:r>
              <a:rPr lang="en-US" smtClean="0">
                <a:solidFill>
                  <a:srgbClr val="000000"/>
                </a:solidFill>
              </a:rPr>
              <a:t> index</a:t>
            </a:r>
          </a:p>
        </p:txBody>
      </p:sp>
      <p:sp>
        <p:nvSpPr>
          <p:cNvPr id="28683" name="Text Box 11"/>
          <p:cNvSpPr txBox="1">
            <a:spLocks noChangeArrowheads="1"/>
          </p:cNvSpPr>
          <p:nvPr/>
        </p:nvSpPr>
        <p:spPr bwMode="auto">
          <a:xfrm rot="16200000">
            <a:off x="1750219" y="3444082"/>
            <a:ext cx="1022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mtClean="0">
                <a:solidFill>
                  <a:srgbClr val="000000"/>
                </a:solidFill>
              </a:rPr>
              <a:t>intensity</a:t>
            </a:r>
          </a:p>
        </p:txBody>
      </p:sp>
    </p:spTree>
    <p:extLst>
      <p:ext uri="{BB962C8B-B14F-4D97-AF65-F5344CB8AC3E}">
        <p14:creationId xmlns:p14="http://schemas.microsoft.com/office/powerpoint/2010/main" val="3805289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a:xfrm>
            <a:off x="457200" y="0"/>
            <a:ext cx="8229600" cy="1143000"/>
          </a:xfrm>
          <a:noFill/>
        </p:spPr>
        <p:txBody>
          <a:bodyPr/>
          <a:lstStyle/>
          <a:p>
            <a:pPr eaLnBrk="1" hangingPunct="1"/>
            <a:r>
              <a:rPr lang="en-US" smtClean="0"/>
              <a:t>Debye-Waller-Ott factor</a:t>
            </a:r>
          </a:p>
        </p:txBody>
      </p:sp>
      <p:graphicFrame>
        <p:nvGraphicFramePr>
          <p:cNvPr id="241667" name="Object 3"/>
          <p:cNvGraphicFramePr>
            <a:graphicFrameLocks noGrp="1" noChangeAspect="1"/>
          </p:cNvGraphicFramePr>
          <p:nvPr>
            <p:ph type="chart" idx="1"/>
          </p:nvPr>
        </p:nvGraphicFramePr>
        <p:xfrm>
          <a:off x="868363" y="1039813"/>
          <a:ext cx="7418387" cy="5521325"/>
        </p:xfrm>
        <a:graphic>
          <a:graphicData uri="http://schemas.openxmlformats.org/presentationml/2006/ole">
            <mc:AlternateContent xmlns:mc="http://schemas.openxmlformats.org/markup-compatibility/2006">
              <mc:Choice xmlns:v="urn:schemas-microsoft-com:vml" Requires="v">
                <p:oleObj spid="_x0000_s111627" name="Chart" r:id="rId3" imgW="7448478" imgH="5543626" progId="MSGraph.Chart.8">
                  <p:embed followColorScheme="full"/>
                </p:oleObj>
              </mc:Choice>
              <mc:Fallback>
                <p:oleObj name="Chart" r:id="rId3" imgW="7448478" imgH="5543626" progId="MSGraph.Chart.8">
                  <p:embed followColorScheme="full"/>
                  <p:pic>
                    <p:nvPicPr>
                      <p:cNvPr id="0" name=""/>
                      <p:cNvPicPr>
                        <a:picLocks noChangeAspect="1" noChangeArrowheads="1"/>
                      </p:cNvPicPr>
                      <p:nvPr/>
                    </p:nvPicPr>
                    <p:blipFill>
                      <a:blip r:embed="rId4"/>
                      <a:srcRect/>
                      <a:stretch>
                        <a:fillRect/>
                      </a:stretch>
                    </p:blipFill>
                    <p:spPr bwMode="auto">
                      <a:xfrm>
                        <a:off x="868363" y="1039813"/>
                        <a:ext cx="7418387" cy="552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41668" name="Text Box 4"/>
          <p:cNvSpPr txBox="1">
            <a:spLocks noChangeArrowheads="1"/>
          </p:cNvSpPr>
          <p:nvPr/>
        </p:nvSpPr>
        <p:spPr bwMode="auto">
          <a:xfrm rot="-5400000">
            <a:off x="-1181100" y="36449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r>
              <a:rPr lang="en-US" b="1">
                <a:solidFill>
                  <a:srgbClr val="000000"/>
                </a:solidFill>
                <a:cs typeface="Arial" charset="0"/>
              </a:rPr>
              <a:t>normalized number of atoms</a:t>
            </a:r>
          </a:p>
        </p:txBody>
      </p:sp>
      <p:sp>
        <p:nvSpPr>
          <p:cNvPr id="241669" name="Text Box 5"/>
          <p:cNvSpPr txBox="1">
            <a:spLocks noChangeArrowheads="1"/>
          </p:cNvSpPr>
          <p:nvPr/>
        </p:nvSpPr>
        <p:spPr bwMode="auto">
          <a:xfrm>
            <a:off x="3113088" y="6424613"/>
            <a:ext cx="3524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b="1">
                <a:solidFill>
                  <a:srgbClr val="000000"/>
                </a:solidFill>
                <a:cs typeface="Arial" charset="0"/>
              </a:rPr>
              <a:t>magnitude of displacement (Å)</a:t>
            </a:r>
          </a:p>
        </p:txBody>
      </p:sp>
      <p:grpSp>
        <p:nvGrpSpPr>
          <p:cNvPr id="348166" name="Group 6"/>
          <p:cNvGrpSpPr>
            <a:grpSpLocks/>
          </p:cNvGrpSpPr>
          <p:nvPr/>
        </p:nvGrpSpPr>
        <p:grpSpPr bwMode="auto">
          <a:xfrm>
            <a:off x="5343525" y="3943350"/>
            <a:ext cx="1250950" cy="1093788"/>
            <a:chOff x="3374" y="2721"/>
            <a:chExt cx="788" cy="689"/>
          </a:xfrm>
        </p:grpSpPr>
        <p:sp>
          <p:nvSpPr>
            <p:cNvPr id="241675" name="Text Box 7"/>
            <p:cNvSpPr txBox="1">
              <a:spLocks noChangeArrowheads="1"/>
            </p:cNvSpPr>
            <p:nvPr/>
          </p:nvSpPr>
          <p:spPr bwMode="auto">
            <a:xfrm>
              <a:off x="3374" y="2721"/>
              <a:ext cx="7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cs typeface="Arial" charset="0"/>
                </a:rPr>
                <a:t>Lorentzian</a:t>
              </a:r>
            </a:p>
          </p:txBody>
        </p:sp>
        <p:sp>
          <p:nvSpPr>
            <p:cNvPr id="241676" name="Line 8"/>
            <p:cNvSpPr>
              <a:spLocks noChangeShapeType="1"/>
            </p:cNvSpPr>
            <p:nvPr/>
          </p:nvSpPr>
          <p:spPr bwMode="auto">
            <a:xfrm flipH="1">
              <a:off x="3576" y="2960"/>
              <a:ext cx="87" cy="4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348169" name="Group 9"/>
          <p:cNvGrpSpPr>
            <a:grpSpLocks/>
          </p:cNvGrpSpPr>
          <p:nvPr/>
        </p:nvGrpSpPr>
        <p:grpSpPr bwMode="auto">
          <a:xfrm>
            <a:off x="2970213" y="2751138"/>
            <a:ext cx="2281237" cy="366712"/>
            <a:chOff x="1871" y="1733"/>
            <a:chExt cx="1437" cy="231"/>
          </a:xfrm>
        </p:grpSpPr>
        <p:sp>
          <p:nvSpPr>
            <p:cNvPr id="241673" name="Line 10"/>
            <p:cNvSpPr>
              <a:spLocks noChangeShapeType="1"/>
            </p:cNvSpPr>
            <p:nvPr/>
          </p:nvSpPr>
          <p:spPr bwMode="auto">
            <a:xfrm flipH="1">
              <a:off x="1871" y="1862"/>
              <a:ext cx="702" cy="9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1674" name="Text Box 11"/>
            <p:cNvSpPr txBox="1">
              <a:spLocks noChangeArrowheads="1"/>
            </p:cNvSpPr>
            <p:nvPr/>
          </p:nvSpPr>
          <p:spPr bwMode="auto">
            <a:xfrm>
              <a:off x="2584" y="1733"/>
              <a:ext cx="7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cs typeface="Arial" charset="0"/>
                </a:rPr>
                <a:t>Gaussian</a:t>
              </a:r>
            </a:p>
          </p:txBody>
        </p:sp>
      </p:grpSp>
      <p:sp>
        <p:nvSpPr>
          <p:cNvPr id="241672" name="Text Box 12"/>
          <p:cNvSpPr txBox="1">
            <a:spLocks noChangeArrowheads="1"/>
          </p:cNvSpPr>
          <p:nvPr/>
        </p:nvSpPr>
        <p:spPr bwMode="auto">
          <a:xfrm>
            <a:off x="4668838" y="1814513"/>
            <a:ext cx="2508250" cy="5794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3200">
                <a:solidFill>
                  <a:srgbClr val="000000"/>
                </a:solidFill>
                <a:cs typeface="Arial" charset="0"/>
              </a:rPr>
              <a:t>Direct Space</a:t>
            </a:r>
          </a:p>
        </p:txBody>
      </p:sp>
    </p:spTree>
    <p:extLst>
      <p:ext uri="{BB962C8B-B14F-4D97-AF65-F5344CB8AC3E}">
        <p14:creationId xmlns:p14="http://schemas.microsoft.com/office/powerpoint/2010/main" val="17358824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81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48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2690" name="Object 2"/>
          <p:cNvGraphicFramePr>
            <a:graphicFrameLocks noGrp="1" noChangeAspect="1"/>
          </p:cNvGraphicFramePr>
          <p:nvPr>
            <p:ph type="chart" idx="1"/>
          </p:nvPr>
        </p:nvGraphicFramePr>
        <p:xfrm>
          <a:off x="868363" y="1360488"/>
          <a:ext cx="7418387" cy="5199062"/>
        </p:xfrm>
        <a:graphic>
          <a:graphicData uri="http://schemas.openxmlformats.org/presentationml/2006/ole">
            <mc:AlternateContent xmlns:mc="http://schemas.openxmlformats.org/markup-compatibility/2006">
              <mc:Choice xmlns:v="urn:schemas-microsoft-com:vml" Requires="v">
                <p:oleObj spid="_x0000_s112651" name="Chart" r:id="rId3" imgW="7448478" imgH="5219706" progId="MSGraph.Chart.8">
                  <p:embed followColorScheme="full"/>
                </p:oleObj>
              </mc:Choice>
              <mc:Fallback>
                <p:oleObj name="Chart" r:id="rId3" imgW="7448478" imgH="5219706" progId="MSGraph.Chart.8">
                  <p:embed followColorScheme="full"/>
                  <p:pic>
                    <p:nvPicPr>
                      <p:cNvPr id="0" name=""/>
                      <p:cNvPicPr>
                        <a:picLocks noChangeAspect="1" noChangeArrowheads="1"/>
                      </p:cNvPicPr>
                      <p:nvPr/>
                    </p:nvPicPr>
                    <p:blipFill>
                      <a:blip r:embed="rId4"/>
                      <a:srcRect/>
                      <a:stretch>
                        <a:fillRect/>
                      </a:stretch>
                    </p:blipFill>
                    <p:spPr bwMode="auto">
                      <a:xfrm>
                        <a:off x="868363" y="1360488"/>
                        <a:ext cx="7418387" cy="519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42691" name="Text Box 3"/>
          <p:cNvSpPr txBox="1">
            <a:spLocks noChangeArrowheads="1"/>
          </p:cNvSpPr>
          <p:nvPr/>
        </p:nvSpPr>
        <p:spPr bwMode="auto">
          <a:xfrm rot="-5400000">
            <a:off x="-974724" y="3741737"/>
            <a:ext cx="36433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r>
              <a:rPr lang="en-US">
                <a:solidFill>
                  <a:srgbClr val="000000"/>
                </a:solidFill>
                <a:cs typeface="Arial" charset="0"/>
              </a:rPr>
              <a:t>scaled &lt;F</a:t>
            </a:r>
            <a:r>
              <a:rPr lang="en-US" baseline="30000">
                <a:solidFill>
                  <a:srgbClr val="000000"/>
                </a:solidFill>
                <a:cs typeface="Arial" charset="0"/>
              </a:rPr>
              <a:t>2</a:t>
            </a:r>
            <a:r>
              <a:rPr lang="en-US">
                <a:solidFill>
                  <a:srgbClr val="000000"/>
                </a:solidFill>
                <a:cs typeface="Arial" charset="0"/>
              </a:rPr>
              <a:t>&gt;</a:t>
            </a:r>
          </a:p>
        </p:txBody>
      </p:sp>
      <p:sp>
        <p:nvSpPr>
          <p:cNvPr id="242692" name="Text Box 4"/>
          <p:cNvSpPr txBox="1">
            <a:spLocks noChangeArrowheads="1"/>
          </p:cNvSpPr>
          <p:nvPr/>
        </p:nvSpPr>
        <p:spPr bwMode="auto">
          <a:xfrm>
            <a:off x="4265613" y="6424613"/>
            <a:ext cx="12176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b="1">
                <a:solidFill>
                  <a:srgbClr val="000000"/>
                </a:solidFill>
                <a:cs typeface="Arial" charset="0"/>
              </a:rPr>
              <a:t>(sin(</a:t>
            </a:r>
            <a:r>
              <a:rPr lang="el-GR" b="1">
                <a:solidFill>
                  <a:srgbClr val="000000"/>
                </a:solidFill>
                <a:cs typeface="Arial" charset="0"/>
              </a:rPr>
              <a:t>θ</a:t>
            </a:r>
            <a:r>
              <a:rPr lang="en-US" b="1">
                <a:solidFill>
                  <a:srgbClr val="000000"/>
                </a:solidFill>
                <a:cs typeface="Arial" charset="0"/>
              </a:rPr>
              <a:t>)/</a:t>
            </a:r>
            <a:r>
              <a:rPr lang="el-GR" b="1">
                <a:solidFill>
                  <a:srgbClr val="000000"/>
                </a:solidFill>
                <a:cs typeface="Arial" charset="0"/>
              </a:rPr>
              <a:t>λ</a:t>
            </a:r>
            <a:r>
              <a:rPr lang="en-US" b="1">
                <a:solidFill>
                  <a:srgbClr val="000000"/>
                </a:solidFill>
                <a:cs typeface="Arial" charset="0"/>
              </a:rPr>
              <a:t>)</a:t>
            </a:r>
            <a:r>
              <a:rPr lang="en-US" b="1" baseline="30000">
                <a:solidFill>
                  <a:srgbClr val="000000"/>
                </a:solidFill>
                <a:cs typeface="Arial" charset="0"/>
              </a:rPr>
              <a:t>2</a:t>
            </a:r>
            <a:endParaRPr lang="el-GR" b="1" baseline="30000">
              <a:solidFill>
                <a:srgbClr val="000000"/>
              </a:solidFill>
              <a:cs typeface="Arial" charset="0"/>
            </a:endParaRPr>
          </a:p>
        </p:txBody>
      </p:sp>
      <p:sp>
        <p:nvSpPr>
          <p:cNvPr id="242693"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a:solidFill>
                  <a:srgbClr val="000000"/>
                </a:solidFill>
                <a:cs typeface="Arial" charset="0"/>
              </a:rPr>
              <a:t>Wilson plot</a:t>
            </a:r>
          </a:p>
        </p:txBody>
      </p:sp>
      <p:sp>
        <p:nvSpPr>
          <p:cNvPr id="242694" name="Text Box 6"/>
          <p:cNvSpPr txBox="1">
            <a:spLocks noChangeArrowheads="1"/>
          </p:cNvSpPr>
          <p:nvPr/>
        </p:nvSpPr>
        <p:spPr bwMode="auto">
          <a:xfrm>
            <a:off x="1422400" y="5945188"/>
            <a:ext cx="6869113" cy="11350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cs typeface="Arial" charset="0"/>
              </a:rPr>
              <a:t> 4.1       3.5      3.2        2.9       2.7       2.5       2.4       2.2       2.1</a:t>
            </a:r>
          </a:p>
          <a:p>
            <a:pPr eaLnBrk="1" fontAlgn="base" hangingPunct="1">
              <a:lnSpc>
                <a:spcPct val="140000"/>
              </a:lnSpc>
              <a:spcBef>
                <a:spcPct val="0"/>
              </a:spcBef>
              <a:spcAft>
                <a:spcPct val="0"/>
              </a:spcAft>
            </a:pPr>
            <a:r>
              <a:rPr lang="en-US">
                <a:solidFill>
                  <a:srgbClr val="000000"/>
                </a:solidFill>
                <a:cs typeface="Arial" charset="0"/>
              </a:rPr>
              <a:t>			resolution (Å)</a:t>
            </a:r>
          </a:p>
          <a:p>
            <a:pPr eaLnBrk="1" fontAlgn="base" hangingPunct="1">
              <a:lnSpc>
                <a:spcPct val="140000"/>
              </a:lnSpc>
              <a:spcBef>
                <a:spcPct val="0"/>
              </a:spcBef>
              <a:spcAft>
                <a:spcPct val="0"/>
              </a:spcAft>
            </a:pPr>
            <a:endParaRPr lang="en-US">
              <a:solidFill>
                <a:srgbClr val="000000"/>
              </a:solidFill>
              <a:cs typeface="Arial" charset="0"/>
            </a:endParaRPr>
          </a:p>
        </p:txBody>
      </p:sp>
      <p:sp>
        <p:nvSpPr>
          <p:cNvPr id="349191" name="Text Box 7"/>
          <p:cNvSpPr txBox="1">
            <a:spLocks noChangeArrowheads="1"/>
          </p:cNvSpPr>
          <p:nvPr/>
        </p:nvSpPr>
        <p:spPr bwMode="auto">
          <a:xfrm>
            <a:off x="6440488" y="1092200"/>
            <a:ext cx="2468562" cy="23971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lnSpc>
                <a:spcPct val="135000"/>
              </a:lnSpc>
              <a:spcBef>
                <a:spcPct val="0"/>
              </a:spcBef>
              <a:spcAft>
                <a:spcPct val="0"/>
              </a:spcAft>
            </a:pPr>
            <a:r>
              <a:rPr lang="en-US" sz="2800">
                <a:solidFill>
                  <a:srgbClr val="000000"/>
                </a:solidFill>
                <a:cs typeface="Arial" charset="0"/>
              </a:rPr>
              <a:t>R</a:t>
            </a:r>
            <a:r>
              <a:rPr lang="en-US" sz="2800" baseline="-25000">
                <a:solidFill>
                  <a:srgbClr val="000000"/>
                </a:solidFill>
                <a:cs typeface="Arial" charset="0"/>
              </a:rPr>
              <a:t>cryst</a:t>
            </a:r>
            <a:r>
              <a:rPr lang="en-US" sz="2800">
                <a:solidFill>
                  <a:srgbClr val="000000"/>
                </a:solidFill>
                <a:cs typeface="Arial" charset="0"/>
              </a:rPr>
              <a:t>/R</a:t>
            </a:r>
            <a:r>
              <a:rPr lang="en-US" sz="2800" baseline="-25000">
                <a:solidFill>
                  <a:srgbClr val="000000"/>
                </a:solidFill>
                <a:cs typeface="Arial" charset="0"/>
              </a:rPr>
              <a:t>free</a:t>
            </a:r>
          </a:p>
          <a:p>
            <a:pPr eaLnBrk="1" fontAlgn="base" hangingPunct="1">
              <a:lnSpc>
                <a:spcPct val="135000"/>
              </a:lnSpc>
              <a:spcBef>
                <a:spcPct val="0"/>
              </a:spcBef>
              <a:spcAft>
                <a:spcPct val="0"/>
              </a:spcAft>
            </a:pPr>
            <a:r>
              <a:rPr lang="en-US" sz="2800">
                <a:solidFill>
                  <a:srgbClr val="FF0000"/>
                </a:solidFill>
                <a:cs typeface="Arial" charset="0"/>
              </a:rPr>
              <a:t>0.355/0.514</a:t>
            </a:r>
          </a:p>
          <a:p>
            <a:pPr eaLnBrk="1" fontAlgn="base" hangingPunct="1">
              <a:lnSpc>
                <a:spcPct val="135000"/>
              </a:lnSpc>
              <a:spcBef>
                <a:spcPct val="0"/>
              </a:spcBef>
              <a:spcAft>
                <a:spcPct val="0"/>
              </a:spcAft>
            </a:pPr>
            <a:r>
              <a:rPr lang="en-US" sz="2800">
                <a:solidFill>
                  <a:srgbClr val="99CC00"/>
                </a:solidFill>
                <a:cs typeface="Arial" charset="0"/>
              </a:rPr>
              <a:t> </a:t>
            </a:r>
          </a:p>
          <a:p>
            <a:pPr eaLnBrk="1" fontAlgn="base" hangingPunct="1">
              <a:lnSpc>
                <a:spcPct val="135000"/>
              </a:lnSpc>
              <a:spcBef>
                <a:spcPct val="0"/>
              </a:spcBef>
              <a:spcAft>
                <a:spcPct val="0"/>
              </a:spcAft>
            </a:pPr>
            <a:r>
              <a:rPr lang="en-US" sz="2800">
                <a:solidFill>
                  <a:srgbClr val="0000FF"/>
                </a:solidFill>
                <a:cs typeface="Arial" charset="0"/>
              </a:rPr>
              <a:t> </a:t>
            </a:r>
          </a:p>
        </p:txBody>
      </p:sp>
      <p:sp>
        <p:nvSpPr>
          <p:cNvPr id="242696" name="Rectangle 8"/>
          <p:cNvSpPr>
            <a:spLocks noChangeArrowheads="1"/>
          </p:cNvSpPr>
          <p:nvPr/>
        </p:nvSpPr>
        <p:spPr bwMode="auto">
          <a:xfrm>
            <a:off x="4271963" y="2309813"/>
            <a:ext cx="2105025" cy="1095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Tree>
    <p:extLst>
      <p:ext uri="{BB962C8B-B14F-4D97-AF65-F5344CB8AC3E}">
        <p14:creationId xmlns:p14="http://schemas.microsoft.com/office/powerpoint/2010/main" val="4079081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91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91"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3714" name="Object 2"/>
          <p:cNvGraphicFramePr>
            <a:graphicFrameLocks noGrp="1" noChangeAspect="1"/>
          </p:cNvGraphicFramePr>
          <p:nvPr>
            <p:ph type="chart" idx="1"/>
          </p:nvPr>
        </p:nvGraphicFramePr>
        <p:xfrm>
          <a:off x="868363" y="1360488"/>
          <a:ext cx="7418387" cy="5199062"/>
        </p:xfrm>
        <a:graphic>
          <a:graphicData uri="http://schemas.openxmlformats.org/presentationml/2006/ole">
            <mc:AlternateContent xmlns:mc="http://schemas.openxmlformats.org/markup-compatibility/2006">
              <mc:Choice xmlns:v="urn:schemas-microsoft-com:vml" Requires="v">
                <p:oleObj spid="_x0000_s113675" name="Chart" r:id="rId3" imgW="7448478" imgH="5219706" progId="MSGraph.Chart.8">
                  <p:embed followColorScheme="full"/>
                </p:oleObj>
              </mc:Choice>
              <mc:Fallback>
                <p:oleObj name="Chart" r:id="rId3" imgW="7448478" imgH="5219706" progId="MSGraph.Chart.8">
                  <p:embed followColorScheme="full"/>
                  <p:pic>
                    <p:nvPicPr>
                      <p:cNvPr id="0" name=""/>
                      <p:cNvPicPr>
                        <a:picLocks noChangeAspect="1" noChangeArrowheads="1"/>
                      </p:cNvPicPr>
                      <p:nvPr/>
                    </p:nvPicPr>
                    <p:blipFill>
                      <a:blip r:embed="rId4"/>
                      <a:srcRect/>
                      <a:stretch>
                        <a:fillRect/>
                      </a:stretch>
                    </p:blipFill>
                    <p:spPr bwMode="auto">
                      <a:xfrm>
                        <a:off x="868363" y="1360488"/>
                        <a:ext cx="7418387" cy="519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43715" name="Text Box 3"/>
          <p:cNvSpPr txBox="1">
            <a:spLocks noChangeArrowheads="1"/>
          </p:cNvSpPr>
          <p:nvPr/>
        </p:nvSpPr>
        <p:spPr bwMode="auto">
          <a:xfrm rot="-5400000">
            <a:off x="-974724" y="3741737"/>
            <a:ext cx="36433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r>
              <a:rPr lang="en-US">
                <a:solidFill>
                  <a:srgbClr val="000000"/>
                </a:solidFill>
                <a:cs typeface="Arial" charset="0"/>
              </a:rPr>
              <a:t>scaled &lt;F</a:t>
            </a:r>
            <a:r>
              <a:rPr lang="en-US" baseline="30000">
                <a:solidFill>
                  <a:srgbClr val="000000"/>
                </a:solidFill>
                <a:cs typeface="Arial" charset="0"/>
              </a:rPr>
              <a:t>2</a:t>
            </a:r>
            <a:r>
              <a:rPr lang="en-US">
                <a:solidFill>
                  <a:srgbClr val="000000"/>
                </a:solidFill>
                <a:cs typeface="Arial" charset="0"/>
              </a:rPr>
              <a:t>&gt;</a:t>
            </a:r>
          </a:p>
        </p:txBody>
      </p:sp>
      <p:sp>
        <p:nvSpPr>
          <p:cNvPr id="243716" name="Text Box 4"/>
          <p:cNvSpPr txBox="1">
            <a:spLocks noChangeArrowheads="1"/>
          </p:cNvSpPr>
          <p:nvPr/>
        </p:nvSpPr>
        <p:spPr bwMode="auto">
          <a:xfrm>
            <a:off x="4265613" y="6424613"/>
            <a:ext cx="12176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b="1">
                <a:solidFill>
                  <a:srgbClr val="000000"/>
                </a:solidFill>
                <a:cs typeface="Arial" charset="0"/>
              </a:rPr>
              <a:t>(sin(</a:t>
            </a:r>
            <a:r>
              <a:rPr lang="el-GR" b="1">
                <a:solidFill>
                  <a:srgbClr val="000000"/>
                </a:solidFill>
                <a:cs typeface="Arial" charset="0"/>
              </a:rPr>
              <a:t>θ</a:t>
            </a:r>
            <a:r>
              <a:rPr lang="en-US" b="1">
                <a:solidFill>
                  <a:srgbClr val="000000"/>
                </a:solidFill>
                <a:cs typeface="Arial" charset="0"/>
              </a:rPr>
              <a:t>)/</a:t>
            </a:r>
            <a:r>
              <a:rPr lang="el-GR" b="1">
                <a:solidFill>
                  <a:srgbClr val="000000"/>
                </a:solidFill>
                <a:cs typeface="Arial" charset="0"/>
              </a:rPr>
              <a:t>λ</a:t>
            </a:r>
            <a:r>
              <a:rPr lang="en-US" b="1">
                <a:solidFill>
                  <a:srgbClr val="000000"/>
                </a:solidFill>
                <a:cs typeface="Arial" charset="0"/>
              </a:rPr>
              <a:t>)</a:t>
            </a:r>
            <a:r>
              <a:rPr lang="en-US" b="1" baseline="30000">
                <a:solidFill>
                  <a:srgbClr val="000000"/>
                </a:solidFill>
                <a:cs typeface="Arial" charset="0"/>
              </a:rPr>
              <a:t>2</a:t>
            </a:r>
            <a:endParaRPr lang="el-GR" b="1" baseline="30000">
              <a:solidFill>
                <a:srgbClr val="000000"/>
              </a:solidFill>
              <a:cs typeface="Arial" charset="0"/>
            </a:endParaRPr>
          </a:p>
        </p:txBody>
      </p:sp>
      <p:sp>
        <p:nvSpPr>
          <p:cNvPr id="243717"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a:solidFill>
                  <a:srgbClr val="000000"/>
                </a:solidFill>
                <a:cs typeface="Arial" charset="0"/>
              </a:rPr>
              <a:t>Wilson plot</a:t>
            </a:r>
          </a:p>
        </p:txBody>
      </p:sp>
      <p:sp>
        <p:nvSpPr>
          <p:cNvPr id="243718" name="Text Box 6"/>
          <p:cNvSpPr txBox="1">
            <a:spLocks noChangeArrowheads="1"/>
          </p:cNvSpPr>
          <p:nvPr/>
        </p:nvSpPr>
        <p:spPr bwMode="auto">
          <a:xfrm>
            <a:off x="1422400" y="5945188"/>
            <a:ext cx="6869113" cy="11350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cs typeface="Arial" charset="0"/>
              </a:rPr>
              <a:t> 4.1       3.5      3.2        2.9       2.7       2.5       2.4       2.2       2.1</a:t>
            </a:r>
          </a:p>
          <a:p>
            <a:pPr eaLnBrk="1" fontAlgn="base" hangingPunct="1">
              <a:lnSpc>
                <a:spcPct val="140000"/>
              </a:lnSpc>
              <a:spcBef>
                <a:spcPct val="0"/>
              </a:spcBef>
              <a:spcAft>
                <a:spcPct val="0"/>
              </a:spcAft>
            </a:pPr>
            <a:r>
              <a:rPr lang="en-US">
                <a:solidFill>
                  <a:srgbClr val="000000"/>
                </a:solidFill>
                <a:cs typeface="Arial" charset="0"/>
              </a:rPr>
              <a:t>			resolution (Å)</a:t>
            </a:r>
          </a:p>
          <a:p>
            <a:pPr eaLnBrk="1" fontAlgn="base" hangingPunct="1">
              <a:lnSpc>
                <a:spcPct val="140000"/>
              </a:lnSpc>
              <a:spcBef>
                <a:spcPct val="0"/>
              </a:spcBef>
              <a:spcAft>
                <a:spcPct val="0"/>
              </a:spcAft>
            </a:pPr>
            <a:endParaRPr lang="en-US">
              <a:solidFill>
                <a:srgbClr val="000000"/>
              </a:solidFill>
              <a:cs typeface="Arial" charset="0"/>
            </a:endParaRPr>
          </a:p>
        </p:txBody>
      </p:sp>
      <p:sp>
        <p:nvSpPr>
          <p:cNvPr id="350215" name="Text Box 7"/>
          <p:cNvSpPr txBox="1">
            <a:spLocks noChangeArrowheads="1"/>
          </p:cNvSpPr>
          <p:nvPr/>
        </p:nvSpPr>
        <p:spPr bwMode="auto">
          <a:xfrm>
            <a:off x="6440488" y="1092200"/>
            <a:ext cx="2468562" cy="23971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lnSpc>
                <a:spcPct val="135000"/>
              </a:lnSpc>
              <a:spcBef>
                <a:spcPct val="0"/>
              </a:spcBef>
              <a:spcAft>
                <a:spcPct val="0"/>
              </a:spcAft>
            </a:pPr>
            <a:r>
              <a:rPr lang="en-US" sz="2800">
                <a:solidFill>
                  <a:srgbClr val="000000"/>
                </a:solidFill>
                <a:cs typeface="Arial" charset="0"/>
              </a:rPr>
              <a:t>R</a:t>
            </a:r>
            <a:r>
              <a:rPr lang="en-US" sz="2800" baseline="-25000">
                <a:solidFill>
                  <a:srgbClr val="000000"/>
                </a:solidFill>
                <a:cs typeface="Arial" charset="0"/>
              </a:rPr>
              <a:t>cryst</a:t>
            </a:r>
            <a:r>
              <a:rPr lang="en-US" sz="2800">
                <a:solidFill>
                  <a:srgbClr val="000000"/>
                </a:solidFill>
                <a:cs typeface="Arial" charset="0"/>
              </a:rPr>
              <a:t>/R</a:t>
            </a:r>
            <a:r>
              <a:rPr lang="en-US" sz="2800" baseline="-25000">
                <a:solidFill>
                  <a:srgbClr val="000000"/>
                </a:solidFill>
                <a:cs typeface="Arial" charset="0"/>
              </a:rPr>
              <a:t>free</a:t>
            </a:r>
          </a:p>
          <a:p>
            <a:pPr eaLnBrk="1" fontAlgn="base" hangingPunct="1">
              <a:lnSpc>
                <a:spcPct val="135000"/>
              </a:lnSpc>
              <a:spcBef>
                <a:spcPct val="0"/>
              </a:spcBef>
              <a:spcAft>
                <a:spcPct val="0"/>
              </a:spcAft>
            </a:pPr>
            <a:r>
              <a:rPr lang="en-US" sz="2800">
                <a:solidFill>
                  <a:srgbClr val="FF0000"/>
                </a:solidFill>
                <a:cs typeface="Arial" charset="0"/>
              </a:rPr>
              <a:t>0.355/0.514</a:t>
            </a:r>
          </a:p>
          <a:p>
            <a:pPr eaLnBrk="1" fontAlgn="base" hangingPunct="1">
              <a:lnSpc>
                <a:spcPct val="135000"/>
              </a:lnSpc>
              <a:spcBef>
                <a:spcPct val="0"/>
              </a:spcBef>
              <a:spcAft>
                <a:spcPct val="0"/>
              </a:spcAft>
            </a:pPr>
            <a:r>
              <a:rPr lang="en-US" sz="2800">
                <a:solidFill>
                  <a:srgbClr val="99CC00"/>
                </a:solidFill>
                <a:cs typeface="Arial" charset="0"/>
              </a:rPr>
              <a:t>0.257/0.449</a:t>
            </a:r>
          </a:p>
          <a:p>
            <a:pPr eaLnBrk="1" fontAlgn="base" hangingPunct="1">
              <a:lnSpc>
                <a:spcPct val="135000"/>
              </a:lnSpc>
              <a:spcBef>
                <a:spcPct val="0"/>
              </a:spcBef>
              <a:spcAft>
                <a:spcPct val="0"/>
              </a:spcAft>
            </a:pPr>
            <a:r>
              <a:rPr lang="en-US" sz="2800">
                <a:solidFill>
                  <a:srgbClr val="0000FF"/>
                </a:solidFill>
                <a:cs typeface="Arial" charset="0"/>
              </a:rPr>
              <a:t>0.209/0.407</a:t>
            </a:r>
          </a:p>
        </p:txBody>
      </p:sp>
      <p:sp>
        <p:nvSpPr>
          <p:cNvPr id="243720" name="Rectangle 8"/>
          <p:cNvSpPr>
            <a:spLocks noChangeArrowheads="1"/>
          </p:cNvSpPr>
          <p:nvPr/>
        </p:nvSpPr>
        <p:spPr bwMode="auto">
          <a:xfrm>
            <a:off x="4271963" y="2900363"/>
            <a:ext cx="4872037" cy="5048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Tree>
    <p:extLst>
      <p:ext uri="{BB962C8B-B14F-4D97-AF65-F5344CB8AC3E}">
        <p14:creationId xmlns:p14="http://schemas.microsoft.com/office/powerpoint/2010/main" val="52721523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02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4738" name="Object 2"/>
          <p:cNvGraphicFramePr>
            <a:graphicFrameLocks noGrp="1" noChangeAspect="1"/>
          </p:cNvGraphicFramePr>
          <p:nvPr>
            <p:ph type="chart" idx="1"/>
          </p:nvPr>
        </p:nvGraphicFramePr>
        <p:xfrm>
          <a:off x="868363" y="1360488"/>
          <a:ext cx="7418387" cy="5199062"/>
        </p:xfrm>
        <a:graphic>
          <a:graphicData uri="http://schemas.openxmlformats.org/presentationml/2006/ole">
            <mc:AlternateContent xmlns:mc="http://schemas.openxmlformats.org/markup-compatibility/2006">
              <mc:Choice xmlns:v="urn:schemas-microsoft-com:vml" Requires="v">
                <p:oleObj spid="_x0000_s114699" name="Chart" r:id="rId3" imgW="7448478" imgH="5219706" progId="MSGraph.Chart.8">
                  <p:embed followColorScheme="full"/>
                </p:oleObj>
              </mc:Choice>
              <mc:Fallback>
                <p:oleObj name="Chart" r:id="rId3" imgW="7448478" imgH="5219706" progId="MSGraph.Chart.8">
                  <p:embed followColorScheme="full"/>
                  <p:pic>
                    <p:nvPicPr>
                      <p:cNvPr id="0" name=""/>
                      <p:cNvPicPr>
                        <a:picLocks noChangeAspect="1" noChangeArrowheads="1"/>
                      </p:cNvPicPr>
                      <p:nvPr/>
                    </p:nvPicPr>
                    <p:blipFill>
                      <a:blip r:embed="rId4"/>
                      <a:srcRect/>
                      <a:stretch>
                        <a:fillRect/>
                      </a:stretch>
                    </p:blipFill>
                    <p:spPr bwMode="auto">
                      <a:xfrm>
                        <a:off x="868363" y="1360488"/>
                        <a:ext cx="7418387" cy="519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44739" name="Text Box 3"/>
          <p:cNvSpPr txBox="1">
            <a:spLocks noChangeArrowheads="1"/>
          </p:cNvSpPr>
          <p:nvPr/>
        </p:nvSpPr>
        <p:spPr bwMode="auto">
          <a:xfrm rot="-5400000">
            <a:off x="-974724" y="3741737"/>
            <a:ext cx="36433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r>
              <a:rPr lang="en-US">
                <a:solidFill>
                  <a:srgbClr val="000000"/>
                </a:solidFill>
                <a:cs typeface="Arial" charset="0"/>
              </a:rPr>
              <a:t>scaled &lt;F</a:t>
            </a:r>
            <a:r>
              <a:rPr lang="en-US" baseline="30000">
                <a:solidFill>
                  <a:srgbClr val="000000"/>
                </a:solidFill>
                <a:cs typeface="Arial" charset="0"/>
              </a:rPr>
              <a:t>2</a:t>
            </a:r>
            <a:r>
              <a:rPr lang="en-US">
                <a:solidFill>
                  <a:srgbClr val="000000"/>
                </a:solidFill>
                <a:cs typeface="Arial" charset="0"/>
              </a:rPr>
              <a:t>&gt;</a:t>
            </a:r>
          </a:p>
        </p:txBody>
      </p:sp>
      <p:sp>
        <p:nvSpPr>
          <p:cNvPr id="244740" name="Text Box 4"/>
          <p:cNvSpPr txBox="1">
            <a:spLocks noChangeArrowheads="1"/>
          </p:cNvSpPr>
          <p:nvPr/>
        </p:nvSpPr>
        <p:spPr bwMode="auto">
          <a:xfrm>
            <a:off x="4265613" y="6424613"/>
            <a:ext cx="12176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b="1">
                <a:solidFill>
                  <a:srgbClr val="000000"/>
                </a:solidFill>
                <a:cs typeface="Arial" charset="0"/>
              </a:rPr>
              <a:t>(sin(</a:t>
            </a:r>
            <a:r>
              <a:rPr lang="el-GR" b="1">
                <a:solidFill>
                  <a:srgbClr val="000000"/>
                </a:solidFill>
                <a:cs typeface="Arial" charset="0"/>
              </a:rPr>
              <a:t>θ</a:t>
            </a:r>
            <a:r>
              <a:rPr lang="en-US" b="1">
                <a:solidFill>
                  <a:srgbClr val="000000"/>
                </a:solidFill>
                <a:cs typeface="Arial" charset="0"/>
              </a:rPr>
              <a:t>)/</a:t>
            </a:r>
            <a:r>
              <a:rPr lang="el-GR" b="1">
                <a:solidFill>
                  <a:srgbClr val="000000"/>
                </a:solidFill>
                <a:cs typeface="Arial" charset="0"/>
              </a:rPr>
              <a:t>λ</a:t>
            </a:r>
            <a:r>
              <a:rPr lang="en-US" b="1">
                <a:solidFill>
                  <a:srgbClr val="000000"/>
                </a:solidFill>
                <a:cs typeface="Arial" charset="0"/>
              </a:rPr>
              <a:t>)</a:t>
            </a:r>
            <a:r>
              <a:rPr lang="en-US" b="1" baseline="30000">
                <a:solidFill>
                  <a:srgbClr val="000000"/>
                </a:solidFill>
                <a:cs typeface="Arial" charset="0"/>
              </a:rPr>
              <a:t>2</a:t>
            </a:r>
            <a:endParaRPr lang="el-GR" b="1" baseline="30000">
              <a:solidFill>
                <a:srgbClr val="000000"/>
              </a:solidFill>
              <a:cs typeface="Arial" charset="0"/>
            </a:endParaRPr>
          </a:p>
        </p:txBody>
      </p:sp>
      <p:sp>
        <p:nvSpPr>
          <p:cNvPr id="244741"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a:solidFill>
                  <a:srgbClr val="000000"/>
                </a:solidFill>
                <a:cs typeface="Arial" charset="0"/>
              </a:rPr>
              <a:t>Wilson plot</a:t>
            </a:r>
          </a:p>
        </p:txBody>
      </p:sp>
      <p:sp>
        <p:nvSpPr>
          <p:cNvPr id="244742" name="Text Box 6"/>
          <p:cNvSpPr txBox="1">
            <a:spLocks noChangeArrowheads="1"/>
          </p:cNvSpPr>
          <p:nvPr/>
        </p:nvSpPr>
        <p:spPr bwMode="auto">
          <a:xfrm>
            <a:off x="1422400" y="5945188"/>
            <a:ext cx="6869113" cy="11350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cs typeface="Arial" charset="0"/>
              </a:rPr>
              <a:t> 4.1       3.5      3.2        2.9       2.7       2.5       2.4       2.2       2.1</a:t>
            </a:r>
          </a:p>
          <a:p>
            <a:pPr eaLnBrk="1" fontAlgn="base" hangingPunct="1">
              <a:lnSpc>
                <a:spcPct val="140000"/>
              </a:lnSpc>
              <a:spcBef>
                <a:spcPct val="0"/>
              </a:spcBef>
              <a:spcAft>
                <a:spcPct val="0"/>
              </a:spcAft>
            </a:pPr>
            <a:r>
              <a:rPr lang="en-US">
                <a:solidFill>
                  <a:srgbClr val="000000"/>
                </a:solidFill>
                <a:cs typeface="Arial" charset="0"/>
              </a:rPr>
              <a:t>			resolution (Å)</a:t>
            </a:r>
          </a:p>
          <a:p>
            <a:pPr eaLnBrk="1" fontAlgn="base" hangingPunct="1">
              <a:lnSpc>
                <a:spcPct val="140000"/>
              </a:lnSpc>
              <a:spcBef>
                <a:spcPct val="0"/>
              </a:spcBef>
              <a:spcAft>
                <a:spcPct val="0"/>
              </a:spcAft>
            </a:pPr>
            <a:endParaRPr lang="en-US">
              <a:solidFill>
                <a:srgbClr val="000000"/>
              </a:solidFill>
              <a:cs typeface="Arial" charset="0"/>
            </a:endParaRPr>
          </a:p>
        </p:txBody>
      </p:sp>
      <p:sp>
        <p:nvSpPr>
          <p:cNvPr id="351239" name="Text Box 7"/>
          <p:cNvSpPr txBox="1">
            <a:spLocks noChangeArrowheads="1"/>
          </p:cNvSpPr>
          <p:nvPr/>
        </p:nvSpPr>
        <p:spPr bwMode="auto">
          <a:xfrm>
            <a:off x="6440488" y="1092200"/>
            <a:ext cx="2468562" cy="23971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lnSpc>
                <a:spcPct val="135000"/>
              </a:lnSpc>
              <a:spcBef>
                <a:spcPct val="0"/>
              </a:spcBef>
              <a:spcAft>
                <a:spcPct val="0"/>
              </a:spcAft>
            </a:pPr>
            <a:r>
              <a:rPr lang="en-US" sz="2800">
                <a:solidFill>
                  <a:srgbClr val="000000"/>
                </a:solidFill>
                <a:cs typeface="Arial" charset="0"/>
              </a:rPr>
              <a:t>R</a:t>
            </a:r>
            <a:r>
              <a:rPr lang="en-US" sz="2800" baseline="-25000">
                <a:solidFill>
                  <a:srgbClr val="000000"/>
                </a:solidFill>
                <a:cs typeface="Arial" charset="0"/>
              </a:rPr>
              <a:t>cryst</a:t>
            </a:r>
            <a:r>
              <a:rPr lang="en-US" sz="2800">
                <a:solidFill>
                  <a:srgbClr val="000000"/>
                </a:solidFill>
                <a:cs typeface="Arial" charset="0"/>
              </a:rPr>
              <a:t>/R</a:t>
            </a:r>
            <a:r>
              <a:rPr lang="en-US" sz="2800" baseline="-25000">
                <a:solidFill>
                  <a:srgbClr val="000000"/>
                </a:solidFill>
                <a:cs typeface="Arial" charset="0"/>
              </a:rPr>
              <a:t>free</a:t>
            </a:r>
          </a:p>
          <a:p>
            <a:pPr eaLnBrk="1" fontAlgn="base" hangingPunct="1">
              <a:lnSpc>
                <a:spcPct val="135000"/>
              </a:lnSpc>
              <a:spcBef>
                <a:spcPct val="0"/>
              </a:spcBef>
              <a:spcAft>
                <a:spcPct val="0"/>
              </a:spcAft>
            </a:pPr>
            <a:r>
              <a:rPr lang="en-US" sz="2800">
                <a:solidFill>
                  <a:srgbClr val="FF0000"/>
                </a:solidFill>
                <a:cs typeface="Arial" charset="0"/>
              </a:rPr>
              <a:t>0.355/0.514</a:t>
            </a:r>
          </a:p>
          <a:p>
            <a:pPr eaLnBrk="1" fontAlgn="base" hangingPunct="1">
              <a:lnSpc>
                <a:spcPct val="135000"/>
              </a:lnSpc>
              <a:spcBef>
                <a:spcPct val="0"/>
              </a:spcBef>
              <a:spcAft>
                <a:spcPct val="0"/>
              </a:spcAft>
            </a:pPr>
            <a:r>
              <a:rPr lang="en-US" sz="2800">
                <a:solidFill>
                  <a:srgbClr val="99CC00"/>
                </a:solidFill>
                <a:cs typeface="Arial" charset="0"/>
              </a:rPr>
              <a:t>0.257/0.449</a:t>
            </a:r>
          </a:p>
          <a:p>
            <a:pPr eaLnBrk="1" fontAlgn="base" hangingPunct="1">
              <a:lnSpc>
                <a:spcPct val="135000"/>
              </a:lnSpc>
              <a:spcBef>
                <a:spcPct val="0"/>
              </a:spcBef>
              <a:spcAft>
                <a:spcPct val="0"/>
              </a:spcAft>
            </a:pPr>
            <a:r>
              <a:rPr lang="en-US" sz="2800">
                <a:solidFill>
                  <a:srgbClr val="0000FF"/>
                </a:solidFill>
                <a:cs typeface="Arial" charset="0"/>
              </a:rPr>
              <a:t>0.209/0.407</a:t>
            </a:r>
          </a:p>
        </p:txBody>
      </p:sp>
    </p:spTree>
    <p:extLst>
      <p:ext uri="{BB962C8B-B14F-4D97-AF65-F5344CB8AC3E}">
        <p14:creationId xmlns:p14="http://schemas.microsoft.com/office/powerpoint/2010/main" val="321534489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123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52" name="Rectangle 8"/>
          <p:cNvSpPr>
            <a:spLocks noChangeArrowheads="1"/>
          </p:cNvSpPr>
          <p:nvPr/>
        </p:nvSpPr>
        <p:spPr bwMode="auto">
          <a:xfrm>
            <a:off x="7850188" y="1214438"/>
            <a:ext cx="757237" cy="58134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931" name="Rectangle 7"/>
          <p:cNvSpPr>
            <a:spLocks noChangeArrowheads="1"/>
          </p:cNvSpPr>
          <p:nvPr/>
        </p:nvSpPr>
        <p:spPr bwMode="auto">
          <a:xfrm>
            <a:off x="342900" y="1179513"/>
            <a:ext cx="10556875" cy="644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pt-BR" sz="1600">
                <a:solidFill>
                  <a:srgbClr val="000000"/>
                </a:solidFill>
                <a:latin typeface="Courier New" pitchFamily="49" charset="0"/>
              </a:rPr>
              <a:t>ATOM    122  N   LEU A  13      -3.244  25.808  19.998  1.00 16.96           N</a:t>
            </a:r>
          </a:p>
          <a:p>
            <a:pPr fontAlgn="base">
              <a:spcBef>
                <a:spcPct val="0"/>
              </a:spcBef>
              <a:spcAft>
                <a:spcPct val="0"/>
              </a:spcAft>
            </a:pPr>
            <a:r>
              <a:rPr lang="pt-BR" sz="1600">
                <a:solidFill>
                  <a:srgbClr val="000000"/>
                </a:solidFill>
                <a:latin typeface="Courier New" pitchFamily="49" charset="0"/>
              </a:rPr>
              <a:t>ATOM    123  CA  LEU A  13      -2.877  25.448  21.355  1.00 15.29           C</a:t>
            </a:r>
          </a:p>
          <a:p>
            <a:pPr fontAlgn="base">
              <a:spcBef>
                <a:spcPct val="0"/>
              </a:spcBef>
              <a:spcAft>
                <a:spcPct val="0"/>
              </a:spcAft>
            </a:pPr>
            <a:r>
              <a:rPr lang="pt-BR" sz="1600">
                <a:solidFill>
                  <a:srgbClr val="000000"/>
                </a:solidFill>
                <a:latin typeface="Courier New" pitchFamily="49" charset="0"/>
              </a:rPr>
              <a:t>ATOM    124  C   LEU A  13      -2.792  23.966  21.561  1.00 17.54           C</a:t>
            </a:r>
          </a:p>
          <a:p>
            <a:pPr fontAlgn="base">
              <a:spcBef>
                <a:spcPct val="0"/>
              </a:spcBef>
              <a:spcAft>
                <a:spcPct val="0"/>
              </a:spcAft>
            </a:pPr>
            <a:r>
              <a:rPr lang="pt-BR" sz="1600">
                <a:solidFill>
                  <a:srgbClr val="000000"/>
                </a:solidFill>
                <a:latin typeface="Courier New" pitchFamily="49" charset="0"/>
              </a:rPr>
              <a:t>ATOM    125  O   LEU A  13      -1.814  23.493  22.143  1.00 16.35           O</a:t>
            </a:r>
          </a:p>
          <a:p>
            <a:pPr fontAlgn="base">
              <a:spcBef>
                <a:spcPct val="0"/>
              </a:spcBef>
              <a:spcAft>
                <a:spcPct val="0"/>
              </a:spcAft>
            </a:pPr>
            <a:r>
              <a:rPr lang="pt-BR" sz="1600">
                <a:solidFill>
                  <a:srgbClr val="000000"/>
                </a:solidFill>
                <a:latin typeface="Courier New" pitchFamily="49" charset="0"/>
              </a:rPr>
              <a:t>ATOM    126  CB  LEU A  13      -3.907  26.164  22.268  1.00 18.72           C</a:t>
            </a:r>
          </a:p>
          <a:p>
            <a:pPr fontAlgn="base">
              <a:spcBef>
                <a:spcPct val="0"/>
              </a:spcBef>
              <a:spcAft>
                <a:spcPct val="0"/>
              </a:spcAft>
            </a:pPr>
            <a:r>
              <a:rPr lang="pt-BR" sz="1600">
                <a:solidFill>
                  <a:srgbClr val="000000"/>
                </a:solidFill>
                <a:latin typeface="Courier New" pitchFamily="49" charset="0"/>
              </a:rPr>
              <a:t>ATOM    127  CG  LEU A  13      -3.577  25.982  23.738  1.00 21.19           C</a:t>
            </a:r>
          </a:p>
          <a:p>
            <a:pPr fontAlgn="base">
              <a:spcBef>
                <a:spcPct val="0"/>
              </a:spcBef>
              <a:spcAft>
                <a:spcPct val="0"/>
              </a:spcAft>
            </a:pPr>
            <a:r>
              <a:rPr lang="pt-BR" sz="1600">
                <a:solidFill>
                  <a:srgbClr val="000000"/>
                </a:solidFill>
                <a:latin typeface="Courier New" pitchFamily="49" charset="0"/>
              </a:rPr>
              <a:t>ATOM    128  CD1 LEU A  13      -2.283  26.820  24.019  1.00 19.43           C</a:t>
            </a:r>
          </a:p>
          <a:p>
            <a:pPr fontAlgn="base">
              <a:spcBef>
                <a:spcPct val="0"/>
              </a:spcBef>
              <a:spcAft>
                <a:spcPct val="0"/>
              </a:spcAft>
            </a:pPr>
            <a:r>
              <a:rPr lang="pt-BR" sz="1600">
                <a:solidFill>
                  <a:srgbClr val="000000"/>
                </a:solidFill>
                <a:latin typeface="Courier New" pitchFamily="49" charset="0"/>
              </a:rPr>
              <a:t>ATOM    129  CD2 LEU A  13      -4.702  26.474  24.639  1.00 24.65           C</a:t>
            </a:r>
          </a:p>
          <a:p>
            <a:pPr fontAlgn="base">
              <a:spcBef>
                <a:spcPct val="0"/>
              </a:spcBef>
              <a:spcAft>
                <a:spcPct val="0"/>
              </a:spcAft>
            </a:pPr>
            <a:r>
              <a:rPr lang="pt-BR" sz="1600">
                <a:solidFill>
                  <a:srgbClr val="000000"/>
                </a:solidFill>
                <a:latin typeface="Courier New" pitchFamily="49" charset="0"/>
              </a:rPr>
              <a:t>ATOM    130  N   SER A  14      -3.677  23.149  20.979  1.00 15.96           N</a:t>
            </a:r>
          </a:p>
          <a:p>
            <a:pPr fontAlgn="base">
              <a:spcBef>
                <a:spcPct val="0"/>
              </a:spcBef>
              <a:spcAft>
                <a:spcPct val="0"/>
              </a:spcAft>
            </a:pPr>
            <a:r>
              <a:rPr lang="pt-BR" sz="1600">
                <a:solidFill>
                  <a:srgbClr val="000000"/>
                </a:solidFill>
                <a:latin typeface="Courier New" pitchFamily="49" charset="0"/>
              </a:rPr>
              <a:t>ATOM    131  CA  SER A  14      -3.646  21.711  21.061  1.00 18.26           C</a:t>
            </a:r>
          </a:p>
          <a:p>
            <a:pPr fontAlgn="base">
              <a:spcBef>
                <a:spcPct val="0"/>
              </a:spcBef>
              <a:spcAft>
                <a:spcPct val="0"/>
              </a:spcAft>
            </a:pPr>
            <a:r>
              <a:rPr lang="pt-BR" sz="1600">
                <a:solidFill>
                  <a:srgbClr val="000000"/>
                </a:solidFill>
                <a:latin typeface="Courier New" pitchFamily="49" charset="0"/>
              </a:rPr>
              <a:t>ATOM    132  C   SER A  14      -2.373  21.203  20.360  1.00 18.71           C</a:t>
            </a:r>
          </a:p>
          <a:p>
            <a:pPr fontAlgn="base">
              <a:spcBef>
                <a:spcPct val="0"/>
              </a:spcBef>
              <a:spcAft>
                <a:spcPct val="0"/>
              </a:spcAft>
            </a:pPr>
            <a:r>
              <a:rPr lang="pt-BR" sz="1600">
                <a:solidFill>
                  <a:srgbClr val="000000"/>
                </a:solidFill>
                <a:latin typeface="Courier New" pitchFamily="49" charset="0"/>
              </a:rPr>
              <a:t>ATOM    133  O   SER A  14      -1.747  20.315  20.930  1.00 17.47           O</a:t>
            </a:r>
          </a:p>
          <a:p>
            <a:pPr fontAlgn="base">
              <a:spcBef>
                <a:spcPct val="0"/>
              </a:spcBef>
              <a:spcAft>
                <a:spcPct val="0"/>
              </a:spcAft>
            </a:pPr>
            <a:r>
              <a:rPr lang="pt-BR" sz="1600">
                <a:solidFill>
                  <a:srgbClr val="000000"/>
                </a:solidFill>
                <a:latin typeface="Courier New" pitchFamily="49" charset="0"/>
              </a:rPr>
              <a:t>ATOM    134  CB  SER A  14      -4.875  21.077  20.419  1.00 17.62           C</a:t>
            </a:r>
          </a:p>
          <a:p>
            <a:pPr fontAlgn="base">
              <a:spcBef>
                <a:spcPct val="0"/>
              </a:spcBef>
              <a:spcAft>
                <a:spcPct val="0"/>
              </a:spcAft>
            </a:pPr>
            <a:r>
              <a:rPr lang="pt-BR" sz="1600">
                <a:solidFill>
                  <a:srgbClr val="000000"/>
                </a:solidFill>
                <a:latin typeface="Courier New" pitchFamily="49" charset="0"/>
              </a:rPr>
              <a:t>ATOM    135  OG ASER A  14      -4.825  19.665  20.388  0.50 20.89           O</a:t>
            </a:r>
          </a:p>
          <a:p>
            <a:pPr fontAlgn="base">
              <a:spcBef>
                <a:spcPct val="0"/>
              </a:spcBef>
              <a:spcAft>
                <a:spcPct val="0"/>
              </a:spcAft>
            </a:pPr>
            <a:r>
              <a:rPr lang="pt-BR" sz="1600">
                <a:solidFill>
                  <a:srgbClr val="000000"/>
                </a:solidFill>
                <a:latin typeface="Courier New" pitchFamily="49" charset="0"/>
              </a:rPr>
              <a:t>ATOM    136  OG BSER A  14      -6.027  21.408  21.164  0.50 18.67           O</a:t>
            </a:r>
          </a:p>
          <a:p>
            <a:pPr fontAlgn="base">
              <a:spcBef>
                <a:spcPct val="0"/>
              </a:spcBef>
              <a:spcAft>
                <a:spcPct val="0"/>
              </a:spcAft>
            </a:pPr>
            <a:r>
              <a:rPr lang="pt-BR" sz="1600">
                <a:solidFill>
                  <a:srgbClr val="000000"/>
                </a:solidFill>
                <a:latin typeface="Courier New" pitchFamily="49" charset="0"/>
              </a:rPr>
              <a:t>ATOM    137  N   LYS A  15      -2.045  21.772  19.215  1.00 18.03           N</a:t>
            </a:r>
          </a:p>
          <a:p>
            <a:pPr fontAlgn="base">
              <a:spcBef>
                <a:spcPct val="0"/>
              </a:spcBef>
              <a:spcAft>
                <a:spcPct val="0"/>
              </a:spcAft>
            </a:pPr>
            <a:r>
              <a:rPr lang="pt-BR" sz="1600">
                <a:solidFill>
                  <a:srgbClr val="000000"/>
                </a:solidFill>
                <a:latin typeface="Courier New" pitchFamily="49" charset="0"/>
              </a:rPr>
              <a:t>ATOM    138  CA  LYS A  15      -0.799  21.361  18.555  1.00 18.12           C</a:t>
            </a:r>
          </a:p>
          <a:p>
            <a:pPr fontAlgn="base">
              <a:spcBef>
                <a:spcPct val="0"/>
              </a:spcBef>
              <a:spcAft>
                <a:spcPct val="0"/>
              </a:spcAft>
            </a:pPr>
            <a:r>
              <a:rPr lang="pt-BR" sz="1600">
                <a:solidFill>
                  <a:srgbClr val="000000"/>
                </a:solidFill>
                <a:latin typeface="Courier New" pitchFamily="49" charset="0"/>
              </a:rPr>
              <a:t>ATOM    139  C   LYS A  15       0.446  21.707  19.351  1.00 18.81           C</a:t>
            </a:r>
          </a:p>
          <a:p>
            <a:pPr fontAlgn="base">
              <a:spcBef>
                <a:spcPct val="0"/>
              </a:spcBef>
              <a:spcAft>
                <a:spcPct val="0"/>
              </a:spcAft>
            </a:pPr>
            <a:r>
              <a:rPr lang="pt-BR" sz="1600">
                <a:solidFill>
                  <a:srgbClr val="000000"/>
                </a:solidFill>
                <a:latin typeface="Courier New" pitchFamily="49" charset="0"/>
              </a:rPr>
              <a:t>ATOM    140  O   LYS A  15       1.400  20.948  19.411  1.00 17.77           O</a:t>
            </a:r>
          </a:p>
          <a:p>
            <a:pPr fontAlgn="base">
              <a:spcBef>
                <a:spcPct val="0"/>
              </a:spcBef>
              <a:spcAft>
                <a:spcPct val="0"/>
              </a:spcAft>
            </a:pPr>
            <a:r>
              <a:rPr lang="pt-BR" sz="1600">
                <a:solidFill>
                  <a:srgbClr val="000000"/>
                </a:solidFill>
                <a:latin typeface="Courier New" pitchFamily="49" charset="0"/>
              </a:rPr>
              <a:t>ATOM    141  CB  LYS A  15      -0.700  22.034  17.177  1.00 14.49           C</a:t>
            </a:r>
          </a:p>
          <a:p>
            <a:pPr fontAlgn="base">
              <a:spcBef>
                <a:spcPct val="0"/>
              </a:spcBef>
              <a:spcAft>
                <a:spcPct val="0"/>
              </a:spcAft>
            </a:pPr>
            <a:r>
              <a:rPr lang="pt-BR" sz="1600">
                <a:solidFill>
                  <a:srgbClr val="000000"/>
                </a:solidFill>
                <a:latin typeface="Courier New" pitchFamily="49" charset="0"/>
              </a:rPr>
              <a:t>ATOM    142  CG  LYS A  15      -1.727  21.368  16.256  1.00 16.12           C</a:t>
            </a:r>
          </a:p>
          <a:p>
            <a:pPr fontAlgn="base">
              <a:spcBef>
                <a:spcPct val="0"/>
              </a:spcBef>
              <a:spcAft>
                <a:spcPct val="0"/>
              </a:spcAft>
            </a:pPr>
            <a:r>
              <a:rPr lang="pt-BR" sz="1600">
                <a:solidFill>
                  <a:srgbClr val="000000"/>
                </a:solidFill>
                <a:latin typeface="Courier New" pitchFamily="49" charset="0"/>
              </a:rPr>
              <a:t>ATOM    143  CD  LYS A  15      -1.663  22.147  14.936  1.00 19.40           C</a:t>
            </a:r>
          </a:p>
          <a:p>
            <a:pPr fontAlgn="base">
              <a:spcBef>
                <a:spcPct val="0"/>
              </a:spcBef>
              <a:spcAft>
                <a:spcPct val="0"/>
              </a:spcAft>
            </a:pPr>
            <a:r>
              <a:rPr lang="pt-BR" sz="1600">
                <a:solidFill>
                  <a:srgbClr val="000000"/>
                </a:solidFill>
                <a:latin typeface="Courier New" pitchFamily="49" charset="0"/>
              </a:rPr>
              <a:t>ATOM    144  CE ALYS A  15      -2.725  21.614  13.986  0.50 17.42           C</a:t>
            </a:r>
          </a:p>
          <a:p>
            <a:pPr fontAlgn="base">
              <a:spcBef>
                <a:spcPct val="0"/>
              </a:spcBef>
              <a:spcAft>
                <a:spcPct val="0"/>
              </a:spcAft>
            </a:pPr>
            <a:r>
              <a:rPr lang="pt-BR" sz="1600">
                <a:solidFill>
                  <a:srgbClr val="000000"/>
                </a:solidFill>
                <a:latin typeface="Courier New" pitchFamily="49" charset="0"/>
              </a:rPr>
              <a:t>ATOM    145  CE BLYS A  15      -1.750  21.211  13.750  0.50 17.01           C</a:t>
            </a:r>
          </a:p>
          <a:p>
            <a:pPr fontAlgn="base">
              <a:spcBef>
                <a:spcPct val="0"/>
              </a:spcBef>
              <a:spcAft>
                <a:spcPct val="0"/>
              </a:spcAft>
            </a:pPr>
            <a:r>
              <a:rPr lang="pt-BR" sz="1600">
                <a:solidFill>
                  <a:srgbClr val="000000"/>
                </a:solidFill>
                <a:latin typeface="Courier New" pitchFamily="49" charset="0"/>
              </a:rPr>
              <a:t>ATOM    146  NZ ALYS A  15      -2.346  21.674  12.559  0.50 18.61           N</a:t>
            </a:r>
          </a:p>
          <a:p>
            <a:pPr fontAlgn="base">
              <a:spcBef>
                <a:spcPct val="0"/>
              </a:spcBef>
              <a:spcAft>
                <a:spcPct val="0"/>
              </a:spcAft>
            </a:pPr>
            <a:r>
              <a:rPr lang="pt-BR" sz="1600">
                <a:solidFill>
                  <a:srgbClr val="000000"/>
                </a:solidFill>
                <a:latin typeface="Courier New" pitchFamily="49" charset="0"/>
              </a:rPr>
              <a:t>ATOM    147  NZ BLYS A  15      -3.052  20.513  13.741  0.50 18.76           N</a:t>
            </a:r>
          </a:p>
        </p:txBody>
      </p:sp>
      <p:sp>
        <p:nvSpPr>
          <p:cNvPr id="124932" name="Rectangle 2"/>
          <p:cNvSpPr>
            <a:spLocks noGrp="1" noChangeArrowheads="1"/>
          </p:cNvSpPr>
          <p:nvPr>
            <p:ph type="title"/>
          </p:nvPr>
        </p:nvSpPr>
        <p:spPr>
          <a:xfrm>
            <a:off x="457200" y="134938"/>
            <a:ext cx="8229600" cy="1143000"/>
          </a:xfrm>
        </p:spPr>
        <p:txBody>
          <a:bodyPr/>
          <a:lstStyle/>
          <a:p>
            <a:pPr eaLnBrk="1" hangingPunct="1"/>
            <a:r>
              <a:rPr lang="en-US" smtClean="0"/>
              <a:t>“B” factors</a:t>
            </a:r>
          </a:p>
        </p:txBody>
      </p:sp>
    </p:spTree>
    <p:extLst>
      <p:ext uri="{BB962C8B-B14F-4D97-AF65-F5344CB8AC3E}">
        <p14:creationId xmlns:p14="http://schemas.microsoft.com/office/powerpoint/2010/main" val="10600927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09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5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954" name="Object 2"/>
          <p:cNvGraphicFramePr>
            <a:graphicFrameLocks noGrp="1" noChangeAspect="1"/>
          </p:cNvGraphicFramePr>
          <p:nvPr>
            <p:ph type="chart" idx="1"/>
          </p:nvPr>
        </p:nvGraphicFramePr>
        <p:xfrm>
          <a:off x="868363" y="1360488"/>
          <a:ext cx="7418387" cy="5199062"/>
        </p:xfrm>
        <a:graphic>
          <a:graphicData uri="http://schemas.openxmlformats.org/presentationml/2006/ole">
            <mc:AlternateContent xmlns:mc="http://schemas.openxmlformats.org/markup-compatibility/2006">
              <mc:Choice xmlns:v="urn:schemas-microsoft-com:vml" Requires="v">
                <p:oleObj spid="_x0000_s106507" name="Chart" r:id="rId3" imgW="7448478" imgH="5219706" progId="MSGraph.Chart.8">
                  <p:embed followColorScheme="full"/>
                </p:oleObj>
              </mc:Choice>
              <mc:Fallback>
                <p:oleObj name="Chart" r:id="rId3" imgW="7448478" imgH="5219706" progId="MSGraph.Chart.8">
                  <p:embed followColorScheme="full"/>
                  <p:pic>
                    <p:nvPicPr>
                      <p:cNvPr id="0" name=""/>
                      <p:cNvPicPr>
                        <a:picLocks noChangeAspect="1" noChangeArrowheads="1"/>
                      </p:cNvPicPr>
                      <p:nvPr/>
                    </p:nvPicPr>
                    <p:blipFill>
                      <a:blip r:embed="rId4"/>
                      <a:srcRect/>
                      <a:stretch>
                        <a:fillRect/>
                      </a:stretch>
                    </p:blipFill>
                    <p:spPr bwMode="auto">
                      <a:xfrm>
                        <a:off x="868363" y="1360488"/>
                        <a:ext cx="7418387" cy="519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25955" name="Text Box 3"/>
          <p:cNvSpPr txBox="1">
            <a:spLocks noChangeArrowheads="1"/>
          </p:cNvSpPr>
          <p:nvPr/>
        </p:nvSpPr>
        <p:spPr bwMode="auto">
          <a:xfrm rot="-5400000">
            <a:off x="-1181100" y="36957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r>
              <a:rPr lang="en-US" b="1">
                <a:solidFill>
                  <a:srgbClr val="000000"/>
                </a:solidFill>
              </a:rPr>
              <a:t>electron density (e</a:t>
            </a:r>
            <a:r>
              <a:rPr lang="en-US" b="1" baseline="30000">
                <a:solidFill>
                  <a:srgbClr val="000000"/>
                </a:solidFill>
              </a:rPr>
              <a:t>-</a:t>
            </a:r>
            <a:r>
              <a:rPr lang="en-US" b="1">
                <a:solidFill>
                  <a:srgbClr val="000000"/>
                </a:solidFill>
              </a:rPr>
              <a:t>/</a:t>
            </a:r>
            <a:r>
              <a:rPr lang="en-US" b="1">
                <a:solidFill>
                  <a:srgbClr val="000000"/>
                </a:solidFill>
                <a:cs typeface="Arial" charset="0"/>
              </a:rPr>
              <a:t>Å</a:t>
            </a:r>
            <a:r>
              <a:rPr lang="en-US" b="1" baseline="30000">
                <a:solidFill>
                  <a:srgbClr val="000000"/>
                </a:solidFill>
                <a:cs typeface="Arial" charset="0"/>
              </a:rPr>
              <a:t>3</a:t>
            </a:r>
            <a:r>
              <a:rPr lang="en-US" b="1">
                <a:solidFill>
                  <a:srgbClr val="000000"/>
                </a:solidFill>
              </a:rPr>
              <a:t>)</a:t>
            </a:r>
          </a:p>
        </p:txBody>
      </p:sp>
      <p:sp>
        <p:nvSpPr>
          <p:cNvPr id="125956" name="Text Box 4"/>
          <p:cNvSpPr txBox="1">
            <a:spLocks noChangeArrowheads="1"/>
          </p:cNvSpPr>
          <p:nvPr/>
        </p:nvSpPr>
        <p:spPr bwMode="auto">
          <a:xfrm>
            <a:off x="4146550" y="6424613"/>
            <a:ext cx="145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b="1">
                <a:solidFill>
                  <a:srgbClr val="000000"/>
                </a:solidFill>
              </a:rPr>
              <a:t>position (</a:t>
            </a:r>
            <a:r>
              <a:rPr lang="en-US" b="1">
                <a:solidFill>
                  <a:srgbClr val="000000"/>
                </a:solidFill>
                <a:cs typeface="Arial" charset="0"/>
              </a:rPr>
              <a:t>Å</a:t>
            </a:r>
            <a:r>
              <a:rPr lang="en-US" b="1">
                <a:solidFill>
                  <a:srgbClr val="000000"/>
                </a:solidFill>
              </a:rPr>
              <a:t>)</a:t>
            </a:r>
            <a:endParaRPr lang="el-GR" b="1" baseline="30000">
              <a:solidFill>
                <a:srgbClr val="000000"/>
              </a:solidFill>
              <a:cs typeface="Arial" charset="0"/>
            </a:endParaRPr>
          </a:p>
        </p:txBody>
      </p:sp>
      <p:sp>
        <p:nvSpPr>
          <p:cNvPr id="125957"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a:solidFill>
                  <a:srgbClr val="000000"/>
                </a:solidFill>
              </a:rPr>
              <a:t>“B” factors</a:t>
            </a:r>
          </a:p>
        </p:txBody>
      </p:sp>
    </p:spTree>
    <p:extLst>
      <p:ext uri="{BB962C8B-B14F-4D97-AF65-F5344CB8AC3E}">
        <p14:creationId xmlns:p14="http://schemas.microsoft.com/office/powerpoint/2010/main" val="1387972198"/>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6978" name="Object 2"/>
          <p:cNvGraphicFramePr>
            <a:graphicFrameLocks noGrp="1" noChangeAspect="1"/>
          </p:cNvGraphicFramePr>
          <p:nvPr>
            <p:ph type="chart" idx="1"/>
          </p:nvPr>
        </p:nvGraphicFramePr>
        <p:xfrm>
          <a:off x="868363" y="1360488"/>
          <a:ext cx="7418387" cy="5199062"/>
        </p:xfrm>
        <a:graphic>
          <a:graphicData uri="http://schemas.openxmlformats.org/presentationml/2006/ole">
            <mc:AlternateContent xmlns:mc="http://schemas.openxmlformats.org/markup-compatibility/2006">
              <mc:Choice xmlns:v="urn:schemas-microsoft-com:vml" Requires="v">
                <p:oleObj spid="_x0000_s107531" name="Chart" r:id="rId3" imgW="7448478" imgH="5219706" progId="MSGraph.Chart.8">
                  <p:embed followColorScheme="full"/>
                </p:oleObj>
              </mc:Choice>
              <mc:Fallback>
                <p:oleObj name="Chart" r:id="rId3" imgW="7448478" imgH="5219706" progId="MSGraph.Chart.8">
                  <p:embed followColorScheme="full"/>
                  <p:pic>
                    <p:nvPicPr>
                      <p:cNvPr id="0" name=""/>
                      <p:cNvPicPr>
                        <a:picLocks noChangeAspect="1" noChangeArrowheads="1"/>
                      </p:cNvPicPr>
                      <p:nvPr/>
                    </p:nvPicPr>
                    <p:blipFill>
                      <a:blip r:embed="rId4"/>
                      <a:srcRect/>
                      <a:stretch>
                        <a:fillRect/>
                      </a:stretch>
                    </p:blipFill>
                    <p:spPr bwMode="auto">
                      <a:xfrm>
                        <a:off x="868363" y="1360488"/>
                        <a:ext cx="7418387" cy="519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26979" name="Text Box 3"/>
          <p:cNvSpPr txBox="1">
            <a:spLocks noChangeArrowheads="1"/>
          </p:cNvSpPr>
          <p:nvPr/>
        </p:nvSpPr>
        <p:spPr bwMode="auto">
          <a:xfrm rot="-5400000">
            <a:off x="-1181100" y="36957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r>
              <a:rPr lang="en-US" b="1">
                <a:solidFill>
                  <a:srgbClr val="000000"/>
                </a:solidFill>
              </a:rPr>
              <a:t>electron density (e</a:t>
            </a:r>
            <a:r>
              <a:rPr lang="en-US" b="1" baseline="30000">
                <a:solidFill>
                  <a:srgbClr val="000000"/>
                </a:solidFill>
              </a:rPr>
              <a:t>-</a:t>
            </a:r>
            <a:r>
              <a:rPr lang="en-US" b="1">
                <a:solidFill>
                  <a:srgbClr val="000000"/>
                </a:solidFill>
              </a:rPr>
              <a:t>/</a:t>
            </a:r>
            <a:r>
              <a:rPr lang="en-US" b="1">
                <a:solidFill>
                  <a:srgbClr val="000000"/>
                </a:solidFill>
                <a:cs typeface="Arial" charset="0"/>
              </a:rPr>
              <a:t>Å</a:t>
            </a:r>
            <a:r>
              <a:rPr lang="en-US" b="1" baseline="30000">
                <a:solidFill>
                  <a:srgbClr val="000000"/>
                </a:solidFill>
                <a:cs typeface="Arial" charset="0"/>
              </a:rPr>
              <a:t>3</a:t>
            </a:r>
            <a:r>
              <a:rPr lang="en-US" b="1">
                <a:solidFill>
                  <a:srgbClr val="000000"/>
                </a:solidFill>
              </a:rPr>
              <a:t>)</a:t>
            </a:r>
          </a:p>
        </p:txBody>
      </p:sp>
      <p:sp>
        <p:nvSpPr>
          <p:cNvPr id="126980" name="Text Box 4"/>
          <p:cNvSpPr txBox="1">
            <a:spLocks noChangeArrowheads="1"/>
          </p:cNvSpPr>
          <p:nvPr/>
        </p:nvSpPr>
        <p:spPr bwMode="auto">
          <a:xfrm>
            <a:off x="4146550" y="6424613"/>
            <a:ext cx="145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b="1">
                <a:solidFill>
                  <a:srgbClr val="000000"/>
                </a:solidFill>
              </a:rPr>
              <a:t>position (</a:t>
            </a:r>
            <a:r>
              <a:rPr lang="en-US" b="1">
                <a:solidFill>
                  <a:srgbClr val="000000"/>
                </a:solidFill>
                <a:cs typeface="Arial" charset="0"/>
              </a:rPr>
              <a:t>Å</a:t>
            </a:r>
            <a:r>
              <a:rPr lang="en-US" b="1">
                <a:solidFill>
                  <a:srgbClr val="000000"/>
                </a:solidFill>
              </a:rPr>
              <a:t>)</a:t>
            </a:r>
            <a:endParaRPr lang="el-GR" b="1" baseline="30000">
              <a:solidFill>
                <a:srgbClr val="000000"/>
              </a:solidFill>
              <a:cs typeface="Arial" charset="0"/>
            </a:endParaRPr>
          </a:p>
        </p:txBody>
      </p:sp>
      <p:sp>
        <p:nvSpPr>
          <p:cNvPr id="126981"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a:solidFill>
                  <a:srgbClr val="000000"/>
                </a:solidFill>
              </a:rPr>
              <a:t>“B” factors</a:t>
            </a:r>
          </a:p>
        </p:txBody>
      </p:sp>
    </p:spTree>
    <p:extLst>
      <p:ext uri="{BB962C8B-B14F-4D97-AF65-F5344CB8AC3E}">
        <p14:creationId xmlns:p14="http://schemas.microsoft.com/office/powerpoint/2010/main" val="1922601621"/>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8002" name="Object 2"/>
          <p:cNvGraphicFramePr>
            <a:graphicFrameLocks noGrp="1" noChangeAspect="1"/>
          </p:cNvGraphicFramePr>
          <p:nvPr>
            <p:ph type="chart" idx="1"/>
          </p:nvPr>
        </p:nvGraphicFramePr>
        <p:xfrm>
          <a:off x="868363" y="1365250"/>
          <a:ext cx="7418387" cy="5189538"/>
        </p:xfrm>
        <a:graphic>
          <a:graphicData uri="http://schemas.openxmlformats.org/presentationml/2006/ole">
            <mc:AlternateContent xmlns:mc="http://schemas.openxmlformats.org/markup-compatibility/2006">
              <mc:Choice xmlns:v="urn:schemas-microsoft-com:vml" Requires="v">
                <p:oleObj spid="_x0000_s108555" name="Chart" r:id="rId3" imgW="7448478" imgH="5210258" progId="MSGraph.Chart.8">
                  <p:embed followColorScheme="full"/>
                </p:oleObj>
              </mc:Choice>
              <mc:Fallback>
                <p:oleObj name="Chart" r:id="rId3" imgW="7448478" imgH="5210258" progId="MSGraph.Chart.8">
                  <p:embed followColorScheme="full"/>
                  <p:pic>
                    <p:nvPicPr>
                      <p:cNvPr id="0" name=""/>
                      <p:cNvPicPr>
                        <a:picLocks noChangeAspect="1" noChangeArrowheads="1"/>
                      </p:cNvPicPr>
                      <p:nvPr/>
                    </p:nvPicPr>
                    <p:blipFill>
                      <a:blip r:embed="rId4"/>
                      <a:srcRect/>
                      <a:stretch>
                        <a:fillRect/>
                      </a:stretch>
                    </p:blipFill>
                    <p:spPr bwMode="auto">
                      <a:xfrm>
                        <a:off x="868363" y="1365250"/>
                        <a:ext cx="7418387" cy="5189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28003" name="Text Box 3"/>
          <p:cNvSpPr txBox="1">
            <a:spLocks noChangeArrowheads="1"/>
          </p:cNvSpPr>
          <p:nvPr/>
        </p:nvSpPr>
        <p:spPr bwMode="auto">
          <a:xfrm rot="-5400000">
            <a:off x="-1181100" y="36957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r>
              <a:rPr lang="en-US" b="1">
                <a:solidFill>
                  <a:srgbClr val="000000"/>
                </a:solidFill>
              </a:rPr>
              <a:t>electron density (e</a:t>
            </a:r>
            <a:r>
              <a:rPr lang="en-US" b="1" baseline="30000">
                <a:solidFill>
                  <a:srgbClr val="000000"/>
                </a:solidFill>
              </a:rPr>
              <a:t>-</a:t>
            </a:r>
            <a:r>
              <a:rPr lang="en-US" b="1">
                <a:solidFill>
                  <a:srgbClr val="000000"/>
                </a:solidFill>
              </a:rPr>
              <a:t>/</a:t>
            </a:r>
            <a:r>
              <a:rPr lang="en-US" b="1">
                <a:solidFill>
                  <a:srgbClr val="000000"/>
                </a:solidFill>
                <a:cs typeface="Arial" charset="0"/>
              </a:rPr>
              <a:t>Å</a:t>
            </a:r>
            <a:r>
              <a:rPr lang="en-US" b="1" baseline="30000">
                <a:solidFill>
                  <a:srgbClr val="000000"/>
                </a:solidFill>
                <a:cs typeface="Arial" charset="0"/>
              </a:rPr>
              <a:t>3</a:t>
            </a:r>
            <a:r>
              <a:rPr lang="en-US" b="1">
                <a:solidFill>
                  <a:srgbClr val="000000"/>
                </a:solidFill>
              </a:rPr>
              <a:t>)</a:t>
            </a:r>
          </a:p>
        </p:txBody>
      </p:sp>
      <p:sp>
        <p:nvSpPr>
          <p:cNvPr id="128004" name="Text Box 4"/>
          <p:cNvSpPr txBox="1">
            <a:spLocks noChangeArrowheads="1"/>
          </p:cNvSpPr>
          <p:nvPr/>
        </p:nvSpPr>
        <p:spPr bwMode="auto">
          <a:xfrm>
            <a:off x="4146550" y="6424613"/>
            <a:ext cx="145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b="1">
                <a:solidFill>
                  <a:srgbClr val="000000"/>
                </a:solidFill>
              </a:rPr>
              <a:t>position (</a:t>
            </a:r>
            <a:r>
              <a:rPr lang="en-US" b="1">
                <a:solidFill>
                  <a:srgbClr val="000000"/>
                </a:solidFill>
                <a:cs typeface="Arial" charset="0"/>
              </a:rPr>
              <a:t>Å</a:t>
            </a:r>
            <a:r>
              <a:rPr lang="en-US" b="1">
                <a:solidFill>
                  <a:srgbClr val="000000"/>
                </a:solidFill>
              </a:rPr>
              <a:t>)</a:t>
            </a:r>
            <a:endParaRPr lang="el-GR" b="1" baseline="30000">
              <a:solidFill>
                <a:srgbClr val="000000"/>
              </a:solidFill>
              <a:cs typeface="Arial" charset="0"/>
            </a:endParaRPr>
          </a:p>
        </p:txBody>
      </p:sp>
      <p:sp>
        <p:nvSpPr>
          <p:cNvPr id="128005"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a:solidFill>
                  <a:srgbClr val="000000"/>
                </a:solidFill>
              </a:rPr>
              <a:t>“B” factors</a:t>
            </a:r>
          </a:p>
        </p:txBody>
      </p:sp>
    </p:spTree>
    <p:extLst>
      <p:ext uri="{BB962C8B-B14F-4D97-AF65-F5344CB8AC3E}">
        <p14:creationId xmlns:p14="http://schemas.microsoft.com/office/powerpoint/2010/main" val="3688055185"/>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9026" name="Object 2"/>
          <p:cNvGraphicFramePr>
            <a:graphicFrameLocks noGrp="1" noChangeAspect="1"/>
          </p:cNvGraphicFramePr>
          <p:nvPr>
            <p:ph type="chart" idx="1"/>
          </p:nvPr>
        </p:nvGraphicFramePr>
        <p:xfrm>
          <a:off x="868363" y="1360488"/>
          <a:ext cx="7418387" cy="5199062"/>
        </p:xfrm>
        <a:graphic>
          <a:graphicData uri="http://schemas.openxmlformats.org/presentationml/2006/ole">
            <mc:AlternateContent xmlns:mc="http://schemas.openxmlformats.org/markup-compatibility/2006">
              <mc:Choice xmlns:v="urn:schemas-microsoft-com:vml" Requires="v">
                <p:oleObj spid="_x0000_s109579" name="Chart" r:id="rId3" imgW="7448478" imgH="5219706" progId="MSGraph.Chart.8">
                  <p:embed followColorScheme="full"/>
                </p:oleObj>
              </mc:Choice>
              <mc:Fallback>
                <p:oleObj name="Chart" r:id="rId3" imgW="7448478" imgH="5219706" progId="MSGraph.Chart.8">
                  <p:embed followColorScheme="full"/>
                  <p:pic>
                    <p:nvPicPr>
                      <p:cNvPr id="0" name=""/>
                      <p:cNvPicPr>
                        <a:picLocks noChangeAspect="1" noChangeArrowheads="1"/>
                      </p:cNvPicPr>
                      <p:nvPr/>
                    </p:nvPicPr>
                    <p:blipFill>
                      <a:blip r:embed="rId4"/>
                      <a:srcRect/>
                      <a:stretch>
                        <a:fillRect/>
                      </a:stretch>
                    </p:blipFill>
                    <p:spPr bwMode="auto">
                      <a:xfrm>
                        <a:off x="868363" y="1360488"/>
                        <a:ext cx="7418387" cy="519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29027" name="Text Box 3"/>
          <p:cNvSpPr txBox="1">
            <a:spLocks noChangeArrowheads="1"/>
          </p:cNvSpPr>
          <p:nvPr/>
        </p:nvSpPr>
        <p:spPr bwMode="auto">
          <a:xfrm rot="-5400000">
            <a:off x="-1181100" y="3695700"/>
            <a:ext cx="364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r>
              <a:rPr lang="en-US" b="1">
                <a:solidFill>
                  <a:srgbClr val="000000"/>
                </a:solidFill>
              </a:rPr>
              <a:t>electron density (e</a:t>
            </a:r>
            <a:r>
              <a:rPr lang="en-US" b="1" baseline="30000">
                <a:solidFill>
                  <a:srgbClr val="000000"/>
                </a:solidFill>
              </a:rPr>
              <a:t>-</a:t>
            </a:r>
            <a:r>
              <a:rPr lang="en-US" b="1">
                <a:solidFill>
                  <a:srgbClr val="000000"/>
                </a:solidFill>
              </a:rPr>
              <a:t>/</a:t>
            </a:r>
            <a:r>
              <a:rPr lang="en-US" b="1">
                <a:solidFill>
                  <a:srgbClr val="000000"/>
                </a:solidFill>
                <a:cs typeface="Arial" charset="0"/>
              </a:rPr>
              <a:t>Å</a:t>
            </a:r>
            <a:r>
              <a:rPr lang="en-US" b="1" baseline="30000">
                <a:solidFill>
                  <a:srgbClr val="000000"/>
                </a:solidFill>
                <a:cs typeface="Arial" charset="0"/>
              </a:rPr>
              <a:t>3</a:t>
            </a:r>
            <a:r>
              <a:rPr lang="en-US" b="1">
                <a:solidFill>
                  <a:srgbClr val="000000"/>
                </a:solidFill>
              </a:rPr>
              <a:t>)</a:t>
            </a:r>
          </a:p>
        </p:txBody>
      </p:sp>
      <p:sp>
        <p:nvSpPr>
          <p:cNvPr id="129028" name="Text Box 4"/>
          <p:cNvSpPr txBox="1">
            <a:spLocks noChangeArrowheads="1"/>
          </p:cNvSpPr>
          <p:nvPr/>
        </p:nvSpPr>
        <p:spPr bwMode="auto">
          <a:xfrm>
            <a:off x="4146550" y="6424613"/>
            <a:ext cx="145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b="1">
                <a:solidFill>
                  <a:srgbClr val="000000"/>
                </a:solidFill>
              </a:rPr>
              <a:t>position (</a:t>
            </a:r>
            <a:r>
              <a:rPr lang="en-US" b="1">
                <a:solidFill>
                  <a:srgbClr val="000000"/>
                </a:solidFill>
                <a:cs typeface="Arial" charset="0"/>
              </a:rPr>
              <a:t>Å</a:t>
            </a:r>
            <a:r>
              <a:rPr lang="en-US" b="1">
                <a:solidFill>
                  <a:srgbClr val="000000"/>
                </a:solidFill>
              </a:rPr>
              <a:t>)</a:t>
            </a:r>
            <a:endParaRPr lang="el-GR" b="1" baseline="30000">
              <a:solidFill>
                <a:srgbClr val="000000"/>
              </a:solidFill>
              <a:cs typeface="Arial" charset="0"/>
            </a:endParaRPr>
          </a:p>
        </p:txBody>
      </p:sp>
      <p:sp>
        <p:nvSpPr>
          <p:cNvPr id="129029" name="Rectangle 5"/>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a:solidFill>
                  <a:srgbClr val="000000"/>
                </a:solidFill>
              </a:rPr>
              <a:t>“B” factors</a:t>
            </a:r>
          </a:p>
        </p:txBody>
      </p:sp>
    </p:spTree>
    <p:extLst>
      <p:ext uri="{BB962C8B-B14F-4D97-AF65-F5344CB8AC3E}">
        <p14:creationId xmlns:p14="http://schemas.microsoft.com/office/powerpoint/2010/main" val="3220276811"/>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134938"/>
            <a:ext cx="8229600" cy="1143000"/>
          </a:xfrm>
        </p:spPr>
        <p:txBody>
          <a:bodyPr/>
          <a:lstStyle/>
          <a:p>
            <a:pPr eaLnBrk="1" hangingPunct="1"/>
            <a:r>
              <a:rPr lang="en-US" smtClean="0"/>
              <a:t>“B” factors</a:t>
            </a:r>
          </a:p>
        </p:txBody>
      </p:sp>
      <p:sp>
        <p:nvSpPr>
          <p:cNvPr id="130051" name="Text Box 3"/>
          <p:cNvSpPr txBox="1">
            <a:spLocks noChangeArrowheads="1"/>
          </p:cNvSpPr>
          <p:nvPr/>
        </p:nvSpPr>
        <p:spPr bwMode="auto">
          <a:xfrm>
            <a:off x="2668588" y="2295525"/>
            <a:ext cx="395763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5400">
                <a:solidFill>
                  <a:srgbClr val="000000"/>
                </a:solidFill>
              </a:rPr>
              <a:t>B </a:t>
            </a:r>
            <a:r>
              <a:rPr lang="en-US" sz="5400">
                <a:solidFill>
                  <a:srgbClr val="000000"/>
                </a:solidFill>
                <a:cs typeface="Arial" charset="0"/>
              </a:rPr>
              <a:t>≈</a:t>
            </a:r>
            <a:r>
              <a:rPr lang="en-US" sz="5400">
                <a:solidFill>
                  <a:srgbClr val="000000"/>
                </a:solidFill>
              </a:rPr>
              <a:t> 4d</a:t>
            </a:r>
            <a:r>
              <a:rPr lang="en-US" sz="5400" baseline="30000">
                <a:solidFill>
                  <a:srgbClr val="000000"/>
                </a:solidFill>
              </a:rPr>
              <a:t>2</a:t>
            </a:r>
            <a:r>
              <a:rPr lang="en-US" sz="5400">
                <a:solidFill>
                  <a:srgbClr val="000000"/>
                </a:solidFill>
              </a:rPr>
              <a:t> + 12</a:t>
            </a:r>
          </a:p>
        </p:txBody>
      </p:sp>
      <p:sp>
        <p:nvSpPr>
          <p:cNvPr id="211972" name="Text Box 4"/>
          <p:cNvSpPr txBox="1">
            <a:spLocks noChangeArrowheads="1"/>
          </p:cNvSpPr>
          <p:nvPr/>
        </p:nvSpPr>
        <p:spPr bwMode="auto">
          <a:xfrm>
            <a:off x="619125" y="5508625"/>
            <a:ext cx="7905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3600">
                <a:solidFill>
                  <a:srgbClr val="000000"/>
                </a:solidFill>
              </a:rPr>
              <a:t>essentially, the “resolution” of an atom</a:t>
            </a:r>
          </a:p>
        </p:txBody>
      </p:sp>
      <p:sp>
        <p:nvSpPr>
          <p:cNvPr id="211973" name="Text Box 5"/>
          <p:cNvSpPr txBox="1">
            <a:spLocks noChangeArrowheads="1"/>
          </p:cNvSpPr>
          <p:nvPr/>
        </p:nvSpPr>
        <p:spPr bwMode="auto">
          <a:xfrm>
            <a:off x="2613025" y="4508500"/>
            <a:ext cx="3854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3600">
                <a:solidFill>
                  <a:srgbClr val="000000"/>
                </a:solidFill>
              </a:rPr>
              <a:t>d = resolution in </a:t>
            </a:r>
            <a:r>
              <a:rPr lang="en-US" sz="3600">
                <a:solidFill>
                  <a:srgbClr val="000000"/>
                </a:solidFill>
                <a:cs typeface="Arial" charset="0"/>
              </a:rPr>
              <a:t>Å</a:t>
            </a:r>
          </a:p>
        </p:txBody>
      </p:sp>
    </p:spTree>
    <p:extLst>
      <p:ext uri="{BB962C8B-B14F-4D97-AF65-F5344CB8AC3E}">
        <p14:creationId xmlns:p14="http://schemas.microsoft.com/office/powerpoint/2010/main" val="10303060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19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19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2" grpId="0"/>
      <p:bldP spid="211973"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541</TotalTime>
  <Words>2488</Words>
  <Application>Microsoft Office PowerPoint</Application>
  <PresentationFormat>On-screen Show (4:3)</PresentationFormat>
  <Paragraphs>625</Paragraphs>
  <Slides>140</Slides>
  <Notes>1</Notes>
  <HiddenSlides>0</HiddenSlides>
  <MMClips>9</MMClips>
  <ScaleCrop>false</ScaleCrop>
  <HeadingPairs>
    <vt:vector size="6" baseType="variant">
      <vt:variant>
        <vt:lpstr>Theme</vt:lpstr>
      </vt:variant>
      <vt:variant>
        <vt:i4>8</vt:i4>
      </vt:variant>
      <vt:variant>
        <vt:lpstr>Embedded OLE Servers</vt:lpstr>
      </vt:variant>
      <vt:variant>
        <vt:i4>2</vt:i4>
      </vt:variant>
      <vt:variant>
        <vt:lpstr>Slide Titles</vt:lpstr>
      </vt:variant>
      <vt:variant>
        <vt:i4>140</vt:i4>
      </vt:variant>
    </vt:vector>
  </HeadingPairs>
  <TitlesOfParts>
    <vt:vector size="150" baseType="lpstr">
      <vt:lpstr>Default Design</vt:lpstr>
      <vt:lpstr>1_Default Design</vt:lpstr>
      <vt:lpstr>4_Default Design</vt:lpstr>
      <vt:lpstr>2_Default Design</vt:lpstr>
      <vt:lpstr>3_Default Design</vt:lpstr>
      <vt:lpstr>5_Default Design</vt:lpstr>
      <vt:lpstr>6_Default Design</vt:lpstr>
      <vt:lpstr>7_Default Design</vt:lpstr>
      <vt:lpstr>Chart</vt:lpstr>
      <vt:lpstr>Microsoft Graph Chart</vt:lpstr>
      <vt:lpstr>Diffraction</vt:lpstr>
      <vt:lpstr>PowerPoint Presentation</vt:lpstr>
      <vt:lpstr>PowerPoint Presentation</vt:lpstr>
      <vt:lpstr>Scattering: atom by atom</vt:lpstr>
      <vt:lpstr>Scattering: atom by atom</vt:lpstr>
      <vt:lpstr>Scattering: atom by atom</vt:lpstr>
      <vt:lpstr>Scattering: atom by atom</vt:lpstr>
      <vt:lpstr>Scattering: atom by atom</vt:lpstr>
      <vt:lpstr>Scattering: atom by atom</vt:lpstr>
      <vt:lpstr>Scattering: atom by atom</vt:lpstr>
      <vt:lpstr>Scattering: atom by atom</vt:lpstr>
      <vt:lpstr>Scattering: atom by atom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lysozyme: real and reciprocal</vt:lpstr>
      <vt:lpstr>X-ray data are 3D!</vt:lpstr>
      <vt:lpstr>Spot Shape</vt:lpstr>
      <vt:lpstr>Spot Shape</vt:lpstr>
      <vt:lpstr>Spot Shape</vt:lpstr>
      <vt:lpstr>Spot Shape</vt:lpstr>
      <vt:lpstr>Spot Shape</vt:lpstr>
      <vt:lpstr>Spot Shape</vt:lpstr>
      <vt:lpstr>Spot Shape</vt:lpstr>
      <vt:lpstr>Spot Shape</vt:lpstr>
      <vt:lpstr>Spot shape</vt:lpstr>
      <vt:lpstr>beam divergence</vt:lpstr>
      <vt:lpstr>beam divergence</vt:lpstr>
      <vt:lpstr>  divergence = 0 º</vt:lpstr>
      <vt:lpstr>  divergence = 0.3 º</vt:lpstr>
      <vt:lpstr>beam divergence</vt:lpstr>
      <vt:lpstr>spectral dispersion</vt:lpstr>
      <vt:lpstr>spectral dispersion</vt:lpstr>
      <vt:lpstr>  dispersion = 0</vt:lpstr>
      <vt:lpstr>  dispersion = 0.014% (Si 111)</vt:lpstr>
      <vt:lpstr>  dispersion = 0.25% (CuKα)</vt:lpstr>
      <vt:lpstr>  dispersion = 0.6%</vt:lpstr>
      <vt:lpstr>  dispersion = 1.3%</vt:lpstr>
      <vt:lpstr>  dispersion = 2.6%</vt:lpstr>
      <vt:lpstr>  dispersion = 5.1%</vt:lpstr>
      <vt:lpstr>mosaic spread</vt:lpstr>
      <vt:lpstr>mosaic spread</vt:lpstr>
      <vt:lpstr>  mosaic spread = 0 º</vt:lpstr>
      <vt:lpstr>  mosaic spread = 0.1º</vt:lpstr>
      <vt:lpstr>  mosaic spread = 0.2º</vt:lpstr>
      <vt:lpstr>  mosaic spread = 0.4º</vt:lpstr>
      <vt:lpstr>  mosaic spread = 0.6º</vt:lpstr>
      <vt:lpstr>  mosaic spread = 0.8º</vt:lpstr>
      <vt:lpstr>  mosaic spread = 1.0º</vt:lpstr>
      <vt:lpstr>  mosaic spread = 1.5º</vt:lpstr>
      <vt:lpstr>  mosaic spread = 2.0º</vt:lpstr>
      <vt:lpstr>  mosaic spread = 2.5º</vt:lpstr>
      <vt:lpstr>  mosaic spread = 3.2º</vt:lpstr>
      <vt:lpstr>  mosaic spread = 6.4º</vt:lpstr>
      <vt:lpstr>  mosaic spread = 12.8º</vt:lpstr>
      <vt:lpstr>PowerPoint Presentation</vt:lpstr>
      <vt:lpstr>PowerPoint Presentation</vt:lpstr>
      <vt:lpstr>PowerPoint Presentation</vt:lpstr>
      <vt:lpstr>mosaic block = “coherence length”</vt:lpstr>
      <vt:lpstr>Scattering: line of atoms</vt:lpstr>
      <vt:lpstr>PowerPoint Presentation</vt:lpstr>
      <vt:lpstr>Scattering: line of atoms</vt:lpstr>
      <vt:lpstr>spot shape</vt:lpstr>
      <vt:lpstr>Point Spread Function</vt:lpstr>
      <vt:lpstr>Law of Convolution</vt:lpstr>
      <vt:lpstr>PowerPoint Presentation</vt:lpstr>
      <vt:lpstr>PowerPoint Presentation</vt:lpstr>
      <vt:lpstr>PowerPoint Presentation</vt:lpstr>
      <vt:lpstr>PowerPoint Presentation</vt:lpstr>
      <vt:lpstr>PowerPoint Presentation</vt:lpstr>
      <vt:lpstr>What is “disorder”?</vt:lpstr>
      <vt:lpstr>What is “disorder”?</vt:lpstr>
      <vt:lpstr>What is “disorder”?</vt:lpstr>
      <vt:lpstr>What is “disorder”?</vt:lpstr>
      <vt:lpstr>Debye-Waller-Ott factor</vt:lpstr>
      <vt:lpstr>Debye-Waller-Ott factor</vt:lpstr>
      <vt:lpstr>Debye-Waller-Ott factor</vt:lpstr>
      <vt:lpstr>Debye-Waller-Ott factor</vt:lpstr>
      <vt:lpstr>PowerPoint Presentation</vt:lpstr>
      <vt:lpstr>PowerPoint Presentation</vt:lpstr>
      <vt:lpstr>PowerPoint Presentation</vt:lpstr>
      <vt:lpstr>“B” factors</vt:lpstr>
      <vt:lpstr>PowerPoint Presentation</vt:lpstr>
      <vt:lpstr>PowerPoint Presentation</vt:lpstr>
      <vt:lpstr>PowerPoint Presentation</vt:lpstr>
      <vt:lpstr>PowerPoint Presentation</vt:lpstr>
      <vt:lpstr>“B” factors</vt:lpstr>
      <vt:lpstr>Resolution</vt:lpstr>
      <vt:lpstr>Resolution: low-angle cutoff</vt:lpstr>
      <vt:lpstr>R-factor</vt:lpstr>
      <vt:lpstr>Figure of Merit</vt:lpstr>
      <vt:lpstr>Overloads</vt:lpstr>
      <vt:lpstr>Completeness: missing wedge</vt:lpstr>
      <vt:lpstr>Completeness: random deletion</vt:lpstr>
      <vt:lpstr>Debye-Waller-Ott factor</vt:lpstr>
      <vt:lpstr>PowerPoint Presentation</vt:lpstr>
      <vt:lpstr>PowerPoint Presentation</vt:lpstr>
      <vt:lpstr>PowerPoint Presentation</vt:lpstr>
      <vt:lpstr>PowerPoint Presentation</vt:lpstr>
      <vt:lpstr>Purity is crucial!</vt:lpstr>
      <vt:lpstr>What can I improve?</vt:lpstr>
      <vt:lpstr>What can I improve?</vt:lpstr>
      <vt:lpstr>causes of stress</vt:lpstr>
      <vt:lpstr>causes of stress</vt:lpstr>
      <vt:lpstr>Minimum size for complete data set</vt:lpstr>
      <vt:lpstr>PowerPoint Presentation</vt:lpstr>
      <vt:lpstr>PowerPoint Presentation</vt:lpstr>
      <vt:lpstr>PowerPoint Presentation</vt:lpstr>
      <vt:lpstr>PowerPoint Presentation</vt:lpstr>
      <vt:lpstr>PowerPoint Presentation</vt:lpstr>
      <vt:lpstr>Non-isomorphism in lysozyme</vt:lpstr>
      <vt:lpstr>PowerPoint Presentation</vt:lpstr>
      <vt:lpstr>opened drop: you have ~30 seconds!</vt:lpstr>
      <vt:lpstr>Response to dehydration</vt:lpstr>
      <vt:lpstr>Response to dehydration</vt:lpstr>
      <vt:lpstr>Response to dehydration</vt:lpstr>
      <vt:lpstr>Response to dehydration</vt:lpstr>
      <vt:lpstr>Response to dehydration</vt:lpstr>
      <vt:lpstr>Response to dehydration</vt:lpstr>
      <vt:lpstr>Response to dehydration</vt:lpstr>
      <vt:lpstr>Response to dehydration</vt:lpstr>
      <vt:lpstr>Ostwald Ripening</vt:lpstr>
      <vt:lpstr>Response to dehydration</vt:lpstr>
      <vt:lpstr>Elastic deformation</vt:lpstr>
      <vt:lpstr>Elastic deformation</vt:lpstr>
      <vt:lpstr>Plastic deformation</vt:lpstr>
      <vt:lpstr>Vicker’s hardness</vt:lpstr>
      <vt:lpstr>Summary</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 charge</dc:title>
  <dc:creator>JMHolton</dc:creator>
  <cp:lastModifiedBy>JMHolton</cp:lastModifiedBy>
  <cp:revision>33</cp:revision>
  <dcterms:created xsi:type="dcterms:W3CDTF">2013-05-28T14:39:43Z</dcterms:created>
  <dcterms:modified xsi:type="dcterms:W3CDTF">2013-05-29T01:24:26Z</dcterms:modified>
</cp:coreProperties>
</file>