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2" r:id="rId5"/>
    <p:sldMasterId id="2147483727" r:id="rId6"/>
  </p:sldMasterIdLst>
  <p:notesMasterIdLst>
    <p:notesMasterId r:id="rId116"/>
  </p:notesMasterIdLst>
  <p:sldIdLst>
    <p:sldId id="662" r:id="rId7"/>
    <p:sldId id="663" r:id="rId8"/>
    <p:sldId id="548" r:id="rId9"/>
    <p:sldId id="549" r:id="rId10"/>
    <p:sldId id="550" r:id="rId11"/>
    <p:sldId id="551" r:id="rId12"/>
    <p:sldId id="552" r:id="rId13"/>
    <p:sldId id="553" r:id="rId14"/>
    <p:sldId id="562" r:id="rId15"/>
    <p:sldId id="660" r:id="rId16"/>
    <p:sldId id="634" r:id="rId17"/>
    <p:sldId id="635" r:id="rId18"/>
    <p:sldId id="636" r:id="rId19"/>
    <p:sldId id="637" r:id="rId20"/>
    <p:sldId id="641" r:id="rId21"/>
    <p:sldId id="640" r:id="rId22"/>
    <p:sldId id="654" r:id="rId23"/>
    <p:sldId id="655" r:id="rId24"/>
    <p:sldId id="642" r:id="rId25"/>
    <p:sldId id="644" r:id="rId26"/>
    <p:sldId id="638" r:id="rId27"/>
    <p:sldId id="556" r:id="rId28"/>
    <p:sldId id="563" r:id="rId29"/>
    <p:sldId id="564" r:id="rId30"/>
    <p:sldId id="565" r:id="rId31"/>
    <p:sldId id="566" r:id="rId32"/>
    <p:sldId id="568" r:id="rId33"/>
    <p:sldId id="569" r:id="rId34"/>
    <p:sldId id="664" r:id="rId35"/>
    <p:sldId id="557" r:id="rId36"/>
    <p:sldId id="558" r:id="rId37"/>
    <p:sldId id="559" r:id="rId38"/>
    <p:sldId id="560" r:id="rId39"/>
    <p:sldId id="656" r:id="rId40"/>
    <p:sldId id="657" r:id="rId41"/>
    <p:sldId id="536" r:id="rId42"/>
    <p:sldId id="645" r:id="rId43"/>
    <p:sldId id="533" r:id="rId44"/>
    <p:sldId id="646" r:id="rId45"/>
    <p:sldId id="647" r:id="rId46"/>
    <p:sldId id="538" r:id="rId47"/>
    <p:sldId id="650" r:id="rId48"/>
    <p:sldId id="585" r:id="rId49"/>
    <p:sldId id="591" r:id="rId50"/>
    <p:sldId id="592" r:id="rId51"/>
    <p:sldId id="588" r:id="rId52"/>
    <p:sldId id="589" r:id="rId53"/>
    <p:sldId id="590" r:id="rId54"/>
    <p:sldId id="594" r:id="rId55"/>
    <p:sldId id="593" r:id="rId56"/>
    <p:sldId id="595" r:id="rId57"/>
    <p:sldId id="596" r:id="rId58"/>
    <p:sldId id="597" r:id="rId59"/>
    <p:sldId id="598" r:id="rId60"/>
    <p:sldId id="601" r:id="rId61"/>
    <p:sldId id="603" r:id="rId62"/>
    <p:sldId id="586" r:id="rId63"/>
    <p:sldId id="587" r:id="rId64"/>
    <p:sldId id="652" r:id="rId65"/>
    <p:sldId id="661" r:id="rId66"/>
    <p:sldId id="651" r:id="rId67"/>
    <p:sldId id="648" r:id="rId68"/>
    <p:sldId id="653" r:id="rId69"/>
    <p:sldId id="658" r:id="rId70"/>
    <p:sldId id="659" r:id="rId71"/>
    <p:sldId id="632" r:id="rId72"/>
    <p:sldId id="570" r:id="rId73"/>
    <p:sldId id="571" r:id="rId74"/>
    <p:sldId id="572" r:id="rId75"/>
    <p:sldId id="573" r:id="rId76"/>
    <p:sldId id="574" r:id="rId77"/>
    <p:sldId id="575" r:id="rId78"/>
    <p:sldId id="576" r:id="rId79"/>
    <p:sldId id="577" r:id="rId80"/>
    <p:sldId id="578" r:id="rId81"/>
    <p:sldId id="579" r:id="rId82"/>
    <p:sldId id="580" r:id="rId83"/>
    <p:sldId id="581" r:id="rId84"/>
    <p:sldId id="582" r:id="rId85"/>
    <p:sldId id="583" r:id="rId86"/>
    <p:sldId id="584" r:id="rId87"/>
    <p:sldId id="542" r:id="rId88"/>
    <p:sldId id="604" r:id="rId89"/>
    <p:sldId id="605" r:id="rId90"/>
    <p:sldId id="606" r:id="rId91"/>
    <p:sldId id="607" r:id="rId92"/>
    <p:sldId id="608" r:id="rId93"/>
    <p:sldId id="609" r:id="rId94"/>
    <p:sldId id="610" r:id="rId95"/>
    <p:sldId id="611" r:id="rId96"/>
    <p:sldId id="612" r:id="rId97"/>
    <p:sldId id="613" r:id="rId98"/>
    <p:sldId id="614" r:id="rId99"/>
    <p:sldId id="615" r:id="rId100"/>
    <p:sldId id="616" r:id="rId101"/>
    <p:sldId id="617" r:id="rId102"/>
    <p:sldId id="618" r:id="rId103"/>
    <p:sldId id="619" r:id="rId104"/>
    <p:sldId id="620" r:id="rId105"/>
    <p:sldId id="621" r:id="rId106"/>
    <p:sldId id="622" r:id="rId107"/>
    <p:sldId id="623" r:id="rId108"/>
    <p:sldId id="624" r:id="rId109"/>
    <p:sldId id="625" r:id="rId110"/>
    <p:sldId id="626" r:id="rId111"/>
    <p:sldId id="627" r:id="rId112"/>
    <p:sldId id="628" r:id="rId113"/>
    <p:sldId id="629" r:id="rId114"/>
    <p:sldId id="631"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509850"/>
    <a:srgbClr val="FF0000"/>
    <a:srgbClr val="FF9393"/>
    <a:srgbClr val="C89800"/>
    <a:srgbClr val="E6E6E6"/>
    <a:srgbClr val="00FF00"/>
    <a:srgbClr val="FF5050"/>
    <a:srgbClr val="FFD85D"/>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6" autoAdjust="0"/>
    <p:restoredTop sz="94660"/>
  </p:normalViewPr>
  <p:slideViewPr>
    <p:cSldViewPr snapToGrid="0">
      <p:cViewPr varScale="1">
        <p:scale>
          <a:sx n="74" d="100"/>
          <a:sy n="74" d="100"/>
        </p:scale>
        <p:origin x="-996" y="-96"/>
      </p:cViewPr>
      <p:guideLst>
        <p:guide orient="horz" pos="2160"/>
        <p:guide pos="2880"/>
      </p:guideLst>
    </p:cSldViewPr>
  </p:slideViewPr>
  <p:notesTextViewPr>
    <p:cViewPr>
      <p:scale>
        <a:sx n="1" d="1"/>
        <a:sy n="1" d="1"/>
      </p:scale>
      <p:origin x="0" y="0"/>
    </p:cViewPr>
  </p:notesTextViewPr>
  <p:sorterViewPr>
    <p:cViewPr>
      <p:scale>
        <a:sx n="66" d="100"/>
        <a:sy n="66" d="100"/>
      </p:scale>
      <p:origin x="0" y="7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presProps" Target="pres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slide" Target="slides/slide109.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0E253761-495D-408E-873E-F4DDC17BB62C}" type="datetimeFigureOut">
              <a:rPr lang="en-US" smtClean="0"/>
              <a:pPr/>
              <a:t>10/6/2015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EA33ECF7-4F5A-4DEE-980E-7B8F3657E8D5}" type="slidenum">
              <a:rPr lang="en-US" smtClean="0"/>
              <a:pPr/>
              <a:t>‹#›</a:t>
            </a:fld>
            <a:endParaRPr lang="en-US" dirty="0"/>
          </a:p>
        </p:txBody>
      </p:sp>
    </p:spTree>
    <p:extLst>
      <p:ext uri="{BB962C8B-B14F-4D97-AF65-F5344CB8AC3E}">
        <p14:creationId xmlns:p14="http://schemas.microsoft.com/office/powerpoint/2010/main" val="206808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F70BCC-4BF4-4809-94E1-5159FC9D822B}" type="slidenum">
              <a:rPr lang="en-US" altLang="en-US">
                <a:latin typeface="Arial" panose="020B0604020202020204" pitchFamily="34" charset="0"/>
              </a:rPr>
              <a:pPr eaLnBrk="1" hangingPunct="1"/>
              <a:t>44</a:t>
            </a:fld>
            <a:endParaRPr lang="en-US" altLang="en-US" dirty="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D331A6-8385-4DEF-98E1-0400BF05FD91}" type="slidenum">
              <a:rPr lang="en-US" altLang="en-US">
                <a:latin typeface="Arial" panose="020B0604020202020204" pitchFamily="34" charset="0"/>
              </a:rPr>
              <a:pPr eaLnBrk="1" hangingPunct="1"/>
              <a:t>55</a:t>
            </a:fld>
            <a:endParaRPr lang="en-US" altLang="en-US" dirty="0">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ED1436-D494-4737-854A-3FC1F5BBB53C}" type="slidenum">
              <a:rPr lang="en-US" altLang="en-US">
                <a:latin typeface="Arial" panose="020B0604020202020204" pitchFamily="34" charset="0"/>
              </a:rPr>
              <a:pPr eaLnBrk="1" hangingPunct="1"/>
              <a:t>67</a:t>
            </a:fld>
            <a:endParaRPr lang="en-US" altLang="en-US" dirty="0">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dirty="0" smtClean="0"/>
              <a:t>one cell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C07A16-92C6-469F-907A-8555C6E6E0F9}" type="slidenum">
              <a:rPr lang="en-US" altLang="en-US">
                <a:latin typeface="Arial" panose="020B0604020202020204" pitchFamily="34" charset="0"/>
              </a:rPr>
              <a:pPr eaLnBrk="1" hangingPunct="1"/>
              <a:t>68</a:t>
            </a:fld>
            <a:endParaRPr lang="en-US" altLang="en-US" dirty="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ltLang="en-US" dirty="0" smtClean="0"/>
              <a:t>9 cells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6CAD53-6871-4861-A77B-C8166BA1CAC2}" type="slidenum">
              <a:rPr lang="en-US" altLang="en-US">
                <a:latin typeface="Arial" panose="020B0604020202020204" pitchFamily="34" charset="0"/>
              </a:rPr>
              <a:pPr eaLnBrk="1" hangingPunct="1"/>
              <a:t>69</a:t>
            </a:fld>
            <a:endParaRPr lang="en-US" altLang="en-US" dirty="0">
              <a:latin typeface="Arial" panose="020B060402020202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dirty="0" smtClean="0"/>
              <a:t>supercell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C5266F-E26D-48DF-BE04-386A67217595}" type="slidenum">
              <a:rPr lang="en-US" altLang="en-US">
                <a:latin typeface="Arial" panose="020B0604020202020204" pitchFamily="34" charset="0"/>
              </a:rPr>
              <a:pPr eaLnBrk="1" hangingPunct="1"/>
              <a:t>70</a:t>
            </a:fld>
            <a:endParaRPr lang="en-US" altLang="en-US" dirty="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altLang="en-US" dirty="0" smtClean="0"/>
              <a:t>supercell with disorder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061E77-9D72-44FE-A73B-C0285BA92AED}" type="slidenum">
              <a:rPr lang="en-US" altLang="en-US">
                <a:latin typeface="Arial" panose="020B0604020202020204" pitchFamily="34" charset="0"/>
              </a:rPr>
              <a:pPr eaLnBrk="1" hangingPunct="1"/>
              <a:t>71</a:t>
            </a:fld>
            <a:endParaRPr lang="en-US" altLang="en-US" dirty="0">
              <a:latin typeface="Arial" panose="020B060402020202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dirty="0" smtClean="0"/>
              <a:t>average electron density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C03A83-35B2-4974-91A3-E2BC0BE48399}" type="slidenum">
              <a:rPr lang="en-US" altLang="en-US">
                <a:latin typeface="Arial" panose="020B0604020202020204" pitchFamily="34" charset="0"/>
              </a:rPr>
              <a:pPr eaLnBrk="1" hangingPunct="1"/>
              <a:t>74</a:t>
            </a:fld>
            <a:endParaRPr lang="en-US" altLang="en-US" dirty="0">
              <a:latin typeface="Arial" panose="020B0604020202020204"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altLang="en-US" dirty="0" smtClean="0"/>
              <a:t>average cell intensity is relative to “zero”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0E9C1D-2577-4CED-BEEB-4E166800ABA4}" type="slidenum">
              <a:rPr lang="en-US" altLang="en-US">
                <a:latin typeface="Arial" panose="020B0604020202020204" pitchFamily="34" charset="0"/>
              </a:rPr>
              <a:pPr eaLnBrk="1" hangingPunct="1"/>
              <a:t>75</a:t>
            </a:fld>
            <a:endParaRPr lang="en-US" altLang="en-US" dirty="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dirty="0" smtClean="0"/>
              <a:t>supercell density gives clue to diffuse scatter, but Bragg peaks are still relative to zero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C4292C-378C-4942-B099-484C8C43EDA1}" type="slidenum">
              <a:rPr lang="en-US" altLang="en-US">
                <a:latin typeface="Arial" panose="020B0604020202020204" pitchFamily="34" charset="0"/>
              </a:rPr>
              <a:pPr eaLnBrk="1" hangingPunct="1"/>
              <a:t>76</a:t>
            </a:fld>
            <a:endParaRPr lang="en-US" altLang="en-US" dirty="0">
              <a:latin typeface="Arial" panose="020B060402020202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en-US" altLang="en-US" dirty="0" smtClean="0"/>
              <a:t>supercell density gives clue to diffuse scatter, but Bragg peaks are still relative to zero</a:t>
            </a:r>
          </a:p>
          <a:p>
            <a:pPr eaLnBrk="1" hangingPunct="1"/>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74D8E4-675A-4C1F-B4EB-15D7337605D0}" type="slidenum">
              <a:rPr lang="en-US" altLang="en-US">
                <a:latin typeface="Arial" panose="020B0604020202020204" pitchFamily="34" charset="0"/>
              </a:rPr>
              <a:pPr eaLnBrk="1" hangingPunct="1"/>
              <a:t>77</a:t>
            </a:fld>
            <a:endParaRPr lang="en-US" altLang="en-US" dirty="0">
              <a:latin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dirty="0" smtClean="0"/>
              <a:t>high-angle </a:t>
            </a:r>
            <a:r>
              <a:rPr lang="en-US" altLang="en-US" dirty="0" err="1" smtClean="0"/>
              <a:t>Brragg</a:t>
            </a:r>
            <a:r>
              <a:rPr lang="en-US" altLang="en-US" dirty="0" smtClean="0"/>
              <a:t> peaks have zero intensity and so create “holes” is the background?!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707AD8-881A-477E-9F15-A006E3B104E7}" type="slidenum">
              <a:rPr lang="en-US" altLang="en-US">
                <a:latin typeface="Arial" panose="020B0604020202020204" pitchFamily="34" charset="0"/>
              </a:rPr>
              <a:pPr eaLnBrk="1" hangingPunct="1"/>
              <a:t>45</a:t>
            </a:fld>
            <a:endParaRPr lang="en-US" altLang="en-US" dirty="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1E9BAD-B905-4F59-8361-E0B9FAAB6C25}" type="slidenum">
              <a:rPr lang="en-US" altLang="en-US">
                <a:latin typeface="Arial" panose="020B0604020202020204" pitchFamily="34" charset="0"/>
              </a:rPr>
              <a:pPr eaLnBrk="1" hangingPunct="1"/>
              <a:t>79</a:t>
            </a:fld>
            <a:endParaRPr lang="en-US" altLang="en-US" dirty="0">
              <a:latin typeface="Arial" panose="020B0604020202020204"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US" altLang="en-US" dirty="0" smtClean="0"/>
              <a:t>to-scale calculation with detector at different distances from a pair of atoms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1337DA-1C20-4680-B1AC-723380E3565D}" type="slidenum">
              <a:rPr lang="en-US" altLang="en-US">
                <a:latin typeface="Arial" panose="020B0604020202020204" pitchFamily="34" charset="0"/>
              </a:rPr>
              <a:pPr eaLnBrk="1" hangingPunct="1"/>
              <a:t>80</a:t>
            </a:fld>
            <a:endParaRPr lang="en-US" altLang="en-US" dirty="0">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dirty="0" smtClean="0"/>
              <a:t>to-scale calculation with detector at different distances from a three atoms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225C20-430F-4EB6-99D2-8B4D1CB73254}" type="slidenum">
              <a:rPr lang="en-US" altLang="en-US">
                <a:latin typeface="Arial" panose="020B0604020202020204" pitchFamily="34" charset="0"/>
              </a:rPr>
              <a:pPr eaLnBrk="1" hangingPunct="1"/>
              <a:t>81</a:t>
            </a:fld>
            <a:endParaRPr lang="en-US" altLang="en-US" dirty="0">
              <a:latin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en-US" altLang="en-US" dirty="0" smtClean="0"/>
              <a:t>when </a:t>
            </a:r>
            <a:r>
              <a:rPr lang="en-US" altLang="en-US" dirty="0" err="1" smtClean="0"/>
              <a:t>nearBragg</a:t>
            </a:r>
            <a:r>
              <a:rPr lang="en-US" altLang="en-US" dirty="0" smtClean="0"/>
              <a:t> is used instead of supercell, the Bragg peaks “ride” on the background and do NOT produce “holes”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757B5A9-794A-415F-8315-A48C4D44240A}" type="slidenum">
              <a:rPr lang="en-US" altLang="en-US">
                <a:latin typeface="Arial" panose="020B0604020202020204" pitchFamily="34" charset="0"/>
              </a:rPr>
              <a:pPr eaLnBrk="1" hangingPunct="1"/>
              <a:t>90</a:t>
            </a:fld>
            <a:endParaRPr lang="en-US" altLang="en-US" dirty="0">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ED42D1-EB16-4A20-9F1B-717BC5073020}" type="slidenum">
              <a:rPr lang="en-US" altLang="en-US">
                <a:latin typeface="Arial" panose="020B0604020202020204" pitchFamily="34" charset="0"/>
              </a:rPr>
              <a:pPr eaLnBrk="1" hangingPunct="1"/>
              <a:t>91</a:t>
            </a:fld>
            <a:endParaRPr lang="en-US" altLang="en-US" dirty="0">
              <a:latin typeface="Arial" panose="020B0604020202020204"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371B29-18D8-492E-8EAF-D67B202CB852}" type="slidenum">
              <a:rPr lang="en-US" altLang="en-US">
                <a:latin typeface="Arial" panose="020B0604020202020204" pitchFamily="34" charset="0"/>
              </a:rPr>
              <a:pPr eaLnBrk="1" hangingPunct="1"/>
              <a:t>92</a:t>
            </a:fld>
            <a:endParaRPr lang="en-US" altLang="en-US" dirty="0">
              <a:latin typeface="Arial" panose="020B060402020202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59AB96-F325-432F-B766-D7AEC2FDE3C1}" type="slidenum">
              <a:rPr lang="en-US" altLang="en-US">
                <a:latin typeface="Arial" panose="020B0604020202020204" pitchFamily="34" charset="0"/>
              </a:rPr>
              <a:pPr eaLnBrk="1" hangingPunct="1"/>
              <a:t>93</a:t>
            </a:fld>
            <a:endParaRPr lang="en-US" altLang="en-US" dirty="0">
              <a:latin typeface="Arial" panose="020B0604020202020204"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0492DB-0705-44D9-BAE7-CAB70D394C5F}" type="slidenum">
              <a:rPr lang="en-US" altLang="en-US">
                <a:latin typeface="Arial" panose="020B0604020202020204" pitchFamily="34" charset="0"/>
              </a:rPr>
              <a:pPr eaLnBrk="1" hangingPunct="1"/>
              <a:t>94</a:t>
            </a:fld>
            <a:endParaRPr lang="en-US" altLang="en-US" dirty="0">
              <a:latin typeface="Arial" panose="020B0604020202020204"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2209DA-65A6-4118-AC21-E1735A66DE9F}" type="slidenum">
              <a:rPr lang="en-US" altLang="en-US">
                <a:latin typeface="Arial" panose="020B0604020202020204" pitchFamily="34" charset="0"/>
              </a:rPr>
              <a:pPr eaLnBrk="1" hangingPunct="1"/>
              <a:t>95</a:t>
            </a:fld>
            <a:endParaRPr lang="en-US" altLang="en-US" dirty="0">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EF3453-D4B6-4B33-8863-18EDC966A300}" type="slidenum">
              <a:rPr lang="en-US" altLang="en-US">
                <a:latin typeface="Arial" panose="020B0604020202020204" pitchFamily="34" charset="0"/>
              </a:rPr>
              <a:pPr eaLnBrk="1" hangingPunct="1"/>
              <a:t>96</a:t>
            </a:fld>
            <a:endParaRPr lang="en-US" altLang="en-US" dirty="0">
              <a:latin typeface="Arial" panose="020B0604020202020204"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4735FA-59A5-421D-B2F6-C1BAA7AA8621}" type="slidenum">
              <a:rPr lang="en-US" altLang="en-US">
                <a:latin typeface="Arial" panose="020B0604020202020204" pitchFamily="34" charset="0"/>
              </a:rPr>
              <a:pPr eaLnBrk="1" hangingPunct="1"/>
              <a:t>48</a:t>
            </a:fld>
            <a:endParaRPr lang="en-US" altLang="en-US" dirty="0">
              <a:latin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CD8B32-8E2A-4A3A-85D0-17D6592508B5}" type="slidenum">
              <a:rPr lang="en-US" altLang="en-US">
                <a:latin typeface="Arial" panose="020B0604020202020204" pitchFamily="34" charset="0"/>
              </a:rPr>
              <a:pPr eaLnBrk="1" hangingPunct="1"/>
              <a:t>97</a:t>
            </a:fld>
            <a:endParaRPr lang="en-US" altLang="en-US" dirty="0">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F79CEE-7C02-40BE-AFE4-71797480FBD0}" type="slidenum">
              <a:rPr lang="en-US" altLang="en-US">
                <a:latin typeface="Arial" panose="020B0604020202020204" pitchFamily="34" charset="0"/>
              </a:rPr>
              <a:pPr eaLnBrk="1" hangingPunct="1"/>
              <a:t>98</a:t>
            </a:fld>
            <a:endParaRPr lang="en-US" altLang="en-US" dirty="0">
              <a:latin typeface="Arial" panose="020B0604020202020204"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10DCC4-FC1B-4026-A3AA-6012EB8AB0E7}" type="slidenum">
              <a:rPr lang="en-US" altLang="en-US">
                <a:latin typeface="Arial" panose="020B0604020202020204" pitchFamily="34" charset="0"/>
              </a:rPr>
              <a:pPr eaLnBrk="1" hangingPunct="1"/>
              <a:t>99</a:t>
            </a:fld>
            <a:endParaRPr lang="en-US" altLang="en-US" dirty="0">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6344FC-C8CD-408C-8DBE-0FF448F93C0D}" type="slidenum">
              <a:rPr lang="en-US" altLang="en-US">
                <a:latin typeface="Arial" panose="020B0604020202020204" pitchFamily="34" charset="0"/>
              </a:rPr>
              <a:pPr eaLnBrk="1" hangingPunct="1"/>
              <a:t>100</a:t>
            </a:fld>
            <a:endParaRPr lang="en-US" altLang="en-US" dirty="0">
              <a:latin typeface="Arial" panose="020B0604020202020204"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99DC6F-8EC5-422E-9A0D-5F4A9686A7C1}" type="slidenum">
              <a:rPr lang="en-US" altLang="en-US">
                <a:latin typeface="Arial" panose="020B0604020202020204" pitchFamily="34" charset="0"/>
              </a:rPr>
              <a:pPr eaLnBrk="1" hangingPunct="1"/>
              <a:t>101</a:t>
            </a:fld>
            <a:endParaRPr lang="en-US" altLang="en-US" dirty="0">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93F5AB-868E-40B3-AB35-EC21A6419FF1}" type="slidenum">
              <a:rPr lang="en-US" altLang="en-US">
                <a:latin typeface="Arial" panose="020B0604020202020204" pitchFamily="34" charset="0"/>
              </a:rPr>
              <a:pPr eaLnBrk="1" hangingPunct="1"/>
              <a:t>102</a:t>
            </a:fld>
            <a:endParaRPr lang="en-US" altLang="en-US" dirty="0">
              <a:latin typeface="Arial" panose="020B0604020202020204"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F58B44-B524-4C15-9675-0B813EC7768C}" type="slidenum">
              <a:rPr lang="en-US" altLang="en-US">
                <a:latin typeface="Arial" panose="020B0604020202020204" pitchFamily="34" charset="0"/>
              </a:rPr>
              <a:pPr eaLnBrk="1" hangingPunct="1"/>
              <a:t>103</a:t>
            </a:fld>
            <a:endParaRPr lang="en-US" altLang="en-US" dirty="0">
              <a:latin typeface="Arial" panose="020B0604020202020204"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28E525C-1761-4F84-A417-0600C66B995C}" type="slidenum">
              <a:rPr lang="en-US" altLang="en-US">
                <a:latin typeface="Arial" panose="020B0604020202020204" pitchFamily="34" charset="0"/>
              </a:rPr>
              <a:pPr eaLnBrk="1" hangingPunct="1"/>
              <a:t>104</a:t>
            </a:fld>
            <a:endParaRPr lang="en-US" altLang="en-US" dirty="0">
              <a:latin typeface="Arial" panose="020B0604020202020204"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85296B-D983-4250-8DA6-9BE979E3533F}" type="slidenum">
              <a:rPr lang="en-US" altLang="en-US">
                <a:latin typeface="Arial" panose="020B0604020202020204" pitchFamily="34" charset="0"/>
              </a:rPr>
              <a:pPr eaLnBrk="1" hangingPunct="1"/>
              <a:t>105</a:t>
            </a:fld>
            <a:endParaRPr lang="en-US" altLang="en-US" dirty="0">
              <a:latin typeface="Arial" panose="020B0604020202020204"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280CAB-4315-45D8-831F-F18076EF702C}" type="slidenum">
              <a:rPr lang="en-US" altLang="en-US">
                <a:latin typeface="Arial" panose="020B0604020202020204" pitchFamily="34" charset="0"/>
              </a:rPr>
              <a:pPr eaLnBrk="1" hangingPunct="1"/>
              <a:t>106</a:t>
            </a:fld>
            <a:endParaRPr lang="en-US" altLang="en-US" dirty="0">
              <a:latin typeface="Arial" panose="020B0604020202020204"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E00DC-8568-49CF-9EC9-FF9005C0FF68}" type="slidenum">
              <a:rPr lang="en-US" altLang="en-US">
                <a:latin typeface="Arial" panose="020B0604020202020204" pitchFamily="34" charset="0"/>
              </a:rPr>
              <a:pPr eaLnBrk="1" hangingPunct="1"/>
              <a:t>49</a:t>
            </a:fld>
            <a:endParaRPr lang="en-US" altLang="en-US" dirty="0">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BDC536-4756-4808-9921-700CFE512FFD}" type="slidenum">
              <a:rPr lang="en-US" altLang="en-US">
                <a:latin typeface="Arial" panose="020B0604020202020204" pitchFamily="34" charset="0"/>
              </a:rPr>
              <a:pPr eaLnBrk="1" hangingPunct="1"/>
              <a:t>107</a:t>
            </a:fld>
            <a:endParaRPr lang="en-US" altLang="en-US" dirty="0">
              <a:latin typeface="Arial" panose="020B0604020202020204"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7E07A4-F3C4-4B5A-85DB-60CBACCEA329}" type="slidenum">
              <a:rPr lang="en-US" altLang="en-US">
                <a:latin typeface="Arial" panose="020B0604020202020204" pitchFamily="34" charset="0"/>
              </a:rPr>
              <a:pPr eaLnBrk="1" hangingPunct="1"/>
              <a:t>108</a:t>
            </a:fld>
            <a:endParaRPr lang="en-US" altLang="en-US" dirty="0">
              <a:latin typeface="Arial" panose="020B0604020202020204"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F1B3D3-2C7E-4C58-868F-3FF9D2B75EBF}" type="slidenum">
              <a:rPr lang="en-US" altLang="en-US">
                <a:latin typeface="Arial" panose="020B0604020202020204" pitchFamily="34" charset="0"/>
              </a:rPr>
              <a:pPr eaLnBrk="1" hangingPunct="1"/>
              <a:t>50</a:t>
            </a:fld>
            <a:endParaRPr lang="en-US" altLang="en-US" dirty="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01DE55-A927-41DA-AEE0-B121A43CBA60}" type="slidenum">
              <a:rPr lang="en-US" altLang="en-US">
                <a:latin typeface="Arial" panose="020B0604020202020204" pitchFamily="34" charset="0"/>
              </a:rPr>
              <a:pPr eaLnBrk="1" hangingPunct="1"/>
              <a:t>51</a:t>
            </a:fld>
            <a:endParaRPr lang="en-US" altLang="en-US" dirty="0">
              <a:latin typeface="Arial" panose="020B0604020202020204"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25EBFC-81B3-47EA-BBF5-A9BBABF0D972}" type="slidenum">
              <a:rPr lang="en-US" altLang="en-US">
                <a:latin typeface="Arial" panose="020B0604020202020204" pitchFamily="34" charset="0"/>
              </a:rPr>
              <a:pPr eaLnBrk="1" hangingPunct="1"/>
              <a:t>52</a:t>
            </a:fld>
            <a:endParaRPr lang="en-US" altLang="en-US" dirty="0">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01F61C-898C-48C8-B625-6804F302DC62}" type="slidenum">
              <a:rPr lang="en-US" altLang="en-US">
                <a:latin typeface="Arial" panose="020B0604020202020204" pitchFamily="34" charset="0"/>
              </a:rPr>
              <a:pPr eaLnBrk="1" hangingPunct="1"/>
              <a:t>53</a:t>
            </a:fld>
            <a:endParaRPr lang="en-US" altLang="en-US" dirty="0">
              <a:latin typeface="Arial" panose="020B0604020202020204"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639CCB-274B-4400-B29A-2E9A05032803}" type="slidenum">
              <a:rPr lang="en-US" altLang="en-US">
                <a:latin typeface="Arial" panose="020B0604020202020204" pitchFamily="34" charset="0"/>
              </a:rPr>
              <a:pPr eaLnBrk="1" hangingPunct="1"/>
              <a:t>54</a:t>
            </a:fld>
            <a:endParaRPr lang="en-US" altLang="en-US" dirty="0">
              <a:latin typeface="Arial" panose="020B060402020202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B00104B-30B0-4320-95E9-57429B18EE6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96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0B3A7D4-D89D-42D9-9665-24BFF3A19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7282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A60F97-C064-46F2-8736-CDB0BF876CD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1728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F0048F30-5905-4AA3-A9E1-BFFC0501843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0126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78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074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8287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431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1973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621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968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45ED921-0B92-4FF8-A9E6-BF3FB8EAA6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5499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2867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0081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190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667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5982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5580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5789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4213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405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2965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803FE40-28D6-4935-8EE2-3D28C478BC9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1924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6017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004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2691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647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8638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08574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21916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77732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22404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853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C16D42C-ADA4-4CC2-B8AB-85927378A3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47886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39546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53794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93336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29854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45475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674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5409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96755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89421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5499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9107D924-AE2E-43D0-9368-F54C7367554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29290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75587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55509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8635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0546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73487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59270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98391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03099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4169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3718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E48A119-7DB9-4E61-8539-CCC26CD24E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3927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0365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90298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6945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90BFE2-3229-4D78-88C0-191DFA17591D}" type="slidenum">
              <a:rPr lang="en-US"/>
              <a:pPr>
                <a:defRPr/>
              </a:pPr>
              <a:t>‹#›</a:t>
            </a:fld>
            <a:endParaRPr lang="en-US"/>
          </a:p>
        </p:txBody>
      </p:sp>
    </p:spTree>
    <p:extLst>
      <p:ext uri="{BB962C8B-B14F-4D97-AF65-F5344CB8AC3E}">
        <p14:creationId xmlns:p14="http://schemas.microsoft.com/office/powerpoint/2010/main" val="453880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B6DCF-ABC5-42A8-8481-8C7DD9A33DEC}" type="slidenum">
              <a:rPr lang="en-US"/>
              <a:pPr>
                <a:defRPr/>
              </a:pPr>
              <a:t>‹#›</a:t>
            </a:fld>
            <a:endParaRPr lang="en-US"/>
          </a:p>
        </p:txBody>
      </p:sp>
    </p:spTree>
    <p:extLst>
      <p:ext uri="{BB962C8B-B14F-4D97-AF65-F5344CB8AC3E}">
        <p14:creationId xmlns:p14="http://schemas.microsoft.com/office/powerpoint/2010/main" val="1044888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5B6D2-2E8B-4DEC-A348-CB56978009C6}" type="slidenum">
              <a:rPr lang="en-US"/>
              <a:pPr>
                <a:defRPr/>
              </a:pPr>
              <a:t>‹#›</a:t>
            </a:fld>
            <a:endParaRPr lang="en-US"/>
          </a:p>
        </p:txBody>
      </p:sp>
    </p:spTree>
    <p:extLst>
      <p:ext uri="{BB962C8B-B14F-4D97-AF65-F5344CB8AC3E}">
        <p14:creationId xmlns:p14="http://schemas.microsoft.com/office/powerpoint/2010/main" val="1672899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C0515-827F-4313-97F3-1A624F28AFBE}" type="slidenum">
              <a:rPr lang="en-US"/>
              <a:pPr>
                <a:defRPr/>
              </a:pPr>
              <a:t>‹#›</a:t>
            </a:fld>
            <a:endParaRPr lang="en-US"/>
          </a:p>
        </p:txBody>
      </p:sp>
    </p:spTree>
    <p:extLst>
      <p:ext uri="{BB962C8B-B14F-4D97-AF65-F5344CB8AC3E}">
        <p14:creationId xmlns:p14="http://schemas.microsoft.com/office/powerpoint/2010/main" val="2240690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6E0FAE-F2EE-404F-88EA-384A79957688}" type="slidenum">
              <a:rPr lang="en-US"/>
              <a:pPr>
                <a:defRPr/>
              </a:pPr>
              <a:t>‹#›</a:t>
            </a:fld>
            <a:endParaRPr lang="en-US"/>
          </a:p>
        </p:txBody>
      </p:sp>
    </p:spTree>
    <p:extLst>
      <p:ext uri="{BB962C8B-B14F-4D97-AF65-F5344CB8AC3E}">
        <p14:creationId xmlns:p14="http://schemas.microsoft.com/office/powerpoint/2010/main" val="2044784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47AFB0-285E-452E-A285-23FCA2719043}" type="slidenum">
              <a:rPr lang="en-US"/>
              <a:pPr>
                <a:defRPr/>
              </a:pPr>
              <a:t>‹#›</a:t>
            </a:fld>
            <a:endParaRPr lang="en-US"/>
          </a:p>
        </p:txBody>
      </p:sp>
    </p:spTree>
    <p:extLst>
      <p:ext uri="{BB962C8B-B14F-4D97-AF65-F5344CB8AC3E}">
        <p14:creationId xmlns:p14="http://schemas.microsoft.com/office/powerpoint/2010/main" val="4038295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A9AECB-36DD-46F2-A4C6-6FD98AD00567}" type="slidenum">
              <a:rPr lang="en-US"/>
              <a:pPr>
                <a:defRPr/>
              </a:pPr>
              <a:t>‹#›</a:t>
            </a:fld>
            <a:endParaRPr lang="en-US"/>
          </a:p>
        </p:txBody>
      </p:sp>
    </p:spTree>
    <p:extLst>
      <p:ext uri="{BB962C8B-B14F-4D97-AF65-F5344CB8AC3E}">
        <p14:creationId xmlns:p14="http://schemas.microsoft.com/office/powerpoint/2010/main" val="153786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66BB7EF-8B9E-41F9-999A-10906D2CCBA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33382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81FA51-DA2E-4A5E-8CF4-34FDB59BCD75}" type="slidenum">
              <a:rPr lang="en-US"/>
              <a:pPr>
                <a:defRPr/>
              </a:pPr>
              <a:t>‹#›</a:t>
            </a:fld>
            <a:endParaRPr lang="en-US"/>
          </a:p>
        </p:txBody>
      </p:sp>
    </p:spTree>
    <p:extLst>
      <p:ext uri="{BB962C8B-B14F-4D97-AF65-F5344CB8AC3E}">
        <p14:creationId xmlns:p14="http://schemas.microsoft.com/office/powerpoint/2010/main" val="865676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D50574-97D8-46F9-91FA-79C7657B21F0}" type="slidenum">
              <a:rPr lang="en-US"/>
              <a:pPr>
                <a:defRPr/>
              </a:pPr>
              <a:t>‹#›</a:t>
            </a:fld>
            <a:endParaRPr lang="en-US"/>
          </a:p>
        </p:txBody>
      </p:sp>
    </p:spTree>
    <p:extLst>
      <p:ext uri="{BB962C8B-B14F-4D97-AF65-F5344CB8AC3E}">
        <p14:creationId xmlns:p14="http://schemas.microsoft.com/office/powerpoint/2010/main" val="442050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82D81-63C2-40A6-BCC9-A981808B5EB7}" type="slidenum">
              <a:rPr lang="en-US"/>
              <a:pPr>
                <a:defRPr/>
              </a:pPr>
              <a:t>‹#›</a:t>
            </a:fld>
            <a:endParaRPr lang="en-US"/>
          </a:p>
        </p:txBody>
      </p:sp>
    </p:spTree>
    <p:extLst>
      <p:ext uri="{BB962C8B-B14F-4D97-AF65-F5344CB8AC3E}">
        <p14:creationId xmlns:p14="http://schemas.microsoft.com/office/powerpoint/2010/main" val="3835076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BECC29-9C6D-40FB-BA78-018EC8C3DBE1}" type="slidenum">
              <a:rPr lang="en-US"/>
              <a:pPr>
                <a:defRPr/>
              </a:pPr>
              <a:t>‹#›</a:t>
            </a:fld>
            <a:endParaRPr lang="en-US"/>
          </a:p>
        </p:txBody>
      </p:sp>
    </p:spTree>
    <p:extLst>
      <p:ext uri="{BB962C8B-B14F-4D97-AF65-F5344CB8AC3E}">
        <p14:creationId xmlns:p14="http://schemas.microsoft.com/office/powerpoint/2010/main" val="4254416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32B97B-86DE-4E95-9C4C-25CF280E6423}" type="slidenum">
              <a:rPr lang="en-US"/>
              <a:pPr>
                <a:defRPr/>
              </a:pPr>
              <a:t>‹#›</a:t>
            </a:fld>
            <a:endParaRPr lang="en-US"/>
          </a:p>
        </p:txBody>
      </p:sp>
    </p:spTree>
    <p:extLst>
      <p:ext uri="{BB962C8B-B14F-4D97-AF65-F5344CB8AC3E}">
        <p14:creationId xmlns:p14="http://schemas.microsoft.com/office/powerpoint/2010/main" val="2960331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92275C-F117-449A-92AE-EE99BB384EE2}" type="slidenum">
              <a:rPr lang="en-US"/>
              <a:pPr>
                <a:defRPr/>
              </a:pPr>
              <a:t>‹#›</a:t>
            </a:fld>
            <a:endParaRPr lang="en-US"/>
          </a:p>
        </p:txBody>
      </p:sp>
    </p:spTree>
    <p:extLst>
      <p:ext uri="{BB962C8B-B14F-4D97-AF65-F5344CB8AC3E}">
        <p14:creationId xmlns:p14="http://schemas.microsoft.com/office/powerpoint/2010/main" val="173366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71948E1-4523-489A-B247-D487159315F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17692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64E10F4-274F-4DD9-8936-1067FDED2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7590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66DC9701-1574-4F47-AF5B-F70E12859D90}"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08015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42370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59A17A0-05CC-4E84-A717-F79038D8F1AE}" type="datetimeFigureOut">
              <a:rPr lang="en-US" smtClean="0">
                <a:solidFill>
                  <a:prstClr val="black">
                    <a:tint val="75000"/>
                  </a:prstClr>
                </a:solidFill>
              </a:rPr>
              <a:pPr/>
              <a:t>10/6/2015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76534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3649741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56662287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962AFD2E-5495-4ADE-B619-3EBB2E99E4D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499230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hyperlink" Target="http://www.rcsb.org/pdb/explore/explore.do?structureId=1g1c" TargetMode="External"/><Relationship Id="rId3" Type="http://schemas.openxmlformats.org/officeDocument/2006/relationships/image" Target="../media/image2.gif"/><Relationship Id="rId7" Type="http://schemas.openxmlformats.org/officeDocument/2006/relationships/hyperlink" Target="http://bl831a.als.lbl.gov/example_data_sets/tarballs/Illuin_microfocus_minimal_003.tar.bz2"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bl831a.als.lbl.gov/example_data_sets/tarballs/Illuin_microfocus_minimal_002.tar.bz2" TargetMode="External"/><Relationship Id="rId5" Type="http://schemas.openxmlformats.org/officeDocument/2006/relationships/hyperlink" Target="http://bl831a.als.lbl.gov/example_data_sets/tarballs/Illuin_microfocus_minimal_001.tar.bz2" TargetMode="External"/><Relationship Id="rId4" Type="http://schemas.openxmlformats.org/officeDocument/2006/relationships/hyperlink" Target="http://bl831a.als.lbl.gov/example_data_sets/Illuin/microfocu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4.xml"/><Relationship Id="rId1" Type="http://schemas.openxmlformats.org/officeDocument/2006/relationships/video" Target="file:///C:\Users\JMHolton\Desktop\James_Holton\ESG_talk\chomp.avi"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5.emf"/></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4.emf"/></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37.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38.e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39.emf"/><Relationship Id="rId4" Type="http://schemas.openxmlformats.org/officeDocument/2006/relationships/oleObject" Target="../embeddings/oleObject9.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40.emf"/><Relationship Id="rId4" Type="http://schemas.openxmlformats.org/officeDocument/2006/relationships/oleObject" Target="../embeddings/oleObject10.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41.emf"/><Relationship Id="rId4" Type="http://schemas.openxmlformats.org/officeDocument/2006/relationships/oleObject" Target="../embeddings/oleObject11.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image" Target="../media/image42.emf"/><Relationship Id="rId4" Type="http://schemas.openxmlformats.org/officeDocument/2006/relationships/oleObject" Target="../embeddings/oleObject12.bin"/></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21.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image" Target="../media/image96.emf"/><Relationship Id="rId4" Type="http://schemas.openxmlformats.org/officeDocument/2006/relationships/oleObject" Target="../embeddings/oleObject13.bin"/></Relationships>
</file>

<file path=ppt/slides/_rels/slide82.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Structure of Membrane Proteins (CSMP)</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Membrane Protein Expression Center II (MPEC)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HIV Accessory and Regulatory Complexes (HARC)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r>
              <a:rPr lang="en-US" altLang="en-US" sz="1800" b="1" dirty="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buFontTx/>
              <a:buNone/>
            </a:pPr>
            <a:r>
              <a:rPr lang="en-US" altLang="en-US" sz="1800" b="1" dirty="0">
                <a:solidFill>
                  <a:srgbClr val="663300"/>
                </a:solidFill>
                <a:latin typeface="Arial" panose="020B0604020202020204" pitchFamily="34" charset="0"/>
                <a:cs typeface="Arial" panose="020B0604020202020204" pitchFamily="34" charset="0"/>
              </a:rPr>
              <a:t>M D Anderson </a:t>
            </a:r>
            <a:r>
              <a:rPr lang="en-US" altLang="en-US" sz="1800" b="1" dirty="0" smtClean="0">
                <a:solidFill>
                  <a:srgbClr val="663300"/>
                </a:solidFill>
                <a:latin typeface="Arial" panose="020B0604020202020204" pitchFamily="34" charset="0"/>
                <a:cs typeface="Arial" panose="020B0604020202020204" pitchFamily="34" charset="0"/>
              </a:rPr>
              <a:t>CRC</a:t>
            </a:r>
          </a:p>
          <a:p>
            <a:pPr algn="ctr" eaLnBrk="1" hangingPunct="1">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5" cy="646331"/>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Robert Stroud      James Fraser     John Spence </a:t>
            </a:r>
          </a:p>
          <a:p>
            <a:pPr algn="ctr"/>
            <a:r>
              <a:rPr lang="en-US" dirty="0" smtClean="0">
                <a:latin typeface="Arial" panose="020B0604020202020204" pitchFamily="34" charset="0"/>
                <a:cs typeface="Arial" panose="020B0604020202020204" pitchFamily="34" charset="0"/>
              </a:rPr>
              <a:t>Chris Nielsen  </a:t>
            </a:r>
            <a:r>
              <a:rPr lang="en-US" dirty="0">
                <a:latin typeface="Arial" panose="020B0604020202020204" pitchFamily="34" charset="0"/>
                <a:cs typeface="Arial" panose="020B0604020202020204" pitchFamily="34" charset="0"/>
              </a:rPr>
              <a:t>Clemens </a:t>
            </a:r>
            <a:r>
              <a:rPr lang="en-US" dirty="0" smtClean="0">
                <a:latin typeface="Arial" panose="020B0604020202020204" pitchFamily="34" charset="0"/>
                <a:cs typeface="Arial" panose="020B0604020202020204" pitchFamily="34" charset="0"/>
              </a:rPr>
              <a:t>Schulze-</a:t>
            </a:r>
            <a:r>
              <a:rPr lang="en-US" dirty="0" err="1" smtClean="0">
                <a:latin typeface="Arial" panose="020B0604020202020204" pitchFamily="34" charset="0"/>
                <a:cs typeface="Arial" panose="020B0604020202020204" pitchFamily="34" charset="0"/>
              </a:rPr>
              <a:t>Briese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Aina</a:t>
            </a:r>
            <a:r>
              <a:rPr lang="en-US" dirty="0" smtClean="0">
                <a:latin typeface="Arial" panose="020B0604020202020204" pitchFamily="34" charset="0"/>
                <a:cs typeface="Arial" panose="020B0604020202020204" pitchFamily="34" charset="0"/>
              </a:rPr>
              <a:t> Cohen   Ana Gonzalez </a:t>
            </a:r>
          </a:p>
        </p:txBody>
      </p:sp>
    </p:spTree>
    <p:extLst>
      <p:ext uri="{BB962C8B-B14F-4D97-AF65-F5344CB8AC3E}">
        <p14:creationId xmlns:p14="http://schemas.microsoft.com/office/powerpoint/2010/main" val="301752183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latin typeface="Arial" panose="020B0604020202020204" pitchFamily="34" charset="0"/>
              </a:rPr>
              <a:t>RH: 84.2%</a:t>
            </a:r>
          </a:p>
          <a:p>
            <a:r>
              <a:rPr lang="en-US" sz="3200" dirty="0" smtClean="0">
                <a:solidFill>
                  <a:prstClr val="black"/>
                </a:solidFill>
                <a:latin typeface="Arial" panose="020B0604020202020204" pitchFamily="34" charset="0"/>
              </a:rPr>
              <a:t>  </a:t>
            </a:r>
            <a:r>
              <a:rPr lang="en-US" sz="2800" dirty="0" smtClean="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vs </a:t>
            </a:r>
            <a:r>
              <a:rPr lang="en-US" sz="3200" dirty="0">
                <a:solidFill>
                  <a:prstClr val="black"/>
                </a:solidFill>
                <a:latin typeface="Arial" panose="020B0604020202020204" pitchFamily="34" charset="0"/>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latin typeface="Arial" panose="020B0604020202020204" pitchFamily="34" charset="0"/>
              </a:rPr>
              <a:t>R</a:t>
            </a:r>
            <a:r>
              <a:rPr lang="en-US" sz="3200" baseline="-25000" dirty="0" err="1">
                <a:solidFill>
                  <a:prstClr val="black"/>
                </a:solidFill>
                <a:latin typeface="Arial" panose="020B0604020202020204" pitchFamily="34" charset="0"/>
              </a:rPr>
              <a:t>iso</a:t>
            </a:r>
            <a:r>
              <a:rPr lang="en-US" sz="3200" dirty="0">
                <a:solidFill>
                  <a:prstClr val="black"/>
                </a:solidFill>
                <a:latin typeface="Arial" panose="020B0604020202020204" pitchFamily="34" charset="0"/>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3aw6</a:t>
            </a:r>
          </a:p>
          <a:p>
            <a:r>
              <a:rPr lang="en-US" sz="2400" dirty="0" smtClean="0">
                <a:solidFill>
                  <a:prstClr val="black"/>
                </a:solidFill>
                <a:latin typeface="Arial" panose="020B0604020202020204" pitchFamily="34" charset="0"/>
                <a:cs typeface="Arial" panose="020B0604020202020204" pitchFamily="34" charset="0"/>
              </a:rPr>
              <a:t>3aw7</a:t>
            </a:r>
            <a:endParaRPr lang="en-US" sz="24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srgbClr val="FF0000"/>
                </a:solidFill>
                <a:latin typeface="Arial" panose="020B0604020202020204" pitchFamily="34" charset="0"/>
              </a:rPr>
              <a:t>Δ</a:t>
            </a:r>
            <a:r>
              <a:rPr lang="en-US" sz="3200" dirty="0" smtClean="0">
                <a:solidFill>
                  <a:srgbClr val="FF0000"/>
                </a:solidFill>
                <a:latin typeface="Arial" panose="020B0604020202020204" pitchFamily="34" charset="0"/>
              </a:rPr>
              <a:t>cell </a:t>
            </a:r>
            <a:r>
              <a:rPr lang="en-US" sz="3200" dirty="0">
                <a:solidFill>
                  <a:srgbClr val="FF0000"/>
                </a:solidFill>
                <a:latin typeface="Arial" panose="020B0604020202020204" pitchFamily="34" charset="0"/>
              </a:rPr>
              <a:t>= </a:t>
            </a:r>
            <a:r>
              <a:rPr lang="en-US" sz="3200" dirty="0" smtClean="0">
                <a:solidFill>
                  <a:srgbClr val="FF0000"/>
                </a:solidFill>
                <a:latin typeface="Arial" panose="020B0604020202020204" pitchFamily="34" charset="0"/>
              </a:rPr>
              <a:t>0.7 %</a:t>
            </a:r>
            <a:endParaRPr lang="en-US" sz="3200" dirty="0">
              <a:solidFill>
                <a:srgbClr val="FF0000"/>
              </a:solidFill>
              <a:latin typeface="Arial" panose="020B0604020202020204" pitchFamily="34" charset="0"/>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latin typeface="Arial" panose="020B0604020202020204" pitchFamily="34" charset="0"/>
              </a:rPr>
              <a:t>RMSD = 0.18 Å</a:t>
            </a:r>
          </a:p>
        </p:txBody>
      </p:sp>
    </p:spTree>
    <p:extLst>
      <p:ext uri="{BB962C8B-B14F-4D97-AF65-F5344CB8AC3E}">
        <p14:creationId xmlns:p14="http://schemas.microsoft.com/office/powerpoint/2010/main" val="2388854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011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011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0117"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Coherent sum: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pic>
        <p:nvPicPr>
          <p:cNvPr id="901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4191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113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114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1141"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pic>
        <p:nvPicPr>
          <p:cNvPr id="911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8662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2163"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2164"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2165" name="Text Box 4"/>
          <p:cNvSpPr txBox="1">
            <a:spLocks noChangeArrowheads="1"/>
          </p:cNvSpPr>
          <p:nvPr/>
        </p:nvSpPr>
        <p:spPr bwMode="auto">
          <a:xfrm>
            <a:off x="2478088" y="1063625"/>
            <a:ext cx="4187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random fluctuations</a:t>
            </a:r>
            <a:endParaRPr lang="en-US" altLang="en-US" sz="2400" baseline="30000" dirty="0">
              <a:latin typeface="Arial" panose="020B0604020202020204" pitchFamily="34" charset="0"/>
            </a:endParaRPr>
          </a:p>
        </p:txBody>
      </p:sp>
      <p:pic>
        <p:nvPicPr>
          <p:cNvPr id="921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500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318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318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3189" name="Text Box 4"/>
          <p:cNvSpPr txBox="1">
            <a:spLocks noChangeArrowheads="1"/>
          </p:cNvSpPr>
          <p:nvPr/>
        </p:nvSpPr>
        <p:spPr bwMode="auto">
          <a:xfrm>
            <a:off x="2101850" y="1063625"/>
            <a:ext cx="49403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baseline="30000" dirty="0">
                <a:latin typeface="Arial" panose="020B0604020202020204" pitchFamily="34" charset="0"/>
              </a:rPr>
              <a:t>2</a:t>
            </a:r>
            <a:r>
              <a:rPr lang="en-US" altLang="en-US" sz="2400" dirty="0">
                <a:latin typeface="Arial" panose="020B0604020202020204" pitchFamily="34" charset="0"/>
              </a:rPr>
              <a:t>+ …</a:t>
            </a:r>
          </a:p>
          <a:p>
            <a:pPr algn="ctr" eaLnBrk="1" hangingPunct="1"/>
            <a:endParaRPr lang="en-US" altLang="en-US" sz="2400" baseline="30000" dirty="0">
              <a:latin typeface="Arial" panose="020B0604020202020204" pitchFamily="34" charset="0"/>
            </a:endParaRPr>
          </a:p>
        </p:txBody>
      </p:sp>
      <p:pic>
        <p:nvPicPr>
          <p:cNvPr id="931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0609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4211"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4212"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4213" name="Text Box 4"/>
          <p:cNvSpPr txBox="1">
            <a:spLocks noChangeArrowheads="1"/>
          </p:cNvSpPr>
          <p:nvPr/>
        </p:nvSpPr>
        <p:spPr bwMode="auto">
          <a:xfrm>
            <a:off x="1704975" y="1063625"/>
            <a:ext cx="5734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Random fluctuations - Coherent average</a:t>
            </a:r>
            <a:endParaRPr lang="en-US" altLang="en-US" sz="2400" baseline="30000" dirty="0">
              <a:latin typeface="Arial" panose="020B0604020202020204" pitchFamily="34" charset="0"/>
            </a:endParaRPr>
          </a:p>
        </p:txBody>
      </p:sp>
      <p:pic>
        <p:nvPicPr>
          <p:cNvPr id="942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877454"/>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523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523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5237" name="Text Box 4"/>
          <p:cNvSpPr txBox="1">
            <a:spLocks noChangeArrowheads="1"/>
          </p:cNvSpPr>
          <p:nvPr/>
        </p:nvSpPr>
        <p:spPr bwMode="auto">
          <a:xfrm>
            <a:off x="0" y="979488"/>
            <a:ext cx="91440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Incoherent-coherent difference: </a:t>
            </a:r>
          </a:p>
          <a:p>
            <a:pPr algn="ctr" eaLnBrk="1" hangingPunct="1"/>
            <a:r>
              <a:rPr lang="en-US" altLang="en-US" sz="2400" dirty="0">
                <a:latin typeface="Arial" panose="020B0604020202020204" pitchFamily="34" charset="0"/>
              </a:rPr>
              <a:t>(F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baseline="30000" dirty="0">
                <a:latin typeface="Arial" panose="020B0604020202020204" pitchFamily="34" charset="0"/>
              </a:rPr>
              <a:t>2</a:t>
            </a:r>
            <a:r>
              <a:rPr lang="en-US" altLang="en-US" sz="2400" dirty="0">
                <a:latin typeface="Arial" panose="020B0604020202020204" pitchFamily="34" charset="0"/>
              </a:rPr>
              <a:t>+ …)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dirty="0">
                <a:latin typeface="Arial" panose="020B0604020202020204" pitchFamily="34" charset="0"/>
              </a:rPr>
              <a:t>+ …)</a:t>
            </a:r>
            <a:r>
              <a:rPr lang="en-US" altLang="en-US" sz="2400" baseline="30000" dirty="0">
                <a:latin typeface="Arial" panose="020B0604020202020204" pitchFamily="34" charset="0"/>
              </a:rPr>
              <a:t>2</a:t>
            </a:r>
          </a:p>
          <a:p>
            <a:pPr algn="ctr" eaLnBrk="1" hangingPunct="1"/>
            <a:endParaRPr lang="en-US" altLang="en-US" sz="2400" baseline="30000" dirty="0">
              <a:latin typeface="Arial" panose="020B0604020202020204" pitchFamily="34" charset="0"/>
            </a:endParaRPr>
          </a:p>
        </p:txBody>
      </p:sp>
      <p:pic>
        <p:nvPicPr>
          <p:cNvPr id="952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0663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one atom</a:t>
            </a:r>
          </a:p>
        </p:txBody>
      </p:sp>
      <p:sp>
        <p:nvSpPr>
          <p:cNvPr id="9625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626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962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Tree>
    <p:extLst>
      <p:ext uri="{BB962C8B-B14F-4D97-AF65-F5344CB8AC3E}">
        <p14:creationId xmlns:p14="http://schemas.microsoft.com/office/powerpoint/2010/main" val="128788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7283"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7284"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7285" name="Text Box 4"/>
          <p:cNvSpPr txBox="1">
            <a:spLocks noChangeArrowheads="1"/>
          </p:cNvSpPr>
          <p:nvPr/>
        </p:nvSpPr>
        <p:spPr bwMode="auto">
          <a:xfrm>
            <a:off x="0" y="979488"/>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“Dilatation” movements</a:t>
            </a:r>
            <a:endParaRPr lang="en-US" altLang="en-US" sz="2400" baseline="30000" dirty="0">
              <a:latin typeface="Arial" panose="020B0604020202020204" pitchFamily="34" charset="0"/>
            </a:endParaRPr>
          </a:p>
          <a:p>
            <a:pPr algn="ctr" eaLnBrk="1" hangingPunct="1"/>
            <a:endParaRPr lang="en-US" altLang="en-US" sz="2400" baseline="30000" dirty="0">
              <a:latin typeface="Arial" panose="020B0604020202020204" pitchFamily="34" charset="0"/>
            </a:endParaRPr>
          </a:p>
        </p:txBody>
      </p:sp>
      <p:pic>
        <p:nvPicPr>
          <p:cNvPr id="972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0036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830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830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8309" name="Text Box 4"/>
          <p:cNvSpPr txBox="1">
            <a:spLocks noChangeArrowheads="1"/>
          </p:cNvSpPr>
          <p:nvPr/>
        </p:nvSpPr>
        <p:spPr bwMode="auto">
          <a:xfrm>
            <a:off x="0" y="979488"/>
            <a:ext cx="91440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Incoherent-coherent difference: </a:t>
            </a:r>
          </a:p>
          <a:p>
            <a:pPr algn="ctr" eaLnBrk="1" hangingPunct="1"/>
            <a:r>
              <a:rPr lang="en-US" altLang="en-US" sz="2400" dirty="0">
                <a:latin typeface="Arial" panose="020B0604020202020204" pitchFamily="34" charset="0"/>
              </a:rPr>
              <a:t>(F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baseline="30000" dirty="0">
                <a:latin typeface="Arial" panose="020B0604020202020204" pitchFamily="34" charset="0"/>
              </a:rPr>
              <a:t>2</a:t>
            </a:r>
            <a:r>
              <a:rPr lang="en-US" altLang="en-US" sz="2400" dirty="0">
                <a:latin typeface="Arial" panose="020B0604020202020204" pitchFamily="34" charset="0"/>
              </a:rPr>
              <a:t>+ …)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dirty="0">
                <a:latin typeface="Arial" panose="020B0604020202020204" pitchFamily="34" charset="0"/>
              </a:rPr>
              <a:t>+ …)</a:t>
            </a:r>
            <a:r>
              <a:rPr lang="en-US" altLang="en-US" sz="2400" baseline="30000" dirty="0">
                <a:latin typeface="Arial" panose="020B0604020202020204" pitchFamily="34" charset="0"/>
              </a:rPr>
              <a:t>2</a:t>
            </a:r>
          </a:p>
          <a:p>
            <a:pPr algn="ctr" eaLnBrk="1" hangingPunct="1"/>
            <a:endParaRPr lang="en-US" altLang="en-US" sz="2400" baseline="30000" dirty="0">
              <a:latin typeface="Arial" panose="020B0604020202020204" pitchFamily="34" charset="0"/>
            </a:endParaRPr>
          </a:p>
        </p:txBody>
      </p:sp>
      <p:pic>
        <p:nvPicPr>
          <p:cNvPr id="983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2393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0"/>
            <a:ext cx="8229600" cy="1143000"/>
          </a:xfrm>
        </p:spPr>
        <p:txBody>
          <a:bodyPr/>
          <a:lstStyle/>
          <a:p>
            <a:r>
              <a:rPr lang="en-US" altLang="en-US" dirty="0" smtClean="0"/>
              <a:t>Simulation: but can you use it?</a:t>
            </a:r>
          </a:p>
        </p:txBody>
      </p:sp>
      <p:sp>
        <p:nvSpPr>
          <p:cNvPr id="100355" name="Text Box 4"/>
          <p:cNvSpPr txBox="1">
            <a:spLocks noChangeArrowheads="1"/>
          </p:cNvSpPr>
          <p:nvPr/>
        </p:nvSpPr>
        <p:spPr bwMode="auto">
          <a:xfrm>
            <a:off x="550863" y="990600"/>
            <a:ext cx="80422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http://bl831.als.lbl.gov/example_data_sets/Illuin/lyso_DS</a:t>
            </a:r>
          </a:p>
        </p:txBody>
      </p:sp>
      <p:pic>
        <p:nvPicPr>
          <p:cNvPr id="1003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741488"/>
            <a:ext cx="8096250" cy="809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701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r>
              <a:rPr lang="en-US" sz="4000" dirty="0" smtClean="0">
                <a:latin typeface="Arial" panose="020B0604020202020204" pitchFamily="34" charset="0"/>
                <a:cs typeface="Arial" panose="020B0604020202020204" pitchFamily="34" charset="0"/>
              </a:rPr>
              <a:t>0.5% cell change</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15%</a:t>
            </a:r>
            <a:endParaRPr lang="en-US" sz="4000" dirty="0">
              <a:latin typeface="Arial" panose="020B0604020202020204" pitchFamily="34" charset="0"/>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structure, different cell</a:t>
            </a:r>
            <a:endParaRPr lang="en-US" sz="4800" dirty="0"/>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4392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structure, different cell</a:t>
            </a:r>
            <a:endParaRPr lang="en-US" sz="4800" dirty="0"/>
          </a:p>
        </p:txBody>
      </p:sp>
      <p:sp>
        <p:nvSpPr>
          <p:cNvPr id="56" name="TextBox 55"/>
          <p:cNvSpPr txBox="1"/>
          <p:nvPr/>
        </p:nvSpPr>
        <p:spPr>
          <a:xfrm>
            <a:off x="1395494" y="5560526"/>
            <a:ext cx="5918608" cy="707886"/>
          </a:xfrm>
          <a:prstGeom prst="rect">
            <a:avLst/>
          </a:prstGeom>
          <a:noFill/>
        </p:spPr>
        <p:txBody>
          <a:bodyPr wrap="none" rtlCol="0">
            <a:spAutoFit/>
          </a:bodyPr>
          <a:lstStyle/>
          <a:p>
            <a:r>
              <a:rPr lang="en-US" sz="4000" dirty="0" smtClean="0">
                <a:latin typeface="Arial" panose="020B0604020202020204" pitchFamily="34" charset="0"/>
                <a:cs typeface="Arial" panose="020B0604020202020204" pitchFamily="34" charset="0"/>
              </a:rPr>
              <a:t>0.5% cell change</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15%</a:t>
            </a:r>
            <a:endParaRPr lang="en-US" sz="4000" dirty="0">
              <a:latin typeface="Arial" panose="020B0604020202020204" pitchFamily="34" charset="0"/>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837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rotated protein</a:t>
            </a:r>
            <a:endParaRPr lang="en-US" sz="4800" dirty="0"/>
          </a:p>
        </p:txBody>
      </p:sp>
      <p:sp>
        <p:nvSpPr>
          <p:cNvPr id="34" name="TextBox 33"/>
          <p:cNvSpPr txBox="1"/>
          <p:nvPr/>
        </p:nvSpPr>
        <p:spPr>
          <a:xfrm>
            <a:off x="2026565" y="5560526"/>
            <a:ext cx="5069016"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4882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rotated protein</a:t>
            </a:r>
            <a:endParaRPr lang="en-US" sz="4800" dirty="0"/>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4186570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shifted protein</a:t>
            </a:r>
            <a:endParaRPr lang="en-US" sz="4800" dirty="0"/>
          </a:p>
        </p:txBody>
      </p:sp>
      <p:sp>
        <p:nvSpPr>
          <p:cNvPr id="18" name="TextBox 17"/>
          <p:cNvSpPr txBox="1"/>
          <p:nvPr/>
        </p:nvSpPr>
        <p:spPr>
          <a:xfrm>
            <a:off x="2212219" y="5560526"/>
            <a:ext cx="4719562" cy="707886"/>
          </a:xfrm>
          <a:prstGeom prst="rect">
            <a:avLst/>
          </a:prstGeom>
          <a:noFill/>
        </p:spPr>
        <p:txBody>
          <a:bodyPr wrap="none" rtlCol="0">
            <a:spAutoFit/>
          </a:bodyPr>
          <a:lstStyle/>
          <a:p>
            <a:r>
              <a:rPr lang="en-US" sz="4000" dirty="0">
                <a:cs typeface="Arial" panose="020B0604020202020204" pitchFamily="34" charset="0"/>
              </a:rPr>
              <a:t>0.1 Å shift   →  17%</a:t>
            </a:r>
          </a:p>
        </p:txBody>
      </p:sp>
      <p:sp>
        <p:nvSpPr>
          <p:cNvPr id="20" name="Rectangle 19"/>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9" name="Group 18"/>
          <p:cNvGrpSpPr/>
          <p:nvPr/>
        </p:nvGrpSpPr>
        <p:grpSpPr>
          <a:xfrm>
            <a:off x="2283133" y="1951514"/>
            <a:ext cx="4586426" cy="3531444"/>
            <a:chOff x="2283133" y="1951514"/>
            <a:chExt cx="4586426" cy="3531444"/>
          </a:xfrm>
        </p:grpSpPr>
        <p:cxnSp>
          <p:nvCxnSpPr>
            <p:cNvPr id="34" name="Straight Connector 33"/>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9421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332631" y="2857650"/>
            <a:ext cx="2463076" cy="26091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949" y="2092420"/>
            <a:ext cx="2463076" cy="2609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shifted protein</a:t>
            </a:r>
            <a:endParaRPr lang="en-US" sz="4800" dirty="0"/>
          </a:p>
        </p:txBody>
      </p:sp>
      <p:sp>
        <p:nvSpPr>
          <p:cNvPr id="25" name="Rectangle 24"/>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6" name="Straight Connector 25"/>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212219" y="5560526"/>
            <a:ext cx="4719562" cy="707886"/>
          </a:xfrm>
          <a:prstGeom prst="rect">
            <a:avLst/>
          </a:prstGeom>
          <a:noFill/>
        </p:spPr>
        <p:txBody>
          <a:bodyPr wrap="none" rtlCol="0">
            <a:spAutoFit/>
          </a:bodyPr>
          <a:lstStyle/>
          <a:p>
            <a:r>
              <a:rPr lang="en-US" sz="4000" dirty="0">
                <a:cs typeface="Arial" panose="020B0604020202020204" pitchFamily="34" charset="0"/>
              </a:rPr>
              <a:t>0.1 Å shift   →  17%</a:t>
            </a:r>
          </a:p>
        </p:txBody>
      </p:sp>
      <p:sp>
        <p:nvSpPr>
          <p:cNvPr id="37" name="Rectangle 36"/>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4132376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Uniform stretch</a:t>
            </a:r>
            <a:endParaRPr lang="en-US" sz="4800" dirty="0"/>
          </a:p>
        </p:txBody>
      </p:sp>
      <p:sp>
        <p:nvSpPr>
          <p:cNvPr id="17" name="TextBox 16"/>
          <p:cNvSpPr txBox="1"/>
          <p:nvPr/>
        </p:nvSpPr>
        <p:spPr>
          <a:xfrm>
            <a:off x="2425419" y="5560526"/>
            <a:ext cx="4293163"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change </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0650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change </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Uniform stretch</a:t>
            </a:r>
            <a:endParaRPr lang="en-US" sz="4800" dirty="0"/>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351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a:t>c</a:t>
            </a:r>
            <a:r>
              <a:rPr lang="en-US" sz="4800" dirty="0" smtClean="0"/>
              <a:t>ell angle</a:t>
            </a:r>
            <a:endParaRPr lang="en-US" sz="4800" dirty="0"/>
          </a:p>
        </p:txBody>
      </p:sp>
      <p:sp>
        <p:nvSpPr>
          <p:cNvPr id="18" name="TextBox 17"/>
          <p:cNvSpPr txBox="1"/>
          <p:nvPr/>
        </p:nvSpPr>
        <p:spPr>
          <a:xfrm>
            <a:off x="1881200" y="5560526"/>
            <a:ext cx="5381601" cy="707886"/>
          </a:xfrm>
          <a:prstGeom prst="rect">
            <a:avLst/>
          </a:prstGeom>
          <a:noFill/>
        </p:spPr>
        <p:txBody>
          <a:bodyPr wrap="none" rtlCol="0">
            <a:spAutoFit/>
          </a:bodyPr>
          <a:lstStyle/>
          <a:p>
            <a:r>
              <a:rPr lang="en-US" sz="4000" dirty="0">
                <a:cs typeface="Arial" panose="020B0604020202020204" pitchFamily="34" charset="0"/>
              </a:rPr>
              <a:t>0.5° cell angle  → 16%</a:t>
            </a:r>
          </a:p>
        </p:txBody>
      </p:sp>
      <p:sp>
        <p:nvSpPr>
          <p:cNvPr id="20" name="Rectangle 19"/>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9" name="Group 18"/>
          <p:cNvGrpSpPr/>
          <p:nvPr/>
        </p:nvGrpSpPr>
        <p:grpSpPr>
          <a:xfrm>
            <a:off x="2283133" y="1951514"/>
            <a:ext cx="4586426" cy="3531444"/>
            <a:chOff x="2283133" y="1951514"/>
            <a:chExt cx="4586426" cy="3531444"/>
          </a:xfrm>
        </p:grpSpPr>
        <p:cxnSp>
          <p:nvCxnSpPr>
            <p:cNvPr id="34" name="Straight Connector 33"/>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035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805" b="3437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284" name="Picture 4" descr="http://bl831.als.lbl.gov/~jamesh/challenge/microfocus/movi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7090" y="2195151"/>
            <a:ext cx="4017180" cy="40329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01544" y="6272011"/>
            <a:ext cx="4443211" cy="270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340179" y="2176529"/>
            <a:ext cx="4456091" cy="8402300"/>
          </a:xfrm>
          <a:prstGeom prst="rect">
            <a:avLst/>
          </a:prstGeom>
          <a:noFill/>
        </p:spPr>
        <p:txBody>
          <a:bodyPr wrap="square" rtlCol="0">
            <a:spAutoFit/>
          </a:bodyPr>
          <a:lstStyle/>
          <a:p>
            <a:r>
              <a:rPr lang="en-US" b="1" dirty="0"/>
              <a:t>The challenge:</a:t>
            </a:r>
          </a:p>
          <a:p>
            <a:r>
              <a:rPr lang="en-US" dirty="0"/>
              <a:t>I dare anyone to write an automation program for solving the structure </a:t>
            </a:r>
            <a:r>
              <a:rPr lang="en-US" dirty="0" smtClean="0"/>
              <a:t>by SAD </a:t>
            </a:r>
            <a:r>
              <a:rPr lang="en-US" dirty="0"/>
              <a:t>phasing using only the data in these images: </a:t>
            </a:r>
            <a:r>
              <a:rPr lang="en-US" dirty="0" err="1">
                <a:hlinkClick r:id="rId4"/>
              </a:rPr>
              <a:t>img</a:t>
            </a:r>
            <a:r>
              <a:rPr lang="en-US" dirty="0">
                <a:hlinkClick r:id="rId4"/>
              </a:rPr>
              <a:t> files</a:t>
            </a:r>
            <a:r>
              <a:rPr lang="en-US" dirty="0"/>
              <a:t> </a:t>
            </a:r>
            <a:br>
              <a:rPr lang="en-US" dirty="0"/>
            </a:br>
            <a:r>
              <a:rPr lang="en-US" dirty="0" err="1"/>
              <a:t>tarballs</a:t>
            </a:r>
            <a:r>
              <a:rPr lang="en-US" dirty="0"/>
              <a:t> of all of these images are available here: </a:t>
            </a:r>
            <a:r>
              <a:rPr lang="en-US" dirty="0">
                <a:hlinkClick r:id="rId5"/>
              </a:rPr>
              <a:t>001</a:t>
            </a:r>
            <a:r>
              <a:rPr lang="en-US" dirty="0"/>
              <a:t> </a:t>
            </a:r>
            <a:r>
              <a:rPr lang="en-US" dirty="0">
                <a:hlinkClick r:id="rId6"/>
              </a:rPr>
              <a:t>002</a:t>
            </a:r>
            <a:r>
              <a:rPr lang="en-US" dirty="0"/>
              <a:t> </a:t>
            </a:r>
            <a:r>
              <a:rPr lang="en-US" dirty="0">
                <a:hlinkClick r:id="rId7"/>
              </a:rPr>
              <a:t>003</a:t>
            </a:r>
            <a:r>
              <a:rPr lang="en-US" dirty="0"/>
              <a:t/>
            </a:r>
            <a:br>
              <a:rPr lang="en-US" dirty="0"/>
            </a:br>
            <a:endParaRPr lang="en-US" dirty="0"/>
          </a:p>
          <a:p>
            <a:r>
              <a:rPr lang="en-US" dirty="0"/>
              <a:t>Don't let the unit cell fool you. This is not lysozyme. This is titin (</a:t>
            </a:r>
            <a:r>
              <a:rPr lang="en-US" dirty="0">
                <a:hlinkClick r:id="rId8"/>
              </a:rPr>
              <a:t>1g1c</a:t>
            </a:r>
            <a:r>
              <a:rPr lang="en-US" dirty="0"/>
              <a:t>), with the unit cell squeezed a bit so that two are exactly the same length. Although the space group is P212121, there will be an indexing ambiguity that you must resolve.</a:t>
            </a:r>
          </a:p>
          <a:p>
            <a:r>
              <a:rPr lang="en-US" dirty="0"/>
              <a:t>These data are a realistic simulation of the radiation damage situation faced with a lysozyme-sized protein growing ~5 micron crystals and shot with a 6 micron beam.</a:t>
            </a:r>
          </a:p>
          <a:p>
            <a:r>
              <a:rPr lang="en-US" dirty="0"/>
              <a:t>The exposure time was adjusted to get decent resolution on the first image, but unfortunately, you don't get very many shots before the crystal dies! And once you start trying to scale and merge the data, it gets even worse. The rad dam creates "non-isomorphism" that rapidly becomes unmanageable, despite the fact that the damage model used here is actually a very simple equation </a:t>
            </a:r>
          </a:p>
          <a:p>
            <a:endParaRPr lang="en-US" dirty="0"/>
          </a:p>
        </p:txBody>
      </p:sp>
      <p:sp>
        <p:nvSpPr>
          <p:cNvPr id="6" name="Rectangle 5"/>
          <p:cNvSpPr/>
          <p:nvPr/>
        </p:nvSpPr>
        <p:spPr>
          <a:xfrm>
            <a:off x="152402" y="6722771"/>
            <a:ext cx="3878686" cy="270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203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V="1">
            <a:off x="2285718" y="4802981"/>
            <a:ext cx="1707638" cy="6894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997660" y="4810790"/>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97660" y="2073500"/>
            <a:ext cx="0" cy="27372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a:t>c</a:t>
            </a:r>
            <a:r>
              <a:rPr lang="en-US" sz="4800" dirty="0" smtClean="0"/>
              <a:t>ell angle</a:t>
            </a:r>
            <a:endParaRPr lang="en-US" sz="4800" dirty="0"/>
          </a:p>
        </p:txBody>
      </p:sp>
      <p:pic>
        <p:nvPicPr>
          <p:cNvPr id="23"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881200" y="5560526"/>
            <a:ext cx="5381601" cy="707886"/>
          </a:xfrm>
          <a:prstGeom prst="rect">
            <a:avLst/>
          </a:prstGeom>
          <a:noFill/>
        </p:spPr>
        <p:txBody>
          <a:bodyPr wrap="none" rtlCol="0">
            <a:spAutoFit/>
          </a:bodyPr>
          <a:lstStyle/>
          <a:p>
            <a:r>
              <a:rPr lang="en-US" sz="4000" dirty="0">
                <a:cs typeface="Arial" panose="020B0604020202020204" pitchFamily="34" charset="0"/>
              </a:rPr>
              <a:t>0.5° cell angle  → 16%</a:t>
            </a:r>
          </a:p>
        </p:txBody>
      </p:sp>
      <p:sp>
        <p:nvSpPr>
          <p:cNvPr id="20" name="Rectangle 19"/>
          <p:cNvSpPr/>
          <p:nvPr/>
        </p:nvSpPr>
        <p:spPr>
          <a:xfrm>
            <a:off x="2285718" y="2755163"/>
            <a:ext cx="3389644" cy="27372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34" name="Straight Connector 33"/>
          <p:cNvCxnSpPr/>
          <p:nvPr/>
        </p:nvCxnSpPr>
        <p:spPr>
          <a:xfrm flipV="1">
            <a:off x="2285718" y="2073499"/>
            <a:ext cx="1706733" cy="6816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53528" y="2076450"/>
            <a:ext cx="1733110" cy="6787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675362" y="4810125"/>
            <a:ext cx="1711276" cy="682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997660" y="2073500"/>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387304" y="2073502"/>
            <a:ext cx="0" cy="273729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2541889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9" name="Straight Connector 258"/>
          <p:cNvCxnSpPr/>
          <p:nvPr/>
        </p:nvCxnSpPr>
        <p:spPr>
          <a:xfrm flipV="1">
            <a:off x="5412859" y="5233988"/>
            <a:ext cx="854591" cy="38329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6268830" y="5242873"/>
            <a:ext cx="1694822"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6268830" y="3889854"/>
            <a:ext cx="0" cy="135302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a:xfrm>
            <a:off x="469007" y="484301"/>
            <a:ext cx="869323" cy="646331"/>
          </a:xfrm>
          <a:prstGeom prst="rect">
            <a:avLst/>
          </a:prstGeom>
          <a:solidFill>
            <a:schemeClr val="bg1"/>
          </a:solidFill>
        </p:spPr>
        <p:txBody>
          <a:bodyPr wrap="square" rtlCol="0">
            <a:spAutoFit/>
          </a:bodyPr>
          <a:lstStyle/>
          <a:p>
            <a:r>
              <a:rPr lang="el-GR" sz="3600" b="1" dirty="0" smtClean="0">
                <a:latin typeface="+mj-lt"/>
              </a:rPr>
              <a:t>Δ</a:t>
            </a:r>
            <a:r>
              <a:rPr lang="en-US" sz="3600" b="1" dirty="0" smtClean="0">
                <a:latin typeface="+mj-lt"/>
              </a:rPr>
              <a:t>a</a:t>
            </a:r>
            <a:endParaRPr lang="en-US" sz="3600" b="1" dirty="0">
              <a:latin typeface="+mj-lt"/>
            </a:endParaRPr>
          </a:p>
        </p:txBody>
      </p:sp>
      <p:sp>
        <p:nvSpPr>
          <p:cNvPr id="93" name="TextBox 92"/>
          <p:cNvSpPr txBox="1"/>
          <p:nvPr/>
        </p:nvSpPr>
        <p:spPr>
          <a:xfrm>
            <a:off x="469007" y="3830662"/>
            <a:ext cx="869323" cy="646331"/>
          </a:xfrm>
          <a:prstGeom prst="rect">
            <a:avLst/>
          </a:prstGeom>
          <a:solidFill>
            <a:schemeClr val="bg1"/>
          </a:solidFill>
        </p:spPr>
        <p:txBody>
          <a:bodyPr wrap="square" rtlCol="0">
            <a:spAutoFit/>
          </a:bodyPr>
          <a:lstStyle/>
          <a:p>
            <a:r>
              <a:rPr lang="el-GR" sz="3600" b="1" dirty="0" smtClean="0">
                <a:latin typeface="+mj-lt"/>
              </a:rPr>
              <a:t>Δ</a:t>
            </a:r>
            <a:r>
              <a:rPr lang="en-US" sz="3600" b="1" dirty="0" smtClean="0">
                <a:latin typeface="+mj-lt"/>
              </a:rPr>
              <a:t>x</a:t>
            </a:r>
            <a:endParaRPr lang="en-US" sz="3600" b="1" dirty="0">
              <a:latin typeface="+mj-lt"/>
            </a:endParaRPr>
          </a:p>
        </p:txBody>
      </p:sp>
      <p:sp>
        <p:nvSpPr>
          <p:cNvPr id="92" name="TextBox 91"/>
          <p:cNvSpPr txBox="1"/>
          <p:nvPr/>
        </p:nvSpPr>
        <p:spPr>
          <a:xfrm>
            <a:off x="4590246" y="3830662"/>
            <a:ext cx="927278" cy="646331"/>
          </a:xfrm>
          <a:prstGeom prst="rect">
            <a:avLst/>
          </a:prstGeom>
          <a:solidFill>
            <a:schemeClr val="bg1"/>
          </a:solidFill>
        </p:spPr>
        <p:txBody>
          <a:bodyPr wrap="square" rtlCol="0">
            <a:spAutoFit/>
          </a:bodyPr>
          <a:lstStyle/>
          <a:p>
            <a:r>
              <a:rPr lang="el-GR" sz="3600" b="1" dirty="0" smtClean="0">
                <a:latin typeface="+mj-lt"/>
              </a:rPr>
              <a:t>Δβ</a:t>
            </a:r>
            <a:endParaRPr lang="en-US" sz="3600" b="1" dirty="0">
              <a:latin typeface="+mj-lt"/>
            </a:endParaRPr>
          </a:p>
        </p:txBody>
      </p:sp>
      <p:sp>
        <p:nvSpPr>
          <p:cNvPr id="91" name="TextBox 90"/>
          <p:cNvSpPr txBox="1"/>
          <p:nvPr/>
        </p:nvSpPr>
        <p:spPr>
          <a:xfrm>
            <a:off x="4590246" y="484301"/>
            <a:ext cx="927278" cy="646331"/>
          </a:xfrm>
          <a:prstGeom prst="rect">
            <a:avLst/>
          </a:prstGeom>
          <a:solidFill>
            <a:schemeClr val="bg1"/>
          </a:solidFill>
        </p:spPr>
        <p:txBody>
          <a:bodyPr wrap="square" rtlCol="0">
            <a:spAutoFit/>
          </a:bodyPr>
          <a:lstStyle/>
          <a:p>
            <a:r>
              <a:rPr lang="el-GR" sz="3600" b="1" dirty="0" smtClean="0">
                <a:latin typeface="+mj-lt"/>
              </a:rPr>
              <a:t>ΔΦ</a:t>
            </a:r>
            <a:endParaRPr lang="en-US" sz="3600" b="1" dirty="0">
              <a:latin typeface="+mj-lt"/>
            </a:endParaRPr>
          </a:p>
        </p:txBody>
      </p:sp>
      <p:sp>
        <p:nvSpPr>
          <p:cNvPr id="19" name="TextBox 18"/>
          <p:cNvSpPr txBox="1"/>
          <p:nvPr/>
        </p:nvSpPr>
        <p:spPr>
          <a:xfrm>
            <a:off x="609882" y="2868842"/>
            <a:ext cx="3626314" cy="461665"/>
          </a:xfrm>
          <a:prstGeom prst="rect">
            <a:avLst/>
          </a:prstGeom>
          <a:noFill/>
        </p:spPr>
        <p:txBody>
          <a:bodyPr wrap="none" rtlCol="0">
            <a:spAutoFit/>
          </a:bodyPr>
          <a:lstStyle/>
          <a:p>
            <a:r>
              <a:rPr lang="en-US" sz="2400" dirty="0" smtClean="0">
                <a:latin typeface="+mj-lt"/>
                <a:cs typeface="Arial" panose="020B0604020202020204" pitchFamily="34" charset="0"/>
              </a:rPr>
              <a:t>0.5% cell change</a:t>
            </a:r>
            <a:r>
              <a:rPr lang="en-US" sz="2400" dirty="0">
                <a:latin typeface="+mj-lt"/>
                <a:cs typeface="Arial" panose="020B0604020202020204" pitchFamily="34" charset="0"/>
              </a:rPr>
              <a:t> →</a:t>
            </a:r>
            <a:r>
              <a:rPr lang="en-US" sz="2400" dirty="0" smtClean="0">
                <a:latin typeface="+mj-lt"/>
                <a:cs typeface="Arial" panose="020B0604020202020204" pitchFamily="34" charset="0"/>
              </a:rPr>
              <a:t> 15%</a:t>
            </a:r>
            <a:endParaRPr lang="en-US" sz="2400" dirty="0">
              <a:latin typeface="+mj-lt"/>
              <a:cs typeface="Arial" panose="020B0604020202020204" pitchFamily="34" charset="0"/>
            </a:endParaRPr>
          </a:p>
        </p:txBody>
      </p:sp>
      <p:sp>
        <p:nvSpPr>
          <p:cNvPr id="56" name="TextBox 55"/>
          <p:cNvSpPr txBox="1"/>
          <p:nvPr/>
        </p:nvSpPr>
        <p:spPr>
          <a:xfrm>
            <a:off x="1057120" y="5749114"/>
            <a:ext cx="2901756" cy="461665"/>
          </a:xfrm>
          <a:prstGeom prst="rect">
            <a:avLst/>
          </a:prstGeom>
          <a:noFill/>
        </p:spPr>
        <p:txBody>
          <a:bodyPr wrap="none" rtlCol="0">
            <a:spAutoFit/>
          </a:bodyPr>
          <a:lstStyle/>
          <a:p>
            <a:r>
              <a:rPr lang="en-US" sz="2400" dirty="0" smtClean="0">
                <a:latin typeface="+mj-lt"/>
                <a:cs typeface="Arial" panose="020B0604020202020204" pitchFamily="34" charset="0"/>
              </a:rPr>
              <a:t>0.1 Å shift   →  17%</a:t>
            </a:r>
          </a:p>
        </p:txBody>
      </p:sp>
      <p:sp>
        <p:nvSpPr>
          <p:cNvPr id="69" name="TextBox 68"/>
          <p:cNvSpPr txBox="1"/>
          <p:nvPr/>
        </p:nvSpPr>
        <p:spPr>
          <a:xfrm>
            <a:off x="5088101" y="2872839"/>
            <a:ext cx="3113353" cy="461665"/>
          </a:xfrm>
          <a:prstGeom prst="rect">
            <a:avLst/>
          </a:prstGeom>
          <a:noFill/>
        </p:spPr>
        <p:txBody>
          <a:bodyPr wrap="none" rtlCol="0">
            <a:spAutoFit/>
          </a:bodyPr>
          <a:lstStyle/>
          <a:p>
            <a:r>
              <a:rPr lang="en-US" sz="2400" dirty="0" smtClean="0">
                <a:latin typeface="+mj-lt"/>
                <a:cs typeface="Arial" panose="020B0604020202020204" pitchFamily="34" charset="0"/>
              </a:rPr>
              <a:t>0.5° rotation</a:t>
            </a:r>
            <a:r>
              <a:rPr lang="en-US" sz="2400" dirty="0">
                <a:latin typeface="+mj-lt"/>
                <a:cs typeface="Arial" panose="020B0604020202020204" pitchFamily="34" charset="0"/>
              </a:rPr>
              <a:t> </a:t>
            </a:r>
            <a:r>
              <a:rPr lang="en-US" sz="2400" dirty="0" smtClean="0">
                <a:latin typeface="+mj-lt"/>
                <a:cs typeface="Arial" panose="020B0604020202020204" pitchFamily="34" charset="0"/>
              </a:rPr>
              <a:t> →  16%</a:t>
            </a:r>
            <a:endParaRPr lang="en-US" sz="2400" dirty="0">
              <a:latin typeface="+mj-lt"/>
              <a:cs typeface="Arial" panose="020B0604020202020204" pitchFamily="34" charset="0"/>
            </a:endParaRPr>
          </a:p>
        </p:txBody>
      </p:sp>
      <p:sp>
        <p:nvSpPr>
          <p:cNvPr id="70" name="TextBox 69"/>
          <p:cNvSpPr txBox="1"/>
          <p:nvPr/>
        </p:nvSpPr>
        <p:spPr>
          <a:xfrm>
            <a:off x="4822003" y="5753111"/>
            <a:ext cx="3304110" cy="461665"/>
          </a:xfrm>
          <a:prstGeom prst="rect">
            <a:avLst/>
          </a:prstGeom>
          <a:noFill/>
        </p:spPr>
        <p:txBody>
          <a:bodyPr wrap="none" rtlCol="0">
            <a:spAutoFit/>
          </a:bodyPr>
          <a:lstStyle/>
          <a:p>
            <a:r>
              <a:rPr lang="en-US" sz="2400" dirty="0" smtClean="0">
                <a:latin typeface="+mj-lt"/>
                <a:cs typeface="Arial" panose="020B0604020202020204" pitchFamily="34" charset="0"/>
              </a:rPr>
              <a:t>0.5° cell angle  → 16%</a:t>
            </a:r>
            <a:endParaRPr lang="en-US" sz="2400" dirty="0">
              <a:latin typeface="+mj-lt"/>
              <a:cs typeface="Arial" panose="020B0604020202020204" pitchFamily="34" charset="0"/>
            </a:endParaRPr>
          </a:p>
        </p:txBody>
      </p:sp>
      <p:grpSp>
        <p:nvGrpSpPr>
          <p:cNvPr id="74" name="Group 73"/>
          <p:cNvGrpSpPr/>
          <p:nvPr/>
        </p:nvGrpSpPr>
        <p:grpSpPr>
          <a:xfrm>
            <a:off x="1276433" y="969318"/>
            <a:ext cx="2293213" cy="1765722"/>
            <a:chOff x="3696237" y="2927796"/>
            <a:chExt cx="1324377" cy="1418824"/>
          </a:xfrm>
        </p:grpSpPr>
        <p:sp>
          <p:nvSpPr>
            <p:cNvPr id="77" name="Rectangle 76"/>
            <p:cNvSpPr/>
            <p:nvPr/>
          </p:nvSpPr>
          <p:spPr>
            <a:xfrm>
              <a:off x="3696237" y="3251915"/>
              <a:ext cx="978794" cy="109470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78" name="Straight Connector 77"/>
            <p:cNvCxnSpPr/>
            <p:nvPr/>
          </p:nvCxnSpPr>
          <p:spPr>
            <a:xfrm flipV="1">
              <a:off x="3696237"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668726"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675031" y="4022501"/>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696237" y="4022501"/>
              <a:ext cx="345583" cy="324119"/>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041820" y="4022501"/>
              <a:ext cx="978794"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041820" y="2927796"/>
              <a:ext cx="978794" cy="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041820" y="2927796"/>
              <a:ext cx="0" cy="109470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020614" y="2927797"/>
              <a:ext cx="0" cy="1094706"/>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1431112" y="1426475"/>
            <a:ext cx="1231538" cy="13045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327191" y="1043860"/>
            <a:ext cx="1231538" cy="130456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9" name="Group 178"/>
          <p:cNvGrpSpPr/>
          <p:nvPr/>
        </p:nvGrpSpPr>
        <p:grpSpPr>
          <a:xfrm>
            <a:off x="5413212" y="3855559"/>
            <a:ext cx="2293213" cy="1765722"/>
            <a:chOff x="3696237" y="2927796"/>
            <a:chExt cx="1324377" cy="1418824"/>
          </a:xfrm>
        </p:grpSpPr>
        <p:sp>
          <p:nvSpPr>
            <p:cNvPr id="182" name="Rectangle 181"/>
            <p:cNvSpPr/>
            <p:nvPr/>
          </p:nvSpPr>
          <p:spPr>
            <a:xfrm>
              <a:off x="3696237" y="3251915"/>
              <a:ext cx="978794" cy="109470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183" name="Straight Connector 182"/>
            <p:cNvCxnSpPr/>
            <p:nvPr/>
          </p:nvCxnSpPr>
          <p:spPr>
            <a:xfrm flipV="1">
              <a:off x="3696237"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4668726"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675031" y="4022501"/>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696237" y="4022501"/>
              <a:ext cx="345583" cy="324119"/>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041820" y="4022501"/>
              <a:ext cx="978794"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4041820" y="2927796"/>
              <a:ext cx="978794" cy="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041820" y="2927796"/>
              <a:ext cx="0" cy="109470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020614" y="2927797"/>
              <a:ext cx="0" cy="1094706"/>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8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5567891" y="4312716"/>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6463970" y="3930101"/>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Group 191"/>
          <p:cNvGrpSpPr/>
          <p:nvPr/>
        </p:nvGrpSpPr>
        <p:grpSpPr>
          <a:xfrm>
            <a:off x="1276433" y="3855559"/>
            <a:ext cx="2293213" cy="1765722"/>
            <a:chOff x="3696237" y="2927796"/>
            <a:chExt cx="1324377" cy="1418824"/>
          </a:xfrm>
        </p:grpSpPr>
        <p:sp>
          <p:nvSpPr>
            <p:cNvPr id="195" name="Rectangle 19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196" name="Straight Connector 19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193"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1431112" y="4312716"/>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2327191" y="3930101"/>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217" name="Group 216"/>
          <p:cNvGrpSpPr/>
          <p:nvPr/>
        </p:nvGrpSpPr>
        <p:grpSpPr>
          <a:xfrm>
            <a:off x="1274285" y="425003"/>
            <a:ext cx="2692408" cy="2307889"/>
            <a:chOff x="3696237" y="2927796"/>
            <a:chExt cx="1324377" cy="1418824"/>
          </a:xfrm>
        </p:grpSpPr>
        <p:sp>
          <p:nvSpPr>
            <p:cNvPr id="218" name="Rectangle 217"/>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19" name="Straight Connector 218"/>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28" name="Straight Arrow Connector 227"/>
          <p:cNvCxnSpPr/>
          <p:nvPr/>
        </p:nvCxnSpPr>
        <p:spPr>
          <a:xfrm flipV="1">
            <a:off x="3571875" y="509590"/>
            <a:ext cx="332024" cy="44989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5" name="Group 204"/>
          <p:cNvGrpSpPr/>
          <p:nvPr/>
        </p:nvGrpSpPr>
        <p:grpSpPr>
          <a:xfrm>
            <a:off x="5413212" y="750377"/>
            <a:ext cx="2293213" cy="1765722"/>
            <a:chOff x="3696237" y="2927796"/>
            <a:chExt cx="1324377" cy="1418824"/>
          </a:xfrm>
        </p:grpSpPr>
        <p:sp>
          <p:nvSpPr>
            <p:cNvPr id="208" name="Rectangle 207"/>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09" name="Straight Connector 208"/>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20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5567891" y="1207534"/>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6463970" y="824919"/>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575963" y="837025"/>
            <a:ext cx="2127617" cy="1687182"/>
            <a:chOff x="5575963" y="837025"/>
            <a:chExt cx="2127617" cy="1687182"/>
          </a:xfrm>
        </p:grpSpPr>
        <p:pic>
          <p:nvPicPr>
            <p:cNvPr id="23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239" name="Arc 238"/>
          <p:cNvSpPr/>
          <p:nvPr/>
        </p:nvSpPr>
        <p:spPr>
          <a:xfrm>
            <a:off x="6143221" y="528034"/>
            <a:ext cx="1828800" cy="1828800"/>
          </a:xfrm>
          <a:prstGeom prst="arc">
            <a:avLst>
              <a:gd name="adj1" fmla="val 14723672"/>
              <a:gd name="adj2" fmla="val 17788736"/>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0" name="Arc 239"/>
          <p:cNvSpPr/>
          <p:nvPr/>
        </p:nvSpPr>
        <p:spPr>
          <a:xfrm>
            <a:off x="5252432" y="950891"/>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1" name="Arc 240"/>
          <p:cNvSpPr/>
          <p:nvPr/>
        </p:nvSpPr>
        <p:spPr>
          <a:xfrm flipV="1">
            <a:off x="5366196" y="832835"/>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2" name="Arc 241"/>
          <p:cNvSpPr/>
          <p:nvPr/>
        </p:nvSpPr>
        <p:spPr>
          <a:xfrm flipV="1">
            <a:off x="6265570" y="598868"/>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55" name="Rectangle 254"/>
          <p:cNvSpPr/>
          <p:nvPr/>
        </p:nvSpPr>
        <p:spPr>
          <a:xfrm>
            <a:off x="5412859" y="4264263"/>
            <a:ext cx="1694822" cy="135301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56" name="Straight Connector 255"/>
          <p:cNvCxnSpPr/>
          <p:nvPr/>
        </p:nvCxnSpPr>
        <p:spPr>
          <a:xfrm flipV="1">
            <a:off x="5412859" y="3883819"/>
            <a:ext cx="854591" cy="380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7096764" y="3893344"/>
            <a:ext cx="868517" cy="3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7107681" y="5241131"/>
            <a:ext cx="848075" cy="376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6268830" y="3889854"/>
            <a:ext cx="1694822"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7963652" y="3889855"/>
            <a:ext cx="0" cy="135302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flipV="1">
            <a:off x="2781508" y="3684134"/>
            <a:ext cx="46981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V="1">
            <a:off x="1741937" y="4068354"/>
            <a:ext cx="469810" cy="1"/>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6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1302322" y="4316714"/>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455981" y="3934099"/>
            <a:ext cx="1231538" cy="1304567"/>
          </a:xfrm>
          <a:prstGeom prst="rect">
            <a:avLst/>
          </a:prstGeom>
          <a:noFill/>
          <a:extLst>
            <a:ext uri="{909E8E84-426E-40DD-AFC4-6F175D3DCCD1}">
              <a14:hiddenFill xmlns:a14="http://schemas.microsoft.com/office/drawing/2010/main">
                <a:solidFill>
                  <a:srgbClr val="FFFFFF"/>
                </a:solidFill>
              </a14:hiddenFill>
            </a:ext>
          </a:extLst>
        </p:spPr>
      </p:pic>
      <p:sp>
        <p:nvSpPr>
          <p:cNvPr id="269" name="Arc 268"/>
          <p:cNvSpPr/>
          <p:nvPr/>
        </p:nvSpPr>
        <p:spPr>
          <a:xfrm>
            <a:off x="6717305" y="3681753"/>
            <a:ext cx="1828800" cy="1828800"/>
          </a:xfrm>
          <a:prstGeom prst="arc">
            <a:avLst>
              <a:gd name="adj1" fmla="val 17326383"/>
              <a:gd name="adj2" fmla="val 18988873"/>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94" name="Rectangle 93"/>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3455964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smtClean="0">
                <a:solidFill>
                  <a:prstClr val="black"/>
                </a:solidFill>
                <a:latin typeface="Arial" panose="020B0604020202020204" pitchFamily="34" charset="0"/>
              </a:rPr>
              <a:t>Magdoff</a:t>
            </a:r>
            <a:r>
              <a:rPr lang="en-US" dirty="0" smtClean="0">
                <a:solidFill>
                  <a:prstClr val="black"/>
                </a:solidFill>
                <a:latin typeface="Arial" panose="020B0604020202020204" pitchFamily="34" charset="0"/>
              </a:rPr>
              <a:t> &amp; Crick </a:t>
            </a:r>
            <a:r>
              <a:rPr lang="en-US" dirty="0">
                <a:solidFill>
                  <a:prstClr val="black"/>
                </a:solidFill>
                <a:latin typeface="Arial" panose="020B0604020202020204" pitchFamily="34" charset="0"/>
              </a:rPr>
              <a:t>(1955) </a:t>
            </a:r>
            <a:r>
              <a:rPr lang="en-US" dirty="0" smtClean="0">
                <a:solidFill>
                  <a:prstClr val="black"/>
                </a:solidFill>
                <a:latin typeface="Arial" panose="020B0604020202020204" pitchFamily="34" charset="0"/>
              </a:rPr>
              <a:t>“</a:t>
            </a:r>
            <a:r>
              <a:rPr lang="en-US" dirty="0" err="1" smtClean="0">
                <a:solidFill>
                  <a:prstClr val="black"/>
                </a:solidFill>
                <a:latin typeface="Arial" panose="020B0604020202020204" pitchFamily="34" charset="0"/>
              </a:rPr>
              <a:t>Ribonuclease</a:t>
            </a:r>
            <a:r>
              <a:rPr lang="en-US" dirty="0" smtClean="0">
                <a:solidFill>
                  <a:prstClr val="black"/>
                </a:solidFill>
                <a:latin typeface="Arial" panose="020B0604020202020204" pitchFamily="34" charset="0"/>
              </a:rPr>
              <a:t> </a:t>
            </a:r>
            <a:r>
              <a:rPr lang="en-US" dirty="0">
                <a:solidFill>
                  <a:prstClr val="black"/>
                </a:solidFill>
                <a:latin typeface="Arial" panose="020B0604020202020204" pitchFamily="34" charset="0"/>
              </a:rPr>
              <a:t>II. Accuracy of measurement and </a:t>
            </a:r>
            <a:r>
              <a:rPr lang="en-US" dirty="0" smtClean="0">
                <a:solidFill>
                  <a:prstClr val="black"/>
                </a:solidFill>
                <a:latin typeface="Arial" panose="020B0604020202020204" pitchFamily="34" charset="0"/>
              </a:rPr>
              <a:t>shrinkage”,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smtClean="0">
                <a:solidFill>
                  <a:prstClr val="black"/>
                </a:solidFill>
                <a:latin typeface="Arial" panose="020B0604020202020204" pitchFamily="34" charset="0"/>
              </a:rPr>
              <a:t>Cryst</a:t>
            </a:r>
            <a:r>
              <a:rPr lang="en-US" i="1"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8</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461-8</a:t>
            </a:r>
            <a:r>
              <a:rPr lang="en-US" dirty="0">
                <a:solidFill>
                  <a:prstClr val="black"/>
                </a:solidFill>
                <a:latin typeface="Arial" panose="020B0604020202020204" pitchFamily="34" charset="0"/>
              </a:rPr>
              <a:t>.</a:t>
            </a:r>
          </a:p>
        </p:txBody>
      </p:sp>
      <p:sp>
        <p:nvSpPr>
          <p:cNvPr id="3" name="Rectangle 2"/>
          <p:cNvSpPr/>
          <p:nvPr/>
        </p:nvSpPr>
        <p:spPr>
          <a:xfrm>
            <a:off x="4688114" y="5962465"/>
            <a:ext cx="4557484" cy="923330"/>
          </a:xfrm>
          <a:prstGeom prst="rect">
            <a:avLst/>
          </a:prstGeom>
        </p:spPr>
        <p:txBody>
          <a:bodyPr wrap="square">
            <a:spAutoFit/>
          </a:bodyPr>
          <a:lstStyle/>
          <a:p>
            <a:r>
              <a:rPr lang="en-US" dirty="0" smtClean="0">
                <a:solidFill>
                  <a:prstClr val="black"/>
                </a:solidFill>
                <a:latin typeface="Arial" panose="020B0604020202020204" pitchFamily="34" charset="0"/>
              </a:rPr>
              <a:t>Crick </a:t>
            </a:r>
            <a:r>
              <a:rPr lang="en-US" dirty="0">
                <a:solidFill>
                  <a:prstClr val="black"/>
                </a:solidFill>
                <a:latin typeface="Arial" panose="020B0604020202020204" pitchFamily="34" charset="0"/>
              </a:rPr>
              <a:t>&amp; </a:t>
            </a:r>
            <a:r>
              <a:rPr lang="en-US" dirty="0" err="1" smtClean="0">
                <a:solidFill>
                  <a:prstClr val="black"/>
                </a:solidFill>
                <a:latin typeface="Arial" panose="020B0604020202020204" pitchFamily="34" charset="0"/>
              </a:rPr>
              <a:t>Magdoff</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(1956</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“The </a:t>
            </a:r>
            <a:r>
              <a:rPr lang="en-US" dirty="0">
                <a:solidFill>
                  <a:prstClr val="black"/>
                </a:solidFill>
                <a:latin typeface="Arial" panose="020B0604020202020204" pitchFamily="34" charset="0"/>
              </a:rPr>
              <a:t>theory of the method of </a:t>
            </a:r>
            <a:r>
              <a:rPr lang="en-US" dirty="0" err="1">
                <a:solidFill>
                  <a:prstClr val="black"/>
                </a:solidFill>
                <a:latin typeface="Arial" panose="020B0604020202020204" pitchFamily="34" charset="0"/>
              </a:rPr>
              <a:t>isomorphous</a:t>
            </a:r>
            <a:r>
              <a:rPr lang="en-US" dirty="0">
                <a:solidFill>
                  <a:prstClr val="black"/>
                </a:solidFill>
                <a:latin typeface="Arial" panose="020B0604020202020204" pitchFamily="34" charset="0"/>
              </a:rPr>
              <a:t> replacement for protein </a:t>
            </a:r>
            <a:r>
              <a:rPr lang="en-US" dirty="0" smtClean="0">
                <a:solidFill>
                  <a:prstClr val="black"/>
                </a:solidFill>
                <a:latin typeface="Arial" panose="020B0604020202020204" pitchFamily="34" charset="0"/>
              </a:rPr>
              <a:t>crystals”,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smtClean="0">
                <a:solidFill>
                  <a:prstClr val="black"/>
                </a:solidFill>
                <a:latin typeface="Arial" panose="020B0604020202020204" pitchFamily="34" charset="0"/>
              </a:rPr>
              <a:t>Cryst</a:t>
            </a:r>
            <a:r>
              <a:rPr lang="en-US" i="1"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901-8</a:t>
            </a:r>
            <a:r>
              <a:rPr lang="en-US" dirty="0">
                <a:solidFill>
                  <a:prstClr val="black"/>
                </a:solidFill>
                <a:latin typeface="Arial" panose="020B0604020202020204" pitchFamily="34" charset="0"/>
              </a:rPr>
              <a:t>.</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3474543" y="885569"/>
            <a:ext cx="2658458" cy="4223097"/>
            <a:chOff x="3474543" y="885569"/>
            <a:chExt cx="2658458" cy="4223097"/>
          </a:xfrm>
        </p:grpSpPr>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nvGrpSpPr>
          <p:cNvPr id="12" name="Group 11"/>
          <p:cNvGrpSpPr/>
          <p:nvPr/>
        </p:nvGrpSpPr>
        <p:grpSpPr>
          <a:xfrm>
            <a:off x="2336800" y="1923340"/>
            <a:ext cx="4674315" cy="3457824"/>
            <a:chOff x="2336800" y="1923340"/>
            <a:chExt cx="4674315" cy="3457824"/>
          </a:xfrm>
        </p:grpSpPr>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nvGrpSpPr>
          <p:cNvPr id="8" name="Group 7"/>
          <p:cNvGrpSpPr/>
          <p:nvPr/>
        </p:nvGrpSpPr>
        <p:grpSpPr>
          <a:xfrm>
            <a:off x="1517097" y="2757714"/>
            <a:ext cx="6039696" cy="2095875"/>
            <a:chOff x="1517097" y="2757714"/>
            <a:chExt cx="6039696" cy="2095875"/>
          </a:xfrm>
        </p:grpSpPr>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sp>
        <p:nvSpPr>
          <p:cNvPr id="14" name="Freeform 13"/>
          <p:cNvSpPr/>
          <p:nvPr/>
        </p:nvSpPr>
        <p:spPr>
          <a:xfrm>
            <a:off x="3178629" y="6222278"/>
            <a:ext cx="1263456"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7986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909310"/>
          </a:xfrm>
          <a:prstGeom prst="rect">
            <a:avLst/>
          </a:prstGeom>
          <a:noFill/>
        </p:spPr>
        <p:txBody>
          <a:bodyPr wrap="square" rtlCol="0">
            <a:spAutoFit/>
          </a:bodyPr>
          <a:lstStyle/>
          <a:p>
            <a:r>
              <a:rPr lang="en-US" sz="1400" dirty="0" smtClean="0">
                <a:solidFill>
                  <a:prstClr val="black"/>
                </a:solidFill>
                <a:latin typeface="Arial" panose="020B0604020202020204" pitchFamily="34" charset="0"/>
              </a:rPr>
              <a:t>Dear James</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smtClean="0">
                <a:solidFill>
                  <a:prstClr val="black"/>
                </a:solidFill>
                <a:latin typeface="Arial" panose="020B0604020202020204" pitchFamily="34" charset="0"/>
              </a:rPr>
              <a:t>diffractometer</a:t>
            </a:r>
            <a:r>
              <a:rPr lang="en-US" sz="1400" dirty="0" smtClean="0">
                <a:solidFill>
                  <a:prstClr val="black"/>
                </a:solidFill>
                <a:latin typeface="Arial" panose="020B0604020202020204" pitchFamily="34" charset="0"/>
              </a:rPr>
              <a:t> because crystals were mounted to rotate about the diagonal axis). As I recall both Type I and Type II could be found in the same </a:t>
            </a:r>
            <a:r>
              <a:rPr lang="en-US" sz="1400" dirty="0" err="1" smtClean="0">
                <a:solidFill>
                  <a:prstClr val="black"/>
                </a:solidFill>
                <a:latin typeface="Arial" panose="020B0604020202020204" pitchFamily="34" charset="0"/>
              </a:rPr>
              <a:t>crystallisation</a:t>
            </a:r>
            <a:r>
              <a:rPr lang="en-US" sz="1400" dirty="0" smtClean="0">
                <a:solidFill>
                  <a:prstClr val="black"/>
                </a:solidFill>
                <a:latin typeface="Arial" panose="020B0604020202020204" pitchFamily="34" charset="0"/>
              </a:rPr>
              <a:t> batch . Although sometimes the external morphology allowed recognition this was not infallible. </a:t>
            </a:r>
          </a:p>
          <a:p>
            <a:endParaRPr lang="en-US" sz="1400" dirty="0" smtClean="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structure was based on Type II crystals. Later a graduate student Helen </a:t>
            </a:r>
            <a:r>
              <a:rPr lang="en-US" sz="1400" dirty="0" err="1" smtClean="0">
                <a:solidFill>
                  <a:prstClr val="black"/>
                </a:solidFill>
                <a:latin typeface="Arial" panose="020B0604020202020204" pitchFamily="34" charset="0"/>
              </a:rPr>
              <a:t>Handoll</a:t>
            </a:r>
            <a:r>
              <a:rPr lang="en-US" sz="1400" dirty="0" smtClean="0">
                <a:solidFill>
                  <a:prstClr val="black"/>
                </a:solidFill>
                <a:latin typeface="Arial" panose="020B0604020202020204" pitchFamily="34" charset="0"/>
              </a:rPr>
              <a:t> examined Type I. The work, which was in the early days and before refinement </a:t>
            </a:r>
            <a:r>
              <a:rPr lang="en-US" sz="1400" dirty="0" err="1" smtClean="0">
                <a:solidFill>
                  <a:prstClr val="black"/>
                </a:solidFill>
                <a:latin typeface="Arial" panose="020B0604020202020204" pitchFamily="34" charset="0"/>
              </a:rPr>
              <a:t>programmes</a:t>
            </a:r>
            <a:r>
              <a:rPr lang="en-US" sz="1400" dirty="0" smtClean="0">
                <a:solidFill>
                  <a:prstClr val="black"/>
                </a:solidFill>
                <a:latin typeface="Arial" panose="020B0604020202020204" pitchFamily="34" charset="0"/>
              </a:rPr>
              <a:t>, seemed to suggest that the differences lay in the arrangement of water or chloride molecules (Lysozyme was </a:t>
            </a:r>
            <a:r>
              <a:rPr lang="en-US" sz="1400" dirty="0" err="1" smtClean="0">
                <a:solidFill>
                  <a:prstClr val="black"/>
                </a:solidFill>
                <a:latin typeface="Arial" panose="020B0604020202020204" pitchFamily="34" charset="0"/>
              </a:rPr>
              <a:t>crystallised</a:t>
            </a:r>
            <a:r>
              <a:rPr lang="en-US" sz="1400" dirty="0" smtClean="0">
                <a:solidFill>
                  <a:prstClr val="black"/>
                </a:solidFill>
                <a:latin typeface="Arial" panose="020B0604020202020204" pitchFamily="34" charset="0"/>
              </a:rPr>
              <a:t> from </a:t>
            </a:r>
            <a:r>
              <a:rPr lang="en-US" sz="1400" dirty="0" err="1" smtClean="0">
                <a:solidFill>
                  <a:prstClr val="black"/>
                </a:solidFill>
                <a:latin typeface="Arial" panose="020B0604020202020204" pitchFamily="34" charset="0"/>
              </a:rPr>
              <a:t>NaCl</a:t>
            </a:r>
            <a:r>
              <a:rPr lang="en-US" sz="1400" dirty="0" smtClean="0">
                <a:solidFill>
                  <a:prstClr val="black"/>
                </a:solidFill>
                <a:latin typeface="Arial" panose="020B0604020202020204" pitchFamily="34" charset="0"/>
              </a:rPr>
              <a:t>). But the work was never written up. Keith Wilson at one stage was following this up as lysozyme was being used to test data collection strategies but I do not know the outcome.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An account of this is given in International Table Volume F (</a:t>
            </a:r>
            <a:r>
              <a:rPr lang="en-US" sz="1400" dirty="0" err="1" smtClean="0">
                <a:solidFill>
                  <a:prstClr val="black"/>
                </a:solidFill>
                <a:latin typeface="Arial" panose="020B0604020202020204" pitchFamily="34" charset="0"/>
              </a:rPr>
              <a:t>Rossmann</a:t>
            </a:r>
            <a:r>
              <a:rPr lang="en-US" sz="1400" dirty="0" smtClean="0">
                <a:solidFill>
                  <a:prstClr val="black"/>
                </a:solidFill>
                <a:latin typeface="Arial" panose="020B0604020202020204" pitchFamily="34" charset="0"/>
              </a:rPr>
              <a:t> and Arnold edited 2001) p760.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Tony North was much involved in sorting this out and if you wanted more info he would be the person to contact. I hope this is helpful. Do let me know if you need more.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Best wishes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Louise </a:t>
            </a:r>
            <a:endParaRPr lang="en-US" sz="1400" dirty="0">
              <a:solidFill>
                <a:prstClr val="black"/>
              </a:solidFill>
              <a:latin typeface="Arial" panose="020B0604020202020204" pitchFamily="34" charset="0"/>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Oval 1"/>
          <p:cNvSpPr/>
          <p:nvPr/>
        </p:nvSpPr>
        <p:spPr>
          <a:xfrm>
            <a:off x="1886755" y="3088783"/>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74965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2" name="Title 1"/>
          <p:cNvSpPr>
            <a:spLocks noGrp="1"/>
          </p:cNvSpPr>
          <p:nvPr>
            <p:ph type="title"/>
          </p:nvPr>
        </p:nvSpPr>
        <p:spPr/>
        <p:txBody>
          <a:bodyPr/>
          <a:lstStyle/>
          <a:p>
            <a:r>
              <a:rPr lang="en-US" b="1" dirty="0" smtClean="0"/>
              <a:t>“same drop” ?</a:t>
            </a:r>
            <a:endParaRPr lang="en-US" b="1" dirty="0"/>
          </a:p>
        </p:txBody>
      </p:sp>
    </p:spTree>
    <p:extLst>
      <p:ext uri="{BB962C8B-B14F-4D97-AF65-F5344CB8AC3E}">
        <p14:creationId xmlns:p14="http://schemas.microsoft.com/office/powerpoint/2010/main" val="516428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97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7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65" grpId="0" animBg="1"/>
      <p:bldP spid="1597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9151933" cy="1143000"/>
          </a:xfrm>
        </p:spPr>
        <p:txBody>
          <a:bodyPr/>
          <a:lstStyle/>
          <a:p>
            <a:r>
              <a:rPr lang="en-US" altLang="en-US" dirty="0" smtClean="0"/>
              <a:t>Dehydration: 1964 vs 2015?</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100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1.5 </a:t>
            </a:r>
            <a:r>
              <a:rPr lang="en-US" altLang="en-US" sz="4400" dirty="0" err="1">
                <a:solidFill>
                  <a:srgbClr val="000000"/>
                </a:solidFill>
                <a:latin typeface="Arial" panose="020B0604020202020204" pitchFamily="34" charset="0"/>
              </a:rPr>
              <a:t>μL</a:t>
            </a:r>
            <a:endParaRPr lang="en-US" altLang="en-US" sz="4400" dirty="0">
              <a:solidFill>
                <a:srgbClr val="000000"/>
              </a:solidFill>
              <a:latin typeface="Arial" panose="020B0604020202020204" pitchFamily="34" charset="0"/>
            </a:endParaRP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a:solidFill>
                  <a:srgbClr val="000000"/>
                </a:solidFill>
                <a:latin typeface="Arial" panose="020B0604020202020204" pitchFamily="34" charset="0"/>
              </a:rPr>
              <a:t>nL</a:t>
            </a:r>
            <a:endParaRPr lang="en-US" altLang="en-US" sz="4400" dirty="0">
              <a:solidFill>
                <a:srgbClr val="000000"/>
              </a:solidFill>
              <a:latin typeface="Arial" panose="020B0604020202020204" pitchFamily="34" charset="0"/>
            </a:endParaRP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10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a:solidFill>
                  <a:srgbClr val="000000"/>
                </a:solidFill>
                <a:latin typeface="Arial" panose="020B0604020202020204" pitchFamily="34" charset="0"/>
              </a:rPr>
              <a:t>pL</a:t>
            </a:r>
            <a:endParaRPr lang="en-US" altLang="en-US" sz="4400" dirty="0">
              <a:solidFill>
                <a:srgbClr val="000000"/>
              </a:solidFill>
              <a:latin typeface="Arial" panose="020B0604020202020204"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anose="020B0604020202020204" pitchFamily="34" charset="0"/>
              </a:rPr>
              <a:t>1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smtClean="0">
                <a:solidFill>
                  <a:srgbClr val="000000"/>
                </a:solidFill>
                <a:latin typeface="Arial" panose="020B0604020202020204" pitchFamily="34" charset="0"/>
              </a:rPr>
              <a:t>fL</a:t>
            </a:r>
            <a:endParaRPr lang="en-US" altLang="en-US" sz="4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5781929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7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22" grpId="0" animBg="1"/>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07"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08" name="Rectangle 4"/>
          <p:cNvSpPr>
            <a:spLocks noGrp="1" noChangeArrowheads="1"/>
          </p:cNvSpPr>
          <p:nvPr>
            <p:ph type="title"/>
          </p:nvPr>
        </p:nvSpPr>
        <p:spPr>
          <a:xfrm>
            <a:off x="457200" y="33338"/>
            <a:ext cx="8229600" cy="1143000"/>
          </a:xfrm>
        </p:spPr>
        <p:txBody>
          <a:bodyPr/>
          <a:lstStyle/>
          <a:p>
            <a:r>
              <a:rPr lang="en-US" altLang="en-US" dirty="0"/>
              <a:t>plunge cooling</a:t>
            </a:r>
          </a:p>
        </p:txBody>
      </p:sp>
      <p:sp>
        <p:nvSpPr>
          <p:cNvPr id="98309"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983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warm, moist air</a:t>
            </a:r>
          </a:p>
        </p:txBody>
      </p:sp>
      <p:sp>
        <p:nvSpPr>
          <p:cNvPr id="98399" name="Text Box 95"/>
          <p:cNvSpPr txBox="1">
            <a:spLocks noChangeArrowheads="1"/>
          </p:cNvSpPr>
          <p:nvPr/>
        </p:nvSpPr>
        <p:spPr bwMode="auto">
          <a:xfrm>
            <a:off x="4113213" y="2636838"/>
            <a:ext cx="13724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c</a:t>
            </a:r>
            <a:r>
              <a:rPr lang="en-US" altLang="en-US" dirty="0" smtClean="0">
                <a:solidFill>
                  <a:srgbClr val="000000"/>
                </a:solidFill>
                <a:latin typeface="Arial" panose="020B0604020202020204" pitchFamily="34" charset="0"/>
              </a:rPr>
              <a:t>old, dry </a:t>
            </a:r>
            <a:r>
              <a:rPr lang="en-US" altLang="en-US" dirty="0">
                <a:solidFill>
                  <a:srgbClr val="000000"/>
                </a:solidFill>
                <a:latin typeface="Arial" panose="020B0604020202020204" pitchFamily="34" charset="0"/>
              </a:rPr>
              <a:t>N</a:t>
            </a:r>
            <a:r>
              <a:rPr lang="en-US" altLang="en-US" baseline="-25000" dirty="0">
                <a:solidFill>
                  <a:srgbClr val="000000"/>
                </a:solidFill>
                <a:latin typeface="Arial" panose="020B0604020202020204" pitchFamily="34" charset="0"/>
              </a:rPr>
              <a:t>2</a:t>
            </a:r>
          </a:p>
        </p:txBody>
      </p:sp>
      <p:sp>
        <p:nvSpPr>
          <p:cNvPr id="984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sp>
        <p:nvSpPr>
          <p:cNvPr id="984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993300"/>
                </a:solidFill>
                <a:latin typeface="Arial" panose="020B0604020202020204" pitchFamily="34" charset="0"/>
              </a:rPr>
              <a:t>ice</a:t>
            </a:r>
            <a:endParaRPr lang="en-US" altLang="en-US" baseline="-25000" dirty="0">
              <a:solidFill>
                <a:srgbClr val="993300"/>
              </a:solidFill>
              <a:latin typeface="Arial" panose="020B0604020202020204" pitchFamily="34" charset="0"/>
            </a:endParaRPr>
          </a:p>
        </p:txBody>
      </p:sp>
      <p:grpSp>
        <p:nvGrpSpPr>
          <p:cNvPr id="98402" name="Group 98"/>
          <p:cNvGrpSpPr>
            <a:grpSpLocks/>
          </p:cNvGrpSpPr>
          <p:nvPr/>
        </p:nvGrpSpPr>
        <p:grpSpPr bwMode="auto">
          <a:xfrm>
            <a:off x="-1071563" y="4995863"/>
            <a:ext cx="820738" cy="427037"/>
            <a:chOff x="445" y="1175"/>
            <a:chExt cx="517" cy="269"/>
          </a:xfrm>
        </p:grpSpPr>
        <p:sp>
          <p:nvSpPr>
            <p:cNvPr id="98403"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5"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6"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Tree>
    <p:extLst>
      <p:ext uri="{BB962C8B-B14F-4D97-AF65-F5344CB8AC3E}">
        <p14:creationId xmlns:p14="http://schemas.microsoft.com/office/powerpoint/2010/main" val="2167935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423 -0.72942 L 0.69305 -0.14663 " pathEditMode="relative" rAng="0" ptsTypes="AA">
                                      <p:cBhvr>
                                        <p:cTn id="6" dur="5000" fill="hold"/>
                                        <p:tgtEl>
                                          <p:spTgt spid="98402"/>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cold N</a:t>
            </a:r>
            <a:r>
              <a:rPr lang="en-US" altLang="en-US" baseline="-25000" dirty="0">
                <a:solidFill>
                  <a:srgbClr val="000000"/>
                </a:solidFill>
                <a:latin typeface="Arial" panose="020B0604020202020204" pitchFamily="34" charset="0"/>
              </a:rPr>
              <a:t>2</a:t>
            </a:r>
          </a:p>
        </p:txBody>
      </p:sp>
      <p:sp>
        <p:nvSpPr>
          <p:cNvPr id="99332" name="Freeform 4"/>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3" name="Freeform 5"/>
          <p:cNvSpPr>
            <a:spLocks/>
          </p:cNvSpPr>
          <p:nvPr/>
        </p:nvSpPr>
        <p:spPr bwMode="auto">
          <a:xfrm>
            <a:off x="1935163" y="2035175"/>
            <a:ext cx="5205412" cy="3005138"/>
          </a:xfrm>
          <a:custGeom>
            <a:avLst/>
            <a:gdLst>
              <a:gd name="T0" fmla="*/ 399 w 3279"/>
              <a:gd name="T1" fmla="*/ 266 h 1893"/>
              <a:gd name="T2" fmla="*/ 462 w 3279"/>
              <a:gd name="T3" fmla="*/ 199 h 1893"/>
              <a:gd name="T4" fmla="*/ 493 w 3279"/>
              <a:gd name="T5" fmla="*/ 256 h 1893"/>
              <a:gd name="T6" fmla="*/ 572 w 3279"/>
              <a:gd name="T7" fmla="*/ 274 h 1893"/>
              <a:gd name="T8" fmla="*/ 604 w 3279"/>
              <a:gd name="T9" fmla="*/ 218 h 1893"/>
              <a:gd name="T10" fmla="*/ 667 w 3279"/>
              <a:gd name="T11" fmla="*/ 274 h 1893"/>
              <a:gd name="T12" fmla="*/ 730 w 3279"/>
              <a:gd name="T13" fmla="*/ 274 h 1893"/>
              <a:gd name="T14" fmla="*/ 801 w 3279"/>
              <a:gd name="T15" fmla="*/ 303 h 1893"/>
              <a:gd name="T16" fmla="*/ 840 w 3279"/>
              <a:gd name="T17" fmla="*/ 293 h 1893"/>
              <a:gd name="T18" fmla="*/ 880 w 3279"/>
              <a:gd name="T19" fmla="*/ 274 h 1893"/>
              <a:gd name="T20" fmla="*/ 975 w 3279"/>
              <a:gd name="T21" fmla="*/ 274 h 1893"/>
              <a:gd name="T22" fmla="*/ 1022 w 3279"/>
              <a:gd name="T23" fmla="*/ 293 h 1893"/>
              <a:gd name="T24" fmla="*/ 1077 w 3279"/>
              <a:gd name="T25" fmla="*/ 266 h 1893"/>
              <a:gd name="T26" fmla="*/ 1132 w 3279"/>
              <a:gd name="T27" fmla="*/ 237 h 1893"/>
              <a:gd name="T28" fmla="*/ 1243 w 3279"/>
              <a:gd name="T29" fmla="*/ 237 h 1893"/>
              <a:gd name="T30" fmla="*/ 1282 w 3279"/>
              <a:gd name="T31" fmla="*/ 303 h 1893"/>
              <a:gd name="T32" fmla="*/ 1330 w 3279"/>
              <a:gd name="T33" fmla="*/ 274 h 1893"/>
              <a:gd name="T34" fmla="*/ 1416 w 3279"/>
              <a:gd name="T35" fmla="*/ 313 h 1893"/>
              <a:gd name="T36" fmla="*/ 1503 w 3279"/>
              <a:gd name="T37" fmla="*/ 284 h 1893"/>
              <a:gd name="T38" fmla="*/ 1551 w 3279"/>
              <a:gd name="T39" fmla="*/ 313 h 1893"/>
              <a:gd name="T40" fmla="*/ 1637 w 3279"/>
              <a:gd name="T41" fmla="*/ 274 h 1893"/>
              <a:gd name="T42" fmla="*/ 1700 w 3279"/>
              <a:gd name="T43" fmla="*/ 293 h 1893"/>
              <a:gd name="T44" fmla="*/ 1811 w 3279"/>
              <a:gd name="T45" fmla="*/ 256 h 1893"/>
              <a:gd name="T46" fmla="*/ 1866 w 3279"/>
              <a:gd name="T47" fmla="*/ 293 h 1893"/>
              <a:gd name="T48" fmla="*/ 1937 w 3279"/>
              <a:gd name="T49" fmla="*/ 256 h 1893"/>
              <a:gd name="T50" fmla="*/ 2000 w 3279"/>
              <a:gd name="T51" fmla="*/ 274 h 1893"/>
              <a:gd name="T52" fmla="*/ 2071 w 3279"/>
              <a:gd name="T53" fmla="*/ 247 h 1893"/>
              <a:gd name="T54" fmla="*/ 2150 w 3279"/>
              <a:gd name="T55" fmla="*/ 274 h 1893"/>
              <a:gd name="T56" fmla="*/ 2237 w 3279"/>
              <a:gd name="T57" fmla="*/ 247 h 1893"/>
              <a:gd name="T58" fmla="*/ 2292 w 3279"/>
              <a:gd name="T59" fmla="*/ 266 h 1893"/>
              <a:gd name="T60" fmla="*/ 2371 w 3279"/>
              <a:gd name="T61" fmla="*/ 237 h 1893"/>
              <a:gd name="T62" fmla="*/ 2482 w 3279"/>
              <a:gd name="T63" fmla="*/ 256 h 1893"/>
              <a:gd name="T64" fmla="*/ 2576 w 3279"/>
              <a:gd name="T65" fmla="*/ 256 h 1893"/>
              <a:gd name="T66" fmla="*/ 2718 w 3279"/>
              <a:gd name="T67" fmla="*/ 247 h 1893"/>
              <a:gd name="T68" fmla="*/ 2789 w 3279"/>
              <a:gd name="T69" fmla="*/ 228 h 1893"/>
              <a:gd name="T70" fmla="*/ 2884 w 3279"/>
              <a:gd name="T71" fmla="*/ 1616 h 1893"/>
              <a:gd name="T72" fmla="*/ 422 w 3279"/>
              <a:gd name="T73" fmla="*/ 1673 h 1893"/>
              <a:gd name="T74" fmla="*/ 351 w 3279"/>
              <a:gd name="T75" fmla="*/ 293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4" name="Rectangle 6"/>
          <p:cNvSpPr>
            <a:spLocks noGrp="1" noChangeArrowheads="1"/>
          </p:cNvSpPr>
          <p:nvPr>
            <p:ph type="title"/>
          </p:nvPr>
        </p:nvSpPr>
        <p:spPr>
          <a:xfrm>
            <a:off x="457200" y="33338"/>
            <a:ext cx="8229600" cy="1143000"/>
          </a:xfrm>
        </p:spPr>
        <p:txBody>
          <a:bodyPr/>
          <a:lstStyle/>
          <a:p>
            <a:r>
              <a:rPr lang="en-US" altLang="en-US" dirty="0"/>
              <a:t>plunge cooling</a:t>
            </a:r>
          </a:p>
        </p:txBody>
      </p:sp>
      <p:sp>
        <p:nvSpPr>
          <p:cNvPr id="99335" name="Freeform 7"/>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993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warm, moist air</a:t>
            </a:r>
          </a:p>
        </p:txBody>
      </p:sp>
      <p:sp>
        <p:nvSpPr>
          <p:cNvPr id="994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sp>
        <p:nvSpPr>
          <p:cNvPr id="994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993300"/>
                </a:solidFill>
                <a:latin typeface="Arial" panose="020B0604020202020204" pitchFamily="34" charset="0"/>
              </a:rPr>
              <a:t>ice</a:t>
            </a:r>
            <a:endParaRPr lang="en-US" altLang="en-US" baseline="-25000" dirty="0">
              <a:solidFill>
                <a:srgbClr val="993300"/>
              </a:solidFill>
              <a:latin typeface="Arial" panose="020B0604020202020204" pitchFamily="34" charset="0"/>
            </a:endParaRPr>
          </a:p>
        </p:txBody>
      </p:sp>
    </p:spTree>
    <p:extLst>
      <p:ext uri="{BB962C8B-B14F-4D97-AF65-F5344CB8AC3E}">
        <p14:creationId xmlns:p14="http://schemas.microsoft.com/office/powerpoint/2010/main" val="3406223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244600" y="1701800"/>
            <a:ext cx="6616700" cy="2774950"/>
          </a:xfrm>
          <a:custGeom>
            <a:avLst/>
            <a:gdLst>
              <a:gd name="T0" fmla="*/ 202 w 4168"/>
              <a:gd name="T1" fmla="*/ 719 h 1748"/>
              <a:gd name="T2" fmla="*/ 297 w 4168"/>
              <a:gd name="T3" fmla="*/ 388 h 1748"/>
              <a:gd name="T4" fmla="*/ 620 w 4168"/>
              <a:gd name="T5" fmla="*/ 175 h 1748"/>
              <a:gd name="T6" fmla="*/ 1102 w 4168"/>
              <a:gd name="T7" fmla="*/ 411 h 1748"/>
              <a:gd name="T8" fmla="*/ 1417 w 4168"/>
              <a:gd name="T9" fmla="*/ 506 h 1748"/>
              <a:gd name="T10" fmla="*/ 1804 w 4168"/>
              <a:gd name="T11" fmla="*/ 356 h 1748"/>
              <a:gd name="T12" fmla="*/ 1836 w 4168"/>
              <a:gd name="T13" fmla="*/ 356 h 1748"/>
              <a:gd name="T14" fmla="*/ 2199 w 4168"/>
              <a:gd name="T15" fmla="*/ 41 h 1748"/>
              <a:gd name="T16" fmla="*/ 2443 w 4168"/>
              <a:gd name="T17" fmla="*/ 112 h 1748"/>
              <a:gd name="T18" fmla="*/ 2427 w 4168"/>
              <a:gd name="T19" fmla="*/ 348 h 1748"/>
              <a:gd name="T20" fmla="*/ 2869 w 4168"/>
              <a:gd name="T21" fmla="*/ 104 h 1748"/>
              <a:gd name="T22" fmla="*/ 2901 w 4168"/>
              <a:gd name="T23" fmla="*/ 325 h 1748"/>
              <a:gd name="T24" fmla="*/ 3264 w 4168"/>
              <a:gd name="T25" fmla="*/ 332 h 1748"/>
              <a:gd name="T26" fmla="*/ 3942 w 4168"/>
              <a:gd name="T27" fmla="*/ 364 h 1748"/>
              <a:gd name="T28" fmla="*/ 4005 w 4168"/>
              <a:gd name="T29" fmla="*/ 916 h 1748"/>
              <a:gd name="T30" fmla="*/ 4053 w 4168"/>
              <a:gd name="T31" fmla="*/ 1579 h 1748"/>
              <a:gd name="T32" fmla="*/ 3313 w 4168"/>
              <a:gd name="T33" fmla="*/ 1494 h 1748"/>
              <a:gd name="T34" fmla="*/ 851 w 4168"/>
              <a:gd name="T35" fmla="*/ 1541 h 1748"/>
              <a:gd name="T36" fmla="*/ 108 w 4168"/>
              <a:gd name="T37" fmla="*/ 1611 h 1748"/>
              <a:gd name="T38" fmla="*/ 202 w 4168"/>
              <a:gd name="T39" fmla="*/ 719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5" name="Freeform 3"/>
          <p:cNvSpPr>
            <a:spLocks/>
          </p:cNvSpPr>
          <p:nvPr/>
        </p:nvSpPr>
        <p:spPr bwMode="auto">
          <a:xfrm>
            <a:off x="1935163" y="2024063"/>
            <a:ext cx="5203825" cy="3041650"/>
          </a:xfrm>
          <a:custGeom>
            <a:avLst/>
            <a:gdLst>
              <a:gd name="T0" fmla="*/ 399 w 3278"/>
              <a:gd name="T1" fmla="*/ 270 h 1916"/>
              <a:gd name="T2" fmla="*/ 462 w 3278"/>
              <a:gd name="T3" fmla="*/ 202 h 1916"/>
              <a:gd name="T4" fmla="*/ 493 w 3278"/>
              <a:gd name="T5" fmla="*/ 260 h 1916"/>
              <a:gd name="T6" fmla="*/ 572 w 3278"/>
              <a:gd name="T7" fmla="*/ 278 h 1916"/>
              <a:gd name="T8" fmla="*/ 604 w 3278"/>
              <a:gd name="T9" fmla="*/ 221 h 1916"/>
              <a:gd name="T10" fmla="*/ 667 w 3278"/>
              <a:gd name="T11" fmla="*/ 278 h 1916"/>
              <a:gd name="T12" fmla="*/ 730 w 3278"/>
              <a:gd name="T13" fmla="*/ 278 h 1916"/>
              <a:gd name="T14" fmla="*/ 801 w 3278"/>
              <a:gd name="T15" fmla="*/ 307 h 1916"/>
              <a:gd name="T16" fmla="*/ 998 w 3278"/>
              <a:gd name="T17" fmla="*/ 335 h 1916"/>
              <a:gd name="T18" fmla="*/ 1243 w 3278"/>
              <a:gd name="T19" fmla="*/ 241 h 1916"/>
              <a:gd name="T20" fmla="*/ 1330 w 3278"/>
              <a:gd name="T21" fmla="*/ 208 h 1916"/>
              <a:gd name="T22" fmla="*/ 1330 w 3278"/>
              <a:gd name="T23" fmla="*/ 278 h 1916"/>
              <a:gd name="T24" fmla="*/ 1432 w 3278"/>
              <a:gd name="T25" fmla="*/ 240 h 1916"/>
              <a:gd name="T26" fmla="*/ 1503 w 3278"/>
              <a:gd name="T27" fmla="*/ 288 h 1916"/>
              <a:gd name="T28" fmla="*/ 1551 w 3278"/>
              <a:gd name="T29" fmla="*/ 317 h 1916"/>
              <a:gd name="T30" fmla="*/ 1637 w 3278"/>
              <a:gd name="T31" fmla="*/ 278 h 1916"/>
              <a:gd name="T32" fmla="*/ 1700 w 3278"/>
              <a:gd name="T33" fmla="*/ 298 h 1916"/>
              <a:gd name="T34" fmla="*/ 1811 w 3278"/>
              <a:gd name="T35" fmla="*/ 260 h 1916"/>
              <a:gd name="T36" fmla="*/ 1866 w 3278"/>
              <a:gd name="T37" fmla="*/ 298 h 1916"/>
              <a:gd name="T38" fmla="*/ 1937 w 3278"/>
              <a:gd name="T39" fmla="*/ 260 h 1916"/>
              <a:gd name="T40" fmla="*/ 2000 w 3278"/>
              <a:gd name="T41" fmla="*/ 278 h 1916"/>
              <a:gd name="T42" fmla="*/ 2071 w 3278"/>
              <a:gd name="T43" fmla="*/ 250 h 1916"/>
              <a:gd name="T44" fmla="*/ 2150 w 3278"/>
              <a:gd name="T45" fmla="*/ 278 h 1916"/>
              <a:gd name="T46" fmla="*/ 2237 w 3278"/>
              <a:gd name="T47" fmla="*/ 250 h 1916"/>
              <a:gd name="T48" fmla="*/ 2292 w 3278"/>
              <a:gd name="T49" fmla="*/ 270 h 1916"/>
              <a:gd name="T50" fmla="*/ 2371 w 3278"/>
              <a:gd name="T51" fmla="*/ 241 h 1916"/>
              <a:gd name="T52" fmla="*/ 2482 w 3278"/>
              <a:gd name="T53" fmla="*/ 260 h 1916"/>
              <a:gd name="T54" fmla="*/ 2576 w 3278"/>
              <a:gd name="T55" fmla="*/ 260 h 1916"/>
              <a:gd name="T56" fmla="*/ 2718 w 3278"/>
              <a:gd name="T57" fmla="*/ 250 h 1916"/>
              <a:gd name="T58" fmla="*/ 2789 w 3278"/>
              <a:gd name="T59" fmla="*/ 231 h 1916"/>
              <a:gd name="T60" fmla="*/ 2884 w 3278"/>
              <a:gd name="T61" fmla="*/ 1636 h 1916"/>
              <a:gd name="T62" fmla="*/ 422 w 3278"/>
              <a:gd name="T63" fmla="*/ 1693 h 1916"/>
              <a:gd name="T64" fmla="*/ 351 w 3278"/>
              <a:gd name="T65" fmla="*/ 298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6" name="Rectangle 4"/>
          <p:cNvSpPr>
            <a:spLocks noGrp="1" noChangeArrowheads="1"/>
          </p:cNvSpPr>
          <p:nvPr>
            <p:ph type="title"/>
          </p:nvPr>
        </p:nvSpPr>
        <p:spPr>
          <a:xfrm>
            <a:off x="457200" y="33338"/>
            <a:ext cx="8229600" cy="1143000"/>
          </a:xfrm>
        </p:spPr>
        <p:txBody>
          <a:bodyPr/>
          <a:lstStyle/>
          <a:p>
            <a:r>
              <a:rPr lang="en-US" altLang="en-US" dirty="0" err="1"/>
              <a:t>Warkentin</a:t>
            </a:r>
            <a:r>
              <a:rPr lang="en-US" altLang="en-US" dirty="0"/>
              <a:t> method</a:t>
            </a:r>
          </a:p>
        </p:txBody>
      </p:sp>
      <p:sp>
        <p:nvSpPr>
          <p:cNvPr id="100357"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1003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grpSp>
        <p:nvGrpSpPr>
          <p:cNvPr id="100436" name="Group 84"/>
          <p:cNvGrpSpPr>
            <a:grpSpLocks/>
          </p:cNvGrpSpPr>
          <p:nvPr/>
        </p:nvGrpSpPr>
        <p:grpSpPr bwMode="auto">
          <a:xfrm>
            <a:off x="-1071563" y="4995863"/>
            <a:ext cx="820738" cy="427037"/>
            <a:chOff x="445" y="1175"/>
            <a:chExt cx="517" cy="269"/>
          </a:xfrm>
        </p:grpSpPr>
        <p:sp>
          <p:nvSpPr>
            <p:cNvPr id="100437" name="Freeform 8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8"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9" name="Freeform 8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0" name="Freeform 8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
        <p:nvSpPr>
          <p:cNvPr id="100441"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err="1">
                <a:solidFill>
                  <a:srgbClr val="000000"/>
                </a:solidFill>
                <a:latin typeface="Arial" panose="020B0604020202020204" pitchFamily="34" charset="0"/>
              </a:rPr>
              <a:t>Warkentin</a:t>
            </a:r>
            <a:r>
              <a:rPr lang="en-US" altLang="en-US" dirty="0">
                <a:solidFill>
                  <a:srgbClr val="000000"/>
                </a:solidFill>
                <a:latin typeface="Arial" panose="020B0604020202020204" pitchFamily="34" charset="0"/>
              </a:rPr>
              <a:t> (2006) </a:t>
            </a:r>
            <a:r>
              <a:rPr lang="en-US" altLang="en-US" i="1" dirty="0">
                <a:solidFill>
                  <a:srgbClr val="000000"/>
                </a:solidFill>
                <a:latin typeface="Arial" panose="020B0604020202020204" pitchFamily="34" charset="0"/>
              </a:rPr>
              <a:t>J. Appl. </a:t>
            </a:r>
            <a:r>
              <a:rPr lang="en-US" altLang="en-US" i="1" dirty="0" err="1">
                <a:solidFill>
                  <a:srgbClr val="000000"/>
                </a:solidFill>
                <a:latin typeface="Arial" panose="020B0604020202020204" pitchFamily="34" charset="0"/>
              </a:rPr>
              <a:t>Crystallogr</a:t>
            </a:r>
            <a:r>
              <a:rPr lang="en-US" altLang="en-US" i="1" dirty="0">
                <a:solidFill>
                  <a:srgbClr val="000000"/>
                </a:solidFill>
                <a:latin typeface="Arial" panose="020B0604020202020204" pitchFamily="34" charset="0"/>
              </a:rPr>
              <a:t>.</a:t>
            </a:r>
            <a:r>
              <a:rPr lang="en-US" altLang="en-US" dirty="0">
                <a:solidFill>
                  <a:srgbClr val="000000"/>
                </a:solidFill>
                <a:latin typeface="Arial" panose="020B0604020202020204" pitchFamily="34" charset="0"/>
              </a:rPr>
              <a:t> </a:t>
            </a:r>
            <a:r>
              <a:rPr lang="en-US" altLang="en-US" b="1" dirty="0">
                <a:solidFill>
                  <a:srgbClr val="000000"/>
                </a:solidFill>
                <a:latin typeface="Arial" panose="020B0604020202020204" pitchFamily="34" charset="0"/>
              </a:rPr>
              <a:t>39</a:t>
            </a:r>
            <a:r>
              <a:rPr lang="en-US" altLang="en-US" dirty="0">
                <a:solidFill>
                  <a:srgbClr val="000000"/>
                </a:solidFill>
                <a:latin typeface="Arial" panose="020B0604020202020204" pitchFamily="34" charset="0"/>
              </a:rPr>
              <a:t>, 805-811. </a:t>
            </a:r>
          </a:p>
          <a:p>
            <a:pPr fontAlgn="base">
              <a:spcBef>
                <a:spcPct val="0"/>
              </a:spcBef>
              <a:spcAft>
                <a:spcPct val="0"/>
              </a:spcAft>
            </a:pPr>
            <a:endParaRPr lang="en-US" altLang="en-US" dirty="0">
              <a:solidFill>
                <a:srgbClr val="000000"/>
              </a:solidFill>
              <a:latin typeface="Arial" panose="020B0604020202020204" pitchFamily="34" charset="0"/>
            </a:endParaRPr>
          </a:p>
        </p:txBody>
      </p:sp>
      <p:sp>
        <p:nvSpPr>
          <p:cNvPr id="100442" name="Freeform 90"/>
          <p:cNvSpPr>
            <a:spLocks/>
          </p:cNvSpPr>
          <p:nvPr/>
        </p:nvSpPr>
        <p:spPr bwMode="auto">
          <a:xfrm>
            <a:off x="2617788" y="1114425"/>
            <a:ext cx="498475" cy="1084263"/>
          </a:xfrm>
          <a:custGeom>
            <a:avLst/>
            <a:gdLst>
              <a:gd name="T0" fmla="*/ 150 w 314"/>
              <a:gd name="T1" fmla="*/ 0 h 683"/>
              <a:gd name="T2" fmla="*/ 276 w 314"/>
              <a:gd name="T3" fmla="*/ 371 h 683"/>
              <a:gd name="T4" fmla="*/ 268 w 314"/>
              <a:gd name="T5" fmla="*/ 655 h 683"/>
              <a:gd name="T6" fmla="*/ 0 w 314"/>
              <a:gd name="T7" fmla="*/ 537 h 683"/>
            </a:gdLst>
            <a:ahLst/>
            <a:cxnLst>
              <a:cxn ang="0">
                <a:pos x="T0" y="T1"/>
              </a:cxn>
              <a:cxn ang="0">
                <a:pos x="T2" y="T3"/>
              </a:cxn>
              <a:cxn ang="0">
                <a:pos x="T4" y="T5"/>
              </a:cxn>
              <a:cxn ang="0">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3" name="Freeform 91"/>
          <p:cNvSpPr>
            <a:spLocks/>
          </p:cNvSpPr>
          <p:nvPr/>
        </p:nvSpPr>
        <p:spPr bwMode="auto">
          <a:xfrm>
            <a:off x="3319463" y="1039813"/>
            <a:ext cx="939800" cy="773112"/>
          </a:xfrm>
          <a:custGeom>
            <a:avLst/>
            <a:gdLst>
              <a:gd name="T0" fmla="*/ 0 w 592"/>
              <a:gd name="T1" fmla="*/ 0 h 487"/>
              <a:gd name="T2" fmla="*/ 134 w 592"/>
              <a:gd name="T3" fmla="*/ 387 h 487"/>
              <a:gd name="T4" fmla="*/ 371 w 592"/>
              <a:gd name="T5" fmla="*/ 458 h 487"/>
              <a:gd name="T6" fmla="*/ 592 w 592"/>
              <a:gd name="T7" fmla="*/ 213 h 487"/>
            </a:gdLst>
            <a:ahLst/>
            <a:cxnLst>
              <a:cxn ang="0">
                <a:pos x="T0" y="T1"/>
              </a:cxn>
              <a:cxn ang="0">
                <a:pos x="T2" y="T3"/>
              </a:cxn>
              <a:cxn ang="0">
                <a:pos x="T4" y="T5"/>
              </a:cxn>
              <a:cxn ang="0">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4" name="Freeform 92"/>
          <p:cNvSpPr>
            <a:spLocks/>
          </p:cNvSpPr>
          <p:nvPr/>
        </p:nvSpPr>
        <p:spPr bwMode="auto">
          <a:xfrm>
            <a:off x="3043238" y="1165225"/>
            <a:ext cx="333375" cy="1139825"/>
          </a:xfrm>
          <a:custGeom>
            <a:avLst/>
            <a:gdLst>
              <a:gd name="T0" fmla="*/ 0 w 210"/>
              <a:gd name="T1" fmla="*/ 0 h 718"/>
              <a:gd name="T2" fmla="*/ 182 w 210"/>
              <a:gd name="T3" fmla="*/ 513 h 718"/>
              <a:gd name="T4" fmla="*/ 166 w 210"/>
              <a:gd name="T5" fmla="*/ 718 h 718"/>
            </a:gdLst>
            <a:ahLst/>
            <a:cxnLst>
              <a:cxn ang="0">
                <a:pos x="T0" y="T1"/>
              </a:cxn>
              <a:cxn ang="0">
                <a:pos x="T2" y="T3"/>
              </a:cxn>
              <a:cxn ang="0">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5" name="Freeform 93"/>
          <p:cNvSpPr>
            <a:spLocks/>
          </p:cNvSpPr>
          <p:nvPr/>
        </p:nvSpPr>
        <p:spPr bwMode="auto">
          <a:xfrm>
            <a:off x="3170238" y="1076325"/>
            <a:ext cx="1050925" cy="969963"/>
          </a:xfrm>
          <a:custGeom>
            <a:avLst/>
            <a:gdLst>
              <a:gd name="T0" fmla="*/ 0 w 449"/>
              <a:gd name="T1" fmla="*/ 0 h 555"/>
              <a:gd name="T2" fmla="*/ 110 w 449"/>
              <a:gd name="T3" fmla="*/ 395 h 555"/>
              <a:gd name="T4" fmla="*/ 276 w 449"/>
              <a:gd name="T5" fmla="*/ 537 h 555"/>
              <a:gd name="T6" fmla="*/ 449 w 449"/>
              <a:gd name="T7" fmla="*/ 505 h 555"/>
            </a:gdLst>
            <a:ahLst/>
            <a:cxnLst>
              <a:cxn ang="0">
                <a:pos x="T0" y="T1"/>
              </a:cxn>
              <a:cxn ang="0">
                <a:pos x="T2" y="T3"/>
              </a:cxn>
              <a:cxn ang="0">
                <a:pos x="T4" y="T5"/>
              </a:cxn>
              <a:cxn ang="0">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500182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title"/>
          </p:nvPr>
        </p:nvSpPr>
        <p:spPr>
          <a:xfrm>
            <a:off x="457200" y="33338"/>
            <a:ext cx="8229600" cy="1143000"/>
          </a:xfrm>
        </p:spPr>
        <p:txBody>
          <a:bodyPr/>
          <a:lstStyle/>
          <a:p>
            <a:r>
              <a:rPr lang="en-US" altLang="en-US" dirty="0" err="1" smtClean="0"/>
              <a:t>Juers</a:t>
            </a:r>
            <a:r>
              <a:rPr lang="en-US" altLang="en-US" dirty="0" smtClean="0"/>
              <a:t> </a:t>
            </a:r>
            <a:r>
              <a:rPr lang="en-US" altLang="en-US" dirty="0"/>
              <a:t>method</a:t>
            </a:r>
          </a:p>
        </p:txBody>
      </p:sp>
      <p:sp>
        <p:nvSpPr>
          <p:cNvPr id="100441" name="Text Box 89"/>
          <p:cNvSpPr txBox="1">
            <a:spLocks noChangeArrowheads="1"/>
          </p:cNvSpPr>
          <p:nvPr/>
        </p:nvSpPr>
        <p:spPr bwMode="auto">
          <a:xfrm>
            <a:off x="991565" y="6127035"/>
            <a:ext cx="7160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Farley (2014) </a:t>
            </a:r>
            <a:r>
              <a:rPr lang="en-US" i="1" dirty="0" err="1" smtClean="0"/>
              <a:t>Acta</a:t>
            </a:r>
            <a:r>
              <a:rPr lang="en-US" i="1" dirty="0" smtClean="0"/>
              <a:t> D</a:t>
            </a:r>
            <a:r>
              <a:rPr lang="en-US" dirty="0" smtClean="0"/>
              <a:t> </a:t>
            </a:r>
            <a:r>
              <a:rPr lang="en-US" b="1" dirty="0" smtClean="0"/>
              <a:t>70</a:t>
            </a:r>
            <a:r>
              <a:rPr lang="en-US" dirty="0" smtClean="0"/>
              <a:t> 2111-24</a:t>
            </a:r>
            <a:r>
              <a:rPr lang="en-US" dirty="0"/>
              <a:t>. </a:t>
            </a:r>
            <a:r>
              <a:rPr lang="en-US" dirty="0" err="1"/>
              <a:t>doi</a:t>
            </a:r>
            <a:r>
              <a:rPr lang="en-US" dirty="0"/>
              <a:t>: </a:t>
            </a:r>
            <a:r>
              <a:rPr lang="en-US" dirty="0" smtClean="0"/>
              <a:t>10.1107/S1399004714012310</a:t>
            </a:r>
            <a:endParaRPr lang="en-US" altLang="en-US" dirty="0">
              <a:solidFill>
                <a:srgbClr val="000000"/>
              </a:solidFill>
              <a:latin typeface="Arial" panose="020B0604020202020204" pitchFamily="34" charset="0"/>
            </a:endParaRPr>
          </a:p>
        </p:txBody>
      </p:sp>
      <p:pic>
        <p:nvPicPr>
          <p:cNvPr id="2263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69" b="75058"/>
          <a:stretch/>
        </p:blipFill>
        <p:spPr bwMode="auto">
          <a:xfrm>
            <a:off x="1175820" y="1025879"/>
            <a:ext cx="6792360" cy="509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986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 </a:t>
            </a:r>
            <a:r>
              <a:rPr lang="en-US" dirty="0" smtClean="0"/>
              <a:t/>
            </a:r>
            <a:br>
              <a:rPr lang="en-US" dirty="0" smtClean="0"/>
            </a:br>
            <a:r>
              <a:rPr lang="en-US" dirty="0" smtClean="0"/>
              <a:t> </a:t>
            </a:r>
            <a:r>
              <a:rPr lang="en-US" dirty="0" smtClean="0"/>
              <a:t/>
            </a:r>
            <a:br>
              <a:rPr lang="en-US" dirty="0" smtClean="0"/>
            </a:br>
            <a:r>
              <a:rPr lang="en-US" sz="6600" dirty="0" smtClean="0"/>
              <a:t>non-isomorphism</a:t>
            </a:r>
            <a:endParaRPr lang="en-US" sz="6600" dirty="0"/>
          </a:p>
        </p:txBody>
      </p:sp>
    </p:spTree>
    <p:extLst>
      <p:ext uri="{BB962C8B-B14F-4D97-AF65-F5344CB8AC3E}">
        <p14:creationId xmlns:p14="http://schemas.microsoft.com/office/powerpoint/2010/main" val="2638852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371336677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non-isomorphism</a:t>
            </a:r>
          </a:p>
        </p:txBody>
      </p:sp>
    </p:spTree>
    <p:extLst>
      <p:ext uri="{BB962C8B-B14F-4D97-AF65-F5344CB8AC3E}">
        <p14:creationId xmlns:p14="http://schemas.microsoft.com/office/powerpoint/2010/main" val="138810597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60329143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poor diffraction</a:t>
            </a:r>
          </a:p>
        </p:txBody>
      </p:sp>
    </p:spTree>
    <p:extLst>
      <p:ext uri="{BB962C8B-B14F-4D97-AF65-F5344CB8AC3E}">
        <p14:creationId xmlns:p14="http://schemas.microsoft.com/office/powerpoint/2010/main" val="39931067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647191"/>
          </a:xfrm>
        </p:spPr>
        <p:txBody>
          <a:bodyPr/>
          <a:lstStyle/>
          <a:p>
            <a:r>
              <a:rPr lang="en-US" dirty="0" smtClean="0"/>
              <a:t>What if we can’t control it?</a:t>
            </a:r>
            <a:endParaRPr lang="en-US" dirty="0"/>
          </a:p>
        </p:txBody>
      </p:sp>
    </p:spTree>
    <p:extLst>
      <p:ext uri="{BB962C8B-B14F-4D97-AF65-F5344CB8AC3E}">
        <p14:creationId xmlns:p14="http://schemas.microsoft.com/office/powerpoint/2010/main" val="27656855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600200"/>
          </a:xfrm>
        </p:spPr>
        <p:txBody>
          <a:bodyPr/>
          <a:lstStyle/>
          <a:p>
            <a:pPr eaLnBrk="1" hangingPunct="1"/>
            <a:r>
              <a:rPr lang="en-US" altLang="en-US" dirty="0" smtClean="0">
                <a:solidFill>
                  <a:schemeClr val="bg1"/>
                </a:solidFill>
              </a:rPr>
              <a:t>Proteins move!</a:t>
            </a:r>
            <a:br>
              <a:rPr lang="en-US" altLang="en-US" dirty="0" smtClean="0">
                <a:solidFill>
                  <a:schemeClr val="bg1"/>
                </a:solidFill>
              </a:rPr>
            </a:br>
            <a:r>
              <a:rPr lang="en-US" altLang="en-US" sz="2800" dirty="0" smtClean="0">
                <a:solidFill>
                  <a:schemeClr val="bg1"/>
                </a:solidFill>
              </a:rPr>
              <a:t>Your crystal may be trying to tell you something…</a:t>
            </a: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smtClean="0">
                <a:solidFill>
                  <a:srgbClr val="808080"/>
                </a:solidFill>
                <a:cs typeface="Arial" charset="0"/>
              </a:rPr>
              <a:t>Beernink, Endrizzi, Alber &amp; Schachman (1999). </a:t>
            </a:r>
            <a:r>
              <a:rPr lang="en-US" altLang="en-US" sz="1800" i="1" smtClean="0">
                <a:solidFill>
                  <a:srgbClr val="808080"/>
                </a:solidFill>
                <a:cs typeface="Arial" charset="0"/>
              </a:rPr>
              <a:t>PNAS USA</a:t>
            </a:r>
            <a:r>
              <a:rPr lang="en-US" altLang="en-US" sz="1800" smtClean="0">
                <a:solidFill>
                  <a:srgbClr val="808080"/>
                </a:solidFill>
                <a:cs typeface="Arial" charset="0"/>
              </a:rPr>
              <a:t> </a:t>
            </a:r>
            <a:r>
              <a:rPr lang="en-US" altLang="en-US" sz="1800" b="1" smtClean="0">
                <a:solidFill>
                  <a:srgbClr val="808080"/>
                </a:solidFill>
                <a:cs typeface="Arial" charset="0"/>
              </a:rPr>
              <a:t>96</a:t>
            </a:r>
            <a:r>
              <a:rPr lang="en-US" altLang="en-US" sz="1800" smtClean="0">
                <a:solidFill>
                  <a:srgbClr val="808080"/>
                </a:solidFill>
                <a:cs typeface="Arial" charset="0"/>
              </a:rPr>
              <a:t>, 5388-5393. </a:t>
            </a:r>
          </a:p>
        </p:txBody>
      </p:sp>
    </p:spTree>
    <p:extLst>
      <p:ext uri="{BB962C8B-B14F-4D97-AF65-F5344CB8AC3E}">
        <p14:creationId xmlns:p14="http://schemas.microsoft.com/office/powerpoint/2010/main" val="2422808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22835461"/>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X-ray Data Sets</a:t>
            </a:r>
            <a:endParaRPr lang="en-US" sz="2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01826015"/>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latin typeface="Arial Narrow" panose="020B0606020202030204" pitchFamily="34" charset="0"/>
              </a:rPr>
              <a:t>d</a:t>
            </a:r>
            <a:r>
              <a:rPr lang="en-US" dirty="0" smtClean="0">
                <a:latin typeface="Arial Narrow" panose="020B0606020202030204" pitchFamily="34" charset="0"/>
              </a:rPr>
              <a:t>ata</a:t>
            </a:r>
          </a:p>
          <a:p>
            <a:pPr algn="r"/>
            <a:r>
              <a:rPr lang="en-US" dirty="0" smtClean="0">
                <a:latin typeface="Arial Narrow" panose="020B0606020202030204" pitchFamily="34" charset="0"/>
              </a:rPr>
              <a:t>set</a:t>
            </a:r>
            <a:endParaRPr lang="en-US" dirty="0">
              <a:latin typeface="Arial Narrow" panose="020B060602020203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6600"/>
                </a:solidFill>
                <a:latin typeface="Arial" panose="020B0604020202020204" pitchFamily="34" charset="0"/>
                <a:cs typeface="Arial" panose="020B0604020202020204" pitchFamily="34" charset="0"/>
              </a:rPr>
              <a:t>Singular value </a:t>
            </a:r>
            <a:r>
              <a:rPr lang="en-US" sz="1400" b="1" dirty="0" err="1" smtClean="0">
                <a:solidFill>
                  <a:srgbClr val="006600"/>
                </a:solidFill>
                <a:latin typeface="Arial" panose="020B0604020202020204" pitchFamily="34" charset="0"/>
                <a:cs typeface="Arial" panose="020B0604020202020204" pitchFamily="34" charset="0"/>
              </a:rPr>
              <a:t>decomp</a:t>
            </a:r>
            <a:r>
              <a:rPr lang="en-US" sz="1400" b="1" dirty="0" smtClean="0">
                <a:solidFill>
                  <a:srgbClr val="006600"/>
                </a:solidFill>
                <a:latin typeface="Arial" panose="020B0604020202020204" pitchFamily="34" charset="0"/>
                <a:cs typeface="Arial" panose="020B0604020202020204" pitchFamily="34" charset="0"/>
              </a:rPr>
              <a:t>.</a:t>
            </a:r>
          </a:p>
          <a:p>
            <a:pPr algn="ctr"/>
            <a:r>
              <a:rPr lang="en-US" sz="2400" b="1" dirty="0" smtClean="0">
                <a:solidFill>
                  <a:srgbClr val="006600"/>
                </a:solidFill>
                <a:latin typeface="Arial" panose="020B0604020202020204" pitchFamily="34" charset="0"/>
                <a:cs typeface="Arial" panose="020B0604020202020204" pitchFamily="34" charset="0"/>
              </a:rPr>
              <a:t>SVD</a:t>
            </a:r>
            <a:endParaRPr lang="en-US" sz="2400" b="1" dirty="0">
              <a:solidFill>
                <a:srgbClr val="006600"/>
              </a:solidFill>
              <a:latin typeface="Arial" panose="020B0604020202020204" pitchFamily="34" charset="0"/>
              <a:cs typeface="Arial" panose="020B0604020202020204" pitchFamily="34" charset="0"/>
            </a:endParaRP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smtClean="0">
                  <a:latin typeface="Arial Narrow" panose="020B0606020202030204" pitchFamily="34" charset="0"/>
                </a:rPr>
                <a:t>vector</a:t>
              </a:r>
              <a:endParaRPr lang="en-US" dirty="0">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smtClean="0">
                  <a:latin typeface="Arial Narrow" panose="020B0606020202030204" pitchFamily="34" charset="0"/>
                </a:rPr>
                <a:t>value</a:t>
              </a:r>
              <a:endParaRPr lang="en-US" dirty="0">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Singular values &amp; vectors</a:t>
              </a:r>
              <a:endParaRPr lang="en-US" sz="2400" dirty="0">
                <a:latin typeface="Arial" panose="020B0604020202020204" pitchFamily="34" charset="0"/>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smtClean="0">
                <a:solidFill>
                  <a:srgbClr val="006600"/>
                </a:solidFill>
                <a:latin typeface="Arial" panose="020B0604020202020204" pitchFamily="34" charset="0"/>
                <a:cs typeface="Arial" panose="020B0604020202020204" pitchFamily="34" charset="0"/>
              </a:rPr>
              <a:t>Correlation </a:t>
            </a:r>
          </a:p>
          <a:p>
            <a:pPr algn="r"/>
            <a:r>
              <a:rPr lang="en-US" b="1" dirty="0" smtClean="0">
                <a:solidFill>
                  <a:srgbClr val="006600"/>
                </a:solidFill>
                <a:latin typeface="Arial" panose="020B0604020202020204" pitchFamily="34" charset="0"/>
                <a:cs typeface="Arial" panose="020B0604020202020204" pitchFamily="34" charset="0"/>
              </a:rPr>
              <a:t>Coefficients</a:t>
            </a:r>
            <a:endParaRPr lang="en-US" b="1" dirty="0">
              <a:solidFill>
                <a:srgbClr val="006600"/>
              </a:solidFill>
              <a:latin typeface="Arial" panose="020B0604020202020204" pitchFamily="34" charset="0"/>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CC2</a:t>
            </a:r>
            <a:endParaRPr lang="en-US" dirty="0">
              <a:solidFill>
                <a:srgbClr val="006600"/>
              </a:solidFill>
              <a:latin typeface="Arial" panose="020B0604020202020204" pitchFamily="34" charset="0"/>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CC3</a:t>
            </a:r>
            <a:endParaRPr lang="en-US" dirty="0">
              <a:solidFill>
                <a:srgbClr val="006600"/>
              </a:solidFill>
              <a:latin typeface="Arial" panose="020B0604020202020204" pitchFamily="34" charset="0"/>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CC1</a:t>
            </a:r>
            <a:endParaRPr lang="en-US" dirty="0">
              <a:solidFill>
                <a:srgbClr val="006600"/>
              </a:solidFill>
              <a:latin typeface="Arial" panose="020B0604020202020204" pitchFamily="34" charset="0"/>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CC1     CC2    CC3</a:t>
            </a:r>
            <a:endParaRPr lang="en-US" dirty="0">
              <a:solidFill>
                <a:srgbClr val="006600"/>
              </a:solidFill>
              <a:latin typeface="Arial" panose="020B0604020202020204" pitchFamily="34" charset="0"/>
              <a:cs typeface="Arial" panose="020B0604020202020204" pitchFamily="34" charset="0"/>
            </a:endParaRP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smtClean="0">
                  <a:solidFill>
                    <a:srgbClr val="0070C0"/>
                  </a:solidFill>
                  <a:latin typeface="Arial" panose="020B0604020202020204" pitchFamily="34" charset="0"/>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smtClean="0">
                <a:solidFill>
                  <a:srgbClr val="FF0000"/>
                </a:solidFill>
                <a:latin typeface="Arial" panose="020B0604020202020204" pitchFamily="34" charset="0"/>
                <a:cs typeface="Arial" panose="020B0604020202020204" pitchFamily="34" charset="0"/>
              </a:rPr>
              <a:t>Data sets</a:t>
            </a:r>
          </a:p>
          <a:p>
            <a:pPr algn="ctr"/>
            <a:r>
              <a:rPr lang="en-US" sz="2000" b="1" dirty="0" smtClean="0">
                <a:solidFill>
                  <a:srgbClr val="FF0000"/>
                </a:solidFill>
                <a:latin typeface="Arial" panose="020B0604020202020204" pitchFamily="34" charset="0"/>
                <a:cs typeface="Arial" panose="020B0604020202020204" pitchFamily="34" charset="0"/>
              </a:rPr>
              <a:t>Positioned</a:t>
            </a:r>
          </a:p>
          <a:p>
            <a:pPr algn="ctr"/>
            <a:r>
              <a:rPr lang="en-US" sz="2000" b="1" dirty="0" smtClean="0">
                <a:solidFill>
                  <a:srgbClr val="FF0000"/>
                </a:solidFill>
                <a:latin typeface="Arial" panose="020B0604020202020204" pitchFamily="34" charset="0"/>
                <a:cs typeface="Arial" panose="020B0604020202020204" pitchFamily="34" charset="0"/>
              </a:rPr>
              <a:t>in</a:t>
            </a:r>
          </a:p>
          <a:p>
            <a:pPr algn="ctr"/>
            <a:r>
              <a:rPr lang="en-US" sz="2000" b="1" dirty="0" smtClean="0">
                <a:solidFill>
                  <a:srgbClr val="FF0000"/>
                </a:solidFill>
                <a:latin typeface="Arial" panose="020B0604020202020204" pitchFamily="34" charset="0"/>
                <a:cs typeface="Arial" panose="020B0604020202020204" pitchFamily="34" charset="0"/>
              </a:rPr>
              <a:t>“Correlation</a:t>
            </a:r>
          </a:p>
          <a:p>
            <a:pPr algn="ctr"/>
            <a:r>
              <a:rPr lang="en-US" sz="2000" b="1" dirty="0" smtClean="0">
                <a:solidFill>
                  <a:srgbClr val="FF0000"/>
                </a:solidFill>
                <a:latin typeface="Arial" panose="020B0604020202020204" pitchFamily="34" charset="0"/>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data set #2</a:t>
              </a:r>
            </a:p>
            <a:p>
              <a:r>
                <a:rPr lang="en-US" dirty="0">
                  <a:solidFill>
                    <a:schemeClr val="accent4">
                      <a:lumMod val="75000"/>
                    </a:schemeClr>
                  </a:solidFill>
                  <a:latin typeface="Arial" panose="020B0604020202020204" pitchFamily="34" charset="0"/>
                  <a:cs typeface="Arial" panose="020B0604020202020204" pitchFamily="34" charset="0"/>
                </a:rPr>
                <a:t>d</a:t>
              </a:r>
              <a:r>
                <a:rPr lang="en-US" dirty="0" smtClean="0">
                  <a:solidFill>
                    <a:schemeClr val="accent4">
                      <a:lumMod val="75000"/>
                    </a:schemeClr>
                  </a:solidFill>
                  <a:latin typeface="Arial" panose="020B0604020202020204" pitchFamily="34" charset="0"/>
                  <a:cs typeface="Arial" panose="020B0604020202020204" pitchFamily="34" charset="0"/>
                </a:rPr>
                <a:t>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0.32   …</a:t>
            </a:r>
          </a:p>
        </p:txBody>
      </p:sp>
    </p:spTree>
    <p:extLst>
      <p:ext uri="{BB962C8B-B14F-4D97-AF65-F5344CB8AC3E}">
        <p14:creationId xmlns:p14="http://schemas.microsoft.com/office/powerpoint/2010/main" val="41385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3932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505391037"/>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10992"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59525785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319827128"/>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21209"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83747701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 </a:t>
            </a:r>
            <a:r>
              <a:rPr lang="en-US" dirty="0" smtClean="0"/>
              <a:t/>
            </a:r>
            <a:br>
              <a:rPr lang="en-US" dirty="0" smtClean="0"/>
            </a:br>
            <a:r>
              <a:rPr lang="en-US" dirty="0" smtClean="0"/>
              <a:t> </a:t>
            </a:r>
            <a:r>
              <a:rPr lang="en-US" dirty="0" smtClean="0"/>
              <a:t/>
            </a:r>
            <a:br>
              <a:rPr lang="en-US" dirty="0" smtClean="0"/>
            </a:br>
            <a:r>
              <a:rPr lang="en-US" sz="6600" dirty="0" smtClean="0">
                <a:solidFill>
                  <a:srgbClr val="FF0000"/>
                </a:solidFill>
              </a:rPr>
              <a:t>non</a:t>
            </a:r>
            <a:r>
              <a:rPr lang="en-US" sz="6600" dirty="0" smtClean="0"/>
              <a:t>-</a:t>
            </a:r>
            <a:r>
              <a:rPr lang="en-US" sz="6600" dirty="0" smtClean="0">
                <a:solidFill>
                  <a:srgbClr val="006600"/>
                </a:solidFill>
              </a:rPr>
              <a:t>iso</a:t>
            </a:r>
            <a:r>
              <a:rPr lang="en-US" sz="6600" dirty="0" smtClean="0">
                <a:solidFill>
                  <a:srgbClr val="0070C0"/>
                </a:solidFill>
              </a:rPr>
              <a:t>morph</a:t>
            </a:r>
            <a:r>
              <a:rPr lang="en-US" sz="6600" dirty="0" smtClean="0">
                <a:solidFill>
                  <a:srgbClr val="FFC000"/>
                </a:solidFill>
              </a:rPr>
              <a:t>ism</a:t>
            </a:r>
            <a:endParaRPr lang="en-US" sz="6600" dirty="0">
              <a:solidFill>
                <a:srgbClr val="FFC000"/>
              </a:solidFill>
            </a:endParaRPr>
          </a:p>
        </p:txBody>
      </p:sp>
      <p:sp>
        <p:nvSpPr>
          <p:cNvPr id="3" name="Subtitle 2"/>
          <p:cNvSpPr>
            <a:spLocks noGrp="1"/>
          </p:cNvSpPr>
          <p:nvPr>
            <p:ph type="subTitle" idx="1"/>
          </p:nvPr>
        </p:nvSpPr>
        <p:spPr>
          <a:xfrm>
            <a:off x="884865" y="3837905"/>
            <a:ext cx="7321639" cy="1002406"/>
          </a:xfrm>
        </p:spPr>
        <p:txBody>
          <a:bodyPr/>
          <a:lstStyle/>
          <a:p>
            <a:r>
              <a:rPr lang="en-US" dirty="0" smtClean="0">
                <a:solidFill>
                  <a:srgbClr val="FF0000"/>
                </a:solidFill>
              </a:rPr>
              <a:t>not </a:t>
            </a:r>
            <a:r>
              <a:rPr lang="en-US" dirty="0" smtClean="0"/>
              <a:t>      </a:t>
            </a:r>
            <a:r>
              <a:rPr lang="en-US" dirty="0" smtClean="0">
                <a:solidFill>
                  <a:srgbClr val="006600"/>
                </a:solidFill>
              </a:rPr>
              <a:t>same</a:t>
            </a:r>
            <a:r>
              <a:rPr lang="en-US" dirty="0" smtClean="0"/>
              <a:t>    </a:t>
            </a:r>
            <a:r>
              <a:rPr lang="en-US" dirty="0" smtClean="0">
                <a:solidFill>
                  <a:srgbClr val="0070C0"/>
                </a:solidFill>
              </a:rPr>
              <a:t>structure</a:t>
            </a:r>
            <a:r>
              <a:rPr lang="en-US" dirty="0" smtClean="0"/>
              <a:t>    </a:t>
            </a:r>
            <a:r>
              <a:rPr lang="en-US" dirty="0" smtClean="0">
                <a:solidFill>
                  <a:srgbClr val="FFC000"/>
                </a:solidFill>
              </a:rPr>
              <a:t>thing</a:t>
            </a:r>
            <a:endParaRPr lang="en-US" dirty="0">
              <a:solidFill>
                <a:srgbClr val="FFC000"/>
              </a:solidFill>
            </a:endParaRPr>
          </a:p>
        </p:txBody>
      </p:sp>
    </p:spTree>
    <p:extLst>
      <p:ext uri="{BB962C8B-B14F-4D97-AF65-F5344CB8AC3E}">
        <p14:creationId xmlns:p14="http://schemas.microsoft.com/office/powerpoint/2010/main" val="27641296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53693046"/>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22234"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117202735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_images/plot_compare_methods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5829"/>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45140"/>
            <a:ext cx="9144000" cy="584775"/>
          </a:xfrm>
          <a:prstGeom prst="rect">
            <a:avLst/>
          </a:prstGeom>
          <a:noFill/>
        </p:spPr>
        <p:txBody>
          <a:bodyPr wrap="square" rtlCol="0">
            <a:spAutoFit/>
          </a:bodyPr>
          <a:lstStyle/>
          <a:p>
            <a:pPr algn="ctr"/>
            <a:r>
              <a:rPr lang="en-US" sz="3200" dirty="0" smtClean="0">
                <a:latin typeface="Arial" panose="020B0604020202020204" pitchFamily="34" charset="0"/>
              </a:rPr>
              <a:t>Manifold Embedding: solution for systematics?</a:t>
            </a:r>
            <a:endParaRPr lang="en-US" sz="3200" dirty="0">
              <a:latin typeface="Arial" panose="020B0604020202020204" pitchFamily="34" charset="0"/>
            </a:endParaRPr>
          </a:p>
        </p:txBody>
      </p:sp>
    </p:spTree>
    <p:extLst>
      <p:ext uri="{BB962C8B-B14F-4D97-AF65-F5344CB8AC3E}">
        <p14:creationId xmlns:p14="http://schemas.microsoft.com/office/powerpoint/2010/main" val="3111200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was that about phasing?</a:t>
            </a:r>
            <a:endParaRPr lang="en-US" dirty="0"/>
          </a:p>
        </p:txBody>
      </p:sp>
      <p:sp>
        <p:nvSpPr>
          <p:cNvPr id="3" name="Subtitle 2"/>
          <p:cNvSpPr>
            <a:spLocks noGrp="1"/>
          </p:cNvSpPr>
          <p:nvPr>
            <p:ph type="subTitle" idx="1"/>
          </p:nvPr>
        </p:nvSpPr>
        <p:spPr/>
        <p:txBody>
          <a:bodyPr/>
          <a:lstStyle/>
          <a:p>
            <a:r>
              <a:rPr lang="en-US" dirty="0" smtClean="0"/>
              <a:t>Over-sample molecular transform</a:t>
            </a:r>
            <a:endParaRPr lang="en-US" dirty="0"/>
          </a:p>
        </p:txBody>
      </p:sp>
    </p:spTree>
    <p:extLst>
      <p:ext uri="{BB962C8B-B14F-4D97-AF65-F5344CB8AC3E}">
        <p14:creationId xmlns:p14="http://schemas.microsoft.com/office/powerpoint/2010/main" val="39165196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l="51964" t="5087" r="798"/>
          <a:stretch>
            <a:fillRect/>
          </a:stretch>
        </p:blipFill>
        <p:spPr bwMode="auto">
          <a:xfrm>
            <a:off x="0" y="809625"/>
            <a:ext cx="9142413" cy="1005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idx="4294967295"/>
          </p:nvPr>
        </p:nvSpPr>
        <p:spPr>
          <a:xfrm>
            <a:off x="0" y="0"/>
            <a:ext cx="9144000" cy="879475"/>
          </a:xfrm>
        </p:spPr>
        <p:txBody>
          <a:bodyPr/>
          <a:lstStyle/>
          <a:p>
            <a:pPr eaLnBrk="1" hangingPunct="1"/>
            <a:r>
              <a:rPr lang="en-US" altLang="en-US" sz="3600" dirty="0" smtClean="0"/>
              <a:t>Inter-Bragg spots over-sample unit cell</a:t>
            </a:r>
          </a:p>
        </p:txBody>
      </p:sp>
      <p:sp>
        <p:nvSpPr>
          <p:cNvPr id="2" name="TextBox 1"/>
          <p:cNvSpPr txBox="1"/>
          <p:nvPr/>
        </p:nvSpPr>
        <p:spPr>
          <a:xfrm>
            <a:off x="6727954" y="6488668"/>
            <a:ext cx="2416046" cy="369332"/>
          </a:xfrm>
          <a:prstGeom prst="rect">
            <a:avLst/>
          </a:prstGeom>
          <a:noFill/>
        </p:spPr>
        <p:txBody>
          <a:bodyPr wrap="none" rtlCol="0">
            <a:spAutoFit/>
          </a:bodyPr>
          <a:lstStyle/>
          <a:p>
            <a:r>
              <a:rPr lang="en-US" dirty="0" smtClean="0">
                <a:solidFill>
                  <a:schemeClr val="bg1"/>
                </a:solidFill>
              </a:rPr>
              <a:t>Thanks John Spence!</a:t>
            </a:r>
            <a:endParaRPr lang="en-US" dirty="0">
              <a:solidFill>
                <a:schemeClr val="bg1"/>
              </a:solidFill>
            </a:endParaRPr>
          </a:p>
        </p:txBody>
      </p:sp>
    </p:spTree>
    <p:extLst>
      <p:ext uri="{BB962C8B-B14F-4D97-AF65-F5344CB8AC3E}">
        <p14:creationId xmlns:p14="http://schemas.microsoft.com/office/powerpoint/2010/main" val="1046399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5939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5939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939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593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2043469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0419"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042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042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04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0029699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lattice</a:t>
            </a:r>
          </a:p>
        </p:txBody>
      </p:sp>
      <p:sp>
        <p:nvSpPr>
          <p:cNvPr id="56323"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colored by phase</a:t>
            </a:r>
          </a:p>
        </p:txBody>
      </p:sp>
      <p:sp>
        <p:nvSpPr>
          <p:cNvPr id="56324"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6325"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56326"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9175"/>
            <a:ext cx="45529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409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57348" name="Text Box 4"/>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colored by phase</a:t>
            </a:r>
          </a:p>
        </p:txBody>
      </p:sp>
      <p:sp>
        <p:nvSpPr>
          <p:cNvPr id="5734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735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573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7588"/>
            <a:ext cx="4589462" cy="458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359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58372" name="Text Box 4"/>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colored by phase</a:t>
            </a:r>
          </a:p>
        </p:txBody>
      </p:sp>
      <p:sp>
        <p:nvSpPr>
          <p:cNvPr id="58373"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8374"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Tree>
    <p:extLst>
      <p:ext uri="{BB962C8B-B14F-4D97-AF65-F5344CB8AC3E}">
        <p14:creationId xmlns:p14="http://schemas.microsoft.com/office/powerpoint/2010/main" val="4184026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2467"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246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246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24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83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909310"/>
          </a:xfrm>
          <a:prstGeom prst="rect">
            <a:avLst/>
          </a:prstGeom>
          <a:noFill/>
        </p:spPr>
        <p:txBody>
          <a:bodyPr wrap="square" rtlCol="0">
            <a:spAutoFit/>
          </a:bodyPr>
          <a:lstStyle/>
          <a:p>
            <a:r>
              <a:rPr lang="en-US" sz="1400" dirty="0" smtClean="0">
                <a:solidFill>
                  <a:prstClr val="black"/>
                </a:solidFill>
                <a:latin typeface="Arial" panose="020B0604020202020204" pitchFamily="34" charset="0"/>
              </a:rPr>
              <a:t>Dear James</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smtClean="0">
                <a:solidFill>
                  <a:prstClr val="black"/>
                </a:solidFill>
                <a:latin typeface="Arial" panose="020B0604020202020204" pitchFamily="34" charset="0"/>
              </a:rPr>
              <a:t>diffractometer</a:t>
            </a:r>
            <a:r>
              <a:rPr lang="en-US" sz="1400" dirty="0" smtClean="0">
                <a:solidFill>
                  <a:prstClr val="black"/>
                </a:solidFill>
                <a:latin typeface="Arial" panose="020B0604020202020204" pitchFamily="34" charset="0"/>
              </a:rPr>
              <a:t> because crystals were mounted to rotate about the diagonal axis). As I recall both Type I and Type II could be found in the same </a:t>
            </a:r>
            <a:r>
              <a:rPr lang="en-US" sz="1400" dirty="0" err="1" smtClean="0">
                <a:solidFill>
                  <a:prstClr val="black"/>
                </a:solidFill>
                <a:latin typeface="Arial" panose="020B0604020202020204" pitchFamily="34" charset="0"/>
              </a:rPr>
              <a:t>crystallisation</a:t>
            </a:r>
            <a:r>
              <a:rPr lang="en-US" sz="1400" dirty="0" smtClean="0">
                <a:solidFill>
                  <a:prstClr val="black"/>
                </a:solidFill>
                <a:latin typeface="Arial" panose="020B0604020202020204" pitchFamily="34" charset="0"/>
              </a:rPr>
              <a:t> batch . Although sometimes the external morphology allowed recognition this was not infallible. </a:t>
            </a:r>
          </a:p>
          <a:p>
            <a:endParaRPr lang="en-US" sz="1400" dirty="0" smtClean="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structure was based on Type II crystals. Later a graduate student Helen </a:t>
            </a:r>
            <a:r>
              <a:rPr lang="en-US" sz="1400" dirty="0" err="1" smtClean="0">
                <a:solidFill>
                  <a:prstClr val="black"/>
                </a:solidFill>
                <a:latin typeface="Arial" panose="020B0604020202020204" pitchFamily="34" charset="0"/>
              </a:rPr>
              <a:t>Handoll</a:t>
            </a:r>
            <a:r>
              <a:rPr lang="en-US" sz="1400" dirty="0" smtClean="0">
                <a:solidFill>
                  <a:prstClr val="black"/>
                </a:solidFill>
                <a:latin typeface="Arial" panose="020B0604020202020204" pitchFamily="34" charset="0"/>
              </a:rPr>
              <a:t> examined Type I. The work, which was in the early days and before refinement </a:t>
            </a:r>
            <a:r>
              <a:rPr lang="en-US" sz="1400" dirty="0" err="1" smtClean="0">
                <a:solidFill>
                  <a:prstClr val="black"/>
                </a:solidFill>
                <a:latin typeface="Arial" panose="020B0604020202020204" pitchFamily="34" charset="0"/>
              </a:rPr>
              <a:t>programmes</a:t>
            </a:r>
            <a:r>
              <a:rPr lang="en-US" sz="1400" dirty="0" smtClean="0">
                <a:solidFill>
                  <a:prstClr val="black"/>
                </a:solidFill>
                <a:latin typeface="Arial" panose="020B0604020202020204" pitchFamily="34" charset="0"/>
              </a:rPr>
              <a:t>, seemed to suggest that the differences lay in the arrangement of water or chloride molecules (Lysozyme was </a:t>
            </a:r>
            <a:r>
              <a:rPr lang="en-US" sz="1400" dirty="0" err="1" smtClean="0">
                <a:solidFill>
                  <a:prstClr val="black"/>
                </a:solidFill>
                <a:latin typeface="Arial" panose="020B0604020202020204" pitchFamily="34" charset="0"/>
              </a:rPr>
              <a:t>crystallised</a:t>
            </a:r>
            <a:r>
              <a:rPr lang="en-US" sz="1400" dirty="0" smtClean="0">
                <a:solidFill>
                  <a:prstClr val="black"/>
                </a:solidFill>
                <a:latin typeface="Arial" panose="020B0604020202020204" pitchFamily="34" charset="0"/>
              </a:rPr>
              <a:t> from </a:t>
            </a:r>
            <a:r>
              <a:rPr lang="en-US" sz="1400" dirty="0" err="1" smtClean="0">
                <a:solidFill>
                  <a:prstClr val="black"/>
                </a:solidFill>
                <a:latin typeface="Arial" panose="020B0604020202020204" pitchFamily="34" charset="0"/>
              </a:rPr>
              <a:t>NaCl</a:t>
            </a:r>
            <a:r>
              <a:rPr lang="en-US" sz="1400" dirty="0" smtClean="0">
                <a:solidFill>
                  <a:prstClr val="black"/>
                </a:solidFill>
                <a:latin typeface="Arial" panose="020B0604020202020204" pitchFamily="34" charset="0"/>
              </a:rPr>
              <a:t>). But the work was never written up. Keith Wilson at one stage was following this up as lysozyme was being used to test data collection strategies but I do not know the outcome.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An account of this is given in International Table Volume F (</a:t>
            </a:r>
            <a:r>
              <a:rPr lang="en-US" sz="1400" dirty="0" err="1" smtClean="0">
                <a:solidFill>
                  <a:prstClr val="black"/>
                </a:solidFill>
                <a:latin typeface="Arial" panose="020B0604020202020204" pitchFamily="34" charset="0"/>
              </a:rPr>
              <a:t>Rossmann</a:t>
            </a:r>
            <a:r>
              <a:rPr lang="en-US" sz="1400" dirty="0" smtClean="0">
                <a:solidFill>
                  <a:prstClr val="black"/>
                </a:solidFill>
                <a:latin typeface="Arial" panose="020B0604020202020204" pitchFamily="34" charset="0"/>
              </a:rPr>
              <a:t> and Arnold edited 2001) p760.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Tony North was much involved in sorting this out and if you wanted more info he would be the person to contact. I hope this is helpful. Do let me know if you need more.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Best wishes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Louise </a:t>
            </a:r>
            <a:endParaRPr lang="en-US" sz="1400" dirty="0">
              <a:solidFill>
                <a:prstClr val="black"/>
              </a:solidFill>
              <a:latin typeface="Arial" panose="020B0604020202020204" pitchFamily="34" charset="0"/>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Freeform 1"/>
          <p:cNvSpPr/>
          <p:nvPr/>
        </p:nvSpPr>
        <p:spPr>
          <a:xfrm>
            <a:off x="171897" y="1867437"/>
            <a:ext cx="8351526" cy="717381"/>
          </a:xfrm>
          <a:custGeom>
            <a:avLst/>
            <a:gdLst>
              <a:gd name="connsiteX0" fmla="*/ 3564530 w 8301564"/>
              <a:gd name="connsiteY0" fmla="*/ 0 h 703430"/>
              <a:gd name="connsiteX1" fmla="*/ 1014513 w 8301564"/>
              <a:gd name="connsiteY1" fmla="*/ 12878 h 703430"/>
              <a:gd name="connsiteX2" fmla="*/ 1027392 w 8301564"/>
              <a:gd name="connsiteY2" fmla="*/ 193183 h 703430"/>
              <a:gd name="connsiteX3" fmla="*/ 87234 w 8301564"/>
              <a:gd name="connsiteY3" fmla="*/ 231819 h 703430"/>
              <a:gd name="connsiteX4" fmla="*/ 125871 w 8301564"/>
              <a:gd name="connsiteY4" fmla="*/ 463639 h 703430"/>
              <a:gd name="connsiteX5" fmla="*/ 48597 w 8301564"/>
              <a:gd name="connsiteY5" fmla="*/ 669701 h 703430"/>
              <a:gd name="connsiteX6" fmla="*/ 975876 w 8301564"/>
              <a:gd name="connsiteY6" fmla="*/ 682580 h 703430"/>
              <a:gd name="connsiteX7" fmla="*/ 1014513 w 8301564"/>
              <a:gd name="connsiteY7" fmla="*/ 463639 h 703430"/>
              <a:gd name="connsiteX8" fmla="*/ 2070580 w 8301564"/>
              <a:gd name="connsiteY8" fmla="*/ 463639 h 703430"/>
              <a:gd name="connsiteX9" fmla="*/ 7724406 w 8301564"/>
              <a:gd name="connsiteY9" fmla="*/ 463639 h 703430"/>
              <a:gd name="connsiteX10" fmla="*/ 8162287 w 8301564"/>
              <a:gd name="connsiteY10" fmla="*/ 450760 h 703430"/>
              <a:gd name="connsiteX11" fmla="*/ 8149409 w 8301564"/>
              <a:gd name="connsiteY11" fmla="*/ 193183 h 703430"/>
              <a:gd name="connsiteX12" fmla="*/ 7685769 w 8301564"/>
              <a:gd name="connsiteY12" fmla="*/ 38636 h 703430"/>
              <a:gd name="connsiteX13" fmla="*/ 5908485 w 8301564"/>
              <a:gd name="connsiteY13" fmla="*/ 25757 h 703430"/>
              <a:gd name="connsiteX0" fmla="*/ 3614492 w 8351526"/>
              <a:gd name="connsiteY0" fmla="*/ 0 h 717381"/>
              <a:gd name="connsiteX1" fmla="*/ 1064475 w 8351526"/>
              <a:gd name="connsiteY1" fmla="*/ 12878 h 717381"/>
              <a:gd name="connsiteX2" fmla="*/ 1077354 w 8351526"/>
              <a:gd name="connsiteY2" fmla="*/ 193183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0" fmla="*/ 3614492 w 8351526"/>
              <a:gd name="connsiteY0" fmla="*/ 0 h 717381"/>
              <a:gd name="connsiteX1" fmla="*/ 1064475 w 8351526"/>
              <a:gd name="connsiteY1" fmla="*/ 12878 h 717381"/>
              <a:gd name="connsiteX2" fmla="*/ 1077354 w 8351526"/>
              <a:gd name="connsiteY2" fmla="*/ 193183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 name="connsiteX0" fmla="*/ 3614492 w 8351526"/>
              <a:gd name="connsiteY0" fmla="*/ 0 h 717381"/>
              <a:gd name="connsiteX1" fmla="*/ 1064475 w 8351526"/>
              <a:gd name="connsiteY1" fmla="*/ 12878 h 717381"/>
              <a:gd name="connsiteX2" fmla="*/ 1077354 w 8351526"/>
              <a:gd name="connsiteY2" fmla="*/ 231819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 name="connsiteX0" fmla="*/ 3614492 w 8351526"/>
              <a:gd name="connsiteY0" fmla="*/ 0 h 717381"/>
              <a:gd name="connsiteX1" fmla="*/ 1180385 w 8351526"/>
              <a:gd name="connsiteY1" fmla="*/ 12878 h 717381"/>
              <a:gd name="connsiteX2" fmla="*/ 1077354 w 8351526"/>
              <a:gd name="connsiteY2" fmla="*/ 231819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51526" h="717381">
                <a:moveTo>
                  <a:pt x="3614492" y="0"/>
                </a:moveTo>
                <a:lnTo>
                  <a:pt x="1180385" y="12878"/>
                </a:lnTo>
                <a:cubicBezTo>
                  <a:pt x="757529" y="51515"/>
                  <a:pt x="1251219" y="195329"/>
                  <a:pt x="1077354" y="231819"/>
                </a:cubicBezTo>
                <a:cubicBezTo>
                  <a:pt x="903489" y="268309"/>
                  <a:pt x="300328" y="158839"/>
                  <a:pt x="137196" y="231819"/>
                </a:cubicBezTo>
                <a:cubicBezTo>
                  <a:pt x="-25936" y="304799"/>
                  <a:pt x="-49548" y="594574"/>
                  <a:pt x="98559" y="669701"/>
                </a:cubicBezTo>
                <a:cubicBezTo>
                  <a:pt x="246666" y="744828"/>
                  <a:pt x="864852" y="716924"/>
                  <a:pt x="1025838" y="682580"/>
                </a:cubicBezTo>
                <a:cubicBezTo>
                  <a:pt x="1186824" y="648236"/>
                  <a:pt x="882024" y="500129"/>
                  <a:pt x="1064475" y="463639"/>
                </a:cubicBezTo>
                <a:cubicBezTo>
                  <a:pt x="1246926" y="427149"/>
                  <a:pt x="2120542" y="463639"/>
                  <a:pt x="2120542" y="463639"/>
                </a:cubicBezTo>
                <a:lnTo>
                  <a:pt x="7774368" y="463639"/>
                </a:lnTo>
                <a:cubicBezTo>
                  <a:pt x="8789652" y="461493"/>
                  <a:pt x="8141415" y="495836"/>
                  <a:pt x="8212249" y="450760"/>
                </a:cubicBezTo>
                <a:cubicBezTo>
                  <a:pt x="8283083" y="405684"/>
                  <a:pt x="8278791" y="261870"/>
                  <a:pt x="8199371" y="193183"/>
                </a:cubicBezTo>
                <a:cubicBezTo>
                  <a:pt x="8119951" y="124496"/>
                  <a:pt x="8109218" y="66540"/>
                  <a:pt x="7735731" y="38636"/>
                </a:cubicBezTo>
                <a:cubicBezTo>
                  <a:pt x="7362244" y="10732"/>
                  <a:pt x="6660345" y="18244"/>
                  <a:pt x="5958447" y="25757"/>
                </a:cubicBezTo>
                <a:lnTo>
                  <a:pt x="3614492"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20462" y="2290294"/>
            <a:ext cx="3140299" cy="465785"/>
            <a:chOff x="1146220" y="2290294"/>
            <a:chExt cx="3140299" cy="465785"/>
          </a:xfrm>
        </p:grpSpPr>
        <p:sp>
          <p:nvSpPr>
            <p:cNvPr id="3" name="Rounded Rectangle 2"/>
            <p:cNvSpPr/>
            <p:nvPr/>
          </p:nvSpPr>
          <p:spPr>
            <a:xfrm>
              <a:off x="1146220" y="2485623"/>
              <a:ext cx="1481070" cy="2704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464417" y="2290294"/>
              <a:ext cx="822102" cy="2726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8"/>
          <p:cNvSpPr/>
          <p:nvPr/>
        </p:nvSpPr>
        <p:spPr>
          <a:xfrm>
            <a:off x="5529943" y="1422400"/>
            <a:ext cx="639446" cy="2768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5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144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144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144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14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3110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3491"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3492"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3493"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34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5994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451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451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451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45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1510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5539"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554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554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55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388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656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656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656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65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4224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963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963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963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96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236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l="51964" t="5087" r="798"/>
          <a:stretch>
            <a:fillRect/>
          </a:stretch>
        </p:blipFill>
        <p:spPr bwMode="auto">
          <a:xfrm>
            <a:off x="0" y="809625"/>
            <a:ext cx="9142413" cy="1005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idx="4294967295"/>
          </p:nvPr>
        </p:nvSpPr>
        <p:spPr>
          <a:xfrm>
            <a:off x="0" y="0"/>
            <a:ext cx="9144000" cy="879475"/>
          </a:xfrm>
        </p:spPr>
        <p:txBody>
          <a:bodyPr/>
          <a:lstStyle/>
          <a:p>
            <a:pPr eaLnBrk="1" hangingPunct="1"/>
            <a:r>
              <a:rPr lang="en-US" altLang="en-US" sz="3600" dirty="0" smtClean="0"/>
              <a:t>Inter-Bragg spots over-sample unit cell?</a:t>
            </a:r>
          </a:p>
        </p:txBody>
      </p:sp>
      <p:sp>
        <p:nvSpPr>
          <p:cNvPr id="4" name="TextBox 3"/>
          <p:cNvSpPr txBox="1"/>
          <p:nvPr/>
        </p:nvSpPr>
        <p:spPr>
          <a:xfrm>
            <a:off x="6727954" y="6488668"/>
            <a:ext cx="2416046" cy="369332"/>
          </a:xfrm>
          <a:prstGeom prst="rect">
            <a:avLst/>
          </a:prstGeom>
          <a:noFill/>
        </p:spPr>
        <p:txBody>
          <a:bodyPr wrap="none" rtlCol="0">
            <a:spAutoFit/>
          </a:bodyPr>
          <a:lstStyle/>
          <a:p>
            <a:r>
              <a:rPr lang="en-US" dirty="0" smtClean="0">
                <a:solidFill>
                  <a:schemeClr val="bg1"/>
                </a:solidFill>
              </a:rPr>
              <a:t>Thanks John Spence!</a:t>
            </a:r>
            <a:endParaRPr lang="en-US" dirty="0">
              <a:solidFill>
                <a:schemeClr val="bg1"/>
              </a:solidFill>
            </a:endParaRPr>
          </a:p>
        </p:txBody>
      </p:sp>
    </p:spTree>
    <p:extLst>
      <p:ext uri="{BB962C8B-B14F-4D97-AF65-F5344CB8AC3E}">
        <p14:creationId xmlns:p14="http://schemas.microsoft.com/office/powerpoint/2010/main" val="38123357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intimage_ideal"/>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p:nvPr>
        </p:nvSpPr>
        <p:spPr/>
        <p:txBody>
          <a:bodyPr/>
          <a:lstStyle/>
          <a:p>
            <a:pPr eaLnBrk="1" hangingPunct="1"/>
            <a:r>
              <a:rPr lang="en-US" altLang="en-US" dirty="0" smtClean="0"/>
              <a:t>square</a:t>
            </a:r>
          </a:p>
        </p:txBody>
      </p:sp>
    </p:spTree>
    <p:extLst>
      <p:ext uri="{BB962C8B-B14F-4D97-AF65-F5344CB8AC3E}">
        <p14:creationId xmlns:p14="http://schemas.microsoft.com/office/powerpoint/2010/main" val="6470489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intimage_round"/>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p:nvPr>
        </p:nvSpPr>
        <p:spPr/>
        <p:txBody>
          <a:bodyPr/>
          <a:lstStyle/>
          <a:p>
            <a:pPr eaLnBrk="1" hangingPunct="1"/>
            <a:r>
              <a:rPr lang="en-US" altLang="en-US" dirty="0" smtClean="0"/>
              <a:t>round</a:t>
            </a:r>
          </a:p>
        </p:txBody>
      </p:sp>
    </p:spTree>
    <p:extLst>
      <p:ext uri="{BB962C8B-B14F-4D97-AF65-F5344CB8AC3E}">
        <p14:creationId xmlns:p14="http://schemas.microsoft.com/office/powerpoint/2010/main" val="19279931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was that about phasing?</a:t>
            </a:r>
            <a:endParaRPr lang="en-US" dirty="0"/>
          </a:p>
        </p:txBody>
      </p:sp>
      <p:sp>
        <p:nvSpPr>
          <p:cNvPr id="3" name="Subtitle 2"/>
          <p:cNvSpPr>
            <a:spLocks noGrp="1"/>
          </p:cNvSpPr>
          <p:nvPr>
            <p:ph type="subTitle" idx="1"/>
          </p:nvPr>
        </p:nvSpPr>
        <p:spPr/>
        <p:txBody>
          <a:bodyPr/>
          <a:lstStyle/>
          <a:p>
            <a:r>
              <a:rPr lang="en-US" dirty="0" smtClean="0"/>
              <a:t>How else to access the</a:t>
            </a:r>
          </a:p>
          <a:p>
            <a:r>
              <a:rPr lang="en-US" dirty="0" smtClean="0"/>
              <a:t> molecular transform?</a:t>
            </a:r>
            <a:endParaRPr lang="en-US" dirty="0"/>
          </a:p>
        </p:txBody>
      </p:sp>
    </p:spTree>
    <p:extLst>
      <p:ext uri="{BB962C8B-B14F-4D97-AF65-F5344CB8AC3E}">
        <p14:creationId xmlns:p14="http://schemas.microsoft.com/office/powerpoint/2010/main" val="3609796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406892850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1199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Johnson’s ratio</a:t>
            </a:r>
            <a:endParaRPr lang="en-US" sz="2800" b="1" dirty="0">
              <a:solidFill>
                <a:prstClr val="black"/>
              </a:solidFill>
              <a:latin typeface="Arial" panose="020B0604020202020204" pitchFamily="34" charset="0"/>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Structure factor (e</a:t>
            </a:r>
            <a:r>
              <a:rPr lang="en-US" sz="2800" b="1" baseline="30000" dirty="0" smtClean="0">
                <a:solidFill>
                  <a:prstClr val="black"/>
                </a:solidFill>
                <a:latin typeface="Arial" panose="020B0604020202020204" pitchFamily="34" charset="0"/>
              </a:rPr>
              <a:t>-</a:t>
            </a:r>
            <a:r>
              <a:rPr lang="en-US" sz="2800" b="1" dirty="0" smtClean="0">
                <a:solidFill>
                  <a:prstClr val="black"/>
                </a:solidFill>
                <a:latin typeface="Arial" panose="020B0604020202020204" pitchFamily="34" charset="0"/>
              </a:rPr>
              <a:t>)</a:t>
            </a:r>
            <a:endParaRPr lang="en-US" sz="2800" b="1" dirty="0">
              <a:solidFill>
                <a:prstClr val="black"/>
              </a:solidFill>
              <a:latin typeface="Arial" panose="020B0604020202020204" pitchFamily="34" charset="0"/>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02880195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latin typeface="Arial" panose="020B0604020202020204" pitchFamily="34" charset="0"/>
              </a:rPr>
              <a:t>R</a:t>
            </a:r>
            <a:r>
              <a:rPr lang="en-US" sz="3200" baseline="-25000" dirty="0" err="1">
                <a:solidFill>
                  <a:prstClr val="black"/>
                </a:solidFill>
                <a:latin typeface="Arial" panose="020B0604020202020204" pitchFamily="34" charset="0"/>
              </a:rPr>
              <a:t>iso</a:t>
            </a:r>
            <a:r>
              <a:rPr lang="en-US" sz="3200" dirty="0">
                <a:solidFill>
                  <a:prstClr val="black"/>
                </a:solidFill>
                <a:latin typeface="Arial" panose="020B0604020202020204" pitchFamily="34" charset="0"/>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3aw6</a:t>
            </a:r>
          </a:p>
          <a:p>
            <a:r>
              <a:rPr lang="en-US" sz="2400" dirty="0" smtClean="0">
                <a:solidFill>
                  <a:prstClr val="black"/>
                </a:solidFill>
                <a:latin typeface="Arial" panose="020B0604020202020204" pitchFamily="34" charset="0"/>
                <a:cs typeface="Arial" panose="020B0604020202020204" pitchFamily="34" charset="0"/>
              </a:rPr>
              <a:t>3aw7</a:t>
            </a:r>
            <a:endParaRPr lang="en-US" sz="2400" dirty="0">
              <a:solidFill>
                <a:prstClr val="black"/>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latin typeface="Arial" panose="020B0604020202020204" pitchFamily="34" charset="0"/>
              </a:rPr>
              <a:t>RMSD = 0.18 Å</a:t>
            </a:r>
          </a:p>
        </p:txBody>
      </p:sp>
    </p:spTree>
    <p:extLst>
      <p:ext uri="{BB962C8B-B14F-4D97-AF65-F5344CB8AC3E}">
        <p14:creationId xmlns:p14="http://schemas.microsoft.com/office/powerpoint/2010/main" val="1622569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890027161"/>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24279"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97852715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8" t="16189" r="3455" b="10246"/>
          <a:stretch/>
        </p:blipFill>
        <p:spPr bwMode="auto">
          <a:xfrm>
            <a:off x="-1873770" y="869431"/>
            <a:ext cx="10777928" cy="494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85222"/>
            <a:ext cx="9144000" cy="707886"/>
          </a:xfrm>
          <a:prstGeom prst="rect">
            <a:avLst/>
          </a:prstGeom>
        </p:spPr>
        <p:txBody>
          <a:bodyPr wrap="square">
            <a:spAutoFit/>
          </a:bodyPr>
          <a:lstStyle/>
          <a:p>
            <a:r>
              <a:rPr lang="en-US" sz="2000" dirty="0" smtClean="0"/>
              <a:t>Perutz </a:t>
            </a:r>
            <a:r>
              <a:rPr lang="en-US" sz="2000" dirty="0"/>
              <a:t>(1985</a:t>
            </a:r>
            <a:r>
              <a:rPr lang="en-US" sz="2000" dirty="0" smtClean="0"/>
              <a:t>). “Early Days of </a:t>
            </a:r>
            <a:r>
              <a:rPr lang="en-US" sz="2000" dirty="0" err="1" smtClean="0"/>
              <a:t>Cryst</a:t>
            </a:r>
            <a:r>
              <a:rPr lang="en-US" sz="2000" dirty="0" smtClean="0"/>
              <a:t>…”</a:t>
            </a:r>
            <a:r>
              <a:rPr lang="en-US" sz="2000" i="1" dirty="0" smtClean="0"/>
              <a:t> Methods </a:t>
            </a:r>
            <a:r>
              <a:rPr lang="en-US" sz="2000" i="1" dirty="0"/>
              <a:t>in </a:t>
            </a:r>
            <a:r>
              <a:rPr lang="en-US" sz="2000" i="1" dirty="0" smtClean="0"/>
              <a:t>Enzymology</a:t>
            </a:r>
            <a:r>
              <a:rPr lang="en-US" sz="2000" dirty="0" smtClean="0"/>
              <a:t>, </a:t>
            </a:r>
            <a:r>
              <a:rPr lang="en-US" sz="2000" dirty="0"/>
              <a:t>Vol.</a:t>
            </a:r>
            <a:r>
              <a:rPr lang="en-US" sz="2000" i="1" dirty="0"/>
              <a:t> </a:t>
            </a:r>
            <a:r>
              <a:rPr lang="en-US" sz="2000" dirty="0"/>
              <a:t>114</a:t>
            </a:r>
            <a:r>
              <a:rPr lang="en-US" sz="2000" i="1" dirty="0"/>
              <a:t>, </a:t>
            </a:r>
            <a:r>
              <a:rPr lang="en-US" sz="2000" dirty="0" smtClean="0"/>
              <a:t>3-18.</a:t>
            </a:r>
          </a:p>
          <a:p>
            <a:r>
              <a:rPr lang="en-US" sz="2000" dirty="0" smtClean="0"/>
              <a:t>Bragg &amp; Perutz (1952)."external </a:t>
            </a:r>
            <a:r>
              <a:rPr lang="en-US" sz="2000" dirty="0"/>
              <a:t>form </a:t>
            </a:r>
            <a:r>
              <a:rPr lang="en-US" sz="2000" dirty="0" err="1" smtClean="0"/>
              <a:t>haemoglobin</a:t>
            </a:r>
            <a:r>
              <a:rPr lang="en-US" sz="2000" dirty="0" smtClean="0"/>
              <a:t> I", </a:t>
            </a:r>
            <a:r>
              <a:rPr lang="en-US" sz="2000" i="1" dirty="0" err="1"/>
              <a:t>Acta</a:t>
            </a:r>
            <a:r>
              <a:rPr lang="en-US" sz="2000" i="1" dirty="0"/>
              <a:t> </a:t>
            </a:r>
            <a:r>
              <a:rPr lang="en-US" sz="2000" i="1" dirty="0" err="1" smtClean="0"/>
              <a:t>Cryst</a:t>
            </a:r>
            <a:r>
              <a:rPr lang="en-US" sz="2000" i="1" dirty="0" smtClean="0"/>
              <a:t>.</a:t>
            </a:r>
            <a:r>
              <a:rPr lang="en-US" sz="2000" dirty="0" smtClean="0"/>
              <a:t> </a:t>
            </a:r>
            <a:r>
              <a:rPr lang="en-US" sz="2000" b="1" dirty="0"/>
              <a:t>5</a:t>
            </a:r>
            <a:r>
              <a:rPr lang="en-US" sz="2000" dirty="0"/>
              <a:t>, 277-283. </a:t>
            </a:r>
          </a:p>
        </p:txBody>
      </p:sp>
      <p:sp>
        <p:nvSpPr>
          <p:cNvPr id="2" name="Title 1"/>
          <p:cNvSpPr>
            <a:spLocks noGrp="1"/>
          </p:cNvSpPr>
          <p:nvPr>
            <p:ph type="title"/>
          </p:nvPr>
        </p:nvSpPr>
        <p:spPr>
          <a:xfrm>
            <a:off x="0" y="0"/>
            <a:ext cx="9144000" cy="1424066"/>
          </a:xfrm>
        </p:spPr>
        <p:txBody>
          <a:bodyPr/>
          <a:lstStyle/>
          <a:p>
            <a:r>
              <a:rPr lang="en-US" sz="3600" dirty="0" smtClean="0"/>
              <a:t>Bragg’s “minimum wavelength principle”</a:t>
            </a:r>
            <a:endParaRPr lang="en-US" sz="3600" dirty="0"/>
          </a:p>
        </p:txBody>
      </p:sp>
    </p:spTree>
    <p:extLst>
      <p:ext uri="{BB962C8B-B14F-4D97-AF65-F5344CB8AC3E}">
        <p14:creationId xmlns:p14="http://schemas.microsoft.com/office/powerpoint/2010/main" val="33093656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70276"/>
          </a:xfrm>
        </p:spPr>
        <p:txBody>
          <a:bodyPr/>
          <a:lstStyle/>
          <a:p>
            <a:r>
              <a:rPr lang="en-US" b="1" dirty="0" smtClean="0"/>
              <a:t>How do you solve the phase problem for macromolecules?</a:t>
            </a:r>
            <a:endParaRPr lang="en-US" b="1" dirty="0"/>
          </a:p>
        </p:txBody>
      </p:sp>
      <p:sp>
        <p:nvSpPr>
          <p:cNvPr id="4" name="Rectangle 3"/>
          <p:cNvSpPr/>
          <p:nvPr/>
        </p:nvSpPr>
        <p:spPr>
          <a:xfrm>
            <a:off x="747484" y="2232523"/>
            <a:ext cx="7409545" cy="2554545"/>
          </a:xfrm>
          <a:prstGeom prst="rect">
            <a:avLst/>
          </a:prstGeom>
        </p:spPr>
        <p:txBody>
          <a:bodyPr wrap="square">
            <a:spAutoFit/>
          </a:bodyPr>
          <a:lstStyle/>
          <a:p>
            <a:r>
              <a:rPr lang="en-US" sz="3200" dirty="0" smtClean="0"/>
              <a:t>“… by </a:t>
            </a:r>
            <a:r>
              <a:rPr lang="en-US" sz="3200" dirty="0"/>
              <a:t>some physical artifice, such as the introduction of </a:t>
            </a:r>
            <a:r>
              <a:rPr lang="en-US" sz="3200" dirty="0" smtClean="0"/>
              <a:t>a heavy </a:t>
            </a:r>
            <a:r>
              <a:rPr lang="en-US" sz="3200" dirty="0"/>
              <a:t>atom, or the observation of intensity changes on </a:t>
            </a:r>
            <a:r>
              <a:rPr lang="en-US" sz="3200" dirty="0">
                <a:solidFill>
                  <a:srgbClr val="FF0000"/>
                </a:solidFill>
              </a:rPr>
              <a:t>dehydration</a:t>
            </a:r>
            <a:r>
              <a:rPr lang="en-US" sz="3200" dirty="0"/>
              <a:t> </a:t>
            </a:r>
            <a:r>
              <a:rPr lang="en-US" sz="3200" dirty="0" smtClean="0"/>
              <a:t>which have </a:t>
            </a:r>
            <a:r>
              <a:rPr lang="en-US" sz="3200" dirty="0"/>
              <a:t>not hitherto been carried out in practice."</a:t>
            </a:r>
          </a:p>
        </p:txBody>
      </p:sp>
      <p:sp>
        <p:nvSpPr>
          <p:cNvPr id="5" name="Rectangle 4"/>
          <p:cNvSpPr/>
          <p:nvPr/>
        </p:nvSpPr>
        <p:spPr>
          <a:xfrm>
            <a:off x="1262742" y="5268463"/>
            <a:ext cx="7489371" cy="830997"/>
          </a:xfrm>
          <a:prstGeom prst="rect">
            <a:avLst/>
          </a:prstGeom>
        </p:spPr>
        <p:txBody>
          <a:bodyPr wrap="square">
            <a:spAutoFit/>
          </a:bodyPr>
          <a:lstStyle/>
          <a:p>
            <a:r>
              <a:rPr lang="en-US" sz="2400" dirty="0" smtClean="0"/>
              <a:t>- J.D. Bernal (1939) “Structure of Proteins” </a:t>
            </a:r>
          </a:p>
          <a:p>
            <a:r>
              <a:rPr lang="en-US" sz="2400" i="1" dirty="0"/>
              <a:t>	</a:t>
            </a:r>
            <a:r>
              <a:rPr lang="en-US" sz="2400" i="1" dirty="0" smtClean="0"/>
              <a:t>Nature, </a:t>
            </a:r>
            <a:r>
              <a:rPr lang="en-US" sz="2400" b="1" dirty="0"/>
              <a:t>143</a:t>
            </a:r>
            <a:r>
              <a:rPr lang="en-US" sz="2400" dirty="0"/>
              <a:t>, </a:t>
            </a:r>
            <a:r>
              <a:rPr lang="en-US" sz="2400" dirty="0" smtClean="0"/>
              <a:t>663</a:t>
            </a:r>
            <a:endParaRPr lang="en-US" sz="2400" dirty="0"/>
          </a:p>
        </p:txBody>
      </p:sp>
    </p:spTree>
    <p:extLst>
      <p:ext uri="{BB962C8B-B14F-4D97-AF65-F5344CB8AC3E}">
        <p14:creationId xmlns:p14="http://schemas.microsoft.com/office/powerpoint/2010/main" val="4372186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deg</a:t>
            </a:r>
            <a:r>
              <a:rPr lang="en-US" dirty="0" smtClean="0"/>
              <a:t> rotation: 8 “</a:t>
            </a:r>
            <a:r>
              <a:rPr lang="en-US" dirty="0" err="1" smtClean="0"/>
              <a:t>xtals</a:t>
            </a:r>
            <a:r>
              <a:rPr lang="en-US" dirty="0" smtClean="0"/>
              <a:t>”: before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smtClean="0"/>
              <a:t>CC = 0.02</a:t>
            </a:r>
            <a:endParaRPr lang="en-US" sz="3200" dirty="0"/>
          </a:p>
        </p:txBody>
      </p:sp>
    </p:spTree>
    <p:extLst>
      <p:ext uri="{BB962C8B-B14F-4D97-AF65-F5344CB8AC3E}">
        <p14:creationId xmlns:p14="http://schemas.microsoft.com/office/powerpoint/2010/main" val="42702251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deg</a:t>
            </a:r>
            <a:r>
              <a:rPr lang="en-US" dirty="0" smtClean="0"/>
              <a:t> rotation: 8 “</a:t>
            </a:r>
            <a:r>
              <a:rPr lang="en-US" dirty="0" err="1" smtClean="0"/>
              <a:t>xtals</a:t>
            </a:r>
            <a:r>
              <a:rPr lang="en-US" dirty="0" smtClean="0"/>
              <a:t>”: after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smtClean="0"/>
              <a:t>CC = 0.8</a:t>
            </a:r>
            <a:endParaRPr lang="en-US" sz="3200" dirty="0"/>
          </a:p>
        </p:txBody>
      </p:sp>
    </p:spTree>
    <p:extLst>
      <p:ext uri="{BB962C8B-B14F-4D97-AF65-F5344CB8AC3E}">
        <p14:creationId xmlns:p14="http://schemas.microsoft.com/office/powerpoint/2010/main" val="10196884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132971"/>
            <a:ext cx="8229600" cy="1143000"/>
          </a:xfrm>
        </p:spPr>
        <p:txBody>
          <a:bodyPr/>
          <a:lstStyle/>
          <a:p>
            <a:pPr eaLnBrk="1" hangingPunct="1"/>
            <a:r>
              <a:rPr lang="en-US" altLang="en-US" sz="5400" dirty="0" smtClean="0">
                <a:solidFill>
                  <a:srgbClr val="006600"/>
                </a:solidFill>
              </a:rPr>
              <a:t>Summary</a:t>
            </a:r>
          </a:p>
        </p:txBody>
      </p:sp>
      <p:sp>
        <p:nvSpPr>
          <p:cNvPr id="695299" name="Rectangle 3"/>
          <p:cNvSpPr>
            <a:spLocks noGrp="1" noChangeArrowheads="1"/>
          </p:cNvSpPr>
          <p:nvPr>
            <p:ph type="body" idx="1"/>
          </p:nvPr>
        </p:nvSpPr>
        <p:spPr>
          <a:xfrm>
            <a:off x="568686" y="1374766"/>
            <a:ext cx="8163190" cy="4700587"/>
          </a:xfrm>
        </p:spPr>
        <p:txBody>
          <a:bodyPr/>
          <a:lstStyle/>
          <a:p>
            <a:pPr eaLnBrk="1" hangingPunct="1">
              <a:spcBef>
                <a:spcPts val="1200"/>
              </a:spcBef>
            </a:pPr>
            <a:r>
              <a:rPr lang="en-US" altLang="en-US" sz="3600" dirty="0" smtClean="0"/>
              <a:t>Careful with dehydration!</a:t>
            </a:r>
          </a:p>
          <a:p>
            <a:pPr eaLnBrk="1" hangingPunct="1">
              <a:spcBef>
                <a:spcPts val="1200"/>
              </a:spcBef>
            </a:pPr>
            <a:r>
              <a:rPr lang="en-US" altLang="en-US" sz="3600" dirty="0" smtClean="0"/>
              <a:t>SVD instead of </a:t>
            </a:r>
            <a:r>
              <a:rPr lang="en-US" altLang="en-US" sz="3600" dirty="0" err="1" smtClean="0"/>
              <a:t>avearging</a:t>
            </a:r>
            <a:endParaRPr lang="en-US" altLang="en-US" sz="3600" dirty="0" smtClean="0"/>
          </a:p>
          <a:p>
            <a:pPr eaLnBrk="1" hangingPunct="1">
              <a:spcBef>
                <a:spcPts val="1200"/>
              </a:spcBef>
            </a:pPr>
            <a:r>
              <a:rPr lang="en-US" altLang="en-US" sz="3600" dirty="0" smtClean="0"/>
              <a:t>Inter-Bragg stuff = </a:t>
            </a:r>
            <a:r>
              <a:rPr lang="en-US" altLang="en-US" sz="3600" dirty="0" err="1" smtClean="0"/>
              <a:t>xtal</a:t>
            </a:r>
            <a:r>
              <a:rPr lang="en-US" altLang="en-US" sz="3600" dirty="0" smtClean="0"/>
              <a:t> surface</a:t>
            </a:r>
          </a:p>
          <a:p>
            <a:pPr eaLnBrk="1" hangingPunct="1">
              <a:spcBef>
                <a:spcPts val="1200"/>
              </a:spcBef>
            </a:pPr>
            <a:r>
              <a:rPr lang="en-US" altLang="en-US" sz="3600" dirty="0" smtClean="0"/>
              <a:t>Non-isomorphism as “NCS” phasing?</a:t>
            </a:r>
          </a:p>
        </p:txBody>
      </p:sp>
      <p:sp>
        <p:nvSpPr>
          <p:cNvPr id="101380" name="TextBox 1"/>
          <p:cNvSpPr txBox="1">
            <a:spLocks noChangeArrowheads="1"/>
          </p:cNvSpPr>
          <p:nvPr/>
        </p:nvSpPr>
        <p:spPr bwMode="auto">
          <a:xfrm>
            <a:off x="372474" y="5793347"/>
            <a:ext cx="81323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dirty="0">
                <a:solidFill>
                  <a:schemeClr val="accent6">
                    <a:lumMod val="75000"/>
                  </a:schemeClr>
                </a:solidFill>
                <a:latin typeface="Courier New" pitchFamily="49" charset="0"/>
                <a:cs typeface="Courier New" pitchFamily="49" charset="0"/>
              </a:rPr>
              <a:t>http://bl831.als.lbl.gov/~jamesh/</a:t>
            </a:r>
          </a:p>
          <a:p>
            <a:pPr algn="ctr" eaLnBrk="1" hangingPunct="1"/>
            <a:r>
              <a:rPr lang="en-US" altLang="en-US" sz="2800" b="1" dirty="0" err="1" smtClean="0">
                <a:solidFill>
                  <a:schemeClr val="accent6">
                    <a:lumMod val="75000"/>
                  </a:schemeClr>
                </a:solidFill>
                <a:latin typeface="Courier New" pitchFamily="49" charset="0"/>
                <a:cs typeface="Courier New" pitchFamily="49" charset="0"/>
              </a:rPr>
              <a:t>powerpoint</a:t>
            </a:r>
            <a:r>
              <a:rPr lang="en-US" altLang="en-US" sz="2800" b="1" dirty="0" smtClean="0">
                <a:solidFill>
                  <a:schemeClr val="accent6">
                    <a:lumMod val="75000"/>
                  </a:schemeClr>
                </a:solidFill>
                <a:latin typeface="Courier New" pitchFamily="49" charset="0"/>
                <a:cs typeface="Courier New" pitchFamily="49" charset="0"/>
              </a:rPr>
              <a:t>/ALS_UM_multixtal_2015.pptx</a:t>
            </a:r>
            <a:endParaRPr lang="en-US" altLang="en-US" sz="2800" b="1" dirty="0">
              <a:solidFill>
                <a:schemeClr val="accent6">
                  <a:lumMod val="75000"/>
                </a:schemeClr>
              </a:solidFill>
              <a:latin typeface="Courier New" pitchFamily="49" charset="0"/>
              <a:cs typeface="Courier New" pitchFamily="49" charset="0"/>
            </a:endParaRPr>
          </a:p>
        </p:txBody>
      </p:sp>
      <p:sp>
        <p:nvSpPr>
          <p:cNvPr id="5" name="TextBox 1"/>
          <p:cNvSpPr txBox="1">
            <a:spLocks noChangeArrowheads="1"/>
          </p:cNvSpPr>
          <p:nvPr/>
        </p:nvSpPr>
        <p:spPr bwMode="auto">
          <a:xfrm>
            <a:off x="928721" y="4735132"/>
            <a:ext cx="7273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dirty="0" smtClean="0">
                <a:solidFill>
                  <a:schemeClr val="accent6">
                    <a:lumMod val="75000"/>
                  </a:schemeClr>
                </a:solidFill>
                <a:latin typeface="Courier New" pitchFamily="49" charset="0"/>
                <a:cs typeface="Courier New" pitchFamily="49" charset="0"/>
              </a:rPr>
              <a:t>http://bl831.als.lbl.gov/~jamesh/</a:t>
            </a:r>
          </a:p>
          <a:p>
            <a:pPr algn="ctr" eaLnBrk="1" hangingPunct="1"/>
            <a:r>
              <a:rPr lang="en-US" altLang="en-US" sz="2800" b="1" dirty="0" smtClean="0">
                <a:solidFill>
                  <a:schemeClr val="accent6">
                    <a:lumMod val="75000"/>
                  </a:schemeClr>
                </a:solidFill>
                <a:latin typeface="Courier New" pitchFamily="49" charset="0"/>
                <a:cs typeface="Courier New" pitchFamily="49" charset="0"/>
              </a:rPr>
              <a:t>c</a:t>
            </a:r>
            <a:r>
              <a:rPr lang="en-US" altLang="en-US" sz="2800" b="1" dirty="0" smtClean="0">
                <a:solidFill>
                  <a:schemeClr val="accent6">
                    <a:lumMod val="75000"/>
                  </a:schemeClr>
                </a:solidFill>
                <a:latin typeface="Courier New" pitchFamily="49" charset="0"/>
                <a:cs typeface="Courier New" pitchFamily="49" charset="0"/>
              </a:rPr>
              <a:t>hallenge/</a:t>
            </a:r>
            <a:r>
              <a:rPr lang="en-US" altLang="en-US" sz="2800" b="1" dirty="0" err="1" smtClean="0">
                <a:solidFill>
                  <a:schemeClr val="accent6">
                    <a:lumMod val="75000"/>
                  </a:schemeClr>
                </a:solidFill>
                <a:latin typeface="Courier New" pitchFamily="49" charset="0"/>
                <a:cs typeface="Courier New" pitchFamily="49" charset="0"/>
              </a:rPr>
              <a:t>microfocus</a:t>
            </a:r>
            <a:r>
              <a:rPr lang="en-US" altLang="en-US" sz="2800" b="1" dirty="0" smtClean="0">
                <a:solidFill>
                  <a:schemeClr val="accent6">
                    <a:lumMod val="75000"/>
                  </a:schemeClr>
                </a:solidFill>
                <a:latin typeface="Courier New" pitchFamily="49" charset="0"/>
                <a:cs typeface="Courier New" pitchFamily="49" charset="0"/>
              </a:rPr>
              <a:t>/</a:t>
            </a:r>
            <a:endParaRPr lang="en-US" altLang="en-US" sz="2800" b="1" dirty="0">
              <a:solidFill>
                <a:schemeClr val="accent6">
                  <a:lumMod val="75000"/>
                </a:schemeClr>
              </a:solidFill>
              <a:latin typeface="Courier New" pitchFamily="49" charset="0"/>
              <a:cs typeface="Courier New" pitchFamily="49" charset="0"/>
            </a:endParaRPr>
          </a:p>
        </p:txBody>
      </p:sp>
    </p:spTree>
    <p:extLst>
      <p:ext uri="{BB962C8B-B14F-4D97-AF65-F5344CB8AC3E}">
        <p14:creationId xmlns:p14="http://schemas.microsoft.com/office/powerpoint/2010/main" val="318308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sp>
        <p:nvSpPr>
          <p:cNvPr id="37891" name="Rectangle 3"/>
          <p:cNvSpPr>
            <a:spLocks noChangeArrowheads="1"/>
          </p:cNvSpPr>
          <p:nvPr/>
        </p:nvSpPr>
        <p:spPr bwMode="auto">
          <a:xfrm>
            <a:off x="4083050" y="2119313"/>
            <a:ext cx="914400"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nvGrpSpPr>
          <p:cNvPr id="84996" name="Group 4"/>
          <p:cNvGrpSpPr>
            <a:grpSpLocks/>
          </p:cNvGrpSpPr>
          <p:nvPr/>
        </p:nvGrpSpPr>
        <p:grpSpPr bwMode="auto">
          <a:xfrm>
            <a:off x="4343400" y="2022475"/>
            <a:ext cx="720725" cy="957263"/>
            <a:chOff x="2736" y="1274"/>
            <a:chExt cx="454" cy="603"/>
          </a:xfrm>
        </p:grpSpPr>
        <p:sp>
          <p:nvSpPr>
            <p:cNvPr id="37905" name="Oval 5"/>
            <p:cNvSpPr>
              <a:spLocks noChangeArrowheads="1"/>
            </p:cNvSpPr>
            <p:nvPr/>
          </p:nvSpPr>
          <p:spPr bwMode="auto">
            <a:xfrm>
              <a:off x="2778"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06" name="Oval 6"/>
            <p:cNvSpPr>
              <a:spLocks noChangeArrowheads="1"/>
            </p:cNvSpPr>
            <p:nvPr/>
          </p:nvSpPr>
          <p:spPr bwMode="auto">
            <a:xfrm>
              <a:off x="2736"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07" name="Oval 7"/>
            <p:cNvSpPr>
              <a:spLocks noChangeArrowheads="1"/>
            </p:cNvSpPr>
            <p:nvPr/>
          </p:nvSpPr>
          <p:spPr bwMode="auto">
            <a:xfrm>
              <a:off x="2811"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08" name="Oval 8"/>
            <p:cNvSpPr>
              <a:spLocks noChangeArrowheads="1"/>
            </p:cNvSpPr>
            <p:nvPr/>
          </p:nvSpPr>
          <p:spPr bwMode="auto">
            <a:xfrm>
              <a:off x="2803"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09" name="Oval 9"/>
            <p:cNvSpPr>
              <a:spLocks noChangeArrowheads="1"/>
            </p:cNvSpPr>
            <p:nvPr/>
          </p:nvSpPr>
          <p:spPr bwMode="auto">
            <a:xfrm>
              <a:off x="3081"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10" name="Oval 10"/>
            <p:cNvSpPr>
              <a:spLocks noChangeArrowheads="1"/>
            </p:cNvSpPr>
            <p:nvPr/>
          </p:nvSpPr>
          <p:spPr bwMode="auto">
            <a:xfrm>
              <a:off x="3020"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11" name="Oval 11"/>
            <p:cNvSpPr>
              <a:spLocks noChangeArrowheads="1"/>
            </p:cNvSpPr>
            <p:nvPr/>
          </p:nvSpPr>
          <p:spPr bwMode="auto">
            <a:xfrm>
              <a:off x="2979"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12" name="Oval 12"/>
            <p:cNvSpPr>
              <a:spLocks noChangeArrowheads="1"/>
            </p:cNvSpPr>
            <p:nvPr/>
          </p:nvSpPr>
          <p:spPr bwMode="auto">
            <a:xfrm>
              <a:off x="3161"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85005" name="Group 13"/>
          <p:cNvGrpSpPr>
            <a:grpSpLocks/>
          </p:cNvGrpSpPr>
          <p:nvPr/>
        </p:nvGrpSpPr>
        <p:grpSpPr bwMode="auto">
          <a:xfrm>
            <a:off x="490538" y="3810000"/>
            <a:ext cx="8059737" cy="2835275"/>
            <a:chOff x="309" y="2400"/>
            <a:chExt cx="5077" cy="1786"/>
          </a:xfrm>
        </p:grpSpPr>
        <p:grpSp>
          <p:nvGrpSpPr>
            <p:cNvPr id="37894" name="Group 14"/>
            <p:cNvGrpSpPr>
              <a:grpSpLocks/>
            </p:cNvGrpSpPr>
            <p:nvPr/>
          </p:nvGrpSpPr>
          <p:grpSpPr bwMode="auto">
            <a:xfrm>
              <a:off x="309" y="2400"/>
              <a:ext cx="5077" cy="1786"/>
              <a:chOff x="213" y="2304"/>
              <a:chExt cx="5077" cy="1786"/>
            </a:xfrm>
          </p:grpSpPr>
          <p:sp>
            <p:nvSpPr>
              <p:cNvPr id="37901" name="Line 15"/>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902" name="Line 16"/>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903" name="Text Box 17"/>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37904" name="Text Box 18"/>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37895" name="Line 19"/>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896" name="Line 20"/>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897" name="Line 21"/>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898" name="Line 22"/>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899" name="Line 23"/>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900" name="Line 24"/>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3857106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pSp>
        <p:nvGrpSpPr>
          <p:cNvPr id="38915" name="Group 3"/>
          <p:cNvGrpSpPr>
            <a:grpSpLocks/>
          </p:cNvGrpSpPr>
          <p:nvPr/>
        </p:nvGrpSpPr>
        <p:grpSpPr bwMode="auto">
          <a:xfrm>
            <a:off x="425450" y="2019300"/>
            <a:ext cx="8294688" cy="1014413"/>
            <a:chOff x="287" y="1560"/>
            <a:chExt cx="5225" cy="639"/>
          </a:xfrm>
        </p:grpSpPr>
        <p:grpSp>
          <p:nvGrpSpPr>
            <p:cNvPr id="38928" name="Group 4"/>
            <p:cNvGrpSpPr>
              <a:grpSpLocks/>
            </p:cNvGrpSpPr>
            <p:nvPr/>
          </p:nvGrpSpPr>
          <p:grpSpPr bwMode="auto">
            <a:xfrm>
              <a:off x="287" y="1561"/>
              <a:ext cx="618" cy="637"/>
              <a:chOff x="978" y="1816"/>
              <a:chExt cx="618" cy="637"/>
            </a:xfrm>
          </p:grpSpPr>
          <p:sp>
            <p:nvSpPr>
              <p:cNvPr id="39009" name="Rectangle 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0" name="Oval 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1" name="Oval 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2" name="Oval 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3" name="Oval 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4" name="Oval 1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5" name="Oval 1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6" name="Oval 1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7" name="Oval 1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29" name="Group 14"/>
            <p:cNvGrpSpPr>
              <a:grpSpLocks/>
            </p:cNvGrpSpPr>
            <p:nvPr/>
          </p:nvGrpSpPr>
          <p:grpSpPr bwMode="auto">
            <a:xfrm>
              <a:off x="863" y="1562"/>
              <a:ext cx="618" cy="637"/>
              <a:chOff x="978" y="1816"/>
              <a:chExt cx="618" cy="637"/>
            </a:xfrm>
          </p:grpSpPr>
          <p:sp>
            <p:nvSpPr>
              <p:cNvPr id="39000" name="Rectangle 1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1" name="Oval 1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2" name="Oval 1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3" name="Oval 1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4" name="Oval 1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5" name="Oval 2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6" name="Oval 2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7" name="Oval 2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8" name="Oval 2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0" name="Group 24"/>
            <p:cNvGrpSpPr>
              <a:grpSpLocks/>
            </p:cNvGrpSpPr>
            <p:nvPr/>
          </p:nvGrpSpPr>
          <p:grpSpPr bwMode="auto">
            <a:xfrm>
              <a:off x="1439" y="1562"/>
              <a:ext cx="618" cy="637"/>
              <a:chOff x="978" y="1816"/>
              <a:chExt cx="618" cy="637"/>
            </a:xfrm>
          </p:grpSpPr>
          <p:sp>
            <p:nvSpPr>
              <p:cNvPr id="38991" name="Rectangle 2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2" name="Oval 2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3" name="Oval 2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4" name="Oval 2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5" name="Oval 2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6" name="Oval 3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7" name="Oval 3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8" name="Oval 3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9" name="Oval 3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1" name="Group 34"/>
            <p:cNvGrpSpPr>
              <a:grpSpLocks/>
            </p:cNvGrpSpPr>
            <p:nvPr/>
          </p:nvGrpSpPr>
          <p:grpSpPr bwMode="auto">
            <a:xfrm>
              <a:off x="2015" y="1562"/>
              <a:ext cx="618" cy="637"/>
              <a:chOff x="978" y="1816"/>
              <a:chExt cx="618" cy="637"/>
            </a:xfrm>
          </p:grpSpPr>
          <p:sp>
            <p:nvSpPr>
              <p:cNvPr id="38982" name="Rectangle 3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3" name="Oval 3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4" name="Oval 3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5" name="Oval 3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6" name="Oval 3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7" name="Oval 4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8" name="Oval 4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9" name="Oval 4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0" name="Oval 4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2" name="Group 44"/>
            <p:cNvGrpSpPr>
              <a:grpSpLocks/>
            </p:cNvGrpSpPr>
            <p:nvPr/>
          </p:nvGrpSpPr>
          <p:grpSpPr bwMode="auto">
            <a:xfrm>
              <a:off x="2591" y="1562"/>
              <a:ext cx="618" cy="637"/>
              <a:chOff x="978" y="1816"/>
              <a:chExt cx="618" cy="637"/>
            </a:xfrm>
          </p:grpSpPr>
          <p:sp>
            <p:nvSpPr>
              <p:cNvPr id="38973" name="Rectangle 4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4" name="Oval 4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5" name="Oval 4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6" name="Oval 4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7" name="Oval 4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8" name="Oval 5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9" name="Oval 5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0" name="Oval 5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1" name="Oval 5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3" name="Group 54"/>
            <p:cNvGrpSpPr>
              <a:grpSpLocks/>
            </p:cNvGrpSpPr>
            <p:nvPr/>
          </p:nvGrpSpPr>
          <p:grpSpPr bwMode="auto">
            <a:xfrm>
              <a:off x="3167" y="1562"/>
              <a:ext cx="618" cy="637"/>
              <a:chOff x="978" y="1816"/>
              <a:chExt cx="618" cy="637"/>
            </a:xfrm>
          </p:grpSpPr>
          <p:sp>
            <p:nvSpPr>
              <p:cNvPr id="38964" name="Rectangle 5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5" name="Oval 5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6" name="Oval 5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7" name="Oval 5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8" name="Oval 5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9" name="Oval 6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0" name="Oval 6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1" name="Oval 6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2" name="Oval 6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4" name="Group 64"/>
            <p:cNvGrpSpPr>
              <a:grpSpLocks/>
            </p:cNvGrpSpPr>
            <p:nvPr/>
          </p:nvGrpSpPr>
          <p:grpSpPr bwMode="auto">
            <a:xfrm>
              <a:off x="3742" y="1562"/>
              <a:ext cx="618" cy="637"/>
              <a:chOff x="978" y="1816"/>
              <a:chExt cx="618" cy="637"/>
            </a:xfrm>
          </p:grpSpPr>
          <p:sp>
            <p:nvSpPr>
              <p:cNvPr id="38955" name="Rectangle 6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6" name="Oval 6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7" name="Oval 6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8" name="Oval 6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9" name="Oval 6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0" name="Oval 7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1" name="Oval 7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2" name="Oval 7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3" name="Oval 7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5" name="Group 74"/>
            <p:cNvGrpSpPr>
              <a:grpSpLocks/>
            </p:cNvGrpSpPr>
            <p:nvPr/>
          </p:nvGrpSpPr>
          <p:grpSpPr bwMode="auto">
            <a:xfrm>
              <a:off x="4318" y="1561"/>
              <a:ext cx="618" cy="637"/>
              <a:chOff x="978" y="1816"/>
              <a:chExt cx="618" cy="637"/>
            </a:xfrm>
          </p:grpSpPr>
          <p:sp>
            <p:nvSpPr>
              <p:cNvPr id="38946" name="Rectangle 7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7" name="Oval 7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8" name="Oval 7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9" name="Oval 7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0" name="Oval 7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1" name="Oval 8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2" name="Oval 8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3" name="Oval 8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4" name="Oval 8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6" name="Group 84"/>
            <p:cNvGrpSpPr>
              <a:grpSpLocks/>
            </p:cNvGrpSpPr>
            <p:nvPr/>
          </p:nvGrpSpPr>
          <p:grpSpPr bwMode="auto">
            <a:xfrm>
              <a:off x="4894" y="1560"/>
              <a:ext cx="618" cy="637"/>
              <a:chOff x="978" y="1816"/>
              <a:chExt cx="618" cy="637"/>
            </a:xfrm>
          </p:grpSpPr>
          <p:sp>
            <p:nvSpPr>
              <p:cNvPr id="38937" name="Rectangle 8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38" name="Oval 8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39" name="Oval 8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0" name="Oval 8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1" name="Oval 8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2" name="Oval 9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3" name="Oval 9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4" name="Oval 9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5" name="Oval 9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grpSp>
        <p:nvGrpSpPr>
          <p:cNvPr id="38916" name="Group 94"/>
          <p:cNvGrpSpPr>
            <a:grpSpLocks/>
          </p:cNvGrpSpPr>
          <p:nvPr/>
        </p:nvGrpSpPr>
        <p:grpSpPr bwMode="auto">
          <a:xfrm>
            <a:off x="490538" y="3810000"/>
            <a:ext cx="8059737" cy="2835275"/>
            <a:chOff x="309" y="2400"/>
            <a:chExt cx="5077" cy="1786"/>
          </a:xfrm>
        </p:grpSpPr>
        <p:grpSp>
          <p:nvGrpSpPr>
            <p:cNvPr id="38917" name="Group 95"/>
            <p:cNvGrpSpPr>
              <a:grpSpLocks/>
            </p:cNvGrpSpPr>
            <p:nvPr/>
          </p:nvGrpSpPr>
          <p:grpSpPr bwMode="auto">
            <a:xfrm>
              <a:off x="309" y="2400"/>
              <a:ext cx="5077" cy="1786"/>
              <a:chOff x="213" y="2304"/>
              <a:chExt cx="5077" cy="1786"/>
            </a:xfrm>
          </p:grpSpPr>
          <p:sp>
            <p:nvSpPr>
              <p:cNvPr id="38924" name="Line 96"/>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5" name="Line 97"/>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6" name="Text Box 98"/>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38927" name="Text Box 99"/>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38918" name="Line 100"/>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19" name="Line 101"/>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0" name="Line 102"/>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1" name="Line 103"/>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2" name="Line 104"/>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3" name="Line 105"/>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91637194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sp>
        <p:nvSpPr>
          <p:cNvPr id="39939" name="Oval 3"/>
          <p:cNvSpPr>
            <a:spLocks noChangeArrowheads="1"/>
          </p:cNvSpPr>
          <p:nvPr/>
        </p:nvSpPr>
        <p:spPr bwMode="auto">
          <a:xfrm>
            <a:off x="752475" y="20208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0" name="Oval 4"/>
          <p:cNvSpPr>
            <a:spLocks noChangeArrowheads="1"/>
          </p:cNvSpPr>
          <p:nvPr/>
        </p:nvSpPr>
        <p:spPr bwMode="auto">
          <a:xfrm>
            <a:off x="685800" y="23463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1" name="Oval 5"/>
          <p:cNvSpPr>
            <a:spLocks noChangeArrowheads="1"/>
          </p:cNvSpPr>
          <p:nvPr/>
        </p:nvSpPr>
        <p:spPr bwMode="auto">
          <a:xfrm>
            <a:off x="804863" y="29321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2" name="Oval 6"/>
          <p:cNvSpPr>
            <a:spLocks noChangeArrowheads="1"/>
          </p:cNvSpPr>
          <p:nvPr/>
        </p:nvSpPr>
        <p:spPr bwMode="auto">
          <a:xfrm>
            <a:off x="792163" y="26098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3" name="Oval 7"/>
          <p:cNvSpPr>
            <a:spLocks noChangeArrowheads="1"/>
          </p:cNvSpPr>
          <p:nvPr/>
        </p:nvSpPr>
        <p:spPr bwMode="auto">
          <a:xfrm>
            <a:off x="1233488" y="27781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4" name="Oval 8"/>
          <p:cNvSpPr>
            <a:spLocks noChangeArrowheads="1"/>
          </p:cNvSpPr>
          <p:nvPr/>
        </p:nvSpPr>
        <p:spPr bwMode="auto">
          <a:xfrm>
            <a:off x="1136650" y="22098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5" name="Oval 9"/>
          <p:cNvSpPr>
            <a:spLocks noChangeArrowheads="1"/>
          </p:cNvSpPr>
          <p:nvPr/>
        </p:nvSpPr>
        <p:spPr bwMode="auto">
          <a:xfrm>
            <a:off x="1071563" y="24399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6" name="Oval 10"/>
          <p:cNvSpPr>
            <a:spLocks noChangeArrowheads="1"/>
          </p:cNvSpPr>
          <p:nvPr/>
        </p:nvSpPr>
        <p:spPr bwMode="auto">
          <a:xfrm>
            <a:off x="1360488" y="22653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7" name="Oval 11"/>
          <p:cNvSpPr>
            <a:spLocks noChangeArrowheads="1"/>
          </p:cNvSpPr>
          <p:nvPr/>
        </p:nvSpPr>
        <p:spPr bwMode="auto">
          <a:xfrm>
            <a:off x="16668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8" name="Oval 12"/>
          <p:cNvSpPr>
            <a:spLocks noChangeArrowheads="1"/>
          </p:cNvSpPr>
          <p:nvPr/>
        </p:nvSpPr>
        <p:spPr bwMode="auto">
          <a:xfrm>
            <a:off x="16002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9" name="Oval 13"/>
          <p:cNvSpPr>
            <a:spLocks noChangeArrowheads="1"/>
          </p:cNvSpPr>
          <p:nvPr/>
        </p:nvSpPr>
        <p:spPr bwMode="auto">
          <a:xfrm>
            <a:off x="17192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0" name="Oval 14"/>
          <p:cNvSpPr>
            <a:spLocks noChangeArrowheads="1"/>
          </p:cNvSpPr>
          <p:nvPr/>
        </p:nvSpPr>
        <p:spPr bwMode="auto">
          <a:xfrm>
            <a:off x="17065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1" name="Oval 15"/>
          <p:cNvSpPr>
            <a:spLocks noChangeArrowheads="1"/>
          </p:cNvSpPr>
          <p:nvPr/>
        </p:nvSpPr>
        <p:spPr bwMode="auto">
          <a:xfrm>
            <a:off x="21478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2" name="Oval 16"/>
          <p:cNvSpPr>
            <a:spLocks noChangeArrowheads="1"/>
          </p:cNvSpPr>
          <p:nvPr/>
        </p:nvSpPr>
        <p:spPr bwMode="auto">
          <a:xfrm>
            <a:off x="20510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3" name="Oval 17"/>
          <p:cNvSpPr>
            <a:spLocks noChangeArrowheads="1"/>
          </p:cNvSpPr>
          <p:nvPr/>
        </p:nvSpPr>
        <p:spPr bwMode="auto">
          <a:xfrm>
            <a:off x="19859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4" name="Oval 18"/>
          <p:cNvSpPr>
            <a:spLocks noChangeArrowheads="1"/>
          </p:cNvSpPr>
          <p:nvPr/>
        </p:nvSpPr>
        <p:spPr bwMode="auto">
          <a:xfrm>
            <a:off x="22748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5" name="Oval 19"/>
          <p:cNvSpPr>
            <a:spLocks noChangeArrowheads="1"/>
          </p:cNvSpPr>
          <p:nvPr/>
        </p:nvSpPr>
        <p:spPr bwMode="auto">
          <a:xfrm>
            <a:off x="25812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6" name="Oval 20"/>
          <p:cNvSpPr>
            <a:spLocks noChangeArrowheads="1"/>
          </p:cNvSpPr>
          <p:nvPr/>
        </p:nvSpPr>
        <p:spPr bwMode="auto">
          <a:xfrm>
            <a:off x="25146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7" name="Oval 21"/>
          <p:cNvSpPr>
            <a:spLocks noChangeArrowheads="1"/>
          </p:cNvSpPr>
          <p:nvPr/>
        </p:nvSpPr>
        <p:spPr bwMode="auto">
          <a:xfrm>
            <a:off x="26336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8" name="Oval 22"/>
          <p:cNvSpPr>
            <a:spLocks noChangeArrowheads="1"/>
          </p:cNvSpPr>
          <p:nvPr/>
        </p:nvSpPr>
        <p:spPr bwMode="auto">
          <a:xfrm>
            <a:off x="26209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9" name="Oval 23"/>
          <p:cNvSpPr>
            <a:spLocks noChangeArrowheads="1"/>
          </p:cNvSpPr>
          <p:nvPr/>
        </p:nvSpPr>
        <p:spPr bwMode="auto">
          <a:xfrm>
            <a:off x="30622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0" name="Oval 24"/>
          <p:cNvSpPr>
            <a:spLocks noChangeArrowheads="1"/>
          </p:cNvSpPr>
          <p:nvPr/>
        </p:nvSpPr>
        <p:spPr bwMode="auto">
          <a:xfrm>
            <a:off x="29654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1" name="Oval 25"/>
          <p:cNvSpPr>
            <a:spLocks noChangeArrowheads="1"/>
          </p:cNvSpPr>
          <p:nvPr/>
        </p:nvSpPr>
        <p:spPr bwMode="auto">
          <a:xfrm>
            <a:off x="29003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2" name="Oval 26"/>
          <p:cNvSpPr>
            <a:spLocks noChangeArrowheads="1"/>
          </p:cNvSpPr>
          <p:nvPr/>
        </p:nvSpPr>
        <p:spPr bwMode="auto">
          <a:xfrm>
            <a:off x="31892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3" name="Oval 27"/>
          <p:cNvSpPr>
            <a:spLocks noChangeArrowheads="1"/>
          </p:cNvSpPr>
          <p:nvPr/>
        </p:nvSpPr>
        <p:spPr bwMode="auto">
          <a:xfrm>
            <a:off x="34956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4" name="Oval 28"/>
          <p:cNvSpPr>
            <a:spLocks noChangeArrowheads="1"/>
          </p:cNvSpPr>
          <p:nvPr/>
        </p:nvSpPr>
        <p:spPr bwMode="auto">
          <a:xfrm>
            <a:off x="34290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5" name="Oval 29"/>
          <p:cNvSpPr>
            <a:spLocks noChangeArrowheads="1"/>
          </p:cNvSpPr>
          <p:nvPr/>
        </p:nvSpPr>
        <p:spPr bwMode="auto">
          <a:xfrm>
            <a:off x="35480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6" name="Oval 30"/>
          <p:cNvSpPr>
            <a:spLocks noChangeArrowheads="1"/>
          </p:cNvSpPr>
          <p:nvPr/>
        </p:nvSpPr>
        <p:spPr bwMode="auto">
          <a:xfrm>
            <a:off x="35353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7" name="Oval 31"/>
          <p:cNvSpPr>
            <a:spLocks noChangeArrowheads="1"/>
          </p:cNvSpPr>
          <p:nvPr/>
        </p:nvSpPr>
        <p:spPr bwMode="auto">
          <a:xfrm>
            <a:off x="39766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8" name="Oval 32"/>
          <p:cNvSpPr>
            <a:spLocks noChangeArrowheads="1"/>
          </p:cNvSpPr>
          <p:nvPr/>
        </p:nvSpPr>
        <p:spPr bwMode="auto">
          <a:xfrm>
            <a:off x="38798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9" name="Oval 33"/>
          <p:cNvSpPr>
            <a:spLocks noChangeArrowheads="1"/>
          </p:cNvSpPr>
          <p:nvPr/>
        </p:nvSpPr>
        <p:spPr bwMode="auto">
          <a:xfrm>
            <a:off x="38147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0" name="Oval 34"/>
          <p:cNvSpPr>
            <a:spLocks noChangeArrowheads="1"/>
          </p:cNvSpPr>
          <p:nvPr/>
        </p:nvSpPr>
        <p:spPr bwMode="auto">
          <a:xfrm>
            <a:off x="41036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1" name="Oval 35"/>
          <p:cNvSpPr>
            <a:spLocks noChangeArrowheads="1"/>
          </p:cNvSpPr>
          <p:nvPr/>
        </p:nvSpPr>
        <p:spPr bwMode="auto">
          <a:xfrm>
            <a:off x="44100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2" name="Oval 36"/>
          <p:cNvSpPr>
            <a:spLocks noChangeArrowheads="1"/>
          </p:cNvSpPr>
          <p:nvPr/>
        </p:nvSpPr>
        <p:spPr bwMode="auto">
          <a:xfrm>
            <a:off x="43434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3" name="Oval 37"/>
          <p:cNvSpPr>
            <a:spLocks noChangeArrowheads="1"/>
          </p:cNvSpPr>
          <p:nvPr/>
        </p:nvSpPr>
        <p:spPr bwMode="auto">
          <a:xfrm>
            <a:off x="44624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4" name="Oval 38"/>
          <p:cNvSpPr>
            <a:spLocks noChangeArrowheads="1"/>
          </p:cNvSpPr>
          <p:nvPr/>
        </p:nvSpPr>
        <p:spPr bwMode="auto">
          <a:xfrm>
            <a:off x="44497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5" name="Oval 39"/>
          <p:cNvSpPr>
            <a:spLocks noChangeArrowheads="1"/>
          </p:cNvSpPr>
          <p:nvPr/>
        </p:nvSpPr>
        <p:spPr bwMode="auto">
          <a:xfrm>
            <a:off x="48910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6" name="Oval 40"/>
          <p:cNvSpPr>
            <a:spLocks noChangeArrowheads="1"/>
          </p:cNvSpPr>
          <p:nvPr/>
        </p:nvSpPr>
        <p:spPr bwMode="auto">
          <a:xfrm>
            <a:off x="47942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7" name="Oval 41"/>
          <p:cNvSpPr>
            <a:spLocks noChangeArrowheads="1"/>
          </p:cNvSpPr>
          <p:nvPr/>
        </p:nvSpPr>
        <p:spPr bwMode="auto">
          <a:xfrm>
            <a:off x="47291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8" name="Oval 42"/>
          <p:cNvSpPr>
            <a:spLocks noChangeArrowheads="1"/>
          </p:cNvSpPr>
          <p:nvPr/>
        </p:nvSpPr>
        <p:spPr bwMode="auto">
          <a:xfrm>
            <a:off x="50180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9" name="Oval 43"/>
          <p:cNvSpPr>
            <a:spLocks noChangeArrowheads="1"/>
          </p:cNvSpPr>
          <p:nvPr/>
        </p:nvSpPr>
        <p:spPr bwMode="auto">
          <a:xfrm>
            <a:off x="53244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0" name="Oval 44"/>
          <p:cNvSpPr>
            <a:spLocks noChangeArrowheads="1"/>
          </p:cNvSpPr>
          <p:nvPr/>
        </p:nvSpPr>
        <p:spPr bwMode="auto">
          <a:xfrm>
            <a:off x="52578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1" name="Oval 45"/>
          <p:cNvSpPr>
            <a:spLocks noChangeArrowheads="1"/>
          </p:cNvSpPr>
          <p:nvPr/>
        </p:nvSpPr>
        <p:spPr bwMode="auto">
          <a:xfrm>
            <a:off x="53768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2" name="Oval 46"/>
          <p:cNvSpPr>
            <a:spLocks noChangeArrowheads="1"/>
          </p:cNvSpPr>
          <p:nvPr/>
        </p:nvSpPr>
        <p:spPr bwMode="auto">
          <a:xfrm>
            <a:off x="53641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3" name="Oval 47"/>
          <p:cNvSpPr>
            <a:spLocks noChangeArrowheads="1"/>
          </p:cNvSpPr>
          <p:nvPr/>
        </p:nvSpPr>
        <p:spPr bwMode="auto">
          <a:xfrm>
            <a:off x="58054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4" name="Oval 48"/>
          <p:cNvSpPr>
            <a:spLocks noChangeArrowheads="1"/>
          </p:cNvSpPr>
          <p:nvPr/>
        </p:nvSpPr>
        <p:spPr bwMode="auto">
          <a:xfrm>
            <a:off x="57086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5" name="Oval 49"/>
          <p:cNvSpPr>
            <a:spLocks noChangeArrowheads="1"/>
          </p:cNvSpPr>
          <p:nvPr/>
        </p:nvSpPr>
        <p:spPr bwMode="auto">
          <a:xfrm>
            <a:off x="56435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6" name="Oval 50"/>
          <p:cNvSpPr>
            <a:spLocks noChangeArrowheads="1"/>
          </p:cNvSpPr>
          <p:nvPr/>
        </p:nvSpPr>
        <p:spPr bwMode="auto">
          <a:xfrm>
            <a:off x="59324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7" name="Oval 51"/>
          <p:cNvSpPr>
            <a:spLocks noChangeArrowheads="1"/>
          </p:cNvSpPr>
          <p:nvPr/>
        </p:nvSpPr>
        <p:spPr bwMode="auto">
          <a:xfrm>
            <a:off x="6237288" y="20224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8" name="Oval 52"/>
          <p:cNvSpPr>
            <a:spLocks noChangeArrowheads="1"/>
          </p:cNvSpPr>
          <p:nvPr/>
        </p:nvSpPr>
        <p:spPr bwMode="auto">
          <a:xfrm>
            <a:off x="6170613" y="23479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9" name="Oval 53"/>
          <p:cNvSpPr>
            <a:spLocks noChangeArrowheads="1"/>
          </p:cNvSpPr>
          <p:nvPr/>
        </p:nvSpPr>
        <p:spPr bwMode="auto">
          <a:xfrm>
            <a:off x="6289675" y="2933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0" name="Oval 54"/>
          <p:cNvSpPr>
            <a:spLocks noChangeArrowheads="1"/>
          </p:cNvSpPr>
          <p:nvPr/>
        </p:nvSpPr>
        <p:spPr bwMode="auto">
          <a:xfrm>
            <a:off x="6276975" y="26114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1" name="Oval 55"/>
          <p:cNvSpPr>
            <a:spLocks noChangeArrowheads="1"/>
          </p:cNvSpPr>
          <p:nvPr/>
        </p:nvSpPr>
        <p:spPr bwMode="auto">
          <a:xfrm>
            <a:off x="6718300" y="27797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2" name="Oval 56"/>
          <p:cNvSpPr>
            <a:spLocks noChangeArrowheads="1"/>
          </p:cNvSpPr>
          <p:nvPr/>
        </p:nvSpPr>
        <p:spPr bwMode="auto">
          <a:xfrm>
            <a:off x="6621463" y="22113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3" name="Oval 57"/>
          <p:cNvSpPr>
            <a:spLocks noChangeArrowheads="1"/>
          </p:cNvSpPr>
          <p:nvPr/>
        </p:nvSpPr>
        <p:spPr bwMode="auto">
          <a:xfrm>
            <a:off x="6556375" y="24415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4" name="Oval 58"/>
          <p:cNvSpPr>
            <a:spLocks noChangeArrowheads="1"/>
          </p:cNvSpPr>
          <p:nvPr/>
        </p:nvSpPr>
        <p:spPr bwMode="auto">
          <a:xfrm>
            <a:off x="6845300" y="22669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5" name="Oval 59"/>
          <p:cNvSpPr>
            <a:spLocks noChangeArrowheads="1"/>
          </p:cNvSpPr>
          <p:nvPr/>
        </p:nvSpPr>
        <p:spPr bwMode="auto">
          <a:xfrm>
            <a:off x="7151688" y="20208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6" name="Oval 60"/>
          <p:cNvSpPr>
            <a:spLocks noChangeArrowheads="1"/>
          </p:cNvSpPr>
          <p:nvPr/>
        </p:nvSpPr>
        <p:spPr bwMode="auto">
          <a:xfrm>
            <a:off x="7085013" y="23463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7" name="Oval 61"/>
          <p:cNvSpPr>
            <a:spLocks noChangeArrowheads="1"/>
          </p:cNvSpPr>
          <p:nvPr/>
        </p:nvSpPr>
        <p:spPr bwMode="auto">
          <a:xfrm>
            <a:off x="7204075" y="29321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8" name="Oval 62"/>
          <p:cNvSpPr>
            <a:spLocks noChangeArrowheads="1"/>
          </p:cNvSpPr>
          <p:nvPr/>
        </p:nvSpPr>
        <p:spPr bwMode="auto">
          <a:xfrm>
            <a:off x="7191375" y="26098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9" name="Oval 63"/>
          <p:cNvSpPr>
            <a:spLocks noChangeArrowheads="1"/>
          </p:cNvSpPr>
          <p:nvPr/>
        </p:nvSpPr>
        <p:spPr bwMode="auto">
          <a:xfrm>
            <a:off x="7632700" y="27781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0" name="Oval 64"/>
          <p:cNvSpPr>
            <a:spLocks noChangeArrowheads="1"/>
          </p:cNvSpPr>
          <p:nvPr/>
        </p:nvSpPr>
        <p:spPr bwMode="auto">
          <a:xfrm>
            <a:off x="7535863" y="22098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1" name="Oval 65"/>
          <p:cNvSpPr>
            <a:spLocks noChangeArrowheads="1"/>
          </p:cNvSpPr>
          <p:nvPr/>
        </p:nvSpPr>
        <p:spPr bwMode="auto">
          <a:xfrm>
            <a:off x="7470775" y="2439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2" name="Oval 66"/>
          <p:cNvSpPr>
            <a:spLocks noChangeArrowheads="1"/>
          </p:cNvSpPr>
          <p:nvPr/>
        </p:nvSpPr>
        <p:spPr bwMode="auto">
          <a:xfrm>
            <a:off x="7759700" y="22653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3" name="Oval 67"/>
          <p:cNvSpPr>
            <a:spLocks noChangeArrowheads="1"/>
          </p:cNvSpPr>
          <p:nvPr/>
        </p:nvSpPr>
        <p:spPr bwMode="auto">
          <a:xfrm>
            <a:off x="8066088" y="20193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4" name="Oval 68"/>
          <p:cNvSpPr>
            <a:spLocks noChangeArrowheads="1"/>
          </p:cNvSpPr>
          <p:nvPr/>
        </p:nvSpPr>
        <p:spPr bwMode="auto">
          <a:xfrm>
            <a:off x="7999413" y="23447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5" name="Oval 69"/>
          <p:cNvSpPr>
            <a:spLocks noChangeArrowheads="1"/>
          </p:cNvSpPr>
          <p:nvPr/>
        </p:nvSpPr>
        <p:spPr bwMode="auto">
          <a:xfrm>
            <a:off x="8118475" y="29305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6" name="Oval 70"/>
          <p:cNvSpPr>
            <a:spLocks noChangeArrowheads="1"/>
          </p:cNvSpPr>
          <p:nvPr/>
        </p:nvSpPr>
        <p:spPr bwMode="auto">
          <a:xfrm>
            <a:off x="8105775" y="2608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7" name="Oval 71"/>
          <p:cNvSpPr>
            <a:spLocks noChangeArrowheads="1"/>
          </p:cNvSpPr>
          <p:nvPr/>
        </p:nvSpPr>
        <p:spPr bwMode="auto">
          <a:xfrm>
            <a:off x="8547100" y="27765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8" name="Oval 72"/>
          <p:cNvSpPr>
            <a:spLocks noChangeArrowheads="1"/>
          </p:cNvSpPr>
          <p:nvPr/>
        </p:nvSpPr>
        <p:spPr bwMode="auto">
          <a:xfrm>
            <a:off x="8450263" y="22082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9" name="Oval 73"/>
          <p:cNvSpPr>
            <a:spLocks noChangeArrowheads="1"/>
          </p:cNvSpPr>
          <p:nvPr/>
        </p:nvSpPr>
        <p:spPr bwMode="auto">
          <a:xfrm>
            <a:off x="8385175" y="24384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10" name="Oval 74"/>
          <p:cNvSpPr>
            <a:spLocks noChangeArrowheads="1"/>
          </p:cNvSpPr>
          <p:nvPr/>
        </p:nvSpPr>
        <p:spPr bwMode="auto">
          <a:xfrm>
            <a:off x="8674100" y="22637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nvGrpSpPr>
          <p:cNvPr id="40011" name="Group 75"/>
          <p:cNvGrpSpPr>
            <a:grpSpLocks/>
          </p:cNvGrpSpPr>
          <p:nvPr/>
        </p:nvGrpSpPr>
        <p:grpSpPr bwMode="auto">
          <a:xfrm>
            <a:off x="490538" y="3810000"/>
            <a:ext cx="8059737" cy="2835275"/>
            <a:chOff x="309" y="2400"/>
            <a:chExt cx="5077" cy="1786"/>
          </a:xfrm>
        </p:grpSpPr>
        <p:grpSp>
          <p:nvGrpSpPr>
            <p:cNvPr id="40013" name="Group 76"/>
            <p:cNvGrpSpPr>
              <a:grpSpLocks/>
            </p:cNvGrpSpPr>
            <p:nvPr/>
          </p:nvGrpSpPr>
          <p:grpSpPr bwMode="auto">
            <a:xfrm>
              <a:off x="309" y="2400"/>
              <a:ext cx="5077" cy="1786"/>
              <a:chOff x="213" y="2304"/>
              <a:chExt cx="5077" cy="1786"/>
            </a:xfrm>
          </p:grpSpPr>
          <p:sp>
            <p:nvSpPr>
              <p:cNvPr id="40020" name="Line 77"/>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21" name="Line 78"/>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22" name="Text Box 79"/>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40023" name="Text Box 80"/>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40014" name="Line 81"/>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5" name="Line 82"/>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6" name="Line 83"/>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7" name="Line 84"/>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8" name="Line 85"/>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9" name="Line 86"/>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40012" name="Rectangle 87"/>
          <p:cNvSpPr>
            <a:spLocks noChangeArrowheads="1"/>
          </p:cNvSpPr>
          <p:nvPr/>
        </p:nvSpPr>
        <p:spPr bwMode="auto">
          <a:xfrm>
            <a:off x="425450" y="2117725"/>
            <a:ext cx="8226425"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3103024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3384832968"/>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1302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Johnson’s ratio</a:t>
            </a:r>
            <a:endParaRPr lang="en-US" sz="2800" b="1" dirty="0">
              <a:solidFill>
                <a:prstClr val="black"/>
              </a:solidFill>
              <a:latin typeface="Arial" panose="020B0604020202020204" pitchFamily="34" charset="0"/>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Structure factor (e</a:t>
            </a:r>
            <a:r>
              <a:rPr lang="en-US" sz="2800" b="1" baseline="30000" dirty="0" smtClean="0">
                <a:solidFill>
                  <a:prstClr val="black"/>
                </a:solidFill>
                <a:latin typeface="Arial" panose="020B0604020202020204" pitchFamily="34" charset="0"/>
              </a:rPr>
              <a:t>-</a:t>
            </a:r>
            <a:r>
              <a:rPr lang="en-US" sz="2800" b="1" dirty="0" smtClean="0">
                <a:solidFill>
                  <a:prstClr val="black"/>
                </a:solidFill>
                <a:latin typeface="Arial" panose="020B0604020202020204" pitchFamily="34" charset="0"/>
              </a:rPr>
              <a:t>)</a:t>
            </a:r>
            <a:endParaRPr lang="en-US" sz="2800" b="1" dirty="0">
              <a:solidFill>
                <a:prstClr val="black"/>
              </a:solidFill>
              <a:latin typeface="Arial" panose="020B0604020202020204" pitchFamily="34" charset="0"/>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447413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sp>
        <p:nvSpPr>
          <p:cNvPr id="40963" name="Oval 3"/>
          <p:cNvSpPr>
            <a:spLocks noChangeArrowheads="1"/>
          </p:cNvSpPr>
          <p:nvPr/>
        </p:nvSpPr>
        <p:spPr bwMode="auto">
          <a:xfrm>
            <a:off x="752475" y="20050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4" name="Oval 4"/>
          <p:cNvSpPr>
            <a:spLocks noChangeArrowheads="1"/>
          </p:cNvSpPr>
          <p:nvPr/>
        </p:nvSpPr>
        <p:spPr bwMode="auto">
          <a:xfrm>
            <a:off x="701675" y="23463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5" name="Oval 5"/>
          <p:cNvSpPr>
            <a:spLocks noChangeArrowheads="1"/>
          </p:cNvSpPr>
          <p:nvPr/>
        </p:nvSpPr>
        <p:spPr bwMode="auto">
          <a:xfrm>
            <a:off x="804863" y="29162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6" name="Oval 6"/>
          <p:cNvSpPr>
            <a:spLocks noChangeArrowheads="1"/>
          </p:cNvSpPr>
          <p:nvPr/>
        </p:nvSpPr>
        <p:spPr bwMode="auto">
          <a:xfrm>
            <a:off x="792163" y="26257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7" name="Oval 7"/>
          <p:cNvSpPr>
            <a:spLocks noChangeArrowheads="1"/>
          </p:cNvSpPr>
          <p:nvPr/>
        </p:nvSpPr>
        <p:spPr bwMode="auto">
          <a:xfrm>
            <a:off x="1249363" y="27781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8" name="Oval 8"/>
          <p:cNvSpPr>
            <a:spLocks noChangeArrowheads="1"/>
          </p:cNvSpPr>
          <p:nvPr/>
        </p:nvSpPr>
        <p:spPr bwMode="auto">
          <a:xfrm>
            <a:off x="1152525" y="22098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9" name="Oval 9"/>
          <p:cNvSpPr>
            <a:spLocks noChangeArrowheads="1"/>
          </p:cNvSpPr>
          <p:nvPr/>
        </p:nvSpPr>
        <p:spPr bwMode="auto">
          <a:xfrm>
            <a:off x="1055688" y="24399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0" name="Oval 10"/>
          <p:cNvSpPr>
            <a:spLocks noChangeArrowheads="1"/>
          </p:cNvSpPr>
          <p:nvPr/>
        </p:nvSpPr>
        <p:spPr bwMode="auto">
          <a:xfrm>
            <a:off x="1360488" y="22494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1" name="Oval 11"/>
          <p:cNvSpPr>
            <a:spLocks noChangeArrowheads="1"/>
          </p:cNvSpPr>
          <p:nvPr/>
        </p:nvSpPr>
        <p:spPr bwMode="auto">
          <a:xfrm>
            <a:off x="16827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2" name="Oval 12"/>
          <p:cNvSpPr>
            <a:spLocks noChangeArrowheads="1"/>
          </p:cNvSpPr>
          <p:nvPr/>
        </p:nvSpPr>
        <p:spPr bwMode="auto">
          <a:xfrm>
            <a:off x="158432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3" name="Oval 13"/>
          <p:cNvSpPr>
            <a:spLocks noChangeArrowheads="1"/>
          </p:cNvSpPr>
          <p:nvPr/>
        </p:nvSpPr>
        <p:spPr bwMode="auto">
          <a:xfrm>
            <a:off x="17033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4" name="Oval 14"/>
          <p:cNvSpPr>
            <a:spLocks noChangeArrowheads="1"/>
          </p:cNvSpPr>
          <p:nvPr/>
        </p:nvSpPr>
        <p:spPr bwMode="auto">
          <a:xfrm>
            <a:off x="1722438"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5" name="Oval 15"/>
          <p:cNvSpPr>
            <a:spLocks noChangeArrowheads="1"/>
          </p:cNvSpPr>
          <p:nvPr/>
        </p:nvSpPr>
        <p:spPr bwMode="auto">
          <a:xfrm>
            <a:off x="21637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6" name="Oval 16"/>
          <p:cNvSpPr>
            <a:spLocks noChangeArrowheads="1"/>
          </p:cNvSpPr>
          <p:nvPr/>
        </p:nvSpPr>
        <p:spPr bwMode="auto">
          <a:xfrm>
            <a:off x="2066925"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7" name="Oval 17"/>
          <p:cNvSpPr>
            <a:spLocks noChangeArrowheads="1"/>
          </p:cNvSpPr>
          <p:nvPr/>
        </p:nvSpPr>
        <p:spPr bwMode="auto">
          <a:xfrm>
            <a:off x="1985963" y="2425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8" name="Oval 18"/>
          <p:cNvSpPr>
            <a:spLocks noChangeArrowheads="1"/>
          </p:cNvSpPr>
          <p:nvPr/>
        </p:nvSpPr>
        <p:spPr bwMode="auto">
          <a:xfrm>
            <a:off x="2274888" y="22510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9" name="Oval 19"/>
          <p:cNvSpPr>
            <a:spLocks noChangeArrowheads="1"/>
          </p:cNvSpPr>
          <p:nvPr/>
        </p:nvSpPr>
        <p:spPr bwMode="auto">
          <a:xfrm>
            <a:off x="25971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0" name="Oval 20"/>
          <p:cNvSpPr>
            <a:spLocks noChangeArrowheads="1"/>
          </p:cNvSpPr>
          <p:nvPr/>
        </p:nvSpPr>
        <p:spPr bwMode="auto">
          <a:xfrm>
            <a:off x="2514600" y="23320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1" name="Oval 21"/>
          <p:cNvSpPr>
            <a:spLocks noChangeArrowheads="1"/>
          </p:cNvSpPr>
          <p:nvPr/>
        </p:nvSpPr>
        <p:spPr bwMode="auto">
          <a:xfrm>
            <a:off x="26177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2" name="Oval 22"/>
          <p:cNvSpPr>
            <a:spLocks noChangeArrowheads="1"/>
          </p:cNvSpPr>
          <p:nvPr/>
        </p:nvSpPr>
        <p:spPr bwMode="auto">
          <a:xfrm>
            <a:off x="2605088"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3" name="Oval 23"/>
          <p:cNvSpPr>
            <a:spLocks noChangeArrowheads="1"/>
          </p:cNvSpPr>
          <p:nvPr/>
        </p:nvSpPr>
        <p:spPr bwMode="auto">
          <a:xfrm>
            <a:off x="30781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4" name="Oval 24"/>
          <p:cNvSpPr>
            <a:spLocks noChangeArrowheads="1"/>
          </p:cNvSpPr>
          <p:nvPr/>
        </p:nvSpPr>
        <p:spPr bwMode="auto">
          <a:xfrm>
            <a:off x="2965450" y="21955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5" name="Oval 25"/>
          <p:cNvSpPr>
            <a:spLocks noChangeArrowheads="1"/>
          </p:cNvSpPr>
          <p:nvPr/>
        </p:nvSpPr>
        <p:spPr bwMode="auto">
          <a:xfrm>
            <a:off x="2884488"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6" name="Oval 26"/>
          <p:cNvSpPr>
            <a:spLocks noChangeArrowheads="1"/>
          </p:cNvSpPr>
          <p:nvPr/>
        </p:nvSpPr>
        <p:spPr bwMode="auto">
          <a:xfrm>
            <a:off x="3189288" y="22828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7" name="Oval 27"/>
          <p:cNvSpPr>
            <a:spLocks noChangeArrowheads="1"/>
          </p:cNvSpPr>
          <p:nvPr/>
        </p:nvSpPr>
        <p:spPr bwMode="auto">
          <a:xfrm>
            <a:off x="3495675" y="20066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8" name="Oval 28"/>
          <p:cNvSpPr>
            <a:spLocks noChangeArrowheads="1"/>
          </p:cNvSpPr>
          <p:nvPr/>
        </p:nvSpPr>
        <p:spPr bwMode="auto">
          <a:xfrm>
            <a:off x="3429000" y="23320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9" name="Oval 29"/>
          <p:cNvSpPr>
            <a:spLocks noChangeArrowheads="1"/>
          </p:cNvSpPr>
          <p:nvPr/>
        </p:nvSpPr>
        <p:spPr bwMode="auto">
          <a:xfrm>
            <a:off x="356393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0" name="Oval 30"/>
          <p:cNvSpPr>
            <a:spLocks noChangeArrowheads="1"/>
          </p:cNvSpPr>
          <p:nvPr/>
        </p:nvSpPr>
        <p:spPr bwMode="auto">
          <a:xfrm>
            <a:off x="3535363" y="25955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1" name="Oval 31"/>
          <p:cNvSpPr>
            <a:spLocks noChangeArrowheads="1"/>
          </p:cNvSpPr>
          <p:nvPr/>
        </p:nvSpPr>
        <p:spPr bwMode="auto">
          <a:xfrm>
            <a:off x="3976688" y="27638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2" name="Oval 32"/>
          <p:cNvSpPr>
            <a:spLocks noChangeArrowheads="1"/>
          </p:cNvSpPr>
          <p:nvPr/>
        </p:nvSpPr>
        <p:spPr bwMode="auto">
          <a:xfrm>
            <a:off x="3879850" y="2227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3" name="Oval 33"/>
          <p:cNvSpPr>
            <a:spLocks noChangeArrowheads="1"/>
          </p:cNvSpPr>
          <p:nvPr/>
        </p:nvSpPr>
        <p:spPr bwMode="auto">
          <a:xfrm>
            <a:off x="3798888"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4" name="Oval 34"/>
          <p:cNvSpPr>
            <a:spLocks noChangeArrowheads="1"/>
          </p:cNvSpPr>
          <p:nvPr/>
        </p:nvSpPr>
        <p:spPr bwMode="auto">
          <a:xfrm>
            <a:off x="41036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5" name="Oval 35"/>
          <p:cNvSpPr>
            <a:spLocks noChangeArrowheads="1"/>
          </p:cNvSpPr>
          <p:nvPr/>
        </p:nvSpPr>
        <p:spPr bwMode="auto">
          <a:xfrm>
            <a:off x="44259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6" name="Oval 36"/>
          <p:cNvSpPr>
            <a:spLocks noChangeArrowheads="1"/>
          </p:cNvSpPr>
          <p:nvPr/>
        </p:nvSpPr>
        <p:spPr bwMode="auto">
          <a:xfrm>
            <a:off x="432752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7" name="Oval 37"/>
          <p:cNvSpPr>
            <a:spLocks noChangeArrowheads="1"/>
          </p:cNvSpPr>
          <p:nvPr/>
        </p:nvSpPr>
        <p:spPr bwMode="auto">
          <a:xfrm>
            <a:off x="447833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8" name="Oval 38"/>
          <p:cNvSpPr>
            <a:spLocks noChangeArrowheads="1"/>
          </p:cNvSpPr>
          <p:nvPr/>
        </p:nvSpPr>
        <p:spPr bwMode="auto">
          <a:xfrm>
            <a:off x="4449763" y="25955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9" name="Oval 39"/>
          <p:cNvSpPr>
            <a:spLocks noChangeArrowheads="1"/>
          </p:cNvSpPr>
          <p:nvPr/>
        </p:nvSpPr>
        <p:spPr bwMode="auto">
          <a:xfrm>
            <a:off x="487521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0" name="Oval 40"/>
          <p:cNvSpPr>
            <a:spLocks noChangeArrowheads="1"/>
          </p:cNvSpPr>
          <p:nvPr/>
        </p:nvSpPr>
        <p:spPr bwMode="auto">
          <a:xfrm>
            <a:off x="4794250" y="2227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1" name="Oval 41"/>
          <p:cNvSpPr>
            <a:spLocks noChangeArrowheads="1"/>
          </p:cNvSpPr>
          <p:nvPr/>
        </p:nvSpPr>
        <p:spPr bwMode="auto">
          <a:xfrm>
            <a:off x="4729163" y="24574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2" name="Oval 42"/>
          <p:cNvSpPr>
            <a:spLocks noChangeArrowheads="1"/>
          </p:cNvSpPr>
          <p:nvPr/>
        </p:nvSpPr>
        <p:spPr bwMode="auto">
          <a:xfrm>
            <a:off x="5002213"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3" name="Oval 43"/>
          <p:cNvSpPr>
            <a:spLocks noChangeArrowheads="1"/>
          </p:cNvSpPr>
          <p:nvPr/>
        </p:nvSpPr>
        <p:spPr bwMode="auto">
          <a:xfrm>
            <a:off x="5308600" y="20066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4" name="Oval 44"/>
          <p:cNvSpPr>
            <a:spLocks noChangeArrowheads="1"/>
          </p:cNvSpPr>
          <p:nvPr/>
        </p:nvSpPr>
        <p:spPr bwMode="auto">
          <a:xfrm>
            <a:off x="527367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5" name="Oval 45"/>
          <p:cNvSpPr>
            <a:spLocks noChangeArrowheads="1"/>
          </p:cNvSpPr>
          <p:nvPr/>
        </p:nvSpPr>
        <p:spPr bwMode="auto">
          <a:xfrm>
            <a:off x="53609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6" name="Oval 46"/>
          <p:cNvSpPr>
            <a:spLocks noChangeArrowheads="1"/>
          </p:cNvSpPr>
          <p:nvPr/>
        </p:nvSpPr>
        <p:spPr bwMode="auto">
          <a:xfrm>
            <a:off x="5364163" y="26273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7" name="Oval 47"/>
          <p:cNvSpPr>
            <a:spLocks noChangeArrowheads="1"/>
          </p:cNvSpPr>
          <p:nvPr/>
        </p:nvSpPr>
        <p:spPr bwMode="auto">
          <a:xfrm>
            <a:off x="58213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8" name="Oval 48"/>
          <p:cNvSpPr>
            <a:spLocks noChangeArrowheads="1"/>
          </p:cNvSpPr>
          <p:nvPr/>
        </p:nvSpPr>
        <p:spPr bwMode="auto">
          <a:xfrm>
            <a:off x="5708650" y="21955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9" name="Oval 49"/>
          <p:cNvSpPr>
            <a:spLocks noChangeArrowheads="1"/>
          </p:cNvSpPr>
          <p:nvPr/>
        </p:nvSpPr>
        <p:spPr bwMode="auto">
          <a:xfrm>
            <a:off x="56435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0" name="Oval 50"/>
          <p:cNvSpPr>
            <a:spLocks noChangeArrowheads="1"/>
          </p:cNvSpPr>
          <p:nvPr/>
        </p:nvSpPr>
        <p:spPr bwMode="auto">
          <a:xfrm>
            <a:off x="5948363"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1" name="Oval 51"/>
          <p:cNvSpPr>
            <a:spLocks noChangeArrowheads="1"/>
          </p:cNvSpPr>
          <p:nvPr/>
        </p:nvSpPr>
        <p:spPr bwMode="auto">
          <a:xfrm>
            <a:off x="6221413" y="20224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2" name="Oval 52"/>
          <p:cNvSpPr>
            <a:spLocks noChangeArrowheads="1"/>
          </p:cNvSpPr>
          <p:nvPr/>
        </p:nvSpPr>
        <p:spPr bwMode="auto">
          <a:xfrm>
            <a:off x="6186488" y="23479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3" name="Oval 53"/>
          <p:cNvSpPr>
            <a:spLocks noChangeArrowheads="1"/>
          </p:cNvSpPr>
          <p:nvPr/>
        </p:nvSpPr>
        <p:spPr bwMode="auto">
          <a:xfrm>
            <a:off x="6273800" y="2933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4" name="Oval 54"/>
          <p:cNvSpPr>
            <a:spLocks noChangeArrowheads="1"/>
          </p:cNvSpPr>
          <p:nvPr/>
        </p:nvSpPr>
        <p:spPr bwMode="auto">
          <a:xfrm>
            <a:off x="6276975" y="26273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5" name="Oval 55"/>
          <p:cNvSpPr>
            <a:spLocks noChangeArrowheads="1"/>
          </p:cNvSpPr>
          <p:nvPr/>
        </p:nvSpPr>
        <p:spPr bwMode="auto">
          <a:xfrm>
            <a:off x="6718300" y="27638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6" name="Oval 56"/>
          <p:cNvSpPr>
            <a:spLocks noChangeArrowheads="1"/>
          </p:cNvSpPr>
          <p:nvPr/>
        </p:nvSpPr>
        <p:spPr bwMode="auto">
          <a:xfrm>
            <a:off x="6637338" y="22113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7" name="Oval 57"/>
          <p:cNvSpPr>
            <a:spLocks noChangeArrowheads="1"/>
          </p:cNvSpPr>
          <p:nvPr/>
        </p:nvSpPr>
        <p:spPr bwMode="auto">
          <a:xfrm>
            <a:off x="6556375" y="2425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8" name="Oval 58"/>
          <p:cNvSpPr>
            <a:spLocks noChangeArrowheads="1"/>
          </p:cNvSpPr>
          <p:nvPr/>
        </p:nvSpPr>
        <p:spPr bwMode="auto">
          <a:xfrm>
            <a:off x="6845300" y="22828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9" name="Oval 59"/>
          <p:cNvSpPr>
            <a:spLocks noChangeArrowheads="1"/>
          </p:cNvSpPr>
          <p:nvPr/>
        </p:nvSpPr>
        <p:spPr bwMode="auto">
          <a:xfrm>
            <a:off x="7151688" y="20367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0" name="Oval 60"/>
          <p:cNvSpPr>
            <a:spLocks noChangeArrowheads="1"/>
          </p:cNvSpPr>
          <p:nvPr/>
        </p:nvSpPr>
        <p:spPr bwMode="auto">
          <a:xfrm>
            <a:off x="7085013" y="23304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1" name="Oval 61"/>
          <p:cNvSpPr>
            <a:spLocks noChangeArrowheads="1"/>
          </p:cNvSpPr>
          <p:nvPr/>
        </p:nvSpPr>
        <p:spPr bwMode="auto">
          <a:xfrm>
            <a:off x="7204075" y="2947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2" name="Oval 62"/>
          <p:cNvSpPr>
            <a:spLocks noChangeArrowheads="1"/>
          </p:cNvSpPr>
          <p:nvPr/>
        </p:nvSpPr>
        <p:spPr bwMode="auto">
          <a:xfrm>
            <a:off x="7175500" y="26098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3" name="Oval 63"/>
          <p:cNvSpPr>
            <a:spLocks noChangeArrowheads="1"/>
          </p:cNvSpPr>
          <p:nvPr/>
        </p:nvSpPr>
        <p:spPr bwMode="auto">
          <a:xfrm>
            <a:off x="7648575" y="27781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4" name="Oval 64"/>
          <p:cNvSpPr>
            <a:spLocks noChangeArrowheads="1"/>
          </p:cNvSpPr>
          <p:nvPr/>
        </p:nvSpPr>
        <p:spPr bwMode="auto">
          <a:xfrm>
            <a:off x="7535863" y="22098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5" name="Oval 65"/>
          <p:cNvSpPr>
            <a:spLocks noChangeArrowheads="1"/>
          </p:cNvSpPr>
          <p:nvPr/>
        </p:nvSpPr>
        <p:spPr bwMode="auto">
          <a:xfrm>
            <a:off x="7454900" y="2439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6" name="Oval 66"/>
          <p:cNvSpPr>
            <a:spLocks noChangeArrowheads="1"/>
          </p:cNvSpPr>
          <p:nvPr/>
        </p:nvSpPr>
        <p:spPr bwMode="auto">
          <a:xfrm>
            <a:off x="7759700" y="22812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7" name="Oval 67"/>
          <p:cNvSpPr>
            <a:spLocks noChangeArrowheads="1"/>
          </p:cNvSpPr>
          <p:nvPr/>
        </p:nvSpPr>
        <p:spPr bwMode="auto">
          <a:xfrm>
            <a:off x="8066088" y="20193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8" name="Oval 68"/>
          <p:cNvSpPr>
            <a:spLocks noChangeArrowheads="1"/>
          </p:cNvSpPr>
          <p:nvPr/>
        </p:nvSpPr>
        <p:spPr bwMode="auto">
          <a:xfrm>
            <a:off x="7983538" y="23447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9" name="Oval 69"/>
          <p:cNvSpPr>
            <a:spLocks noChangeArrowheads="1"/>
          </p:cNvSpPr>
          <p:nvPr/>
        </p:nvSpPr>
        <p:spPr bwMode="auto">
          <a:xfrm>
            <a:off x="8134350" y="29305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0" name="Oval 70"/>
          <p:cNvSpPr>
            <a:spLocks noChangeArrowheads="1"/>
          </p:cNvSpPr>
          <p:nvPr/>
        </p:nvSpPr>
        <p:spPr bwMode="auto">
          <a:xfrm>
            <a:off x="8089900" y="2608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1" name="Oval 71"/>
          <p:cNvSpPr>
            <a:spLocks noChangeArrowheads="1"/>
          </p:cNvSpPr>
          <p:nvPr/>
        </p:nvSpPr>
        <p:spPr bwMode="auto">
          <a:xfrm>
            <a:off x="8547100" y="27606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2" name="Oval 72"/>
          <p:cNvSpPr>
            <a:spLocks noChangeArrowheads="1"/>
          </p:cNvSpPr>
          <p:nvPr/>
        </p:nvSpPr>
        <p:spPr bwMode="auto">
          <a:xfrm>
            <a:off x="8450263" y="21923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3" name="Oval 73"/>
          <p:cNvSpPr>
            <a:spLocks noChangeArrowheads="1"/>
          </p:cNvSpPr>
          <p:nvPr/>
        </p:nvSpPr>
        <p:spPr bwMode="auto">
          <a:xfrm>
            <a:off x="8401050" y="24384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4" name="Oval 74"/>
          <p:cNvSpPr>
            <a:spLocks noChangeArrowheads="1"/>
          </p:cNvSpPr>
          <p:nvPr/>
        </p:nvSpPr>
        <p:spPr bwMode="auto">
          <a:xfrm>
            <a:off x="8674100" y="22479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5" name="Rectangle 75"/>
          <p:cNvSpPr>
            <a:spLocks noChangeArrowheads="1"/>
          </p:cNvSpPr>
          <p:nvPr/>
        </p:nvSpPr>
        <p:spPr bwMode="auto">
          <a:xfrm>
            <a:off x="425450" y="2117725"/>
            <a:ext cx="8226425"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nvGrpSpPr>
          <p:cNvPr id="41036" name="Group 76"/>
          <p:cNvGrpSpPr>
            <a:grpSpLocks/>
          </p:cNvGrpSpPr>
          <p:nvPr/>
        </p:nvGrpSpPr>
        <p:grpSpPr bwMode="auto">
          <a:xfrm>
            <a:off x="490538" y="3810000"/>
            <a:ext cx="8059737" cy="2835275"/>
            <a:chOff x="213" y="2304"/>
            <a:chExt cx="5077" cy="1786"/>
          </a:xfrm>
        </p:grpSpPr>
        <p:sp>
          <p:nvSpPr>
            <p:cNvPr id="41091" name="Line 77"/>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92" name="Line 78"/>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93" name="Text Box 79"/>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41094" name="Text Box 80"/>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41037" name="Line 81"/>
          <p:cNvSpPr>
            <a:spLocks noChangeShapeType="1"/>
          </p:cNvSpPr>
          <p:nvPr/>
        </p:nvSpPr>
        <p:spPr bwMode="auto">
          <a:xfrm>
            <a:off x="2343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38" name="Line 82"/>
          <p:cNvSpPr>
            <a:spLocks noChangeShapeType="1"/>
          </p:cNvSpPr>
          <p:nvPr/>
        </p:nvSpPr>
        <p:spPr bwMode="auto">
          <a:xfrm>
            <a:off x="3486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39" name="Line 83"/>
          <p:cNvSpPr>
            <a:spLocks noChangeShapeType="1"/>
          </p:cNvSpPr>
          <p:nvPr/>
        </p:nvSpPr>
        <p:spPr bwMode="auto">
          <a:xfrm>
            <a:off x="4629150" y="4784725"/>
            <a:ext cx="0" cy="11255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0" name="Line 84"/>
          <p:cNvSpPr>
            <a:spLocks noChangeShapeType="1"/>
          </p:cNvSpPr>
          <p:nvPr/>
        </p:nvSpPr>
        <p:spPr bwMode="auto">
          <a:xfrm>
            <a:off x="5772150" y="5075238"/>
            <a:ext cx="0" cy="835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1" name="Line 85"/>
          <p:cNvSpPr>
            <a:spLocks noChangeShapeType="1"/>
          </p:cNvSpPr>
          <p:nvPr/>
        </p:nvSpPr>
        <p:spPr bwMode="auto">
          <a:xfrm>
            <a:off x="6915150" y="5470525"/>
            <a:ext cx="0" cy="4397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2" name="Line 86"/>
          <p:cNvSpPr>
            <a:spLocks noChangeShapeType="1"/>
          </p:cNvSpPr>
          <p:nvPr/>
        </p:nvSpPr>
        <p:spPr bwMode="auto">
          <a:xfrm>
            <a:off x="8058150" y="5751513"/>
            <a:ext cx="0" cy="1762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3" name="Line 87"/>
          <p:cNvSpPr>
            <a:spLocks noChangeShapeType="1"/>
          </p:cNvSpPr>
          <p:nvPr/>
        </p:nvSpPr>
        <p:spPr bwMode="auto">
          <a:xfrm>
            <a:off x="1450975" y="5867400"/>
            <a:ext cx="0" cy="603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4" name="Line 88"/>
          <p:cNvSpPr>
            <a:spLocks noChangeShapeType="1"/>
          </p:cNvSpPr>
          <p:nvPr/>
        </p:nvSpPr>
        <p:spPr bwMode="auto">
          <a:xfrm>
            <a:off x="1704975" y="5681663"/>
            <a:ext cx="0" cy="2460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5" name="Line 89"/>
          <p:cNvSpPr>
            <a:spLocks noChangeShapeType="1"/>
          </p:cNvSpPr>
          <p:nvPr/>
        </p:nvSpPr>
        <p:spPr bwMode="auto">
          <a:xfrm>
            <a:off x="1833563" y="5872163"/>
            <a:ext cx="0" cy="555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6" name="Line 90"/>
          <p:cNvSpPr>
            <a:spLocks noChangeShapeType="1"/>
          </p:cNvSpPr>
          <p:nvPr/>
        </p:nvSpPr>
        <p:spPr bwMode="auto">
          <a:xfrm>
            <a:off x="1960563" y="5848350"/>
            <a:ext cx="0" cy="793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7" name="Line 91"/>
          <p:cNvSpPr>
            <a:spLocks noChangeShapeType="1"/>
          </p:cNvSpPr>
          <p:nvPr/>
        </p:nvSpPr>
        <p:spPr bwMode="auto">
          <a:xfrm>
            <a:off x="2087563" y="5672138"/>
            <a:ext cx="0" cy="2555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8" name="Line 92"/>
          <p:cNvSpPr>
            <a:spLocks noChangeShapeType="1"/>
          </p:cNvSpPr>
          <p:nvPr/>
        </p:nvSpPr>
        <p:spPr bwMode="auto">
          <a:xfrm>
            <a:off x="2214563"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9" name="Line 93"/>
          <p:cNvSpPr>
            <a:spLocks noChangeShapeType="1"/>
          </p:cNvSpPr>
          <p:nvPr/>
        </p:nvSpPr>
        <p:spPr bwMode="auto">
          <a:xfrm>
            <a:off x="1323975" y="5876925"/>
            <a:ext cx="0" cy="50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0" name="Line 94"/>
          <p:cNvSpPr>
            <a:spLocks noChangeShapeType="1"/>
          </p:cNvSpPr>
          <p:nvPr/>
        </p:nvSpPr>
        <p:spPr bwMode="auto">
          <a:xfrm>
            <a:off x="1573213" y="5824538"/>
            <a:ext cx="4762" cy="1031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1" name="Line 95"/>
          <p:cNvSpPr>
            <a:spLocks noChangeShapeType="1"/>
          </p:cNvSpPr>
          <p:nvPr/>
        </p:nvSpPr>
        <p:spPr bwMode="auto">
          <a:xfrm>
            <a:off x="2595563" y="5853113"/>
            <a:ext cx="0" cy="746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2" name="Line 96"/>
          <p:cNvSpPr>
            <a:spLocks noChangeShapeType="1"/>
          </p:cNvSpPr>
          <p:nvPr/>
        </p:nvSpPr>
        <p:spPr bwMode="auto">
          <a:xfrm>
            <a:off x="2849563" y="5648325"/>
            <a:ext cx="0" cy="279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3" name="Line 97"/>
          <p:cNvSpPr>
            <a:spLocks noChangeShapeType="1"/>
          </p:cNvSpPr>
          <p:nvPr/>
        </p:nvSpPr>
        <p:spPr bwMode="auto">
          <a:xfrm>
            <a:off x="2978150" y="5838825"/>
            <a:ext cx="0" cy="88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4" name="Line 98"/>
          <p:cNvSpPr>
            <a:spLocks noChangeShapeType="1"/>
          </p:cNvSpPr>
          <p:nvPr/>
        </p:nvSpPr>
        <p:spPr bwMode="auto">
          <a:xfrm>
            <a:off x="3100388" y="5843588"/>
            <a:ext cx="4762" cy="841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5" name="Line 99"/>
          <p:cNvSpPr>
            <a:spLocks noChangeShapeType="1"/>
          </p:cNvSpPr>
          <p:nvPr/>
        </p:nvSpPr>
        <p:spPr bwMode="auto">
          <a:xfrm>
            <a:off x="3217863" y="5653088"/>
            <a:ext cx="14287" cy="2746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6" name="Line 100"/>
          <p:cNvSpPr>
            <a:spLocks noChangeShapeType="1"/>
          </p:cNvSpPr>
          <p:nvPr/>
        </p:nvSpPr>
        <p:spPr bwMode="auto">
          <a:xfrm>
            <a:off x="3359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7" name="Line 101"/>
          <p:cNvSpPr>
            <a:spLocks noChangeShapeType="1"/>
          </p:cNvSpPr>
          <p:nvPr/>
        </p:nvSpPr>
        <p:spPr bwMode="auto">
          <a:xfrm>
            <a:off x="2468563" y="5695950"/>
            <a:ext cx="0" cy="2317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8" name="Line 102"/>
          <p:cNvSpPr>
            <a:spLocks noChangeShapeType="1"/>
          </p:cNvSpPr>
          <p:nvPr/>
        </p:nvSpPr>
        <p:spPr bwMode="auto">
          <a:xfrm>
            <a:off x="2722563" y="5534025"/>
            <a:ext cx="0" cy="3937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9" name="Line 103"/>
          <p:cNvSpPr>
            <a:spLocks noChangeShapeType="1"/>
          </p:cNvSpPr>
          <p:nvPr/>
        </p:nvSpPr>
        <p:spPr bwMode="auto">
          <a:xfrm>
            <a:off x="3738563" y="5815013"/>
            <a:ext cx="0" cy="1127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0" name="Line 104"/>
          <p:cNvSpPr>
            <a:spLocks noChangeShapeType="1"/>
          </p:cNvSpPr>
          <p:nvPr/>
        </p:nvSpPr>
        <p:spPr bwMode="auto">
          <a:xfrm>
            <a:off x="3992563" y="5838825"/>
            <a:ext cx="0" cy="88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1" name="Line 105"/>
          <p:cNvSpPr>
            <a:spLocks noChangeShapeType="1"/>
          </p:cNvSpPr>
          <p:nvPr/>
        </p:nvSpPr>
        <p:spPr bwMode="auto">
          <a:xfrm>
            <a:off x="4121150" y="5634038"/>
            <a:ext cx="0" cy="2936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2" name="Line 106"/>
          <p:cNvSpPr>
            <a:spLocks noChangeShapeType="1"/>
          </p:cNvSpPr>
          <p:nvPr/>
        </p:nvSpPr>
        <p:spPr bwMode="auto">
          <a:xfrm>
            <a:off x="4248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3" name="Line 107"/>
          <p:cNvSpPr>
            <a:spLocks noChangeShapeType="1"/>
          </p:cNvSpPr>
          <p:nvPr/>
        </p:nvSpPr>
        <p:spPr bwMode="auto">
          <a:xfrm>
            <a:off x="4375150" y="5643563"/>
            <a:ext cx="0" cy="2841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4" name="Line 108"/>
          <p:cNvSpPr>
            <a:spLocks noChangeShapeType="1"/>
          </p:cNvSpPr>
          <p:nvPr/>
        </p:nvSpPr>
        <p:spPr bwMode="auto">
          <a:xfrm>
            <a:off x="4502150"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5" name="Line 109"/>
          <p:cNvSpPr>
            <a:spLocks noChangeShapeType="1"/>
          </p:cNvSpPr>
          <p:nvPr/>
        </p:nvSpPr>
        <p:spPr bwMode="auto">
          <a:xfrm>
            <a:off x="3611563" y="5686425"/>
            <a:ext cx="0" cy="2413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6" name="Line 110"/>
          <p:cNvSpPr>
            <a:spLocks noChangeShapeType="1"/>
          </p:cNvSpPr>
          <p:nvPr/>
        </p:nvSpPr>
        <p:spPr bwMode="auto">
          <a:xfrm>
            <a:off x="3865563" y="5872163"/>
            <a:ext cx="0" cy="555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7" name="Line 111"/>
          <p:cNvSpPr>
            <a:spLocks noChangeShapeType="1"/>
          </p:cNvSpPr>
          <p:nvPr/>
        </p:nvSpPr>
        <p:spPr bwMode="auto">
          <a:xfrm>
            <a:off x="4881563" y="5842000"/>
            <a:ext cx="0" cy="841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8" name="Line 112"/>
          <p:cNvSpPr>
            <a:spLocks noChangeShapeType="1"/>
          </p:cNvSpPr>
          <p:nvPr/>
        </p:nvSpPr>
        <p:spPr bwMode="auto">
          <a:xfrm>
            <a:off x="5135563" y="5832475"/>
            <a:ext cx="0" cy="936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9" name="Line 113"/>
          <p:cNvSpPr>
            <a:spLocks noChangeShapeType="1"/>
          </p:cNvSpPr>
          <p:nvPr/>
        </p:nvSpPr>
        <p:spPr bwMode="auto">
          <a:xfrm>
            <a:off x="5264150" y="5794375"/>
            <a:ext cx="0" cy="1317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0" name="Line 114"/>
          <p:cNvSpPr>
            <a:spLocks noChangeShapeType="1"/>
          </p:cNvSpPr>
          <p:nvPr/>
        </p:nvSpPr>
        <p:spPr bwMode="auto">
          <a:xfrm>
            <a:off x="5391150" y="5846763"/>
            <a:ext cx="0" cy="793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1" name="Line 115"/>
          <p:cNvSpPr>
            <a:spLocks noChangeShapeType="1"/>
          </p:cNvSpPr>
          <p:nvPr/>
        </p:nvSpPr>
        <p:spPr bwMode="auto">
          <a:xfrm>
            <a:off x="5518150" y="5822950"/>
            <a:ext cx="0" cy="1031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2" name="Line 116"/>
          <p:cNvSpPr>
            <a:spLocks noChangeShapeType="1"/>
          </p:cNvSpPr>
          <p:nvPr/>
        </p:nvSpPr>
        <p:spPr bwMode="auto">
          <a:xfrm>
            <a:off x="5645150" y="5656263"/>
            <a:ext cx="0" cy="2698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3" name="Line 117"/>
          <p:cNvSpPr>
            <a:spLocks noChangeShapeType="1"/>
          </p:cNvSpPr>
          <p:nvPr/>
        </p:nvSpPr>
        <p:spPr bwMode="auto">
          <a:xfrm>
            <a:off x="4754563" y="5822950"/>
            <a:ext cx="0" cy="1031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4" name="Line 118"/>
          <p:cNvSpPr>
            <a:spLocks noChangeShapeType="1"/>
          </p:cNvSpPr>
          <p:nvPr/>
        </p:nvSpPr>
        <p:spPr bwMode="auto">
          <a:xfrm>
            <a:off x="5008563" y="5651500"/>
            <a:ext cx="0" cy="2746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5" name="Line 119"/>
          <p:cNvSpPr>
            <a:spLocks noChangeShapeType="1"/>
          </p:cNvSpPr>
          <p:nvPr/>
        </p:nvSpPr>
        <p:spPr bwMode="auto">
          <a:xfrm>
            <a:off x="6026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6" name="Line 120"/>
          <p:cNvSpPr>
            <a:spLocks noChangeShapeType="1"/>
          </p:cNvSpPr>
          <p:nvPr/>
        </p:nvSpPr>
        <p:spPr bwMode="auto">
          <a:xfrm>
            <a:off x="6280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7" name="Line 121"/>
          <p:cNvSpPr>
            <a:spLocks noChangeShapeType="1"/>
          </p:cNvSpPr>
          <p:nvPr/>
        </p:nvSpPr>
        <p:spPr bwMode="auto">
          <a:xfrm>
            <a:off x="6408738" y="5627688"/>
            <a:ext cx="0" cy="3000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8" name="Line 122"/>
          <p:cNvSpPr>
            <a:spLocks noChangeShapeType="1"/>
          </p:cNvSpPr>
          <p:nvPr/>
        </p:nvSpPr>
        <p:spPr bwMode="auto">
          <a:xfrm>
            <a:off x="6535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9" name="Line 123"/>
          <p:cNvSpPr>
            <a:spLocks noChangeShapeType="1"/>
          </p:cNvSpPr>
          <p:nvPr/>
        </p:nvSpPr>
        <p:spPr bwMode="auto">
          <a:xfrm>
            <a:off x="6662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0" name="Line 124"/>
          <p:cNvSpPr>
            <a:spLocks noChangeShapeType="1"/>
          </p:cNvSpPr>
          <p:nvPr/>
        </p:nvSpPr>
        <p:spPr bwMode="auto">
          <a:xfrm>
            <a:off x="6789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1" name="Line 125"/>
          <p:cNvSpPr>
            <a:spLocks noChangeShapeType="1"/>
          </p:cNvSpPr>
          <p:nvPr/>
        </p:nvSpPr>
        <p:spPr bwMode="auto">
          <a:xfrm>
            <a:off x="5899150"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2" name="Line 126"/>
          <p:cNvSpPr>
            <a:spLocks noChangeShapeType="1"/>
          </p:cNvSpPr>
          <p:nvPr/>
        </p:nvSpPr>
        <p:spPr bwMode="auto">
          <a:xfrm>
            <a:off x="6153150" y="5686425"/>
            <a:ext cx="0" cy="2413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3" name="Line 127"/>
          <p:cNvSpPr>
            <a:spLocks noChangeShapeType="1"/>
          </p:cNvSpPr>
          <p:nvPr/>
        </p:nvSpPr>
        <p:spPr bwMode="auto">
          <a:xfrm>
            <a:off x="7169150" y="5753100"/>
            <a:ext cx="0" cy="1746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4" name="Line 128"/>
          <p:cNvSpPr>
            <a:spLocks noChangeShapeType="1"/>
          </p:cNvSpPr>
          <p:nvPr/>
        </p:nvSpPr>
        <p:spPr bwMode="auto">
          <a:xfrm>
            <a:off x="7423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5" name="Line 129"/>
          <p:cNvSpPr>
            <a:spLocks noChangeShapeType="1"/>
          </p:cNvSpPr>
          <p:nvPr/>
        </p:nvSpPr>
        <p:spPr bwMode="auto">
          <a:xfrm>
            <a:off x="7551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6" name="Line 130"/>
          <p:cNvSpPr>
            <a:spLocks noChangeShapeType="1"/>
          </p:cNvSpPr>
          <p:nvPr/>
        </p:nvSpPr>
        <p:spPr bwMode="auto">
          <a:xfrm>
            <a:off x="7678738" y="5567363"/>
            <a:ext cx="0" cy="3603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7" name="Line 131"/>
          <p:cNvSpPr>
            <a:spLocks noChangeShapeType="1"/>
          </p:cNvSpPr>
          <p:nvPr/>
        </p:nvSpPr>
        <p:spPr bwMode="auto">
          <a:xfrm>
            <a:off x="7805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8" name="Line 132"/>
          <p:cNvSpPr>
            <a:spLocks noChangeShapeType="1"/>
          </p:cNvSpPr>
          <p:nvPr/>
        </p:nvSpPr>
        <p:spPr bwMode="auto">
          <a:xfrm>
            <a:off x="7932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9" name="Line 133"/>
          <p:cNvSpPr>
            <a:spLocks noChangeShapeType="1"/>
          </p:cNvSpPr>
          <p:nvPr/>
        </p:nvSpPr>
        <p:spPr bwMode="auto">
          <a:xfrm>
            <a:off x="7042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90" name="Line 134"/>
          <p:cNvSpPr>
            <a:spLocks noChangeShapeType="1"/>
          </p:cNvSpPr>
          <p:nvPr/>
        </p:nvSpPr>
        <p:spPr bwMode="auto">
          <a:xfrm>
            <a:off x="7296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308908104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pSp>
        <p:nvGrpSpPr>
          <p:cNvPr id="41987" name="Group 3"/>
          <p:cNvGrpSpPr>
            <a:grpSpLocks/>
          </p:cNvGrpSpPr>
          <p:nvPr/>
        </p:nvGrpSpPr>
        <p:grpSpPr bwMode="auto">
          <a:xfrm>
            <a:off x="4084638" y="2005013"/>
            <a:ext cx="981075" cy="1027112"/>
            <a:chOff x="268" y="1263"/>
            <a:chExt cx="618" cy="647"/>
          </a:xfrm>
        </p:grpSpPr>
        <p:sp>
          <p:nvSpPr>
            <p:cNvPr id="42079" name="Oval 4"/>
            <p:cNvSpPr>
              <a:spLocks noChangeArrowheads="1"/>
            </p:cNvSpPr>
            <p:nvPr/>
          </p:nvSpPr>
          <p:spPr bwMode="auto">
            <a:xfrm>
              <a:off x="474" y="126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0" name="Oval 5"/>
            <p:cNvSpPr>
              <a:spLocks noChangeArrowheads="1"/>
            </p:cNvSpPr>
            <p:nvPr/>
          </p:nvSpPr>
          <p:spPr bwMode="auto">
            <a:xfrm>
              <a:off x="442" y="147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1" name="Oval 6"/>
            <p:cNvSpPr>
              <a:spLocks noChangeArrowheads="1"/>
            </p:cNvSpPr>
            <p:nvPr/>
          </p:nvSpPr>
          <p:spPr bwMode="auto">
            <a:xfrm>
              <a:off x="507" y="18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2" name="Oval 7"/>
            <p:cNvSpPr>
              <a:spLocks noChangeArrowheads="1"/>
            </p:cNvSpPr>
            <p:nvPr/>
          </p:nvSpPr>
          <p:spPr bwMode="auto">
            <a:xfrm>
              <a:off x="499" y="165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3" name="Oval 8"/>
            <p:cNvSpPr>
              <a:spLocks noChangeArrowheads="1"/>
            </p:cNvSpPr>
            <p:nvPr/>
          </p:nvSpPr>
          <p:spPr bwMode="auto">
            <a:xfrm>
              <a:off x="787" y="175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4" name="Oval 9"/>
            <p:cNvSpPr>
              <a:spLocks noChangeArrowheads="1"/>
            </p:cNvSpPr>
            <p:nvPr/>
          </p:nvSpPr>
          <p:spPr bwMode="auto">
            <a:xfrm>
              <a:off x="726" y="139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5" name="Oval 10"/>
            <p:cNvSpPr>
              <a:spLocks noChangeArrowheads="1"/>
            </p:cNvSpPr>
            <p:nvPr/>
          </p:nvSpPr>
          <p:spPr bwMode="auto">
            <a:xfrm>
              <a:off x="665" y="15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6" name="Oval 11"/>
            <p:cNvSpPr>
              <a:spLocks noChangeArrowheads="1"/>
            </p:cNvSpPr>
            <p:nvPr/>
          </p:nvSpPr>
          <p:spPr bwMode="auto">
            <a:xfrm>
              <a:off x="857" y="141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7" name="Rectangle 12"/>
            <p:cNvSpPr>
              <a:spLocks noChangeArrowheads="1"/>
            </p:cNvSpPr>
            <p:nvPr/>
          </p:nvSpPr>
          <p:spPr bwMode="auto">
            <a:xfrm>
              <a:off x="268" y="1334"/>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88" name="Group 13"/>
          <p:cNvGrpSpPr>
            <a:grpSpLocks/>
          </p:cNvGrpSpPr>
          <p:nvPr/>
        </p:nvGrpSpPr>
        <p:grpSpPr bwMode="auto">
          <a:xfrm>
            <a:off x="4084638" y="2022475"/>
            <a:ext cx="981075" cy="1011238"/>
            <a:chOff x="844" y="1274"/>
            <a:chExt cx="618" cy="637"/>
          </a:xfrm>
        </p:grpSpPr>
        <p:sp>
          <p:nvSpPr>
            <p:cNvPr id="42070" name="Oval 14"/>
            <p:cNvSpPr>
              <a:spLocks noChangeArrowheads="1"/>
            </p:cNvSpPr>
            <p:nvPr/>
          </p:nvSpPr>
          <p:spPr bwMode="auto">
            <a:xfrm>
              <a:off x="1060"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1" name="Oval 15"/>
            <p:cNvSpPr>
              <a:spLocks noChangeArrowheads="1"/>
            </p:cNvSpPr>
            <p:nvPr/>
          </p:nvSpPr>
          <p:spPr bwMode="auto">
            <a:xfrm>
              <a:off x="998"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2" name="Oval 16"/>
            <p:cNvSpPr>
              <a:spLocks noChangeArrowheads="1"/>
            </p:cNvSpPr>
            <p:nvPr/>
          </p:nvSpPr>
          <p:spPr bwMode="auto">
            <a:xfrm>
              <a:off x="1073"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3" name="Oval 17"/>
            <p:cNvSpPr>
              <a:spLocks noChangeArrowheads="1"/>
            </p:cNvSpPr>
            <p:nvPr/>
          </p:nvSpPr>
          <p:spPr bwMode="auto">
            <a:xfrm>
              <a:off x="1085"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4" name="Oval 18"/>
            <p:cNvSpPr>
              <a:spLocks noChangeArrowheads="1"/>
            </p:cNvSpPr>
            <p:nvPr/>
          </p:nvSpPr>
          <p:spPr bwMode="auto">
            <a:xfrm>
              <a:off x="1363"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5" name="Oval 19"/>
            <p:cNvSpPr>
              <a:spLocks noChangeArrowheads="1"/>
            </p:cNvSpPr>
            <p:nvPr/>
          </p:nvSpPr>
          <p:spPr bwMode="auto">
            <a:xfrm>
              <a:off x="1302"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6" name="Oval 20"/>
            <p:cNvSpPr>
              <a:spLocks noChangeArrowheads="1"/>
            </p:cNvSpPr>
            <p:nvPr/>
          </p:nvSpPr>
          <p:spPr bwMode="auto">
            <a:xfrm>
              <a:off x="1251" y="15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7" name="Oval 21"/>
            <p:cNvSpPr>
              <a:spLocks noChangeArrowheads="1"/>
            </p:cNvSpPr>
            <p:nvPr/>
          </p:nvSpPr>
          <p:spPr bwMode="auto">
            <a:xfrm>
              <a:off x="1433" y="141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8" name="Rectangle 22"/>
            <p:cNvSpPr>
              <a:spLocks noChangeArrowheads="1"/>
            </p:cNvSpPr>
            <p:nvPr/>
          </p:nvSpPr>
          <p:spPr bwMode="auto">
            <a:xfrm>
              <a:off x="844"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89" name="Group 23"/>
          <p:cNvGrpSpPr>
            <a:grpSpLocks/>
          </p:cNvGrpSpPr>
          <p:nvPr/>
        </p:nvGrpSpPr>
        <p:grpSpPr bwMode="auto">
          <a:xfrm>
            <a:off x="4084638" y="2022475"/>
            <a:ext cx="981075" cy="1011238"/>
            <a:chOff x="1420" y="1274"/>
            <a:chExt cx="618" cy="637"/>
          </a:xfrm>
        </p:grpSpPr>
        <p:sp>
          <p:nvSpPr>
            <p:cNvPr id="42061" name="Oval 24"/>
            <p:cNvSpPr>
              <a:spLocks noChangeArrowheads="1"/>
            </p:cNvSpPr>
            <p:nvPr/>
          </p:nvSpPr>
          <p:spPr bwMode="auto">
            <a:xfrm>
              <a:off x="1636"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2" name="Oval 25"/>
            <p:cNvSpPr>
              <a:spLocks noChangeArrowheads="1"/>
            </p:cNvSpPr>
            <p:nvPr/>
          </p:nvSpPr>
          <p:spPr bwMode="auto">
            <a:xfrm>
              <a:off x="1584" y="146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3" name="Oval 26"/>
            <p:cNvSpPr>
              <a:spLocks noChangeArrowheads="1"/>
            </p:cNvSpPr>
            <p:nvPr/>
          </p:nvSpPr>
          <p:spPr bwMode="auto">
            <a:xfrm>
              <a:off x="1649"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4" name="Oval 27"/>
            <p:cNvSpPr>
              <a:spLocks noChangeArrowheads="1"/>
            </p:cNvSpPr>
            <p:nvPr/>
          </p:nvSpPr>
          <p:spPr bwMode="auto">
            <a:xfrm>
              <a:off x="1641"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5" name="Oval 28"/>
            <p:cNvSpPr>
              <a:spLocks noChangeArrowheads="1"/>
            </p:cNvSpPr>
            <p:nvPr/>
          </p:nvSpPr>
          <p:spPr bwMode="auto">
            <a:xfrm>
              <a:off x="1939"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6" name="Oval 29"/>
            <p:cNvSpPr>
              <a:spLocks noChangeArrowheads="1"/>
            </p:cNvSpPr>
            <p:nvPr/>
          </p:nvSpPr>
          <p:spPr bwMode="auto">
            <a:xfrm>
              <a:off x="1868" y="13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7" name="Oval 30"/>
            <p:cNvSpPr>
              <a:spLocks noChangeArrowheads="1"/>
            </p:cNvSpPr>
            <p:nvPr/>
          </p:nvSpPr>
          <p:spPr bwMode="auto">
            <a:xfrm>
              <a:off x="1817"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8" name="Oval 31"/>
            <p:cNvSpPr>
              <a:spLocks noChangeArrowheads="1"/>
            </p:cNvSpPr>
            <p:nvPr/>
          </p:nvSpPr>
          <p:spPr bwMode="auto">
            <a:xfrm>
              <a:off x="2009" y="14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9" name="Rectangle 32"/>
            <p:cNvSpPr>
              <a:spLocks noChangeArrowheads="1"/>
            </p:cNvSpPr>
            <p:nvPr/>
          </p:nvSpPr>
          <p:spPr bwMode="auto">
            <a:xfrm>
              <a:off x="1420"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0" name="Group 33"/>
          <p:cNvGrpSpPr>
            <a:grpSpLocks/>
          </p:cNvGrpSpPr>
          <p:nvPr/>
        </p:nvGrpSpPr>
        <p:grpSpPr bwMode="auto">
          <a:xfrm>
            <a:off x="4084638" y="2006600"/>
            <a:ext cx="981075" cy="1027113"/>
            <a:chOff x="1996" y="1264"/>
            <a:chExt cx="618" cy="647"/>
          </a:xfrm>
        </p:grpSpPr>
        <p:sp>
          <p:nvSpPr>
            <p:cNvPr id="42052" name="Oval 34"/>
            <p:cNvSpPr>
              <a:spLocks noChangeArrowheads="1"/>
            </p:cNvSpPr>
            <p:nvPr/>
          </p:nvSpPr>
          <p:spPr bwMode="auto">
            <a:xfrm>
              <a:off x="2202" y="126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3" name="Oval 35"/>
            <p:cNvSpPr>
              <a:spLocks noChangeArrowheads="1"/>
            </p:cNvSpPr>
            <p:nvPr/>
          </p:nvSpPr>
          <p:spPr bwMode="auto">
            <a:xfrm>
              <a:off x="2160" y="146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4" name="Oval 36"/>
            <p:cNvSpPr>
              <a:spLocks noChangeArrowheads="1"/>
            </p:cNvSpPr>
            <p:nvPr/>
          </p:nvSpPr>
          <p:spPr bwMode="auto">
            <a:xfrm>
              <a:off x="2245"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5" name="Oval 37"/>
            <p:cNvSpPr>
              <a:spLocks noChangeArrowheads="1"/>
            </p:cNvSpPr>
            <p:nvPr/>
          </p:nvSpPr>
          <p:spPr bwMode="auto">
            <a:xfrm>
              <a:off x="2227" y="16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6" name="Oval 38"/>
            <p:cNvSpPr>
              <a:spLocks noChangeArrowheads="1"/>
            </p:cNvSpPr>
            <p:nvPr/>
          </p:nvSpPr>
          <p:spPr bwMode="auto">
            <a:xfrm>
              <a:off x="2505" y="174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7" name="Oval 39"/>
            <p:cNvSpPr>
              <a:spLocks noChangeArrowheads="1"/>
            </p:cNvSpPr>
            <p:nvPr/>
          </p:nvSpPr>
          <p:spPr bwMode="auto">
            <a:xfrm>
              <a:off x="2444" y="140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8" name="Oval 40"/>
            <p:cNvSpPr>
              <a:spLocks noChangeArrowheads="1"/>
            </p:cNvSpPr>
            <p:nvPr/>
          </p:nvSpPr>
          <p:spPr bwMode="auto">
            <a:xfrm>
              <a:off x="2393"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9" name="Oval 41"/>
            <p:cNvSpPr>
              <a:spLocks noChangeArrowheads="1"/>
            </p:cNvSpPr>
            <p:nvPr/>
          </p:nvSpPr>
          <p:spPr bwMode="auto">
            <a:xfrm>
              <a:off x="2585"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0" name="Rectangle 42"/>
            <p:cNvSpPr>
              <a:spLocks noChangeArrowheads="1"/>
            </p:cNvSpPr>
            <p:nvPr/>
          </p:nvSpPr>
          <p:spPr bwMode="auto">
            <a:xfrm>
              <a:off x="1996"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1" name="Group 43"/>
          <p:cNvGrpSpPr>
            <a:grpSpLocks/>
          </p:cNvGrpSpPr>
          <p:nvPr/>
        </p:nvGrpSpPr>
        <p:grpSpPr bwMode="auto">
          <a:xfrm>
            <a:off x="4083050" y="2022475"/>
            <a:ext cx="965200" cy="1011238"/>
            <a:chOff x="2572" y="1274"/>
            <a:chExt cx="608" cy="637"/>
          </a:xfrm>
        </p:grpSpPr>
        <p:sp>
          <p:nvSpPr>
            <p:cNvPr id="42043" name="Oval 44"/>
            <p:cNvSpPr>
              <a:spLocks noChangeArrowheads="1"/>
            </p:cNvSpPr>
            <p:nvPr/>
          </p:nvSpPr>
          <p:spPr bwMode="auto">
            <a:xfrm>
              <a:off x="2788"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4" name="Oval 45"/>
            <p:cNvSpPr>
              <a:spLocks noChangeArrowheads="1"/>
            </p:cNvSpPr>
            <p:nvPr/>
          </p:nvSpPr>
          <p:spPr bwMode="auto">
            <a:xfrm>
              <a:off x="2726"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5" name="Oval 46"/>
            <p:cNvSpPr>
              <a:spLocks noChangeArrowheads="1"/>
            </p:cNvSpPr>
            <p:nvPr/>
          </p:nvSpPr>
          <p:spPr bwMode="auto">
            <a:xfrm>
              <a:off x="2821"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6" name="Oval 47"/>
            <p:cNvSpPr>
              <a:spLocks noChangeArrowheads="1"/>
            </p:cNvSpPr>
            <p:nvPr/>
          </p:nvSpPr>
          <p:spPr bwMode="auto">
            <a:xfrm>
              <a:off x="2803" y="16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7" name="Oval 48"/>
            <p:cNvSpPr>
              <a:spLocks noChangeArrowheads="1"/>
            </p:cNvSpPr>
            <p:nvPr/>
          </p:nvSpPr>
          <p:spPr bwMode="auto">
            <a:xfrm>
              <a:off x="3071"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8" name="Oval 49"/>
            <p:cNvSpPr>
              <a:spLocks noChangeArrowheads="1"/>
            </p:cNvSpPr>
            <p:nvPr/>
          </p:nvSpPr>
          <p:spPr bwMode="auto">
            <a:xfrm>
              <a:off x="3020" y="140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9" name="Oval 50"/>
            <p:cNvSpPr>
              <a:spLocks noChangeArrowheads="1"/>
            </p:cNvSpPr>
            <p:nvPr/>
          </p:nvSpPr>
          <p:spPr bwMode="auto">
            <a:xfrm>
              <a:off x="2979" y="15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0" name="Oval 51"/>
            <p:cNvSpPr>
              <a:spLocks noChangeArrowheads="1"/>
            </p:cNvSpPr>
            <p:nvPr/>
          </p:nvSpPr>
          <p:spPr bwMode="auto">
            <a:xfrm>
              <a:off x="3151"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1" name="Rectangle 52"/>
            <p:cNvSpPr>
              <a:spLocks noChangeArrowheads="1"/>
            </p:cNvSpPr>
            <p:nvPr/>
          </p:nvSpPr>
          <p:spPr bwMode="auto">
            <a:xfrm>
              <a:off x="2572"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2" name="Group 53"/>
          <p:cNvGrpSpPr>
            <a:grpSpLocks/>
          </p:cNvGrpSpPr>
          <p:nvPr/>
        </p:nvGrpSpPr>
        <p:grpSpPr bwMode="auto">
          <a:xfrm>
            <a:off x="4084638" y="2006600"/>
            <a:ext cx="996950" cy="1027113"/>
            <a:chOff x="3148" y="1264"/>
            <a:chExt cx="628" cy="647"/>
          </a:xfrm>
        </p:grpSpPr>
        <p:sp>
          <p:nvSpPr>
            <p:cNvPr id="42034" name="Oval 54"/>
            <p:cNvSpPr>
              <a:spLocks noChangeArrowheads="1"/>
            </p:cNvSpPr>
            <p:nvPr/>
          </p:nvSpPr>
          <p:spPr bwMode="auto">
            <a:xfrm>
              <a:off x="3344" y="126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5" name="Oval 55"/>
            <p:cNvSpPr>
              <a:spLocks noChangeArrowheads="1"/>
            </p:cNvSpPr>
            <p:nvPr/>
          </p:nvSpPr>
          <p:spPr bwMode="auto">
            <a:xfrm>
              <a:off x="3322"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6" name="Oval 56"/>
            <p:cNvSpPr>
              <a:spLocks noChangeArrowheads="1"/>
            </p:cNvSpPr>
            <p:nvPr/>
          </p:nvSpPr>
          <p:spPr bwMode="auto">
            <a:xfrm>
              <a:off x="3377"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7" name="Oval 57"/>
            <p:cNvSpPr>
              <a:spLocks noChangeArrowheads="1"/>
            </p:cNvSpPr>
            <p:nvPr/>
          </p:nvSpPr>
          <p:spPr bwMode="auto">
            <a:xfrm>
              <a:off x="3379" y="165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8" name="Oval 58"/>
            <p:cNvSpPr>
              <a:spLocks noChangeArrowheads="1"/>
            </p:cNvSpPr>
            <p:nvPr/>
          </p:nvSpPr>
          <p:spPr bwMode="auto">
            <a:xfrm>
              <a:off x="3667"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9" name="Oval 59"/>
            <p:cNvSpPr>
              <a:spLocks noChangeArrowheads="1"/>
            </p:cNvSpPr>
            <p:nvPr/>
          </p:nvSpPr>
          <p:spPr bwMode="auto">
            <a:xfrm>
              <a:off x="3596" y="13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0" name="Oval 60"/>
            <p:cNvSpPr>
              <a:spLocks noChangeArrowheads="1"/>
            </p:cNvSpPr>
            <p:nvPr/>
          </p:nvSpPr>
          <p:spPr bwMode="auto">
            <a:xfrm>
              <a:off x="3555"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1" name="Oval 61"/>
            <p:cNvSpPr>
              <a:spLocks noChangeArrowheads="1"/>
            </p:cNvSpPr>
            <p:nvPr/>
          </p:nvSpPr>
          <p:spPr bwMode="auto">
            <a:xfrm>
              <a:off x="3747"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2" name="Rectangle 62"/>
            <p:cNvSpPr>
              <a:spLocks noChangeArrowheads="1"/>
            </p:cNvSpPr>
            <p:nvPr/>
          </p:nvSpPr>
          <p:spPr bwMode="auto">
            <a:xfrm>
              <a:off x="3148"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3" name="Group 63"/>
          <p:cNvGrpSpPr>
            <a:grpSpLocks/>
          </p:cNvGrpSpPr>
          <p:nvPr/>
        </p:nvGrpSpPr>
        <p:grpSpPr bwMode="auto">
          <a:xfrm>
            <a:off x="4084638" y="2022475"/>
            <a:ext cx="981075" cy="1011238"/>
            <a:chOff x="3723" y="1274"/>
            <a:chExt cx="618" cy="637"/>
          </a:xfrm>
        </p:grpSpPr>
        <p:sp>
          <p:nvSpPr>
            <p:cNvPr id="42025" name="Oval 64"/>
            <p:cNvSpPr>
              <a:spLocks noChangeArrowheads="1"/>
            </p:cNvSpPr>
            <p:nvPr/>
          </p:nvSpPr>
          <p:spPr bwMode="auto">
            <a:xfrm>
              <a:off x="3919"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6" name="Oval 65"/>
            <p:cNvSpPr>
              <a:spLocks noChangeArrowheads="1"/>
            </p:cNvSpPr>
            <p:nvPr/>
          </p:nvSpPr>
          <p:spPr bwMode="auto">
            <a:xfrm>
              <a:off x="3897"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7" name="Oval 66"/>
            <p:cNvSpPr>
              <a:spLocks noChangeArrowheads="1"/>
            </p:cNvSpPr>
            <p:nvPr/>
          </p:nvSpPr>
          <p:spPr bwMode="auto">
            <a:xfrm>
              <a:off x="3952"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8" name="Oval 67"/>
            <p:cNvSpPr>
              <a:spLocks noChangeArrowheads="1"/>
            </p:cNvSpPr>
            <p:nvPr/>
          </p:nvSpPr>
          <p:spPr bwMode="auto">
            <a:xfrm>
              <a:off x="3954" y="165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9" name="Oval 68"/>
            <p:cNvSpPr>
              <a:spLocks noChangeArrowheads="1"/>
            </p:cNvSpPr>
            <p:nvPr/>
          </p:nvSpPr>
          <p:spPr bwMode="auto">
            <a:xfrm>
              <a:off x="4232" y="174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0" name="Oval 69"/>
            <p:cNvSpPr>
              <a:spLocks noChangeArrowheads="1"/>
            </p:cNvSpPr>
            <p:nvPr/>
          </p:nvSpPr>
          <p:spPr bwMode="auto">
            <a:xfrm>
              <a:off x="4181"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1" name="Oval 70"/>
            <p:cNvSpPr>
              <a:spLocks noChangeArrowheads="1"/>
            </p:cNvSpPr>
            <p:nvPr/>
          </p:nvSpPr>
          <p:spPr bwMode="auto">
            <a:xfrm>
              <a:off x="4130" y="15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2" name="Oval 71"/>
            <p:cNvSpPr>
              <a:spLocks noChangeArrowheads="1"/>
            </p:cNvSpPr>
            <p:nvPr/>
          </p:nvSpPr>
          <p:spPr bwMode="auto">
            <a:xfrm>
              <a:off x="4312" y="14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3" name="Rectangle 72"/>
            <p:cNvSpPr>
              <a:spLocks noChangeArrowheads="1"/>
            </p:cNvSpPr>
            <p:nvPr/>
          </p:nvSpPr>
          <p:spPr bwMode="auto">
            <a:xfrm>
              <a:off x="3723"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4" name="Group 73"/>
          <p:cNvGrpSpPr>
            <a:grpSpLocks/>
          </p:cNvGrpSpPr>
          <p:nvPr/>
        </p:nvGrpSpPr>
        <p:grpSpPr bwMode="auto">
          <a:xfrm>
            <a:off x="4084638" y="2036763"/>
            <a:ext cx="981075" cy="995362"/>
            <a:chOff x="4299" y="1283"/>
            <a:chExt cx="618" cy="627"/>
          </a:xfrm>
        </p:grpSpPr>
        <p:sp>
          <p:nvSpPr>
            <p:cNvPr id="42016" name="Oval 74"/>
            <p:cNvSpPr>
              <a:spLocks noChangeArrowheads="1"/>
            </p:cNvSpPr>
            <p:nvPr/>
          </p:nvSpPr>
          <p:spPr bwMode="auto">
            <a:xfrm>
              <a:off x="4505" y="12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7" name="Oval 75"/>
            <p:cNvSpPr>
              <a:spLocks noChangeArrowheads="1"/>
            </p:cNvSpPr>
            <p:nvPr/>
          </p:nvSpPr>
          <p:spPr bwMode="auto">
            <a:xfrm>
              <a:off x="4463" y="146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8" name="Oval 76"/>
            <p:cNvSpPr>
              <a:spLocks noChangeArrowheads="1"/>
            </p:cNvSpPr>
            <p:nvPr/>
          </p:nvSpPr>
          <p:spPr bwMode="auto">
            <a:xfrm>
              <a:off x="4538" y="185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9" name="Oval 77"/>
            <p:cNvSpPr>
              <a:spLocks noChangeArrowheads="1"/>
            </p:cNvSpPr>
            <p:nvPr/>
          </p:nvSpPr>
          <p:spPr bwMode="auto">
            <a:xfrm>
              <a:off x="4520" y="164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0" name="Oval 78"/>
            <p:cNvSpPr>
              <a:spLocks noChangeArrowheads="1"/>
            </p:cNvSpPr>
            <p:nvPr/>
          </p:nvSpPr>
          <p:spPr bwMode="auto">
            <a:xfrm>
              <a:off x="4818" y="175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1" name="Oval 79"/>
            <p:cNvSpPr>
              <a:spLocks noChangeArrowheads="1"/>
            </p:cNvSpPr>
            <p:nvPr/>
          </p:nvSpPr>
          <p:spPr bwMode="auto">
            <a:xfrm>
              <a:off x="4747" y="139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2" name="Oval 80"/>
            <p:cNvSpPr>
              <a:spLocks noChangeArrowheads="1"/>
            </p:cNvSpPr>
            <p:nvPr/>
          </p:nvSpPr>
          <p:spPr bwMode="auto">
            <a:xfrm>
              <a:off x="4696" y="15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3" name="Oval 81"/>
            <p:cNvSpPr>
              <a:spLocks noChangeArrowheads="1"/>
            </p:cNvSpPr>
            <p:nvPr/>
          </p:nvSpPr>
          <p:spPr bwMode="auto">
            <a:xfrm>
              <a:off x="4888" y="14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4" name="Rectangle 82"/>
            <p:cNvSpPr>
              <a:spLocks noChangeArrowheads="1"/>
            </p:cNvSpPr>
            <p:nvPr/>
          </p:nvSpPr>
          <p:spPr bwMode="auto">
            <a:xfrm>
              <a:off x="4299" y="1334"/>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5" name="Group 83"/>
          <p:cNvGrpSpPr>
            <a:grpSpLocks/>
          </p:cNvGrpSpPr>
          <p:nvPr/>
        </p:nvGrpSpPr>
        <p:grpSpPr bwMode="auto">
          <a:xfrm>
            <a:off x="4084638" y="2019300"/>
            <a:ext cx="981075" cy="1011238"/>
            <a:chOff x="4875" y="1272"/>
            <a:chExt cx="618" cy="637"/>
          </a:xfrm>
        </p:grpSpPr>
        <p:sp>
          <p:nvSpPr>
            <p:cNvPr id="42007" name="Oval 84"/>
            <p:cNvSpPr>
              <a:spLocks noChangeArrowheads="1"/>
            </p:cNvSpPr>
            <p:nvPr/>
          </p:nvSpPr>
          <p:spPr bwMode="auto">
            <a:xfrm>
              <a:off x="5081" y="127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08" name="Oval 85"/>
            <p:cNvSpPr>
              <a:spLocks noChangeArrowheads="1"/>
            </p:cNvSpPr>
            <p:nvPr/>
          </p:nvSpPr>
          <p:spPr bwMode="auto">
            <a:xfrm>
              <a:off x="5029" y="147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09" name="Oval 86"/>
            <p:cNvSpPr>
              <a:spLocks noChangeArrowheads="1"/>
            </p:cNvSpPr>
            <p:nvPr/>
          </p:nvSpPr>
          <p:spPr bwMode="auto">
            <a:xfrm>
              <a:off x="5124" y="184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0" name="Oval 87"/>
            <p:cNvSpPr>
              <a:spLocks noChangeArrowheads="1"/>
            </p:cNvSpPr>
            <p:nvPr/>
          </p:nvSpPr>
          <p:spPr bwMode="auto">
            <a:xfrm>
              <a:off x="5096" y="164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1" name="Oval 88"/>
            <p:cNvSpPr>
              <a:spLocks noChangeArrowheads="1"/>
            </p:cNvSpPr>
            <p:nvPr/>
          </p:nvSpPr>
          <p:spPr bwMode="auto">
            <a:xfrm>
              <a:off x="5384" y="173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2" name="Oval 89"/>
            <p:cNvSpPr>
              <a:spLocks noChangeArrowheads="1"/>
            </p:cNvSpPr>
            <p:nvPr/>
          </p:nvSpPr>
          <p:spPr bwMode="auto">
            <a:xfrm>
              <a:off x="5323" y="138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3" name="Oval 90"/>
            <p:cNvSpPr>
              <a:spLocks noChangeArrowheads="1"/>
            </p:cNvSpPr>
            <p:nvPr/>
          </p:nvSpPr>
          <p:spPr bwMode="auto">
            <a:xfrm>
              <a:off x="5292" y="153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4" name="Oval 91"/>
            <p:cNvSpPr>
              <a:spLocks noChangeArrowheads="1"/>
            </p:cNvSpPr>
            <p:nvPr/>
          </p:nvSpPr>
          <p:spPr bwMode="auto">
            <a:xfrm>
              <a:off x="5464" y="14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5" name="Rectangle 92"/>
            <p:cNvSpPr>
              <a:spLocks noChangeArrowheads="1"/>
            </p:cNvSpPr>
            <p:nvPr/>
          </p:nvSpPr>
          <p:spPr bwMode="auto">
            <a:xfrm>
              <a:off x="4875" y="1333"/>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6" name="Group 93"/>
          <p:cNvGrpSpPr>
            <a:grpSpLocks/>
          </p:cNvGrpSpPr>
          <p:nvPr/>
        </p:nvGrpSpPr>
        <p:grpSpPr bwMode="auto">
          <a:xfrm>
            <a:off x="490538" y="3810000"/>
            <a:ext cx="8059737" cy="2835275"/>
            <a:chOff x="213" y="2304"/>
            <a:chExt cx="5077" cy="1786"/>
          </a:xfrm>
        </p:grpSpPr>
        <p:sp>
          <p:nvSpPr>
            <p:cNvPr id="42003" name="Line 94"/>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4" name="Line 95"/>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5" name="Text Box 96"/>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42006" name="Text Box 97"/>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41997" name="Line 98"/>
          <p:cNvSpPr>
            <a:spLocks noChangeShapeType="1"/>
          </p:cNvSpPr>
          <p:nvPr/>
        </p:nvSpPr>
        <p:spPr bwMode="auto">
          <a:xfrm>
            <a:off x="2343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998" name="Line 99"/>
          <p:cNvSpPr>
            <a:spLocks noChangeShapeType="1"/>
          </p:cNvSpPr>
          <p:nvPr/>
        </p:nvSpPr>
        <p:spPr bwMode="auto">
          <a:xfrm>
            <a:off x="3486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999" name="Line 100"/>
          <p:cNvSpPr>
            <a:spLocks noChangeShapeType="1"/>
          </p:cNvSpPr>
          <p:nvPr/>
        </p:nvSpPr>
        <p:spPr bwMode="auto">
          <a:xfrm>
            <a:off x="4629150" y="4784725"/>
            <a:ext cx="0" cy="11255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0" name="Line 101"/>
          <p:cNvSpPr>
            <a:spLocks noChangeShapeType="1"/>
          </p:cNvSpPr>
          <p:nvPr/>
        </p:nvSpPr>
        <p:spPr bwMode="auto">
          <a:xfrm>
            <a:off x="5772150" y="5075238"/>
            <a:ext cx="0" cy="835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1" name="Line 102"/>
          <p:cNvSpPr>
            <a:spLocks noChangeShapeType="1"/>
          </p:cNvSpPr>
          <p:nvPr/>
        </p:nvSpPr>
        <p:spPr bwMode="auto">
          <a:xfrm>
            <a:off x="6915150" y="5470525"/>
            <a:ext cx="0" cy="4397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2" name="Line 103"/>
          <p:cNvSpPr>
            <a:spLocks noChangeShapeType="1"/>
          </p:cNvSpPr>
          <p:nvPr/>
        </p:nvSpPr>
        <p:spPr bwMode="auto">
          <a:xfrm>
            <a:off x="8058150" y="5751513"/>
            <a:ext cx="0" cy="1762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85162643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3011"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4046" name="Chart" r:id="rId3" imgW="9305942" imgH="5457787" progId="MSGraph.Chart.8">
                  <p:embed followColorScheme="full"/>
                </p:oleObj>
              </mc:Choice>
              <mc:Fallback>
                <p:oleObj name="Chart" r:id="rId3" imgW="9305942" imgH="5457787" progId="MSGraph.Chart.8">
                  <p:embed followColorScheme="full"/>
                  <p:pic>
                    <p:nvPicPr>
                      <p:cNvPr id="0" name=""/>
                      <p:cNvPicPr>
                        <a:picLocks noChangeAspect="1" noChangeArrowheads="1"/>
                      </p:cNvPicPr>
                      <p:nvPr/>
                    </p:nvPicPr>
                    <p:blipFill>
                      <a:blip r:embed="rId4"/>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
        <p:nvSpPr>
          <p:cNvPr id="43013"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Tree>
    <p:extLst>
      <p:ext uri="{BB962C8B-B14F-4D97-AF65-F5344CB8AC3E}">
        <p14:creationId xmlns:p14="http://schemas.microsoft.com/office/powerpoint/2010/main" val="107746545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4035"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5070" name="Chart" r:id="rId3" imgW="9305942" imgH="5457787" progId="MSGraph.Chart.8">
                  <p:embed followColorScheme="full"/>
                </p:oleObj>
              </mc:Choice>
              <mc:Fallback>
                <p:oleObj name="Chart" r:id="rId3" imgW="9305942" imgH="5457787" progId="MSGraph.Chart.8">
                  <p:embed followColorScheme="full"/>
                  <p:pic>
                    <p:nvPicPr>
                      <p:cNvPr id="0" name=""/>
                      <p:cNvPicPr>
                        <a:picLocks noChangeAspect="1" noChangeArrowheads="1"/>
                      </p:cNvPicPr>
                      <p:nvPr/>
                    </p:nvPicPr>
                    <p:blipFill>
                      <a:blip r:embed="rId4"/>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6"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
        <p:nvSpPr>
          <p:cNvPr id="44037"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Tree>
    <p:extLst>
      <p:ext uri="{BB962C8B-B14F-4D97-AF65-F5344CB8AC3E}">
        <p14:creationId xmlns:p14="http://schemas.microsoft.com/office/powerpoint/2010/main" val="328568108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5059"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6094"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0"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
        <p:nvSpPr>
          <p:cNvPr id="45061"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Tree>
    <p:extLst>
      <p:ext uri="{BB962C8B-B14F-4D97-AF65-F5344CB8AC3E}">
        <p14:creationId xmlns:p14="http://schemas.microsoft.com/office/powerpoint/2010/main" val="134835337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6083"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7118"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
        <p:nvSpPr>
          <p:cNvPr id="46085"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Tree>
    <p:extLst>
      <p:ext uri="{BB962C8B-B14F-4D97-AF65-F5344CB8AC3E}">
        <p14:creationId xmlns:p14="http://schemas.microsoft.com/office/powerpoint/2010/main" val="211612464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7107"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8142"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08" name="Text Box 4"/>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
        <p:nvSpPr>
          <p:cNvPr id="47109" name="Text Box 5"/>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Tree>
    <p:extLst>
      <p:ext uri="{BB962C8B-B14F-4D97-AF65-F5344CB8AC3E}">
        <p14:creationId xmlns:p14="http://schemas.microsoft.com/office/powerpoint/2010/main" val="390000806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8131"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9166"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2" name="Text Box 4"/>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
        <p:nvSpPr>
          <p:cNvPr id="48133" name="Text Box 5"/>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grpSp>
        <p:nvGrpSpPr>
          <p:cNvPr id="103430" name="Group 6"/>
          <p:cNvGrpSpPr>
            <a:grpSpLocks/>
          </p:cNvGrpSpPr>
          <p:nvPr/>
        </p:nvGrpSpPr>
        <p:grpSpPr bwMode="auto">
          <a:xfrm>
            <a:off x="3616325" y="3952875"/>
            <a:ext cx="2012950" cy="1346200"/>
            <a:chOff x="2278" y="2490"/>
            <a:chExt cx="1268" cy="848"/>
          </a:xfrm>
        </p:grpSpPr>
        <p:sp>
          <p:nvSpPr>
            <p:cNvPr id="48135" name="Text Box 7"/>
            <p:cNvSpPr txBox="1">
              <a:spLocks noChangeArrowheads="1"/>
            </p:cNvSpPr>
            <p:nvPr/>
          </p:nvSpPr>
          <p:spPr bwMode="auto">
            <a:xfrm>
              <a:off x="2278" y="2490"/>
              <a:ext cx="1268"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“Caspar hole” ???</a:t>
              </a:r>
            </a:p>
          </p:txBody>
        </p:sp>
        <p:sp>
          <p:nvSpPr>
            <p:cNvPr id="48136" name="Line 8"/>
            <p:cNvSpPr>
              <a:spLocks noChangeShapeType="1"/>
            </p:cNvSpPr>
            <p:nvPr/>
          </p:nvSpPr>
          <p:spPr bwMode="auto">
            <a:xfrm>
              <a:off x="2904" y="2864"/>
              <a:ext cx="0" cy="474"/>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28155750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dirty="0" err="1" smtClean="0"/>
              <a:t>nearBragg</a:t>
            </a:r>
            <a:r>
              <a:rPr lang="en-US" altLang="en-US" dirty="0" smtClean="0"/>
              <a:t> program</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 Box 4"/>
          <p:cNvSpPr txBox="1">
            <a:spLocks noChangeArrowheads="1"/>
          </p:cNvSpPr>
          <p:nvPr/>
        </p:nvSpPr>
        <p:spPr bwMode="auto">
          <a:xfrm>
            <a:off x="1460500" y="1479550"/>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http://bl831.als.lbl.gov/~jamesh/nearBragg/</a:t>
            </a:r>
          </a:p>
        </p:txBody>
      </p:sp>
      <p:sp>
        <p:nvSpPr>
          <p:cNvPr id="38917" name="Text Box 5"/>
          <p:cNvSpPr txBox="1">
            <a:spLocks noChangeArrowheads="1"/>
          </p:cNvSpPr>
          <p:nvPr/>
        </p:nvSpPr>
        <p:spPr bwMode="auto">
          <a:xfrm>
            <a:off x="271463" y="2038350"/>
            <a:ext cx="5516562"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40000"/>
              </a:lnSpc>
              <a:buFontTx/>
              <a:buChar char="•"/>
            </a:pPr>
            <a:r>
              <a:rPr lang="en-US" altLang="en-US" sz="2800" dirty="0">
                <a:latin typeface="Arial" panose="020B0604020202020204" pitchFamily="34" charset="0"/>
              </a:rPr>
              <a:t>“assumption-free” total scattering</a:t>
            </a:r>
          </a:p>
          <a:p>
            <a:pPr eaLnBrk="1" hangingPunct="1">
              <a:lnSpc>
                <a:spcPct val="140000"/>
              </a:lnSpc>
              <a:buFontTx/>
              <a:buChar char="•"/>
            </a:pPr>
            <a:r>
              <a:rPr lang="en-US" altLang="en-US" sz="2800" dirty="0">
                <a:latin typeface="Arial" panose="020B0604020202020204" pitchFamily="34" charset="0"/>
              </a:rPr>
              <a:t>no Fourier Transform</a:t>
            </a:r>
          </a:p>
          <a:p>
            <a:pPr eaLnBrk="1" hangingPunct="1">
              <a:lnSpc>
                <a:spcPct val="140000"/>
              </a:lnSpc>
              <a:buFontTx/>
              <a:buChar char="•"/>
            </a:pPr>
            <a:r>
              <a:rPr lang="en-US" altLang="en-US" sz="2800" dirty="0">
                <a:latin typeface="Arial" panose="020B0604020202020204" pitchFamily="34" charset="0"/>
              </a:rPr>
              <a:t>no unit cells</a:t>
            </a:r>
          </a:p>
          <a:p>
            <a:pPr eaLnBrk="1" hangingPunct="1">
              <a:lnSpc>
                <a:spcPct val="140000"/>
              </a:lnSpc>
              <a:buFontTx/>
              <a:buChar char="•"/>
            </a:pPr>
            <a:r>
              <a:rPr lang="en-US" altLang="en-US" sz="2800" dirty="0">
                <a:latin typeface="Arial" panose="020B0604020202020204" pitchFamily="34" charset="0"/>
              </a:rPr>
              <a:t>no “</a:t>
            </a:r>
            <a:r>
              <a:rPr lang="en-US" altLang="en-US" sz="2800" dirty="0" err="1">
                <a:latin typeface="Arial" panose="020B0604020202020204" pitchFamily="34" charset="0"/>
              </a:rPr>
              <a:t>mosaicity</a:t>
            </a:r>
            <a:r>
              <a:rPr lang="en-US" altLang="en-US" sz="2800" dirty="0">
                <a:latin typeface="Arial" panose="020B0604020202020204" pitchFamily="34" charset="0"/>
              </a:rPr>
              <a:t>”</a:t>
            </a:r>
          </a:p>
          <a:p>
            <a:pPr eaLnBrk="1" hangingPunct="1">
              <a:lnSpc>
                <a:spcPct val="140000"/>
              </a:lnSpc>
              <a:buFontTx/>
              <a:buChar char="•"/>
            </a:pPr>
            <a:r>
              <a:rPr lang="en-US" altLang="en-US" sz="2800" dirty="0">
                <a:latin typeface="Arial" panose="020B0604020202020204" pitchFamily="34" charset="0"/>
              </a:rPr>
              <a:t>arbitrary “atoms”</a:t>
            </a:r>
          </a:p>
          <a:p>
            <a:pPr eaLnBrk="1" hangingPunct="1">
              <a:lnSpc>
                <a:spcPct val="140000"/>
              </a:lnSpc>
              <a:buFontTx/>
              <a:buChar char="•"/>
            </a:pPr>
            <a:r>
              <a:rPr lang="en-US" altLang="en-US" sz="2800" dirty="0">
                <a:latin typeface="Arial" panose="020B0604020202020204" pitchFamily="34" charset="0"/>
              </a:rPr>
              <a:t>arbitrary “source”</a:t>
            </a:r>
          </a:p>
          <a:p>
            <a:pPr eaLnBrk="1" hangingPunct="1">
              <a:lnSpc>
                <a:spcPct val="140000"/>
              </a:lnSpc>
              <a:buFontTx/>
              <a:buChar char="•"/>
            </a:pPr>
            <a:r>
              <a:rPr lang="en-US" altLang="en-US" sz="2800" dirty="0">
                <a:latin typeface="Arial" panose="020B0604020202020204" pitchFamily="34" charset="0"/>
              </a:rPr>
              <a:t>coherent or not</a:t>
            </a:r>
          </a:p>
        </p:txBody>
      </p:sp>
    </p:spTree>
    <p:extLst>
      <p:ext uri="{BB962C8B-B14F-4D97-AF65-F5344CB8AC3E}">
        <p14:creationId xmlns:p14="http://schemas.microsoft.com/office/powerpoint/2010/main" val="3268289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ipe(left)">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nvGrpSpPr>
          <p:cNvPr id="43011" name="Group 3"/>
          <p:cNvGrpSpPr>
            <a:grpSpLocks/>
          </p:cNvGrpSpPr>
          <p:nvPr/>
        </p:nvGrpSpPr>
        <p:grpSpPr bwMode="auto">
          <a:xfrm>
            <a:off x="1066800" y="228600"/>
            <a:ext cx="7847013" cy="6399213"/>
            <a:chOff x="672" y="144"/>
            <a:chExt cx="4943" cy="4031"/>
          </a:xfrm>
        </p:grpSpPr>
        <p:pic>
          <p:nvPicPr>
            <p:cNvPr id="50243" name="Picture 4" descr="wb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0244" name="Group 5"/>
            <p:cNvGrpSpPr>
              <a:grpSpLocks/>
            </p:cNvGrpSpPr>
            <p:nvPr/>
          </p:nvGrpSpPr>
          <p:grpSpPr bwMode="auto">
            <a:xfrm>
              <a:off x="672" y="3936"/>
              <a:ext cx="278" cy="86"/>
              <a:chOff x="672" y="3994"/>
              <a:chExt cx="278" cy="86"/>
            </a:xfrm>
          </p:grpSpPr>
          <p:sp>
            <p:nvSpPr>
              <p:cNvPr id="50245"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46"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sp>
        <p:nvSpPr>
          <p:cNvPr id="50180"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43017" name="Group 9"/>
          <p:cNvGrpSpPr>
            <a:grpSpLocks/>
          </p:cNvGrpSpPr>
          <p:nvPr/>
        </p:nvGrpSpPr>
        <p:grpSpPr bwMode="auto">
          <a:xfrm>
            <a:off x="1066800" y="228600"/>
            <a:ext cx="7845425" cy="6399213"/>
            <a:chOff x="672" y="143"/>
            <a:chExt cx="4942" cy="4031"/>
          </a:xfrm>
        </p:grpSpPr>
        <p:grpSp>
          <p:nvGrpSpPr>
            <p:cNvPr id="50239" name="Group 10"/>
            <p:cNvGrpSpPr>
              <a:grpSpLocks/>
            </p:cNvGrpSpPr>
            <p:nvPr/>
          </p:nvGrpSpPr>
          <p:grpSpPr bwMode="auto">
            <a:xfrm>
              <a:off x="672" y="3888"/>
              <a:ext cx="278" cy="86"/>
              <a:chOff x="672" y="3994"/>
              <a:chExt cx="278" cy="86"/>
            </a:xfrm>
          </p:grpSpPr>
          <p:sp>
            <p:nvSpPr>
              <p:cNvPr id="50241"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42"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40" name="Picture 13" descr="wb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22" name="Group 14"/>
          <p:cNvGrpSpPr>
            <a:grpSpLocks/>
          </p:cNvGrpSpPr>
          <p:nvPr/>
        </p:nvGrpSpPr>
        <p:grpSpPr bwMode="auto">
          <a:xfrm>
            <a:off x="1066800" y="228600"/>
            <a:ext cx="7845425" cy="6399213"/>
            <a:chOff x="672" y="143"/>
            <a:chExt cx="4942" cy="4031"/>
          </a:xfrm>
        </p:grpSpPr>
        <p:pic>
          <p:nvPicPr>
            <p:cNvPr id="50235" name="Picture 15" descr="wb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36" name="Group 16"/>
            <p:cNvGrpSpPr>
              <a:grpSpLocks/>
            </p:cNvGrpSpPr>
            <p:nvPr/>
          </p:nvGrpSpPr>
          <p:grpSpPr bwMode="auto">
            <a:xfrm>
              <a:off x="672" y="3840"/>
              <a:ext cx="278" cy="86"/>
              <a:chOff x="672" y="3994"/>
              <a:chExt cx="278" cy="86"/>
            </a:xfrm>
          </p:grpSpPr>
          <p:sp>
            <p:nvSpPr>
              <p:cNvPr id="50237"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38"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grpSp>
        <p:nvGrpSpPr>
          <p:cNvPr id="43027" name="Group 19"/>
          <p:cNvGrpSpPr>
            <a:grpSpLocks/>
          </p:cNvGrpSpPr>
          <p:nvPr/>
        </p:nvGrpSpPr>
        <p:grpSpPr bwMode="auto">
          <a:xfrm>
            <a:off x="1066800" y="227013"/>
            <a:ext cx="7845425" cy="6399212"/>
            <a:chOff x="672" y="143"/>
            <a:chExt cx="4942" cy="4031"/>
          </a:xfrm>
        </p:grpSpPr>
        <p:grpSp>
          <p:nvGrpSpPr>
            <p:cNvPr id="50231" name="Group 20"/>
            <p:cNvGrpSpPr>
              <a:grpSpLocks/>
            </p:cNvGrpSpPr>
            <p:nvPr/>
          </p:nvGrpSpPr>
          <p:grpSpPr bwMode="auto">
            <a:xfrm>
              <a:off x="672" y="3744"/>
              <a:ext cx="278" cy="86"/>
              <a:chOff x="672" y="3994"/>
              <a:chExt cx="278" cy="86"/>
            </a:xfrm>
          </p:grpSpPr>
          <p:sp>
            <p:nvSpPr>
              <p:cNvPr id="50233"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34"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32" name="Picture 23" descr="wb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2" name="Group 24"/>
          <p:cNvGrpSpPr>
            <a:grpSpLocks/>
          </p:cNvGrpSpPr>
          <p:nvPr/>
        </p:nvGrpSpPr>
        <p:grpSpPr bwMode="auto">
          <a:xfrm>
            <a:off x="1066800" y="227013"/>
            <a:ext cx="7845425" cy="6399212"/>
            <a:chOff x="672" y="143"/>
            <a:chExt cx="4942" cy="4031"/>
          </a:xfrm>
        </p:grpSpPr>
        <p:grpSp>
          <p:nvGrpSpPr>
            <p:cNvPr id="50227" name="Group 25"/>
            <p:cNvGrpSpPr>
              <a:grpSpLocks/>
            </p:cNvGrpSpPr>
            <p:nvPr/>
          </p:nvGrpSpPr>
          <p:grpSpPr bwMode="auto">
            <a:xfrm>
              <a:off x="672" y="3600"/>
              <a:ext cx="278" cy="86"/>
              <a:chOff x="672" y="3994"/>
              <a:chExt cx="278" cy="86"/>
            </a:xfrm>
          </p:grpSpPr>
          <p:sp>
            <p:nvSpPr>
              <p:cNvPr id="50229"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30"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28" name="Picture 28" descr="wb_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7" name="Group 29"/>
          <p:cNvGrpSpPr>
            <a:grpSpLocks/>
          </p:cNvGrpSpPr>
          <p:nvPr/>
        </p:nvGrpSpPr>
        <p:grpSpPr bwMode="auto">
          <a:xfrm>
            <a:off x="1066800" y="227013"/>
            <a:ext cx="7845425" cy="6399212"/>
            <a:chOff x="672" y="143"/>
            <a:chExt cx="4942" cy="4031"/>
          </a:xfrm>
        </p:grpSpPr>
        <p:grpSp>
          <p:nvGrpSpPr>
            <p:cNvPr id="50223" name="Group 30"/>
            <p:cNvGrpSpPr>
              <a:grpSpLocks/>
            </p:cNvGrpSpPr>
            <p:nvPr/>
          </p:nvGrpSpPr>
          <p:grpSpPr bwMode="auto">
            <a:xfrm>
              <a:off x="672" y="3360"/>
              <a:ext cx="278" cy="86"/>
              <a:chOff x="672" y="3994"/>
              <a:chExt cx="278" cy="86"/>
            </a:xfrm>
          </p:grpSpPr>
          <p:sp>
            <p:nvSpPr>
              <p:cNvPr id="50225"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26"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24" name="Picture 33" descr="wb_0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42" name="Group 34"/>
          <p:cNvGrpSpPr>
            <a:grpSpLocks/>
          </p:cNvGrpSpPr>
          <p:nvPr/>
        </p:nvGrpSpPr>
        <p:grpSpPr bwMode="auto">
          <a:xfrm>
            <a:off x="1066800" y="227013"/>
            <a:ext cx="7845425" cy="6399212"/>
            <a:chOff x="672" y="143"/>
            <a:chExt cx="4942" cy="4031"/>
          </a:xfrm>
        </p:grpSpPr>
        <p:grpSp>
          <p:nvGrpSpPr>
            <p:cNvPr id="50219" name="Group 35"/>
            <p:cNvGrpSpPr>
              <a:grpSpLocks/>
            </p:cNvGrpSpPr>
            <p:nvPr/>
          </p:nvGrpSpPr>
          <p:grpSpPr bwMode="auto">
            <a:xfrm>
              <a:off x="672" y="3034"/>
              <a:ext cx="278" cy="86"/>
              <a:chOff x="672" y="3994"/>
              <a:chExt cx="278" cy="86"/>
            </a:xfrm>
          </p:grpSpPr>
          <p:sp>
            <p:nvSpPr>
              <p:cNvPr id="50221"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22"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20" name="Picture 38" descr="wb_0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47" name="Group 39"/>
          <p:cNvGrpSpPr>
            <a:grpSpLocks/>
          </p:cNvGrpSpPr>
          <p:nvPr/>
        </p:nvGrpSpPr>
        <p:grpSpPr bwMode="auto">
          <a:xfrm>
            <a:off x="1066800" y="227013"/>
            <a:ext cx="7845425" cy="6399212"/>
            <a:chOff x="672" y="143"/>
            <a:chExt cx="4942" cy="4031"/>
          </a:xfrm>
        </p:grpSpPr>
        <p:grpSp>
          <p:nvGrpSpPr>
            <p:cNvPr id="50215" name="Group 40"/>
            <p:cNvGrpSpPr>
              <a:grpSpLocks/>
            </p:cNvGrpSpPr>
            <p:nvPr/>
          </p:nvGrpSpPr>
          <p:grpSpPr bwMode="auto">
            <a:xfrm>
              <a:off x="672" y="2544"/>
              <a:ext cx="278" cy="86"/>
              <a:chOff x="672" y="3994"/>
              <a:chExt cx="278" cy="86"/>
            </a:xfrm>
          </p:grpSpPr>
          <p:sp>
            <p:nvSpPr>
              <p:cNvPr id="50217"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18"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16" name="Picture 43" descr="wb_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52" name="Group 44"/>
          <p:cNvGrpSpPr>
            <a:grpSpLocks/>
          </p:cNvGrpSpPr>
          <p:nvPr/>
        </p:nvGrpSpPr>
        <p:grpSpPr bwMode="auto">
          <a:xfrm>
            <a:off x="1066800" y="227013"/>
            <a:ext cx="7845425" cy="6399212"/>
            <a:chOff x="672" y="143"/>
            <a:chExt cx="4942" cy="4031"/>
          </a:xfrm>
        </p:grpSpPr>
        <p:grpSp>
          <p:nvGrpSpPr>
            <p:cNvPr id="50211" name="Group 45"/>
            <p:cNvGrpSpPr>
              <a:grpSpLocks/>
            </p:cNvGrpSpPr>
            <p:nvPr/>
          </p:nvGrpSpPr>
          <p:grpSpPr bwMode="auto">
            <a:xfrm>
              <a:off x="672" y="1872"/>
              <a:ext cx="278" cy="86"/>
              <a:chOff x="672" y="3994"/>
              <a:chExt cx="278" cy="86"/>
            </a:xfrm>
          </p:grpSpPr>
          <p:sp>
            <p:nvSpPr>
              <p:cNvPr id="50213"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14"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12" name="Picture 48" descr="wb_0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57" name="Group 49"/>
          <p:cNvGrpSpPr>
            <a:grpSpLocks/>
          </p:cNvGrpSpPr>
          <p:nvPr/>
        </p:nvGrpSpPr>
        <p:grpSpPr bwMode="auto">
          <a:xfrm>
            <a:off x="1066800" y="227013"/>
            <a:ext cx="7845425" cy="6399212"/>
            <a:chOff x="672" y="143"/>
            <a:chExt cx="4942" cy="4031"/>
          </a:xfrm>
        </p:grpSpPr>
        <p:grpSp>
          <p:nvGrpSpPr>
            <p:cNvPr id="50207" name="Group 50"/>
            <p:cNvGrpSpPr>
              <a:grpSpLocks/>
            </p:cNvGrpSpPr>
            <p:nvPr/>
          </p:nvGrpSpPr>
          <p:grpSpPr bwMode="auto">
            <a:xfrm>
              <a:off x="672" y="912"/>
              <a:ext cx="278" cy="86"/>
              <a:chOff x="672" y="3994"/>
              <a:chExt cx="278" cy="86"/>
            </a:xfrm>
          </p:grpSpPr>
          <p:sp>
            <p:nvSpPr>
              <p:cNvPr id="50209"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10"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08" name="Picture 53" descr="wb_0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62" name="Picture 54" descr="wb_0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55" descr="wb_0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56"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57" descr="wb_0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58" descr="wb_0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59" descr="wb_03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60" descr="wb_03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9" name="Picture 61" descr="wb_0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0" name="Picture 62" descr="wb_03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1" name="Picture 63" descr="wb_03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2" name="Picture 64" descr="wb_04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3" name="Picture 65" descr="wb_04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4" name="Picture 66" descr="wb_04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5" name="Picture 67" descr="wb_04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6" name="Picture 68" descr="wb_04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7" name="Picture 69" descr="wb_05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6"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5507850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30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301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4301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30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430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30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430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30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4303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303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4303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304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4304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304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4304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4305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4305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43057"/>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4305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306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43062"/>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43063"/>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43063"/>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430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43064"/>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4306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43066"/>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43067"/>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43068"/>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43069"/>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43070"/>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43071"/>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43072"/>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43073"/>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43074"/>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43075"/>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43076"/>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4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5010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wb_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wb_0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wb_0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wb_0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wb_0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wb_0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wb_0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wb_0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0" descr="wb_0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1" descr="wb_0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2" descr="wb_0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3" descr="wb_02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15" descr="wb_02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6" descr="wb_0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17" descr="wb_0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Picture 18" descr="wb_0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19" descr="wb_0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20" descr="wb_0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21" descr="wb_0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22" descr="wb_0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3" name="Picture 23" descr="wb_00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4" name="Picture 24" descr="wb_0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5" name="Picture 25" descr="wb_00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Picture 26" descr="wb_00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27" descr="wb_00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8"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29"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51230" name="Group 30"/>
          <p:cNvGrpSpPr>
            <a:grpSpLocks/>
          </p:cNvGrpSpPr>
          <p:nvPr/>
        </p:nvGrpSpPr>
        <p:grpSpPr bwMode="auto">
          <a:xfrm>
            <a:off x="1066800" y="6273800"/>
            <a:ext cx="441325" cy="161925"/>
            <a:chOff x="672" y="3952"/>
            <a:chExt cx="278" cy="102"/>
          </a:xfrm>
        </p:grpSpPr>
        <p:sp>
          <p:nvSpPr>
            <p:cNvPr id="51288"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9"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90"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34" name="Group 34"/>
          <p:cNvGrpSpPr>
            <a:grpSpLocks/>
          </p:cNvGrpSpPr>
          <p:nvPr/>
        </p:nvGrpSpPr>
        <p:grpSpPr bwMode="auto">
          <a:xfrm>
            <a:off x="1066800" y="6251575"/>
            <a:ext cx="441325" cy="161925"/>
            <a:chOff x="672" y="3936"/>
            <a:chExt cx="278" cy="102"/>
          </a:xfrm>
        </p:grpSpPr>
        <p:sp>
          <p:nvSpPr>
            <p:cNvPr id="51285"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2"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7"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38" name="Group 38"/>
          <p:cNvGrpSpPr>
            <a:grpSpLocks/>
          </p:cNvGrpSpPr>
          <p:nvPr/>
        </p:nvGrpSpPr>
        <p:grpSpPr bwMode="auto">
          <a:xfrm>
            <a:off x="1068388" y="6234113"/>
            <a:ext cx="441325" cy="161925"/>
            <a:chOff x="672" y="3936"/>
            <a:chExt cx="278" cy="102"/>
          </a:xfrm>
        </p:grpSpPr>
        <p:sp>
          <p:nvSpPr>
            <p:cNvPr id="3"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3"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4"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42" name="Group 42"/>
          <p:cNvGrpSpPr>
            <a:grpSpLocks/>
          </p:cNvGrpSpPr>
          <p:nvPr/>
        </p:nvGrpSpPr>
        <p:grpSpPr bwMode="auto">
          <a:xfrm>
            <a:off x="1068388" y="6205538"/>
            <a:ext cx="441325" cy="161925"/>
            <a:chOff x="672" y="3936"/>
            <a:chExt cx="278" cy="102"/>
          </a:xfrm>
        </p:grpSpPr>
        <p:sp>
          <p:nvSpPr>
            <p:cNvPr id="51279"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0"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1"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46" name="Group 46"/>
          <p:cNvGrpSpPr>
            <a:grpSpLocks/>
          </p:cNvGrpSpPr>
          <p:nvPr/>
        </p:nvGrpSpPr>
        <p:grpSpPr bwMode="auto">
          <a:xfrm>
            <a:off x="1068388" y="6169025"/>
            <a:ext cx="441325" cy="161925"/>
            <a:chOff x="672" y="3936"/>
            <a:chExt cx="278" cy="102"/>
          </a:xfrm>
        </p:grpSpPr>
        <p:sp>
          <p:nvSpPr>
            <p:cNvPr id="51276"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77"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50" name="Group 50"/>
          <p:cNvGrpSpPr>
            <a:grpSpLocks/>
          </p:cNvGrpSpPr>
          <p:nvPr/>
        </p:nvGrpSpPr>
        <p:grpSpPr bwMode="auto">
          <a:xfrm>
            <a:off x="1068388" y="6115050"/>
            <a:ext cx="441325" cy="161925"/>
            <a:chOff x="672" y="3936"/>
            <a:chExt cx="278" cy="102"/>
          </a:xfrm>
        </p:grpSpPr>
        <p:sp>
          <p:nvSpPr>
            <p:cNvPr id="51273"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75"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54" name="Group 54"/>
          <p:cNvGrpSpPr>
            <a:grpSpLocks/>
          </p:cNvGrpSpPr>
          <p:nvPr/>
        </p:nvGrpSpPr>
        <p:grpSpPr bwMode="auto">
          <a:xfrm>
            <a:off x="1068388" y="6032500"/>
            <a:ext cx="441325" cy="161925"/>
            <a:chOff x="672" y="3936"/>
            <a:chExt cx="278" cy="102"/>
          </a:xfrm>
        </p:grpSpPr>
        <p:sp>
          <p:nvSpPr>
            <p:cNvPr id="6"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71"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72"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58" name="Group 58"/>
          <p:cNvGrpSpPr>
            <a:grpSpLocks/>
          </p:cNvGrpSpPr>
          <p:nvPr/>
        </p:nvGrpSpPr>
        <p:grpSpPr bwMode="auto">
          <a:xfrm>
            <a:off x="1068388" y="5913438"/>
            <a:ext cx="441325" cy="161925"/>
            <a:chOff x="672" y="3936"/>
            <a:chExt cx="278" cy="102"/>
          </a:xfrm>
        </p:grpSpPr>
        <p:sp>
          <p:nvSpPr>
            <p:cNvPr id="51267"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8"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9"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62" name="Group 62"/>
          <p:cNvGrpSpPr>
            <a:grpSpLocks/>
          </p:cNvGrpSpPr>
          <p:nvPr/>
        </p:nvGrpSpPr>
        <p:grpSpPr bwMode="auto">
          <a:xfrm>
            <a:off x="1068388" y="5740400"/>
            <a:ext cx="441325" cy="161925"/>
            <a:chOff x="672" y="3936"/>
            <a:chExt cx="278" cy="102"/>
          </a:xfrm>
        </p:grpSpPr>
        <p:sp>
          <p:nvSpPr>
            <p:cNvPr id="51264"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5"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7"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66" name="Group 66"/>
          <p:cNvGrpSpPr>
            <a:grpSpLocks/>
          </p:cNvGrpSpPr>
          <p:nvPr/>
        </p:nvGrpSpPr>
        <p:grpSpPr bwMode="auto">
          <a:xfrm>
            <a:off x="1068388" y="5492750"/>
            <a:ext cx="441325" cy="161925"/>
            <a:chOff x="672" y="3936"/>
            <a:chExt cx="278" cy="102"/>
          </a:xfrm>
        </p:grpSpPr>
        <p:sp>
          <p:nvSpPr>
            <p:cNvPr id="51261"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8"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3"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70" name="Group 70"/>
          <p:cNvGrpSpPr>
            <a:grpSpLocks/>
          </p:cNvGrpSpPr>
          <p:nvPr/>
        </p:nvGrpSpPr>
        <p:grpSpPr bwMode="auto">
          <a:xfrm>
            <a:off x="1068388" y="5137150"/>
            <a:ext cx="441325" cy="161925"/>
            <a:chOff x="672" y="3936"/>
            <a:chExt cx="278" cy="102"/>
          </a:xfrm>
        </p:grpSpPr>
        <p:sp>
          <p:nvSpPr>
            <p:cNvPr id="9"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9"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0"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74" name="Group 74"/>
          <p:cNvGrpSpPr>
            <a:grpSpLocks/>
          </p:cNvGrpSpPr>
          <p:nvPr/>
        </p:nvGrpSpPr>
        <p:grpSpPr bwMode="auto">
          <a:xfrm>
            <a:off x="1068388" y="4633913"/>
            <a:ext cx="441325" cy="161925"/>
            <a:chOff x="672" y="3936"/>
            <a:chExt cx="278" cy="102"/>
          </a:xfrm>
        </p:grpSpPr>
        <p:sp>
          <p:nvSpPr>
            <p:cNvPr id="51255"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6"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7"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78" name="Group 78"/>
          <p:cNvGrpSpPr>
            <a:grpSpLocks/>
          </p:cNvGrpSpPr>
          <p:nvPr/>
        </p:nvGrpSpPr>
        <p:grpSpPr bwMode="auto">
          <a:xfrm>
            <a:off x="1068388" y="3902075"/>
            <a:ext cx="441325" cy="161925"/>
            <a:chOff x="672" y="3936"/>
            <a:chExt cx="278" cy="102"/>
          </a:xfrm>
        </p:grpSpPr>
        <p:sp>
          <p:nvSpPr>
            <p:cNvPr id="51252"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3"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10"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82" name="Group 82"/>
          <p:cNvGrpSpPr>
            <a:grpSpLocks/>
          </p:cNvGrpSpPr>
          <p:nvPr/>
        </p:nvGrpSpPr>
        <p:grpSpPr bwMode="auto">
          <a:xfrm>
            <a:off x="1068388" y="2841625"/>
            <a:ext cx="441325" cy="161925"/>
            <a:chOff x="672" y="3936"/>
            <a:chExt cx="278" cy="102"/>
          </a:xfrm>
        </p:grpSpPr>
        <p:sp>
          <p:nvSpPr>
            <p:cNvPr id="51249"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11"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1"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86" name="Group 86"/>
          <p:cNvGrpSpPr>
            <a:grpSpLocks/>
          </p:cNvGrpSpPr>
          <p:nvPr/>
        </p:nvGrpSpPr>
        <p:grpSpPr bwMode="auto">
          <a:xfrm>
            <a:off x="1068388" y="1323975"/>
            <a:ext cx="441325" cy="161925"/>
            <a:chOff x="672" y="3936"/>
            <a:chExt cx="278" cy="102"/>
          </a:xfrm>
        </p:grpSpPr>
        <p:sp>
          <p:nvSpPr>
            <p:cNvPr id="12"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47"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48"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sp>
        <p:nvSpPr>
          <p:cNvPr id="51245"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92489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5122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12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12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22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123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12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2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5122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123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2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512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124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12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2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2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124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12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2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5122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125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2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22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5122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1254"/>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5125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12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2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5125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5126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121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5121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51262"/>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5126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121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51218"/>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51266"/>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127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121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5121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127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5127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121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5121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51274"/>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5127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1215"/>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51215"/>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278"/>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128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1214"/>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51214"/>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51282"/>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128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51213"/>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51213"/>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51286"/>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1212"/>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51212"/>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51211"/>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51211"/>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51210"/>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51210"/>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5120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51209"/>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51208"/>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51208"/>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51207"/>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51207"/>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51206"/>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51206"/>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51205"/>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51205"/>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51204"/>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51204"/>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51203"/>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51203"/>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z="3600" dirty="0" smtClean="0"/>
              <a:t>average total scattering from points</a:t>
            </a:r>
          </a:p>
        </p:txBody>
      </p:sp>
      <p:graphicFrame>
        <p:nvGraphicFramePr>
          <p:cNvPr id="52227" name="Object 3"/>
          <p:cNvGraphicFramePr>
            <a:graphicFrameLocks noGrp="1" noChangeAspect="1"/>
          </p:cNvGraphicFramePr>
          <p:nvPr>
            <p:ph idx="1"/>
          </p:nvPr>
        </p:nvGraphicFramePr>
        <p:xfrm>
          <a:off x="498475" y="1235075"/>
          <a:ext cx="8118475" cy="5135563"/>
        </p:xfrm>
        <a:graphic>
          <a:graphicData uri="http://schemas.openxmlformats.org/presentationml/2006/ole">
            <mc:AlternateContent xmlns:mc="http://schemas.openxmlformats.org/markup-compatibility/2006">
              <mc:Choice xmlns:v="urn:schemas-microsoft-com:vml" Requires="v">
                <p:oleObj spid="_x0000_s220190" name="Chart" r:id="rId4" imgW="9305942" imgH="5886442" progId="MSGraph.Chart.8">
                  <p:embed followColorScheme="full"/>
                </p:oleObj>
              </mc:Choice>
              <mc:Fallback>
                <p:oleObj name="Chart" r:id="rId4" imgW="9305942" imgH="5886442" progId="MSGraph.Chart.8">
                  <p:embed followColorScheme="full"/>
                  <p:pic>
                    <p:nvPicPr>
                      <p:cNvPr id="0" name=""/>
                      <p:cNvPicPr>
                        <a:picLocks noChangeAspect="1" noChangeArrowheads="1"/>
                      </p:cNvPicPr>
                      <p:nvPr/>
                    </p:nvPicPr>
                    <p:blipFill>
                      <a:blip r:embed="rId5"/>
                      <a:srcRect/>
                      <a:stretch>
                        <a:fillRect/>
                      </a:stretch>
                    </p:blipFill>
                    <p:spPr bwMode="auto">
                      <a:xfrm>
                        <a:off x="498475" y="1235075"/>
                        <a:ext cx="8118475" cy="513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8" name="Text Box 4"/>
          <p:cNvSpPr txBox="1">
            <a:spLocks noChangeArrowheads="1"/>
          </p:cNvSpPr>
          <p:nvPr/>
        </p:nvSpPr>
        <p:spPr bwMode="auto">
          <a:xfrm>
            <a:off x="3367088" y="6276975"/>
            <a:ext cx="2611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deviation from Bragg angle</a:t>
            </a:r>
          </a:p>
        </p:txBody>
      </p:sp>
      <p:sp>
        <p:nvSpPr>
          <p:cNvPr id="52229" name="Text Box 5"/>
          <p:cNvSpPr txBox="1">
            <a:spLocks noChangeArrowheads="1"/>
          </p:cNvSpPr>
          <p:nvPr/>
        </p:nvSpPr>
        <p:spPr bwMode="auto">
          <a:xfrm rot="-5400000">
            <a:off x="-1395412" y="3430587"/>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a:latin typeface="Arial" panose="020B0604020202020204" pitchFamily="34" charset="0"/>
              </a:rPr>
              <a:t>intensity (relative to one atom)</a:t>
            </a:r>
          </a:p>
        </p:txBody>
      </p:sp>
      <p:grpSp>
        <p:nvGrpSpPr>
          <p:cNvPr id="52230" name="Group 6"/>
          <p:cNvGrpSpPr>
            <a:grpSpLocks/>
          </p:cNvGrpSpPr>
          <p:nvPr/>
        </p:nvGrpSpPr>
        <p:grpSpPr bwMode="auto">
          <a:xfrm>
            <a:off x="6165850" y="3652838"/>
            <a:ext cx="44450" cy="131762"/>
            <a:chOff x="3821" y="1804"/>
            <a:chExt cx="28" cy="83"/>
          </a:xfrm>
        </p:grpSpPr>
        <p:sp>
          <p:nvSpPr>
            <p:cNvPr id="52231" name="Line 7"/>
            <p:cNvSpPr>
              <a:spLocks noChangeShapeType="1"/>
            </p:cNvSpPr>
            <p:nvPr/>
          </p:nvSpPr>
          <p:spPr bwMode="auto">
            <a:xfrm>
              <a:off x="3837" y="1804"/>
              <a:ext cx="0" cy="8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52232" name="Line 8"/>
            <p:cNvSpPr>
              <a:spLocks noChangeShapeType="1"/>
            </p:cNvSpPr>
            <p:nvPr/>
          </p:nvSpPr>
          <p:spPr bwMode="auto">
            <a:xfrm flipH="1">
              <a:off x="3823" y="1882"/>
              <a:ext cx="26" cy="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52233" name="Line 9"/>
            <p:cNvSpPr>
              <a:spLocks noChangeShapeType="1"/>
            </p:cNvSpPr>
            <p:nvPr/>
          </p:nvSpPr>
          <p:spPr bwMode="auto">
            <a:xfrm flipH="1">
              <a:off x="3821" y="1808"/>
              <a:ext cx="26" cy="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53072744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b="1" dirty="0" err="1" smtClean="0"/>
              <a:t>fastBragg</a:t>
            </a:r>
            <a:endParaRPr lang="en-US" altLang="en-US" b="1" dirty="0" smtClean="0"/>
          </a:p>
        </p:txBody>
      </p:sp>
      <p:pic>
        <p:nvPicPr>
          <p:cNvPr id="126979" name="Picture 2" descr="http://bl831.als.lbl.gov/%7Ejamesh/fastBragg/movi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970088"/>
            <a:ext cx="5715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p:cNvSpPr>
            <a:spLocks noChangeArrowheads="1"/>
          </p:cNvSpPr>
          <p:nvPr/>
        </p:nvSpPr>
        <p:spPr bwMode="auto">
          <a:xfrm>
            <a:off x="5995988" y="5749925"/>
            <a:ext cx="2878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3600" dirty="0">
                <a:solidFill>
                  <a:srgbClr val="000000"/>
                </a:solidFill>
              </a:rPr>
              <a:t>P A | F(</a:t>
            </a:r>
            <a:r>
              <a:rPr lang="en-US" altLang="en-US" sz="3600" dirty="0" err="1">
                <a:solidFill>
                  <a:srgbClr val="000000"/>
                </a:solidFill>
              </a:rPr>
              <a:t>hkl</a:t>
            </a:r>
            <a:r>
              <a:rPr lang="en-US" altLang="en-US" sz="3600" dirty="0">
                <a:solidFill>
                  <a:srgbClr val="000000"/>
                </a:solidFill>
              </a:rPr>
              <a:t>) |</a:t>
            </a:r>
            <a:r>
              <a:rPr lang="en-US" altLang="en-US" sz="3600" baseline="30000" dirty="0">
                <a:solidFill>
                  <a:srgbClr val="000000"/>
                </a:solidFill>
              </a:rPr>
              <a:t>2</a:t>
            </a:r>
          </a:p>
        </p:txBody>
      </p:sp>
      <p:grpSp>
        <p:nvGrpSpPr>
          <p:cNvPr id="126981" name="Group 22"/>
          <p:cNvGrpSpPr>
            <a:grpSpLocks/>
          </p:cNvGrpSpPr>
          <p:nvPr/>
        </p:nvGrpSpPr>
        <p:grpSpPr bwMode="auto">
          <a:xfrm>
            <a:off x="3494087" y="5418139"/>
            <a:ext cx="2478088" cy="1309688"/>
            <a:chOff x="2146" y="935"/>
            <a:chExt cx="1561" cy="825"/>
          </a:xfrm>
        </p:grpSpPr>
        <p:sp>
          <p:nvSpPr>
            <p:cNvPr id="126986" name="Text Box 12"/>
            <p:cNvSpPr txBox="1">
              <a:spLocks noChangeArrowheads="1"/>
            </p:cNvSpPr>
            <p:nvPr/>
          </p:nvSpPr>
          <p:spPr bwMode="auto">
            <a:xfrm>
              <a:off x="2146" y="935"/>
              <a:ext cx="156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dirty="0">
                  <a:solidFill>
                    <a:srgbClr val="000000"/>
                  </a:solidFill>
                  <a:cs typeface="Arial" panose="020B0604020202020204" pitchFamily="34" charset="0"/>
                </a:rPr>
                <a:t>sin(</a:t>
              </a:r>
              <a:r>
                <a:rPr lang="el-GR" altLang="en-US" sz="3600" dirty="0">
                  <a:solidFill>
                    <a:srgbClr val="000000"/>
                  </a:solidFill>
                  <a:cs typeface="Arial" panose="020B0604020202020204" pitchFamily="34" charset="0"/>
                </a:rPr>
                <a:t>π</a:t>
              </a:r>
              <a:r>
                <a:rPr lang="en-US" altLang="en-US" sz="3600" dirty="0" err="1">
                  <a:solidFill>
                    <a:srgbClr val="000000"/>
                  </a:solidFill>
                  <a:cs typeface="Arial" panose="020B0604020202020204" pitchFamily="34" charset="0"/>
                </a:rPr>
                <a:t>N·hkl</a:t>
              </a:r>
              <a:r>
                <a:rPr lang="en-US" altLang="en-US" sz="3600" dirty="0">
                  <a:solidFill>
                    <a:srgbClr val="000000"/>
                  </a:solidFill>
                  <a:cs typeface="Arial" panose="020B0604020202020204" pitchFamily="34" charset="0"/>
                </a:rPr>
                <a:t>)</a:t>
              </a:r>
              <a:endParaRPr lang="el-GR" altLang="en-US" sz="3600" baseline="-25000" dirty="0">
                <a:solidFill>
                  <a:srgbClr val="FF0000"/>
                </a:solidFill>
                <a:cs typeface="Arial" panose="020B0604020202020204" pitchFamily="34" charset="0"/>
              </a:endParaRPr>
            </a:p>
          </p:txBody>
        </p:sp>
        <p:sp>
          <p:nvSpPr>
            <p:cNvPr id="126987" name="Text Box 13"/>
            <p:cNvSpPr txBox="1">
              <a:spLocks noChangeArrowheads="1"/>
            </p:cNvSpPr>
            <p:nvPr/>
          </p:nvSpPr>
          <p:spPr bwMode="auto">
            <a:xfrm>
              <a:off x="2251" y="1353"/>
              <a:ext cx="135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dirty="0">
                  <a:solidFill>
                    <a:srgbClr val="000000"/>
                  </a:solidFill>
                  <a:cs typeface="Arial" panose="020B0604020202020204" pitchFamily="34" charset="0"/>
                </a:rPr>
                <a:t>sin(</a:t>
              </a:r>
              <a:r>
                <a:rPr lang="el-GR" altLang="en-US" sz="3600" dirty="0">
                  <a:solidFill>
                    <a:srgbClr val="000000"/>
                  </a:solidFill>
                  <a:cs typeface="Arial" panose="020B0604020202020204" pitchFamily="34" charset="0"/>
                </a:rPr>
                <a:t>π</a:t>
              </a:r>
              <a:r>
                <a:rPr lang="en-US" altLang="en-US" sz="3600" dirty="0">
                  <a:solidFill>
                    <a:srgbClr val="000000"/>
                  </a:solidFill>
                  <a:cs typeface="Arial" panose="020B0604020202020204" pitchFamily="34" charset="0"/>
                </a:rPr>
                <a:t>·</a:t>
              </a:r>
              <a:r>
                <a:rPr lang="en-US" altLang="en-US" sz="3600" dirty="0" err="1">
                  <a:solidFill>
                    <a:srgbClr val="000000"/>
                  </a:solidFill>
                  <a:cs typeface="Arial" panose="020B0604020202020204" pitchFamily="34" charset="0"/>
                </a:rPr>
                <a:t>hkl</a:t>
              </a:r>
              <a:r>
                <a:rPr lang="en-US" altLang="en-US" sz="3600" dirty="0">
                  <a:solidFill>
                    <a:srgbClr val="000000"/>
                  </a:solidFill>
                  <a:cs typeface="Arial" panose="020B0604020202020204" pitchFamily="34" charset="0"/>
                </a:rPr>
                <a:t>)</a:t>
              </a:r>
              <a:endParaRPr lang="el-GR" altLang="en-US" sz="3600" dirty="0">
                <a:solidFill>
                  <a:srgbClr val="000000"/>
                </a:solidFill>
                <a:cs typeface="Arial" panose="020B0604020202020204" pitchFamily="34" charset="0"/>
              </a:endParaRPr>
            </a:p>
          </p:txBody>
        </p:sp>
        <p:sp>
          <p:nvSpPr>
            <p:cNvPr id="126988" name="Line 14"/>
            <p:cNvSpPr>
              <a:spLocks noChangeShapeType="1"/>
            </p:cNvSpPr>
            <p:nvPr/>
          </p:nvSpPr>
          <p:spPr bwMode="auto">
            <a:xfrm flipV="1">
              <a:off x="2280" y="1360"/>
              <a:ext cx="1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
        <p:nvSpPr>
          <p:cNvPr id="126982" name="Text Box 16"/>
          <p:cNvSpPr txBox="1">
            <a:spLocks noChangeArrowheads="1"/>
          </p:cNvSpPr>
          <p:nvPr/>
        </p:nvSpPr>
        <p:spPr bwMode="auto">
          <a:xfrm>
            <a:off x="157163" y="5737225"/>
            <a:ext cx="33956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dirty="0" err="1">
                <a:solidFill>
                  <a:srgbClr val="000000"/>
                </a:solidFill>
                <a:cs typeface="Arial" panose="020B0604020202020204" pitchFamily="34" charset="0"/>
              </a:rPr>
              <a:t>I</a:t>
            </a:r>
            <a:r>
              <a:rPr lang="en-US" altLang="en-US" sz="3600" baseline="-25000" dirty="0" err="1">
                <a:solidFill>
                  <a:srgbClr val="000000"/>
                </a:solidFill>
                <a:cs typeface="Arial" panose="020B0604020202020204" pitchFamily="34" charset="0"/>
              </a:rPr>
              <a:t>pixel</a:t>
            </a:r>
            <a:r>
              <a:rPr lang="en-US" altLang="en-US" sz="3600" dirty="0">
                <a:solidFill>
                  <a:srgbClr val="000000"/>
                </a:solidFill>
                <a:cs typeface="Arial" panose="020B0604020202020204" pitchFamily="34" charset="0"/>
              </a:rPr>
              <a:t> = </a:t>
            </a:r>
            <a:r>
              <a:rPr lang="en-US" altLang="en-US" sz="3600" dirty="0" err="1">
                <a:solidFill>
                  <a:srgbClr val="000000"/>
                </a:solidFill>
                <a:cs typeface="Arial" panose="020B0604020202020204" pitchFamily="34" charset="0"/>
              </a:rPr>
              <a:t>I</a:t>
            </a:r>
            <a:r>
              <a:rPr lang="en-US" altLang="en-US" sz="3600" baseline="-25000" dirty="0" err="1">
                <a:solidFill>
                  <a:srgbClr val="000000"/>
                </a:solidFill>
                <a:cs typeface="Arial" panose="020B0604020202020204" pitchFamily="34" charset="0"/>
              </a:rPr>
              <a:t>beam</a:t>
            </a:r>
            <a:r>
              <a:rPr lang="en-US" altLang="en-US" sz="3600" dirty="0">
                <a:solidFill>
                  <a:srgbClr val="000000"/>
                </a:solidFill>
                <a:cs typeface="Arial" panose="020B0604020202020204" pitchFamily="34" charset="0"/>
              </a:rPr>
              <a:t> r</a:t>
            </a:r>
            <a:r>
              <a:rPr lang="en-US" altLang="en-US" sz="3600" baseline="-25000" dirty="0">
                <a:solidFill>
                  <a:srgbClr val="000000"/>
                </a:solidFill>
                <a:cs typeface="Arial" panose="020B0604020202020204" pitchFamily="34" charset="0"/>
              </a:rPr>
              <a:t>e</a:t>
            </a:r>
            <a:r>
              <a:rPr lang="en-US" altLang="en-US" sz="3600" baseline="30000" dirty="0">
                <a:solidFill>
                  <a:srgbClr val="000000"/>
                </a:solidFill>
                <a:cs typeface="Arial" panose="020B0604020202020204" pitchFamily="34" charset="0"/>
              </a:rPr>
              <a:t>2 </a:t>
            </a:r>
            <a:r>
              <a:rPr lang="el-GR" altLang="en-US" sz="3600" dirty="0">
                <a:solidFill>
                  <a:srgbClr val="000000"/>
                </a:solidFill>
                <a:cs typeface="Arial" panose="020B0604020202020204" pitchFamily="34" charset="0"/>
              </a:rPr>
              <a:t>Ω</a:t>
            </a:r>
          </a:p>
        </p:txBody>
      </p:sp>
      <p:sp>
        <p:nvSpPr>
          <p:cNvPr id="126983" name="Freeform 19"/>
          <p:cNvSpPr>
            <a:spLocks/>
          </p:cNvSpPr>
          <p:nvPr/>
        </p:nvSpPr>
        <p:spPr bwMode="auto">
          <a:xfrm>
            <a:off x="5854700" y="5503863"/>
            <a:ext cx="122238"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26984" name="Freeform 21"/>
          <p:cNvSpPr>
            <a:spLocks/>
          </p:cNvSpPr>
          <p:nvPr/>
        </p:nvSpPr>
        <p:spPr bwMode="auto">
          <a:xfrm flipH="1">
            <a:off x="3506788" y="5503863"/>
            <a:ext cx="122237"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26985" name="TextBox 1"/>
          <p:cNvSpPr txBox="1">
            <a:spLocks noChangeArrowheads="1"/>
          </p:cNvSpPr>
          <p:nvPr/>
        </p:nvSpPr>
        <p:spPr bwMode="auto">
          <a:xfrm>
            <a:off x="347663" y="1247775"/>
            <a:ext cx="811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latin typeface="Courier New" pitchFamily="49" charset="0"/>
                <a:cs typeface="Courier New" pitchFamily="49" charset="0"/>
              </a:rPr>
              <a:t>http://bl831.als.lbl.gov/~jamesh/fastBragg/</a:t>
            </a:r>
          </a:p>
        </p:txBody>
      </p:sp>
    </p:spTree>
    <p:extLst>
      <p:ext uri="{BB962C8B-B14F-4D97-AF65-F5344CB8AC3E}">
        <p14:creationId xmlns:p14="http://schemas.microsoft.com/office/powerpoint/2010/main" val="175021343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dirty="0" err="1" smtClean="0"/>
              <a:t>fastBragg</a:t>
            </a:r>
            <a:r>
              <a:rPr lang="en-US" altLang="en-US" dirty="0" smtClean="0"/>
              <a:t> program</a:t>
            </a:r>
          </a:p>
        </p:txBody>
      </p:sp>
      <p:sp>
        <p:nvSpPr>
          <p:cNvPr id="72707" name="Text Box 4"/>
          <p:cNvSpPr txBox="1">
            <a:spLocks noChangeArrowheads="1"/>
          </p:cNvSpPr>
          <p:nvPr/>
        </p:nvSpPr>
        <p:spPr bwMode="auto">
          <a:xfrm>
            <a:off x="1460500" y="147955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sp>
        <p:nvSpPr>
          <p:cNvPr id="38917" name="Text Box 5"/>
          <p:cNvSpPr txBox="1">
            <a:spLocks noChangeArrowheads="1"/>
          </p:cNvSpPr>
          <p:nvPr/>
        </p:nvSpPr>
        <p:spPr bwMode="auto">
          <a:xfrm>
            <a:off x="271463" y="2038350"/>
            <a:ext cx="4567237"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40000"/>
              </a:lnSpc>
              <a:buFontTx/>
              <a:buChar char="•"/>
            </a:pPr>
            <a:r>
              <a:rPr lang="en-US" altLang="en-US" sz="2800" dirty="0">
                <a:latin typeface="Arial" panose="020B0604020202020204" pitchFamily="34" charset="0"/>
              </a:rPr>
              <a:t>Optimized for nanocrystals</a:t>
            </a:r>
          </a:p>
          <a:p>
            <a:pPr eaLnBrk="1" hangingPunct="1">
              <a:lnSpc>
                <a:spcPct val="140000"/>
              </a:lnSpc>
              <a:buFontTx/>
              <a:buChar char="•"/>
            </a:pPr>
            <a:r>
              <a:rPr lang="en-US" altLang="en-US" sz="2800" dirty="0">
                <a:latin typeface="Arial" panose="020B0604020202020204" pitchFamily="34" charset="0"/>
              </a:rPr>
              <a:t>Square or round</a:t>
            </a:r>
          </a:p>
          <a:p>
            <a:pPr eaLnBrk="1" hangingPunct="1">
              <a:lnSpc>
                <a:spcPct val="140000"/>
              </a:lnSpc>
              <a:buFontTx/>
              <a:buChar char="•"/>
            </a:pPr>
            <a:r>
              <a:rPr lang="en-US" altLang="en-US" sz="2800" dirty="0">
                <a:latin typeface="Arial" panose="020B0604020202020204" pitchFamily="34" charset="0"/>
              </a:rPr>
              <a:t>Takes </a:t>
            </a:r>
            <a:r>
              <a:rPr lang="en-US" altLang="en-US" sz="2800" dirty="0" err="1">
                <a:latin typeface="Arial" panose="020B0604020202020204" pitchFamily="34" charset="0"/>
              </a:rPr>
              <a:t>h,k,l</a:t>
            </a:r>
            <a:r>
              <a:rPr lang="en-US" altLang="en-US" sz="2800" dirty="0">
                <a:latin typeface="Arial" panose="020B0604020202020204" pitchFamily="34" charset="0"/>
              </a:rPr>
              <a:t> and F</a:t>
            </a:r>
          </a:p>
          <a:p>
            <a:pPr eaLnBrk="1" hangingPunct="1">
              <a:lnSpc>
                <a:spcPct val="140000"/>
              </a:lnSpc>
              <a:buFontTx/>
              <a:buChar char="•"/>
            </a:pPr>
            <a:r>
              <a:rPr lang="en-US" altLang="en-US" sz="2800" dirty="0">
                <a:latin typeface="Arial" panose="020B0604020202020204" pitchFamily="34" charset="0"/>
              </a:rPr>
              <a:t>Supports 1 unit cell</a:t>
            </a:r>
          </a:p>
          <a:p>
            <a:pPr eaLnBrk="1" hangingPunct="1">
              <a:lnSpc>
                <a:spcPct val="140000"/>
              </a:lnSpc>
              <a:buFontTx/>
              <a:buChar char="•"/>
            </a:pPr>
            <a:r>
              <a:rPr lang="en-US" altLang="en-US" sz="2800" dirty="0">
                <a:latin typeface="Arial" panose="020B0604020202020204" pitchFamily="34" charset="0"/>
              </a:rPr>
              <a:t>no “</a:t>
            </a:r>
            <a:r>
              <a:rPr lang="en-US" altLang="en-US" sz="2800" dirty="0" err="1">
                <a:latin typeface="Arial" panose="020B0604020202020204" pitchFamily="34" charset="0"/>
              </a:rPr>
              <a:t>mosaicity</a:t>
            </a:r>
            <a:r>
              <a:rPr lang="en-US" altLang="en-US" sz="2800" dirty="0">
                <a:latin typeface="Arial" panose="020B0604020202020204" pitchFamily="34" charset="0"/>
              </a:rPr>
              <a:t>”</a:t>
            </a:r>
          </a:p>
          <a:p>
            <a:pPr eaLnBrk="1" hangingPunct="1">
              <a:lnSpc>
                <a:spcPct val="140000"/>
              </a:lnSpc>
              <a:buFontTx/>
              <a:buChar char="•"/>
            </a:pPr>
            <a:r>
              <a:rPr lang="en-US" altLang="en-US" sz="2800" dirty="0">
                <a:latin typeface="Arial" panose="020B0604020202020204" pitchFamily="34" charset="0"/>
              </a:rPr>
              <a:t>arbitrary “source”</a:t>
            </a:r>
          </a:p>
          <a:p>
            <a:pPr eaLnBrk="1" hangingPunct="1">
              <a:lnSpc>
                <a:spcPct val="140000"/>
              </a:lnSpc>
              <a:buFontTx/>
              <a:buChar char="•"/>
            </a:pPr>
            <a:r>
              <a:rPr lang="en-US" altLang="en-US" sz="2800" dirty="0">
                <a:latin typeface="Arial" panose="020B0604020202020204" pitchFamily="34" charset="0"/>
              </a:rPr>
              <a:t>arbitrary “phi” steps</a:t>
            </a:r>
          </a:p>
        </p:txBody>
      </p:sp>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09800"/>
            <a:ext cx="10699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1"/>
          <p:cNvPicPr>
            <a:picLocks noChangeAspect="1"/>
          </p:cNvPicPr>
          <p:nvPr/>
        </p:nvPicPr>
        <p:blipFill>
          <a:blip r:embed="rId3">
            <a:extLst>
              <a:ext uri="{28A0092B-C50C-407E-A947-70E740481C1C}">
                <a14:useLocalDpi xmlns:a14="http://schemas.microsoft.com/office/drawing/2010/main" val="0"/>
              </a:ext>
            </a:extLst>
          </a:blip>
          <a:srcRect t="30647" r="34476"/>
          <a:stretch>
            <a:fillRect/>
          </a:stretch>
        </p:blipFill>
        <p:spPr bwMode="auto">
          <a:xfrm>
            <a:off x="4187825" y="3429000"/>
            <a:ext cx="3349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814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3732"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sp>
        <p:nvSpPr>
          <p:cNvPr id="2" name="Cube 1"/>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16184049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4755"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47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be 8"/>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22381775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5779"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57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be 5"/>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2019267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6803"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68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be 5"/>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16219580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7827"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78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2"/>
          <p:cNvSpPr txBox="1">
            <a:spLocks noChangeArrowheads="1"/>
          </p:cNvSpPr>
          <p:nvPr/>
        </p:nvSpPr>
        <p:spPr bwMode="auto">
          <a:xfrm>
            <a:off x="1358900" y="163988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rgbClr val="C00000"/>
                </a:solidFill>
                <a:latin typeface="Arial" panose="020B0604020202020204" pitchFamily="34" charset="0"/>
              </a:rPr>
              <a:t>8x larger</a:t>
            </a:r>
          </a:p>
        </p:txBody>
      </p:sp>
      <p:sp>
        <p:nvSpPr>
          <p:cNvPr id="6" name="Cube 5"/>
          <p:cNvSpPr>
            <a:spLocks noChangeAspect="1"/>
          </p:cNvSpPr>
          <p:nvPr/>
        </p:nvSpPr>
        <p:spPr>
          <a:xfrm>
            <a:off x="446088" y="598488"/>
            <a:ext cx="1371600" cy="10668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8245282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8851"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88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5"/>
          <p:cNvSpPr txBox="1">
            <a:spLocks noChangeArrowheads="1"/>
          </p:cNvSpPr>
          <p:nvPr/>
        </p:nvSpPr>
        <p:spPr bwMode="auto">
          <a:xfrm>
            <a:off x="1358900" y="1639888"/>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rgbClr val="C00000"/>
                </a:solidFill>
                <a:latin typeface="Arial" panose="020B0604020202020204" pitchFamily="34" charset="0"/>
              </a:rPr>
              <a:t>64x larger</a:t>
            </a:r>
          </a:p>
        </p:txBody>
      </p:sp>
      <p:sp>
        <p:nvSpPr>
          <p:cNvPr id="7" name="Cube 6"/>
          <p:cNvSpPr>
            <a:spLocks noChangeAspect="1"/>
          </p:cNvSpPr>
          <p:nvPr/>
        </p:nvSpPr>
        <p:spPr>
          <a:xfrm>
            <a:off x="446088" y="598488"/>
            <a:ext cx="2743200" cy="21336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015249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latin typeface="Arial" panose="020B0604020202020204" pitchFamily="34" charset="0"/>
              </a:rPr>
              <a:t>RH: 84.2%</a:t>
            </a:r>
          </a:p>
          <a:p>
            <a:r>
              <a:rPr lang="en-US" sz="3200" dirty="0" smtClean="0">
                <a:solidFill>
                  <a:prstClr val="black"/>
                </a:solidFill>
                <a:latin typeface="Arial" panose="020B0604020202020204" pitchFamily="34" charset="0"/>
              </a:rPr>
              <a:t>  </a:t>
            </a:r>
            <a:r>
              <a:rPr lang="en-US" sz="2800" dirty="0" smtClean="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vs </a:t>
            </a:r>
            <a:r>
              <a:rPr lang="en-US" sz="3200" dirty="0">
                <a:solidFill>
                  <a:prstClr val="black"/>
                </a:solidFill>
                <a:latin typeface="Arial" panose="020B0604020202020204" pitchFamily="34" charset="0"/>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latin typeface="Arial" panose="020B0604020202020204" pitchFamily="34" charset="0"/>
              </a:rPr>
              <a:t>R</a:t>
            </a:r>
            <a:r>
              <a:rPr lang="en-US" sz="3200" baseline="-25000" dirty="0" err="1">
                <a:solidFill>
                  <a:prstClr val="black"/>
                </a:solidFill>
                <a:latin typeface="Arial" panose="020B0604020202020204" pitchFamily="34" charset="0"/>
              </a:rPr>
              <a:t>iso</a:t>
            </a:r>
            <a:r>
              <a:rPr lang="en-US" sz="3200" dirty="0">
                <a:solidFill>
                  <a:prstClr val="black"/>
                </a:solidFill>
                <a:latin typeface="Arial" panose="020B0604020202020204" pitchFamily="34" charset="0"/>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3aw6</a:t>
            </a:r>
          </a:p>
          <a:p>
            <a:r>
              <a:rPr lang="en-US" sz="2400" dirty="0" smtClean="0">
                <a:solidFill>
                  <a:prstClr val="black"/>
                </a:solidFill>
                <a:latin typeface="Arial" panose="020B0604020202020204" pitchFamily="34" charset="0"/>
                <a:cs typeface="Arial" panose="020B0604020202020204" pitchFamily="34" charset="0"/>
              </a:rPr>
              <a:t>3aw7</a:t>
            </a:r>
            <a:endParaRPr lang="en-US" sz="24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prstClr val="black"/>
                </a:solidFill>
                <a:latin typeface="Arial" panose="020B0604020202020204" pitchFamily="34" charset="0"/>
              </a:rPr>
              <a:t>Δ</a:t>
            </a:r>
            <a:r>
              <a:rPr lang="en-US" sz="3200" dirty="0" smtClean="0">
                <a:solidFill>
                  <a:prstClr val="black"/>
                </a:solidFill>
                <a:latin typeface="Arial" panose="020B0604020202020204" pitchFamily="34" charset="0"/>
              </a:rPr>
              <a:t>cell </a:t>
            </a:r>
            <a:r>
              <a:rPr lang="en-US" sz="3200" dirty="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0.7 %</a:t>
            </a:r>
            <a:endParaRPr lang="en-US" sz="3200" dirty="0">
              <a:solidFill>
                <a:prstClr val="black"/>
              </a:solidFill>
              <a:latin typeface="Arial" panose="020B0604020202020204" pitchFamily="34" charset="0"/>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latin typeface="Arial" panose="020B0604020202020204" pitchFamily="34" charset="0"/>
              </a:rPr>
              <a:t>RMSD = 0.18 Å</a:t>
            </a:r>
          </a:p>
        </p:txBody>
      </p:sp>
    </p:spTree>
    <p:extLst>
      <p:ext uri="{BB962C8B-B14F-4D97-AF65-F5344CB8AC3E}">
        <p14:creationId xmlns:p14="http://schemas.microsoft.com/office/powerpoint/2010/main" val="18282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79875" name="Text Box 4"/>
          <p:cNvSpPr txBox="1">
            <a:spLocks noChangeArrowheads="1"/>
          </p:cNvSpPr>
          <p:nvPr/>
        </p:nvSpPr>
        <p:spPr bwMode="auto">
          <a:xfrm>
            <a:off x="3417888" y="1063625"/>
            <a:ext cx="23082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Move one atom</a:t>
            </a:r>
          </a:p>
        </p:txBody>
      </p:sp>
      <p:sp>
        <p:nvSpPr>
          <p:cNvPr id="7987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7987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798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043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80899"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p>
        </p:txBody>
      </p:sp>
      <p:sp>
        <p:nvSpPr>
          <p:cNvPr id="8090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090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09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2817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81923"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Coherent sum: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
        <p:nvSpPr>
          <p:cNvPr id="8192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192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19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2674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82947"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
        <p:nvSpPr>
          <p:cNvPr id="8294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294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29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1413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one atom</a:t>
            </a:r>
          </a:p>
        </p:txBody>
      </p:sp>
      <p:sp>
        <p:nvSpPr>
          <p:cNvPr id="83971"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p>
        </p:txBody>
      </p:sp>
      <p:sp>
        <p:nvSpPr>
          <p:cNvPr id="83972"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3973"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39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28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3654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two ½ atoms</a:t>
            </a:r>
          </a:p>
        </p:txBody>
      </p:sp>
      <p:sp>
        <p:nvSpPr>
          <p:cNvPr id="8499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499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49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Coherent sum: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Tree>
    <p:extLst>
      <p:ext uri="{BB962C8B-B14F-4D97-AF65-F5344CB8AC3E}">
        <p14:creationId xmlns:p14="http://schemas.microsoft.com/office/powerpoint/2010/main" val="28461680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one atom</a:t>
            </a:r>
          </a:p>
        </p:txBody>
      </p:sp>
      <p:sp>
        <p:nvSpPr>
          <p:cNvPr id="8601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602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60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Tree>
    <p:extLst>
      <p:ext uri="{BB962C8B-B14F-4D97-AF65-F5344CB8AC3E}">
        <p14:creationId xmlns:p14="http://schemas.microsoft.com/office/powerpoint/2010/main" val="41365576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87043"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
        <p:nvSpPr>
          <p:cNvPr id="8704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704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70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2028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lattice</a:t>
            </a:r>
          </a:p>
        </p:txBody>
      </p:sp>
      <p:sp>
        <p:nvSpPr>
          <p:cNvPr id="8806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806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80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p>
        </p:txBody>
      </p:sp>
    </p:spTree>
    <p:extLst>
      <p:ext uri="{BB962C8B-B14F-4D97-AF65-F5344CB8AC3E}">
        <p14:creationId xmlns:p14="http://schemas.microsoft.com/office/powerpoint/2010/main" val="28592711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89091"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9092"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89093"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p>
        </p:txBody>
      </p:sp>
      <p:pic>
        <p:nvPicPr>
          <p:cNvPr id="890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656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38168</TotalTime>
  <Words>2693</Words>
  <Application>Microsoft Office PowerPoint</Application>
  <PresentationFormat>On-screen Show (4:3)</PresentationFormat>
  <Paragraphs>576</Paragraphs>
  <Slides>109</Slides>
  <Notes>41</Notes>
  <HiddenSlides>2</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109</vt:i4>
      </vt:variant>
    </vt:vector>
  </HeadingPairs>
  <TitlesOfParts>
    <vt:vector size="116" baseType="lpstr">
      <vt:lpstr>Default Design</vt:lpstr>
      <vt:lpstr>Office Theme</vt:lpstr>
      <vt:lpstr>1_Office Theme</vt:lpstr>
      <vt:lpstr>3_Default Design</vt:lpstr>
      <vt:lpstr>1_Default Design</vt:lpstr>
      <vt:lpstr>2_Default Design</vt:lpstr>
      <vt:lpstr>Chart</vt:lpstr>
      <vt:lpstr>Acknowledgements</vt:lpstr>
      <vt:lpstr>PowerPoint Presentation</vt:lpstr>
      <vt:lpstr>    non-isomorphism</vt:lpstr>
      <vt:lpstr>    non-isomorphism</vt:lpstr>
      <vt:lpstr>PowerPoint Presentation</vt:lpstr>
      <vt:lpstr>PowerPoint Presentation</vt:lpstr>
      <vt:lpstr>PowerPoint Presentation</vt:lpstr>
      <vt:lpstr>PowerPoint Presentation</vt:lpstr>
      <vt:lpstr>Non-isomorphism in lysozyme</vt:lpstr>
      <vt:lpstr>Non-isomorphism in lysozyme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“same drop” ?</vt:lpstr>
      <vt:lpstr>Dehydration: 1964 vs 2015?</vt:lpstr>
      <vt:lpstr>plunge cooling</vt:lpstr>
      <vt:lpstr>plunge cooling</vt:lpstr>
      <vt:lpstr>Warkentin method</vt:lpstr>
      <vt:lpstr>Juers method</vt:lpstr>
      <vt:lpstr>Elastic deformation = non-isomorphism</vt:lpstr>
      <vt:lpstr>Elastic deformation = non-isomorphism</vt:lpstr>
      <vt:lpstr>Plastic deformation = poor diffraction</vt:lpstr>
      <vt:lpstr>Plastic deformation = poor diffraction</vt:lpstr>
      <vt:lpstr>What if we can’t control it?</vt:lpstr>
      <vt:lpstr>Proteins move! Your crystal may be trying to tell you something…</vt:lpstr>
      <vt:lpstr>PowerPoint Presentation</vt:lpstr>
      <vt:lpstr>PowerPoint Presentation</vt:lpstr>
      <vt:lpstr>PowerPoint Presentation</vt:lpstr>
      <vt:lpstr>PowerPoint Presentation</vt:lpstr>
      <vt:lpstr>PowerPoint Presentation</vt:lpstr>
      <vt:lpstr>PowerPoint Presentation</vt:lpstr>
      <vt:lpstr>What was that about phasing?</vt:lpstr>
      <vt:lpstr>Inter-Bragg spots over-sample unit 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Inter-Bragg spots over-sample unit cell?</vt:lpstr>
      <vt:lpstr>square</vt:lpstr>
      <vt:lpstr>round</vt:lpstr>
      <vt:lpstr>What was that about phasing?</vt:lpstr>
      <vt:lpstr>Non-isomorphism in lysozyme</vt:lpstr>
      <vt:lpstr>PowerPoint Presentation</vt:lpstr>
      <vt:lpstr>Bragg’s “minimum wavelength principle”</vt:lpstr>
      <vt:lpstr>How do you solve the phase problem for macromolecules?</vt:lpstr>
      <vt:lpstr>4 deg rotation: 8 “xtals”: before</vt:lpstr>
      <vt:lpstr>4 deg rotation: 8 “xtals”: after</vt:lpstr>
      <vt:lpstr>Summary</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nearBragg program</vt:lpstr>
      <vt:lpstr>PowerPoint Presentation</vt:lpstr>
      <vt:lpstr>PowerPoint Presentation</vt:lpstr>
      <vt:lpstr>average total scattering from points</vt:lpstr>
      <vt:lpstr>fastBragg</vt:lpstr>
      <vt:lpstr>fastBragg program</vt:lpstr>
      <vt:lpstr>fastBragg program</vt:lpstr>
      <vt:lpstr>fastBragg program</vt:lpstr>
      <vt:lpstr>fastBragg program</vt:lpstr>
      <vt:lpstr>fastBragg program</vt:lpstr>
      <vt:lpstr>fastBragg program</vt:lpstr>
      <vt:lpstr>fastBragg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but can you use it?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315</cp:revision>
  <dcterms:created xsi:type="dcterms:W3CDTF">2015-02-10T18:25:02Z</dcterms:created>
  <dcterms:modified xsi:type="dcterms:W3CDTF">2015-10-07T19:05:35Z</dcterms:modified>
</cp:coreProperties>
</file>