
<file path=[Content_Types].xml><?xml version="1.0" encoding="utf-8"?>
<Types xmlns="http://schemas.openxmlformats.org/package/2006/content-types">
  <Default Extension="png" ContentType="image/png"/>
  <Default Extension="mpeg" ContentType="video/mpeg"/>
  <Default Extension="bin" ContentType="application/vnd.openxmlformats-officedocument.oleObject"/>
  <Default Extension="jpeg" ContentType="image/jpeg"/>
  <Default Extension="emf" ContentType="image/x-emf"/>
  <Default Extension="mov" ContentType="video/unknown"/>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9" r:id="rId2"/>
    <p:sldMasterId id="2147483740" r:id="rId3"/>
    <p:sldMasterId id="2147483753" r:id="rId4"/>
    <p:sldMasterId id="2147483766" r:id="rId5"/>
    <p:sldMasterId id="2147483779" r:id="rId6"/>
    <p:sldMasterId id="2147483791" r:id="rId7"/>
    <p:sldMasterId id="2147483817" r:id="rId8"/>
    <p:sldMasterId id="2147483829" r:id="rId9"/>
    <p:sldMasterId id="2147483843" r:id="rId10"/>
    <p:sldMasterId id="2147483858" r:id="rId11"/>
  </p:sldMasterIdLst>
  <p:notesMasterIdLst>
    <p:notesMasterId r:id="rId173"/>
  </p:notesMasterIdLst>
  <p:sldIdLst>
    <p:sldId id="1047" r:id="rId12"/>
    <p:sldId id="998" r:id="rId13"/>
    <p:sldId id="1098" r:id="rId14"/>
    <p:sldId id="999" r:id="rId15"/>
    <p:sldId id="1000" r:id="rId16"/>
    <p:sldId id="1065" r:id="rId17"/>
    <p:sldId id="876" r:id="rId18"/>
    <p:sldId id="877" r:id="rId19"/>
    <p:sldId id="878" r:id="rId20"/>
    <p:sldId id="1071" r:id="rId21"/>
    <p:sldId id="1072" r:id="rId22"/>
    <p:sldId id="1073" r:id="rId23"/>
    <p:sldId id="1074" r:id="rId24"/>
    <p:sldId id="1075" r:id="rId25"/>
    <p:sldId id="1076" r:id="rId26"/>
    <p:sldId id="1077" r:id="rId27"/>
    <p:sldId id="1078" r:id="rId28"/>
    <p:sldId id="1079" r:id="rId29"/>
    <p:sldId id="1080" r:id="rId30"/>
    <p:sldId id="1081" r:id="rId31"/>
    <p:sldId id="1082" r:id="rId32"/>
    <p:sldId id="1083" r:id="rId33"/>
    <p:sldId id="1084" r:id="rId34"/>
    <p:sldId id="1085" r:id="rId35"/>
    <p:sldId id="1086" r:id="rId36"/>
    <p:sldId id="1087" r:id="rId37"/>
    <p:sldId id="1088" r:id="rId38"/>
    <p:sldId id="1089" r:id="rId39"/>
    <p:sldId id="1090" r:id="rId40"/>
    <p:sldId id="1091" r:id="rId41"/>
    <p:sldId id="1092" r:id="rId42"/>
    <p:sldId id="1093" r:id="rId43"/>
    <p:sldId id="1094" r:id="rId44"/>
    <p:sldId id="1095" r:id="rId45"/>
    <p:sldId id="1096" r:id="rId46"/>
    <p:sldId id="1097" r:id="rId47"/>
    <p:sldId id="913" r:id="rId48"/>
    <p:sldId id="995" r:id="rId49"/>
    <p:sldId id="996" r:id="rId50"/>
    <p:sldId id="915" r:id="rId51"/>
    <p:sldId id="916" r:id="rId52"/>
    <p:sldId id="917" r:id="rId53"/>
    <p:sldId id="918" r:id="rId54"/>
    <p:sldId id="919" r:id="rId55"/>
    <p:sldId id="920" r:id="rId56"/>
    <p:sldId id="922" r:id="rId57"/>
    <p:sldId id="923" r:id="rId58"/>
    <p:sldId id="921" r:id="rId59"/>
    <p:sldId id="925" r:id="rId60"/>
    <p:sldId id="926" r:id="rId61"/>
    <p:sldId id="927" r:id="rId62"/>
    <p:sldId id="928" r:id="rId63"/>
    <p:sldId id="929" r:id="rId64"/>
    <p:sldId id="930" r:id="rId65"/>
    <p:sldId id="1001" r:id="rId66"/>
    <p:sldId id="1002" r:id="rId67"/>
    <p:sldId id="1003" r:id="rId68"/>
    <p:sldId id="1004" r:id="rId69"/>
    <p:sldId id="1005" r:id="rId70"/>
    <p:sldId id="1006" r:id="rId71"/>
    <p:sldId id="1007" r:id="rId72"/>
    <p:sldId id="1008" r:id="rId73"/>
    <p:sldId id="1009" r:id="rId74"/>
    <p:sldId id="1010" r:id="rId75"/>
    <p:sldId id="1011" r:id="rId76"/>
    <p:sldId id="1012" r:id="rId77"/>
    <p:sldId id="1013" r:id="rId78"/>
    <p:sldId id="1014" r:id="rId79"/>
    <p:sldId id="1015" r:id="rId80"/>
    <p:sldId id="1016" r:id="rId81"/>
    <p:sldId id="1017" r:id="rId82"/>
    <p:sldId id="1018" r:id="rId83"/>
    <p:sldId id="1019" r:id="rId84"/>
    <p:sldId id="1020" r:id="rId85"/>
    <p:sldId id="1021" r:id="rId86"/>
    <p:sldId id="1022" r:id="rId87"/>
    <p:sldId id="1023" r:id="rId88"/>
    <p:sldId id="1024" r:id="rId89"/>
    <p:sldId id="1025" r:id="rId90"/>
    <p:sldId id="1026" r:id="rId91"/>
    <p:sldId id="1027" r:id="rId92"/>
    <p:sldId id="1028" r:id="rId93"/>
    <p:sldId id="1029" r:id="rId94"/>
    <p:sldId id="1030" r:id="rId95"/>
    <p:sldId id="1031" r:id="rId96"/>
    <p:sldId id="976" r:id="rId97"/>
    <p:sldId id="979" r:id="rId98"/>
    <p:sldId id="980" r:id="rId99"/>
    <p:sldId id="1099" r:id="rId100"/>
    <p:sldId id="1066" r:id="rId101"/>
    <p:sldId id="1043" r:id="rId102"/>
    <p:sldId id="942" r:id="rId103"/>
    <p:sldId id="944" r:id="rId104"/>
    <p:sldId id="947" r:id="rId105"/>
    <p:sldId id="948" r:id="rId106"/>
    <p:sldId id="458" r:id="rId107"/>
    <p:sldId id="449" r:id="rId108"/>
    <p:sldId id="451" r:id="rId109"/>
    <p:sldId id="454" r:id="rId110"/>
    <p:sldId id="457" r:id="rId111"/>
    <p:sldId id="456" r:id="rId112"/>
    <p:sldId id="459" r:id="rId113"/>
    <p:sldId id="949" r:id="rId114"/>
    <p:sldId id="955" r:id="rId115"/>
    <p:sldId id="1100" r:id="rId116"/>
    <p:sldId id="445" r:id="rId117"/>
    <p:sldId id="960" r:id="rId118"/>
    <p:sldId id="961" r:id="rId119"/>
    <p:sldId id="863" r:id="rId120"/>
    <p:sldId id="256" r:id="rId121"/>
    <p:sldId id="865" r:id="rId122"/>
    <p:sldId id="968" r:id="rId123"/>
    <p:sldId id="1045" r:id="rId124"/>
    <p:sldId id="1046" r:id="rId125"/>
    <p:sldId id="969" r:id="rId126"/>
    <p:sldId id="970" r:id="rId127"/>
    <p:sldId id="971" r:id="rId128"/>
    <p:sldId id="1069" r:id="rId129"/>
    <p:sldId id="972" r:id="rId130"/>
    <p:sldId id="1044" r:id="rId131"/>
    <p:sldId id="589" r:id="rId132"/>
    <p:sldId id="590" r:id="rId133"/>
    <p:sldId id="591" r:id="rId134"/>
    <p:sldId id="981" r:id="rId135"/>
    <p:sldId id="867" r:id="rId136"/>
    <p:sldId id="868" r:id="rId137"/>
    <p:sldId id="869" r:id="rId138"/>
    <p:sldId id="870" r:id="rId139"/>
    <p:sldId id="1068" r:id="rId140"/>
    <p:sldId id="871" r:id="rId141"/>
    <p:sldId id="872" r:id="rId142"/>
    <p:sldId id="873" r:id="rId143"/>
    <p:sldId id="874" r:id="rId144"/>
    <p:sldId id="875" r:id="rId145"/>
    <p:sldId id="1048" r:id="rId146"/>
    <p:sldId id="1049" r:id="rId147"/>
    <p:sldId id="1050" r:id="rId148"/>
    <p:sldId id="1051" r:id="rId149"/>
    <p:sldId id="1052" r:id="rId150"/>
    <p:sldId id="1053" r:id="rId151"/>
    <p:sldId id="1054" r:id="rId152"/>
    <p:sldId id="1055" r:id="rId153"/>
    <p:sldId id="1056" r:id="rId154"/>
    <p:sldId id="1057" r:id="rId155"/>
    <p:sldId id="1058" r:id="rId156"/>
    <p:sldId id="1059" r:id="rId157"/>
    <p:sldId id="1060" r:id="rId158"/>
    <p:sldId id="1061" r:id="rId159"/>
    <p:sldId id="1062" r:id="rId160"/>
    <p:sldId id="1067" r:id="rId161"/>
    <p:sldId id="1042" r:id="rId162"/>
    <p:sldId id="1032" r:id="rId163"/>
    <p:sldId id="1033" r:id="rId164"/>
    <p:sldId id="1034" r:id="rId165"/>
    <p:sldId id="1035" r:id="rId166"/>
    <p:sldId id="1036" r:id="rId167"/>
    <p:sldId id="1037" r:id="rId168"/>
    <p:sldId id="1038" r:id="rId169"/>
    <p:sldId id="1039" r:id="rId170"/>
    <p:sldId id="1040" r:id="rId171"/>
    <p:sldId id="1041" r:id="rId17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CC00"/>
    <a:srgbClr val="0066CC"/>
    <a:srgbClr val="99CCFF"/>
    <a:srgbClr val="006600"/>
    <a:srgbClr val="0066FF"/>
    <a:srgbClr val="BBFFFF"/>
    <a:srgbClr val="FF0000"/>
    <a:srgbClr val="652143"/>
    <a:srgbClr val="321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475" y="-8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12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38" Type="http://schemas.openxmlformats.org/officeDocument/2006/relationships/slide" Target="slides/slide127.xml"/><Relationship Id="rId154" Type="http://schemas.openxmlformats.org/officeDocument/2006/relationships/slide" Target="slides/slide143.xml"/><Relationship Id="rId159" Type="http://schemas.openxmlformats.org/officeDocument/2006/relationships/slide" Target="slides/slide148.xml"/><Relationship Id="rId175" Type="http://schemas.openxmlformats.org/officeDocument/2006/relationships/viewProps" Target="viewProps.xml"/><Relationship Id="rId170" Type="http://schemas.openxmlformats.org/officeDocument/2006/relationships/slide" Target="slides/slide159.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144" Type="http://schemas.openxmlformats.org/officeDocument/2006/relationships/slide" Target="slides/slide133.xml"/><Relationship Id="rId149" Type="http://schemas.openxmlformats.org/officeDocument/2006/relationships/slide" Target="slides/slide138.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160" Type="http://schemas.openxmlformats.org/officeDocument/2006/relationships/slide" Target="slides/slide149.xml"/><Relationship Id="rId165" Type="http://schemas.openxmlformats.org/officeDocument/2006/relationships/slide" Target="slides/slide15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slide" Target="slides/slide128.xml"/><Relationship Id="rId80" Type="http://schemas.openxmlformats.org/officeDocument/2006/relationships/slide" Target="slides/slide69.xml"/><Relationship Id="rId85" Type="http://schemas.openxmlformats.org/officeDocument/2006/relationships/slide" Target="slides/slide74.xml"/><Relationship Id="rId150" Type="http://schemas.openxmlformats.org/officeDocument/2006/relationships/slide" Target="slides/slide139.xml"/><Relationship Id="rId155" Type="http://schemas.openxmlformats.org/officeDocument/2006/relationships/slide" Target="slides/slide144.xml"/><Relationship Id="rId171" Type="http://schemas.openxmlformats.org/officeDocument/2006/relationships/slide" Target="slides/slide160.xml"/><Relationship Id="rId176" Type="http://schemas.openxmlformats.org/officeDocument/2006/relationships/theme" Target="theme/theme1.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slide" Target="slides/slide129.xml"/><Relationship Id="rId145" Type="http://schemas.openxmlformats.org/officeDocument/2006/relationships/slide" Target="slides/slide134.xml"/><Relationship Id="rId161" Type="http://schemas.openxmlformats.org/officeDocument/2006/relationships/slide" Target="slides/slide150.xml"/><Relationship Id="rId166" Type="http://schemas.openxmlformats.org/officeDocument/2006/relationships/slide" Target="slides/slide15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30" Type="http://schemas.openxmlformats.org/officeDocument/2006/relationships/slide" Target="slides/slide119.xml"/><Relationship Id="rId135" Type="http://schemas.openxmlformats.org/officeDocument/2006/relationships/slide" Target="slides/slide124.xml"/><Relationship Id="rId143" Type="http://schemas.openxmlformats.org/officeDocument/2006/relationships/slide" Target="slides/slide132.xml"/><Relationship Id="rId148" Type="http://schemas.openxmlformats.org/officeDocument/2006/relationships/slide" Target="slides/slide137.xml"/><Relationship Id="rId151" Type="http://schemas.openxmlformats.org/officeDocument/2006/relationships/slide" Target="slides/slide140.xml"/><Relationship Id="rId156" Type="http://schemas.openxmlformats.org/officeDocument/2006/relationships/slide" Target="slides/slide145.xml"/><Relationship Id="rId164" Type="http://schemas.openxmlformats.org/officeDocument/2006/relationships/slide" Target="slides/slide153.xml"/><Relationship Id="rId169" Type="http://schemas.openxmlformats.org/officeDocument/2006/relationships/slide" Target="slides/slide158.xml"/><Relationship Id="rId177"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slide" Target="slides/slide161.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167" Type="http://schemas.openxmlformats.org/officeDocument/2006/relationships/slide" Target="slides/slide156.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slide" Target="slides/slide15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73" Type="http://schemas.openxmlformats.org/officeDocument/2006/relationships/notesMaster" Target="notesMasters/notesMaster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presProps" Target="presProps.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686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68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86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687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687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D8793B82-978A-4DDB-A62E-DCE29ED56AF7}" type="slidenum">
              <a:rPr lang="en-US" altLang="en-US"/>
              <a:pPr/>
              <a:t>‹#›</a:t>
            </a:fld>
            <a:endParaRPr lang="en-US" altLang="en-US"/>
          </a:p>
        </p:txBody>
      </p:sp>
    </p:spTree>
    <p:extLst>
      <p:ext uri="{BB962C8B-B14F-4D97-AF65-F5344CB8AC3E}">
        <p14:creationId xmlns:p14="http://schemas.microsoft.com/office/powerpoint/2010/main" val="11504176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title may sound ostentatious,</a:t>
            </a:r>
            <a:r>
              <a:rPr lang="en-US" baseline="0" dirty="0" smtClean="0"/>
              <a:t> but we really did play a central role in finding a cure for one very nasty type of cancer.  This was one of the few clinical trials that was stopped early so that the patients in the control group could be treated.  </a:t>
            </a:r>
            <a:r>
              <a:rPr lang="en-US" baseline="0" dirty="0" err="1" smtClean="0"/>
              <a:t>Plexxikon</a:t>
            </a:r>
            <a:r>
              <a:rPr lang="en-US" baseline="0" dirty="0" smtClean="0"/>
              <a:t> now has a promising new candidate for TGCT, and still others in the </a:t>
            </a:r>
            <a:r>
              <a:rPr lang="en-US" baseline="0" dirty="0" err="1" smtClean="0"/>
              <a:t>pipline</a:t>
            </a:r>
            <a:r>
              <a:rPr lang="en-US" baseline="0" dirty="0" smtClean="0"/>
              <a:t>.  I mention this here because </a:t>
            </a:r>
            <a:r>
              <a:rPr lang="en-US" baseline="0" dirty="0" err="1" smtClean="0"/>
              <a:t>Plexxikon</a:t>
            </a:r>
            <a:r>
              <a:rPr lang="en-US" baseline="0" dirty="0" smtClean="0"/>
              <a:t> almost exclusively uses ALS 8.3.1, and we have a 16-year relationship with them.  The sale of </a:t>
            </a:r>
            <a:r>
              <a:rPr lang="en-US" baseline="0" dirty="0" err="1" smtClean="0"/>
              <a:t>Plexxikon</a:t>
            </a:r>
            <a:r>
              <a:rPr lang="en-US" baseline="0" dirty="0" smtClean="0"/>
              <a:t> to Daiichi Sankyo brought nearly $1B into the California economy, and was a significant justification for the MRPI program.</a:t>
            </a:r>
            <a:endParaRPr lang="en-US" dirty="0"/>
          </a:p>
        </p:txBody>
      </p:sp>
      <p:sp>
        <p:nvSpPr>
          <p:cNvPr id="4" name="Slide Number Placeholder 3"/>
          <p:cNvSpPr>
            <a:spLocks noGrp="1"/>
          </p:cNvSpPr>
          <p:nvPr>
            <p:ph type="sldNum" sz="quarter" idx="10"/>
          </p:nvPr>
        </p:nvSpPr>
        <p:spPr/>
        <p:txBody>
          <a:bodyPr/>
          <a:lstStyle/>
          <a:p>
            <a:fld id="{ED6A7B43-3304-4FEB-85EA-2FF37D82E690}" type="slidenum">
              <a:rPr lang="en-US" altLang="en-US" smtClean="0"/>
              <a:pPr/>
              <a:t>6</a:t>
            </a:fld>
            <a:endParaRPr lang="en-US" altLang="en-US"/>
          </a:p>
        </p:txBody>
      </p:sp>
    </p:spTree>
    <p:extLst>
      <p:ext uri="{BB962C8B-B14F-4D97-AF65-F5344CB8AC3E}">
        <p14:creationId xmlns:p14="http://schemas.microsoft.com/office/powerpoint/2010/main" val="1013684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37AA963-35E8-45EF-826A-5F9BEB52CF50}" type="slidenum">
              <a:rPr lang="en-US" altLang="en-US">
                <a:solidFill>
                  <a:prstClr val="black"/>
                </a:solidFill>
              </a:rPr>
              <a:pPr eaLnBrk="1" hangingPunct="1"/>
              <a:t>89</a:t>
            </a:fld>
            <a:endParaRPr lang="en-US" altLang="en-US">
              <a:solidFill>
                <a:prstClr val="black"/>
              </a:solidFill>
            </a:endParaRPr>
          </a:p>
        </p:txBody>
      </p:sp>
      <p:sp>
        <p:nvSpPr>
          <p:cNvPr id="142339" name="Rectangle 2"/>
          <p:cNvSpPr>
            <a:spLocks noRot="1" noChangeArrowheads="1" noTextEdit="1"/>
          </p:cNvSpPr>
          <p:nvPr>
            <p:ph type="sldImg"/>
          </p:nvPr>
        </p:nvSpPr>
        <p:spPr>
          <a:xfrm>
            <a:off x="1125538" y="711200"/>
            <a:ext cx="4606925" cy="3454400"/>
          </a:xfrm>
          <a:ln/>
        </p:spPr>
      </p:sp>
      <p:sp>
        <p:nvSpPr>
          <p:cNvPr id="142340" name="Rectangle 3"/>
          <p:cNvSpPr>
            <a:spLocks noGrp="1" noChangeArrowheads="1"/>
          </p:cNvSpPr>
          <p:nvPr>
            <p:ph type="body" idx="1"/>
          </p:nvPr>
        </p:nvSpPr>
        <p:spPr>
          <a:xfrm>
            <a:off x="914400" y="4368800"/>
            <a:ext cx="5029200" cy="4064000"/>
          </a:xfrm>
          <a:noFill/>
        </p:spPr>
        <p:txBody>
          <a:bodyPr/>
          <a:lstStyle/>
          <a:p>
            <a:pPr eaLnBrk="1" hangingPunct="1"/>
            <a:endParaRPr lang="en-US" alt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37AA963-35E8-45EF-826A-5F9BEB52CF50}" type="slidenum">
              <a:rPr lang="en-US" altLang="en-US">
                <a:solidFill>
                  <a:prstClr val="black"/>
                </a:solidFill>
              </a:rPr>
              <a:pPr eaLnBrk="1" hangingPunct="1"/>
              <a:t>105</a:t>
            </a:fld>
            <a:endParaRPr lang="en-US" altLang="en-US">
              <a:solidFill>
                <a:prstClr val="black"/>
              </a:solidFill>
            </a:endParaRPr>
          </a:p>
        </p:txBody>
      </p:sp>
      <p:sp>
        <p:nvSpPr>
          <p:cNvPr id="142339" name="Rectangle 2"/>
          <p:cNvSpPr>
            <a:spLocks noRot="1" noChangeArrowheads="1" noTextEdit="1"/>
          </p:cNvSpPr>
          <p:nvPr>
            <p:ph type="sldImg"/>
          </p:nvPr>
        </p:nvSpPr>
        <p:spPr>
          <a:xfrm>
            <a:off x="1125538" y="711200"/>
            <a:ext cx="4606925" cy="3454400"/>
          </a:xfrm>
          <a:ln/>
        </p:spPr>
      </p:sp>
      <p:sp>
        <p:nvSpPr>
          <p:cNvPr id="142340" name="Rectangle 3"/>
          <p:cNvSpPr>
            <a:spLocks noGrp="1" noChangeArrowheads="1"/>
          </p:cNvSpPr>
          <p:nvPr>
            <p:ph type="body" idx="1"/>
          </p:nvPr>
        </p:nvSpPr>
        <p:spPr>
          <a:xfrm>
            <a:off x="914400" y="4368800"/>
            <a:ext cx="5029200" cy="4064000"/>
          </a:xfrm>
          <a:noFill/>
        </p:spPr>
        <p:txBody>
          <a:bodyPr/>
          <a:lstStyle/>
          <a:p>
            <a:pPr eaLnBrk="1" hangingPunct="1"/>
            <a:endParaRPr lang="en-US" alt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96DE06C-B040-47EA-A9AD-F6F82F42EB85}" type="slidenum">
              <a:rPr lang="en-US" altLang="en-US">
                <a:solidFill>
                  <a:prstClr val="black"/>
                </a:solidFill>
              </a:rPr>
              <a:pPr eaLnBrk="1" hangingPunct="1"/>
              <a:t>113</a:t>
            </a:fld>
            <a:endParaRPr lang="en-US" altLang="en-US">
              <a:solidFill>
                <a:prstClr val="black"/>
              </a:solidFill>
            </a:endParaRPr>
          </a:p>
        </p:txBody>
      </p:sp>
      <p:sp>
        <p:nvSpPr>
          <p:cNvPr id="158723" name="Rectangle 2"/>
          <p:cNvSpPr>
            <a:spLocks noRo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r>
              <a:rPr lang="en-US" altLang="en-US" smtClean="0">
                <a:latin typeface="Arial" charset="0"/>
              </a:rPr>
              <a:t>Next slide please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AFFB940-F679-4B90-B8B5-708C8AF8D4C4}" type="slidenum">
              <a:rPr lang="en-US" altLang="en-US">
                <a:solidFill>
                  <a:prstClr val="black"/>
                </a:solidFill>
              </a:rPr>
              <a:pPr eaLnBrk="1" hangingPunct="1"/>
              <a:t>114</a:t>
            </a:fld>
            <a:endParaRPr lang="en-US" altLang="en-US">
              <a:solidFill>
                <a:prstClr val="black"/>
              </a:solidFill>
            </a:endParaRPr>
          </a:p>
        </p:txBody>
      </p:sp>
      <p:sp>
        <p:nvSpPr>
          <p:cNvPr id="159747" name="Rectangle 2"/>
          <p:cNvSpPr>
            <a:spLocks noRo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r>
              <a:rPr lang="en-US" altLang="en-US" smtClean="0">
                <a:latin typeface="Arial" charset="0"/>
              </a:rPr>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3FBDC9A-C52F-4C8D-ADA1-90A5787013FA}" type="slidenum">
              <a:rPr lang="en-US" altLang="en-US"/>
              <a:pPr/>
              <a:t>‹#›</a:t>
            </a:fld>
            <a:endParaRPr lang="en-US" altLang="en-US"/>
          </a:p>
        </p:txBody>
      </p:sp>
    </p:spTree>
    <p:extLst>
      <p:ext uri="{BB962C8B-B14F-4D97-AF65-F5344CB8AC3E}">
        <p14:creationId xmlns:p14="http://schemas.microsoft.com/office/powerpoint/2010/main" val="1472192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0D3498C-ACBE-4B7C-8C3E-F9957E266BEA}" type="slidenum">
              <a:rPr lang="en-US" altLang="en-US"/>
              <a:pPr/>
              <a:t>‹#›</a:t>
            </a:fld>
            <a:endParaRPr lang="en-US" altLang="en-US"/>
          </a:p>
        </p:txBody>
      </p:sp>
    </p:spTree>
    <p:extLst>
      <p:ext uri="{BB962C8B-B14F-4D97-AF65-F5344CB8AC3E}">
        <p14:creationId xmlns:p14="http://schemas.microsoft.com/office/powerpoint/2010/main" val="4725946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6253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08507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81450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10/3/2018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7171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10/3/2018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51421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10/3/2018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2198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47704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395949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506880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581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D497F76-F8D5-472E-9616-A78ADBA264D9}" type="slidenum">
              <a:rPr lang="en-US" altLang="en-US"/>
              <a:pPr/>
              <a:t>‹#›</a:t>
            </a:fld>
            <a:endParaRPr lang="en-US" altLang="en-US"/>
          </a:p>
        </p:txBody>
      </p:sp>
    </p:spTree>
    <p:extLst>
      <p:ext uri="{BB962C8B-B14F-4D97-AF65-F5344CB8AC3E}">
        <p14:creationId xmlns:p14="http://schemas.microsoft.com/office/powerpoint/2010/main" val="20684678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42734881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30292864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3FBDC9A-C52F-4C8D-ADA1-90A5787013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12901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C169B5-376F-494A-826D-0F2F49B857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01964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DD5BFC-ED0A-40FE-A6F0-B53A905E64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87187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8608AB6-DD3E-4104-AC86-EA1F80A2DE2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1540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D0391DB-C5D1-4A15-B4D3-B928FFC25E4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85533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FE7DBB3-2731-406B-AA43-A933E3A52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6555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72823B-C47E-43FC-86D7-DEE066A0A1F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75104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0A06C75-35F7-4AD0-9C6C-42CDC756C04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2456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E4BF0624-F2DD-4B57-BED9-CBFFAC30753F}" type="slidenum">
              <a:rPr lang="en-US" altLang="en-US"/>
              <a:pPr/>
              <a:t>‹#›</a:t>
            </a:fld>
            <a:endParaRPr lang="en-US" altLang="en-US"/>
          </a:p>
        </p:txBody>
      </p:sp>
    </p:spTree>
    <p:extLst>
      <p:ext uri="{BB962C8B-B14F-4D97-AF65-F5344CB8AC3E}">
        <p14:creationId xmlns:p14="http://schemas.microsoft.com/office/powerpoint/2010/main" val="3862959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ABE04E7-9959-4198-9B67-4E551454B29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30904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D3498C-ACBE-4B7C-8C3E-F9957E266BE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31542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D497F76-F8D5-472E-9616-A78ADBA264D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58776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E4BF0624-F2DD-4B57-BED9-CBFFAC30753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58417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AE041DBA-4FAB-4B55-9DAA-95B63EACEE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12232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CACB4ED-6943-4AC0-9821-4D1FA07B90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1018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95A064-95D4-4091-9CD4-DEACD92511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41447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7C71BF-69C0-45F3-BBA4-E553C0A5B4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78157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443447-3198-4E50-9796-56608F30BF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94427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3A2AE8-EA8A-46A8-84BD-99E59D5F18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2545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AE041DBA-4FAB-4B55-9DAA-95B63EACEE7B}" type="slidenum">
              <a:rPr lang="en-US" altLang="en-US"/>
              <a:pPr/>
              <a:t>‹#›</a:t>
            </a:fld>
            <a:endParaRPr lang="en-US" altLang="en-US"/>
          </a:p>
        </p:txBody>
      </p:sp>
    </p:spTree>
    <p:extLst>
      <p:ext uri="{BB962C8B-B14F-4D97-AF65-F5344CB8AC3E}">
        <p14:creationId xmlns:p14="http://schemas.microsoft.com/office/powerpoint/2010/main" val="210030040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F65433-A688-4E34-97FF-AAA2DF25F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71249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52F3C13-F3DF-463F-8D62-F16BB5BCA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96555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B4FDB14-C010-4BB5-B50D-1A9A2FD8AC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70738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0CEC25-2E8C-44C8-8EE3-C2B316D73E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32044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8CED96-C12B-4440-83FD-B51E53A8C8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52470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EA741D-B5E3-44AA-8DA9-DAB68193D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52488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ADCDD6-9595-4DD5-B204-9AB9867F73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26436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DA33B5-C503-428D-A416-E60E4C2C41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4380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CACB4ED-6943-4AC0-9821-4D1FA07B907B}" type="slidenum">
              <a:rPr lang="en-US" altLang="en-US"/>
              <a:pPr/>
              <a:t>‹#›</a:t>
            </a:fld>
            <a:endParaRPr lang="en-US" altLang="en-US"/>
          </a:p>
        </p:txBody>
      </p:sp>
    </p:spTree>
    <p:extLst>
      <p:ext uri="{BB962C8B-B14F-4D97-AF65-F5344CB8AC3E}">
        <p14:creationId xmlns:p14="http://schemas.microsoft.com/office/powerpoint/2010/main" val="29942539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0D3066-AC0A-4D1B-A0CA-E7EEB995070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49577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A12168-BE1C-4838-BDEF-39CF02F991C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33153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E56D13-3270-4518-B5FB-4BC7495E44E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95804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13920D-AD85-43C6-8E39-1B32EC1A29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47062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0E40908-B101-4183-8E78-A26B8164CED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3263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1C169B5-376F-494A-826D-0F2F49B85707}" type="slidenum">
              <a:rPr lang="en-US" altLang="en-US"/>
              <a:pPr/>
              <a:t>‹#›</a:t>
            </a:fld>
            <a:endParaRPr lang="en-US" altLang="en-US"/>
          </a:p>
        </p:txBody>
      </p:sp>
    </p:spTree>
    <p:extLst>
      <p:ext uri="{BB962C8B-B14F-4D97-AF65-F5344CB8AC3E}">
        <p14:creationId xmlns:p14="http://schemas.microsoft.com/office/powerpoint/2010/main" val="3431051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D942EB-4BB4-47BB-A347-8281C20B516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125792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E10EEE-14BF-4B15-BA0E-AB81D0F320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39481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FC4F2-151C-491D-8505-7D157EEF64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276004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5E0B49-625E-4777-BE10-0E1CB757C1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46521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1D912E-57AA-4537-B561-00F759FA808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29035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82BB03-3830-4928-AF47-9D38DDC4B84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787110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F62172-BB84-4520-8BDF-5BB7BA07DA3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402477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497601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95A064-95D4-4091-9CD4-DEACD92511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82924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7C71BF-69C0-45F3-BBA4-E553C0A5B4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522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6DD5BFC-ED0A-40FE-A6F0-B53A905E645F}" type="slidenum">
              <a:rPr lang="en-US" altLang="en-US"/>
              <a:pPr/>
              <a:t>‹#›</a:t>
            </a:fld>
            <a:endParaRPr lang="en-US" altLang="en-US"/>
          </a:p>
        </p:txBody>
      </p:sp>
    </p:spTree>
    <p:extLst>
      <p:ext uri="{BB962C8B-B14F-4D97-AF65-F5344CB8AC3E}">
        <p14:creationId xmlns:p14="http://schemas.microsoft.com/office/powerpoint/2010/main" val="17359969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443447-3198-4E50-9796-56608F30BF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7313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3A2AE8-EA8A-46A8-84BD-99E59D5F18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5317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F65433-A688-4E34-97FF-AAA2DF25F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8541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52F3C13-F3DF-463F-8D62-F16BB5BCA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68352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B4FDB14-C010-4BB5-B50D-1A9A2FD8AC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81948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0CEC25-2E8C-44C8-8EE3-C2B316D73E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80332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8CED96-C12B-4440-83FD-B51E53A8C8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18456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EA741D-B5E3-44AA-8DA9-DAB68193D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93283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ADCDD6-9595-4DD5-B204-9AB9867F73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08716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DA33B5-C503-428D-A416-E60E4C2C41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1543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8608AB6-DD3E-4104-AC86-EA1F80A2DE2B}" type="slidenum">
              <a:rPr lang="en-US" altLang="en-US"/>
              <a:pPr/>
              <a:t>‹#›</a:t>
            </a:fld>
            <a:endParaRPr lang="en-US" altLang="en-US"/>
          </a:p>
        </p:txBody>
      </p:sp>
    </p:spTree>
    <p:extLst>
      <p:ext uri="{BB962C8B-B14F-4D97-AF65-F5344CB8AC3E}">
        <p14:creationId xmlns:p14="http://schemas.microsoft.com/office/powerpoint/2010/main" val="23900496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95A064-95D4-4091-9CD4-DEACD92511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07811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7C71BF-69C0-45F3-BBA4-E553C0A5B4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01701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443447-3198-4E50-9796-56608F30BF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99650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3A2AE8-EA8A-46A8-84BD-99E59D5F18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15723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F65433-A688-4E34-97FF-AAA2DF25F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39420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52F3C13-F3DF-463F-8D62-F16BB5BCA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86392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B4FDB14-C010-4BB5-B50D-1A9A2FD8AC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91252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0CEC25-2E8C-44C8-8EE3-C2B316D73E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3787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8CED96-C12B-4440-83FD-B51E53A8C8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4104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EA741D-B5E3-44AA-8DA9-DAB68193D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0084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6D0391DB-C5D1-4A15-B4D3-B928FFC25E4D}" type="slidenum">
              <a:rPr lang="en-US" altLang="en-US"/>
              <a:pPr/>
              <a:t>‹#›</a:t>
            </a:fld>
            <a:endParaRPr lang="en-US" altLang="en-US"/>
          </a:p>
        </p:txBody>
      </p:sp>
    </p:spTree>
    <p:extLst>
      <p:ext uri="{BB962C8B-B14F-4D97-AF65-F5344CB8AC3E}">
        <p14:creationId xmlns:p14="http://schemas.microsoft.com/office/powerpoint/2010/main" val="34129362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ADCDD6-9595-4DD5-B204-9AB9867F73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26226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DA33B5-C503-428D-A416-E60E4C2C41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2731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95A064-95D4-4091-9CD4-DEACD92511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16372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7C71BF-69C0-45F3-BBA4-E553C0A5B4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12169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443447-3198-4E50-9796-56608F30BF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42784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3A2AE8-EA8A-46A8-84BD-99E59D5F18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71972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F65433-A688-4E34-97FF-AAA2DF25F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03999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52F3C13-F3DF-463F-8D62-F16BB5BCA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66988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B4FDB14-C010-4BB5-B50D-1A9A2FD8AC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85150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0CEC25-2E8C-44C8-8EE3-C2B316D73E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125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6FE7DBB3-2731-406B-AA43-A933E3A527A8}" type="slidenum">
              <a:rPr lang="en-US" altLang="en-US"/>
              <a:pPr/>
              <a:t>‹#›</a:t>
            </a:fld>
            <a:endParaRPr lang="en-US" altLang="en-US"/>
          </a:p>
        </p:txBody>
      </p:sp>
    </p:spTree>
    <p:extLst>
      <p:ext uri="{BB962C8B-B14F-4D97-AF65-F5344CB8AC3E}">
        <p14:creationId xmlns:p14="http://schemas.microsoft.com/office/powerpoint/2010/main" val="4118468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8CED96-C12B-4440-83FD-B51E53A8C8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18229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EA741D-B5E3-44AA-8DA9-DAB68193D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57009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ADCDD6-9595-4DD5-B204-9AB9867F73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84391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DA33B5-C503-428D-A416-E60E4C2C41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13797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72981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80298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05421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83685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10/4/2018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78283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10/4/2018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9762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4672823B-C47E-43FC-86D7-DEE066A0A1FB}" type="slidenum">
              <a:rPr lang="en-US" altLang="en-US"/>
              <a:pPr/>
              <a:t>‹#›</a:t>
            </a:fld>
            <a:endParaRPr lang="en-US" altLang="en-US"/>
          </a:p>
        </p:txBody>
      </p:sp>
    </p:spTree>
    <p:extLst>
      <p:ext uri="{BB962C8B-B14F-4D97-AF65-F5344CB8AC3E}">
        <p14:creationId xmlns:p14="http://schemas.microsoft.com/office/powerpoint/2010/main" val="8566817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10/4/2018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510971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22117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96002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85681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08885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C9C4DF-6C90-4A72-9862-0FC45E4D44FD}" type="slidenum">
              <a:rPr lang="en-US"/>
              <a:pPr>
                <a:defRPr/>
              </a:pPr>
              <a:t>‹#›</a:t>
            </a:fld>
            <a:endParaRPr lang="en-US"/>
          </a:p>
        </p:txBody>
      </p:sp>
    </p:spTree>
    <p:extLst>
      <p:ext uri="{BB962C8B-B14F-4D97-AF65-F5344CB8AC3E}">
        <p14:creationId xmlns:p14="http://schemas.microsoft.com/office/powerpoint/2010/main" val="12283085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17881E-BF0B-426B-B339-62562C7A5AC8}" type="slidenum">
              <a:rPr lang="en-US"/>
              <a:pPr>
                <a:defRPr/>
              </a:pPr>
              <a:t>‹#›</a:t>
            </a:fld>
            <a:endParaRPr lang="en-US"/>
          </a:p>
        </p:txBody>
      </p:sp>
    </p:spTree>
    <p:extLst>
      <p:ext uri="{BB962C8B-B14F-4D97-AF65-F5344CB8AC3E}">
        <p14:creationId xmlns:p14="http://schemas.microsoft.com/office/powerpoint/2010/main" val="34595595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009F5-A1D4-49D8-AA2E-509E8E1A3B9E}" type="slidenum">
              <a:rPr lang="en-US"/>
              <a:pPr>
                <a:defRPr/>
              </a:pPr>
              <a:t>‹#›</a:t>
            </a:fld>
            <a:endParaRPr lang="en-US"/>
          </a:p>
        </p:txBody>
      </p:sp>
    </p:spTree>
    <p:extLst>
      <p:ext uri="{BB962C8B-B14F-4D97-AF65-F5344CB8AC3E}">
        <p14:creationId xmlns:p14="http://schemas.microsoft.com/office/powerpoint/2010/main" val="37005227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CB2EB4-9D58-4B87-A6FE-996A4927F7A1}" type="slidenum">
              <a:rPr lang="en-US"/>
              <a:pPr>
                <a:defRPr/>
              </a:pPr>
              <a:t>‹#›</a:t>
            </a:fld>
            <a:endParaRPr lang="en-US"/>
          </a:p>
        </p:txBody>
      </p:sp>
    </p:spTree>
    <p:extLst>
      <p:ext uri="{BB962C8B-B14F-4D97-AF65-F5344CB8AC3E}">
        <p14:creationId xmlns:p14="http://schemas.microsoft.com/office/powerpoint/2010/main" val="32293429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AC6D0BD-E322-44F4-9BF6-E5650854228B}" type="slidenum">
              <a:rPr lang="en-US"/>
              <a:pPr>
                <a:defRPr/>
              </a:pPr>
              <a:t>‹#›</a:t>
            </a:fld>
            <a:endParaRPr lang="en-US"/>
          </a:p>
        </p:txBody>
      </p:sp>
    </p:spTree>
    <p:extLst>
      <p:ext uri="{BB962C8B-B14F-4D97-AF65-F5344CB8AC3E}">
        <p14:creationId xmlns:p14="http://schemas.microsoft.com/office/powerpoint/2010/main" val="3459301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0A06C75-35F7-4AD0-9C6C-42CDC756C043}" type="slidenum">
              <a:rPr lang="en-US" altLang="en-US"/>
              <a:pPr/>
              <a:t>‹#›</a:t>
            </a:fld>
            <a:endParaRPr lang="en-US" altLang="en-US"/>
          </a:p>
        </p:txBody>
      </p:sp>
    </p:spTree>
    <p:extLst>
      <p:ext uri="{BB962C8B-B14F-4D97-AF65-F5344CB8AC3E}">
        <p14:creationId xmlns:p14="http://schemas.microsoft.com/office/powerpoint/2010/main" val="18230002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5B80C1B-745B-47EA-8A4C-613650D367C6}" type="slidenum">
              <a:rPr lang="en-US"/>
              <a:pPr>
                <a:defRPr/>
              </a:pPr>
              <a:t>‹#›</a:t>
            </a:fld>
            <a:endParaRPr lang="en-US"/>
          </a:p>
        </p:txBody>
      </p:sp>
    </p:spTree>
    <p:extLst>
      <p:ext uri="{BB962C8B-B14F-4D97-AF65-F5344CB8AC3E}">
        <p14:creationId xmlns:p14="http://schemas.microsoft.com/office/powerpoint/2010/main" val="33841038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30C918-D432-488B-B63D-D9D72B7F532A}" type="slidenum">
              <a:rPr lang="en-US"/>
              <a:pPr>
                <a:defRPr/>
              </a:pPr>
              <a:t>‹#›</a:t>
            </a:fld>
            <a:endParaRPr lang="en-US"/>
          </a:p>
        </p:txBody>
      </p:sp>
    </p:spTree>
    <p:extLst>
      <p:ext uri="{BB962C8B-B14F-4D97-AF65-F5344CB8AC3E}">
        <p14:creationId xmlns:p14="http://schemas.microsoft.com/office/powerpoint/2010/main" val="40437135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AA6AD1-60DD-4B13-895C-F5850DCDA0D2}" type="slidenum">
              <a:rPr lang="en-US"/>
              <a:pPr>
                <a:defRPr/>
              </a:pPr>
              <a:t>‹#›</a:t>
            </a:fld>
            <a:endParaRPr lang="en-US"/>
          </a:p>
        </p:txBody>
      </p:sp>
    </p:spTree>
    <p:extLst>
      <p:ext uri="{BB962C8B-B14F-4D97-AF65-F5344CB8AC3E}">
        <p14:creationId xmlns:p14="http://schemas.microsoft.com/office/powerpoint/2010/main" val="23622481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7ACD13-7744-471C-A25F-30AEC6733D43}" type="slidenum">
              <a:rPr lang="en-US"/>
              <a:pPr>
                <a:defRPr/>
              </a:pPr>
              <a:t>‹#›</a:t>
            </a:fld>
            <a:endParaRPr lang="en-US"/>
          </a:p>
        </p:txBody>
      </p:sp>
    </p:spTree>
    <p:extLst>
      <p:ext uri="{BB962C8B-B14F-4D97-AF65-F5344CB8AC3E}">
        <p14:creationId xmlns:p14="http://schemas.microsoft.com/office/powerpoint/2010/main" val="12660299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E068CB-7CF3-4B82-A840-44C6521AD879}" type="slidenum">
              <a:rPr lang="en-US"/>
              <a:pPr>
                <a:defRPr/>
              </a:pPr>
              <a:t>‹#›</a:t>
            </a:fld>
            <a:endParaRPr lang="en-US"/>
          </a:p>
        </p:txBody>
      </p:sp>
    </p:spTree>
    <p:extLst>
      <p:ext uri="{BB962C8B-B14F-4D97-AF65-F5344CB8AC3E}">
        <p14:creationId xmlns:p14="http://schemas.microsoft.com/office/powerpoint/2010/main" val="8930540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481739-2B20-4387-8F4C-2C00A7430B50}" type="slidenum">
              <a:rPr lang="en-US"/>
              <a:pPr>
                <a:defRPr/>
              </a:pPr>
              <a:t>‹#›</a:t>
            </a:fld>
            <a:endParaRPr lang="en-US"/>
          </a:p>
        </p:txBody>
      </p:sp>
    </p:spTree>
    <p:extLst>
      <p:ext uri="{BB962C8B-B14F-4D97-AF65-F5344CB8AC3E}">
        <p14:creationId xmlns:p14="http://schemas.microsoft.com/office/powerpoint/2010/main" val="40640446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4AA54D-A463-4394-9A36-922731D0685A}" type="slidenum">
              <a:rPr lang="en-US"/>
              <a:pPr>
                <a:defRPr/>
              </a:pPr>
              <a:t>‹#›</a:t>
            </a:fld>
            <a:endParaRPr lang="en-US"/>
          </a:p>
        </p:txBody>
      </p:sp>
    </p:spTree>
    <p:extLst>
      <p:ext uri="{BB962C8B-B14F-4D97-AF65-F5344CB8AC3E}">
        <p14:creationId xmlns:p14="http://schemas.microsoft.com/office/powerpoint/2010/main" val="13578896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279BD6-2009-460E-9BAA-C9CEEBEAB068}" type="slidenum">
              <a:rPr lang="en-US"/>
              <a:pPr>
                <a:defRPr/>
              </a:pPr>
              <a:t>‹#›</a:t>
            </a:fld>
            <a:endParaRPr lang="en-US"/>
          </a:p>
        </p:txBody>
      </p:sp>
    </p:spTree>
    <p:extLst>
      <p:ext uri="{BB962C8B-B14F-4D97-AF65-F5344CB8AC3E}">
        <p14:creationId xmlns:p14="http://schemas.microsoft.com/office/powerpoint/2010/main" val="28729730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AE8F828E-2803-410A-90EA-0C7E2805BC3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09626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9A57C284-6922-4A04-9854-199CB9E649A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5602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ABE04E7-9959-4198-9B67-4E551454B296}" type="slidenum">
              <a:rPr lang="en-US" altLang="en-US"/>
              <a:pPr/>
              <a:t>‹#›</a:t>
            </a:fld>
            <a:endParaRPr lang="en-US" altLang="en-US"/>
          </a:p>
        </p:txBody>
      </p:sp>
    </p:spTree>
    <p:extLst>
      <p:ext uri="{BB962C8B-B14F-4D97-AF65-F5344CB8AC3E}">
        <p14:creationId xmlns:p14="http://schemas.microsoft.com/office/powerpoint/2010/main" val="38985583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A0A23E9D-DA8A-4A87-8242-A317CACE8C0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69488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B13AC31C-4DA4-48AA-AA84-94946E5BF90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5924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6FDB7DEC-93D7-4E9C-B99A-9EE85AB763D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55603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C0DE1385-DFF6-4F81-A6AF-6EA10475D7C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87283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07513C63-EA2A-4AF6-9A87-8E546204406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3608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23AB49F-8CBF-4186-9100-777F2617DFC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27851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A90E2F36-100B-4C11-8B2F-DA455AC9394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97334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C3B1B684-E652-4CA9-B785-C5409BE34A75}"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6766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CE39E750-94CD-4FBB-84C3-5DA376237DA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78042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008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theme" Target="../theme/theme10.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1.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7CE5B42-02B5-45AC-8465-179D0EF4828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2" r:id="rId12"/>
    <p:sldLayoutId id="2147483673" r:id="rId13"/>
    <p:sldLayoutId id="2147483674"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7CE5B42-02B5-45AC-8465-179D0EF482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6562437"/>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a:defRPr/>
            </a:pPr>
            <a:fld id="{0070E4C5-5F52-4599-BA06-11B4FB168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2156318"/>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en-US">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en-US">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4CA09F52-ABE3-4390-AA3A-DA238C283DD7}" type="slidenum">
              <a:rPr lang="en-US" altLang="en-US">
                <a:solidFill>
                  <a:srgbClr val="000000"/>
                </a:solidFill>
                <a:latin typeface="Arial"/>
              </a:rPr>
              <a:pPr>
                <a:defRPr/>
              </a:pPr>
              <a:t>‹#›</a:t>
            </a:fld>
            <a:endParaRPr lang="en-US" altLang="en-US">
              <a:solidFill>
                <a:srgbClr val="000000"/>
              </a:solidFill>
              <a:latin typeface="Arial"/>
            </a:endParaRPr>
          </a:p>
        </p:txBody>
      </p:sp>
    </p:spTree>
    <p:extLst>
      <p:ext uri="{BB962C8B-B14F-4D97-AF65-F5344CB8AC3E}">
        <p14:creationId xmlns:p14="http://schemas.microsoft.com/office/powerpoint/2010/main" val="117076299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a:defRPr/>
            </a:pPr>
            <a:fld id="{0070E4C5-5F52-4599-BA06-11B4FB168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896530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a:defRPr/>
            </a:pPr>
            <a:fld id="{0070E4C5-5F52-4599-BA06-11B4FB168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700324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a:defRPr/>
            </a:pPr>
            <a:fld id="{0070E4C5-5F52-4599-BA06-11B4FB168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437716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7C022F1D-6F4D-44C8-81AB-F57FA447BA02}" type="datetimeFigureOut">
              <a:rPr lang="en-US" smtClean="0">
                <a:solidFill>
                  <a:prstClr val="black">
                    <a:tint val="75000"/>
                  </a:prstClr>
                </a:solidFill>
              </a:rPr>
              <a:pPr fontAlgn="auto">
                <a:spcBef>
                  <a:spcPts val="0"/>
                </a:spcBef>
                <a:spcAft>
                  <a:spcPts val="0"/>
                </a:spcAft>
              </a:pPr>
              <a:t>10/4/2018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6D58FBEB-041A-43A5-B4BE-B00E6D8FD593}"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327960417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0E794B84-0735-4ACE-B93D-BDD7427E8D56}" type="slidenum">
              <a:rPr lang="en-US"/>
              <a:pPr>
                <a:defRPr/>
              </a:pPr>
              <a:t>‹#›</a:t>
            </a:fld>
            <a:endParaRPr lang="en-US"/>
          </a:p>
        </p:txBody>
      </p:sp>
    </p:spTree>
    <p:extLst>
      <p:ext uri="{BB962C8B-B14F-4D97-AF65-F5344CB8AC3E}">
        <p14:creationId xmlns:p14="http://schemas.microsoft.com/office/powerpoint/2010/main" val="3818845366"/>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CE5B42-02B5-45AC-8465-179D0EF48282}" type="slidenum">
              <a:rPr lang="en-US" altLang="en-US" smtClean="0"/>
              <a:pPr/>
              <a:t>‹#›</a:t>
            </a:fld>
            <a:endParaRPr lang="en-US" altLang="en-US"/>
          </a:p>
        </p:txBody>
      </p:sp>
    </p:spTree>
    <p:extLst>
      <p:ext uri="{BB962C8B-B14F-4D97-AF65-F5344CB8AC3E}">
        <p14:creationId xmlns:p14="http://schemas.microsoft.com/office/powerpoint/2010/main" val="69702430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DA7A2894-A709-4C9D-BDF5-EB9BC6ADC6BF}" type="datetimeFigureOut">
              <a:rPr lang="en-US" smtClean="0">
                <a:solidFill>
                  <a:prstClr val="black">
                    <a:tint val="75000"/>
                  </a:prstClr>
                </a:solidFill>
                <a:cs typeface="Arial" charset="0"/>
              </a:rPr>
              <a:pPr fontAlgn="auto">
                <a:spcBef>
                  <a:spcPts val="0"/>
                </a:spcBef>
                <a:spcAft>
                  <a:spcPts val="0"/>
                </a:spcAft>
              </a:pPr>
              <a:t>10/3/2018</a:t>
            </a:fld>
            <a:endParaRPr lang="en-US" dirty="0">
              <a:solidFill>
                <a:prstClr val="black">
                  <a:tint val="75000"/>
                </a:prstClr>
              </a:solidFill>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414154EE-FA8E-4C12-B9D6-E6CF5AC7CB99}" type="slidenum">
              <a:rPr lang="en-US" smtClean="0">
                <a:solidFill>
                  <a:prstClr val="black">
                    <a:tint val="75000"/>
                  </a:prstClr>
                </a:solidFill>
                <a:cs typeface="Arial" charset="0"/>
              </a:rPr>
              <a:pPr fontAlgn="auto">
                <a:spcBef>
                  <a:spcPts val="0"/>
                </a:spcBef>
                <a:spcAft>
                  <a:spcPts val="0"/>
                </a:spcAft>
              </a:pPr>
              <a:t>‹#›</a:t>
            </a:fld>
            <a:endParaRPr lang="en-US" dirty="0">
              <a:solidFill>
                <a:prstClr val="black">
                  <a:tint val="75000"/>
                </a:prstClr>
              </a:solidFill>
              <a:cs typeface="Arial" charset="0"/>
            </a:endParaRPr>
          </a:p>
        </p:txBody>
      </p:sp>
    </p:spTree>
    <p:extLst>
      <p:ext uri="{BB962C8B-B14F-4D97-AF65-F5344CB8AC3E}">
        <p14:creationId xmlns:p14="http://schemas.microsoft.com/office/powerpoint/2010/main" val="3474168014"/>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93.xml"/><Relationship Id="rId4" Type="http://schemas.openxmlformats.org/officeDocument/2006/relationships/image" Target="../media/image117.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0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xml"/><Relationship Id="rId1" Type="http://schemas.openxmlformats.org/officeDocument/2006/relationships/slideLayout" Target="../slideLayouts/slideLayout94.xml"/></Relationships>
</file>

<file path=ppt/slides/_rels/slide10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21.png"/><Relationship Id="rId4" Type="http://schemas.openxmlformats.org/officeDocument/2006/relationships/image" Target="../media/image120.png"/></Relationships>
</file>

<file path=ppt/slides/_rels/slide10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93.xml"/></Relationships>
</file>

<file path=ppt/slides/_rels/slide10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9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1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94.xml"/></Relationships>
</file>

<file path=ppt/slides/_rels/slide11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130.png"/><Relationship Id="rId5" Type="http://schemas.openxmlformats.org/officeDocument/2006/relationships/image" Target="../media/image129.png"/><Relationship Id="rId4" Type="http://schemas.microsoft.com/office/2007/relationships/hdphoto" Target="../media/hdphoto2.wdp"/></Relationships>
</file>

<file path=ppt/slides/_rels/slide11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xml"/><Relationship Id="rId1" Type="http://schemas.openxmlformats.org/officeDocument/2006/relationships/slideLayout" Target="../slideLayouts/slideLayout53.xml"/><Relationship Id="rId6" Type="http://schemas.microsoft.com/office/2007/relationships/hdphoto" Target="../media/hdphoto2.wdp"/><Relationship Id="rId5" Type="http://schemas.openxmlformats.org/officeDocument/2006/relationships/image" Target="../media/image128.png"/><Relationship Id="rId4" Type="http://schemas.openxmlformats.org/officeDocument/2006/relationships/image" Target="../media/image130.png"/></Relationships>
</file>

<file path=ppt/slides/_rels/slide11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94.xml"/></Relationships>
</file>

<file path=ppt/slides/_rels/slide11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94.xml"/></Relationships>
</file>

<file path=ppt/slides/_rels/slide11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94.xml"/></Relationships>
</file>

<file path=ppt/slides/_rels/slide1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4.jpeg"/><Relationship Id="rId1" Type="http://schemas.openxmlformats.org/officeDocument/2006/relationships/slideLayout" Target="../slideLayouts/slideLayout100.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video" Target="../media/media1.mpeg"/><Relationship Id="rId1" Type="http://schemas.microsoft.com/office/2007/relationships/media" Target="../media/media1.mpeg"/><Relationship Id="rId4" Type="http://schemas.openxmlformats.org/officeDocument/2006/relationships/image" Target="../media/image1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2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45.xml"/></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37.emf"/></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38.emf"/></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93.xml"/><Relationship Id="rId2" Type="http://schemas.openxmlformats.org/officeDocument/2006/relationships/video" Target="file:///C:\Users\James_Holton\Desktop\James_Holton\ESG_talk\resolution.mpeg" TargetMode="External"/><Relationship Id="rId1" Type="http://schemas.microsoft.com/office/2007/relationships/media" Target="file:///C:\Users\James_Holton\Desktop\James_Holton\ESG_talk\resolution.mpeg" TargetMode="External"/><Relationship Id="rId4" Type="http://schemas.openxmlformats.org/officeDocument/2006/relationships/image" Target="../media/image139.png"/></Relationships>
</file>

<file path=ppt/slides/_rels/slide125.xml.rels><?xml version="1.0" encoding="UTF-8" standalone="yes"?>
<Relationships xmlns="http://schemas.openxmlformats.org/package/2006/relationships"><Relationship Id="rId8" Type="http://schemas.openxmlformats.org/officeDocument/2006/relationships/image" Target="../media/image146.jpg"/><Relationship Id="rId3" Type="http://schemas.openxmlformats.org/officeDocument/2006/relationships/image" Target="../media/image141.jpg"/><Relationship Id="rId7" Type="http://schemas.openxmlformats.org/officeDocument/2006/relationships/image" Target="../media/image145.png"/><Relationship Id="rId2" Type="http://schemas.openxmlformats.org/officeDocument/2006/relationships/image" Target="../media/image140.jpeg"/><Relationship Id="rId1" Type="http://schemas.openxmlformats.org/officeDocument/2006/relationships/slideLayout" Target="../slideLayouts/slideLayout2.xml"/><Relationship Id="rId6" Type="http://schemas.openxmlformats.org/officeDocument/2006/relationships/image" Target="../media/image144.jpg"/><Relationship Id="rId5" Type="http://schemas.openxmlformats.org/officeDocument/2006/relationships/image" Target="../media/image143.png"/><Relationship Id="rId4" Type="http://schemas.openxmlformats.org/officeDocument/2006/relationships/image" Target="../media/image142.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149.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3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g"/><Relationship Id="rId1" Type="http://schemas.openxmlformats.org/officeDocument/2006/relationships/slideLayout" Target="../slideLayouts/slideLayout2.xml"/><Relationship Id="rId5" Type="http://schemas.openxmlformats.org/officeDocument/2006/relationships/image" Target="../media/image153.jpg"/><Relationship Id="rId4" Type="http://schemas.openxmlformats.org/officeDocument/2006/relationships/image" Target="../media/image152.jpg"/></Relationships>
</file>

<file path=ppt/slides/_rels/slide13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13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6.xml"/></Relationships>
</file>

<file path=ppt/slides/_rels/slide13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4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6.xml"/></Relationships>
</file>

<file path=ppt/slides/_rels/slide14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6.xml"/></Relationships>
</file>

<file path=ppt/slides/_rels/slide142.xml.rels><?xml version="1.0" encoding="UTF-8" standalone="yes"?>
<Relationships xmlns="http://schemas.openxmlformats.org/package/2006/relationships"><Relationship Id="rId2" Type="http://schemas.openxmlformats.org/officeDocument/2006/relationships/hyperlink" Target="http://bl831.als.lbl.gov/~jamesh/nearBragg/nearBragg.c" TargetMode="External"/><Relationship Id="rId1" Type="http://schemas.openxmlformats.org/officeDocument/2006/relationships/slideLayout" Target="../slideLayouts/slideLayout16.xml"/></Relationships>
</file>

<file path=ppt/slides/_rels/slide14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6.xml"/></Relationships>
</file>

<file path=ppt/slides/_rels/slide14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6.xml"/></Relationships>
</file>

<file path=ppt/slides/_rels/slide14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jpeg"/><Relationship Id="rId1" Type="http://schemas.openxmlformats.org/officeDocument/2006/relationships/slideLayout" Target="../slideLayouts/slideLayout76.xml"/><Relationship Id="rId4" Type="http://schemas.openxmlformats.org/officeDocument/2006/relationships/image" Target="../media/image171.jpeg"/></Relationships>
</file>

<file path=ppt/slides/_rels/slide146.xml.rels><?xml version="1.0" encoding="UTF-8" standalone="yes"?>
<Relationships xmlns="http://schemas.openxmlformats.org/package/2006/relationships"><Relationship Id="rId2" Type="http://schemas.openxmlformats.org/officeDocument/2006/relationships/hyperlink" Target="http://bl831.als.lbl.gov/~jamesh/nearBragg/nearBragg.c" TargetMode="External"/><Relationship Id="rId1" Type="http://schemas.openxmlformats.org/officeDocument/2006/relationships/slideLayout" Target="../slideLayouts/slideLayout1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6.xml"/></Relationships>
</file>

<file path=ppt/slides/_rels/slide14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50.xml.rels><?xml version="1.0" encoding="UTF-8" standalone="yes"?>
<Relationships xmlns="http://schemas.openxmlformats.org/package/2006/relationships"><Relationship Id="rId2" Type="http://schemas.openxmlformats.org/officeDocument/2006/relationships/image" Target="../media/image174.gif"/><Relationship Id="rId1" Type="http://schemas.openxmlformats.org/officeDocument/2006/relationships/slideLayout" Target="../slideLayouts/slideLayout7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5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1.xml"/><Relationship Id="rId1" Type="http://schemas.openxmlformats.org/officeDocument/2006/relationships/vmlDrawing" Target="../drawings/vmlDrawing3.vml"/><Relationship Id="rId4" Type="http://schemas.openxmlformats.org/officeDocument/2006/relationships/image" Target="../media/image175.wmf"/></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5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51.xml"/><Relationship Id="rId1" Type="http://schemas.openxmlformats.org/officeDocument/2006/relationships/vmlDrawing" Target="../drawings/vmlDrawing4.vml"/><Relationship Id="rId4" Type="http://schemas.openxmlformats.org/officeDocument/2006/relationships/image" Target="../media/image176.emf"/></Relationships>
</file>

<file path=ppt/slides/_rels/slide15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51.xml"/><Relationship Id="rId1" Type="http://schemas.openxmlformats.org/officeDocument/2006/relationships/vmlDrawing" Target="../drawings/vmlDrawing5.vml"/><Relationship Id="rId4" Type="http://schemas.openxmlformats.org/officeDocument/2006/relationships/image" Target="../media/image177.emf"/></Relationships>
</file>

<file path=ppt/slides/_rels/slide15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51.xml"/><Relationship Id="rId1" Type="http://schemas.openxmlformats.org/officeDocument/2006/relationships/vmlDrawing" Target="../drawings/vmlDrawing6.vml"/><Relationship Id="rId4" Type="http://schemas.openxmlformats.org/officeDocument/2006/relationships/image" Target="../media/image178.emf"/></Relationships>
</file>

<file path=ppt/slides/_rels/slide15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51.xml"/><Relationship Id="rId1" Type="http://schemas.openxmlformats.org/officeDocument/2006/relationships/vmlDrawing" Target="../drawings/vmlDrawing7.vml"/><Relationship Id="rId4" Type="http://schemas.openxmlformats.org/officeDocument/2006/relationships/image" Target="../media/image179.emf"/></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6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41.xml"/><Relationship Id="rId1" Type="http://schemas.openxmlformats.org/officeDocument/2006/relationships/vmlDrawing" Target="../drawings/vmlDrawing8.vml"/><Relationship Id="rId4" Type="http://schemas.openxmlformats.org/officeDocument/2006/relationships/image" Target="../media/image180.wmf"/></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9.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9.xml"/></Relationships>
</file>

<file path=ppt/slides/_rels/slide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93.xml"/><Relationship Id="rId1" Type="http://schemas.openxmlformats.org/officeDocument/2006/relationships/video" Target="file:///C:\Users\James_Holton\Desktop\James_Holton\ESG_talk\atcase.avi"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93.xml"/><Relationship Id="rId1" Type="http://schemas.openxmlformats.org/officeDocument/2006/relationships/video" Target="file:///C:\Users\James_Holton\Desktop\James_Holton\ESG_talk\chomp.avi"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9.xml"/></Relationships>
</file>

<file path=ppt/slides/_rels/slide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9.xml"/></Relationships>
</file>

<file path=ppt/slides/_rels/slide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9.xml"/></Relationships>
</file>

<file path=ppt/slides/_rels/slide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9.xml"/></Relationships>
</file>

<file path=ppt/slides/_rels/slide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image" Target="../media/image14.pn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40.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image" Target="../media/image3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4.png"/><Relationship Id="rId3" Type="http://schemas.openxmlformats.org/officeDocument/2006/relationships/image" Target="../media/image41.png"/><Relationship Id="rId21" Type="http://schemas.openxmlformats.org/officeDocument/2006/relationships/image" Target="../media/image59.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63.png"/><Relationship Id="rId2" Type="http://schemas.openxmlformats.org/officeDocument/2006/relationships/image" Target="../media/image40.png"/><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40.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62.pn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60.png"/><Relationship Id="rId27" Type="http://schemas.openxmlformats.org/officeDocument/2006/relationships/image" Target="../media/image65.png"/></Relationships>
</file>

<file path=ppt/slides/_rels/slide6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40.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image" Target="../media/image77.png"/><Relationship Id="rId1" Type="http://schemas.openxmlformats.org/officeDocument/2006/relationships/slideLayout" Target="../slideLayouts/slideLayout40.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0.xml"/><Relationship Id="rId5" Type="http://schemas.openxmlformats.org/officeDocument/2006/relationships/image" Target="../media/image91.png"/><Relationship Id="rId4" Type="http://schemas.openxmlformats.org/officeDocument/2006/relationships/image" Target="../media/image90.png"/></Relationships>
</file>

<file path=ppt/slides/_rels/slide67.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94.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5.png"/><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76.png"/><Relationship Id="rId1" Type="http://schemas.openxmlformats.org/officeDocument/2006/relationships/slideLayout" Target="../slideLayouts/slideLayout40.xml"/><Relationship Id="rId5" Type="http://schemas.openxmlformats.org/officeDocument/2006/relationships/image" Target="../media/image75.png"/><Relationship Id="rId4" Type="http://schemas.openxmlformats.org/officeDocument/2006/relationships/image" Target="../media/image9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9.xml"/></Relationships>
</file>

<file path=ppt/slides/_rels/slide8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1.xml"/><Relationship Id="rId4" Type="http://schemas.openxmlformats.org/officeDocument/2006/relationships/image" Target="../media/image101.png"/></Relationships>
</file>

<file path=ppt/slides/_rels/slide8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1.xml"/></Relationships>
</file>

<file path=ppt/slides/_rels/slide8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1.xml"/></Relationships>
</file>

<file path=ppt/slides/_rels/slide8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41.xml"/></Relationships>
</file>

<file path=ppt/slides/_rels/slide8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93.xml"/></Relationships>
</file>

<file path=ppt/slides/_rels/slide8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3.xml"/></Relationships>
</file>

<file path=ppt/slides/_rels/slide8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93.xml"/></Relationships>
</file>

<file path=ppt/slides/_rels/slide8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xml"/><Relationship Id="rId1" Type="http://schemas.openxmlformats.org/officeDocument/2006/relationships/slideLayout" Target="../slideLayouts/slideLayout13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9.xml"/></Relationships>
</file>

<file path=ppt/slides/_rels/slide90.xml.rels><?xml version="1.0" encoding="UTF-8" standalone="yes"?>
<Relationships xmlns="http://schemas.openxmlformats.org/package/2006/relationships"><Relationship Id="rId8" Type="http://schemas.openxmlformats.org/officeDocument/2006/relationships/hyperlink" Target="https://en.wikipedia.org/wiki/Tryptophan" TargetMode="External"/><Relationship Id="rId13" Type="http://schemas.openxmlformats.org/officeDocument/2006/relationships/hyperlink" Target="https://en.wikipedia.org/wiki/Isoleucine" TargetMode="External"/><Relationship Id="rId18" Type="http://schemas.openxmlformats.org/officeDocument/2006/relationships/hyperlink" Target="https://en.wikipedia.org/wiki/Methionine" TargetMode="External"/><Relationship Id="rId3" Type="http://schemas.openxmlformats.org/officeDocument/2006/relationships/hyperlink" Target="https://en.wikipedia.org/wiki/Tyrosine" TargetMode="External"/><Relationship Id="rId21" Type="http://schemas.openxmlformats.org/officeDocument/2006/relationships/hyperlink" Target="https://en.wikipedia.org/wiki/Aspartic_acid" TargetMode="External"/><Relationship Id="rId7" Type="http://schemas.openxmlformats.org/officeDocument/2006/relationships/hyperlink" Target="https://en.wikipedia.org/wiki/Genetic_code#endnote_stopcodon2none" TargetMode="External"/><Relationship Id="rId12" Type="http://schemas.openxmlformats.org/officeDocument/2006/relationships/hyperlink" Target="https://en.wikipedia.org/wiki/Glutamine" TargetMode="External"/><Relationship Id="rId17" Type="http://schemas.openxmlformats.org/officeDocument/2006/relationships/hyperlink" Target="https://en.wikipedia.org/wiki/Genetic_code#endnote_methionineA" TargetMode="External"/><Relationship Id="rId2" Type="http://schemas.openxmlformats.org/officeDocument/2006/relationships/hyperlink" Target="https://en.wikipedia.org/wiki/Serine" TargetMode="External"/><Relationship Id="rId16" Type="http://schemas.openxmlformats.org/officeDocument/2006/relationships/hyperlink" Target="https://en.wikipedia.org/wiki/Lysine" TargetMode="External"/><Relationship Id="rId20" Type="http://schemas.openxmlformats.org/officeDocument/2006/relationships/hyperlink" Target="https://en.wikipedia.org/wiki/Alanine" TargetMode="External"/><Relationship Id="rId1" Type="http://schemas.openxmlformats.org/officeDocument/2006/relationships/slideLayout" Target="../slideLayouts/slideLayout93.xml"/><Relationship Id="rId6" Type="http://schemas.openxmlformats.org/officeDocument/2006/relationships/hyperlink" Target="https://en.wikipedia.org/wiki/Stop_codon" TargetMode="External"/><Relationship Id="rId11" Type="http://schemas.openxmlformats.org/officeDocument/2006/relationships/hyperlink" Target="https://en.wikipedia.org/wiki/Arginine" TargetMode="External"/><Relationship Id="rId5" Type="http://schemas.openxmlformats.org/officeDocument/2006/relationships/hyperlink" Target="https://en.wikipedia.org/wiki/Leucine" TargetMode="External"/><Relationship Id="rId15" Type="http://schemas.openxmlformats.org/officeDocument/2006/relationships/hyperlink" Target="https://en.wikipedia.org/wiki/Asparagine" TargetMode="External"/><Relationship Id="rId23" Type="http://schemas.openxmlformats.org/officeDocument/2006/relationships/hyperlink" Target="https://en.wikipedia.org/wiki/Glutamic_acid" TargetMode="External"/><Relationship Id="rId10" Type="http://schemas.openxmlformats.org/officeDocument/2006/relationships/hyperlink" Target="https://en.wikipedia.org/wiki/Histidine" TargetMode="External"/><Relationship Id="rId19" Type="http://schemas.openxmlformats.org/officeDocument/2006/relationships/hyperlink" Target="https://en.wikipedia.org/wiki/Valine" TargetMode="External"/><Relationship Id="rId4" Type="http://schemas.openxmlformats.org/officeDocument/2006/relationships/hyperlink" Target="https://en.wikipedia.org/wiki/Cysteine" TargetMode="External"/><Relationship Id="rId9" Type="http://schemas.openxmlformats.org/officeDocument/2006/relationships/hyperlink" Target="https://en.wikipedia.org/wiki/Proline" TargetMode="External"/><Relationship Id="rId14" Type="http://schemas.openxmlformats.org/officeDocument/2006/relationships/hyperlink" Target="https://en.wikipedia.org/wiki/Threonine" TargetMode="External"/><Relationship Id="rId22" Type="http://schemas.openxmlformats.org/officeDocument/2006/relationships/hyperlink" Target="https://en.wikipedia.org/wiki/Glycine" TargetMode="External"/></Relationships>
</file>

<file path=ppt/slides/_rels/slide9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93.xml"/></Relationships>
</file>

<file path=ppt/slides/_rels/slide9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3.jpeg"/><Relationship Id="rId1" Type="http://schemas.openxmlformats.org/officeDocument/2006/relationships/slideLayout" Target="../slideLayouts/slideLayout93.xml"/></Relationships>
</file>

<file path=ppt/slides/_rels/slide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3.jpeg"/><Relationship Id="rId1" Type="http://schemas.openxmlformats.org/officeDocument/2006/relationships/slideLayout" Target="../slideLayouts/slideLayout93.xml"/></Relationships>
</file>

<file path=ppt/slides/_rels/slide9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3.jpeg"/><Relationship Id="rId1" Type="http://schemas.openxmlformats.org/officeDocument/2006/relationships/slideLayout" Target="../slideLayouts/slideLayout9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55002"/>
            <a:ext cx="7772400" cy="1143000"/>
          </a:xfrm>
        </p:spPr>
        <p:txBody>
          <a:bodyPr/>
          <a:lstStyle/>
          <a:p>
            <a:pPr eaLnBrk="1" hangingPunct="1"/>
            <a:r>
              <a:rPr lang="en-US" altLang="en-US" sz="5400" dirty="0" smtClean="0">
                <a:latin typeface="Arial" panose="020B0604020202020204" pitchFamily="34" charset="0"/>
                <a:cs typeface="Arial" panose="020B0604020202020204" pitchFamily="34" charset="0"/>
              </a:rPr>
              <a:t>Acknowledgements</a:t>
            </a:r>
          </a:p>
        </p:txBody>
      </p:sp>
      <p:sp>
        <p:nvSpPr>
          <p:cNvPr id="70659" name="Rectangle 8"/>
          <p:cNvSpPr>
            <a:spLocks noGrp="1" noChangeArrowheads="1"/>
          </p:cNvSpPr>
          <p:nvPr>
            <p:ph type="body" idx="1"/>
          </p:nvPr>
        </p:nvSpPr>
        <p:spPr>
          <a:xfrm>
            <a:off x="671285" y="1906588"/>
            <a:ext cx="7772400" cy="4951412"/>
          </a:xfrm>
          <a:extLst>
            <a:ext uri="{909E8E84-426E-40DD-AFC4-6F175D3DCCD1}">
              <a14:hiddenFill xmlns:a14="http://schemas.microsoft.com/office/drawing/2010/main">
                <a:solidFill>
                  <a:srgbClr val="BBE0E3"/>
                </a:solidFill>
              </a14:hiddenFill>
            </a:ext>
          </a:extLst>
        </p:spPr>
        <p:txBody>
          <a:bodyPr>
            <a:normAutofit lnSpcReduction="10000"/>
          </a:bodyPr>
          <a:lstStyle/>
          <a:p>
            <a:pPr algn="ctr">
              <a:spcBef>
                <a:spcPts val="1200"/>
              </a:spcBef>
              <a:buNone/>
            </a:pPr>
            <a:r>
              <a:rPr lang="en-US" altLang="en-US" b="1" dirty="0" smtClean="0">
                <a:solidFill>
                  <a:schemeClr val="tx2">
                    <a:lumMod val="75000"/>
                  </a:schemeClr>
                </a:solidFill>
                <a:latin typeface="Arial" panose="020B0604020202020204" pitchFamily="34" charset="0"/>
                <a:cs typeface="Arial" panose="020B0604020202020204" pitchFamily="34" charset="0"/>
              </a:rPr>
              <a:t>UCSF</a:t>
            </a:r>
            <a:r>
              <a:rPr lang="en-US" altLang="en-US" b="1" dirty="0" smtClean="0">
                <a:solidFill>
                  <a:srgbClr val="000066"/>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a:solidFill>
                  <a:srgbClr val="663300"/>
                </a:solidFill>
                <a:latin typeface="Arial" panose="020B0604020202020204" pitchFamily="34" charset="0"/>
                <a:cs typeface="Arial" panose="020B0604020202020204" pitchFamily="34" charset="0"/>
              </a:rPr>
              <a:t>LBNL</a:t>
            </a:r>
            <a:r>
              <a:rPr lang="en-US" altLang="en-US" b="1" dirty="0">
                <a:solidFill>
                  <a:srgbClr val="000000"/>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smtClean="0">
                <a:solidFill>
                  <a:srgbClr val="C00000"/>
                </a:solidFill>
                <a:latin typeface="Arial" panose="020B0604020202020204" pitchFamily="34" charset="0"/>
                <a:cs typeface="Arial" panose="020B0604020202020204" pitchFamily="34" charset="0"/>
              </a:rPr>
              <a:t>SLAC</a:t>
            </a:r>
          </a:p>
          <a:p>
            <a:pPr algn="ctr" eaLnBrk="1" hangingPunct="1">
              <a:spcBef>
                <a:spcPts val="1200"/>
              </a:spcBef>
              <a:buFontTx/>
              <a:buNone/>
            </a:pPr>
            <a:endParaRPr lang="en-US" altLang="en-US" sz="1800" b="1"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b="1" dirty="0" smtClean="0">
                <a:solidFill>
                  <a:srgbClr val="000000"/>
                </a:solidFill>
                <a:latin typeface="Arial" panose="020B0604020202020204" pitchFamily="34" charset="0"/>
                <a:cs typeface="Arial" panose="020B0604020202020204" pitchFamily="34" charset="0"/>
              </a:rPr>
              <a:t>ALS 8.3.1: </a:t>
            </a:r>
            <a:r>
              <a:rPr lang="en-US" altLang="en-US" b="1" dirty="0" err="1" smtClean="0">
                <a:solidFill>
                  <a:srgbClr val="000000"/>
                </a:solidFill>
                <a:latin typeface="Arial" panose="020B0604020202020204" pitchFamily="34" charset="0"/>
                <a:cs typeface="Arial" panose="020B0604020202020204" pitchFamily="34" charset="0"/>
              </a:rPr>
              <a:t>TomAlberTron</a:t>
            </a:r>
            <a:r>
              <a:rPr lang="en-US" altLang="en-US" b="1" dirty="0" smtClean="0">
                <a:solidFill>
                  <a:srgbClr val="000000"/>
                </a:solidFill>
                <a:latin typeface="Arial" panose="020B0604020202020204" pitchFamily="34" charset="0"/>
                <a:cs typeface="Arial" panose="020B0604020202020204" pitchFamily="34" charset="0"/>
              </a:rPr>
              <a:t> </a:t>
            </a:r>
            <a:endParaRPr lang="en-US" altLang="en-US" sz="1800" b="1" dirty="0" smtClean="0">
              <a:solidFill>
                <a:srgbClr val="0066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UC </a:t>
            </a:r>
            <a:r>
              <a:rPr lang="en-US" altLang="en-US" sz="1800" b="1" dirty="0" err="1" smtClean="0">
                <a:solidFill>
                  <a:schemeClr val="tx2">
                    <a:lumMod val="75000"/>
                  </a:schemeClr>
                </a:solidFill>
                <a:latin typeface="Arial" panose="020B0604020202020204" pitchFamily="34" charset="0"/>
                <a:cs typeface="Arial" panose="020B0604020202020204" pitchFamily="34" charset="0"/>
              </a:rPr>
              <a:t>Multicampus</a:t>
            </a:r>
            <a:r>
              <a:rPr lang="en-US" altLang="en-US" sz="1800" b="1" dirty="0" smtClean="0">
                <a:solidFill>
                  <a:schemeClr val="tx2">
                    <a:lumMod val="75000"/>
                  </a:schemeClr>
                </a:solidFill>
                <a:latin typeface="Arial" panose="020B0604020202020204" pitchFamily="34" charset="0"/>
                <a:cs typeface="Arial" panose="020B0604020202020204" pitchFamily="34" charset="0"/>
              </a:rPr>
              <a:t> Research Programs and Initiatives (MRPI)</a:t>
            </a:r>
          </a:p>
          <a:p>
            <a:pPr algn="ctr">
              <a:spcBef>
                <a:spcPts val="1200"/>
              </a:spcBef>
              <a:buNone/>
            </a:pPr>
            <a:r>
              <a:rPr lang="en-US" altLang="en-US" sz="1800" b="1" dirty="0" smtClean="0">
                <a:solidFill>
                  <a:schemeClr val="tx2">
                    <a:lumMod val="75000"/>
                  </a:schemeClr>
                </a:solidFill>
                <a:cs typeface="Arial" panose="020B0604020202020204" pitchFamily="34" charset="0"/>
              </a:rPr>
              <a:t>NIH </a:t>
            </a:r>
            <a:r>
              <a:rPr lang="en-US" altLang="en-US" sz="1800" b="1" dirty="0">
                <a:solidFill>
                  <a:schemeClr val="tx2">
                    <a:lumMod val="75000"/>
                  </a:schemeClr>
                </a:solidFill>
                <a:cs typeface="Arial" panose="020B0604020202020204" pitchFamily="34" charset="0"/>
              </a:rPr>
              <a:t>NIGMS R01 </a:t>
            </a:r>
            <a:r>
              <a:rPr lang="en-US" altLang="en-US" sz="1800" b="1" dirty="0" smtClean="0">
                <a:solidFill>
                  <a:schemeClr val="tx2">
                    <a:lumMod val="75000"/>
                  </a:schemeClr>
                </a:solidFill>
                <a:cs typeface="Arial" panose="020B0604020202020204" pitchFamily="34" charset="0"/>
              </a:rPr>
              <a:t>GM124149</a:t>
            </a:r>
          </a:p>
          <a:p>
            <a:pPr algn="ctr">
              <a:spcBef>
                <a:spcPts val="1200"/>
              </a:spcBef>
              <a:buNone/>
            </a:pPr>
            <a:r>
              <a:rPr lang="en-US" altLang="en-US" sz="1800" b="1" dirty="0" smtClean="0">
                <a:solidFill>
                  <a:srgbClr val="663300"/>
                </a:solidFill>
                <a:latin typeface="Arial" panose="020B0604020202020204" pitchFamily="34" charset="0"/>
                <a:cs typeface="Arial" panose="020B0604020202020204" pitchFamily="34" charset="0"/>
              </a:rPr>
              <a:t>NIH </a:t>
            </a:r>
            <a:r>
              <a:rPr lang="en-US" altLang="en-US" sz="1800" b="1" dirty="0">
                <a:solidFill>
                  <a:srgbClr val="663300"/>
                </a:solidFill>
                <a:cs typeface="Arial" panose="020B0604020202020204" pitchFamily="34" charset="0"/>
              </a:rPr>
              <a:t>NIGMS P30 GM124169</a:t>
            </a:r>
            <a:endParaRPr lang="en-US" altLang="en-US" sz="1800" b="1" dirty="0" smtClean="0">
              <a:solidFill>
                <a:srgbClr val="663300"/>
              </a:solidFill>
              <a:latin typeface="Arial" panose="020B0604020202020204" pitchFamily="34" charset="0"/>
              <a:cs typeface="Arial" panose="020B0604020202020204" pitchFamily="34" charset="0"/>
            </a:endParaRPr>
          </a:p>
          <a:p>
            <a:pPr algn="ctr">
              <a:spcBef>
                <a:spcPts val="1200"/>
              </a:spcBef>
              <a:buNone/>
            </a:pPr>
            <a:r>
              <a:rPr lang="en-US" altLang="en-US" sz="1800" b="1" dirty="0" smtClean="0">
                <a:solidFill>
                  <a:srgbClr val="663300"/>
                </a:solidFill>
                <a:latin typeface="Arial" panose="020B0604020202020204" pitchFamily="34" charset="0"/>
                <a:cs typeface="Arial" panose="020B0604020202020204" pitchFamily="34" charset="0"/>
              </a:rPr>
              <a:t>Integrated Diffraction Analysis Technologies (IDAT)</a:t>
            </a:r>
          </a:p>
          <a:p>
            <a:pPr algn="ctr" eaLnBrk="1" hangingPunct="1">
              <a:spcBef>
                <a:spcPts val="1200"/>
              </a:spcBef>
              <a:buFontTx/>
              <a:buNone/>
            </a:pPr>
            <a:r>
              <a:rPr lang="en-US" altLang="en-US" sz="1800" b="1" dirty="0" err="1" smtClean="0">
                <a:solidFill>
                  <a:srgbClr val="663300"/>
                </a:solidFill>
                <a:latin typeface="Arial" panose="020B0604020202020204" pitchFamily="34" charset="0"/>
                <a:cs typeface="Arial" panose="020B0604020202020204" pitchFamily="34" charset="0"/>
              </a:rPr>
              <a:t>Plexxikon</a:t>
            </a:r>
            <a:r>
              <a:rPr lang="en-US" altLang="en-US" sz="1800" b="1" dirty="0">
                <a:solidFill>
                  <a:srgbClr val="663300"/>
                </a:solidFill>
                <a:latin typeface="Arial" panose="020B0604020202020204" pitchFamily="34" charset="0"/>
                <a:cs typeface="Arial" panose="020B0604020202020204" pitchFamily="34" charset="0"/>
              </a:rPr>
              <a:t>, Inc.</a:t>
            </a:r>
          </a:p>
          <a:p>
            <a:pPr algn="ctr" eaLnBrk="1" hangingPunct="1">
              <a:spcBef>
                <a:spcPts val="1200"/>
              </a:spcBef>
              <a:buFontTx/>
              <a:buNone/>
            </a:pPr>
            <a:r>
              <a:rPr lang="en-US" altLang="en-US" sz="1800" b="1" dirty="0" smtClean="0">
                <a:solidFill>
                  <a:srgbClr val="C00000"/>
                </a:solidFill>
                <a:latin typeface="Arial" panose="020B0604020202020204" pitchFamily="34" charset="0"/>
                <a:cs typeface="Arial" panose="020B0604020202020204" pitchFamily="34" charset="0"/>
              </a:rPr>
              <a:t>Synchrotron </a:t>
            </a:r>
            <a:r>
              <a:rPr lang="en-US" altLang="en-US" sz="1800" b="1" dirty="0">
                <a:solidFill>
                  <a:srgbClr val="C00000"/>
                </a:solidFill>
                <a:latin typeface="Arial" panose="020B0604020202020204" pitchFamily="34" charset="0"/>
                <a:cs typeface="Arial" panose="020B0604020202020204" pitchFamily="34" charset="0"/>
              </a:rPr>
              <a:t>Radiation </a:t>
            </a:r>
            <a:r>
              <a:rPr lang="en-US" altLang="en-US" sz="1800" b="1" dirty="0" smtClean="0">
                <a:solidFill>
                  <a:srgbClr val="C00000"/>
                </a:solidFill>
                <a:latin typeface="Arial" panose="020B0604020202020204" pitchFamily="34" charset="0"/>
                <a:cs typeface="Arial" panose="020B0604020202020204" pitchFamily="34" charset="0"/>
              </a:rPr>
              <a:t>Structural </a:t>
            </a:r>
            <a:r>
              <a:rPr lang="en-US" altLang="en-US" sz="1800" b="1" dirty="0">
                <a:solidFill>
                  <a:srgbClr val="C00000"/>
                </a:solidFill>
                <a:latin typeface="Arial" panose="020B0604020202020204" pitchFamily="34" charset="0"/>
                <a:cs typeface="Arial" panose="020B0604020202020204" pitchFamily="34" charset="0"/>
              </a:rPr>
              <a:t>Biology Resource (SLAC)</a:t>
            </a:r>
          </a:p>
          <a:p>
            <a:pPr algn="ctr" eaLnBrk="1" hangingPunct="1">
              <a:spcBef>
                <a:spcPts val="1200"/>
              </a:spcBef>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sz="900" dirty="0" smtClean="0">
                <a:solidFill>
                  <a:srgbClr val="000000"/>
                </a:solidFill>
                <a:latin typeface="Arial" panose="020B0604020202020204" pitchFamily="34" charset="0"/>
                <a:cs typeface="Arial" panose="020B0604020202020204" pitchFamily="34" charset="0"/>
              </a:rPr>
              <a:t>The Advanced Light Source is supported by the Director, Office of Science, Office of Basic Energy Sciences, Materials Sciences Division, of the US Department of Energy under contract No. DE-AC02-05CH11231 at Lawrence Berkeley National Laboratory. </a:t>
            </a:r>
          </a:p>
        </p:txBody>
      </p:sp>
      <p:sp>
        <p:nvSpPr>
          <p:cNvPr id="2" name="TextBox 1"/>
          <p:cNvSpPr txBox="1"/>
          <p:nvPr/>
        </p:nvSpPr>
        <p:spPr>
          <a:xfrm>
            <a:off x="553924" y="1074057"/>
            <a:ext cx="7994624" cy="646331"/>
          </a:xfrm>
          <a:prstGeom prst="rect">
            <a:avLst/>
          </a:prstGeom>
          <a:noFill/>
        </p:spPr>
        <p:txBody>
          <a:bodyPr wrap="none" rtlCol="0">
            <a:spAutoFit/>
          </a:bodyPr>
          <a:lstStyle/>
          <a:p>
            <a:pPr algn="ctr" fontAlgn="auto">
              <a:spcBef>
                <a:spcPts val="0"/>
              </a:spcBef>
              <a:spcAft>
                <a:spcPts val="0"/>
              </a:spcAft>
            </a:pPr>
            <a:r>
              <a:rPr lang="en-US" dirty="0" smtClean="0">
                <a:solidFill>
                  <a:srgbClr val="1F497D">
                    <a:lumMod val="75000"/>
                  </a:srgbClr>
                </a:solidFill>
                <a:latin typeface="Arial" pitchFamily="34" charset="0"/>
                <a:cs typeface="Arial" panose="020B0604020202020204" pitchFamily="34" charset="0"/>
              </a:rPr>
              <a:t>Robert </a:t>
            </a:r>
            <a:r>
              <a:rPr lang="en-US" dirty="0">
                <a:solidFill>
                  <a:srgbClr val="1F497D">
                    <a:lumMod val="75000"/>
                  </a:srgbClr>
                </a:solidFill>
                <a:latin typeface="Arial" pitchFamily="34" charset="0"/>
                <a:cs typeface="Arial" panose="020B0604020202020204" pitchFamily="34" charset="0"/>
              </a:rPr>
              <a:t>Stroud      James Fraser  </a:t>
            </a:r>
            <a:r>
              <a:rPr lang="en-US" dirty="0" smtClean="0">
                <a:solidFill>
                  <a:srgbClr val="1F497D">
                    <a:lumMod val="75000"/>
                  </a:srgbClr>
                </a:solidFill>
                <a:latin typeface="Arial" pitchFamily="34" charset="0"/>
                <a:cs typeface="Arial" panose="020B0604020202020204" pitchFamily="34" charset="0"/>
              </a:rPr>
              <a:t>               </a:t>
            </a:r>
            <a:r>
              <a:rPr lang="en-US" dirty="0" smtClean="0">
                <a:solidFill>
                  <a:srgbClr val="663300"/>
                </a:solidFill>
                <a:latin typeface="Arial" pitchFamily="34" charset="0"/>
                <a:cs typeface="Arial" panose="020B0604020202020204" pitchFamily="34" charset="0"/>
              </a:rPr>
              <a:t>Paul Adams   John </a:t>
            </a:r>
            <a:r>
              <a:rPr lang="en-US" dirty="0" err="1" smtClean="0">
                <a:solidFill>
                  <a:srgbClr val="663300"/>
                </a:solidFill>
                <a:latin typeface="Arial" pitchFamily="34" charset="0"/>
                <a:cs typeface="Arial" panose="020B0604020202020204" pitchFamily="34" charset="0"/>
              </a:rPr>
              <a:t>Tainer</a:t>
            </a:r>
            <a:endParaRPr lang="en-US" dirty="0">
              <a:solidFill>
                <a:srgbClr val="663300"/>
              </a:solidFill>
              <a:latin typeface="Arial" pitchFamily="34" charset="0"/>
              <a:cs typeface="Arial" panose="020B0604020202020204" pitchFamily="34" charset="0"/>
            </a:endParaRPr>
          </a:p>
          <a:p>
            <a:pPr algn="ctr" fontAlgn="auto">
              <a:spcBef>
                <a:spcPts val="0"/>
              </a:spcBef>
              <a:spcAft>
                <a:spcPts val="0"/>
              </a:spcAft>
            </a:pPr>
            <a:r>
              <a:rPr lang="en-US" dirty="0">
                <a:solidFill>
                  <a:prstClr val="black"/>
                </a:solidFill>
                <a:latin typeface="Arial" pitchFamily="34" charset="0"/>
                <a:cs typeface="Arial" panose="020B0604020202020204" pitchFamily="34" charset="0"/>
              </a:rPr>
              <a:t>Chris Nielsen  Clemens Schulze-</a:t>
            </a:r>
            <a:r>
              <a:rPr lang="en-US" dirty="0" err="1">
                <a:solidFill>
                  <a:prstClr val="black"/>
                </a:solidFill>
                <a:latin typeface="Arial" pitchFamily="34" charset="0"/>
                <a:cs typeface="Arial" panose="020B0604020202020204" pitchFamily="34" charset="0"/>
              </a:rPr>
              <a:t>Briese</a:t>
            </a:r>
            <a:r>
              <a:rPr lang="en-US" dirty="0">
                <a:solidFill>
                  <a:prstClr val="black"/>
                </a:solidFill>
                <a:latin typeface="Arial" pitchFamily="34" charset="0"/>
                <a:cs typeface="Arial" panose="020B0604020202020204" pitchFamily="34" charset="0"/>
              </a:rPr>
              <a:t>              </a:t>
            </a:r>
            <a:r>
              <a:rPr lang="en-US" dirty="0" err="1">
                <a:solidFill>
                  <a:srgbClr val="C00000"/>
                </a:solidFill>
                <a:latin typeface="Arial" pitchFamily="34" charset="0"/>
                <a:cs typeface="Arial" panose="020B0604020202020204" pitchFamily="34" charset="0"/>
              </a:rPr>
              <a:t>Aina</a:t>
            </a:r>
            <a:r>
              <a:rPr lang="en-US" dirty="0">
                <a:solidFill>
                  <a:srgbClr val="C00000"/>
                </a:solidFill>
                <a:latin typeface="Arial" pitchFamily="34" charset="0"/>
                <a:cs typeface="Arial" panose="020B0604020202020204" pitchFamily="34" charset="0"/>
              </a:rPr>
              <a:t> Cohen   Ana Gonzalez </a:t>
            </a:r>
          </a:p>
        </p:txBody>
      </p:sp>
    </p:spTree>
    <p:extLst>
      <p:ext uri="{BB962C8B-B14F-4D97-AF65-F5344CB8AC3E}">
        <p14:creationId xmlns:p14="http://schemas.microsoft.com/office/powerpoint/2010/main" val="40319136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ln>
            <a:solidFill>
              <a:schemeClr val="bg1"/>
            </a:solidFill>
          </a:ln>
        </p:spPr>
        <p:txBody>
          <a:bodyPr/>
          <a:lstStyle/>
          <a:p>
            <a:r>
              <a:rPr lang="en-US" altLang="en-US" sz="5400" b="1">
                <a:solidFill>
                  <a:schemeClr val="tx1"/>
                </a:solidFill>
                <a:latin typeface="Arial" charset="0"/>
              </a:rPr>
              <a:t>What is Protein?</a:t>
            </a:r>
          </a:p>
        </p:txBody>
      </p:sp>
      <p:sp>
        <p:nvSpPr>
          <p:cNvPr id="117767" name="Oval 7"/>
          <p:cNvSpPr>
            <a:spLocks noChangeAspect="1" noChangeArrowheads="1"/>
          </p:cNvSpPr>
          <p:nvPr/>
        </p:nvSpPr>
        <p:spPr bwMode="auto">
          <a:xfrm>
            <a:off x="4064000" y="3409950"/>
            <a:ext cx="639763" cy="5826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7768" name="Oval 8"/>
          <p:cNvSpPr>
            <a:spLocks noChangeAspect="1" noChangeArrowheads="1"/>
          </p:cNvSpPr>
          <p:nvPr/>
        </p:nvSpPr>
        <p:spPr bwMode="auto">
          <a:xfrm>
            <a:off x="4551363" y="3706813"/>
            <a:ext cx="639762" cy="58261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7769" name="Oval 9"/>
          <p:cNvSpPr>
            <a:spLocks noChangeAspect="1" noChangeArrowheads="1"/>
          </p:cNvSpPr>
          <p:nvPr/>
        </p:nvSpPr>
        <p:spPr bwMode="auto">
          <a:xfrm>
            <a:off x="3556000" y="3714750"/>
            <a:ext cx="639763" cy="582613"/>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7770" name="Oval 10"/>
          <p:cNvSpPr>
            <a:spLocks noChangeAspect="1" noChangeArrowheads="1"/>
          </p:cNvSpPr>
          <p:nvPr/>
        </p:nvSpPr>
        <p:spPr bwMode="auto">
          <a:xfrm>
            <a:off x="4043363" y="2894013"/>
            <a:ext cx="639762" cy="58261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7771" name="Oval 11"/>
          <p:cNvSpPr>
            <a:spLocks noChangeAspect="1" noChangeArrowheads="1"/>
          </p:cNvSpPr>
          <p:nvPr/>
        </p:nvSpPr>
        <p:spPr bwMode="auto">
          <a:xfrm>
            <a:off x="5080000" y="3440113"/>
            <a:ext cx="639763" cy="58261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7772" name="Oval 12"/>
          <p:cNvSpPr>
            <a:spLocks noChangeAspect="1" noChangeArrowheads="1"/>
          </p:cNvSpPr>
          <p:nvPr/>
        </p:nvSpPr>
        <p:spPr bwMode="auto">
          <a:xfrm>
            <a:off x="4594225" y="4200525"/>
            <a:ext cx="639763" cy="58261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7777" name="Text Box 17"/>
          <p:cNvSpPr txBox="1">
            <a:spLocks noChangeArrowheads="1"/>
          </p:cNvSpPr>
          <p:nvPr/>
        </p:nvSpPr>
        <p:spPr bwMode="auto">
          <a:xfrm>
            <a:off x="3086100" y="5265738"/>
            <a:ext cx="2752725" cy="7016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a:solidFill>
                  <a:srgbClr val="000000"/>
                </a:solidFill>
              </a:rPr>
              <a:t>Amino Acid</a:t>
            </a:r>
          </a:p>
        </p:txBody>
      </p:sp>
      <p:sp>
        <p:nvSpPr>
          <p:cNvPr id="2" name="TextBox 1"/>
          <p:cNvSpPr txBox="1"/>
          <p:nvPr/>
        </p:nvSpPr>
        <p:spPr>
          <a:xfrm>
            <a:off x="3927107" y="2550695"/>
            <a:ext cx="889987" cy="369332"/>
          </a:xfrm>
          <a:prstGeom prst="rect">
            <a:avLst/>
          </a:prstGeom>
          <a:noFill/>
        </p:spPr>
        <p:txBody>
          <a:bodyPr wrap="none" rtlCol="0">
            <a:spAutoFit/>
          </a:bodyPr>
          <a:lstStyle/>
          <a:p>
            <a:r>
              <a:rPr lang="en-US" dirty="0" smtClean="0">
                <a:solidFill>
                  <a:srgbClr val="000000"/>
                </a:solidFill>
              </a:rPr>
              <a:t>carbon</a:t>
            </a:r>
            <a:endParaRPr lang="en-US" dirty="0">
              <a:solidFill>
                <a:srgbClr val="000000"/>
              </a:solidFill>
            </a:endParaRPr>
          </a:p>
        </p:txBody>
      </p:sp>
      <p:sp>
        <p:nvSpPr>
          <p:cNvPr id="11" name="TextBox 10"/>
          <p:cNvSpPr txBox="1"/>
          <p:nvPr/>
        </p:nvSpPr>
        <p:spPr>
          <a:xfrm>
            <a:off x="3155482" y="4243137"/>
            <a:ext cx="1018227" cy="369332"/>
          </a:xfrm>
          <a:prstGeom prst="rect">
            <a:avLst/>
          </a:prstGeom>
          <a:noFill/>
        </p:spPr>
        <p:txBody>
          <a:bodyPr wrap="none" rtlCol="0">
            <a:spAutoFit/>
          </a:bodyPr>
          <a:lstStyle/>
          <a:p>
            <a:r>
              <a:rPr lang="en-US" dirty="0" smtClean="0">
                <a:solidFill>
                  <a:srgbClr val="000000"/>
                </a:solidFill>
              </a:rPr>
              <a:t>nitrogen</a:t>
            </a:r>
            <a:endParaRPr lang="en-US" dirty="0">
              <a:solidFill>
                <a:srgbClr val="000000"/>
              </a:solidFill>
            </a:endParaRPr>
          </a:p>
        </p:txBody>
      </p:sp>
      <p:sp>
        <p:nvSpPr>
          <p:cNvPr id="12" name="TextBox 11"/>
          <p:cNvSpPr txBox="1"/>
          <p:nvPr/>
        </p:nvSpPr>
        <p:spPr>
          <a:xfrm>
            <a:off x="5714198" y="3500387"/>
            <a:ext cx="928459" cy="369332"/>
          </a:xfrm>
          <a:prstGeom prst="rect">
            <a:avLst/>
          </a:prstGeom>
          <a:noFill/>
        </p:spPr>
        <p:txBody>
          <a:bodyPr wrap="none" rtlCol="0">
            <a:spAutoFit/>
          </a:bodyPr>
          <a:lstStyle/>
          <a:p>
            <a:r>
              <a:rPr lang="en-US" dirty="0" smtClean="0">
                <a:solidFill>
                  <a:srgbClr val="000000"/>
                </a:solidFill>
              </a:rPr>
              <a:t>oxygen</a:t>
            </a:r>
            <a:endParaRPr lang="en-US" dirty="0">
              <a:solidFill>
                <a:srgbClr val="000000"/>
              </a:solidFill>
            </a:endParaRPr>
          </a:p>
        </p:txBody>
      </p:sp>
    </p:spTree>
    <p:extLst>
      <p:ext uri="{BB962C8B-B14F-4D97-AF65-F5344CB8AC3E}">
        <p14:creationId xmlns:p14="http://schemas.microsoft.com/office/powerpoint/2010/main" val="36158475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r>
              <a:rPr lang="en-US" altLang="en-US"/>
              <a:t>Purification by ion exchange</a:t>
            </a:r>
          </a:p>
        </p:txBody>
      </p:sp>
      <p:grpSp>
        <p:nvGrpSpPr>
          <p:cNvPr id="243715" name="Group 3"/>
          <p:cNvGrpSpPr>
            <a:grpSpLocks/>
          </p:cNvGrpSpPr>
          <p:nvPr/>
        </p:nvGrpSpPr>
        <p:grpSpPr bwMode="auto">
          <a:xfrm>
            <a:off x="2703513" y="4389438"/>
            <a:ext cx="1389062" cy="1371600"/>
            <a:chOff x="2496" y="1581"/>
            <a:chExt cx="875" cy="864"/>
          </a:xfrm>
        </p:grpSpPr>
        <p:sp>
          <p:nvSpPr>
            <p:cNvPr id="243716" name="Text Box 4"/>
            <p:cNvSpPr txBox="1">
              <a:spLocks noChangeArrowheads="1"/>
            </p:cNvSpPr>
            <p:nvPr/>
          </p:nvSpPr>
          <p:spPr bwMode="auto">
            <a:xfrm>
              <a:off x="3143" y="1910"/>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3717" name="Text Box 5"/>
            <p:cNvSpPr txBox="1">
              <a:spLocks noChangeArrowheads="1"/>
            </p:cNvSpPr>
            <p:nvPr/>
          </p:nvSpPr>
          <p:spPr bwMode="auto">
            <a:xfrm>
              <a:off x="2754" y="2157"/>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sp>
          <p:nvSpPr>
            <p:cNvPr id="243718" name="Text Box 6"/>
            <p:cNvSpPr txBox="1">
              <a:spLocks noChangeArrowheads="1"/>
            </p:cNvSpPr>
            <p:nvPr/>
          </p:nvSpPr>
          <p:spPr bwMode="auto">
            <a:xfrm>
              <a:off x="2496" y="2006"/>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3719" name="Text Box 7"/>
            <p:cNvSpPr txBox="1">
              <a:spLocks noChangeArrowheads="1"/>
            </p:cNvSpPr>
            <p:nvPr/>
          </p:nvSpPr>
          <p:spPr bwMode="auto">
            <a:xfrm>
              <a:off x="2779" y="1581"/>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grpSp>
          <p:nvGrpSpPr>
            <p:cNvPr id="243720" name="Group 8"/>
            <p:cNvGrpSpPr>
              <a:grpSpLocks/>
            </p:cNvGrpSpPr>
            <p:nvPr/>
          </p:nvGrpSpPr>
          <p:grpSpPr bwMode="auto">
            <a:xfrm>
              <a:off x="2599" y="1848"/>
              <a:ext cx="572" cy="444"/>
              <a:chOff x="621" y="2733"/>
              <a:chExt cx="856" cy="652"/>
            </a:xfrm>
          </p:grpSpPr>
          <p:sp>
            <p:nvSpPr>
              <p:cNvPr id="243721" name="Freeform 9"/>
              <p:cNvSpPr>
                <a:spLocks/>
              </p:cNvSpPr>
              <p:nvPr/>
            </p:nvSpPr>
            <p:spPr bwMode="auto">
              <a:xfrm>
                <a:off x="706" y="2896"/>
                <a:ext cx="600" cy="253"/>
              </a:xfrm>
              <a:custGeom>
                <a:avLst/>
                <a:gdLst>
                  <a:gd name="T0" fmla="*/ 600 w 600"/>
                  <a:gd name="T1" fmla="*/ 76 h 253"/>
                  <a:gd name="T2" fmla="*/ 431 w 600"/>
                  <a:gd name="T3" fmla="*/ 151 h 253"/>
                  <a:gd name="T4" fmla="*/ 261 w 600"/>
                  <a:gd name="T5" fmla="*/ 238 h 253"/>
                  <a:gd name="T6" fmla="*/ 164 w 600"/>
                  <a:gd name="T7" fmla="*/ 240 h 253"/>
                  <a:gd name="T8" fmla="*/ 50 w 600"/>
                  <a:gd name="T9" fmla="*/ 184 h 253"/>
                  <a:gd name="T10" fmla="*/ 3 w 600"/>
                  <a:gd name="T11" fmla="*/ 27 h 253"/>
                  <a:gd name="T12" fmla="*/ 69 w 600"/>
                  <a:gd name="T13" fmla="*/ 21 h 253"/>
                  <a:gd name="T14" fmla="*/ 149 w 600"/>
                  <a:gd name="T15" fmla="*/ 101 h 253"/>
                  <a:gd name="T16" fmla="*/ 282 w 600"/>
                  <a:gd name="T17" fmla="*/ 85 h 253"/>
                  <a:gd name="T18" fmla="*/ 272 w 600"/>
                  <a:gd name="T19" fmla="*/ 162 h 253"/>
                  <a:gd name="T20" fmla="*/ 284 w 600"/>
                  <a:gd name="T21" fmla="*/ 11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253">
                    <a:moveTo>
                      <a:pt x="600" y="76"/>
                    </a:moveTo>
                    <a:cubicBezTo>
                      <a:pt x="544" y="99"/>
                      <a:pt x="488" y="124"/>
                      <a:pt x="431" y="151"/>
                    </a:cubicBezTo>
                    <a:cubicBezTo>
                      <a:pt x="375" y="178"/>
                      <a:pt x="305" y="223"/>
                      <a:pt x="261" y="238"/>
                    </a:cubicBezTo>
                    <a:cubicBezTo>
                      <a:pt x="216" y="253"/>
                      <a:pt x="199" y="249"/>
                      <a:pt x="164" y="240"/>
                    </a:cubicBezTo>
                    <a:cubicBezTo>
                      <a:pt x="129" y="231"/>
                      <a:pt x="76" y="219"/>
                      <a:pt x="50" y="184"/>
                    </a:cubicBezTo>
                    <a:cubicBezTo>
                      <a:pt x="23" y="148"/>
                      <a:pt x="0" y="54"/>
                      <a:pt x="3" y="27"/>
                    </a:cubicBezTo>
                    <a:cubicBezTo>
                      <a:pt x="6" y="0"/>
                      <a:pt x="45" y="9"/>
                      <a:pt x="69" y="21"/>
                    </a:cubicBezTo>
                    <a:cubicBezTo>
                      <a:pt x="93" y="34"/>
                      <a:pt x="113" y="90"/>
                      <a:pt x="149" y="101"/>
                    </a:cubicBezTo>
                    <a:cubicBezTo>
                      <a:pt x="184" y="112"/>
                      <a:pt x="262" y="75"/>
                      <a:pt x="282" y="85"/>
                    </a:cubicBezTo>
                    <a:cubicBezTo>
                      <a:pt x="302" y="95"/>
                      <a:pt x="272" y="158"/>
                      <a:pt x="272" y="162"/>
                    </a:cubicBezTo>
                    <a:cubicBezTo>
                      <a:pt x="272" y="166"/>
                      <a:pt x="282" y="121"/>
                      <a:pt x="284" y="110"/>
                    </a:cubicBezTo>
                  </a:path>
                </a:pathLst>
              </a:custGeom>
              <a:noFill/>
              <a:ln w="127000">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22" name="Freeform 10"/>
              <p:cNvSpPr>
                <a:spLocks/>
              </p:cNvSpPr>
              <p:nvPr/>
            </p:nvSpPr>
            <p:spPr bwMode="auto">
              <a:xfrm>
                <a:off x="990" y="3219"/>
                <a:ext cx="200" cy="137"/>
              </a:xfrm>
              <a:custGeom>
                <a:avLst/>
                <a:gdLst>
                  <a:gd name="T0" fmla="*/ 0 w 200"/>
                  <a:gd name="T1" fmla="*/ 0 h 137"/>
                  <a:gd name="T2" fmla="*/ 136 w 200"/>
                  <a:gd name="T3" fmla="*/ 99 h 137"/>
                  <a:gd name="T4" fmla="*/ 158 w 200"/>
                  <a:gd name="T5" fmla="*/ 123 h 137"/>
                  <a:gd name="T6" fmla="*/ 200 w 200"/>
                  <a:gd name="T7" fmla="*/ 137 h 137"/>
                </a:gdLst>
                <a:ahLst/>
                <a:cxnLst>
                  <a:cxn ang="0">
                    <a:pos x="T0" y="T1"/>
                  </a:cxn>
                  <a:cxn ang="0">
                    <a:pos x="T2" y="T3"/>
                  </a:cxn>
                  <a:cxn ang="0">
                    <a:pos x="T4" y="T5"/>
                  </a:cxn>
                  <a:cxn ang="0">
                    <a:pos x="T6" y="T7"/>
                  </a:cxn>
                </a:cxnLst>
                <a:rect l="0" t="0" r="r" b="b"/>
                <a:pathLst>
                  <a:path w="200" h="137">
                    <a:moveTo>
                      <a:pt x="0" y="0"/>
                    </a:moveTo>
                    <a:cubicBezTo>
                      <a:pt x="52" y="36"/>
                      <a:pt x="110" y="79"/>
                      <a:pt x="136" y="99"/>
                    </a:cubicBezTo>
                    <a:cubicBezTo>
                      <a:pt x="162" y="119"/>
                      <a:pt x="147" y="117"/>
                      <a:pt x="158" y="123"/>
                    </a:cubicBezTo>
                    <a:cubicBezTo>
                      <a:pt x="169" y="129"/>
                      <a:pt x="191" y="134"/>
                      <a:pt x="200" y="137"/>
                    </a:cubicBezTo>
                  </a:path>
                </a:pathLst>
              </a:custGeom>
              <a:noFill/>
              <a:ln w="127000">
                <a:solidFill>
                  <a:srgbClr val="66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23" name="Freeform 11"/>
              <p:cNvSpPr>
                <a:spLocks/>
              </p:cNvSpPr>
              <p:nvPr/>
            </p:nvSpPr>
            <p:spPr bwMode="auto">
              <a:xfrm>
                <a:off x="880" y="2766"/>
                <a:ext cx="528" cy="369"/>
              </a:xfrm>
              <a:custGeom>
                <a:avLst/>
                <a:gdLst>
                  <a:gd name="T0" fmla="*/ 464 w 528"/>
                  <a:gd name="T1" fmla="*/ 358 h 369"/>
                  <a:gd name="T2" fmla="*/ 514 w 528"/>
                  <a:gd name="T3" fmla="*/ 366 h 369"/>
                  <a:gd name="T4" fmla="*/ 378 w 528"/>
                  <a:gd name="T5" fmla="*/ 339 h 369"/>
                  <a:gd name="T6" fmla="*/ 291 w 528"/>
                  <a:gd name="T7" fmla="*/ 203 h 369"/>
                  <a:gd name="T8" fmla="*/ 211 w 528"/>
                  <a:gd name="T9" fmla="*/ 124 h 369"/>
                  <a:gd name="T10" fmla="*/ 136 w 528"/>
                  <a:gd name="T11" fmla="*/ 64 h 369"/>
                  <a:gd name="T12" fmla="*/ 112 w 528"/>
                  <a:gd name="T13" fmla="*/ 4 h 369"/>
                  <a:gd name="T14" fmla="*/ 207 w 528"/>
                  <a:gd name="T15" fmla="*/ 39 h 369"/>
                  <a:gd name="T16" fmla="*/ 254 w 528"/>
                  <a:gd name="T17" fmla="*/ 116 h 369"/>
                  <a:gd name="T18" fmla="*/ 171 w 528"/>
                  <a:gd name="T19" fmla="*/ 138 h 369"/>
                  <a:gd name="T20" fmla="*/ 107 w 528"/>
                  <a:gd name="T21" fmla="*/ 124 h 369"/>
                  <a:gd name="T22" fmla="*/ 0 w 528"/>
                  <a:gd name="T23" fmla="*/ 4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8" h="369">
                    <a:moveTo>
                      <a:pt x="464" y="358"/>
                    </a:moveTo>
                    <a:cubicBezTo>
                      <a:pt x="472" y="359"/>
                      <a:pt x="528" y="369"/>
                      <a:pt x="514" y="366"/>
                    </a:cubicBezTo>
                    <a:cubicBezTo>
                      <a:pt x="500" y="363"/>
                      <a:pt x="415" y="366"/>
                      <a:pt x="378" y="339"/>
                    </a:cubicBezTo>
                    <a:cubicBezTo>
                      <a:pt x="341" y="312"/>
                      <a:pt x="319" y="239"/>
                      <a:pt x="291" y="203"/>
                    </a:cubicBezTo>
                    <a:cubicBezTo>
                      <a:pt x="263" y="168"/>
                      <a:pt x="237" y="147"/>
                      <a:pt x="211" y="124"/>
                    </a:cubicBezTo>
                    <a:cubicBezTo>
                      <a:pt x="185" y="101"/>
                      <a:pt x="152" y="84"/>
                      <a:pt x="136" y="64"/>
                    </a:cubicBezTo>
                    <a:cubicBezTo>
                      <a:pt x="120" y="44"/>
                      <a:pt x="101" y="8"/>
                      <a:pt x="112" y="4"/>
                    </a:cubicBezTo>
                    <a:cubicBezTo>
                      <a:pt x="124" y="0"/>
                      <a:pt x="184" y="20"/>
                      <a:pt x="207" y="39"/>
                    </a:cubicBezTo>
                    <a:cubicBezTo>
                      <a:pt x="231" y="57"/>
                      <a:pt x="260" y="99"/>
                      <a:pt x="254" y="116"/>
                    </a:cubicBezTo>
                    <a:cubicBezTo>
                      <a:pt x="247" y="133"/>
                      <a:pt x="195" y="136"/>
                      <a:pt x="171" y="138"/>
                    </a:cubicBezTo>
                    <a:cubicBezTo>
                      <a:pt x="146" y="139"/>
                      <a:pt x="135" y="139"/>
                      <a:pt x="107" y="124"/>
                    </a:cubicBezTo>
                    <a:cubicBezTo>
                      <a:pt x="78" y="109"/>
                      <a:pt x="39" y="79"/>
                      <a:pt x="0" y="48"/>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24" name="Freeform 12"/>
              <p:cNvSpPr>
                <a:spLocks/>
              </p:cNvSpPr>
              <p:nvPr/>
            </p:nvSpPr>
            <p:spPr bwMode="auto">
              <a:xfrm>
                <a:off x="1126" y="2733"/>
                <a:ext cx="335" cy="193"/>
              </a:xfrm>
              <a:custGeom>
                <a:avLst/>
                <a:gdLst>
                  <a:gd name="T0" fmla="*/ 22 w 335"/>
                  <a:gd name="T1" fmla="*/ 193 h 193"/>
                  <a:gd name="T2" fmla="*/ 23 w 335"/>
                  <a:gd name="T3" fmla="*/ 68 h 193"/>
                  <a:gd name="T4" fmla="*/ 14 w 335"/>
                  <a:gd name="T5" fmla="*/ 27 h 193"/>
                  <a:gd name="T6" fmla="*/ 107 w 335"/>
                  <a:gd name="T7" fmla="*/ 10 h 193"/>
                  <a:gd name="T8" fmla="*/ 248 w 335"/>
                  <a:gd name="T9" fmla="*/ 87 h 193"/>
                  <a:gd name="T10" fmla="*/ 335 w 335"/>
                  <a:gd name="T11" fmla="*/ 182 h 193"/>
                </a:gdLst>
                <a:ahLst/>
                <a:cxnLst>
                  <a:cxn ang="0">
                    <a:pos x="T0" y="T1"/>
                  </a:cxn>
                  <a:cxn ang="0">
                    <a:pos x="T2" y="T3"/>
                  </a:cxn>
                  <a:cxn ang="0">
                    <a:pos x="T4" y="T5"/>
                  </a:cxn>
                  <a:cxn ang="0">
                    <a:pos x="T6" y="T7"/>
                  </a:cxn>
                  <a:cxn ang="0">
                    <a:pos x="T8" y="T9"/>
                  </a:cxn>
                  <a:cxn ang="0">
                    <a:pos x="T10" y="T11"/>
                  </a:cxn>
                </a:cxnLst>
                <a:rect l="0" t="0" r="r" b="b"/>
                <a:pathLst>
                  <a:path w="335" h="193">
                    <a:moveTo>
                      <a:pt x="22" y="193"/>
                    </a:moveTo>
                    <a:cubicBezTo>
                      <a:pt x="22" y="172"/>
                      <a:pt x="24" y="96"/>
                      <a:pt x="23" y="68"/>
                    </a:cubicBezTo>
                    <a:cubicBezTo>
                      <a:pt x="22" y="40"/>
                      <a:pt x="0" y="37"/>
                      <a:pt x="14" y="27"/>
                    </a:cubicBezTo>
                    <a:cubicBezTo>
                      <a:pt x="27" y="17"/>
                      <a:pt x="68" y="0"/>
                      <a:pt x="107" y="10"/>
                    </a:cubicBezTo>
                    <a:cubicBezTo>
                      <a:pt x="145" y="19"/>
                      <a:pt x="210" y="59"/>
                      <a:pt x="248" y="87"/>
                    </a:cubicBezTo>
                    <a:cubicBezTo>
                      <a:pt x="286" y="116"/>
                      <a:pt x="310" y="148"/>
                      <a:pt x="335" y="182"/>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25" name="Freeform 13"/>
              <p:cNvSpPr>
                <a:spLocks/>
              </p:cNvSpPr>
              <p:nvPr/>
            </p:nvSpPr>
            <p:spPr bwMode="auto">
              <a:xfrm>
                <a:off x="1159" y="3100"/>
                <a:ext cx="231" cy="285"/>
              </a:xfrm>
              <a:custGeom>
                <a:avLst/>
                <a:gdLst>
                  <a:gd name="T0" fmla="*/ 207 w 231"/>
                  <a:gd name="T1" fmla="*/ 50 h 285"/>
                  <a:gd name="T2" fmla="*/ 229 w 231"/>
                  <a:gd name="T3" fmla="*/ 4 h 285"/>
                  <a:gd name="T4" fmla="*/ 217 w 231"/>
                  <a:gd name="T5" fmla="*/ 24 h 285"/>
                  <a:gd name="T6" fmla="*/ 152 w 231"/>
                  <a:gd name="T7" fmla="*/ 125 h 285"/>
                  <a:gd name="T8" fmla="*/ 186 w 231"/>
                  <a:gd name="T9" fmla="*/ 178 h 285"/>
                  <a:gd name="T10" fmla="*/ 194 w 231"/>
                  <a:gd name="T11" fmla="*/ 272 h 285"/>
                  <a:gd name="T12" fmla="*/ 59 w 231"/>
                  <a:gd name="T13" fmla="*/ 258 h 285"/>
                  <a:gd name="T14" fmla="*/ 3 w 231"/>
                  <a:gd name="T15" fmla="*/ 256 h 285"/>
                  <a:gd name="T16" fmla="*/ 39 w 231"/>
                  <a:gd name="T17" fmla="*/ 25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85">
                    <a:moveTo>
                      <a:pt x="207" y="50"/>
                    </a:moveTo>
                    <a:cubicBezTo>
                      <a:pt x="211" y="43"/>
                      <a:pt x="227" y="8"/>
                      <a:pt x="229" y="4"/>
                    </a:cubicBezTo>
                    <a:cubicBezTo>
                      <a:pt x="231" y="0"/>
                      <a:pt x="230" y="4"/>
                      <a:pt x="217" y="24"/>
                    </a:cubicBezTo>
                    <a:cubicBezTo>
                      <a:pt x="204" y="44"/>
                      <a:pt x="157" y="99"/>
                      <a:pt x="152" y="125"/>
                    </a:cubicBezTo>
                    <a:cubicBezTo>
                      <a:pt x="147" y="151"/>
                      <a:pt x="179" y="154"/>
                      <a:pt x="186" y="178"/>
                    </a:cubicBezTo>
                    <a:cubicBezTo>
                      <a:pt x="193" y="202"/>
                      <a:pt x="215" y="259"/>
                      <a:pt x="194" y="272"/>
                    </a:cubicBezTo>
                    <a:cubicBezTo>
                      <a:pt x="173" y="285"/>
                      <a:pt x="91" y="261"/>
                      <a:pt x="59" y="258"/>
                    </a:cubicBezTo>
                    <a:cubicBezTo>
                      <a:pt x="27" y="255"/>
                      <a:pt x="6" y="257"/>
                      <a:pt x="3" y="256"/>
                    </a:cubicBezTo>
                    <a:cubicBezTo>
                      <a:pt x="0" y="255"/>
                      <a:pt x="32" y="254"/>
                      <a:pt x="39" y="254"/>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26" name="Freeform 14"/>
              <p:cNvSpPr>
                <a:spLocks/>
              </p:cNvSpPr>
              <p:nvPr/>
            </p:nvSpPr>
            <p:spPr bwMode="auto">
              <a:xfrm>
                <a:off x="621" y="2957"/>
                <a:ext cx="730" cy="386"/>
              </a:xfrm>
              <a:custGeom>
                <a:avLst/>
                <a:gdLst>
                  <a:gd name="T0" fmla="*/ 77 w 730"/>
                  <a:gd name="T1" fmla="*/ 363 h 386"/>
                  <a:gd name="T2" fmla="*/ 41 w 730"/>
                  <a:gd name="T3" fmla="*/ 373 h 386"/>
                  <a:gd name="T4" fmla="*/ 321 w 730"/>
                  <a:gd name="T5" fmla="*/ 286 h 386"/>
                  <a:gd name="T6" fmla="*/ 485 w 730"/>
                  <a:gd name="T7" fmla="*/ 135 h 386"/>
                  <a:gd name="T8" fmla="*/ 594 w 730"/>
                  <a:gd name="T9" fmla="*/ 42 h 386"/>
                  <a:gd name="T10" fmla="*/ 717 w 730"/>
                  <a:gd name="T11" fmla="*/ 5 h 386"/>
                  <a:gd name="T12" fmla="*/ 675 w 730"/>
                  <a:gd name="T13" fmla="*/ 13 h 386"/>
                </a:gdLst>
                <a:ahLst/>
                <a:cxnLst>
                  <a:cxn ang="0">
                    <a:pos x="T0" y="T1"/>
                  </a:cxn>
                  <a:cxn ang="0">
                    <a:pos x="T2" y="T3"/>
                  </a:cxn>
                  <a:cxn ang="0">
                    <a:pos x="T4" y="T5"/>
                  </a:cxn>
                  <a:cxn ang="0">
                    <a:pos x="T6" y="T7"/>
                  </a:cxn>
                  <a:cxn ang="0">
                    <a:pos x="T8" y="T9"/>
                  </a:cxn>
                  <a:cxn ang="0">
                    <a:pos x="T10" y="T11"/>
                  </a:cxn>
                  <a:cxn ang="0">
                    <a:pos x="T12" y="T13"/>
                  </a:cxn>
                </a:cxnLst>
                <a:rect l="0" t="0" r="r" b="b"/>
                <a:pathLst>
                  <a:path w="730" h="386">
                    <a:moveTo>
                      <a:pt x="77" y="363"/>
                    </a:moveTo>
                    <a:cubicBezTo>
                      <a:pt x="71" y="365"/>
                      <a:pt x="0" y="386"/>
                      <a:pt x="41" y="373"/>
                    </a:cubicBezTo>
                    <a:cubicBezTo>
                      <a:pt x="82" y="360"/>
                      <a:pt x="247" y="326"/>
                      <a:pt x="321" y="286"/>
                    </a:cubicBezTo>
                    <a:cubicBezTo>
                      <a:pt x="395" y="246"/>
                      <a:pt x="440" y="175"/>
                      <a:pt x="485" y="135"/>
                    </a:cubicBezTo>
                    <a:cubicBezTo>
                      <a:pt x="530" y="94"/>
                      <a:pt x="555" y="64"/>
                      <a:pt x="594" y="42"/>
                    </a:cubicBezTo>
                    <a:cubicBezTo>
                      <a:pt x="633" y="20"/>
                      <a:pt x="704" y="10"/>
                      <a:pt x="717" y="5"/>
                    </a:cubicBezTo>
                    <a:cubicBezTo>
                      <a:pt x="730" y="0"/>
                      <a:pt x="684" y="11"/>
                      <a:pt x="675" y="13"/>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27" name="Freeform 15"/>
              <p:cNvSpPr>
                <a:spLocks/>
              </p:cNvSpPr>
              <p:nvPr/>
            </p:nvSpPr>
            <p:spPr bwMode="auto">
              <a:xfrm>
                <a:off x="708" y="2745"/>
                <a:ext cx="769" cy="308"/>
              </a:xfrm>
              <a:custGeom>
                <a:avLst/>
                <a:gdLst>
                  <a:gd name="T0" fmla="*/ 730 w 769"/>
                  <a:gd name="T1" fmla="*/ 149 h 308"/>
                  <a:gd name="T2" fmla="*/ 764 w 769"/>
                  <a:gd name="T3" fmla="*/ 161 h 308"/>
                  <a:gd name="T4" fmla="*/ 758 w 769"/>
                  <a:gd name="T5" fmla="*/ 145 h 308"/>
                  <a:gd name="T6" fmla="*/ 716 w 769"/>
                  <a:gd name="T7" fmla="*/ 50 h 308"/>
                  <a:gd name="T8" fmla="*/ 627 w 769"/>
                  <a:gd name="T9" fmla="*/ 1 h 308"/>
                  <a:gd name="T10" fmla="*/ 482 w 769"/>
                  <a:gd name="T11" fmla="*/ 58 h 308"/>
                  <a:gd name="T12" fmla="*/ 298 w 769"/>
                  <a:gd name="T13" fmla="*/ 184 h 308"/>
                  <a:gd name="T14" fmla="*/ 149 w 769"/>
                  <a:gd name="T15" fmla="*/ 292 h 308"/>
                  <a:gd name="T16" fmla="*/ 28 w 769"/>
                  <a:gd name="T17" fmla="*/ 277 h 308"/>
                  <a:gd name="T18" fmla="*/ 3 w 769"/>
                  <a:gd name="T19" fmla="*/ 180 h 308"/>
                  <a:gd name="T20" fmla="*/ 19 w 769"/>
                  <a:gd name="T21" fmla="*/ 83 h 308"/>
                  <a:gd name="T22" fmla="*/ 116 w 769"/>
                  <a:gd name="T23" fmla="*/ 112 h 308"/>
                  <a:gd name="T24" fmla="*/ 150 w 769"/>
                  <a:gd name="T25" fmla="*/ 56 h 308"/>
                  <a:gd name="T26" fmla="*/ 243 w 769"/>
                  <a:gd name="T27" fmla="*/ 21 h 308"/>
                  <a:gd name="T28" fmla="*/ 312 w 769"/>
                  <a:gd name="T29" fmla="*/ 21 h 308"/>
                  <a:gd name="T30" fmla="*/ 322 w 769"/>
                  <a:gd name="T31" fmla="*/ 33 h 308"/>
                  <a:gd name="T32" fmla="*/ 278 w 769"/>
                  <a:gd name="T33" fmla="*/ 1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9" h="308">
                    <a:moveTo>
                      <a:pt x="730" y="149"/>
                    </a:moveTo>
                    <a:cubicBezTo>
                      <a:pt x="736" y="151"/>
                      <a:pt x="759" y="162"/>
                      <a:pt x="764" y="161"/>
                    </a:cubicBezTo>
                    <a:cubicBezTo>
                      <a:pt x="769" y="160"/>
                      <a:pt x="766" y="163"/>
                      <a:pt x="758" y="145"/>
                    </a:cubicBezTo>
                    <a:cubicBezTo>
                      <a:pt x="750" y="127"/>
                      <a:pt x="738" y="74"/>
                      <a:pt x="716" y="50"/>
                    </a:cubicBezTo>
                    <a:cubicBezTo>
                      <a:pt x="694" y="26"/>
                      <a:pt x="666" y="0"/>
                      <a:pt x="627" y="1"/>
                    </a:cubicBezTo>
                    <a:cubicBezTo>
                      <a:pt x="588" y="3"/>
                      <a:pt x="537" y="27"/>
                      <a:pt x="482" y="58"/>
                    </a:cubicBezTo>
                    <a:cubicBezTo>
                      <a:pt x="427" y="88"/>
                      <a:pt x="353" y="145"/>
                      <a:pt x="298" y="184"/>
                    </a:cubicBezTo>
                    <a:cubicBezTo>
                      <a:pt x="242" y="223"/>
                      <a:pt x="193" y="277"/>
                      <a:pt x="149" y="292"/>
                    </a:cubicBezTo>
                    <a:cubicBezTo>
                      <a:pt x="104" y="308"/>
                      <a:pt x="52" y="296"/>
                      <a:pt x="28" y="277"/>
                    </a:cubicBezTo>
                    <a:cubicBezTo>
                      <a:pt x="5" y="258"/>
                      <a:pt x="5" y="212"/>
                      <a:pt x="3" y="180"/>
                    </a:cubicBezTo>
                    <a:cubicBezTo>
                      <a:pt x="1" y="148"/>
                      <a:pt x="0" y="94"/>
                      <a:pt x="19" y="83"/>
                    </a:cubicBezTo>
                    <a:cubicBezTo>
                      <a:pt x="37" y="71"/>
                      <a:pt x="94" y="116"/>
                      <a:pt x="116" y="112"/>
                    </a:cubicBezTo>
                    <a:cubicBezTo>
                      <a:pt x="138" y="107"/>
                      <a:pt x="129" y="71"/>
                      <a:pt x="150" y="56"/>
                    </a:cubicBezTo>
                    <a:cubicBezTo>
                      <a:pt x="172" y="40"/>
                      <a:pt x="216" y="27"/>
                      <a:pt x="243" y="21"/>
                    </a:cubicBezTo>
                    <a:cubicBezTo>
                      <a:pt x="270" y="15"/>
                      <a:pt x="299" y="19"/>
                      <a:pt x="312" y="21"/>
                    </a:cubicBezTo>
                    <a:cubicBezTo>
                      <a:pt x="325" y="23"/>
                      <a:pt x="328" y="34"/>
                      <a:pt x="322" y="33"/>
                    </a:cubicBezTo>
                    <a:cubicBezTo>
                      <a:pt x="316" y="32"/>
                      <a:pt x="287" y="19"/>
                      <a:pt x="278" y="15"/>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43728" name="Rectangle 16"/>
          <p:cNvSpPr>
            <a:spLocks noChangeArrowheads="1"/>
          </p:cNvSpPr>
          <p:nvPr/>
        </p:nvSpPr>
        <p:spPr bwMode="auto">
          <a:xfrm>
            <a:off x="-4502150" y="5645150"/>
            <a:ext cx="14163675" cy="13922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3729" name="Text Box 17"/>
          <p:cNvSpPr txBox="1">
            <a:spLocks noChangeArrowheads="1"/>
          </p:cNvSpPr>
          <p:nvPr/>
        </p:nvSpPr>
        <p:spPr bwMode="auto">
          <a:xfrm>
            <a:off x="-431800" y="5621338"/>
            <a:ext cx="99901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   +   +   +   +   +   +   +   +   +   +   +   +   +   +   +   +</a:t>
            </a:r>
          </a:p>
        </p:txBody>
      </p:sp>
      <p:sp>
        <p:nvSpPr>
          <p:cNvPr id="243730" name="Text Box 18"/>
          <p:cNvSpPr txBox="1">
            <a:spLocks noChangeArrowheads="1"/>
          </p:cNvSpPr>
          <p:nvPr/>
        </p:nvSpPr>
        <p:spPr bwMode="auto">
          <a:xfrm>
            <a:off x="-727075" y="3810000"/>
            <a:ext cx="4762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3731" name="Text Box 19"/>
          <p:cNvSpPr txBox="1">
            <a:spLocks noChangeArrowheads="1"/>
          </p:cNvSpPr>
          <p:nvPr/>
        </p:nvSpPr>
        <p:spPr bwMode="auto">
          <a:xfrm>
            <a:off x="-738188" y="3252788"/>
            <a:ext cx="4762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3732" name="Text Box 20"/>
          <p:cNvSpPr txBox="1">
            <a:spLocks noChangeArrowheads="1"/>
          </p:cNvSpPr>
          <p:nvPr/>
        </p:nvSpPr>
        <p:spPr bwMode="auto">
          <a:xfrm>
            <a:off x="-725488" y="2624138"/>
            <a:ext cx="4762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3733" name="Text Box 21"/>
          <p:cNvSpPr txBox="1">
            <a:spLocks noChangeArrowheads="1"/>
          </p:cNvSpPr>
          <p:nvPr/>
        </p:nvSpPr>
        <p:spPr bwMode="auto">
          <a:xfrm>
            <a:off x="-765175" y="1900238"/>
            <a:ext cx="4762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3734" name="Text Box 22"/>
          <p:cNvSpPr txBox="1">
            <a:spLocks noChangeArrowheads="1"/>
          </p:cNvSpPr>
          <p:nvPr/>
        </p:nvSpPr>
        <p:spPr bwMode="auto">
          <a:xfrm>
            <a:off x="-698500" y="1328738"/>
            <a:ext cx="4762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3735" name="Text Box 23"/>
          <p:cNvSpPr txBox="1">
            <a:spLocks noChangeArrowheads="1"/>
          </p:cNvSpPr>
          <p:nvPr/>
        </p:nvSpPr>
        <p:spPr bwMode="auto">
          <a:xfrm>
            <a:off x="-2938463" y="4097338"/>
            <a:ext cx="4762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3736" name="Text Box 24"/>
          <p:cNvSpPr txBox="1">
            <a:spLocks noChangeArrowheads="1"/>
          </p:cNvSpPr>
          <p:nvPr/>
        </p:nvSpPr>
        <p:spPr bwMode="auto">
          <a:xfrm>
            <a:off x="-2949575" y="3540125"/>
            <a:ext cx="4762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3737" name="Text Box 25"/>
          <p:cNvSpPr txBox="1">
            <a:spLocks noChangeArrowheads="1"/>
          </p:cNvSpPr>
          <p:nvPr/>
        </p:nvSpPr>
        <p:spPr bwMode="auto">
          <a:xfrm>
            <a:off x="-2936875" y="2911475"/>
            <a:ext cx="4762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3738" name="Text Box 26"/>
          <p:cNvSpPr txBox="1">
            <a:spLocks noChangeArrowheads="1"/>
          </p:cNvSpPr>
          <p:nvPr/>
        </p:nvSpPr>
        <p:spPr bwMode="auto">
          <a:xfrm>
            <a:off x="-2976563" y="2187575"/>
            <a:ext cx="4762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3739" name="Text Box 27"/>
          <p:cNvSpPr txBox="1">
            <a:spLocks noChangeArrowheads="1"/>
          </p:cNvSpPr>
          <p:nvPr/>
        </p:nvSpPr>
        <p:spPr bwMode="auto">
          <a:xfrm>
            <a:off x="-2909888" y="1616075"/>
            <a:ext cx="4762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3740" name="Text Box 28"/>
          <p:cNvSpPr txBox="1">
            <a:spLocks noChangeArrowheads="1"/>
          </p:cNvSpPr>
          <p:nvPr/>
        </p:nvSpPr>
        <p:spPr bwMode="auto">
          <a:xfrm>
            <a:off x="-1995488" y="3717925"/>
            <a:ext cx="4762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3741" name="Text Box 29"/>
          <p:cNvSpPr txBox="1">
            <a:spLocks noChangeArrowheads="1"/>
          </p:cNvSpPr>
          <p:nvPr/>
        </p:nvSpPr>
        <p:spPr bwMode="auto">
          <a:xfrm>
            <a:off x="-2006600" y="3160713"/>
            <a:ext cx="4762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3742" name="Text Box 30"/>
          <p:cNvSpPr txBox="1">
            <a:spLocks noChangeArrowheads="1"/>
          </p:cNvSpPr>
          <p:nvPr/>
        </p:nvSpPr>
        <p:spPr bwMode="auto">
          <a:xfrm>
            <a:off x="-1993900" y="2532063"/>
            <a:ext cx="4762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3743" name="Text Box 31"/>
          <p:cNvSpPr txBox="1">
            <a:spLocks noChangeArrowheads="1"/>
          </p:cNvSpPr>
          <p:nvPr/>
        </p:nvSpPr>
        <p:spPr bwMode="auto">
          <a:xfrm>
            <a:off x="-2033588" y="1808163"/>
            <a:ext cx="4762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3744" name="Text Box 32"/>
          <p:cNvSpPr txBox="1">
            <a:spLocks noChangeArrowheads="1"/>
          </p:cNvSpPr>
          <p:nvPr/>
        </p:nvSpPr>
        <p:spPr bwMode="auto">
          <a:xfrm>
            <a:off x="-1966913" y="1236663"/>
            <a:ext cx="4762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3745" name="Text Box 33"/>
          <p:cNvSpPr txBox="1">
            <a:spLocks noChangeArrowheads="1"/>
          </p:cNvSpPr>
          <p:nvPr/>
        </p:nvSpPr>
        <p:spPr bwMode="auto">
          <a:xfrm>
            <a:off x="-3536950" y="3676650"/>
            <a:ext cx="4762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3746" name="Text Box 34"/>
          <p:cNvSpPr txBox="1">
            <a:spLocks noChangeArrowheads="1"/>
          </p:cNvSpPr>
          <p:nvPr/>
        </p:nvSpPr>
        <p:spPr bwMode="auto">
          <a:xfrm>
            <a:off x="-3548063" y="3119438"/>
            <a:ext cx="4762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3747" name="Text Box 35"/>
          <p:cNvSpPr txBox="1">
            <a:spLocks noChangeArrowheads="1"/>
          </p:cNvSpPr>
          <p:nvPr/>
        </p:nvSpPr>
        <p:spPr bwMode="auto">
          <a:xfrm>
            <a:off x="-3535363" y="2490788"/>
            <a:ext cx="4762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3748" name="Text Box 36"/>
          <p:cNvSpPr txBox="1">
            <a:spLocks noChangeArrowheads="1"/>
          </p:cNvSpPr>
          <p:nvPr/>
        </p:nvSpPr>
        <p:spPr bwMode="auto">
          <a:xfrm>
            <a:off x="-3575050" y="1766888"/>
            <a:ext cx="4762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3749" name="Text Box 37"/>
          <p:cNvSpPr txBox="1">
            <a:spLocks noChangeArrowheads="1"/>
          </p:cNvSpPr>
          <p:nvPr/>
        </p:nvSpPr>
        <p:spPr bwMode="auto">
          <a:xfrm>
            <a:off x="-3508375" y="1195388"/>
            <a:ext cx="4762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3750" name="Text Box 38"/>
          <p:cNvSpPr txBox="1">
            <a:spLocks noChangeArrowheads="1"/>
          </p:cNvSpPr>
          <p:nvPr/>
        </p:nvSpPr>
        <p:spPr bwMode="auto">
          <a:xfrm>
            <a:off x="-5748338" y="3963988"/>
            <a:ext cx="4762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3751" name="Text Box 39"/>
          <p:cNvSpPr txBox="1">
            <a:spLocks noChangeArrowheads="1"/>
          </p:cNvSpPr>
          <p:nvPr/>
        </p:nvSpPr>
        <p:spPr bwMode="auto">
          <a:xfrm>
            <a:off x="-5759450" y="3406775"/>
            <a:ext cx="4762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3752" name="Text Box 40"/>
          <p:cNvSpPr txBox="1">
            <a:spLocks noChangeArrowheads="1"/>
          </p:cNvSpPr>
          <p:nvPr/>
        </p:nvSpPr>
        <p:spPr bwMode="auto">
          <a:xfrm>
            <a:off x="-5746750" y="2778125"/>
            <a:ext cx="4762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3753" name="Text Box 41"/>
          <p:cNvSpPr txBox="1">
            <a:spLocks noChangeArrowheads="1"/>
          </p:cNvSpPr>
          <p:nvPr/>
        </p:nvSpPr>
        <p:spPr bwMode="auto">
          <a:xfrm>
            <a:off x="-5786438" y="2054225"/>
            <a:ext cx="4762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3754" name="Text Box 42"/>
          <p:cNvSpPr txBox="1">
            <a:spLocks noChangeArrowheads="1"/>
          </p:cNvSpPr>
          <p:nvPr/>
        </p:nvSpPr>
        <p:spPr bwMode="auto">
          <a:xfrm>
            <a:off x="-5719763" y="1482725"/>
            <a:ext cx="4762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3755" name="Text Box 43"/>
          <p:cNvSpPr txBox="1">
            <a:spLocks noChangeArrowheads="1"/>
          </p:cNvSpPr>
          <p:nvPr/>
        </p:nvSpPr>
        <p:spPr bwMode="auto">
          <a:xfrm>
            <a:off x="-4805363" y="3584575"/>
            <a:ext cx="4762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3756" name="Text Box 44"/>
          <p:cNvSpPr txBox="1">
            <a:spLocks noChangeArrowheads="1"/>
          </p:cNvSpPr>
          <p:nvPr/>
        </p:nvSpPr>
        <p:spPr bwMode="auto">
          <a:xfrm>
            <a:off x="-4816475" y="3027363"/>
            <a:ext cx="4762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3757" name="Text Box 45"/>
          <p:cNvSpPr txBox="1">
            <a:spLocks noChangeArrowheads="1"/>
          </p:cNvSpPr>
          <p:nvPr/>
        </p:nvSpPr>
        <p:spPr bwMode="auto">
          <a:xfrm>
            <a:off x="-4803775" y="2398713"/>
            <a:ext cx="4762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3758" name="Text Box 46"/>
          <p:cNvSpPr txBox="1">
            <a:spLocks noChangeArrowheads="1"/>
          </p:cNvSpPr>
          <p:nvPr/>
        </p:nvSpPr>
        <p:spPr bwMode="auto">
          <a:xfrm>
            <a:off x="-4843463" y="1674813"/>
            <a:ext cx="4762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3759" name="Text Box 47"/>
          <p:cNvSpPr txBox="1">
            <a:spLocks noChangeArrowheads="1"/>
          </p:cNvSpPr>
          <p:nvPr/>
        </p:nvSpPr>
        <p:spPr bwMode="auto">
          <a:xfrm>
            <a:off x="-4776788" y="1103313"/>
            <a:ext cx="4762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grpSp>
        <p:nvGrpSpPr>
          <p:cNvPr id="243760" name="Group 48"/>
          <p:cNvGrpSpPr>
            <a:grpSpLocks/>
          </p:cNvGrpSpPr>
          <p:nvPr/>
        </p:nvGrpSpPr>
        <p:grpSpPr bwMode="auto">
          <a:xfrm rot="9621225">
            <a:off x="4703763" y="4494213"/>
            <a:ext cx="1212850" cy="1371600"/>
            <a:chOff x="2496" y="1581"/>
            <a:chExt cx="764" cy="864"/>
          </a:xfrm>
        </p:grpSpPr>
        <p:sp>
          <p:nvSpPr>
            <p:cNvPr id="243761" name="Text Box 49"/>
            <p:cNvSpPr txBox="1">
              <a:spLocks noChangeArrowheads="1"/>
            </p:cNvSpPr>
            <p:nvPr/>
          </p:nvSpPr>
          <p:spPr bwMode="auto">
            <a:xfrm>
              <a:off x="3144" y="1912"/>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spAutoFit/>
            </a:bodyPr>
            <a:lstStyle/>
            <a:p>
              <a:endParaRPr lang="en-US" altLang="en-US" sz="2400" b="1">
                <a:solidFill>
                  <a:srgbClr val="FF0000"/>
                </a:solidFill>
              </a:endParaRPr>
            </a:p>
          </p:txBody>
        </p:sp>
        <p:sp>
          <p:nvSpPr>
            <p:cNvPr id="243762" name="Text Box 50"/>
            <p:cNvSpPr txBox="1">
              <a:spLocks noChangeArrowheads="1"/>
            </p:cNvSpPr>
            <p:nvPr/>
          </p:nvSpPr>
          <p:spPr bwMode="auto">
            <a:xfrm>
              <a:off x="2754" y="2157"/>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sp>
          <p:nvSpPr>
            <p:cNvPr id="243763" name="Text Box 51"/>
            <p:cNvSpPr txBox="1">
              <a:spLocks noChangeArrowheads="1"/>
            </p:cNvSpPr>
            <p:nvPr/>
          </p:nvSpPr>
          <p:spPr bwMode="auto">
            <a:xfrm>
              <a:off x="2496" y="2006"/>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3764" name="Text Box 52"/>
            <p:cNvSpPr txBox="1">
              <a:spLocks noChangeArrowheads="1"/>
            </p:cNvSpPr>
            <p:nvPr/>
          </p:nvSpPr>
          <p:spPr bwMode="auto">
            <a:xfrm>
              <a:off x="2779" y="1581"/>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grpSp>
          <p:nvGrpSpPr>
            <p:cNvPr id="243765" name="Group 53"/>
            <p:cNvGrpSpPr>
              <a:grpSpLocks/>
            </p:cNvGrpSpPr>
            <p:nvPr/>
          </p:nvGrpSpPr>
          <p:grpSpPr bwMode="auto">
            <a:xfrm>
              <a:off x="2599" y="1848"/>
              <a:ext cx="572" cy="444"/>
              <a:chOff x="621" y="2733"/>
              <a:chExt cx="856" cy="652"/>
            </a:xfrm>
          </p:grpSpPr>
          <p:sp>
            <p:nvSpPr>
              <p:cNvPr id="243766" name="Freeform 54"/>
              <p:cNvSpPr>
                <a:spLocks/>
              </p:cNvSpPr>
              <p:nvPr/>
            </p:nvSpPr>
            <p:spPr bwMode="auto">
              <a:xfrm>
                <a:off x="706" y="2896"/>
                <a:ext cx="600" cy="253"/>
              </a:xfrm>
              <a:custGeom>
                <a:avLst/>
                <a:gdLst>
                  <a:gd name="T0" fmla="*/ 600 w 600"/>
                  <a:gd name="T1" fmla="*/ 76 h 253"/>
                  <a:gd name="T2" fmla="*/ 431 w 600"/>
                  <a:gd name="T3" fmla="*/ 151 h 253"/>
                  <a:gd name="T4" fmla="*/ 261 w 600"/>
                  <a:gd name="T5" fmla="*/ 238 h 253"/>
                  <a:gd name="T6" fmla="*/ 164 w 600"/>
                  <a:gd name="T7" fmla="*/ 240 h 253"/>
                  <a:gd name="T8" fmla="*/ 50 w 600"/>
                  <a:gd name="T9" fmla="*/ 184 h 253"/>
                  <a:gd name="T10" fmla="*/ 3 w 600"/>
                  <a:gd name="T11" fmla="*/ 27 h 253"/>
                  <a:gd name="T12" fmla="*/ 69 w 600"/>
                  <a:gd name="T13" fmla="*/ 21 h 253"/>
                  <a:gd name="T14" fmla="*/ 149 w 600"/>
                  <a:gd name="T15" fmla="*/ 101 h 253"/>
                  <a:gd name="T16" fmla="*/ 282 w 600"/>
                  <a:gd name="T17" fmla="*/ 85 h 253"/>
                  <a:gd name="T18" fmla="*/ 272 w 600"/>
                  <a:gd name="T19" fmla="*/ 162 h 253"/>
                  <a:gd name="T20" fmla="*/ 284 w 600"/>
                  <a:gd name="T21" fmla="*/ 11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253">
                    <a:moveTo>
                      <a:pt x="600" y="76"/>
                    </a:moveTo>
                    <a:cubicBezTo>
                      <a:pt x="544" y="99"/>
                      <a:pt x="488" y="124"/>
                      <a:pt x="431" y="151"/>
                    </a:cubicBezTo>
                    <a:cubicBezTo>
                      <a:pt x="375" y="178"/>
                      <a:pt x="305" y="223"/>
                      <a:pt x="261" y="238"/>
                    </a:cubicBezTo>
                    <a:cubicBezTo>
                      <a:pt x="216" y="253"/>
                      <a:pt x="199" y="249"/>
                      <a:pt x="164" y="240"/>
                    </a:cubicBezTo>
                    <a:cubicBezTo>
                      <a:pt x="129" y="231"/>
                      <a:pt x="76" y="219"/>
                      <a:pt x="50" y="184"/>
                    </a:cubicBezTo>
                    <a:cubicBezTo>
                      <a:pt x="23" y="148"/>
                      <a:pt x="0" y="54"/>
                      <a:pt x="3" y="27"/>
                    </a:cubicBezTo>
                    <a:cubicBezTo>
                      <a:pt x="6" y="0"/>
                      <a:pt x="45" y="9"/>
                      <a:pt x="69" y="21"/>
                    </a:cubicBezTo>
                    <a:cubicBezTo>
                      <a:pt x="93" y="34"/>
                      <a:pt x="113" y="90"/>
                      <a:pt x="149" y="101"/>
                    </a:cubicBezTo>
                    <a:cubicBezTo>
                      <a:pt x="184" y="112"/>
                      <a:pt x="262" y="75"/>
                      <a:pt x="282" y="85"/>
                    </a:cubicBezTo>
                    <a:cubicBezTo>
                      <a:pt x="302" y="95"/>
                      <a:pt x="272" y="158"/>
                      <a:pt x="272" y="162"/>
                    </a:cubicBezTo>
                    <a:cubicBezTo>
                      <a:pt x="272" y="166"/>
                      <a:pt x="282" y="121"/>
                      <a:pt x="284" y="110"/>
                    </a:cubicBezTo>
                  </a:path>
                </a:pathLst>
              </a:custGeom>
              <a:noFill/>
              <a:ln w="127000">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67" name="Freeform 55"/>
              <p:cNvSpPr>
                <a:spLocks/>
              </p:cNvSpPr>
              <p:nvPr/>
            </p:nvSpPr>
            <p:spPr bwMode="auto">
              <a:xfrm>
                <a:off x="990" y="3219"/>
                <a:ext cx="200" cy="137"/>
              </a:xfrm>
              <a:custGeom>
                <a:avLst/>
                <a:gdLst>
                  <a:gd name="T0" fmla="*/ 0 w 200"/>
                  <a:gd name="T1" fmla="*/ 0 h 137"/>
                  <a:gd name="T2" fmla="*/ 136 w 200"/>
                  <a:gd name="T3" fmla="*/ 99 h 137"/>
                  <a:gd name="T4" fmla="*/ 158 w 200"/>
                  <a:gd name="T5" fmla="*/ 123 h 137"/>
                  <a:gd name="T6" fmla="*/ 200 w 200"/>
                  <a:gd name="T7" fmla="*/ 137 h 137"/>
                </a:gdLst>
                <a:ahLst/>
                <a:cxnLst>
                  <a:cxn ang="0">
                    <a:pos x="T0" y="T1"/>
                  </a:cxn>
                  <a:cxn ang="0">
                    <a:pos x="T2" y="T3"/>
                  </a:cxn>
                  <a:cxn ang="0">
                    <a:pos x="T4" y="T5"/>
                  </a:cxn>
                  <a:cxn ang="0">
                    <a:pos x="T6" y="T7"/>
                  </a:cxn>
                </a:cxnLst>
                <a:rect l="0" t="0" r="r" b="b"/>
                <a:pathLst>
                  <a:path w="200" h="137">
                    <a:moveTo>
                      <a:pt x="0" y="0"/>
                    </a:moveTo>
                    <a:cubicBezTo>
                      <a:pt x="52" y="36"/>
                      <a:pt x="110" y="79"/>
                      <a:pt x="136" y="99"/>
                    </a:cubicBezTo>
                    <a:cubicBezTo>
                      <a:pt x="162" y="119"/>
                      <a:pt x="147" y="117"/>
                      <a:pt x="158" y="123"/>
                    </a:cubicBezTo>
                    <a:cubicBezTo>
                      <a:pt x="169" y="129"/>
                      <a:pt x="191" y="134"/>
                      <a:pt x="200" y="137"/>
                    </a:cubicBezTo>
                  </a:path>
                </a:pathLst>
              </a:custGeom>
              <a:noFill/>
              <a:ln w="127000">
                <a:solidFill>
                  <a:srgbClr val="66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68" name="Freeform 56"/>
              <p:cNvSpPr>
                <a:spLocks/>
              </p:cNvSpPr>
              <p:nvPr/>
            </p:nvSpPr>
            <p:spPr bwMode="auto">
              <a:xfrm>
                <a:off x="880" y="2766"/>
                <a:ext cx="528" cy="369"/>
              </a:xfrm>
              <a:custGeom>
                <a:avLst/>
                <a:gdLst>
                  <a:gd name="T0" fmla="*/ 464 w 528"/>
                  <a:gd name="T1" fmla="*/ 358 h 369"/>
                  <a:gd name="T2" fmla="*/ 514 w 528"/>
                  <a:gd name="T3" fmla="*/ 366 h 369"/>
                  <a:gd name="T4" fmla="*/ 378 w 528"/>
                  <a:gd name="T5" fmla="*/ 339 h 369"/>
                  <a:gd name="T6" fmla="*/ 291 w 528"/>
                  <a:gd name="T7" fmla="*/ 203 h 369"/>
                  <a:gd name="T8" fmla="*/ 211 w 528"/>
                  <a:gd name="T9" fmla="*/ 124 h 369"/>
                  <a:gd name="T10" fmla="*/ 136 w 528"/>
                  <a:gd name="T11" fmla="*/ 64 h 369"/>
                  <a:gd name="T12" fmla="*/ 112 w 528"/>
                  <a:gd name="T13" fmla="*/ 4 h 369"/>
                  <a:gd name="T14" fmla="*/ 207 w 528"/>
                  <a:gd name="T15" fmla="*/ 39 h 369"/>
                  <a:gd name="T16" fmla="*/ 254 w 528"/>
                  <a:gd name="T17" fmla="*/ 116 h 369"/>
                  <a:gd name="T18" fmla="*/ 171 w 528"/>
                  <a:gd name="T19" fmla="*/ 138 h 369"/>
                  <a:gd name="T20" fmla="*/ 107 w 528"/>
                  <a:gd name="T21" fmla="*/ 124 h 369"/>
                  <a:gd name="T22" fmla="*/ 0 w 528"/>
                  <a:gd name="T23" fmla="*/ 4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8" h="369">
                    <a:moveTo>
                      <a:pt x="464" y="358"/>
                    </a:moveTo>
                    <a:cubicBezTo>
                      <a:pt x="472" y="359"/>
                      <a:pt x="528" y="369"/>
                      <a:pt x="514" y="366"/>
                    </a:cubicBezTo>
                    <a:cubicBezTo>
                      <a:pt x="500" y="363"/>
                      <a:pt x="415" y="366"/>
                      <a:pt x="378" y="339"/>
                    </a:cubicBezTo>
                    <a:cubicBezTo>
                      <a:pt x="341" y="312"/>
                      <a:pt x="319" y="239"/>
                      <a:pt x="291" y="203"/>
                    </a:cubicBezTo>
                    <a:cubicBezTo>
                      <a:pt x="263" y="168"/>
                      <a:pt x="237" y="147"/>
                      <a:pt x="211" y="124"/>
                    </a:cubicBezTo>
                    <a:cubicBezTo>
                      <a:pt x="185" y="101"/>
                      <a:pt x="152" y="84"/>
                      <a:pt x="136" y="64"/>
                    </a:cubicBezTo>
                    <a:cubicBezTo>
                      <a:pt x="120" y="44"/>
                      <a:pt x="101" y="8"/>
                      <a:pt x="112" y="4"/>
                    </a:cubicBezTo>
                    <a:cubicBezTo>
                      <a:pt x="124" y="0"/>
                      <a:pt x="184" y="20"/>
                      <a:pt x="207" y="39"/>
                    </a:cubicBezTo>
                    <a:cubicBezTo>
                      <a:pt x="231" y="57"/>
                      <a:pt x="260" y="99"/>
                      <a:pt x="254" y="116"/>
                    </a:cubicBezTo>
                    <a:cubicBezTo>
                      <a:pt x="247" y="133"/>
                      <a:pt x="195" y="136"/>
                      <a:pt x="171" y="138"/>
                    </a:cubicBezTo>
                    <a:cubicBezTo>
                      <a:pt x="146" y="139"/>
                      <a:pt x="135" y="139"/>
                      <a:pt x="107" y="124"/>
                    </a:cubicBezTo>
                    <a:cubicBezTo>
                      <a:pt x="78" y="109"/>
                      <a:pt x="39" y="79"/>
                      <a:pt x="0" y="48"/>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69" name="Freeform 57"/>
              <p:cNvSpPr>
                <a:spLocks/>
              </p:cNvSpPr>
              <p:nvPr/>
            </p:nvSpPr>
            <p:spPr bwMode="auto">
              <a:xfrm>
                <a:off x="1126" y="2733"/>
                <a:ext cx="335" cy="193"/>
              </a:xfrm>
              <a:custGeom>
                <a:avLst/>
                <a:gdLst>
                  <a:gd name="T0" fmla="*/ 22 w 335"/>
                  <a:gd name="T1" fmla="*/ 193 h 193"/>
                  <a:gd name="T2" fmla="*/ 23 w 335"/>
                  <a:gd name="T3" fmla="*/ 68 h 193"/>
                  <a:gd name="T4" fmla="*/ 14 w 335"/>
                  <a:gd name="T5" fmla="*/ 27 h 193"/>
                  <a:gd name="T6" fmla="*/ 107 w 335"/>
                  <a:gd name="T7" fmla="*/ 10 h 193"/>
                  <a:gd name="T8" fmla="*/ 248 w 335"/>
                  <a:gd name="T9" fmla="*/ 87 h 193"/>
                  <a:gd name="T10" fmla="*/ 335 w 335"/>
                  <a:gd name="T11" fmla="*/ 182 h 193"/>
                </a:gdLst>
                <a:ahLst/>
                <a:cxnLst>
                  <a:cxn ang="0">
                    <a:pos x="T0" y="T1"/>
                  </a:cxn>
                  <a:cxn ang="0">
                    <a:pos x="T2" y="T3"/>
                  </a:cxn>
                  <a:cxn ang="0">
                    <a:pos x="T4" y="T5"/>
                  </a:cxn>
                  <a:cxn ang="0">
                    <a:pos x="T6" y="T7"/>
                  </a:cxn>
                  <a:cxn ang="0">
                    <a:pos x="T8" y="T9"/>
                  </a:cxn>
                  <a:cxn ang="0">
                    <a:pos x="T10" y="T11"/>
                  </a:cxn>
                </a:cxnLst>
                <a:rect l="0" t="0" r="r" b="b"/>
                <a:pathLst>
                  <a:path w="335" h="193">
                    <a:moveTo>
                      <a:pt x="22" y="193"/>
                    </a:moveTo>
                    <a:cubicBezTo>
                      <a:pt x="22" y="172"/>
                      <a:pt x="24" y="96"/>
                      <a:pt x="23" y="68"/>
                    </a:cubicBezTo>
                    <a:cubicBezTo>
                      <a:pt x="22" y="40"/>
                      <a:pt x="0" y="37"/>
                      <a:pt x="14" y="27"/>
                    </a:cubicBezTo>
                    <a:cubicBezTo>
                      <a:pt x="27" y="17"/>
                      <a:pt x="68" y="0"/>
                      <a:pt x="107" y="10"/>
                    </a:cubicBezTo>
                    <a:cubicBezTo>
                      <a:pt x="145" y="19"/>
                      <a:pt x="210" y="59"/>
                      <a:pt x="248" y="87"/>
                    </a:cubicBezTo>
                    <a:cubicBezTo>
                      <a:pt x="286" y="116"/>
                      <a:pt x="310" y="148"/>
                      <a:pt x="335" y="182"/>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70" name="Freeform 58"/>
              <p:cNvSpPr>
                <a:spLocks/>
              </p:cNvSpPr>
              <p:nvPr/>
            </p:nvSpPr>
            <p:spPr bwMode="auto">
              <a:xfrm>
                <a:off x="1159" y="3100"/>
                <a:ext cx="231" cy="285"/>
              </a:xfrm>
              <a:custGeom>
                <a:avLst/>
                <a:gdLst>
                  <a:gd name="T0" fmla="*/ 207 w 231"/>
                  <a:gd name="T1" fmla="*/ 50 h 285"/>
                  <a:gd name="T2" fmla="*/ 229 w 231"/>
                  <a:gd name="T3" fmla="*/ 4 h 285"/>
                  <a:gd name="T4" fmla="*/ 217 w 231"/>
                  <a:gd name="T5" fmla="*/ 24 h 285"/>
                  <a:gd name="T6" fmla="*/ 152 w 231"/>
                  <a:gd name="T7" fmla="*/ 125 h 285"/>
                  <a:gd name="T8" fmla="*/ 186 w 231"/>
                  <a:gd name="T9" fmla="*/ 178 h 285"/>
                  <a:gd name="T10" fmla="*/ 194 w 231"/>
                  <a:gd name="T11" fmla="*/ 272 h 285"/>
                  <a:gd name="T12" fmla="*/ 59 w 231"/>
                  <a:gd name="T13" fmla="*/ 258 h 285"/>
                  <a:gd name="T14" fmla="*/ 3 w 231"/>
                  <a:gd name="T15" fmla="*/ 256 h 285"/>
                  <a:gd name="T16" fmla="*/ 39 w 231"/>
                  <a:gd name="T17" fmla="*/ 25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85">
                    <a:moveTo>
                      <a:pt x="207" y="50"/>
                    </a:moveTo>
                    <a:cubicBezTo>
                      <a:pt x="211" y="43"/>
                      <a:pt x="227" y="8"/>
                      <a:pt x="229" y="4"/>
                    </a:cubicBezTo>
                    <a:cubicBezTo>
                      <a:pt x="231" y="0"/>
                      <a:pt x="230" y="4"/>
                      <a:pt x="217" y="24"/>
                    </a:cubicBezTo>
                    <a:cubicBezTo>
                      <a:pt x="204" y="44"/>
                      <a:pt x="157" y="99"/>
                      <a:pt x="152" y="125"/>
                    </a:cubicBezTo>
                    <a:cubicBezTo>
                      <a:pt x="147" y="151"/>
                      <a:pt x="179" y="154"/>
                      <a:pt x="186" y="178"/>
                    </a:cubicBezTo>
                    <a:cubicBezTo>
                      <a:pt x="193" y="202"/>
                      <a:pt x="215" y="259"/>
                      <a:pt x="194" y="272"/>
                    </a:cubicBezTo>
                    <a:cubicBezTo>
                      <a:pt x="173" y="285"/>
                      <a:pt x="91" y="261"/>
                      <a:pt x="59" y="258"/>
                    </a:cubicBezTo>
                    <a:cubicBezTo>
                      <a:pt x="27" y="255"/>
                      <a:pt x="6" y="257"/>
                      <a:pt x="3" y="256"/>
                    </a:cubicBezTo>
                    <a:cubicBezTo>
                      <a:pt x="0" y="255"/>
                      <a:pt x="32" y="254"/>
                      <a:pt x="39" y="254"/>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71" name="Freeform 59"/>
              <p:cNvSpPr>
                <a:spLocks/>
              </p:cNvSpPr>
              <p:nvPr/>
            </p:nvSpPr>
            <p:spPr bwMode="auto">
              <a:xfrm>
                <a:off x="621" y="2957"/>
                <a:ext cx="730" cy="386"/>
              </a:xfrm>
              <a:custGeom>
                <a:avLst/>
                <a:gdLst>
                  <a:gd name="T0" fmla="*/ 77 w 730"/>
                  <a:gd name="T1" fmla="*/ 363 h 386"/>
                  <a:gd name="T2" fmla="*/ 41 w 730"/>
                  <a:gd name="T3" fmla="*/ 373 h 386"/>
                  <a:gd name="T4" fmla="*/ 321 w 730"/>
                  <a:gd name="T5" fmla="*/ 286 h 386"/>
                  <a:gd name="T6" fmla="*/ 485 w 730"/>
                  <a:gd name="T7" fmla="*/ 135 h 386"/>
                  <a:gd name="T8" fmla="*/ 594 w 730"/>
                  <a:gd name="T9" fmla="*/ 42 h 386"/>
                  <a:gd name="T10" fmla="*/ 717 w 730"/>
                  <a:gd name="T11" fmla="*/ 5 h 386"/>
                  <a:gd name="T12" fmla="*/ 675 w 730"/>
                  <a:gd name="T13" fmla="*/ 13 h 386"/>
                </a:gdLst>
                <a:ahLst/>
                <a:cxnLst>
                  <a:cxn ang="0">
                    <a:pos x="T0" y="T1"/>
                  </a:cxn>
                  <a:cxn ang="0">
                    <a:pos x="T2" y="T3"/>
                  </a:cxn>
                  <a:cxn ang="0">
                    <a:pos x="T4" y="T5"/>
                  </a:cxn>
                  <a:cxn ang="0">
                    <a:pos x="T6" y="T7"/>
                  </a:cxn>
                  <a:cxn ang="0">
                    <a:pos x="T8" y="T9"/>
                  </a:cxn>
                  <a:cxn ang="0">
                    <a:pos x="T10" y="T11"/>
                  </a:cxn>
                  <a:cxn ang="0">
                    <a:pos x="T12" y="T13"/>
                  </a:cxn>
                </a:cxnLst>
                <a:rect l="0" t="0" r="r" b="b"/>
                <a:pathLst>
                  <a:path w="730" h="386">
                    <a:moveTo>
                      <a:pt x="77" y="363"/>
                    </a:moveTo>
                    <a:cubicBezTo>
                      <a:pt x="71" y="365"/>
                      <a:pt x="0" y="386"/>
                      <a:pt x="41" y="373"/>
                    </a:cubicBezTo>
                    <a:cubicBezTo>
                      <a:pt x="82" y="360"/>
                      <a:pt x="247" y="326"/>
                      <a:pt x="321" y="286"/>
                    </a:cubicBezTo>
                    <a:cubicBezTo>
                      <a:pt x="395" y="246"/>
                      <a:pt x="440" y="175"/>
                      <a:pt x="485" y="135"/>
                    </a:cubicBezTo>
                    <a:cubicBezTo>
                      <a:pt x="530" y="94"/>
                      <a:pt x="555" y="64"/>
                      <a:pt x="594" y="42"/>
                    </a:cubicBezTo>
                    <a:cubicBezTo>
                      <a:pt x="633" y="20"/>
                      <a:pt x="704" y="10"/>
                      <a:pt x="717" y="5"/>
                    </a:cubicBezTo>
                    <a:cubicBezTo>
                      <a:pt x="730" y="0"/>
                      <a:pt x="684" y="11"/>
                      <a:pt x="675" y="13"/>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72" name="Freeform 60"/>
              <p:cNvSpPr>
                <a:spLocks/>
              </p:cNvSpPr>
              <p:nvPr/>
            </p:nvSpPr>
            <p:spPr bwMode="auto">
              <a:xfrm>
                <a:off x="708" y="2745"/>
                <a:ext cx="769" cy="308"/>
              </a:xfrm>
              <a:custGeom>
                <a:avLst/>
                <a:gdLst>
                  <a:gd name="T0" fmla="*/ 730 w 769"/>
                  <a:gd name="T1" fmla="*/ 149 h 308"/>
                  <a:gd name="T2" fmla="*/ 764 w 769"/>
                  <a:gd name="T3" fmla="*/ 161 h 308"/>
                  <a:gd name="T4" fmla="*/ 758 w 769"/>
                  <a:gd name="T5" fmla="*/ 145 h 308"/>
                  <a:gd name="T6" fmla="*/ 716 w 769"/>
                  <a:gd name="T7" fmla="*/ 50 h 308"/>
                  <a:gd name="T8" fmla="*/ 627 w 769"/>
                  <a:gd name="T9" fmla="*/ 1 h 308"/>
                  <a:gd name="T10" fmla="*/ 482 w 769"/>
                  <a:gd name="T11" fmla="*/ 58 h 308"/>
                  <a:gd name="T12" fmla="*/ 298 w 769"/>
                  <a:gd name="T13" fmla="*/ 184 h 308"/>
                  <a:gd name="T14" fmla="*/ 149 w 769"/>
                  <a:gd name="T15" fmla="*/ 292 h 308"/>
                  <a:gd name="T16" fmla="*/ 28 w 769"/>
                  <a:gd name="T17" fmla="*/ 277 h 308"/>
                  <a:gd name="T18" fmla="*/ 3 w 769"/>
                  <a:gd name="T19" fmla="*/ 180 h 308"/>
                  <a:gd name="T20" fmla="*/ 19 w 769"/>
                  <a:gd name="T21" fmla="*/ 83 h 308"/>
                  <a:gd name="T22" fmla="*/ 116 w 769"/>
                  <a:gd name="T23" fmla="*/ 112 h 308"/>
                  <a:gd name="T24" fmla="*/ 150 w 769"/>
                  <a:gd name="T25" fmla="*/ 56 h 308"/>
                  <a:gd name="T26" fmla="*/ 243 w 769"/>
                  <a:gd name="T27" fmla="*/ 21 h 308"/>
                  <a:gd name="T28" fmla="*/ 312 w 769"/>
                  <a:gd name="T29" fmla="*/ 21 h 308"/>
                  <a:gd name="T30" fmla="*/ 322 w 769"/>
                  <a:gd name="T31" fmla="*/ 33 h 308"/>
                  <a:gd name="T32" fmla="*/ 278 w 769"/>
                  <a:gd name="T33" fmla="*/ 1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9" h="308">
                    <a:moveTo>
                      <a:pt x="730" y="149"/>
                    </a:moveTo>
                    <a:cubicBezTo>
                      <a:pt x="736" y="151"/>
                      <a:pt x="759" y="162"/>
                      <a:pt x="764" y="161"/>
                    </a:cubicBezTo>
                    <a:cubicBezTo>
                      <a:pt x="769" y="160"/>
                      <a:pt x="766" y="163"/>
                      <a:pt x="758" y="145"/>
                    </a:cubicBezTo>
                    <a:cubicBezTo>
                      <a:pt x="750" y="127"/>
                      <a:pt x="738" y="74"/>
                      <a:pt x="716" y="50"/>
                    </a:cubicBezTo>
                    <a:cubicBezTo>
                      <a:pt x="694" y="26"/>
                      <a:pt x="666" y="0"/>
                      <a:pt x="627" y="1"/>
                    </a:cubicBezTo>
                    <a:cubicBezTo>
                      <a:pt x="588" y="3"/>
                      <a:pt x="537" y="27"/>
                      <a:pt x="482" y="58"/>
                    </a:cubicBezTo>
                    <a:cubicBezTo>
                      <a:pt x="427" y="88"/>
                      <a:pt x="353" y="145"/>
                      <a:pt x="298" y="184"/>
                    </a:cubicBezTo>
                    <a:cubicBezTo>
                      <a:pt x="242" y="223"/>
                      <a:pt x="193" y="277"/>
                      <a:pt x="149" y="292"/>
                    </a:cubicBezTo>
                    <a:cubicBezTo>
                      <a:pt x="104" y="308"/>
                      <a:pt x="52" y="296"/>
                      <a:pt x="28" y="277"/>
                    </a:cubicBezTo>
                    <a:cubicBezTo>
                      <a:pt x="5" y="258"/>
                      <a:pt x="5" y="212"/>
                      <a:pt x="3" y="180"/>
                    </a:cubicBezTo>
                    <a:cubicBezTo>
                      <a:pt x="1" y="148"/>
                      <a:pt x="0" y="94"/>
                      <a:pt x="19" y="83"/>
                    </a:cubicBezTo>
                    <a:cubicBezTo>
                      <a:pt x="37" y="71"/>
                      <a:pt x="94" y="116"/>
                      <a:pt x="116" y="112"/>
                    </a:cubicBezTo>
                    <a:cubicBezTo>
                      <a:pt x="138" y="107"/>
                      <a:pt x="129" y="71"/>
                      <a:pt x="150" y="56"/>
                    </a:cubicBezTo>
                    <a:cubicBezTo>
                      <a:pt x="172" y="40"/>
                      <a:pt x="216" y="27"/>
                      <a:pt x="243" y="21"/>
                    </a:cubicBezTo>
                    <a:cubicBezTo>
                      <a:pt x="270" y="15"/>
                      <a:pt x="299" y="19"/>
                      <a:pt x="312" y="21"/>
                    </a:cubicBezTo>
                    <a:cubicBezTo>
                      <a:pt x="325" y="23"/>
                      <a:pt x="328" y="34"/>
                      <a:pt x="322" y="33"/>
                    </a:cubicBezTo>
                    <a:cubicBezTo>
                      <a:pt x="316" y="32"/>
                      <a:pt x="287" y="19"/>
                      <a:pt x="278" y="15"/>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43778" name="Text Box 66"/>
          <p:cNvSpPr txBox="1">
            <a:spLocks noChangeArrowheads="1"/>
          </p:cNvSpPr>
          <p:nvPr/>
        </p:nvSpPr>
        <p:spPr bwMode="auto">
          <a:xfrm>
            <a:off x="4165600" y="1287463"/>
            <a:ext cx="1123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more salt</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3000"/>
                                  </p:stCondLst>
                                  <p:childTnLst>
                                    <p:animMotion origin="layout" path="M -2.5E-6 -5.73543E-7 C 0.04757 0.00115 0.09514 0.00254 0.13438 -0.00209 C 0.17361 -0.00671 0.21233 0.00508 0.23594 -0.02776 C 0.25955 -0.0606 0.25712 -0.142 0.27622 -0.19889 C 0.29531 -0.25579 0.31649 -0.33604 0.35087 -0.3698 C 0.38524 -0.40357 0.43368 -0.40264 0.48212 -0.40172 " pathEditMode="relative" ptsTypes="aaaaaA">
                                      <p:cBhvr>
                                        <p:cTn id="6" dur="2000" fill="hold"/>
                                        <p:tgtEl>
                                          <p:spTgt spid="243760"/>
                                        </p:tgtEl>
                                        <p:attrNameLst>
                                          <p:attrName>ppt_x</p:attrName>
                                          <p:attrName>ppt_y</p:attrName>
                                        </p:attrNameLst>
                                      </p:cBhvr>
                                    </p:animMotion>
                                  </p:childTnLst>
                                </p:cTn>
                              </p:par>
                              <p:par>
                                <p:cTn id="7" presetID="8" presetClass="emph" presetSubtype="0" fill="hold" nodeType="withEffect">
                                  <p:stCondLst>
                                    <p:cond delay="3000"/>
                                  </p:stCondLst>
                                  <p:childTnLst>
                                    <p:animRot by="21600000">
                                      <p:cBhvr>
                                        <p:cTn id="8" dur="2000" fill="hold"/>
                                        <p:tgtEl>
                                          <p:spTgt spid="243760"/>
                                        </p:tgtEl>
                                        <p:attrNameLst>
                                          <p:attrName>r</p:attrName>
                                        </p:attrNameLst>
                                      </p:cBhvr>
                                    </p:animRot>
                                  </p:childTnLst>
                                </p:cTn>
                              </p:par>
                              <p:par>
                                <p:cTn id="9" presetID="63" presetClass="path" presetSubtype="0" repeatCount="indefinite" fill="hold" grpId="0" nodeType="withEffect">
                                  <p:stCondLst>
                                    <p:cond delay="2300"/>
                                  </p:stCondLst>
                                  <p:childTnLst>
                                    <p:animMotion origin="layout" path="M 2.22222E-6 -2.28492E-6 L 2.5875 0.00185 " pathEditMode="relative" rAng="0" ptsTypes="AA">
                                      <p:cBhvr>
                                        <p:cTn id="10" dur="5000" fill="hold"/>
                                        <p:tgtEl>
                                          <p:spTgt spid="243730"/>
                                        </p:tgtEl>
                                        <p:attrNameLst>
                                          <p:attrName>ppt_x</p:attrName>
                                          <p:attrName>ppt_y</p:attrName>
                                        </p:attrNameLst>
                                      </p:cBhvr>
                                      <p:rCtr x="129375" y="93"/>
                                    </p:animMotion>
                                  </p:childTnLst>
                                </p:cTn>
                              </p:par>
                              <p:par>
                                <p:cTn id="11" presetID="63" presetClass="path" presetSubtype="0" repeatCount="indefinite" fill="hold" grpId="0" nodeType="withEffect">
                                  <p:stCondLst>
                                    <p:cond delay="1000"/>
                                  </p:stCondLst>
                                  <p:childTnLst>
                                    <p:animMotion origin="layout" path="M 2.22222E-6 -2.28492E-6 L 2.5875 0.00185 " pathEditMode="relative" rAng="0" ptsTypes="AA">
                                      <p:cBhvr>
                                        <p:cTn id="12" dur="5000" fill="hold"/>
                                        <p:tgtEl>
                                          <p:spTgt spid="243731"/>
                                        </p:tgtEl>
                                        <p:attrNameLst>
                                          <p:attrName>ppt_x</p:attrName>
                                          <p:attrName>ppt_y</p:attrName>
                                        </p:attrNameLst>
                                      </p:cBhvr>
                                      <p:rCtr x="129375" y="93"/>
                                    </p:animMotion>
                                  </p:childTnLst>
                                </p:cTn>
                              </p:par>
                              <p:par>
                                <p:cTn id="13" presetID="63" presetClass="path" presetSubtype="0" repeatCount="indefinite" fill="hold" grpId="0" nodeType="withEffect">
                                  <p:stCondLst>
                                    <p:cond delay="3000"/>
                                  </p:stCondLst>
                                  <p:childTnLst>
                                    <p:animMotion origin="layout" path="M 2.22222E-6 -2.28492E-6 L 2.5875 0.00185 " pathEditMode="relative" rAng="0" ptsTypes="AA">
                                      <p:cBhvr>
                                        <p:cTn id="14" dur="5000" fill="hold"/>
                                        <p:tgtEl>
                                          <p:spTgt spid="243732"/>
                                        </p:tgtEl>
                                        <p:attrNameLst>
                                          <p:attrName>ppt_x</p:attrName>
                                          <p:attrName>ppt_y</p:attrName>
                                        </p:attrNameLst>
                                      </p:cBhvr>
                                      <p:rCtr x="129375" y="93"/>
                                    </p:animMotion>
                                  </p:childTnLst>
                                </p:cTn>
                              </p:par>
                              <p:par>
                                <p:cTn id="15" presetID="63" presetClass="path" presetSubtype="0" repeatCount="indefinite" fill="hold" grpId="0" nodeType="withEffect">
                                  <p:stCondLst>
                                    <p:cond delay="4100"/>
                                  </p:stCondLst>
                                  <p:childTnLst>
                                    <p:animMotion origin="layout" path="M 2.22222E-6 -2.28492E-6 L 2.5875 0.00185 " pathEditMode="relative" rAng="0" ptsTypes="AA">
                                      <p:cBhvr>
                                        <p:cTn id="16" dur="5000" fill="hold"/>
                                        <p:tgtEl>
                                          <p:spTgt spid="243733"/>
                                        </p:tgtEl>
                                        <p:attrNameLst>
                                          <p:attrName>ppt_x</p:attrName>
                                          <p:attrName>ppt_y</p:attrName>
                                        </p:attrNameLst>
                                      </p:cBhvr>
                                      <p:rCtr x="129375" y="93"/>
                                    </p:animMotion>
                                  </p:childTnLst>
                                </p:cTn>
                              </p:par>
                              <p:par>
                                <p:cTn id="17" presetID="63" presetClass="path" presetSubtype="0" repeatCount="indefinite" fill="hold" grpId="0" nodeType="withEffect">
                                  <p:stCondLst>
                                    <p:cond delay="1800"/>
                                  </p:stCondLst>
                                  <p:childTnLst>
                                    <p:animMotion origin="layout" path="M 2.22222E-6 -2.28492E-6 L 2.5875 0.00185 " pathEditMode="relative" rAng="0" ptsTypes="AA">
                                      <p:cBhvr>
                                        <p:cTn id="18" dur="5000" fill="hold"/>
                                        <p:tgtEl>
                                          <p:spTgt spid="243734"/>
                                        </p:tgtEl>
                                        <p:attrNameLst>
                                          <p:attrName>ppt_x</p:attrName>
                                          <p:attrName>ppt_y</p:attrName>
                                        </p:attrNameLst>
                                      </p:cBhvr>
                                      <p:rCtr x="129375" y="93"/>
                                    </p:animMotion>
                                  </p:childTnLst>
                                </p:cTn>
                              </p:par>
                              <p:par>
                                <p:cTn id="19" presetID="63" presetClass="path" presetSubtype="0" repeatCount="indefinite" fill="hold" grpId="0" nodeType="withEffect">
                                  <p:stCondLst>
                                    <p:cond delay="2300"/>
                                  </p:stCondLst>
                                  <p:childTnLst>
                                    <p:animMotion origin="layout" path="M 2.22222E-6 -2.28492E-6 L 2.5875 0.00185 " pathEditMode="relative" rAng="0" ptsTypes="AA">
                                      <p:cBhvr>
                                        <p:cTn id="20" dur="5000" fill="hold"/>
                                        <p:tgtEl>
                                          <p:spTgt spid="243735"/>
                                        </p:tgtEl>
                                        <p:attrNameLst>
                                          <p:attrName>ppt_x</p:attrName>
                                          <p:attrName>ppt_y</p:attrName>
                                        </p:attrNameLst>
                                      </p:cBhvr>
                                      <p:rCtr x="129375" y="93"/>
                                    </p:animMotion>
                                  </p:childTnLst>
                                </p:cTn>
                              </p:par>
                              <p:par>
                                <p:cTn id="21" presetID="63" presetClass="path" presetSubtype="0" repeatCount="indefinite" fill="hold" grpId="0" nodeType="withEffect">
                                  <p:stCondLst>
                                    <p:cond delay="1000"/>
                                  </p:stCondLst>
                                  <p:childTnLst>
                                    <p:animMotion origin="layout" path="M 2.22222E-6 -2.28492E-6 L 2.5875 0.00185 " pathEditMode="relative" rAng="0" ptsTypes="AA">
                                      <p:cBhvr>
                                        <p:cTn id="22" dur="5000" fill="hold"/>
                                        <p:tgtEl>
                                          <p:spTgt spid="243736"/>
                                        </p:tgtEl>
                                        <p:attrNameLst>
                                          <p:attrName>ppt_x</p:attrName>
                                          <p:attrName>ppt_y</p:attrName>
                                        </p:attrNameLst>
                                      </p:cBhvr>
                                      <p:rCtr x="129375" y="93"/>
                                    </p:animMotion>
                                  </p:childTnLst>
                                </p:cTn>
                              </p:par>
                              <p:par>
                                <p:cTn id="23" presetID="63" presetClass="path" presetSubtype="0" repeatCount="indefinite" fill="hold" grpId="0" nodeType="withEffect">
                                  <p:stCondLst>
                                    <p:cond delay="3000"/>
                                  </p:stCondLst>
                                  <p:childTnLst>
                                    <p:animMotion origin="layout" path="M 2.22222E-6 -2.28492E-6 L 2.5875 0.00185 " pathEditMode="relative" rAng="0" ptsTypes="AA">
                                      <p:cBhvr>
                                        <p:cTn id="24" dur="5000" fill="hold"/>
                                        <p:tgtEl>
                                          <p:spTgt spid="243737"/>
                                        </p:tgtEl>
                                        <p:attrNameLst>
                                          <p:attrName>ppt_x</p:attrName>
                                          <p:attrName>ppt_y</p:attrName>
                                        </p:attrNameLst>
                                      </p:cBhvr>
                                      <p:rCtr x="129375" y="93"/>
                                    </p:animMotion>
                                  </p:childTnLst>
                                </p:cTn>
                              </p:par>
                              <p:par>
                                <p:cTn id="25" presetID="63" presetClass="path" presetSubtype="0" repeatCount="indefinite" fill="hold" grpId="0" nodeType="withEffect">
                                  <p:stCondLst>
                                    <p:cond delay="4100"/>
                                  </p:stCondLst>
                                  <p:childTnLst>
                                    <p:animMotion origin="layout" path="M 2.22222E-6 -2.28492E-6 L 2.5875 0.00185 " pathEditMode="relative" rAng="0" ptsTypes="AA">
                                      <p:cBhvr>
                                        <p:cTn id="26" dur="5000" fill="hold"/>
                                        <p:tgtEl>
                                          <p:spTgt spid="243738"/>
                                        </p:tgtEl>
                                        <p:attrNameLst>
                                          <p:attrName>ppt_x</p:attrName>
                                          <p:attrName>ppt_y</p:attrName>
                                        </p:attrNameLst>
                                      </p:cBhvr>
                                      <p:rCtr x="129375" y="93"/>
                                    </p:animMotion>
                                  </p:childTnLst>
                                </p:cTn>
                              </p:par>
                              <p:par>
                                <p:cTn id="27" presetID="63" presetClass="path" presetSubtype="0" repeatCount="indefinite" fill="hold" grpId="0" nodeType="withEffect">
                                  <p:stCondLst>
                                    <p:cond delay="1800"/>
                                  </p:stCondLst>
                                  <p:childTnLst>
                                    <p:animMotion origin="layout" path="M 2.22222E-6 -2.28492E-6 L 2.5875 0.00185 " pathEditMode="relative" rAng="0" ptsTypes="AA">
                                      <p:cBhvr>
                                        <p:cTn id="28" dur="5000" fill="hold"/>
                                        <p:tgtEl>
                                          <p:spTgt spid="243739"/>
                                        </p:tgtEl>
                                        <p:attrNameLst>
                                          <p:attrName>ppt_x</p:attrName>
                                          <p:attrName>ppt_y</p:attrName>
                                        </p:attrNameLst>
                                      </p:cBhvr>
                                      <p:rCtr x="129375" y="93"/>
                                    </p:animMotion>
                                  </p:childTnLst>
                                </p:cTn>
                              </p:par>
                              <p:par>
                                <p:cTn id="29" presetID="63" presetClass="path" presetSubtype="0" repeatCount="indefinite" fill="hold" grpId="0" nodeType="withEffect">
                                  <p:stCondLst>
                                    <p:cond delay="2300"/>
                                  </p:stCondLst>
                                  <p:childTnLst>
                                    <p:animMotion origin="layout" path="M 2.22222E-6 -2.28492E-6 L 2.5875 0.00185 " pathEditMode="relative" rAng="0" ptsTypes="AA">
                                      <p:cBhvr>
                                        <p:cTn id="30" dur="5000" fill="hold"/>
                                        <p:tgtEl>
                                          <p:spTgt spid="243740"/>
                                        </p:tgtEl>
                                        <p:attrNameLst>
                                          <p:attrName>ppt_x</p:attrName>
                                          <p:attrName>ppt_y</p:attrName>
                                        </p:attrNameLst>
                                      </p:cBhvr>
                                      <p:rCtr x="129375" y="93"/>
                                    </p:animMotion>
                                  </p:childTnLst>
                                </p:cTn>
                              </p:par>
                              <p:par>
                                <p:cTn id="31" presetID="63" presetClass="path" presetSubtype="0" repeatCount="indefinite" fill="hold" grpId="0" nodeType="withEffect">
                                  <p:stCondLst>
                                    <p:cond delay="1000"/>
                                  </p:stCondLst>
                                  <p:childTnLst>
                                    <p:animMotion origin="layout" path="M 2.22222E-6 -2.28492E-6 L 2.5875 0.00185 " pathEditMode="relative" rAng="0" ptsTypes="AA">
                                      <p:cBhvr>
                                        <p:cTn id="32" dur="5000" fill="hold"/>
                                        <p:tgtEl>
                                          <p:spTgt spid="243741"/>
                                        </p:tgtEl>
                                        <p:attrNameLst>
                                          <p:attrName>ppt_x</p:attrName>
                                          <p:attrName>ppt_y</p:attrName>
                                        </p:attrNameLst>
                                      </p:cBhvr>
                                      <p:rCtr x="129375" y="93"/>
                                    </p:animMotion>
                                  </p:childTnLst>
                                </p:cTn>
                              </p:par>
                              <p:par>
                                <p:cTn id="33" presetID="63" presetClass="path" presetSubtype="0" repeatCount="indefinite" fill="hold" grpId="0" nodeType="withEffect">
                                  <p:stCondLst>
                                    <p:cond delay="3000"/>
                                  </p:stCondLst>
                                  <p:childTnLst>
                                    <p:animMotion origin="layout" path="M 2.22222E-6 -2.28492E-6 L 2.5875 0.00185 " pathEditMode="relative" rAng="0" ptsTypes="AA">
                                      <p:cBhvr>
                                        <p:cTn id="34" dur="5000" fill="hold"/>
                                        <p:tgtEl>
                                          <p:spTgt spid="243742"/>
                                        </p:tgtEl>
                                        <p:attrNameLst>
                                          <p:attrName>ppt_x</p:attrName>
                                          <p:attrName>ppt_y</p:attrName>
                                        </p:attrNameLst>
                                      </p:cBhvr>
                                      <p:rCtr x="129375" y="93"/>
                                    </p:animMotion>
                                  </p:childTnLst>
                                </p:cTn>
                              </p:par>
                              <p:par>
                                <p:cTn id="35" presetID="63" presetClass="path" presetSubtype="0" repeatCount="indefinite" fill="hold" grpId="0" nodeType="withEffect">
                                  <p:stCondLst>
                                    <p:cond delay="4100"/>
                                  </p:stCondLst>
                                  <p:childTnLst>
                                    <p:animMotion origin="layout" path="M 2.22222E-6 -2.28492E-6 L 2.5875 0.00185 " pathEditMode="relative" rAng="0" ptsTypes="AA">
                                      <p:cBhvr>
                                        <p:cTn id="36" dur="5000" fill="hold"/>
                                        <p:tgtEl>
                                          <p:spTgt spid="243743"/>
                                        </p:tgtEl>
                                        <p:attrNameLst>
                                          <p:attrName>ppt_x</p:attrName>
                                          <p:attrName>ppt_y</p:attrName>
                                        </p:attrNameLst>
                                      </p:cBhvr>
                                      <p:rCtr x="129375" y="93"/>
                                    </p:animMotion>
                                  </p:childTnLst>
                                </p:cTn>
                              </p:par>
                              <p:par>
                                <p:cTn id="37" presetID="63" presetClass="path" presetSubtype="0" repeatCount="indefinite" fill="hold" grpId="0" nodeType="withEffect">
                                  <p:stCondLst>
                                    <p:cond delay="1800"/>
                                  </p:stCondLst>
                                  <p:childTnLst>
                                    <p:animMotion origin="layout" path="M 2.22222E-6 -2.28492E-6 L 2.5875 0.00185 " pathEditMode="relative" rAng="0" ptsTypes="AA">
                                      <p:cBhvr>
                                        <p:cTn id="38" dur="5000" fill="hold"/>
                                        <p:tgtEl>
                                          <p:spTgt spid="243744"/>
                                        </p:tgtEl>
                                        <p:attrNameLst>
                                          <p:attrName>ppt_x</p:attrName>
                                          <p:attrName>ppt_y</p:attrName>
                                        </p:attrNameLst>
                                      </p:cBhvr>
                                      <p:rCtr x="129375" y="93"/>
                                    </p:animMotion>
                                  </p:childTnLst>
                                </p:cTn>
                              </p:par>
                              <p:par>
                                <p:cTn id="39" presetID="63" presetClass="path" presetSubtype="0" repeatCount="indefinite" fill="hold" grpId="0" nodeType="withEffect">
                                  <p:stCondLst>
                                    <p:cond delay="2300"/>
                                  </p:stCondLst>
                                  <p:childTnLst>
                                    <p:animMotion origin="layout" path="M 2.22222E-6 -2.28492E-6 L 2.5875 0.00185 " pathEditMode="relative" rAng="0" ptsTypes="AA">
                                      <p:cBhvr>
                                        <p:cTn id="40" dur="5000" fill="hold"/>
                                        <p:tgtEl>
                                          <p:spTgt spid="243745"/>
                                        </p:tgtEl>
                                        <p:attrNameLst>
                                          <p:attrName>ppt_x</p:attrName>
                                          <p:attrName>ppt_y</p:attrName>
                                        </p:attrNameLst>
                                      </p:cBhvr>
                                      <p:rCtr x="129375" y="93"/>
                                    </p:animMotion>
                                  </p:childTnLst>
                                </p:cTn>
                              </p:par>
                              <p:par>
                                <p:cTn id="41" presetID="63" presetClass="path" presetSubtype="0" repeatCount="indefinite" fill="hold" grpId="0" nodeType="withEffect">
                                  <p:stCondLst>
                                    <p:cond delay="1000"/>
                                  </p:stCondLst>
                                  <p:childTnLst>
                                    <p:animMotion origin="layout" path="M 2.22222E-6 -2.28492E-6 L 2.5875 0.00185 " pathEditMode="relative" rAng="0" ptsTypes="AA">
                                      <p:cBhvr>
                                        <p:cTn id="42" dur="5000" fill="hold"/>
                                        <p:tgtEl>
                                          <p:spTgt spid="243746"/>
                                        </p:tgtEl>
                                        <p:attrNameLst>
                                          <p:attrName>ppt_x</p:attrName>
                                          <p:attrName>ppt_y</p:attrName>
                                        </p:attrNameLst>
                                      </p:cBhvr>
                                      <p:rCtr x="129375" y="93"/>
                                    </p:animMotion>
                                  </p:childTnLst>
                                </p:cTn>
                              </p:par>
                              <p:par>
                                <p:cTn id="43" presetID="63" presetClass="path" presetSubtype="0" repeatCount="indefinite" fill="hold" grpId="0" nodeType="withEffect">
                                  <p:stCondLst>
                                    <p:cond delay="3000"/>
                                  </p:stCondLst>
                                  <p:childTnLst>
                                    <p:animMotion origin="layout" path="M 2.22222E-6 -2.28492E-6 L 2.5875 0.00185 " pathEditMode="relative" rAng="0" ptsTypes="AA">
                                      <p:cBhvr>
                                        <p:cTn id="44" dur="5000" fill="hold"/>
                                        <p:tgtEl>
                                          <p:spTgt spid="243747"/>
                                        </p:tgtEl>
                                        <p:attrNameLst>
                                          <p:attrName>ppt_x</p:attrName>
                                          <p:attrName>ppt_y</p:attrName>
                                        </p:attrNameLst>
                                      </p:cBhvr>
                                      <p:rCtr x="129375" y="93"/>
                                    </p:animMotion>
                                  </p:childTnLst>
                                </p:cTn>
                              </p:par>
                              <p:par>
                                <p:cTn id="45" presetID="63" presetClass="path" presetSubtype="0" repeatCount="indefinite" fill="hold" grpId="0" nodeType="withEffect">
                                  <p:stCondLst>
                                    <p:cond delay="4100"/>
                                  </p:stCondLst>
                                  <p:childTnLst>
                                    <p:animMotion origin="layout" path="M 2.22222E-6 -2.28492E-6 L 2.5875 0.00185 " pathEditMode="relative" rAng="0" ptsTypes="AA">
                                      <p:cBhvr>
                                        <p:cTn id="46" dur="5000" fill="hold"/>
                                        <p:tgtEl>
                                          <p:spTgt spid="243748"/>
                                        </p:tgtEl>
                                        <p:attrNameLst>
                                          <p:attrName>ppt_x</p:attrName>
                                          <p:attrName>ppt_y</p:attrName>
                                        </p:attrNameLst>
                                      </p:cBhvr>
                                      <p:rCtr x="129375" y="93"/>
                                    </p:animMotion>
                                  </p:childTnLst>
                                </p:cTn>
                              </p:par>
                              <p:par>
                                <p:cTn id="47" presetID="63" presetClass="path" presetSubtype="0" repeatCount="indefinite" fill="hold" grpId="0" nodeType="withEffect">
                                  <p:stCondLst>
                                    <p:cond delay="1800"/>
                                  </p:stCondLst>
                                  <p:childTnLst>
                                    <p:animMotion origin="layout" path="M 2.22222E-6 -2.28492E-6 L 2.5875 0.00185 " pathEditMode="relative" rAng="0" ptsTypes="AA">
                                      <p:cBhvr>
                                        <p:cTn id="48" dur="5000" fill="hold"/>
                                        <p:tgtEl>
                                          <p:spTgt spid="243749"/>
                                        </p:tgtEl>
                                        <p:attrNameLst>
                                          <p:attrName>ppt_x</p:attrName>
                                          <p:attrName>ppt_y</p:attrName>
                                        </p:attrNameLst>
                                      </p:cBhvr>
                                      <p:rCtr x="129375" y="93"/>
                                    </p:animMotion>
                                  </p:childTnLst>
                                </p:cTn>
                              </p:par>
                              <p:par>
                                <p:cTn id="49" presetID="63" presetClass="path" presetSubtype="0" repeatCount="indefinite" fill="hold" grpId="0" nodeType="withEffect">
                                  <p:stCondLst>
                                    <p:cond delay="2300"/>
                                  </p:stCondLst>
                                  <p:childTnLst>
                                    <p:animMotion origin="layout" path="M 2.22222E-6 -2.28492E-6 L 2.5875 0.00185 " pathEditMode="relative" rAng="0" ptsTypes="AA">
                                      <p:cBhvr>
                                        <p:cTn id="50" dur="5000" fill="hold"/>
                                        <p:tgtEl>
                                          <p:spTgt spid="243750"/>
                                        </p:tgtEl>
                                        <p:attrNameLst>
                                          <p:attrName>ppt_x</p:attrName>
                                          <p:attrName>ppt_y</p:attrName>
                                        </p:attrNameLst>
                                      </p:cBhvr>
                                      <p:rCtr x="129375" y="93"/>
                                    </p:animMotion>
                                  </p:childTnLst>
                                </p:cTn>
                              </p:par>
                              <p:par>
                                <p:cTn id="51" presetID="63" presetClass="path" presetSubtype="0" repeatCount="indefinite" fill="hold" grpId="0" nodeType="withEffect">
                                  <p:stCondLst>
                                    <p:cond delay="1000"/>
                                  </p:stCondLst>
                                  <p:childTnLst>
                                    <p:animMotion origin="layout" path="M 2.22222E-6 -2.28492E-6 L 2.5875 0.00185 " pathEditMode="relative" rAng="0" ptsTypes="AA">
                                      <p:cBhvr>
                                        <p:cTn id="52" dur="5000" fill="hold"/>
                                        <p:tgtEl>
                                          <p:spTgt spid="243751"/>
                                        </p:tgtEl>
                                        <p:attrNameLst>
                                          <p:attrName>ppt_x</p:attrName>
                                          <p:attrName>ppt_y</p:attrName>
                                        </p:attrNameLst>
                                      </p:cBhvr>
                                      <p:rCtr x="129375" y="93"/>
                                    </p:animMotion>
                                  </p:childTnLst>
                                </p:cTn>
                              </p:par>
                              <p:par>
                                <p:cTn id="53" presetID="63" presetClass="path" presetSubtype="0" repeatCount="indefinite" fill="hold" grpId="0" nodeType="withEffect">
                                  <p:stCondLst>
                                    <p:cond delay="3000"/>
                                  </p:stCondLst>
                                  <p:childTnLst>
                                    <p:animMotion origin="layout" path="M 2.22222E-6 -2.28492E-6 L 2.5875 0.00185 " pathEditMode="relative" rAng="0" ptsTypes="AA">
                                      <p:cBhvr>
                                        <p:cTn id="54" dur="5000" fill="hold"/>
                                        <p:tgtEl>
                                          <p:spTgt spid="243752"/>
                                        </p:tgtEl>
                                        <p:attrNameLst>
                                          <p:attrName>ppt_x</p:attrName>
                                          <p:attrName>ppt_y</p:attrName>
                                        </p:attrNameLst>
                                      </p:cBhvr>
                                      <p:rCtr x="129375" y="93"/>
                                    </p:animMotion>
                                  </p:childTnLst>
                                </p:cTn>
                              </p:par>
                              <p:par>
                                <p:cTn id="55" presetID="63" presetClass="path" presetSubtype="0" repeatCount="indefinite" fill="hold" grpId="0" nodeType="withEffect">
                                  <p:stCondLst>
                                    <p:cond delay="4100"/>
                                  </p:stCondLst>
                                  <p:childTnLst>
                                    <p:animMotion origin="layout" path="M 2.22222E-6 -2.28492E-6 L 2.5875 0.00185 " pathEditMode="relative" rAng="0" ptsTypes="AA">
                                      <p:cBhvr>
                                        <p:cTn id="56" dur="5000" fill="hold"/>
                                        <p:tgtEl>
                                          <p:spTgt spid="243753"/>
                                        </p:tgtEl>
                                        <p:attrNameLst>
                                          <p:attrName>ppt_x</p:attrName>
                                          <p:attrName>ppt_y</p:attrName>
                                        </p:attrNameLst>
                                      </p:cBhvr>
                                      <p:rCtr x="129375" y="93"/>
                                    </p:animMotion>
                                  </p:childTnLst>
                                </p:cTn>
                              </p:par>
                              <p:par>
                                <p:cTn id="57" presetID="63" presetClass="path" presetSubtype="0" repeatCount="indefinite" fill="hold" grpId="0" nodeType="withEffect">
                                  <p:stCondLst>
                                    <p:cond delay="1800"/>
                                  </p:stCondLst>
                                  <p:childTnLst>
                                    <p:animMotion origin="layout" path="M 2.22222E-6 -2.28492E-6 L 2.5875 0.00185 " pathEditMode="relative" rAng="0" ptsTypes="AA">
                                      <p:cBhvr>
                                        <p:cTn id="58" dur="5000" fill="hold"/>
                                        <p:tgtEl>
                                          <p:spTgt spid="243754"/>
                                        </p:tgtEl>
                                        <p:attrNameLst>
                                          <p:attrName>ppt_x</p:attrName>
                                          <p:attrName>ppt_y</p:attrName>
                                        </p:attrNameLst>
                                      </p:cBhvr>
                                      <p:rCtr x="129375" y="93"/>
                                    </p:animMotion>
                                  </p:childTnLst>
                                </p:cTn>
                              </p:par>
                              <p:par>
                                <p:cTn id="59" presetID="63" presetClass="path" presetSubtype="0" repeatCount="indefinite" fill="hold" grpId="0" nodeType="withEffect">
                                  <p:stCondLst>
                                    <p:cond delay="2300"/>
                                  </p:stCondLst>
                                  <p:childTnLst>
                                    <p:animMotion origin="layout" path="M 2.22222E-6 -2.28492E-6 L 2.5875 0.00185 " pathEditMode="relative" rAng="0" ptsTypes="AA">
                                      <p:cBhvr>
                                        <p:cTn id="60" dur="5000" fill="hold"/>
                                        <p:tgtEl>
                                          <p:spTgt spid="243755"/>
                                        </p:tgtEl>
                                        <p:attrNameLst>
                                          <p:attrName>ppt_x</p:attrName>
                                          <p:attrName>ppt_y</p:attrName>
                                        </p:attrNameLst>
                                      </p:cBhvr>
                                      <p:rCtr x="129375" y="93"/>
                                    </p:animMotion>
                                  </p:childTnLst>
                                </p:cTn>
                              </p:par>
                              <p:par>
                                <p:cTn id="61" presetID="63" presetClass="path" presetSubtype="0" repeatCount="indefinite" fill="hold" grpId="0" nodeType="withEffect">
                                  <p:stCondLst>
                                    <p:cond delay="1000"/>
                                  </p:stCondLst>
                                  <p:childTnLst>
                                    <p:animMotion origin="layout" path="M 2.22222E-6 -2.28492E-6 L 2.5875 0.00185 " pathEditMode="relative" rAng="0" ptsTypes="AA">
                                      <p:cBhvr>
                                        <p:cTn id="62" dur="5000" fill="hold"/>
                                        <p:tgtEl>
                                          <p:spTgt spid="243756"/>
                                        </p:tgtEl>
                                        <p:attrNameLst>
                                          <p:attrName>ppt_x</p:attrName>
                                          <p:attrName>ppt_y</p:attrName>
                                        </p:attrNameLst>
                                      </p:cBhvr>
                                      <p:rCtr x="129375" y="93"/>
                                    </p:animMotion>
                                  </p:childTnLst>
                                </p:cTn>
                              </p:par>
                              <p:par>
                                <p:cTn id="63" presetID="63" presetClass="path" presetSubtype="0" repeatCount="indefinite" fill="hold" grpId="0" nodeType="withEffect">
                                  <p:stCondLst>
                                    <p:cond delay="3000"/>
                                  </p:stCondLst>
                                  <p:childTnLst>
                                    <p:animMotion origin="layout" path="M 2.22222E-6 -2.28492E-6 L 2.5875 0.00185 " pathEditMode="relative" rAng="0" ptsTypes="AA">
                                      <p:cBhvr>
                                        <p:cTn id="64" dur="5000" fill="hold"/>
                                        <p:tgtEl>
                                          <p:spTgt spid="243757"/>
                                        </p:tgtEl>
                                        <p:attrNameLst>
                                          <p:attrName>ppt_x</p:attrName>
                                          <p:attrName>ppt_y</p:attrName>
                                        </p:attrNameLst>
                                      </p:cBhvr>
                                      <p:rCtr x="129375" y="93"/>
                                    </p:animMotion>
                                  </p:childTnLst>
                                </p:cTn>
                              </p:par>
                              <p:par>
                                <p:cTn id="65" presetID="63" presetClass="path" presetSubtype="0" repeatCount="indefinite" fill="hold" grpId="0" nodeType="withEffect">
                                  <p:stCondLst>
                                    <p:cond delay="4100"/>
                                  </p:stCondLst>
                                  <p:childTnLst>
                                    <p:animMotion origin="layout" path="M 2.22222E-6 -2.28492E-6 L 2.5875 0.00185 " pathEditMode="relative" rAng="0" ptsTypes="AA">
                                      <p:cBhvr>
                                        <p:cTn id="66" dur="5000" fill="hold"/>
                                        <p:tgtEl>
                                          <p:spTgt spid="243758"/>
                                        </p:tgtEl>
                                        <p:attrNameLst>
                                          <p:attrName>ppt_x</p:attrName>
                                          <p:attrName>ppt_y</p:attrName>
                                        </p:attrNameLst>
                                      </p:cBhvr>
                                      <p:rCtr x="129375" y="93"/>
                                    </p:animMotion>
                                  </p:childTnLst>
                                </p:cTn>
                              </p:par>
                              <p:par>
                                <p:cTn id="67" presetID="63" presetClass="path" presetSubtype="0" repeatCount="indefinite" fill="hold" grpId="0" nodeType="withEffect">
                                  <p:stCondLst>
                                    <p:cond delay="1800"/>
                                  </p:stCondLst>
                                  <p:childTnLst>
                                    <p:animMotion origin="layout" path="M 2.22222E-6 -2.28492E-6 L 2.5875 0.00185 " pathEditMode="relative" rAng="0" ptsTypes="AA">
                                      <p:cBhvr>
                                        <p:cTn id="68" dur="5000" fill="hold"/>
                                        <p:tgtEl>
                                          <p:spTgt spid="243759"/>
                                        </p:tgtEl>
                                        <p:attrNameLst>
                                          <p:attrName>ppt_x</p:attrName>
                                          <p:attrName>ppt_y</p:attrName>
                                        </p:attrNameLst>
                                      </p:cBhvr>
                                      <p:rCtr x="129375"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30" grpId="0"/>
      <p:bldP spid="243731" grpId="0"/>
      <p:bldP spid="243732" grpId="0"/>
      <p:bldP spid="243733" grpId="0"/>
      <p:bldP spid="243734" grpId="0"/>
      <p:bldP spid="243735" grpId="0"/>
      <p:bldP spid="243736" grpId="0"/>
      <p:bldP spid="243737" grpId="0"/>
      <p:bldP spid="243738" grpId="0"/>
      <p:bldP spid="243739" grpId="0"/>
      <p:bldP spid="243740" grpId="0"/>
      <p:bldP spid="243741" grpId="0"/>
      <p:bldP spid="243742" grpId="0"/>
      <p:bldP spid="243743" grpId="0"/>
      <p:bldP spid="243744" grpId="0"/>
      <p:bldP spid="243745" grpId="0"/>
      <p:bldP spid="243746" grpId="0"/>
      <p:bldP spid="243747" grpId="0"/>
      <p:bldP spid="243748" grpId="0"/>
      <p:bldP spid="243749" grpId="0"/>
      <p:bldP spid="243750" grpId="0"/>
      <p:bldP spid="243751" grpId="0"/>
      <p:bldP spid="243752" grpId="0"/>
      <p:bldP spid="243753" grpId="0"/>
      <p:bldP spid="243754" grpId="0"/>
      <p:bldP spid="243755" grpId="0"/>
      <p:bldP spid="243756" grpId="0"/>
      <p:bldP spid="243757" grpId="0"/>
      <p:bldP spid="243758" grpId="0"/>
      <p:bldP spid="243759"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p:txBody>
          <a:bodyPr/>
          <a:lstStyle/>
          <a:p>
            <a:r>
              <a:rPr lang="en-US" altLang="en-US"/>
              <a:t>Purification by ion exchange</a:t>
            </a:r>
          </a:p>
        </p:txBody>
      </p:sp>
      <p:sp>
        <p:nvSpPr>
          <p:cNvPr id="242704" name="Rectangle 16"/>
          <p:cNvSpPr>
            <a:spLocks noChangeArrowheads="1"/>
          </p:cNvSpPr>
          <p:nvPr/>
        </p:nvSpPr>
        <p:spPr bwMode="auto">
          <a:xfrm>
            <a:off x="-4502150" y="5645150"/>
            <a:ext cx="14163675" cy="13922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2705" name="Text Box 17"/>
          <p:cNvSpPr txBox="1">
            <a:spLocks noChangeArrowheads="1"/>
          </p:cNvSpPr>
          <p:nvPr/>
        </p:nvSpPr>
        <p:spPr bwMode="auto">
          <a:xfrm>
            <a:off x="-431800" y="5621338"/>
            <a:ext cx="99901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   +   +   +   +   +   +   +   +   +   +   +   +   +   +   +   +</a:t>
            </a:r>
          </a:p>
        </p:txBody>
      </p:sp>
      <p:sp>
        <p:nvSpPr>
          <p:cNvPr id="242719" name="Text Box 31"/>
          <p:cNvSpPr txBox="1">
            <a:spLocks noChangeArrowheads="1"/>
          </p:cNvSpPr>
          <p:nvPr/>
        </p:nvSpPr>
        <p:spPr bwMode="auto">
          <a:xfrm>
            <a:off x="-727075" y="3810000"/>
            <a:ext cx="9871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  +       +          +         +         +    +             +     +    + </a:t>
            </a:r>
          </a:p>
        </p:txBody>
      </p:sp>
      <p:sp>
        <p:nvSpPr>
          <p:cNvPr id="242720" name="Text Box 32"/>
          <p:cNvSpPr txBox="1">
            <a:spLocks noChangeArrowheads="1"/>
          </p:cNvSpPr>
          <p:nvPr/>
        </p:nvSpPr>
        <p:spPr bwMode="auto">
          <a:xfrm>
            <a:off x="-738188" y="3252788"/>
            <a:ext cx="98821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         +            +    +          +    +          +         +          +</a:t>
            </a:r>
          </a:p>
        </p:txBody>
      </p:sp>
      <p:sp>
        <p:nvSpPr>
          <p:cNvPr id="242721" name="Text Box 33"/>
          <p:cNvSpPr txBox="1">
            <a:spLocks noChangeArrowheads="1"/>
          </p:cNvSpPr>
          <p:nvPr/>
        </p:nvSpPr>
        <p:spPr bwMode="auto">
          <a:xfrm>
            <a:off x="-725488" y="2624138"/>
            <a:ext cx="10207626"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           +                  +         +                +             +</a:t>
            </a:r>
          </a:p>
        </p:txBody>
      </p:sp>
      <p:sp>
        <p:nvSpPr>
          <p:cNvPr id="242722" name="Text Box 34"/>
          <p:cNvSpPr txBox="1">
            <a:spLocks noChangeArrowheads="1"/>
          </p:cNvSpPr>
          <p:nvPr/>
        </p:nvSpPr>
        <p:spPr bwMode="auto">
          <a:xfrm>
            <a:off x="-765175" y="1900238"/>
            <a:ext cx="99091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                   +          +                                +     +</a:t>
            </a:r>
          </a:p>
        </p:txBody>
      </p:sp>
      <p:sp>
        <p:nvSpPr>
          <p:cNvPr id="242723" name="Text Box 35"/>
          <p:cNvSpPr txBox="1">
            <a:spLocks noChangeArrowheads="1"/>
          </p:cNvSpPr>
          <p:nvPr/>
        </p:nvSpPr>
        <p:spPr bwMode="auto">
          <a:xfrm>
            <a:off x="-698500" y="1328738"/>
            <a:ext cx="98425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          +         +                +                  +                   +</a:t>
            </a:r>
          </a:p>
        </p:txBody>
      </p:sp>
      <p:sp>
        <p:nvSpPr>
          <p:cNvPr id="242762" name="Text Box 74"/>
          <p:cNvSpPr txBox="1">
            <a:spLocks noChangeArrowheads="1"/>
          </p:cNvSpPr>
          <p:nvPr/>
        </p:nvSpPr>
        <p:spPr bwMode="auto">
          <a:xfrm>
            <a:off x="-11398250" y="3894138"/>
            <a:ext cx="9871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  +       +          +         +         +    +             +     +    + </a:t>
            </a:r>
          </a:p>
        </p:txBody>
      </p:sp>
      <p:sp>
        <p:nvSpPr>
          <p:cNvPr id="242763" name="Text Box 75"/>
          <p:cNvSpPr txBox="1">
            <a:spLocks noChangeArrowheads="1"/>
          </p:cNvSpPr>
          <p:nvPr/>
        </p:nvSpPr>
        <p:spPr bwMode="auto">
          <a:xfrm>
            <a:off x="-11409363" y="3336925"/>
            <a:ext cx="98821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         +            +    +          +    +          +         +          +</a:t>
            </a:r>
          </a:p>
        </p:txBody>
      </p:sp>
      <p:sp>
        <p:nvSpPr>
          <p:cNvPr id="242764" name="Text Box 76"/>
          <p:cNvSpPr txBox="1">
            <a:spLocks noChangeArrowheads="1"/>
          </p:cNvSpPr>
          <p:nvPr/>
        </p:nvSpPr>
        <p:spPr bwMode="auto">
          <a:xfrm>
            <a:off x="-11396663" y="2708275"/>
            <a:ext cx="102076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           +                  +         +                +             +</a:t>
            </a:r>
          </a:p>
        </p:txBody>
      </p:sp>
      <p:sp>
        <p:nvSpPr>
          <p:cNvPr id="242765" name="Text Box 77"/>
          <p:cNvSpPr txBox="1">
            <a:spLocks noChangeArrowheads="1"/>
          </p:cNvSpPr>
          <p:nvPr/>
        </p:nvSpPr>
        <p:spPr bwMode="auto">
          <a:xfrm>
            <a:off x="-11436350" y="1984375"/>
            <a:ext cx="99091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                   +          +                                +     +</a:t>
            </a:r>
          </a:p>
        </p:txBody>
      </p:sp>
      <p:sp>
        <p:nvSpPr>
          <p:cNvPr id="242766" name="Text Box 78"/>
          <p:cNvSpPr txBox="1">
            <a:spLocks noChangeArrowheads="1"/>
          </p:cNvSpPr>
          <p:nvPr/>
        </p:nvSpPr>
        <p:spPr bwMode="auto">
          <a:xfrm>
            <a:off x="-11369675" y="1412875"/>
            <a:ext cx="98425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          +         +                +                  +                   +</a:t>
            </a:r>
          </a:p>
        </p:txBody>
      </p:sp>
      <p:grpSp>
        <p:nvGrpSpPr>
          <p:cNvPr id="242772" name="Group 84"/>
          <p:cNvGrpSpPr>
            <a:grpSpLocks/>
          </p:cNvGrpSpPr>
          <p:nvPr/>
        </p:nvGrpSpPr>
        <p:grpSpPr bwMode="auto">
          <a:xfrm>
            <a:off x="2703513" y="4389438"/>
            <a:ext cx="1389062" cy="1371600"/>
            <a:chOff x="2496" y="1581"/>
            <a:chExt cx="875" cy="864"/>
          </a:xfrm>
        </p:grpSpPr>
        <p:sp>
          <p:nvSpPr>
            <p:cNvPr id="242773" name="Text Box 85"/>
            <p:cNvSpPr txBox="1">
              <a:spLocks noChangeArrowheads="1"/>
            </p:cNvSpPr>
            <p:nvPr/>
          </p:nvSpPr>
          <p:spPr bwMode="auto">
            <a:xfrm>
              <a:off x="3143" y="1910"/>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2774" name="Text Box 86"/>
            <p:cNvSpPr txBox="1">
              <a:spLocks noChangeArrowheads="1"/>
            </p:cNvSpPr>
            <p:nvPr/>
          </p:nvSpPr>
          <p:spPr bwMode="auto">
            <a:xfrm>
              <a:off x="2754" y="2157"/>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sp>
          <p:nvSpPr>
            <p:cNvPr id="242775" name="Text Box 87"/>
            <p:cNvSpPr txBox="1">
              <a:spLocks noChangeArrowheads="1"/>
            </p:cNvSpPr>
            <p:nvPr/>
          </p:nvSpPr>
          <p:spPr bwMode="auto">
            <a:xfrm>
              <a:off x="2496" y="2006"/>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2776" name="Text Box 88"/>
            <p:cNvSpPr txBox="1">
              <a:spLocks noChangeArrowheads="1"/>
            </p:cNvSpPr>
            <p:nvPr/>
          </p:nvSpPr>
          <p:spPr bwMode="auto">
            <a:xfrm>
              <a:off x="2779" y="1581"/>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grpSp>
          <p:nvGrpSpPr>
            <p:cNvPr id="242777" name="Group 89"/>
            <p:cNvGrpSpPr>
              <a:grpSpLocks/>
            </p:cNvGrpSpPr>
            <p:nvPr/>
          </p:nvGrpSpPr>
          <p:grpSpPr bwMode="auto">
            <a:xfrm>
              <a:off x="2599" y="1848"/>
              <a:ext cx="572" cy="444"/>
              <a:chOff x="621" y="2733"/>
              <a:chExt cx="856" cy="652"/>
            </a:xfrm>
          </p:grpSpPr>
          <p:sp>
            <p:nvSpPr>
              <p:cNvPr id="242778" name="Freeform 90"/>
              <p:cNvSpPr>
                <a:spLocks/>
              </p:cNvSpPr>
              <p:nvPr/>
            </p:nvSpPr>
            <p:spPr bwMode="auto">
              <a:xfrm>
                <a:off x="706" y="2896"/>
                <a:ext cx="600" cy="253"/>
              </a:xfrm>
              <a:custGeom>
                <a:avLst/>
                <a:gdLst>
                  <a:gd name="T0" fmla="*/ 600 w 600"/>
                  <a:gd name="T1" fmla="*/ 76 h 253"/>
                  <a:gd name="T2" fmla="*/ 431 w 600"/>
                  <a:gd name="T3" fmla="*/ 151 h 253"/>
                  <a:gd name="T4" fmla="*/ 261 w 600"/>
                  <a:gd name="T5" fmla="*/ 238 h 253"/>
                  <a:gd name="T6" fmla="*/ 164 w 600"/>
                  <a:gd name="T7" fmla="*/ 240 h 253"/>
                  <a:gd name="T8" fmla="*/ 50 w 600"/>
                  <a:gd name="T9" fmla="*/ 184 h 253"/>
                  <a:gd name="T10" fmla="*/ 3 w 600"/>
                  <a:gd name="T11" fmla="*/ 27 h 253"/>
                  <a:gd name="T12" fmla="*/ 69 w 600"/>
                  <a:gd name="T13" fmla="*/ 21 h 253"/>
                  <a:gd name="T14" fmla="*/ 149 w 600"/>
                  <a:gd name="T15" fmla="*/ 101 h 253"/>
                  <a:gd name="T16" fmla="*/ 282 w 600"/>
                  <a:gd name="T17" fmla="*/ 85 h 253"/>
                  <a:gd name="T18" fmla="*/ 272 w 600"/>
                  <a:gd name="T19" fmla="*/ 162 h 253"/>
                  <a:gd name="T20" fmla="*/ 284 w 600"/>
                  <a:gd name="T21" fmla="*/ 11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253">
                    <a:moveTo>
                      <a:pt x="600" y="76"/>
                    </a:moveTo>
                    <a:cubicBezTo>
                      <a:pt x="544" y="99"/>
                      <a:pt x="488" y="124"/>
                      <a:pt x="431" y="151"/>
                    </a:cubicBezTo>
                    <a:cubicBezTo>
                      <a:pt x="375" y="178"/>
                      <a:pt x="305" y="223"/>
                      <a:pt x="261" y="238"/>
                    </a:cubicBezTo>
                    <a:cubicBezTo>
                      <a:pt x="216" y="253"/>
                      <a:pt x="199" y="249"/>
                      <a:pt x="164" y="240"/>
                    </a:cubicBezTo>
                    <a:cubicBezTo>
                      <a:pt x="129" y="231"/>
                      <a:pt x="76" y="219"/>
                      <a:pt x="50" y="184"/>
                    </a:cubicBezTo>
                    <a:cubicBezTo>
                      <a:pt x="23" y="148"/>
                      <a:pt x="0" y="54"/>
                      <a:pt x="3" y="27"/>
                    </a:cubicBezTo>
                    <a:cubicBezTo>
                      <a:pt x="6" y="0"/>
                      <a:pt x="45" y="9"/>
                      <a:pt x="69" y="21"/>
                    </a:cubicBezTo>
                    <a:cubicBezTo>
                      <a:pt x="93" y="34"/>
                      <a:pt x="113" y="90"/>
                      <a:pt x="149" y="101"/>
                    </a:cubicBezTo>
                    <a:cubicBezTo>
                      <a:pt x="184" y="112"/>
                      <a:pt x="262" y="75"/>
                      <a:pt x="282" y="85"/>
                    </a:cubicBezTo>
                    <a:cubicBezTo>
                      <a:pt x="302" y="95"/>
                      <a:pt x="272" y="158"/>
                      <a:pt x="272" y="162"/>
                    </a:cubicBezTo>
                    <a:cubicBezTo>
                      <a:pt x="272" y="166"/>
                      <a:pt x="282" y="121"/>
                      <a:pt x="284" y="110"/>
                    </a:cubicBezTo>
                  </a:path>
                </a:pathLst>
              </a:custGeom>
              <a:noFill/>
              <a:ln w="127000">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779" name="Freeform 91"/>
              <p:cNvSpPr>
                <a:spLocks/>
              </p:cNvSpPr>
              <p:nvPr/>
            </p:nvSpPr>
            <p:spPr bwMode="auto">
              <a:xfrm>
                <a:off x="990" y="3219"/>
                <a:ext cx="200" cy="137"/>
              </a:xfrm>
              <a:custGeom>
                <a:avLst/>
                <a:gdLst>
                  <a:gd name="T0" fmla="*/ 0 w 200"/>
                  <a:gd name="T1" fmla="*/ 0 h 137"/>
                  <a:gd name="T2" fmla="*/ 136 w 200"/>
                  <a:gd name="T3" fmla="*/ 99 h 137"/>
                  <a:gd name="T4" fmla="*/ 158 w 200"/>
                  <a:gd name="T5" fmla="*/ 123 h 137"/>
                  <a:gd name="T6" fmla="*/ 200 w 200"/>
                  <a:gd name="T7" fmla="*/ 137 h 137"/>
                </a:gdLst>
                <a:ahLst/>
                <a:cxnLst>
                  <a:cxn ang="0">
                    <a:pos x="T0" y="T1"/>
                  </a:cxn>
                  <a:cxn ang="0">
                    <a:pos x="T2" y="T3"/>
                  </a:cxn>
                  <a:cxn ang="0">
                    <a:pos x="T4" y="T5"/>
                  </a:cxn>
                  <a:cxn ang="0">
                    <a:pos x="T6" y="T7"/>
                  </a:cxn>
                </a:cxnLst>
                <a:rect l="0" t="0" r="r" b="b"/>
                <a:pathLst>
                  <a:path w="200" h="137">
                    <a:moveTo>
                      <a:pt x="0" y="0"/>
                    </a:moveTo>
                    <a:cubicBezTo>
                      <a:pt x="52" y="36"/>
                      <a:pt x="110" y="79"/>
                      <a:pt x="136" y="99"/>
                    </a:cubicBezTo>
                    <a:cubicBezTo>
                      <a:pt x="162" y="119"/>
                      <a:pt x="147" y="117"/>
                      <a:pt x="158" y="123"/>
                    </a:cubicBezTo>
                    <a:cubicBezTo>
                      <a:pt x="169" y="129"/>
                      <a:pt x="191" y="134"/>
                      <a:pt x="200" y="137"/>
                    </a:cubicBezTo>
                  </a:path>
                </a:pathLst>
              </a:custGeom>
              <a:noFill/>
              <a:ln w="127000">
                <a:solidFill>
                  <a:srgbClr val="66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780" name="Freeform 92"/>
              <p:cNvSpPr>
                <a:spLocks/>
              </p:cNvSpPr>
              <p:nvPr/>
            </p:nvSpPr>
            <p:spPr bwMode="auto">
              <a:xfrm>
                <a:off x="880" y="2766"/>
                <a:ext cx="528" cy="369"/>
              </a:xfrm>
              <a:custGeom>
                <a:avLst/>
                <a:gdLst>
                  <a:gd name="T0" fmla="*/ 464 w 528"/>
                  <a:gd name="T1" fmla="*/ 358 h 369"/>
                  <a:gd name="T2" fmla="*/ 514 w 528"/>
                  <a:gd name="T3" fmla="*/ 366 h 369"/>
                  <a:gd name="T4" fmla="*/ 378 w 528"/>
                  <a:gd name="T5" fmla="*/ 339 h 369"/>
                  <a:gd name="T6" fmla="*/ 291 w 528"/>
                  <a:gd name="T7" fmla="*/ 203 h 369"/>
                  <a:gd name="T8" fmla="*/ 211 w 528"/>
                  <a:gd name="T9" fmla="*/ 124 h 369"/>
                  <a:gd name="T10" fmla="*/ 136 w 528"/>
                  <a:gd name="T11" fmla="*/ 64 h 369"/>
                  <a:gd name="T12" fmla="*/ 112 w 528"/>
                  <a:gd name="T13" fmla="*/ 4 h 369"/>
                  <a:gd name="T14" fmla="*/ 207 w 528"/>
                  <a:gd name="T15" fmla="*/ 39 h 369"/>
                  <a:gd name="T16" fmla="*/ 254 w 528"/>
                  <a:gd name="T17" fmla="*/ 116 h 369"/>
                  <a:gd name="T18" fmla="*/ 171 w 528"/>
                  <a:gd name="T19" fmla="*/ 138 h 369"/>
                  <a:gd name="T20" fmla="*/ 107 w 528"/>
                  <a:gd name="T21" fmla="*/ 124 h 369"/>
                  <a:gd name="T22" fmla="*/ 0 w 528"/>
                  <a:gd name="T23" fmla="*/ 4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8" h="369">
                    <a:moveTo>
                      <a:pt x="464" y="358"/>
                    </a:moveTo>
                    <a:cubicBezTo>
                      <a:pt x="472" y="359"/>
                      <a:pt x="528" y="369"/>
                      <a:pt x="514" y="366"/>
                    </a:cubicBezTo>
                    <a:cubicBezTo>
                      <a:pt x="500" y="363"/>
                      <a:pt x="415" y="366"/>
                      <a:pt x="378" y="339"/>
                    </a:cubicBezTo>
                    <a:cubicBezTo>
                      <a:pt x="341" y="312"/>
                      <a:pt x="319" y="239"/>
                      <a:pt x="291" y="203"/>
                    </a:cubicBezTo>
                    <a:cubicBezTo>
                      <a:pt x="263" y="168"/>
                      <a:pt x="237" y="147"/>
                      <a:pt x="211" y="124"/>
                    </a:cubicBezTo>
                    <a:cubicBezTo>
                      <a:pt x="185" y="101"/>
                      <a:pt x="152" y="84"/>
                      <a:pt x="136" y="64"/>
                    </a:cubicBezTo>
                    <a:cubicBezTo>
                      <a:pt x="120" y="44"/>
                      <a:pt x="101" y="8"/>
                      <a:pt x="112" y="4"/>
                    </a:cubicBezTo>
                    <a:cubicBezTo>
                      <a:pt x="124" y="0"/>
                      <a:pt x="184" y="20"/>
                      <a:pt x="207" y="39"/>
                    </a:cubicBezTo>
                    <a:cubicBezTo>
                      <a:pt x="231" y="57"/>
                      <a:pt x="260" y="99"/>
                      <a:pt x="254" y="116"/>
                    </a:cubicBezTo>
                    <a:cubicBezTo>
                      <a:pt x="247" y="133"/>
                      <a:pt x="195" y="136"/>
                      <a:pt x="171" y="138"/>
                    </a:cubicBezTo>
                    <a:cubicBezTo>
                      <a:pt x="146" y="139"/>
                      <a:pt x="135" y="139"/>
                      <a:pt x="107" y="124"/>
                    </a:cubicBezTo>
                    <a:cubicBezTo>
                      <a:pt x="78" y="109"/>
                      <a:pt x="39" y="79"/>
                      <a:pt x="0" y="48"/>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781" name="Freeform 93"/>
              <p:cNvSpPr>
                <a:spLocks/>
              </p:cNvSpPr>
              <p:nvPr/>
            </p:nvSpPr>
            <p:spPr bwMode="auto">
              <a:xfrm>
                <a:off x="1126" y="2733"/>
                <a:ext cx="335" cy="193"/>
              </a:xfrm>
              <a:custGeom>
                <a:avLst/>
                <a:gdLst>
                  <a:gd name="T0" fmla="*/ 22 w 335"/>
                  <a:gd name="T1" fmla="*/ 193 h 193"/>
                  <a:gd name="T2" fmla="*/ 23 w 335"/>
                  <a:gd name="T3" fmla="*/ 68 h 193"/>
                  <a:gd name="T4" fmla="*/ 14 w 335"/>
                  <a:gd name="T5" fmla="*/ 27 h 193"/>
                  <a:gd name="T6" fmla="*/ 107 w 335"/>
                  <a:gd name="T7" fmla="*/ 10 h 193"/>
                  <a:gd name="T8" fmla="*/ 248 w 335"/>
                  <a:gd name="T9" fmla="*/ 87 h 193"/>
                  <a:gd name="T10" fmla="*/ 335 w 335"/>
                  <a:gd name="T11" fmla="*/ 182 h 193"/>
                </a:gdLst>
                <a:ahLst/>
                <a:cxnLst>
                  <a:cxn ang="0">
                    <a:pos x="T0" y="T1"/>
                  </a:cxn>
                  <a:cxn ang="0">
                    <a:pos x="T2" y="T3"/>
                  </a:cxn>
                  <a:cxn ang="0">
                    <a:pos x="T4" y="T5"/>
                  </a:cxn>
                  <a:cxn ang="0">
                    <a:pos x="T6" y="T7"/>
                  </a:cxn>
                  <a:cxn ang="0">
                    <a:pos x="T8" y="T9"/>
                  </a:cxn>
                  <a:cxn ang="0">
                    <a:pos x="T10" y="T11"/>
                  </a:cxn>
                </a:cxnLst>
                <a:rect l="0" t="0" r="r" b="b"/>
                <a:pathLst>
                  <a:path w="335" h="193">
                    <a:moveTo>
                      <a:pt x="22" y="193"/>
                    </a:moveTo>
                    <a:cubicBezTo>
                      <a:pt x="22" y="172"/>
                      <a:pt x="24" y="96"/>
                      <a:pt x="23" y="68"/>
                    </a:cubicBezTo>
                    <a:cubicBezTo>
                      <a:pt x="22" y="40"/>
                      <a:pt x="0" y="37"/>
                      <a:pt x="14" y="27"/>
                    </a:cubicBezTo>
                    <a:cubicBezTo>
                      <a:pt x="27" y="17"/>
                      <a:pt x="68" y="0"/>
                      <a:pt x="107" y="10"/>
                    </a:cubicBezTo>
                    <a:cubicBezTo>
                      <a:pt x="145" y="19"/>
                      <a:pt x="210" y="59"/>
                      <a:pt x="248" y="87"/>
                    </a:cubicBezTo>
                    <a:cubicBezTo>
                      <a:pt x="286" y="116"/>
                      <a:pt x="310" y="148"/>
                      <a:pt x="335" y="182"/>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782" name="Freeform 94"/>
              <p:cNvSpPr>
                <a:spLocks/>
              </p:cNvSpPr>
              <p:nvPr/>
            </p:nvSpPr>
            <p:spPr bwMode="auto">
              <a:xfrm>
                <a:off x="1159" y="3100"/>
                <a:ext cx="231" cy="285"/>
              </a:xfrm>
              <a:custGeom>
                <a:avLst/>
                <a:gdLst>
                  <a:gd name="T0" fmla="*/ 207 w 231"/>
                  <a:gd name="T1" fmla="*/ 50 h 285"/>
                  <a:gd name="T2" fmla="*/ 229 w 231"/>
                  <a:gd name="T3" fmla="*/ 4 h 285"/>
                  <a:gd name="T4" fmla="*/ 217 w 231"/>
                  <a:gd name="T5" fmla="*/ 24 h 285"/>
                  <a:gd name="T6" fmla="*/ 152 w 231"/>
                  <a:gd name="T7" fmla="*/ 125 h 285"/>
                  <a:gd name="T8" fmla="*/ 186 w 231"/>
                  <a:gd name="T9" fmla="*/ 178 h 285"/>
                  <a:gd name="T10" fmla="*/ 194 w 231"/>
                  <a:gd name="T11" fmla="*/ 272 h 285"/>
                  <a:gd name="T12" fmla="*/ 59 w 231"/>
                  <a:gd name="T13" fmla="*/ 258 h 285"/>
                  <a:gd name="T14" fmla="*/ 3 w 231"/>
                  <a:gd name="T15" fmla="*/ 256 h 285"/>
                  <a:gd name="T16" fmla="*/ 39 w 231"/>
                  <a:gd name="T17" fmla="*/ 25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85">
                    <a:moveTo>
                      <a:pt x="207" y="50"/>
                    </a:moveTo>
                    <a:cubicBezTo>
                      <a:pt x="211" y="43"/>
                      <a:pt x="227" y="8"/>
                      <a:pt x="229" y="4"/>
                    </a:cubicBezTo>
                    <a:cubicBezTo>
                      <a:pt x="231" y="0"/>
                      <a:pt x="230" y="4"/>
                      <a:pt x="217" y="24"/>
                    </a:cubicBezTo>
                    <a:cubicBezTo>
                      <a:pt x="204" y="44"/>
                      <a:pt x="157" y="99"/>
                      <a:pt x="152" y="125"/>
                    </a:cubicBezTo>
                    <a:cubicBezTo>
                      <a:pt x="147" y="151"/>
                      <a:pt x="179" y="154"/>
                      <a:pt x="186" y="178"/>
                    </a:cubicBezTo>
                    <a:cubicBezTo>
                      <a:pt x="193" y="202"/>
                      <a:pt x="215" y="259"/>
                      <a:pt x="194" y="272"/>
                    </a:cubicBezTo>
                    <a:cubicBezTo>
                      <a:pt x="173" y="285"/>
                      <a:pt x="91" y="261"/>
                      <a:pt x="59" y="258"/>
                    </a:cubicBezTo>
                    <a:cubicBezTo>
                      <a:pt x="27" y="255"/>
                      <a:pt x="6" y="257"/>
                      <a:pt x="3" y="256"/>
                    </a:cubicBezTo>
                    <a:cubicBezTo>
                      <a:pt x="0" y="255"/>
                      <a:pt x="32" y="254"/>
                      <a:pt x="39" y="254"/>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783" name="Freeform 95"/>
              <p:cNvSpPr>
                <a:spLocks/>
              </p:cNvSpPr>
              <p:nvPr/>
            </p:nvSpPr>
            <p:spPr bwMode="auto">
              <a:xfrm>
                <a:off x="621" y="2957"/>
                <a:ext cx="730" cy="386"/>
              </a:xfrm>
              <a:custGeom>
                <a:avLst/>
                <a:gdLst>
                  <a:gd name="T0" fmla="*/ 77 w 730"/>
                  <a:gd name="T1" fmla="*/ 363 h 386"/>
                  <a:gd name="T2" fmla="*/ 41 w 730"/>
                  <a:gd name="T3" fmla="*/ 373 h 386"/>
                  <a:gd name="T4" fmla="*/ 321 w 730"/>
                  <a:gd name="T5" fmla="*/ 286 h 386"/>
                  <a:gd name="T6" fmla="*/ 485 w 730"/>
                  <a:gd name="T7" fmla="*/ 135 h 386"/>
                  <a:gd name="T8" fmla="*/ 594 w 730"/>
                  <a:gd name="T9" fmla="*/ 42 h 386"/>
                  <a:gd name="T10" fmla="*/ 717 w 730"/>
                  <a:gd name="T11" fmla="*/ 5 h 386"/>
                  <a:gd name="T12" fmla="*/ 675 w 730"/>
                  <a:gd name="T13" fmla="*/ 13 h 386"/>
                </a:gdLst>
                <a:ahLst/>
                <a:cxnLst>
                  <a:cxn ang="0">
                    <a:pos x="T0" y="T1"/>
                  </a:cxn>
                  <a:cxn ang="0">
                    <a:pos x="T2" y="T3"/>
                  </a:cxn>
                  <a:cxn ang="0">
                    <a:pos x="T4" y="T5"/>
                  </a:cxn>
                  <a:cxn ang="0">
                    <a:pos x="T6" y="T7"/>
                  </a:cxn>
                  <a:cxn ang="0">
                    <a:pos x="T8" y="T9"/>
                  </a:cxn>
                  <a:cxn ang="0">
                    <a:pos x="T10" y="T11"/>
                  </a:cxn>
                  <a:cxn ang="0">
                    <a:pos x="T12" y="T13"/>
                  </a:cxn>
                </a:cxnLst>
                <a:rect l="0" t="0" r="r" b="b"/>
                <a:pathLst>
                  <a:path w="730" h="386">
                    <a:moveTo>
                      <a:pt x="77" y="363"/>
                    </a:moveTo>
                    <a:cubicBezTo>
                      <a:pt x="71" y="365"/>
                      <a:pt x="0" y="386"/>
                      <a:pt x="41" y="373"/>
                    </a:cubicBezTo>
                    <a:cubicBezTo>
                      <a:pt x="82" y="360"/>
                      <a:pt x="247" y="326"/>
                      <a:pt x="321" y="286"/>
                    </a:cubicBezTo>
                    <a:cubicBezTo>
                      <a:pt x="395" y="246"/>
                      <a:pt x="440" y="175"/>
                      <a:pt x="485" y="135"/>
                    </a:cubicBezTo>
                    <a:cubicBezTo>
                      <a:pt x="530" y="94"/>
                      <a:pt x="555" y="64"/>
                      <a:pt x="594" y="42"/>
                    </a:cubicBezTo>
                    <a:cubicBezTo>
                      <a:pt x="633" y="20"/>
                      <a:pt x="704" y="10"/>
                      <a:pt x="717" y="5"/>
                    </a:cubicBezTo>
                    <a:cubicBezTo>
                      <a:pt x="730" y="0"/>
                      <a:pt x="684" y="11"/>
                      <a:pt x="675" y="13"/>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784" name="Freeform 96"/>
              <p:cNvSpPr>
                <a:spLocks/>
              </p:cNvSpPr>
              <p:nvPr/>
            </p:nvSpPr>
            <p:spPr bwMode="auto">
              <a:xfrm>
                <a:off x="708" y="2745"/>
                <a:ext cx="769" cy="308"/>
              </a:xfrm>
              <a:custGeom>
                <a:avLst/>
                <a:gdLst>
                  <a:gd name="T0" fmla="*/ 730 w 769"/>
                  <a:gd name="T1" fmla="*/ 149 h 308"/>
                  <a:gd name="T2" fmla="*/ 764 w 769"/>
                  <a:gd name="T3" fmla="*/ 161 h 308"/>
                  <a:gd name="T4" fmla="*/ 758 w 769"/>
                  <a:gd name="T5" fmla="*/ 145 h 308"/>
                  <a:gd name="T6" fmla="*/ 716 w 769"/>
                  <a:gd name="T7" fmla="*/ 50 h 308"/>
                  <a:gd name="T8" fmla="*/ 627 w 769"/>
                  <a:gd name="T9" fmla="*/ 1 h 308"/>
                  <a:gd name="T10" fmla="*/ 482 w 769"/>
                  <a:gd name="T11" fmla="*/ 58 h 308"/>
                  <a:gd name="T12" fmla="*/ 298 w 769"/>
                  <a:gd name="T13" fmla="*/ 184 h 308"/>
                  <a:gd name="T14" fmla="*/ 149 w 769"/>
                  <a:gd name="T15" fmla="*/ 292 h 308"/>
                  <a:gd name="T16" fmla="*/ 28 w 769"/>
                  <a:gd name="T17" fmla="*/ 277 h 308"/>
                  <a:gd name="T18" fmla="*/ 3 w 769"/>
                  <a:gd name="T19" fmla="*/ 180 h 308"/>
                  <a:gd name="T20" fmla="*/ 19 w 769"/>
                  <a:gd name="T21" fmla="*/ 83 h 308"/>
                  <a:gd name="T22" fmla="*/ 116 w 769"/>
                  <a:gd name="T23" fmla="*/ 112 h 308"/>
                  <a:gd name="T24" fmla="*/ 150 w 769"/>
                  <a:gd name="T25" fmla="*/ 56 h 308"/>
                  <a:gd name="T26" fmla="*/ 243 w 769"/>
                  <a:gd name="T27" fmla="*/ 21 h 308"/>
                  <a:gd name="T28" fmla="*/ 312 w 769"/>
                  <a:gd name="T29" fmla="*/ 21 h 308"/>
                  <a:gd name="T30" fmla="*/ 322 w 769"/>
                  <a:gd name="T31" fmla="*/ 33 h 308"/>
                  <a:gd name="T32" fmla="*/ 278 w 769"/>
                  <a:gd name="T33" fmla="*/ 1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9" h="308">
                    <a:moveTo>
                      <a:pt x="730" y="149"/>
                    </a:moveTo>
                    <a:cubicBezTo>
                      <a:pt x="736" y="151"/>
                      <a:pt x="759" y="162"/>
                      <a:pt x="764" y="161"/>
                    </a:cubicBezTo>
                    <a:cubicBezTo>
                      <a:pt x="769" y="160"/>
                      <a:pt x="766" y="163"/>
                      <a:pt x="758" y="145"/>
                    </a:cubicBezTo>
                    <a:cubicBezTo>
                      <a:pt x="750" y="127"/>
                      <a:pt x="738" y="74"/>
                      <a:pt x="716" y="50"/>
                    </a:cubicBezTo>
                    <a:cubicBezTo>
                      <a:pt x="694" y="26"/>
                      <a:pt x="666" y="0"/>
                      <a:pt x="627" y="1"/>
                    </a:cubicBezTo>
                    <a:cubicBezTo>
                      <a:pt x="588" y="3"/>
                      <a:pt x="537" y="27"/>
                      <a:pt x="482" y="58"/>
                    </a:cubicBezTo>
                    <a:cubicBezTo>
                      <a:pt x="427" y="88"/>
                      <a:pt x="353" y="145"/>
                      <a:pt x="298" y="184"/>
                    </a:cubicBezTo>
                    <a:cubicBezTo>
                      <a:pt x="242" y="223"/>
                      <a:pt x="193" y="277"/>
                      <a:pt x="149" y="292"/>
                    </a:cubicBezTo>
                    <a:cubicBezTo>
                      <a:pt x="104" y="308"/>
                      <a:pt x="52" y="296"/>
                      <a:pt x="28" y="277"/>
                    </a:cubicBezTo>
                    <a:cubicBezTo>
                      <a:pt x="5" y="258"/>
                      <a:pt x="5" y="212"/>
                      <a:pt x="3" y="180"/>
                    </a:cubicBezTo>
                    <a:cubicBezTo>
                      <a:pt x="1" y="148"/>
                      <a:pt x="0" y="94"/>
                      <a:pt x="19" y="83"/>
                    </a:cubicBezTo>
                    <a:cubicBezTo>
                      <a:pt x="37" y="71"/>
                      <a:pt x="94" y="116"/>
                      <a:pt x="116" y="112"/>
                    </a:cubicBezTo>
                    <a:cubicBezTo>
                      <a:pt x="138" y="107"/>
                      <a:pt x="129" y="71"/>
                      <a:pt x="150" y="56"/>
                    </a:cubicBezTo>
                    <a:cubicBezTo>
                      <a:pt x="172" y="40"/>
                      <a:pt x="216" y="27"/>
                      <a:pt x="243" y="21"/>
                    </a:cubicBezTo>
                    <a:cubicBezTo>
                      <a:pt x="270" y="15"/>
                      <a:pt x="299" y="19"/>
                      <a:pt x="312" y="21"/>
                    </a:cubicBezTo>
                    <a:cubicBezTo>
                      <a:pt x="325" y="23"/>
                      <a:pt x="328" y="34"/>
                      <a:pt x="322" y="33"/>
                    </a:cubicBezTo>
                    <a:cubicBezTo>
                      <a:pt x="316" y="32"/>
                      <a:pt x="287" y="19"/>
                      <a:pt x="278" y="15"/>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42785" name="Text Box 97"/>
          <p:cNvSpPr txBox="1">
            <a:spLocks noChangeArrowheads="1"/>
          </p:cNvSpPr>
          <p:nvPr/>
        </p:nvSpPr>
        <p:spPr bwMode="auto">
          <a:xfrm>
            <a:off x="3783013" y="1328738"/>
            <a:ext cx="168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even more salt</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1100"/>
                                  </p:stCondLst>
                                  <p:childTnLst>
                                    <p:animMotion origin="layout" path="M 2.22222E-6 -1.70213E-6 C 0.0434 0.00093 0.0868 0.00208 0.11493 -0.00416 C 0.14305 -0.01041 0.15052 -0.00879 0.16857 -0.03793 C 0.18663 -0.06707 0.20312 -0.13228 0.22378 -0.179 C 0.24444 -0.22572 0.26041 -0.30134 0.29253 -0.31822 C 0.32465 -0.3351 0.36041 -0.26457 0.41632 -0.28053 C 0.47222 -0.29648 0.55989 -0.39523 0.6283 -0.41374 C 0.6967 -0.43224 0.7618 -0.41212 0.82691 -0.39177 " pathEditMode="relative" rAng="0" ptsTypes="aaaaaaaA">
                                      <p:cBhvr>
                                        <p:cTn id="6" dur="3000" fill="hold"/>
                                        <p:tgtEl>
                                          <p:spTgt spid="242772"/>
                                        </p:tgtEl>
                                        <p:attrNameLst>
                                          <p:attrName>ppt_x</p:attrName>
                                          <p:attrName>ppt_y</p:attrName>
                                        </p:attrNameLst>
                                      </p:cBhvr>
                                      <p:rCtr x="41337" y="-21508"/>
                                    </p:animMotion>
                                  </p:childTnLst>
                                </p:cTn>
                              </p:par>
                              <p:par>
                                <p:cTn id="7" presetID="8" presetClass="emph" presetSubtype="0" fill="hold" nodeType="withEffect">
                                  <p:stCondLst>
                                    <p:cond delay="1000"/>
                                  </p:stCondLst>
                                  <p:childTnLst>
                                    <p:animRot by="21600000">
                                      <p:cBhvr>
                                        <p:cTn id="8" dur="3000" fill="hold"/>
                                        <p:tgtEl>
                                          <p:spTgt spid="242772"/>
                                        </p:tgtEl>
                                        <p:attrNameLst>
                                          <p:attrName>r</p:attrName>
                                        </p:attrNameLst>
                                      </p:cBhvr>
                                    </p:animRot>
                                  </p:childTnLst>
                                </p:cTn>
                              </p:par>
                              <p:par>
                                <p:cTn id="9" presetID="63" presetClass="path" presetSubtype="0" repeatCount="indefinite" fill="hold" grpId="0" nodeType="withEffect">
                                  <p:stCondLst>
                                    <p:cond delay="100"/>
                                  </p:stCondLst>
                                  <p:childTnLst>
                                    <p:animMotion origin="layout" path="M 2.22222E-6 -2.28492E-6 L 2.5875 0.00185 " pathEditMode="relative" rAng="0" ptsTypes="AA">
                                      <p:cBhvr>
                                        <p:cTn id="10" dur="5000" fill="hold"/>
                                        <p:tgtEl>
                                          <p:spTgt spid="242719"/>
                                        </p:tgtEl>
                                        <p:attrNameLst>
                                          <p:attrName>ppt_x</p:attrName>
                                          <p:attrName>ppt_y</p:attrName>
                                        </p:attrNameLst>
                                      </p:cBhvr>
                                      <p:rCtr x="129375" y="93"/>
                                    </p:animMotion>
                                  </p:childTnLst>
                                </p:cTn>
                              </p:par>
                              <p:par>
                                <p:cTn id="11" presetID="63" presetClass="path" presetSubtype="0" repeatCount="indefinite" fill="hold" grpId="0" nodeType="withEffect">
                                  <p:stCondLst>
                                    <p:cond delay="0"/>
                                  </p:stCondLst>
                                  <p:childTnLst>
                                    <p:animMotion origin="layout" path="M 2.22222E-6 -2.28492E-6 L 2.5875 0.00185 " pathEditMode="relative" rAng="0" ptsTypes="AA">
                                      <p:cBhvr>
                                        <p:cTn id="12" dur="5000" fill="hold"/>
                                        <p:tgtEl>
                                          <p:spTgt spid="242720"/>
                                        </p:tgtEl>
                                        <p:attrNameLst>
                                          <p:attrName>ppt_x</p:attrName>
                                          <p:attrName>ppt_y</p:attrName>
                                        </p:attrNameLst>
                                      </p:cBhvr>
                                      <p:rCtr x="129375" y="93"/>
                                    </p:animMotion>
                                  </p:childTnLst>
                                </p:cTn>
                              </p:par>
                              <p:par>
                                <p:cTn id="13" presetID="63" presetClass="path" presetSubtype="0" repeatCount="indefinite" fill="hold" grpId="0" nodeType="withEffect">
                                  <p:stCondLst>
                                    <p:cond delay="0"/>
                                  </p:stCondLst>
                                  <p:childTnLst>
                                    <p:animMotion origin="layout" path="M 2.22222E-6 -2.28492E-6 L 2.5875 0.00185 " pathEditMode="relative" rAng="0" ptsTypes="AA">
                                      <p:cBhvr>
                                        <p:cTn id="14" dur="5000" fill="hold"/>
                                        <p:tgtEl>
                                          <p:spTgt spid="242721"/>
                                        </p:tgtEl>
                                        <p:attrNameLst>
                                          <p:attrName>ppt_x</p:attrName>
                                          <p:attrName>ppt_y</p:attrName>
                                        </p:attrNameLst>
                                      </p:cBhvr>
                                      <p:rCtr x="129375" y="93"/>
                                    </p:animMotion>
                                  </p:childTnLst>
                                </p:cTn>
                              </p:par>
                              <p:par>
                                <p:cTn id="15" presetID="63" presetClass="path" presetSubtype="0" repeatCount="indefinite" fill="hold" grpId="0" nodeType="withEffect">
                                  <p:stCondLst>
                                    <p:cond delay="0"/>
                                  </p:stCondLst>
                                  <p:childTnLst>
                                    <p:animMotion origin="layout" path="M 2.22222E-6 -2.28492E-6 L 2.5875 0.00185 " pathEditMode="relative" rAng="0" ptsTypes="AA">
                                      <p:cBhvr>
                                        <p:cTn id="16" dur="5000" fill="hold"/>
                                        <p:tgtEl>
                                          <p:spTgt spid="242722"/>
                                        </p:tgtEl>
                                        <p:attrNameLst>
                                          <p:attrName>ppt_x</p:attrName>
                                          <p:attrName>ppt_y</p:attrName>
                                        </p:attrNameLst>
                                      </p:cBhvr>
                                      <p:rCtr x="129375" y="93"/>
                                    </p:animMotion>
                                  </p:childTnLst>
                                </p:cTn>
                              </p:par>
                              <p:par>
                                <p:cTn id="17" presetID="63" presetClass="path" presetSubtype="0" repeatCount="indefinite" fill="hold" grpId="0" nodeType="withEffect">
                                  <p:stCondLst>
                                    <p:cond delay="0"/>
                                  </p:stCondLst>
                                  <p:childTnLst>
                                    <p:animMotion origin="layout" path="M -0.01042 -1.42461E-6 L 2.57708 0.00185 " pathEditMode="relative" rAng="0" ptsTypes="AA">
                                      <p:cBhvr>
                                        <p:cTn id="18" dur="5000" fill="hold"/>
                                        <p:tgtEl>
                                          <p:spTgt spid="242723"/>
                                        </p:tgtEl>
                                        <p:attrNameLst>
                                          <p:attrName>ppt_x</p:attrName>
                                          <p:attrName>ppt_y</p:attrName>
                                        </p:attrNameLst>
                                      </p:cBhvr>
                                      <p:rCtr x="129375" y="93"/>
                                    </p:animMotion>
                                  </p:childTnLst>
                                </p:cTn>
                              </p:par>
                              <p:par>
                                <p:cTn id="19" presetID="63" presetClass="path" presetSubtype="0" repeatCount="indefinite" fill="hold" grpId="0" nodeType="withEffect">
                                  <p:stCondLst>
                                    <p:cond delay="100"/>
                                  </p:stCondLst>
                                  <p:childTnLst>
                                    <p:animMotion origin="layout" path="M 8.33333E-7 5.45791E-7 L 2.96805 -0.00023 " pathEditMode="relative" rAng="0" ptsTypes="AA">
                                      <p:cBhvr>
                                        <p:cTn id="20" dur="5000" fill="hold"/>
                                        <p:tgtEl>
                                          <p:spTgt spid="242762"/>
                                        </p:tgtEl>
                                        <p:attrNameLst>
                                          <p:attrName>ppt_x</p:attrName>
                                          <p:attrName>ppt_y</p:attrName>
                                        </p:attrNameLst>
                                      </p:cBhvr>
                                      <p:rCtr x="148403" y="-23"/>
                                    </p:animMotion>
                                  </p:childTnLst>
                                </p:cTn>
                              </p:par>
                              <p:par>
                                <p:cTn id="21" presetID="63" presetClass="path" presetSubtype="0" repeatCount="indefinite" fill="hold" grpId="0" nodeType="withEffect">
                                  <p:stCondLst>
                                    <p:cond delay="0"/>
                                  </p:stCondLst>
                                  <p:childTnLst>
                                    <p:animMotion origin="layout" path="M 1.66667E-6 -4.6161E-6 L 2.9816 -0.00208 " pathEditMode="relative" rAng="0" ptsTypes="AA">
                                      <p:cBhvr>
                                        <p:cTn id="22" dur="5000" fill="hold"/>
                                        <p:tgtEl>
                                          <p:spTgt spid="242763"/>
                                        </p:tgtEl>
                                        <p:attrNameLst>
                                          <p:attrName>ppt_x</p:attrName>
                                          <p:attrName>ppt_y</p:attrName>
                                        </p:attrNameLst>
                                      </p:cBhvr>
                                      <p:rCtr x="149080" y="-116"/>
                                    </p:animMotion>
                                  </p:childTnLst>
                                </p:cTn>
                              </p:par>
                              <p:par>
                                <p:cTn id="23" presetID="63" presetClass="path" presetSubtype="0" repeatCount="indefinite" fill="hold" grpId="0" nodeType="withEffect">
                                  <p:stCondLst>
                                    <p:cond delay="0"/>
                                  </p:stCondLst>
                                  <p:childTnLst>
                                    <p:animMotion origin="layout" path="M 4.44444E-6 -2.74746E-6 L 2.96354 -0.02405 " pathEditMode="relative" rAng="0" ptsTypes="AA">
                                      <p:cBhvr>
                                        <p:cTn id="24" dur="5000" fill="hold"/>
                                        <p:tgtEl>
                                          <p:spTgt spid="242764"/>
                                        </p:tgtEl>
                                        <p:attrNameLst>
                                          <p:attrName>ppt_x</p:attrName>
                                          <p:attrName>ppt_y</p:attrName>
                                        </p:attrNameLst>
                                      </p:cBhvr>
                                      <p:rCtr x="148177" y="-1203"/>
                                    </p:animMotion>
                                  </p:childTnLst>
                                </p:cTn>
                              </p:par>
                              <p:par>
                                <p:cTn id="25" presetID="63" presetClass="path" presetSubtype="0" repeatCount="indefinite" fill="hold" grpId="0" nodeType="withEffect">
                                  <p:stCondLst>
                                    <p:cond delay="0"/>
                                  </p:stCondLst>
                                  <p:childTnLst>
                                    <p:animMotion origin="layout" path="M 4.16667E-6 -4.83811E-6 L 2.97864 -4.83811E-6 " pathEditMode="relative" rAng="0" ptsTypes="AA">
                                      <p:cBhvr>
                                        <p:cTn id="26" dur="5000" fill="hold"/>
                                        <p:tgtEl>
                                          <p:spTgt spid="242765"/>
                                        </p:tgtEl>
                                        <p:attrNameLst>
                                          <p:attrName>ppt_x</p:attrName>
                                          <p:attrName>ppt_y</p:attrName>
                                        </p:attrNameLst>
                                      </p:cBhvr>
                                      <p:rCtr x="148924" y="0"/>
                                    </p:animMotion>
                                  </p:childTnLst>
                                </p:cTn>
                              </p:par>
                              <p:par>
                                <p:cTn id="27" presetID="63" presetClass="path" presetSubtype="0" repeatCount="indefinite" fill="hold" grpId="0" nodeType="withEffect">
                                  <p:stCondLst>
                                    <p:cond delay="0"/>
                                  </p:stCondLst>
                                  <p:childTnLst>
                                    <p:animMotion origin="layout" path="M -1.66667E-6 1.40611E-6 L 2.97101 -0.00023 " pathEditMode="relative" rAng="0" ptsTypes="AA">
                                      <p:cBhvr>
                                        <p:cTn id="28" dur="5000" fill="hold"/>
                                        <p:tgtEl>
                                          <p:spTgt spid="242766"/>
                                        </p:tgtEl>
                                        <p:attrNameLst>
                                          <p:attrName>ppt_x</p:attrName>
                                          <p:attrName>ppt_y</p:attrName>
                                        </p:attrNameLst>
                                      </p:cBhvr>
                                      <p:rCtr x="148542"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19" grpId="0"/>
      <p:bldP spid="242720" grpId="0"/>
      <p:bldP spid="242721" grpId="0"/>
      <p:bldP spid="242722" grpId="0"/>
      <p:bldP spid="242723" grpId="0"/>
      <p:bldP spid="242762" grpId="0"/>
      <p:bldP spid="242763" grpId="0"/>
      <p:bldP spid="242764" grpId="0"/>
      <p:bldP spid="242765" grpId="0"/>
      <p:bldP spid="24276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r>
              <a:rPr lang="en-US" altLang="en-US" sz="5400"/>
              <a:t>Purification</a:t>
            </a:r>
          </a:p>
        </p:txBody>
      </p:sp>
      <p:grpSp>
        <p:nvGrpSpPr>
          <p:cNvPr id="246838" name="Group 54"/>
          <p:cNvGrpSpPr>
            <a:grpSpLocks/>
          </p:cNvGrpSpPr>
          <p:nvPr/>
        </p:nvGrpSpPr>
        <p:grpSpPr bwMode="auto">
          <a:xfrm>
            <a:off x="6475413" y="1435100"/>
            <a:ext cx="2268537" cy="4265613"/>
            <a:chOff x="4079" y="904"/>
            <a:chExt cx="1429" cy="2687"/>
          </a:xfrm>
        </p:grpSpPr>
        <p:pic>
          <p:nvPicPr>
            <p:cNvPr id="246788" name="Picture 4"/>
            <p:cNvPicPr>
              <a:picLocks noChangeAspect="1" noChangeArrowheads="1"/>
            </p:cNvPicPr>
            <p:nvPr/>
          </p:nvPicPr>
          <p:blipFill>
            <a:blip r:embed="rId2">
              <a:extLst>
                <a:ext uri="{28A0092B-C50C-407E-A947-70E740481C1C}">
                  <a14:useLocalDpi xmlns:a14="http://schemas.microsoft.com/office/drawing/2010/main" val="0"/>
                </a:ext>
              </a:extLst>
            </a:blip>
            <a:srcRect r="2950"/>
            <a:stretch>
              <a:fillRect/>
            </a:stretch>
          </p:blipFill>
          <p:spPr bwMode="auto">
            <a:xfrm>
              <a:off x="4085" y="904"/>
              <a:ext cx="1415" cy="2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6789" name="Rectangle 5"/>
            <p:cNvSpPr>
              <a:spLocks noChangeArrowheads="1"/>
            </p:cNvSpPr>
            <p:nvPr/>
          </p:nvSpPr>
          <p:spPr bwMode="auto">
            <a:xfrm>
              <a:off x="4079" y="3014"/>
              <a:ext cx="1429"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b="1"/>
                <a:t>Arne W. K. Tiselius</a:t>
              </a:r>
            </a:p>
            <a:p>
              <a:pPr algn="ctr"/>
              <a:r>
                <a:rPr lang="en-US" altLang="en-US" b="1"/>
                <a:t>1902-1971</a:t>
              </a:r>
            </a:p>
            <a:p>
              <a:pPr algn="ctr"/>
              <a:r>
                <a:rPr lang="en-US" altLang="en-US" b="1"/>
                <a:t>1948 Nobel Chem.</a:t>
              </a:r>
            </a:p>
          </p:txBody>
        </p:sp>
      </p:grpSp>
      <p:grpSp>
        <p:nvGrpSpPr>
          <p:cNvPr id="246790" name="Group 6"/>
          <p:cNvGrpSpPr>
            <a:grpSpLocks/>
          </p:cNvGrpSpPr>
          <p:nvPr/>
        </p:nvGrpSpPr>
        <p:grpSpPr bwMode="auto">
          <a:xfrm>
            <a:off x="171450" y="2111375"/>
            <a:ext cx="1479550" cy="2554288"/>
            <a:chOff x="108" y="1330"/>
            <a:chExt cx="932" cy="1609"/>
          </a:xfrm>
        </p:grpSpPr>
        <p:sp>
          <p:nvSpPr>
            <p:cNvPr id="246791" name="Line 7"/>
            <p:cNvSpPr>
              <a:spLocks noChangeShapeType="1"/>
            </p:cNvSpPr>
            <p:nvPr/>
          </p:nvSpPr>
          <p:spPr bwMode="auto">
            <a:xfrm rot="5400000">
              <a:off x="572" y="2475"/>
              <a:ext cx="0" cy="927"/>
            </a:xfrm>
            <a:prstGeom prst="line">
              <a:avLst/>
            </a:prstGeom>
            <a:noFill/>
            <a:ln w="3810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792" name="Line 8"/>
            <p:cNvSpPr>
              <a:spLocks noChangeShapeType="1"/>
            </p:cNvSpPr>
            <p:nvPr/>
          </p:nvSpPr>
          <p:spPr bwMode="auto">
            <a:xfrm rot="5400000">
              <a:off x="576" y="865"/>
              <a:ext cx="0" cy="929"/>
            </a:xfrm>
            <a:prstGeom prst="line">
              <a:avLst/>
            </a:prstGeom>
            <a:noFill/>
            <a:ln w="381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46793" name="Group 9"/>
            <p:cNvGrpSpPr>
              <a:grpSpLocks/>
            </p:cNvGrpSpPr>
            <p:nvPr/>
          </p:nvGrpSpPr>
          <p:grpSpPr bwMode="auto">
            <a:xfrm>
              <a:off x="307" y="1817"/>
              <a:ext cx="516" cy="691"/>
              <a:chOff x="2496" y="1581"/>
              <a:chExt cx="875" cy="988"/>
            </a:xfrm>
          </p:grpSpPr>
          <p:sp>
            <p:nvSpPr>
              <p:cNvPr id="246794" name="Text Box 10"/>
              <p:cNvSpPr txBox="1">
                <a:spLocks noChangeArrowheads="1"/>
              </p:cNvSpPr>
              <p:nvPr/>
            </p:nvSpPr>
            <p:spPr bwMode="auto">
              <a:xfrm>
                <a:off x="3144" y="1908"/>
                <a:ext cx="227" cy="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b="1">
                    <a:solidFill>
                      <a:srgbClr val="FF0000"/>
                    </a:solidFill>
                  </a:rPr>
                  <a:t>+</a:t>
                </a:r>
              </a:p>
            </p:txBody>
          </p:sp>
          <p:sp>
            <p:nvSpPr>
              <p:cNvPr id="246795" name="Text Box 11"/>
              <p:cNvSpPr txBox="1">
                <a:spLocks noChangeArrowheads="1"/>
              </p:cNvSpPr>
              <p:nvPr/>
            </p:nvSpPr>
            <p:spPr bwMode="auto">
              <a:xfrm>
                <a:off x="2754" y="2157"/>
                <a:ext cx="305" cy="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sp>
            <p:nvSpPr>
              <p:cNvPr id="246796" name="Text Box 12"/>
              <p:cNvSpPr txBox="1">
                <a:spLocks noChangeArrowheads="1"/>
              </p:cNvSpPr>
              <p:nvPr/>
            </p:nvSpPr>
            <p:spPr bwMode="auto">
              <a:xfrm>
                <a:off x="2496" y="2005"/>
                <a:ext cx="387" cy="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6797" name="Text Box 13"/>
              <p:cNvSpPr txBox="1">
                <a:spLocks noChangeArrowheads="1"/>
              </p:cNvSpPr>
              <p:nvPr/>
            </p:nvSpPr>
            <p:spPr bwMode="auto">
              <a:xfrm>
                <a:off x="2779" y="1581"/>
                <a:ext cx="305" cy="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grpSp>
            <p:nvGrpSpPr>
              <p:cNvPr id="246798" name="Group 14"/>
              <p:cNvGrpSpPr>
                <a:grpSpLocks/>
              </p:cNvGrpSpPr>
              <p:nvPr/>
            </p:nvGrpSpPr>
            <p:grpSpPr bwMode="auto">
              <a:xfrm>
                <a:off x="2599" y="1848"/>
                <a:ext cx="572" cy="444"/>
                <a:chOff x="621" y="2733"/>
                <a:chExt cx="856" cy="652"/>
              </a:xfrm>
            </p:grpSpPr>
            <p:sp>
              <p:nvSpPr>
                <p:cNvPr id="246799" name="Freeform 15"/>
                <p:cNvSpPr>
                  <a:spLocks/>
                </p:cNvSpPr>
                <p:nvPr/>
              </p:nvSpPr>
              <p:spPr bwMode="auto">
                <a:xfrm>
                  <a:off x="706" y="2896"/>
                  <a:ext cx="600" cy="253"/>
                </a:xfrm>
                <a:custGeom>
                  <a:avLst/>
                  <a:gdLst>
                    <a:gd name="T0" fmla="*/ 600 w 600"/>
                    <a:gd name="T1" fmla="*/ 76 h 253"/>
                    <a:gd name="T2" fmla="*/ 431 w 600"/>
                    <a:gd name="T3" fmla="*/ 151 h 253"/>
                    <a:gd name="T4" fmla="*/ 261 w 600"/>
                    <a:gd name="T5" fmla="*/ 238 h 253"/>
                    <a:gd name="T6" fmla="*/ 164 w 600"/>
                    <a:gd name="T7" fmla="*/ 240 h 253"/>
                    <a:gd name="T8" fmla="*/ 50 w 600"/>
                    <a:gd name="T9" fmla="*/ 184 h 253"/>
                    <a:gd name="T10" fmla="*/ 3 w 600"/>
                    <a:gd name="T11" fmla="*/ 27 h 253"/>
                    <a:gd name="T12" fmla="*/ 69 w 600"/>
                    <a:gd name="T13" fmla="*/ 21 h 253"/>
                    <a:gd name="T14" fmla="*/ 149 w 600"/>
                    <a:gd name="T15" fmla="*/ 101 h 253"/>
                    <a:gd name="T16" fmla="*/ 282 w 600"/>
                    <a:gd name="T17" fmla="*/ 85 h 253"/>
                    <a:gd name="T18" fmla="*/ 272 w 600"/>
                    <a:gd name="T19" fmla="*/ 162 h 253"/>
                    <a:gd name="T20" fmla="*/ 284 w 600"/>
                    <a:gd name="T21" fmla="*/ 11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253">
                      <a:moveTo>
                        <a:pt x="600" y="76"/>
                      </a:moveTo>
                      <a:cubicBezTo>
                        <a:pt x="544" y="99"/>
                        <a:pt x="488" y="124"/>
                        <a:pt x="431" y="151"/>
                      </a:cubicBezTo>
                      <a:cubicBezTo>
                        <a:pt x="375" y="178"/>
                        <a:pt x="305" y="223"/>
                        <a:pt x="261" y="238"/>
                      </a:cubicBezTo>
                      <a:cubicBezTo>
                        <a:pt x="216" y="253"/>
                        <a:pt x="199" y="249"/>
                        <a:pt x="164" y="240"/>
                      </a:cubicBezTo>
                      <a:cubicBezTo>
                        <a:pt x="129" y="231"/>
                        <a:pt x="76" y="219"/>
                        <a:pt x="50" y="184"/>
                      </a:cubicBezTo>
                      <a:cubicBezTo>
                        <a:pt x="23" y="148"/>
                        <a:pt x="0" y="54"/>
                        <a:pt x="3" y="27"/>
                      </a:cubicBezTo>
                      <a:cubicBezTo>
                        <a:pt x="6" y="0"/>
                        <a:pt x="45" y="9"/>
                        <a:pt x="69" y="21"/>
                      </a:cubicBezTo>
                      <a:cubicBezTo>
                        <a:pt x="93" y="34"/>
                        <a:pt x="113" y="90"/>
                        <a:pt x="149" y="101"/>
                      </a:cubicBezTo>
                      <a:cubicBezTo>
                        <a:pt x="184" y="112"/>
                        <a:pt x="262" y="75"/>
                        <a:pt x="282" y="85"/>
                      </a:cubicBezTo>
                      <a:cubicBezTo>
                        <a:pt x="302" y="95"/>
                        <a:pt x="272" y="158"/>
                        <a:pt x="272" y="162"/>
                      </a:cubicBezTo>
                      <a:cubicBezTo>
                        <a:pt x="272" y="166"/>
                        <a:pt x="282" y="121"/>
                        <a:pt x="284" y="110"/>
                      </a:cubicBezTo>
                    </a:path>
                  </a:pathLst>
                </a:custGeom>
                <a:noFill/>
                <a:ln w="127000">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800" name="Freeform 16"/>
                <p:cNvSpPr>
                  <a:spLocks/>
                </p:cNvSpPr>
                <p:nvPr/>
              </p:nvSpPr>
              <p:spPr bwMode="auto">
                <a:xfrm>
                  <a:off x="990" y="3219"/>
                  <a:ext cx="200" cy="137"/>
                </a:xfrm>
                <a:custGeom>
                  <a:avLst/>
                  <a:gdLst>
                    <a:gd name="T0" fmla="*/ 0 w 200"/>
                    <a:gd name="T1" fmla="*/ 0 h 137"/>
                    <a:gd name="T2" fmla="*/ 136 w 200"/>
                    <a:gd name="T3" fmla="*/ 99 h 137"/>
                    <a:gd name="T4" fmla="*/ 158 w 200"/>
                    <a:gd name="T5" fmla="*/ 123 h 137"/>
                    <a:gd name="T6" fmla="*/ 200 w 200"/>
                    <a:gd name="T7" fmla="*/ 137 h 137"/>
                  </a:gdLst>
                  <a:ahLst/>
                  <a:cxnLst>
                    <a:cxn ang="0">
                      <a:pos x="T0" y="T1"/>
                    </a:cxn>
                    <a:cxn ang="0">
                      <a:pos x="T2" y="T3"/>
                    </a:cxn>
                    <a:cxn ang="0">
                      <a:pos x="T4" y="T5"/>
                    </a:cxn>
                    <a:cxn ang="0">
                      <a:pos x="T6" y="T7"/>
                    </a:cxn>
                  </a:cxnLst>
                  <a:rect l="0" t="0" r="r" b="b"/>
                  <a:pathLst>
                    <a:path w="200" h="137">
                      <a:moveTo>
                        <a:pt x="0" y="0"/>
                      </a:moveTo>
                      <a:cubicBezTo>
                        <a:pt x="52" y="36"/>
                        <a:pt x="110" y="79"/>
                        <a:pt x="136" y="99"/>
                      </a:cubicBezTo>
                      <a:cubicBezTo>
                        <a:pt x="162" y="119"/>
                        <a:pt x="147" y="117"/>
                        <a:pt x="158" y="123"/>
                      </a:cubicBezTo>
                      <a:cubicBezTo>
                        <a:pt x="169" y="129"/>
                        <a:pt x="191" y="134"/>
                        <a:pt x="200" y="137"/>
                      </a:cubicBezTo>
                    </a:path>
                  </a:pathLst>
                </a:custGeom>
                <a:noFill/>
                <a:ln w="127000">
                  <a:solidFill>
                    <a:srgbClr val="66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801" name="Freeform 17"/>
                <p:cNvSpPr>
                  <a:spLocks/>
                </p:cNvSpPr>
                <p:nvPr/>
              </p:nvSpPr>
              <p:spPr bwMode="auto">
                <a:xfrm>
                  <a:off x="880" y="2766"/>
                  <a:ext cx="528" cy="369"/>
                </a:xfrm>
                <a:custGeom>
                  <a:avLst/>
                  <a:gdLst>
                    <a:gd name="T0" fmla="*/ 464 w 528"/>
                    <a:gd name="T1" fmla="*/ 358 h 369"/>
                    <a:gd name="T2" fmla="*/ 514 w 528"/>
                    <a:gd name="T3" fmla="*/ 366 h 369"/>
                    <a:gd name="T4" fmla="*/ 378 w 528"/>
                    <a:gd name="T5" fmla="*/ 339 h 369"/>
                    <a:gd name="T6" fmla="*/ 291 w 528"/>
                    <a:gd name="T7" fmla="*/ 203 h 369"/>
                    <a:gd name="T8" fmla="*/ 211 w 528"/>
                    <a:gd name="T9" fmla="*/ 124 h 369"/>
                    <a:gd name="T10" fmla="*/ 136 w 528"/>
                    <a:gd name="T11" fmla="*/ 64 h 369"/>
                    <a:gd name="T12" fmla="*/ 112 w 528"/>
                    <a:gd name="T13" fmla="*/ 4 h 369"/>
                    <a:gd name="T14" fmla="*/ 207 w 528"/>
                    <a:gd name="T15" fmla="*/ 39 h 369"/>
                    <a:gd name="T16" fmla="*/ 254 w 528"/>
                    <a:gd name="T17" fmla="*/ 116 h 369"/>
                    <a:gd name="T18" fmla="*/ 171 w 528"/>
                    <a:gd name="T19" fmla="*/ 138 h 369"/>
                    <a:gd name="T20" fmla="*/ 107 w 528"/>
                    <a:gd name="T21" fmla="*/ 124 h 369"/>
                    <a:gd name="T22" fmla="*/ 0 w 528"/>
                    <a:gd name="T23" fmla="*/ 4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8" h="369">
                      <a:moveTo>
                        <a:pt x="464" y="358"/>
                      </a:moveTo>
                      <a:cubicBezTo>
                        <a:pt x="472" y="359"/>
                        <a:pt x="528" y="369"/>
                        <a:pt x="514" y="366"/>
                      </a:cubicBezTo>
                      <a:cubicBezTo>
                        <a:pt x="500" y="363"/>
                        <a:pt x="415" y="366"/>
                        <a:pt x="378" y="339"/>
                      </a:cubicBezTo>
                      <a:cubicBezTo>
                        <a:pt x="341" y="312"/>
                        <a:pt x="319" y="239"/>
                        <a:pt x="291" y="203"/>
                      </a:cubicBezTo>
                      <a:cubicBezTo>
                        <a:pt x="263" y="168"/>
                        <a:pt x="237" y="147"/>
                        <a:pt x="211" y="124"/>
                      </a:cubicBezTo>
                      <a:cubicBezTo>
                        <a:pt x="185" y="101"/>
                        <a:pt x="152" y="84"/>
                        <a:pt x="136" y="64"/>
                      </a:cubicBezTo>
                      <a:cubicBezTo>
                        <a:pt x="120" y="44"/>
                        <a:pt x="101" y="8"/>
                        <a:pt x="112" y="4"/>
                      </a:cubicBezTo>
                      <a:cubicBezTo>
                        <a:pt x="124" y="0"/>
                        <a:pt x="184" y="20"/>
                        <a:pt x="207" y="39"/>
                      </a:cubicBezTo>
                      <a:cubicBezTo>
                        <a:pt x="231" y="57"/>
                        <a:pt x="260" y="99"/>
                        <a:pt x="254" y="116"/>
                      </a:cubicBezTo>
                      <a:cubicBezTo>
                        <a:pt x="247" y="133"/>
                        <a:pt x="195" y="136"/>
                        <a:pt x="171" y="138"/>
                      </a:cubicBezTo>
                      <a:cubicBezTo>
                        <a:pt x="146" y="139"/>
                        <a:pt x="135" y="139"/>
                        <a:pt x="107" y="124"/>
                      </a:cubicBezTo>
                      <a:cubicBezTo>
                        <a:pt x="78" y="109"/>
                        <a:pt x="39" y="79"/>
                        <a:pt x="0" y="48"/>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802" name="Freeform 18"/>
                <p:cNvSpPr>
                  <a:spLocks/>
                </p:cNvSpPr>
                <p:nvPr/>
              </p:nvSpPr>
              <p:spPr bwMode="auto">
                <a:xfrm>
                  <a:off x="1126" y="2733"/>
                  <a:ext cx="335" cy="193"/>
                </a:xfrm>
                <a:custGeom>
                  <a:avLst/>
                  <a:gdLst>
                    <a:gd name="T0" fmla="*/ 22 w 335"/>
                    <a:gd name="T1" fmla="*/ 193 h 193"/>
                    <a:gd name="T2" fmla="*/ 23 w 335"/>
                    <a:gd name="T3" fmla="*/ 68 h 193"/>
                    <a:gd name="T4" fmla="*/ 14 w 335"/>
                    <a:gd name="T5" fmla="*/ 27 h 193"/>
                    <a:gd name="T6" fmla="*/ 107 w 335"/>
                    <a:gd name="T7" fmla="*/ 10 h 193"/>
                    <a:gd name="T8" fmla="*/ 248 w 335"/>
                    <a:gd name="T9" fmla="*/ 87 h 193"/>
                    <a:gd name="T10" fmla="*/ 335 w 335"/>
                    <a:gd name="T11" fmla="*/ 182 h 193"/>
                  </a:gdLst>
                  <a:ahLst/>
                  <a:cxnLst>
                    <a:cxn ang="0">
                      <a:pos x="T0" y="T1"/>
                    </a:cxn>
                    <a:cxn ang="0">
                      <a:pos x="T2" y="T3"/>
                    </a:cxn>
                    <a:cxn ang="0">
                      <a:pos x="T4" y="T5"/>
                    </a:cxn>
                    <a:cxn ang="0">
                      <a:pos x="T6" y="T7"/>
                    </a:cxn>
                    <a:cxn ang="0">
                      <a:pos x="T8" y="T9"/>
                    </a:cxn>
                    <a:cxn ang="0">
                      <a:pos x="T10" y="T11"/>
                    </a:cxn>
                  </a:cxnLst>
                  <a:rect l="0" t="0" r="r" b="b"/>
                  <a:pathLst>
                    <a:path w="335" h="193">
                      <a:moveTo>
                        <a:pt x="22" y="193"/>
                      </a:moveTo>
                      <a:cubicBezTo>
                        <a:pt x="22" y="172"/>
                        <a:pt x="24" y="96"/>
                        <a:pt x="23" y="68"/>
                      </a:cubicBezTo>
                      <a:cubicBezTo>
                        <a:pt x="22" y="40"/>
                        <a:pt x="0" y="37"/>
                        <a:pt x="14" y="27"/>
                      </a:cubicBezTo>
                      <a:cubicBezTo>
                        <a:pt x="27" y="17"/>
                        <a:pt x="68" y="0"/>
                        <a:pt x="107" y="10"/>
                      </a:cubicBezTo>
                      <a:cubicBezTo>
                        <a:pt x="145" y="19"/>
                        <a:pt x="210" y="59"/>
                        <a:pt x="248" y="87"/>
                      </a:cubicBezTo>
                      <a:cubicBezTo>
                        <a:pt x="286" y="116"/>
                        <a:pt x="310" y="148"/>
                        <a:pt x="335" y="182"/>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803" name="Freeform 19"/>
                <p:cNvSpPr>
                  <a:spLocks/>
                </p:cNvSpPr>
                <p:nvPr/>
              </p:nvSpPr>
              <p:spPr bwMode="auto">
                <a:xfrm>
                  <a:off x="1159" y="3100"/>
                  <a:ext cx="231" cy="285"/>
                </a:xfrm>
                <a:custGeom>
                  <a:avLst/>
                  <a:gdLst>
                    <a:gd name="T0" fmla="*/ 207 w 231"/>
                    <a:gd name="T1" fmla="*/ 50 h 285"/>
                    <a:gd name="T2" fmla="*/ 229 w 231"/>
                    <a:gd name="T3" fmla="*/ 4 h 285"/>
                    <a:gd name="T4" fmla="*/ 217 w 231"/>
                    <a:gd name="T5" fmla="*/ 24 h 285"/>
                    <a:gd name="T6" fmla="*/ 152 w 231"/>
                    <a:gd name="T7" fmla="*/ 125 h 285"/>
                    <a:gd name="T8" fmla="*/ 186 w 231"/>
                    <a:gd name="T9" fmla="*/ 178 h 285"/>
                    <a:gd name="T10" fmla="*/ 194 w 231"/>
                    <a:gd name="T11" fmla="*/ 272 h 285"/>
                    <a:gd name="T12" fmla="*/ 59 w 231"/>
                    <a:gd name="T13" fmla="*/ 258 h 285"/>
                    <a:gd name="T14" fmla="*/ 3 w 231"/>
                    <a:gd name="T15" fmla="*/ 256 h 285"/>
                    <a:gd name="T16" fmla="*/ 39 w 231"/>
                    <a:gd name="T17" fmla="*/ 25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85">
                      <a:moveTo>
                        <a:pt x="207" y="50"/>
                      </a:moveTo>
                      <a:cubicBezTo>
                        <a:pt x="211" y="43"/>
                        <a:pt x="227" y="8"/>
                        <a:pt x="229" y="4"/>
                      </a:cubicBezTo>
                      <a:cubicBezTo>
                        <a:pt x="231" y="0"/>
                        <a:pt x="230" y="4"/>
                        <a:pt x="217" y="24"/>
                      </a:cubicBezTo>
                      <a:cubicBezTo>
                        <a:pt x="204" y="44"/>
                        <a:pt x="157" y="99"/>
                        <a:pt x="152" y="125"/>
                      </a:cubicBezTo>
                      <a:cubicBezTo>
                        <a:pt x="147" y="151"/>
                        <a:pt x="179" y="154"/>
                        <a:pt x="186" y="178"/>
                      </a:cubicBezTo>
                      <a:cubicBezTo>
                        <a:pt x="193" y="202"/>
                        <a:pt x="215" y="259"/>
                        <a:pt x="194" y="272"/>
                      </a:cubicBezTo>
                      <a:cubicBezTo>
                        <a:pt x="173" y="285"/>
                        <a:pt x="91" y="261"/>
                        <a:pt x="59" y="258"/>
                      </a:cubicBezTo>
                      <a:cubicBezTo>
                        <a:pt x="27" y="255"/>
                        <a:pt x="6" y="257"/>
                        <a:pt x="3" y="256"/>
                      </a:cubicBezTo>
                      <a:cubicBezTo>
                        <a:pt x="0" y="255"/>
                        <a:pt x="32" y="254"/>
                        <a:pt x="39" y="254"/>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804" name="Freeform 20"/>
                <p:cNvSpPr>
                  <a:spLocks/>
                </p:cNvSpPr>
                <p:nvPr/>
              </p:nvSpPr>
              <p:spPr bwMode="auto">
                <a:xfrm>
                  <a:off x="621" y="2957"/>
                  <a:ext cx="730" cy="386"/>
                </a:xfrm>
                <a:custGeom>
                  <a:avLst/>
                  <a:gdLst>
                    <a:gd name="T0" fmla="*/ 77 w 730"/>
                    <a:gd name="T1" fmla="*/ 363 h 386"/>
                    <a:gd name="T2" fmla="*/ 41 w 730"/>
                    <a:gd name="T3" fmla="*/ 373 h 386"/>
                    <a:gd name="T4" fmla="*/ 321 w 730"/>
                    <a:gd name="T5" fmla="*/ 286 h 386"/>
                    <a:gd name="T6" fmla="*/ 485 w 730"/>
                    <a:gd name="T7" fmla="*/ 135 h 386"/>
                    <a:gd name="T8" fmla="*/ 594 w 730"/>
                    <a:gd name="T9" fmla="*/ 42 h 386"/>
                    <a:gd name="T10" fmla="*/ 717 w 730"/>
                    <a:gd name="T11" fmla="*/ 5 h 386"/>
                    <a:gd name="T12" fmla="*/ 675 w 730"/>
                    <a:gd name="T13" fmla="*/ 13 h 386"/>
                  </a:gdLst>
                  <a:ahLst/>
                  <a:cxnLst>
                    <a:cxn ang="0">
                      <a:pos x="T0" y="T1"/>
                    </a:cxn>
                    <a:cxn ang="0">
                      <a:pos x="T2" y="T3"/>
                    </a:cxn>
                    <a:cxn ang="0">
                      <a:pos x="T4" y="T5"/>
                    </a:cxn>
                    <a:cxn ang="0">
                      <a:pos x="T6" y="T7"/>
                    </a:cxn>
                    <a:cxn ang="0">
                      <a:pos x="T8" y="T9"/>
                    </a:cxn>
                    <a:cxn ang="0">
                      <a:pos x="T10" y="T11"/>
                    </a:cxn>
                    <a:cxn ang="0">
                      <a:pos x="T12" y="T13"/>
                    </a:cxn>
                  </a:cxnLst>
                  <a:rect l="0" t="0" r="r" b="b"/>
                  <a:pathLst>
                    <a:path w="730" h="386">
                      <a:moveTo>
                        <a:pt x="77" y="363"/>
                      </a:moveTo>
                      <a:cubicBezTo>
                        <a:pt x="71" y="365"/>
                        <a:pt x="0" y="386"/>
                        <a:pt x="41" y="373"/>
                      </a:cubicBezTo>
                      <a:cubicBezTo>
                        <a:pt x="82" y="360"/>
                        <a:pt x="247" y="326"/>
                        <a:pt x="321" y="286"/>
                      </a:cubicBezTo>
                      <a:cubicBezTo>
                        <a:pt x="395" y="246"/>
                        <a:pt x="440" y="175"/>
                        <a:pt x="485" y="135"/>
                      </a:cubicBezTo>
                      <a:cubicBezTo>
                        <a:pt x="530" y="94"/>
                        <a:pt x="555" y="64"/>
                        <a:pt x="594" y="42"/>
                      </a:cubicBezTo>
                      <a:cubicBezTo>
                        <a:pt x="633" y="20"/>
                        <a:pt x="704" y="10"/>
                        <a:pt x="717" y="5"/>
                      </a:cubicBezTo>
                      <a:cubicBezTo>
                        <a:pt x="730" y="0"/>
                        <a:pt x="684" y="11"/>
                        <a:pt x="675" y="13"/>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805" name="Freeform 21"/>
                <p:cNvSpPr>
                  <a:spLocks/>
                </p:cNvSpPr>
                <p:nvPr/>
              </p:nvSpPr>
              <p:spPr bwMode="auto">
                <a:xfrm>
                  <a:off x="708" y="2745"/>
                  <a:ext cx="769" cy="308"/>
                </a:xfrm>
                <a:custGeom>
                  <a:avLst/>
                  <a:gdLst>
                    <a:gd name="T0" fmla="*/ 730 w 769"/>
                    <a:gd name="T1" fmla="*/ 149 h 308"/>
                    <a:gd name="T2" fmla="*/ 764 w 769"/>
                    <a:gd name="T3" fmla="*/ 161 h 308"/>
                    <a:gd name="T4" fmla="*/ 758 w 769"/>
                    <a:gd name="T5" fmla="*/ 145 h 308"/>
                    <a:gd name="T6" fmla="*/ 716 w 769"/>
                    <a:gd name="T7" fmla="*/ 50 h 308"/>
                    <a:gd name="T8" fmla="*/ 627 w 769"/>
                    <a:gd name="T9" fmla="*/ 1 h 308"/>
                    <a:gd name="T10" fmla="*/ 482 w 769"/>
                    <a:gd name="T11" fmla="*/ 58 h 308"/>
                    <a:gd name="T12" fmla="*/ 298 w 769"/>
                    <a:gd name="T13" fmla="*/ 184 h 308"/>
                    <a:gd name="T14" fmla="*/ 149 w 769"/>
                    <a:gd name="T15" fmla="*/ 292 h 308"/>
                    <a:gd name="T16" fmla="*/ 28 w 769"/>
                    <a:gd name="T17" fmla="*/ 277 h 308"/>
                    <a:gd name="T18" fmla="*/ 3 w 769"/>
                    <a:gd name="T19" fmla="*/ 180 h 308"/>
                    <a:gd name="T20" fmla="*/ 19 w 769"/>
                    <a:gd name="T21" fmla="*/ 83 h 308"/>
                    <a:gd name="T22" fmla="*/ 116 w 769"/>
                    <a:gd name="T23" fmla="*/ 112 h 308"/>
                    <a:gd name="T24" fmla="*/ 150 w 769"/>
                    <a:gd name="T25" fmla="*/ 56 h 308"/>
                    <a:gd name="T26" fmla="*/ 243 w 769"/>
                    <a:gd name="T27" fmla="*/ 21 h 308"/>
                    <a:gd name="T28" fmla="*/ 312 w 769"/>
                    <a:gd name="T29" fmla="*/ 21 h 308"/>
                    <a:gd name="T30" fmla="*/ 322 w 769"/>
                    <a:gd name="T31" fmla="*/ 33 h 308"/>
                    <a:gd name="T32" fmla="*/ 278 w 769"/>
                    <a:gd name="T33" fmla="*/ 1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9" h="308">
                      <a:moveTo>
                        <a:pt x="730" y="149"/>
                      </a:moveTo>
                      <a:cubicBezTo>
                        <a:pt x="736" y="151"/>
                        <a:pt x="759" y="162"/>
                        <a:pt x="764" y="161"/>
                      </a:cubicBezTo>
                      <a:cubicBezTo>
                        <a:pt x="769" y="160"/>
                        <a:pt x="766" y="163"/>
                        <a:pt x="758" y="145"/>
                      </a:cubicBezTo>
                      <a:cubicBezTo>
                        <a:pt x="750" y="127"/>
                        <a:pt x="738" y="74"/>
                        <a:pt x="716" y="50"/>
                      </a:cubicBezTo>
                      <a:cubicBezTo>
                        <a:pt x="694" y="26"/>
                        <a:pt x="666" y="0"/>
                        <a:pt x="627" y="1"/>
                      </a:cubicBezTo>
                      <a:cubicBezTo>
                        <a:pt x="588" y="3"/>
                        <a:pt x="537" y="27"/>
                        <a:pt x="482" y="58"/>
                      </a:cubicBezTo>
                      <a:cubicBezTo>
                        <a:pt x="427" y="88"/>
                        <a:pt x="353" y="145"/>
                        <a:pt x="298" y="184"/>
                      </a:cubicBezTo>
                      <a:cubicBezTo>
                        <a:pt x="242" y="223"/>
                        <a:pt x="193" y="277"/>
                        <a:pt x="149" y="292"/>
                      </a:cubicBezTo>
                      <a:cubicBezTo>
                        <a:pt x="104" y="308"/>
                        <a:pt x="52" y="296"/>
                        <a:pt x="28" y="277"/>
                      </a:cubicBezTo>
                      <a:cubicBezTo>
                        <a:pt x="5" y="258"/>
                        <a:pt x="5" y="212"/>
                        <a:pt x="3" y="180"/>
                      </a:cubicBezTo>
                      <a:cubicBezTo>
                        <a:pt x="1" y="148"/>
                        <a:pt x="0" y="94"/>
                        <a:pt x="19" y="83"/>
                      </a:cubicBezTo>
                      <a:cubicBezTo>
                        <a:pt x="37" y="71"/>
                        <a:pt x="94" y="116"/>
                        <a:pt x="116" y="112"/>
                      </a:cubicBezTo>
                      <a:cubicBezTo>
                        <a:pt x="138" y="107"/>
                        <a:pt x="129" y="71"/>
                        <a:pt x="150" y="56"/>
                      </a:cubicBezTo>
                      <a:cubicBezTo>
                        <a:pt x="172" y="40"/>
                        <a:pt x="216" y="27"/>
                        <a:pt x="243" y="21"/>
                      </a:cubicBezTo>
                      <a:cubicBezTo>
                        <a:pt x="270" y="15"/>
                        <a:pt x="299" y="19"/>
                        <a:pt x="312" y="21"/>
                      </a:cubicBezTo>
                      <a:cubicBezTo>
                        <a:pt x="325" y="23"/>
                        <a:pt x="328" y="34"/>
                        <a:pt x="322" y="33"/>
                      </a:cubicBezTo>
                      <a:cubicBezTo>
                        <a:pt x="316" y="32"/>
                        <a:pt x="287" y="19"/>
                        <a:pt x="278" y="15"/>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46806" name="Text Box 22"/>
            <p:cNvSpPr txBox="1">
              <a:spLocks noChangeArrowheads="1"/>
            </p:cNvSpPr>
            <p:nvPr/>
          </p:nvSpPr>
          <p:spPr bwMode="auto">
            <a:xfrm>
              <a:off x="182" y="2518"/>
              <a:ext cx="78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solidFill>
                    <a:srgbClr val="0066CC"/>
                  </a:solidFill>
                </a:rPr>
                <a:t>-  -  -  -</a:t>
              </a:r>
            </a:p>
          </p:txBody>
        </p:sp>
        <p:sp>
          <p:nvSpPr>
            <p:cNvPr id="246807" name="Text Box 23"/>
            <p:cNvSpPr txBox="1">
              <a:spLocks noChangeArrowheads="1"/>
            </p:cNvSpPr>
            <p:nvPr/>
          </p:nvSpPr>
          <p:spPr bwMode="auto">
            <a:xfrm>
              <a:off x="138" y="1378"/>
              <a:ext cx="88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  +  +  +</a:t>
              </a:r>
            </a:p>
          </p:txBody>
        </p:sp>
      </p:grpSp>
      <p:grpSp>
        <p:nvGrpSpPr>
          <p:cNvPr id="246808" name="Group 24"/>
          <p:cNvGrpSpPr>
            <a:grpSpLocks/>
          </p:cNvGrpSpPr>
          <p:nvPr/>
        </p:nvGrpSpPr>
        <p:grpSpPr bwMode="auto">
          <a:xfrm>
            <a:off x="2270125" y="1939925"/>
            <a:ext cx="1647825" cy="3097213"/>
            <a:chOff x="1430" y="1222"/>
            <a:chExt cx="1038" cy="1951"/>
          </a:xfrm>
        </p:grpSpPr>
        <p:grpSp>
          <p:nvGrpSpPr>
            <p:cNvPr id="246809" name="Group 25"/>
            <p:cNvGrpSpPr>
              <a:grpSpLocks/>
            </p:cNvGrpSpPr>
            <p:nvPr/>
          </p:nvGrpSpPr>
          <p:grpSpPr bwMode="auto">
            <a:xfrm>
              <a:off x="1952" y="1817"/>
              <a:ext cx="516" cy="691"/>
              <a:chOff x="2496" y="1581"/>
              <a:chExt cx="875" cy="988"/>
            </a:xfrm>
          </p:grpSpPr>
          <p:sp>
            <p:nvSpPr>
              <p:cNvPr id="246810" name="Text Box 26"/>
              <p:cNvSpPr txBox="1">
                <a:spLocks noChangeArrowheads="1"/>
              </p:cNvSpPr>
              <p:nvPr/>
            </p:nvSpPr>
            <p:spPr bwMode="auto">
              <a:xfrm>
                <a:off x="3144" y="1908"/>
                <a:ext cx="227" cy="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b="1">
                    <a:solidFill>
                      <a:srgbClr val="FF0000"/>
                    </a:solidFill>
                  </a:rPr>
                  <a:t>+</a:t>
                </a:r>
              </a:p>
            </p:txBody>
          </p:sp>
          <p:sp>
            <p:nvSpPr>
              <p:cNvPr id="246811" name="Text Box 27"/>
              <p:cNvSpPr txBox="1">
                <a:spLocks noChangeArrowheads="1"/>
              </p:cNvSpPr>
              <p:nvPr/>
            </p:nvSpPr>
            <p:spPr bwMode="auto">
              <a:xfrm>
                <a:off x="2754" y="2157"/>
                <a:ext cx="305" cy="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sp>
            <p:nvSpPr>
              <p:cNvPr id="246812" name="Text Box 28"/>
              <p:cNvSpPr txBox="1">
                <a:spLocks noChangeArrowheads="1"/>
              </p:cNvSpPr>
              <p:nvPr/>
            </p:nvSpPr>
            <p:spPr bwMode="auto">
              <a:xfrm>
                <a:off x="2496" y="2005"/>
                <a:ext cx="387" cy="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6813" name="Text Box 29"/>
              <p:cNvSpPr txBox="1">
                <a:spLocks noChangeArrowheads="1"/>
              </p:cNvSpPr>
              <p:nvPr/>
            </p:nvSpPr>
            <p:spPr bwMode="auto">
              <a:xfrm>
                <a:off x="2779" y="1581"/>
                <a:ext cx="305" cy="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grpSp>
            <p:nvGrpSpPr>
              <p:cNvPr id="246814" name="Group 30"/>
              <p:cNvGrpSpPr>
                <a:grpSpLocks/>
              </p:cNvGrpSpPr>
              <p:nvPr/>
            </p:nvGrpSpPr>
            <p:grpSpPr bwMode="auto">
              <a:xfrm>
                <a:off x="2599" y="1848"/>
                <a:ext cx="572" cy="444"/>
                <a:chOff x="621" y="2733"/>
                <a:chExt cx="856" cy="652"/>
              </a:xfrm>
            </p:grpSpPr>
            <p:sp>
              <p:nvSpPr>
                <p:cNvPr id="246815" name="Freeform 31"/>
                <p:cNvSpPr>
                  <a:spLocks/>
                </p:cNvSpPr>
                <p:nvPr/>
              </p:nvSpPr>
              <p:spPr bwMode="auto">
                <a:xfrm>
                  <a:off x="706" y="2896"/>
                  <a:ext cx="600" cy="253"/>
                </a:xfrm>
                <a:custGeom>
                  <a:avLst/>
                  <a:gdLst>
                    <a:gd name="T0" fmla="*/ 600 w 600"/>
                    <a:gd name="T1" fmla="*/ 76 h 253"/>
                    <a:gd name="T2" fmla="*/ 431 w 600"/>
                    <a:gd name="T3" fmla="*/ 151 h 253"/>
                    <a:gd name="T4" fmla="*/ 261 w 600"/>
                    <a:gd name="T5" fmla="*/ 238 h 253"/>
                    <a:gd name="T6" fmla="*/ 164 w 600"/>
                    <a:gd name="T7" fmla="*/ 240 h 253"/>
                    <a:gd name="T8" fmla="*/ 50 w 600"/>
                    <a:gd name="T9" fmla="*/ 184 h 253"/>
                    <a:gd name="T10" fmla="*/ 3 w 600"/>
                    <a:gd name="T11" fmla="*/ 27 h 253"/>
                    <a:gd name="T12" fmla="*/ 69 w 600"/>
                    <a:gd name="T13" fmla="*/ 21 h 253"/>
                    <a:gd name="T14" fmla="*/ 149 w 600"/>
                    <a:gd name="T15" fmla="*/ 101 h 253"/>
                    <a:gd name="T16" fmla="*/ 282 w 600"/>
                    <a:gd name="T17" fmla="*/ 85 h 253"/>
                    <a:gd name="T18" fmla="*/ 272 w 600"/>
                    <a:gd name="T19" fmla="*/ 162 h 253"/>
                    <a:gd name="T20" fmla="*/ 284 w 600"/>
                    <a:gd name="T21" fmla="*/ 11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253">
                      <a:moveTo>
                        <a:pt x="600" y="76"/>
                      </a:moveTo>
                      <a:cubicBezTo>
                        <a:pt x="544" y="99"/>
                        <a:pt x="488" y="124"/>
                        <a:pt x="431" y="151"/>
                      </a:cubicBezTo>
                      <a:cubicBezTo>
                        <a:pt x="375" y="178"/>
                        <a:pt x="305" y="223"/>
                        <a:pt x="261" y="238"/>
                      </a:cubicBezTo>
                      <a:cubicBezTo>
                        <a:pt x="216" y="253"/>
                        <a:pt x="199" y="249"/>
                        <a:pt x="164" y="240"/>
                      </a:cubicBezTo>
                      <a:cubicBezTo>
                        <a:pt x="129" y="231"/>
                        <a:pt x="76" y="219"/>
                        <a:pt x="50" y="184"/>
                      </a:cubicBezTo>
                      <a:cubicBezTo>
                        <a:pt x="23" y="148"/>
                        <a:pt x="0" y="54"/>
                        <a:pt x="3" y="27"/>
                      </a:cubicBezTo>
                      <a:cubicBezTo>
                        <a:pt x="6" y="0"/>
                        <a:pt x="45" y="9"/>
                        <a:pt x="69" y="21"/>
                      </a:cubicBezTo>
                      <a:cubicBezTo>
                        <a:pt x="93" y="34"/>
                        <a:pt x="113" y="90"/>
                        <a:pt x="149" y="101"/>
                      </a:cubicBezTo>
                      <a:cubicBezTo>
                        <a:pt x="184" y="112"/>
                        <a:pt x="262" y="75"/>
                        <a:pt x="282" y="85"/>
                      </a:cubicBezTo>
                      <a:cubicBezTo>
                        <a:pt x="302" y="95"/>
                        <a:pt x="272" y="158"/>
                        <a:pt x="272" y="162"/>
                      </a:cubicBezTo>
                      <a:cubicBezTo>
                        <a:pt x="272" y="166"/>
                        <a:pt x="282" y="121"/>
                        <a:pt x="284" y="110"/>
                      </a:cubicBezTo>
                    </a:path>
                  </a:pathLst>
                </a:custGeom>
                <a:noFill/>
                <a:ln w="127000">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816" name="Freeform 32"/>
                <p:cNvSpPr>
                  <a:spLocks/>
                </p:cNvSpPr>
                <p:nvPr/>
              </p:nvSpPr>
              <p:spPr bwMode="auto">
                <a:xfrm>
                  <a:off x="990" y="3219"/>
                  <a:ext cx="200" cy="137"/>
                </a:xfrm>
                <a:custGeom>
                  <a:avLst/>
                  <a:gdLst>
                    <a:gd name="T0" fmla="*/ 0 w 200"/>
                    <a:gd name="T1" fmla="*/ 0 h 137"/>
                    <a:gd name="T2" fmla="*/ 136 w 200"/>
                    <a:gd name="T3" fmla="*/ 99 h 137"/>
                    <a:gd name="T4" fmla="*/ 158 w 200"/>
                    <a:gd name="T5" fmla="*/ 123 h 137"/>
                    <a:gd name="T6" fmla="*/ 200 w 200"/>
                    <a:gd name="T7" fmla="*/ 137 h 137"/>
                  </a:gdLst>
                  <a:ahLst/>
                  <a:cxnLst>
                    <a:cxn ang="0">
                      <a:pos x="T0" y="T1"/>
                    </a:cxn>
                    <a:cxn ang="0">
                      <a:pos x="T2" y="T3"/>
                    </a:cxn>
                    <a:cxn ang="0">
                      <a:pos x="T4" y="T5"/>
                    </a:cxn>
                    <a:cxn ang="0">
                      <a:pos x="T6" y="T7"/>
                    </a:cxn>
                  </a:cxnLst>
                  <a:rect l="0" t="0" r="r" b="b"/>
                  <a:pathLst>
                    <a:path w="200" h="137">
                      <a:moveTo>
                        <a:pt x="0" y="0"/>
                      </a:moveTo>
                      <a:cubicBezTo>
                        <a:pt x="52" y="36"/>
                        <a:pt x="110" y="79"/>
                        <a:pt x="136" y="99"/>
                      </a:cubicBezTo>
                      <a:cubicBezTo>
                        <a:pt x="162" y="119"/>
                        <a:pt x="147" y="117"/>
                        <a:pt x="158" y="123"/>
                      </a:cubicBezTo>
                      <a:cubicBezTo>
                        <a:pt x="169" y="129"/>
                        <a:pt x="191" y="134"/>
                        <a:pt x="200" y="137"/>
                      </a:cubicBezTo>
                    </a:path>
                  </a:pathLst>
                </a:custGeom>
                <a:noFill/>
                <a:ln w="127000">
                  <a:solidFill>
                    <a:srgbClr val="66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817" name="Freeform 33"/>
                <p:cNvSpPr>
                  <a:spLocks/>
                </p:cNvSpPr>
                <p:nvPr/>
              </p:nvSpPr>
              <p:spPr bwMode="auto">
                <a:xfrm>
                  <a:off x="880" y="2766"/>
                  <a:ext cx="528" cy="369"/>
                </a:xfrm>
                <a:custGeom>
                  <a:avLst/>
                  <a:gdLst>
                    <a:gd name="T0" fmla="*/ 464 w 528"/>
                    <a:gd name="T1" fmla="*/ 358 h 369"/>
                    <a:gd name="T2" fmla="*/ 514 w 528"/>
                    <a:gd name="T3" fmla="*/ 366 h 369"/>
                    <a:gd name="T4" fmla="*/ 378 w 528"/>
                    <a:gd name="T5" fmla="*/ 339 h 369"/>
                    <a:gd name="T6" fmla="*/ 291 w 528"/>
                    <a:gd name="T7" fmla="*/ 203 h 369"/>
                    <a:gd name="T8" fmla="*/ 211 w 528"/>
                    <a:gd name="T9" fmla="*/ 124 h 369"/>
                    <a:gd name="T10" fmla="*/ 136 w 528"/>
                    <a:gd name="T11" fmla="*/ 64 h 369"/>
                    <a:gd name="T12" fmla="*/ 112 w 528"/>
                    <a:gd name="T13" fmla="*/ 4 h 369"/>
                    <a:gd name="T14" fmla="*/ 207 w 528"/>
                    <a:gd name="T15" fmla="*/ 39 h 369"/>
                    <a:gd name="T16" fmla="*/ 254 w 528"/>
                    <a:gd name="T17" fmla="*/ 116 h 369"/>
                    <a:gd name="T18" fmla="*/ 171 w 528"/>
                    <a:gd name="T19" fmla="*/ 138 h 369"/>
                    <a:gd name="T20" fmla="*/ 107 w 528"/>
                    <a:gd name="T21" fmla="*/ 124 h 369"/>
                    <a:gd name="T22" fmla="*/ 0 w 528"/>
                    <a:gd name="T23" fmla="*/ 4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8" h="369">
                      <a:moveTo>
                        <a:pt x="464" y="358"/>
                      </a:moveTo>
                      <a:cubicBezTo>
                        <a:pt x="472" y="359"/>
                        <a:pt x="528" y="369"/>
                        <a:pt x="514" y="366"/>
                      </a:cubicBezTo>
                      <a:cubicBezTo>
                        <a:pt x="500" y="363"/>
                        <a:pt x="415" y="366"/>
                        <a:pt x="378" y="339"/>
                      </a:cubicBezTo>
                      <a:cubicBezTo>
                        <a:pt x="341" y="312"/>
                        <a:pt x="319" y="239"/>
                        <a:pt x="291" y="203"/>
                      </a:cubicBezTo>
                      <a:cubicBezTo>
                        <a:pt x="263" y="168"/>
                        <a:pt x="237" y="147"/>
                        <a:pt x="211" y="124"/>
                      </a:cubicBezTo>
                      <a:cubicBezTo>
                        <a:pt x="185" y="101"/>
                        <a:pt x="152" y="84"/>
                        <a:pt x="136" y="64"/>
                      </a:cubicBezTo>
                      <a:cubicBezTo>
                        <a:pt x="120" y="44"/>
                        <a:pt x="101" y="8"/>
                        <a:pt x="112" y="4"/>
                      </a:cubicBezTo>
                      <a:cubicBezTo>
                        <a:pt x="124" y="0"/>
                        <a:pt x="184" y="20"/>
                        <a:pt x="207" y="39"/>
                      </a:cubicBezTo>
                      <a:cubicBezTo>
                        <a:pt x="231" y="57"/>
                        <a:pt x="260" y="99"/>
                        <a:pt x="254" y="116"/>
                      </a:cubicBezTo>
                      <a:cubicBezTo>
                        <a:pt x="247" y="133"/>
                        <a:pt x="195" y="136"/>
                        <a:pt x="171" y="138"/>
                      </a:cubicBezTo>
                      <a:cubicBezTo>
                        <a:pt x="146" y="139"/>
                        <a:pt x="135" y="139"/>
                        <a:pt x="107" y="124"/>
                      </a:cubicBezTo>
                      <a:cubicBezTo>
                        <a:pt x="78" y="109"/>
                        <a:pt x="39" y="79"/>
                        <a:pt x="0" y="48"/>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818" name="Freeform 34"/>
                <p:cNvSpPr>
                  <a:spLocks/>
                </p:cNvSpPr>
                <p:nvPr/>
              </p:nvSpPr>
              <p:spPr bwMode="auto">
                <a:xfrm>
                  <a:off x="1126" y="2733"/>
                  <a:ext cx="335" cy="193"/>
                </a:xfrm>
                <a:custGeom>
                  <a:avLst/>
                  <a:gdLst>
                    <a:gd name="T0" fmla="*/ 22 w 335"/>
                    <a:gd name="T1" fmla="*/ 193 h 193"/>
                    <a:gd name="T2" fmla="*/ 23 w 335"/>
                    <a:gd name="T3" fmla="*/ 68 h 193"/>
                    <a:gd name="T4" fmla="*/ 14 w 335"/>
                    <a:gd name="T5" fmla="*/ 27 h 193"/>
                    <a:gd name="T6" fmla="*/ 107 w 335"/>
                    <a:gd name="T7" fmla="*/ 10 h 193"/>
                    <a:gd name="T8" fmla="*/ 248 w 335"/>
                    <a:gd name="T9" fmla="*/ 87 h 193"/>
                    <a:gd name="T10" fmla="*/ 335 w 335"/>
                    <a:gd name="T11" fmla="*/ 182 h 193"/>
                  </a:gdLst>
                  <a:ahLst/>
                  <a:cxnLst>
                    <a:cxn ang="0">
                      <a:pos x="T0" y="T1"/>
                    </a:cxn>
                    <a:cxn ang="0">
                      <a:pos x="T2" y="T3"/>
                    </a:cxn>
                    <a:cxn ang="0">
                      <a:pos x="T4" y="T5"/>
                    </a:cxn>
                    <a:cxn ang="0">
                      <a:pos x="T6" y="T7"/>
                    </a:cxn>
                    <a:cxn ang="0">
                      <a:pos x="T8" y="T9"/>
                    </a:cxn>
                    <a:cxn ang="0">
                      <a:pos x="T10" y="T11"/>
                    </a:cxn>
                  </a:cxnLst>
                  <a:rect l="0" t="0" r="r" b="b"/>
                  <a:pathLst>
                    <a:path w="335" h="193">
                      <a:moveTo>
                        <a:pt x="22" y="193"/>
                      </a:moveTo>
                      <a:cubicBezTo>
                        <a:pt x="22" y="172"/>
                        <a:pt x="24" y="96"/>
                        <a:pt x="23" y="68"/>
                      </a:cubicBezTo>
                      <a:cubicBezTo>
                        <a:pt x="22" y="40"/>
                        <a:pt x="0" y="37"/>
                        <a:pt x="14" y="27"/>
                      </a:cubicBezTo>
                      <a:cubicBezTo>
                        <a:pt x="27" y="17"/>
                        <a:pt x="68" y="0"/>
                        <a:pt x="107" y="10"/>
                      </a:cubicBezTo>
                      <a:cubicBezTo>
                        <a:pt x="145" y="19"/>
                        <a:pt x="210" y="59"/>
                        <a:pt x="248" y="87"/>
                      </a:cubicBezTo>
                      <a:cubicBezTo>
                        <a:pt x="286" y="116"/>
                        <a:pt x="310" y="148"/>
                        <a:pt x="335" y="182"/>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819" name="Freeform 35"/>
                <p:cNvSpPr>
                  <a:spLocks/>
                </p:cNvSpPr>
                <p:nvPr/>
              </p:nvSpPr>
              <p:spPr bwMode="auto">
                <a:xfrm>
                  <a:off x="1159" y="3100"/>
                  <a:ext cx="231" cy="285"/>
                </a:xfrm>
                <a:custGeom>
                  <a:avLst/>
                  <a:gdLst>
                    <a:gd name="T0" fmla="*/ 207 w 231"/>
                    <a:gd name="T1" fmla="*/ 50 h 285"/>
                    <a:gd name="T2" fmla="*/ 229 w 231"/>
                    <a:gd name="T3" fmla="*/ 4 h 285"/>
                    <a:gd name="T4" fmla="*/ 217 w 231"/>
                    <a:gd name="T5" fmla="*/ 24 h 285"/>
                    <a:gd name="T6" fmla="*/ 152 w 231"/>
                    <a:gd name="T7" fmla="*/ 125 h 285"/>
                    <a:gd name="T8" fmla="*/ 186 w 231"/>
                    <a:gd name="T9" fmla="*/ 178 h 285"/>
                    <a:gd name="T10" fmla="*/ 194 w 231"/>
                    <a:gd name="T11" fmla="*/ 272 h 285"/>
                    <a:gd name="T12" fmla="*/ 59 w 231"/>
                    <a:gd name="T13" fmla="*/ 258 h 285"/>
                    <a:gd name="T14" fmla="*/ 3 w 231"/>
                    <a:gd name="T15" fmla="*/ 256 h 285"/>
                    <a:gd name="T16" fmla="*/ 39 w 231"/>
                    <a:gd name="T17" fmla="*/ 25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85">
                      <a:moveTo>
                        <a:pt x="207" y="50"/>
                      </a:moveTo>
                      <a:cubicBezTo>
                        <a:pt x="211" y="43"/>
                        <a:pt x="227" y="8"/>
                        <a:pt x="229" y="4"/>
                      </a:cubicBezTo>
                      <a:cubicBezTo>
                        <a:pt x="231" y="0"/>
                        <a:pt x="230" y="4"/>
                        <a:pt x="217" y="24"/>
                      </a:cubicBezTo>
                      <a:cubicBezTo>
                        <a:pt x="204" y="44"/>
                        <a:pt x="157" y="99"/>
                        <a:pt x="152" y="125"/>
                      </a:cubicBezTo>
                      <a:cubicBezTo>
                        <a:pt x="147" y="151"/>
                        <a:pt x="179" y="154"/>
                        <a:pt x="186" y="178"/>
                      </a:cubicBezTo>
                      <a:cubicBezTo>
                        <a:pt x="193" y="202"/>
                        <a:pt x="215" y="259"/>
                        <a:pt x="194" y="272"/>
                      </a:cubicBezTo>
                      <a:cubicBezTo>
                        <a:pt x="173" y="285"/>
                        <a:pt x="91" y="261"/>
                        <a:pt x="59" y="258"/>
                      </a:cubicBezTo>
                      <a:cubicBezTo>
                        <a:pt x="27" y="255"/>
                        <a:pt x="6" y="257"/>
                        <a:pt x="3" y="256"/>
                      </a:cubicBezTo>
                      <a:cubicBezTo>
                        <a:pt x="0" y="255"/>
                        <a:pt x="32" y="254"/>
                        <a:pt x="39" y="254"/>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820" name="Freeform 36"/>
                <p:cNvSpPr>
                  <a:spLocks/>
                </p:cNvSpPr>
                <p:nvPr/>
              </p:nvSpPr>
              <p:spPr bwMode="auto">
                <a:xfrm>
                  <a:off x="621" y="2957"/>
                  <a:ext cx="730" cy="386"/>
                </a:xfrm>
                <a:custGeom>
                  <a:avLst/>
                  <a:gdLst>
                    <a:gd name="T0" fmla="*/ 77 w 730"/>
                    <a:gd name="T1" fmla="*/ 363 h 386"/>
                    <a:gd name="T2" fmla="*/ 41 w 730"/>
                    <a:gd name="T3" fmla="*/ 373 h 386"/>
                    <a:gd name="T4" fmla="*/ 321 w 730"/>
                    <a:gd name="T5" fmla="*/ 286 h 386"/>
                    <a:gd name="T6" fmla="*/ 485 w 730"/>
                    <a:gd name="T7" fmla="*/ 135 h 386"/>
                    <a:gd name="T8" fmla="*/ 594 w 730"/>
                    <a:gd name="T9" fmla="*/ 42 h 386"/>
                    <a:gd name="T10" fmla="*/ 717 w 730"/>
                    <a:gd name="T11" fmla="*/ 5 h 386"/>
                    <a:gd name="T12" fmla="*/ 675 w 730"/>
                    <a:gd name="T13" fmla="*/ 13 h 386"/>
                  </a:gdLst>
                  <a:ahLst/>
                  <a:cxnLst>
                    <a:cxn ang="0">
                      <a:pos x="T0" y="T1"/>
                    </a:cxn>
                    <a:cxn ang="0">
                      <a:pos x="T2" y="T3"/>
                    </a:cxn>
                    <a:cxn ang="0">
                      <a:pos x="T4" y="T5"/>
                    </a:cxn>
                    <a:cxn ang="0">
                      <a:pos x="T6" y="T7"/>
                    </a:cxn>
                    <a:cxn ang="0">
                      <a:pos x="T8" y="T9"/>
                    </a:cxn>
                    <a:cxn ang="0">
                      <a:pos x="T10" y="T11"/>
                    </a:cxn>
                    <a:cxn ang="0">
                      <a:pos x="T12" y="T13"/>
                    </a:cxn>
                  </a:cxnLst>
                  <a:rect l="0" t="0" r="r" b="b"/>
                  <a:pathLst>
                    <a:path w="730" h="386">
                      <a:moveTo>
                        <a:pt x="77" y="363"/>
                      </a:moveTo>
                      <a:cubicBezTo>
                        <a:pt x="71" y="365"/>
                        <a:pt x="0" y="386"/>
                        <a:pt x="41" y="373"/>
                      </a:cubicBezTo>
                      <a:cubicBezTo>
                        <a:pt x="82" y="360"/>
                        <a:pt x="247" y="326"/>
                        <a:pt x="321" y="286"/>
                      </a:cubicBezTo>
                      <a:cubicBezTo>
                        <a:pt x="395" y="246"/>
                        <a:pt x="440" y="175"/>
                        <a:pt x="485" y="135"/>
                      </a:cubicBezTo>
                      <a:cubicBezTo>
                        <a:pt x="530" y="94"/>
                        <a:pt x="555" y="64"/>
                        <a:pt x="594" y="42"/>
                      </a:cubicBezTo>
                      <a:cubicBezTo>
                        <a:pt x="633" y="20"/>
                        <a:pt x="704" y="10"/>
                        <a:pt x="717" y="5"/>
                      </a:cubicBezTo>
                      <a:cubicBezTo>
                        <a:pt x="730" y="0"/>
                        <a:pt x="684" y="11"/>
                        <a:pt x="675" y="13"/>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821" name="Freeform 37"/>
                <p:cNvSpPr>
                  <a:spLocks/>
                </p:cNvSpPr>
                <p:nvPr/>
              </p:nvSpPr>
              <p:spPr bwMode="auto">
                <a:xfrm>
                  <a:off x="708" y="2745"/>
                  <a:ext cx="769" cy="308"/>
                </a:xfrm>
                <a:custGeom>
                  <a:avLst/>
                  <a:gdLst>
                    <a:gd name="T0" fmla="*/ 730 w 769"/>
                    <a:gd name="T1" fmla="*/ 149 h 308"/>
                    <a:gd name="T2" fmla="*/ 764 w 769"/>
                    <a:gd name="T3" fmla="*/ 161 h 308"/>
                    <a:gd name="T4" fmla="*/ 758 w 769"/>
                    <a:gd name="T5" fmla="*/ 145 h 308"/>
                    <a:gd name="T6" fmla="*/ 716 w 769"/>
                    <a:gd name="T7" fmla="*/ 50 h 308"/>
                    <a:gd name="T8" fmla="*/ 627 w 769"/>
                    <a:gd name="T9" fmla="*/ 1 h 308"/>
                    <a:gd name="T10" fmla="*/ 482 w 769"/>
                    <a:gd name="T11" fmla="*/ 58 h 308"/>
                    <a:gd name="T12" fmla="*/ 298 w 769"/>
                    <a:gd name="T13" fmla="*/ 184 h 308"/>
                    <a:gd name="T14" fmla="*/ 149 w 769"/>
                    <a:gd name="T15" fmla="*/ 292 h 308"/>
                    <a:gd name="T16" fmla="*/ 28 w 769"/>
                    <a:gd name="T17" fmla="*/ 277 h 308"/>
                    <a:gd name="T18" fmla="*/ 3 w 769"/>
                    <a:gd name="T19" fmla="*/ 180 h 308"/>
                    <a:gd name="T20" fmla="*/ 19 w 769"/>
                    <a:gd name="T21" fmla="*/ 83 h 308"/>
                    <a:gd name="T22" fmla="*/ 116 w 769"/>
                    <a:gd name="T23" fmla="*/ 112 h 308"/>
                    <a:gd name="T24" fmla="*/ 150 w 769"/>
                    <a:gd name="T25" fmla="*/ 56 h 308"/>
                    <a:gd name="T26" fmla="*/ 243 w 769"/>
                    <a:gd name="T27" fmla="*/ 21 h 308"/>
                    <a:gd name="T28" fmla="*/ 312 w 769"/>
                    <a:gd name="T29" fmla="*/ 21 h 308"/>
                    <a:gd name="T30" fmla="*/ 322 w 769"/>
                    <a:gd name="T31" fmla="*/ 33 h 308"/>
                    <a:gd name="T32" fmla="*/ 278 w 769"/>
                    <a:gd name="T33" fmla="*/ 1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9" h="308">
                      <a:moveTo>
                        <a:pt x="730" y="149"/>
                      </a:moveTo>
                      <a:cubicBezTo>
                        <a:pt x="736" y="151"/>
                        <a:pt x="759" y="162"/>
                        <a:pt x="764" y="161"/>
                      </a:cubicBezTo>
                      <a:cubicBezTo>
                        <a:pt x="769" y="160"/>
                        <a:pt x="766" y="163"/>
                        <a:pt x="758" y="145"/>
                      </a:cubicBezTo>
                      <a:cubicBezTo>
                        <a:pt x="750" y="127"/>
                        <a:pt x="738" y="74"/>
                        <a:pt x="716" y="50"/>
                      </a:cubicBezTo>
                      <a:cubicBezTo>
                        <a:pt x="694" y="26"/>
                        <a:pt x="666" y="0"/>
                        <a:pt x="627" y="1"/>
                      </a:cubicBezTo>
                      <a:cubicBezTo>
                        <a:pt x="588" y="3"/>
                        <a:pt x="537" y="27"/>
                        <a:pt x="482" y="58"/>
                      </a:cubicBezTo>
                      <a:cubicBezTo>
                        <a:pt x="427" y="88"/>
                        <a:pt x="353" y="145"/>
                        <a:pt x="298" y="184"/>
                      </a:cubicBezTo>
                      <a:cubicBezTo>
                        <a:pt x="242" y="223"/>
                        <a:pt x="193" y="277"/>
                        <a:pt x="149" y="292"/>
                      </a:cubicBezTo>
                      <a:cubicBezTo>
                        <a:pt x="104" y="308"/>
                        <a:pt x="52" y="296"/>
                        <a:pt x="28" y="277"/>
                      </a:cubicBezTo>
                      <a:cubicBezTo>
                        <a:pt x="5" y="258"/>
                        <a:pt x="5" y="212"/>
                        <a:pt x="3" y="180"/>
                      </a:cubicBezTo>
                      <a:cubicBezTo>
                        <a:pt x="1" y="148"/>
                        <a:pt x="0" y="94"/>
                        <a:pt x="19" y="83"/>
                      </a:cubicBezTo>
                      <a:cubicBezTo>
                        <a:pt x="37" y="71"/>
                        <a:pt x="94" y="116"/>
                        <a:pt x="116" y="112"/>
                      </a:cubicBezTo>
                      <a:cubicBezTo>
                        <a:pt x="138" y="107"/>
                        <a:pt x="129" y="71"/>
                        <a:pt x="150" y="56"/>
                      </a:cubicBezTo>
                      <a:cubicBezTo>
                        <a:pt x="172" y="40"/>
                        <a:pt x="216" y="27"/>
                        <a:pt x="243" y="21"/>
                      </a:cubicBezTo>
                      <a:cubicBezTo>
                        <a:pt x="270" y="15"/>
                        <a:pt x="299" y="19"/>
                        <a:pt x="312" y="21"/>
                      </a:cubicBezTo>
                      <a:cubicBezTo>
                        <a:pt x="325" y="23"/>
                        <a:pt x="328" y="34"/>
                        <a:pt x="322" y="33"/>
                      </a:cubicBezTo>
                      <a:cubicBezTo>
                        <a:pt x="316" y="32"/>
                        <a:pt x="287" y="19"/>
                        <a:pt x="278" y="15"/>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46822" name="Freeform 38"/>
            <p:cNvSpPr>
              <a:spLocks/>
            </p:cNvSpPr>
            <p:nvPr/>
          </p:nvSpPr>
          <p:spPr bwMode="auto">
            <a:xfrm rot="5400000">
              <a:off x="868" y="1784"/>
              <a:ext cx="1951" cy="827"/>
            </a:xfrm>
            <a:custGeom>
              <a:avLst/>
              <a:gdLst>
                <a:gd name="T0" fmla="*/ 0 w 7076"/>
                <a:gd name="T1" fmla="*/ 2423 h 2664"/>
                <a:gd name="T2" fmla="*/ 635 w 7076"/>
                <a:gd name="T3" fmla="*/ 670 h 2664"/>
                <a:gd name="T4" fmla="*/ 1094 w 7076"/>
                <a:gd name="T5" fmla="*/ 1655 h 2664"/>
                <a:gd name="T6" fmla="*/ 1253 w 7076"/>
                <a:gd name="T7" fmla="*/ 2156 h 2664"/>
                <a:gd name="T8" fmla="*/ 1795 w 7076"/>
                <a:gd name="T9" fmla="*/ 1138 h 2664"/>
                <a:gd name="T10" fmla="*/ 2146 w 7076"/>
                <a:gd name="T11" fmla="*/ 796 h 2664"/>
                <a:gd name="T12" fmla="*/ 2379 w 7076"/>
                <a:gd name="T13" fmla="*/ 1530 h 2664"/>
                <a:gd name="T14" fmla="*/ 2521 w 7076"/>
                <a:gd name="T15" fmla="*/ 1572 h 2664"/>
                <a:gd name="T16" fmla="*/ 2955 w 7076"/>
                <a:gd name="T17" fmla="*/ 862 h 2664"/>
                <a:gd name="T18" fmla="*/ 3289 w 7076"/>
                <a:gd name="T19" fmla="*/ 2315 h 2664"/>
                <a:gd name="T20" fmla="*/ 3790 w 7076"/>
                <a:gd name="T21" fmla="*/ 2198 h 2664"/>
                <a:gd name="T22" fmla="*/ 4283 w 7076"/>
                <a:gd name="T23" fmla="*/ 645 h 2664"/>
                <a:gd name="T24" fmla="*/ 4600 w 7076"/>
                <a:gd name="T25" fmla="*/ 203 h 2664"/>
                <a:gd name="T26" fmla="*/ 5001 w 7076"/>
                <a:gd name="T27" fmla="*/ 1864 h 2664"/>
                <a:gd name="T28" fmla="*/ 5209 w 7076"/>
                <a:gd name="T29" fmla="*/ 2131 h 2664"/>
                <a:gd name="T30" fmla="*/ 5894 w 7076"/>
                <a:gd name="T31" fmla="*/ 1079 h 2664"/>
                <a:gd name="T32" fmla="*/ 6094 w 7076"/>
                <a:gd name="T33" fmla="*/ 2440 h 2664"/>
                <a:gd name="T34" fmla="*/ 0 w 7076"/>
                <a:gd name="T35" fmla="*/ 2423 h 2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76" h="2664">
                  <a:moveTo>
                    <a:pt x="0" y="2423"/>
                  </a:moveTo>
                  <a:cubicBezTo>
                    <a:pt x="104" y="2131"/>
                    <a:pt x="453" y="798"/>
                    <a:pt x="635" y="670"/>
                  </a:cubicBezTo>
                  <a:cubicBezTo>
                    <a:pt x="817" y="542"/>
                    <a:pt x="991" y="1407"/>
                    <a:pt x="1094" y="1655"/>
                  </a:cubicBezTo>
                  <a:cubicBezTo>
                    <a:pt x="1197" y="1903"/>
                    <a:pt x="1136" y="2242"/>
                    <a:pt x="1253" y="2156"/>
                  </a:cubicBezTo>
                  <a:cubicBezTo>
                    <a:pt x="1370" y="2070"/>
                    <a:pt x="1646" y="1365"/>
                    <a:pt x="1795" y="1138"/>
                  </a:cubicBezTo>
                  <a:cubicBezTo>
                    <a:pt x="1944" y="911"/>
                    <a:pt x="2049" y="731"/>
                    <a:pt x="2146" y="796"/>
                  </a:cubicBezTo>
                  <a:cubicBezTo>
                    <a:pt x="2243" y="861"/>
                    <a:pt x="2317" y="1401"/>
                    <a:pt x="2379" y="1530"/>
                  </a:cubicBezTo>
                  <a:cubicBezTo>
                    <a:pt x="2441" y="1659"/>
                    <a:pt x="2425" y="1683"/>
                    <a:pt x="2521" y="1572"/>
                  </a:cubicBezTo>
                  <a:cubicBezTo>
                    <a:pt x="2617" y="1461"/>
                    <a:pt x="2827" y="738"/>
                    <a:pt x="2955" y="862"/>
                  </a:cubicBezTo>
                  <a:cubicBezTo>
                    <a:pt x="3083" y="986"/>
                    <a:pt x="3150" y="2092"/>
                    <a:pt x="3289" y="2315"/>
                  </a:cubicBezTo>
                  <a:cubicBezTo>
                    <a:pt x="3428" y="2538"/>
                    <a:pt x="3624" y="2476"/>
                    <a:pt x="3790" y="2198"/>
                  </a:cubicBezTo>
                  <a:cubicBezTo>
                    <a:pt x="3956" y="1920"/>
                    <a:pt x="4148" y="978"/>
                    <a:pt x="4283" y="645"/>
                  </a:cubicBezTo>
                  <a:cubicBezTo>
                    <a:pt x="4418" y="312"/>
                    <a:pt x="4480" y="0"/>
                    <a:pt x="4600" y="203"/>
                  </a:cubicBezTo>
                  <a:cubicBezTo>
                    <a:pt x="4720" y="406"/>
                    <a:pt x="4900" y="1543"/>
                    <a:pt x="5001" y="1864"/>
                  </a:cubicBezTo>
                  <a:cubicBezTo>
                    <a:pt x="5102" y="2185"/>
                    <a:pt x="5060" y="2262"/>
                    <a:pt x="5209" y="2131"/>
                  </a:cubicBezTo>
                  <a:cubicBezTo>
                    <a:pt x="5358" y="2000"/>
                    <a:pt x="5746" y="1028"/>
                    <a:pt x="5894" y="1079"/>
                  </a:cubicBezTo>
                  <a:cubicBezTo>
                    <a:pt x="6042" y="1130"/>
                    <a:pt x="7076" y="2216"/>
                    <a:pt x="6094" y="2440"/>
                  </a:cubicBezTo>
                  <a:cubicBezTo>
                    <a:pt x="5112" y="2664"/>
                    <a:pt x="0" y="2423"/>
                    <a:pt x="0" y="242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46823" name="Group 39"/>
          <p:cNvGrpSpPr>
            <a:grpSpLocks/>
          </p:cNvGrpSpPr>
          <p:nvPr/>
        </p:nvGrpSpPr>
        <p:grpSpPr bwMode="auto">
          <a:xfrm>
            <a:off x="4276725" y="1952625"/>
            <a:ext cx="1319213" cy="2784475"/>
            <a:chOff x="2694" y="1230"/>
            <a:chExt cx="831" cy="1754"/>
          </a:xfrm>
        </p:grpSpPr>
        <p:sp>
          <p:nvSpPr>
            <p:cNvPr id="246824" name="Text Box 40"/>
            <p:cNvSpPr txBox="1">
              <a:spLocks noChangeArrowheads="1"/>
            </p:cNvSpPr>
            <p:nvPr/>
          </p:nvSpPr>
          <p:spPr bwMode="auto">
            <a:xfrm rot="16200000">
              <a:off x="1961" y="1963"/>
              <a:ext cx="1754" cy="2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  +  +  +  +  +  +  +</a:t>
              </a:r>
            </a:p>
          </p:txBody>
        </p:sp>
        <p:grpSp>
          <p:nvGrpSpPr>
            <p:cNvPr id="246825" name="Group 41"/>
            <p:cNvGrpSpPr>
              <a:grpSpLocks/>
            </p:cNvGrpSpPr>
            <p:nvPr/>
          </p:nvGrpSpPr>
          <p:grpSpPr bwMode="auto">
            <a:xfrm>
              <a:off x="3009" y="1817"/>
              <a:ext cx="516" cy="691"/>
              <a:chOff x="2496" y="1581"/>
              <a:chExt cx="875" cy="988"/>
            </a:xfrm>
          </p:grpSpPr>
          <p:sp>
            <p:nvSpPr>
              <p:cNvPr id="246826" name="Text Box 42"/>
              <p:cNvSpPr txBox="1">
                <a:spLocks noChangeArrowheads="1"/>
              </p:cNvSpPr>
              <p:nvPr/>
            </p:nvSpPr>
            <p:spPr bwMode="auto">
              <a:xfrm>
                <a:off x="3144" y="1908"/>
                <a:ext cx="227" cy="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b="1">
                    <a:solidFill>
                      <a:srgbClr val="FF0000"/>
                    </a:solidFill>
                  </a:rPr>
                  <a:t>+</a:t>
                </a:r>
              </a:p>
            </p:txBody>
          </p:sp>
          <p:sp>
            <p:nvSpPr>
              <p:cNvPr id="246827" name="Text Box 43"/>
              <p:cNvSpPr txBox="1">
                <a:spLocks noChangeArrowheads="1"/>
              </p:cNvSpPr>
              <p:nvPr/>
            </p:nvSpPr>
            <p:spPr bwMode="auto">
              <a:xfrm>
                <a:off x="2754" y="2157"/>
                <a:ext cx="305" cy="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sp>
            <p:nvSpPr>
              <p:cNvPr id="246828" name="Text Box 44"/>
              <p:cNvSpPr txBox="1">
                <a:spLocks noChangeArrowheads="1"/>
              </p:cNvSpPr>
              <p:nvPr/>
            </p:nvSpPr>
            <p:spPr bwMode="auto">
              <a:xfrm>
                <a:off x="2496" y="2005"/>
                <a:ext cx="387" cy="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6829" name="Text Box 45"/>
              <p:cNvSpPr txBox="1">
                <a:spLocks noChangeArrowheads="1"/>
              </p:cNvSpPr>
              <p:nvPr/>
            </p:nvSpPr>
            <p:spPr bwMode="auto">
              <a:xfrm>
                <a:off x="2779" y="1581"/>
                <a:ext cx="305" cy="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grpSp>
            <p:nvGrpSpPr>
              <p:cNvPr id="246830" name="Group 46"/>
              <p:cNvGrpSpPr>
                <a:grpSpLocks/>
              </p:cNvGrpSpPr>
              <p:nvPr/>
            </p:nvGrpSpPr>
            <p:grpSpPr bwMode="auto">
              <a:xfrm>
                <a:off x="2599" y="1848"/>
                <a:ext cx="572" cy="444"/>
                <a:chOff x="621" y="2733"/>
                <a:chExt cx="856" cy="652"/>
              </a:xfrm>
            </p:grpSpPr>
            <p:sp>
              <p:nvSpPr>
                <p:cNvPr id="246831" name="Freeform 47"/>
                <p:cNvSpPr>
                  <a:spLocks/>
                </p:cNvSpPr>
                <p:nvPr/>
              </p:nvSpPr>
              <p:spPr bwMode="auto">
                <a:xfrm>
                  <a:off x="706" y="2896"/>
                  <a:ext cx="600" cy="253"/>
                </a:xfrm>
                <a:custGeom>
                  <a:avLst/>
                  <a:gdLst>
                    <a:gd name="T0" fmla="*/ 600 w 600"/>
                    <a:gd name="T1" fmla="*/ 76 h 253"/>
                    <a:gd name="T2" fmla="*/ 431 w 600"/>
                    <a:gd name="T3" fmla="*/ 151 h 253"/>
                    <a:gd name="T4" fmla="*/ 261 w 600"/>
                    <a:gd name="T5" fmla="*/ 238 h 253"/>
                    <a:gd name="T6" fmla="*/ 164 w 600"/>
                    <a:gd name="T7" fmla="*/ 240 h 253"/>
                    <a:gd name="T8" fmla="*/ 50 w 600"/>
                    <a:gd name="T9" fmla="*/ 184 h 253"/>
                    <a:gd name="T10" fmla="*/ 3 w 600"/>
                    <a:gd name="T11" fmla="*/ 27 h 253"/>
                    <a:gd name="T12" fmla="*/ 69 w 600"/>
                    <a:gd name="T13" fmla="*/ 21 h 253"/>
                    <a:gd name="T14" fmla="*/ 149 w 600"/>
                    <a:gd name="T15" fmla="*/ 101 h 253"/>
                    <a:gd name="T16" fmla="*/ 282 w 600"/>
                    <a:gd name="T17" fmla="*/ 85 h 253"/>
                    <a:gd name="T18" fmla="*/ 272 w 600"/>
                    <a:gd name="T19" fmla="*/ 162 h 253"/>
                    <a:gd name="T20" fmla="*/ 284 w 600"/>
                    <a:gd name="T21" fmla="*/ 11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253">
                      <a:moveTo>
                        <a:pt x="600" y="76"/>
                      </a:moveTo>
                      <a:cubicBezTo>
                        <a:pt x="544" y="99"/>
                        <a:pt x="488" y="124"/>
                        <a:pt x="431" y="151"/>
                      </a:cubicBezTo>
                      <a:cubicBezTo>
                        <a:pt x="375" y="178"/>
                        <a:pt x="305" y="223"/>
                        <a:pt x="261" y="238"/>
                      </a:cubicBezTo>
                      <a:cubicBezTo>
                        <a:pt x="216" y="253"/>
                        <a:pt x="199" y="249"/>
                        <a:pt x="164" y="240"/>
                      </a:cubicBezTo>
                      <a:cubicBezTo>
                        <a:pt x="129" y="231"/>
                        <a:pt x="76" y="219"/>
                        <a:pt x="50" y="184"/>
                      </a:cubicBezTo>
                      <a:cubicBezTo>
                        <a:pt x="23" y="148"/>
                        <a:pt x="0" y="54"/>
                        <a:pt x="3" y="27"/>
                      </a:cubicBezTo>
                      <a:cubicBezTo>
                        <a:pt x="6" y="0"/>
                        <a:pt x="45" y="9"/>
                        <a:pt x="69" y="21"/>
                      </a:cubicBezTo>
                      <a:cubicBezTo>
                        <a:pt x="93" y="34"/>
                        <a:pt x="113" y="90"/>
                        <a:pt x="149" y="101"/>
                      </a:cubicBezTo>
                      <a:cubicBezTo>
                        <a:pt x="184" y="112"/>
                        <a:pt x="262" y="75"/>
                        <a:pt x="282" y="85"/>
                      </a:cubicBezTo>
                      <a:cubicBezTo>
                        <a:pt x="302" y="95"/>
                        <a:pt x="272" y="158"/>
                        <a:pt x="272" y="162"/>
                      </a:cubicBezTo>
                      <a:cubicBezTo>
                        <a:pt x="272" y="166"/>
                        <a:pt x="282" y="121"/>
                        <a:pt x="284" y="110"/>
                      </a:cubicBezTo>
                    </a:path>
                  </a:pathLst>
                </a:custGeom>
                <a:noFill/>
                <a:ln w="127000">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832" name="Freeform 48"/>
                <p:cNvSpPr>
                  <a:spLocks/>
                </p:cNvSpPr>
                <p:nvPr/>
              </p:nvSpPr>
              <p:spPr bwMode="auto">
                <a:xfrm>
                  <a:off x="990" y="3219"/>
                  <a:ext cx="200" cy="137"/>
                </a:xfrm>
                <a:custGeom>
                  <a:avLst/>
                  <a:gdLst>
                    <a:gd name="T0" fmla="*/ 0 w 200"/>
                    <a:gd name="T1" fmla="*/ 0 h 137"/>
                    <a:gd name="T2" fmla="*/ 136 w 200"/>
                    <a:gd name="T3" fmla="*/ 99 h 137"/>
                    <a:gd name="T4" fmla="*/ 158 w 200"/>
                    <a:gd name="T5" fmla="*/ 123 h 137"/>
                    <a:gd name="T6" fmla="*/ 200 w 200"/>
                    <a:gd name="T7" fmla="*/ 137 h 137"/>
                  </a:gdLst>
                  <a:ahLst/>
                  <a:cxnLst>
                    <a:cxn ang="0">
                      <a:pos x="T0" y="T1"/>
                    </a:cxn>
                    <a:cxn ang="0">
                      <a:pos x="T2" y="T3"/>
                    </a:cxn>
                    <a:cxn ang="0">
                      <a:pos x="T4" y="T5"/>
                    </a:cxn>
                    <a:cxn ang="0">
                      <a:pos x="T6" y="T7"/>
                    </a:cxn>
                  </a:cxnLst>
                  <a:rect l="0" t="0" r="r" b="b"/>
                  <a:pathLst>
                    <a:path w="200" h="137">
                      <a:moveTo>
                        <a:pt x="0" y="0"/>
                      </a:moveTo>
                      <a:cubicBezTo>
                        <a:pt x="52" y="36"/>
                        <a:pt x="110" y="79"/>
                        <a:pt x="136" y="99"/>
                      </a:cubicBezTo>
                      <a:cubicBezTo>
                        <a:pt x="162" y="119"/>
                        <a:pt x="147" y="117"/>
                        <a:pt x="158" y="123"/>
                      </a:cubicBezTo>
                      <a:cubicBezTo>
                        <a:pt x="169" y="129"/>
                        <a:pt x="191" y="134"/>
                        <a:pt x="200" y="137"/>
                      </a:cubicBezTo>
                    </a:path>
                  </a:pathLst>
                </a:custGeom>
                <a:noFill/>
                <a:ln w="127000">
                  <a:solidFill>
                    <a:srgbClr val="66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833" name="Freeform 49"/>
                <p:cNvSpPr>
                  <a:spLocks/>
                </p:cNvSpPr>
                <p:nvPr/>
              </p:nvSpPr>
              <p:spPr bwMode="auto">
                <a:xfrm>
                  <a:off x="880" y="2766"/>
                  <a:ext cx="528" cy="369"/>
                </a:xfrm>
                <a:custGeom>
                  <a:avLst/>
                  <a:gdLst>
                    <a:gd name="T0" fmla="*/ 464 w 528"/>
                    <a:gd name="T1" fmla="*/ 358 h 369"/>
                    <a:gd name="T2" fmla="*/ 514 w 528"/>
                    <a:gd name="T3" fmla="*/ 366 h 369"/>
                    <a:gd name="T4" fmla="*/ 378 w 528"/>
                    <a:gd name="T5" fmla="*/ 339 h 369"/>
                    <a:gd name="T6" fmla="*/ 291 w 528"/>
                    <a:gd name="T7" fmla="*/ 203 h 369"/>
                    <a:gd name="T8" fmla="*/ 211 w 528"/>
                    <a:gd name="T9" fmla="*/ 124 h 369"/>
                    <a:gd name="T10" fmla="*/ 136 w 528"/>
                    <a:gd name="T11" fmla="*/ 64 h 369"/>
                    <a:gd name="T12" fmla="*/ 112 w 528"/>
                    <a:gd name="T13" fmla="*/ 4 h 369"/>
                    <a:gd name="T14" fmla="*/ 207 w 528"/>
                    <a:gd name="T15" fmla="*/ 39 h 369"/>
                    <a:gd name="T16" fmla="*/ 254 w 528"/>
                    <a:gd name="T17" fmla="*/ 116 h 369"/>
                    <a:gd name="T18" fmla="*/ 171 w 528"/>
                    <a:gd name="T19" fmla="*/ 138 h 369"/>
                    <a:gd name="T20" fmla="*/ 107 w 528"/>
                    <a:gd name="T21" fmla="*/ 124 h 369"/>
                    <a:gd name="T22" fmla="*/ 0 w 528"/>
                    <a:gd name="T23" fmla="*/ 4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8" h="369">
                      <a:moveTo>
                        <a:pt x="464" y="358"/>
                      </a:moveTo>
                      <a:cubicBezTo>
                        <a:pt x="472" y="359"/>
                        <a:pt x="528" y="369"/>
                        <a:pt x="514" y="366"/>
                      </a:cubicBezTo>
                      <a:cubicBezTo>
                        <a:pt x="500" y="363"/>
                        <a:pt x="415" y="366"/>
                        <a:pt x="378" y="339"/>
                      </a:cubicBezTo>
                      <a:cubicBezTo>
                        <a:pt x="341" y="312"/>
                        <a:pt x="319" y="239"/>
                        <a:pt x="291" y="203"/>
                      </a:cubicBezTo>
                      <a:cubicBezTo>
                        <a:pt x="263" y="168"/>
                        <a:pt x="237" y="147"/>
                        <a:pt x="211" y="124"/>
                      </a:cubicBezTo>
                      <a:cubicBezTo>
                        <a:pt x="185" y="101"/>
                        <a:pt x="152" y="84"/>
                        <a:pt x="136" y="64"/>
                      </a:cubicBezTo>
                      <a:cubicBezTo>
                        <a:pt x="120" y="44"/>
                        <a:pt x="101" y="8"/>
                        <a:pt x="112" y="4"/>
                      </a:cubicBezTo>
                      <a:cubicBezTo>
                        <a:pt x="124" y="0"/>
                        <a:pt x="184" y="20"/>
                        <a:pt x="207" y="39"/>
                      </a:cubicBezTo>
                      <a:cubicBezTo>
                        <a:pt x="231" y="57"/>
                        <a:pt x="260" y="99"/>
                        <a:pt x="254" y="116"/>
                      </a:cubicBezTo>
                      <a:cubicBezTo>
                        <a:pt x="247" y="133"/>
                        <a:pt x="195" y="136"/>
                        <a:pt x="171" y="138"/>
                      </a:cubicBezTo>
                      <a:cubicBezTo>
                        <a:pt x="146" y="139"/>
                        <a:pt x="135" y="139"/>
                        <a:pt x="107" y="124"/>
                      </a:cubicBezTo>
                      <a:cubicBezTo>
                        <a:pt x="78" y="109"/>
                        <a:pt x="39" y="79"/>
                        <a:pt x="0" y="48"/>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834" name="Freeform 50"/>
                <p:cNvSpPr>
                  <a:spLocks/>
                </p:cNvSpPr>
                <p:nvPr/>
              </p:nvSpPr>
              <p:spPr bwMode="auto">
                <a:xfrm>
                  <a:off x="1126" y="2733"/>
                  <a:ext cx="335" cy="193"/>
                </a:xfrm>
                <a:custGeom>
                  <a:avLst/>
                  <a:gdLst>
                    <a:gd name="T0" fmla="*/ 22 w 335"/>
                    <a:gd name="T1" fmla="*/ 193 h 193"/>
                    <a:gd name="T2" fmla="*/ 23 w 335"/>
                    <a:gd name="T3" fmla="*/ 68 h 193"/>
                    <a:gd name="T4" fmla="*/ 14 w 335"/>
                    <a:gd name="T5" fmla="*/ 27 h 193"/>
                    <a:gd name="T6" fmla="*/ 107 w 335"/>
                    <a:gd name="T7" fmla="*/ 10 h 193"/>
                    <a:gd name="T8" fmla="*/ 248 w 335"/>
                    <a:gd name="T9" fmla="*/ 87 h 193"/>
                    <a:gd name="T10" fmla="*/ 335 w 335"/>
                    <a:gd name="T11" fmla="*/ 182 h 193"/>
                  </a:gdLst>
                  <a:ahLst/>
                  <a:cxnLst>
                    <a:cxn ang="0">
                      <a:pos x="T0" y="T1"/>
                    </a:cxn>
                    <a:cxn ang="0">
                      <a:pos x="T2" y="T3"/>
                    </a:cxn>
                    <a:cxn ang="0">
                      <a:pos x="T4" y="T5"/>
                    </a:cxn>
                    <a:cxn ang="0">
                      <a:pos x="T6" y="T7"/>
                    </a:cxn>
                    <a:cxn ang="0">
                      <a:pos x="T8" y="T9"/>
                    </a:cxn>
                    <a:cxn ang="0">
                      <a:pos x="T10" y="T11"/>
                    </a:cxn>
                  </a:cxnLst>
                  <a:rect l="0" t="0" r="r" b="b"/>
                  <a:pathLst>
                    <a:path w="335" h="193">
                      <a:moveTo>
                        <a:pt x="22" y="193"/>
                      </a:moveTo>
                      <a:cubicBezTo>
                        <a:pt x="22" y="172"/>
                        <a:pt x="24" y="96"/>
                        <a:pt x="23" y="68"/>
                      </a:cubicBezTo>
                      <a:cubicBezTo>
                        <a:pt x="22" y="40"/>
                        <a:pt x="0" y="37"/>
                        <a:pt x="14" y="27"/>
                      </a:cubicBezTo>
                      <a:cubicBezTo>
                        <a:pt x="27" y="17"/>
                        <a:pt x="68" y="0"/>
                        <a:pt x="107" y="10"/>
                      </a:cubicBezTo>
                      <a:cubicBezTo>
                        <a:pt x="145" y="19"/>
                        <a:pt x="210" y="59"/>
                        <a:pt x="248" y="87"/>
                      </a:cubicBezTo>
                      <a:cubicBezTo>
                        <a:pt x="286" y="116"/>
                        <a:pt x="310" y="148"/>
                        <a:pt x="335" y="182"/>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835" name="Freeform 51"/>
                <p:cNvSpPr>
                  <a:spLocks/>
                </p:cNvSpPr>
                <p:nvPr/>
              </p:nvSpPr>
              <p:spPr bwMode="auto">
                <a:xfrm>
                  <a:off x="1159" y="3100"/>
                  <a:ext cx="231" cy="285"/>
                </a:xfrm>
                <a:custGeom>
                  <a:avLst/>
                  <a:gdLst>
                    <a:gd name="T0" fmla="*/ 207 w 231"/>
                    <a:gd name="T1" fmla="*/ 50 h 285"/>
                    <a:gd name="T2" fmla="*/ 229 w 231"/>
                    <a:gd name="T3" fmla="*/ 4 h 285"/>
                    <a:gd name="T4" fmla="*/ 217 w 231"/>
                    <a:gd name="T5" fmla="*/ 24 h 285"/>
                    <a:gd name="T6" fmla="*/ 152 w 231"/>
                    <a:gd name="T7" fmla="*/ 125 h 285"/>
                    <a:gd name="T8" fmla="*/ 186 w 231"/>
                    <a:gd name="T9" fmla="*/ 178 h 285"/>
                    <a:gd name="T10" fmla="*/ 194 w 231"/>
                    <a:gd name="T11" fmla="*/ 272 h 285"/>
                    <a:gd name="T12" fmla="*/ 59 w 231"/>
                    <a:gd name="T13" fmla="*/ 258 h 285"/>
                    <a:gd name="T14" fmla="*/ 3 w 231"/>
                    <a:gd name="T15" fmla="*/ 256 h 285"/>
                    <a:gd name="T16" fmla="*/ 39 w 231"/>
                    <a:gd name="T17" fmla="*/ 25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85">
                      <a:moveTo>
                        <a:pt x="207" y="50"/>
                      </a:moveTo>
                      <a:cubicBezTo>
                        <a:pt x="211" y="43"/>
                        <a:pt x="227" y="8"/>
                        <a:pt x="229" y="4"/>
                      </a:cubicBezTo>
                      <a:cubicBezTo>
                        <a:pt x="231" y="0"/>
                        <a:pt x="230" y="4"/>
                        <a:pt x="217" y="24"/>
                      </a:cubicBezTo>
                      <a:cubicBezTo>
                        <a:pt x="204" y="44"/>
                        <a:pt x="157" y="99"/>
                        <a:pt x="152" y="125"/>
                      </a:cubicBezTo>
                      <a:cubicBezTo>
                        <a:pt x="147" y="151"/>
                        <a:pt x="179" y="154"/>
                        <a:pt x="186" y="178"/>
                      </a:cubicBezTo>
                      <a:cubicBezTo>
                        <a:pt x="193" y="202"/>
                        <a:pt x="215" y="259"/>
                        <a:pt x="194" y="272"/>
                      </a:cubicBezTo>
                      <a:cubicBezTo>
                        <a:pt x="173" y="285"/>
                        <a:pt x="91" y="261"/>
                        <a:pt x="59" y="258"/>
                      </a:cubicBezTo>
                      <a:cubicBezTo>
                        <a:pt x="27" y="255"/>
                        <a:pt x="6" y="257"/>
                        <a:pt x="3" y="256"/>
                      </a:cubicBezTo>
                      <a:cubicBezTo>
                        <a:pt x="0" y="255"/>
                        <a:pt x="32" y="254"/>
                        <a:pt x="39" y="254"/>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836" name="Freeform 52"/>
                <p:cNvSpPr>
                  <a:spLocks/>
                </p:cNvSpPr>
                <p:nvPr/>
              </p:nvSpPr>
              <p:spPr bwMode="auto">
                <a:xfrm>
                  <a:off x="621" y="2957"/>
                  <a:ext cx="730" cy="386"/>
                </a:xfrm>
                <a:custGeom>
                  <a:avLst/>
                  <a:gdLst>
                    <a:gd name="T0" fmla="*/ 77 w 730"/>
                    <a:gd name="T1" fmla="*/ 363 h 386"/>
                    <a:gd name="T2" fmla="*/ 41 w 730"/>
                    <a:gd name="T3" fmla="*/ 373 h 386"/>
                    <a:gd name="T4" fmla="*/ 321 w 730"/>
                    <a:gd name="T5" fmla="*/ 286 h 386"/>
                    <a:gd name="T6" fmla="*/ 485 w 730"/>
                    <a:gd name="T7" fmla="*/ 135 h 386"/>
                    <a:gd name="T8" fmla="*/ 594 w 730"/>
                    <a:gd name="T9" fmla="*/ 42 h 386"/>
                    <a:gd name="T10" fmla="*/ 717 w 730"/>
                    <a:gd name="T11" fmla="*/ 5 h 386"/>
                    <a:gd name="T12" fmla="*/ 675 w 730"/>
                    <a:gd name="T13" fmla="*/ 13 h 386"/>
                  </a:gdLst>
                  <a:ahLst/>
                  <a:cxnLst>
                    <a:cxn ang="0">
                      <a:pos x="T0" y="T1"/>
                    </a:cxn>
                    <a:cxn ang="0">
                      <a:pos x="T2" y="T3"/>
                    </a:cxn>
                    <a:cxn ang="0">
                      <a:pos x="T4" y="T5"/>
                    </a:cxn>
                    <a:cxn ang="0">
                      <a:pos x="T6" y="T7"/>
                    </a:cxn>
                    <a:cxn ang="0">
                      <a:pos x="T8" y="T9"/>
                    </a:cxn>
                    <a:cxn ang="0">
                      <a:pos x="T10" y="T11"/>
                    </a:cxn>
                    <a:cxn ang="0">
                      <a:pos x="T12" y="T13"/>
                    </a:cxn>
                  </a:cxnLst>
                  <a:rect l="0" t="0" r="r" b="b"/>
                  <a:pathLst>
                    <a:path w="730" h="386">
                      <a:moveTo>
                        <a:pt x="77" y="363"/>
                      </a:moveTo>
                      <a:cubicBezTo>
                        <a:pt x="71" y="365"/>
                        <a:pt x="0" y="386"/>
                        <a:pt x="41" y="373"/>
                      </a:cubicBezTo>
                      <a:cubicBezTo>
                        <a:pt x="82" y="360"/>
                        <a:pt x="247" y="326"/>
                        <a:pt x="321" y="286"/>
                      </a:cubicBezTo>
                      <a:cubicBezTo>
                        <a:pt x="395" y="246"/>
                        <a:pt x="440" y="175"/>
                        <a:pt x="485" y="135"/>
                      </a:cubicBezTo>
                      <a:cubicBezTo>
                        <a:pt x="530" y="94"/>
                        <a:pt x="555" y="64"/>
                        <a:pt x="594" y="42"/>
                      </a:cubicBezTo>
                      <a:cubicBezTo>
                        <a:pt x="633" y="20"/>
                        <a:pt x="704" y="10"/>
                        <a:pt x="717" y="5"/>
                      </a:cubicBezTo>
                      <a:cubicBezTo>
                        <a:pt x="730" y="0"/>
                        <a:pt x="684" y="11"/>
                        <a:pt x="675" y="13"/>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837" name="Freeform 53"/>
                <p:cNvSpPr>
                  <a:spLocks/>
                </p:cNvSpPr>
                <p:nvPr/>
              </p:nvSpPr>
              <p:spPr bwMode="auto">
                <a:xfrm>
                  <a:off x="708" y="2745"/>
                  <a:ext cx="769" cy="308"/>
                </a:xfrm>
                <a:custGeom>
                  <a:avLst/>
                  <a:gdLst>
                    <a:gd name="T0" fmla="*/ 730 w 769"/>
                    <a:gd name="T1" fmla="*/ 149 h 308"/>
                    <a:gd name="T2" fmla="*/ 764 w 769"/>
                    <a:gd name="T3" fmla="*/ 161 h 308"/>
                    <a:gd name="T4" fmla="*/ 758 w 769"/>
                    <a:gd name="T5" fmla="*/ 145 h 308"/>
                    <a:gd name="T6" fmla="*/ 716 w 769"/>
                    <a:gd name="T7" fmla="*/ 50 h 308"/>
                    <a:gd name="T8" fmla="*/ 627 w 769"/>
                    <a:gd name="T9" fmla="*/ 1 h 308"/>
                    <a:gd name="T10" fmla="*/ 482 w 769"/>
                    <a:gd name="T11" fmla="*/ 58 h 308"/>
                    <a:gd name="T12" fmla="*/ 298 w 769"/>
                    <a:gd name="T13" fmla="*/ 184 h 308"/>
                    <a:gd name="T14" fmla="*/ 149 w 769"/>
                    <a:gd name="T15" fmla="*/ 292 h 308"/>
                    <a:gd name="T16" fmla="*/ 28 w 769"/>
                    <a:gd name="T17" fmla="*/ 277 h 308"/>
                    <a:gd name="T18" fmla="*/ 3 w 769"/>
                    <a:gd name="T19" fmla="*/ 180 h 308"/>
                    <a:gd name="T20" fmla="*/ 19 w 769"/>
                    <a:gd name="T21" fmla="*/ 83 h 308"/>
                    <a:gd name="T22" fmla="*/ 116 w 769"/>
                    <a:gd name="T23" fmla="*/ 112 h 308"/>
                    <a:gd name="T24" fmla="*/ 150 w 769"/>
                    <a:gd name="T25" fmla="*/ 56 h 308"/>
                    <a:gd name="T26" fmla="*/ 243 w 769"/>
                    <a:gd name="T27" fmla="*/ 21 h 308"/>
                    <a:gd name="T28" fmla="*/ 312 w 769"/>
                    <a:gd name="T29" fmla="*/ 21 h 308"/>
                    <a:gd name="T30" fmla="*/ 322 w 769"/>
                    <a:gd name="T31" fmla="*/ 33 h 308"/>
                    <a:gd name="T32" fmla="*/ 278 w 769"/>
                    <a:gd name="T33" fmla="*/ 1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9" h="308">
                      <a:moveTo>
                        <a:pt x="730" y="149"/>
                      </a:moveTo>
                      <a:cubicBezTo>
                        <a:pt x="736" y="151"/>
                        <a:pt x="759" y="162"/>
                        <a:pt x="764" y="161"/>
                      </a:cubicBezTo>
                      <a:cubicBezTo>
                        <a:pt x="769" y="160"/>
                        <a:pt x="766" y="163"/>
                        <a:pt x="758" y="145"/>
                      </a:cubicBezTo>
                      <a:cubicBezTo>
                        <a:pt x="750" y="127"/>
                        <a:pt x="738" y="74"/>
                        <a:pt x="716" y="50"/>
                      </a:cubicBezTo>
                      <a:cubicBezTo>
                        <a:pt x="694" y="26"/>
                        <a:pt x="666" y="0"/>
                        <a:pt x="627" y="1"/>
                      </a:cubicBezTo>
                      <a:cubicBezTo>
                        <a:pt x="588" y="3"/>
                        <a:pt x="537" y="27"/>
                        <a:pt x="482" y="58"/>
                      </a:cubicBezTo>
                      <a:cubicBezTo>
                        <a:pt x="427" y="88"/>
                        <a:pt x="353" y="145"/>
                        <a:pt x="298" y="184"/>
                      </a:cubicBezTo>
                      <a:cubicBezTo>
                        <a:pt x="242" y="223"/>
                        <a:pt x="193" y="277"/>
                        <a:pt x="149" y="292"/>
                      </a:cubicBezTo>
                      <a:cubicBezTo>
                        <a:pt x="104" y="308"/>
                        <a:pt x="52" y="296"/>
                        <a:pt x="28" y="277"/>
                      </a:cubicBezTo>
                      <a:cubicBezTo>
                        <a:pt x="5" y="258"/>
                        <a:pt x="5" y="212"/>
                        <a:pt x="3" y="180"/>
                      </a:cubicBezTo>
                      <a:cubicBezTo>
                        <a:pt x="1" y="148"/>
                        <a:pt x="0" y="94"/>
                        <a:pt x="19" y="83"/>
                      </a:cubicBezTo>
                      <a:cubicBezTo>
                        <a:pt x="37" y="71"/>
                        <a:pt x="94" y="116"/>
                        <a:pt x="116" y="112"/>
                      </a:cubicBezTo>
                      <a:cubicBezTo>
                        <a:pt x="138" y="107"/>
                        <a:pt x="129" y="71"/>
                        <a:pt x="150" y="56"/>
                      </a:cubicBezTo>
                      <a:cubicBezTo>
                        <a:pt x="172" y="40"/>
                        <a:pt x="216" y="27"/>
                        <a:pt x="243" y="21"/>
                      </a:cubicBezTo>
                      <a:cubicBezTo>
                        <a:pt x="270" y="15"/>
                        <a:pt x="299" y="19"/>
                        <a:pt x="312" y="21"/>
                      </a:cubicBezTo>
                      <a:cubicBezTo>
                        <a:pt x="325" y="23"/>
                        <a:pt x="328" y="34"/>
                        <a:pt x="322" y="33"/>
                      </a:cubicBezTo>
                      <a:cubicBezTo>
                        <a:pt x="316" y="32"/>
                        <a:pt x="287" y="19"/>
                        <a:pt x="278" y="15"/>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67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680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682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46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9276" y="1747737"/>
            <a:ext cx="3428571" cy="2400000"/>
          </a:xfrm>
          <a:prstGeom prst="rect">
            <a:avLst/>
          </a:prstGeom>
        </p:spPr>
      </p:pic>
      <p:sp>
        <p:nvSpPr>
          <p:cNvPr id="36866" name="Rectangle 2"/>
          <p:cNvSpPr>
            <a:spLocks noGrp="1" noChangeArrowheads="1"/>
          </p:cNvSpPr>
          <p:nvPr>
            <p:ph type="title"/>
          </p:nvPr>
        </p:nvSpPr>
        <p:spPr>
          <a:xfrm>
            <a:off x="685800" y="304800"/>
            <a:ext cx="7772400" cy="1143000"/>
          </a:xfrm>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chemeClr val="tx1"/>
                </a:solidFill>
                <a:latin typeface="Arial" charset="0"/>
              </a:rPr>
              <a:t>Protein Purification</a:t>
            </a:r>
          </a:p>
        </p:txBody>
      </p:sp>
      <p:pic>
        <p:nvPicPr>
          <p:cNvPr id="36867" name="Picture 3" descr="ak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371600"/>
            <a:ext cx="41148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98722" name="Picture 2" descr="Image result for eppendorf tub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3305" y="5172008"/>
            <a:ext cx="1433730" cy="143373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bwMode="auto">
          <a:xfrm>
            <a:off x="6948840" y="4100362"/>
            <a:ext cx="712870" cy="558265"/>
          </a:xfrm>
          <a:custGeom>
            <a:avLst/>
            <a:gdLst>
              <a:gd name="connsiteX0" fmla="*/ 0 w 242256"/>
              <a:gd name="connsiteY0" fmla="*/ 0 h 731520"/>
              <a:gd name="connsiteX1" fmla="*/ 240631 w 242256"/>
              <a:gd name="connsiteY1" fmla="*/ 442762 h 731520"/>
              <a:gd name="connsiteX2" fmla="*/ 86627 w 242256"/>
              <a:gd name="connsiteY2" fmla="*/ 731520 h 731520"/>
              <a:gd name="connsiteX0" fmla="*/ 0 w 694632"/>
              <a:gd name="connsiteY0" fmla="*/ 0 h 558265"/>
              <a:gd name="connsiteX1" fmla="*/ 240631 w 694632"/>
              <a:gd name="connsiteY1" fmla="*/ 442762 h 558265"/>
              <a:gd name="connsiteX2" fmla="*/ 683394 w 694632"/>
              <a:gd name="connsiteY2" fmla="*/ 558265 h 558265"/>
              <a:gd name="connsiteX0" fmla="*/ 249361 w 938397"/>
              <a:gd name="connsiteY0" fmla="*/ 0 h 728944"/>
              <a:gd name="connsiteX1" fmla="*/ 18354 w 938397"/>
              <a:gd name="connsiteY1" fmla="*/ 712269 h 728944"/>
              <a:gd name="connsiteX2" fmla="*/ 932755 w 938397"/>
              <a:gd name="connsiteY2" fmla="*/ 558265 h 728944"/>
              <a:gd name="connsiteX0" fmla="*/ 236164 w 919558"/>
              <a:gd name="connsiteY0" fmla="*/ 0 h 721446"/>
              <a:gd name="connsiteX1" fmla="*/ 5157 w 919558"/>
              <a:gd name="connsiteY1" fmla="*/ 712269 h 721446"/>
              <a:gd name="connsiteX2" fmla="*/ 563424 w 919558"/>
              <a:gd name="connsiteY2" fmla="*/ 413885 h 721446"/>
              <a:gd name="connsiteX3" fmla="*/ 919558 w 919558"/>
              <a:gd name="connsiteY3" fmla="*/ 558265 h 721446"/>
              <a:gd name="connsiteX0" fmla="*/ 236164 w 919558"/>
              <a:gd name="connsiteY0" fmla="*/ 0 h 721446"/>
              <a:gd name="connsiteX1" fmla="*/ 5157 w 919558"/>
              <a:gd name="connsiteY1" fmla="*/ 712269 h 721446"/>
              <a:gd name="connsiteX2" fmla="*/ 563424 w 919558"/>
              <a:gd name="connsiteY2" fmla="*/ 413885 h 721446"/>
              <a:gd name="connsiteX3" fmla="*/ 919558 w 919558"/>
              <a:gd name="connsiteY3" fmla="*/ 558265 h 721446"/>
              <a:gd name="connsiteX0" fmla="*/ 29476 w 712870"/>
              <a:gd name="connsiteY0" fmla="*/ 0 h 558265"/>
              <a:gd name="connsiteX1" fmla="*/ 10225 w 712870"/>
              <a:gd name="connsiteY1" fmla="*/ 365759 h 558265"/>
              <a:gd name="connsiteX2" fmla="*/ 356736 w 712870"/>
              <a:gd name="connsiteY2" fmla="*/ 413885 h 558265"/>
              <a:gd name="connsiteX3" fmla="*/ 712870 w 712870"/>
              <a:gd name="connsiteY3" fmla="*/ 558265 h 558265"/>
            </a:gdLst>
            <a:ahLst/>
            <a:cxnLst>
              <a:cxn ang="0">
                <a:pos x="connsiteX0" y="connsiteY0"/>
              </a:cxn>
              <a:cxn ang="0">
                <a:pos x="connsiteX1" y="connsiteY1"/>
              </a:cxn>
              <a:cxn ang="0">
                <a:pos x="connsiteX2" y="connsiteY2"/>
              </a:cxn>
              <a:cxn ang="0">
                <a:pos x="connsiteX3" y="connsiteY3"/>
              </a:cxn>
            </a:cxnLst>
            <a:rect l="l" t="t" r="r" b="b"/>
            <a:pathLst>
              <a:path w="712870" h="558265">
                <a:moveTo>
                  <a:pt x="29476" y="0"/>
                </a:moveTo>
                <a:cubicBezTo>
                  <a:pt x="142572" y="160421"/>
                  <a:pt x="-44318" y="296778"/>
                  <a:pt x="10225" y="365759"/>
                </a:cubicBezTo>
                <a:cubicBezTo>
                  <a:pt x="64768" y="434740"/>
                  <a:pt x="204336" y="439552"/>
                  <a:pt x="356736" y="413885"/>
                </a:cubicBezTo>
                <a:cubicBezTo>
                  <a:pt x="509136" y="388218"/>
                  <a:pt x="692016" y="308008"/>
                  <a:pt x="712870" y="558265"/>
                </a:cubicBezTo>
              </a:path>
            </a:pathLst>
          </a:custGeom>
          <a:noFill/>
          <a:ln w="762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smtClean="0">
              <a:ln>
                <a:noFill/>
              </a:ln>
              <a:solidFill>
                <a:srgbClr val="FFFFFF"/>
              </a:solidFill>
              <a:effectLst/>
              <a:latin typeface="Arial" charset="0"/>
            </a:endParaRPr>
          </a:p>
        </p:txBody>
      </p:sp>
      <p:sp>
        <p:nvSpPr>
          <p:cNvPr id="4" name="Freeform 3"/>
          <p:cNvSpPr/>
          <p:nvPr/>
        </p:nvSpPr>
        <p:spPr bwMode="auto">
          <a:xfrm>
            <a:off x="7564559" y="5053264"/>
            <a:ext cx="116402" cy="192504"/>
          </a:xfrm>
          <a:custGeom>
            <a:avLst/>
            <a:gdLst>
              <a:gd name="connsiteX0" fmla="*/ 163971 w 327824"/>
              <a:gd name="connsiteY0" fmla="*/ 0 h 568087"/>
              <a:gd name="connsiteX1" fmla="*/ 231347 w 327824"/>
              <a:gd name="connsiteY1" fmla="*/ 115503 h 568087"/>
              <a:gd name="connsiteX2" fmla="*/ 327600 w 327824"/>
              <a:gd name="connsiteY2" fmla="*/ 317634 h 568087"/>
              <a:gd name="connsiteX3" fmla="*/ 202472 w 327824"/>
              <a:gd name="connsiteY3" fmla="*/ 567891 h 568087"/>
              <a:gd name="connsiteX4" fmla="*/ 341 w 327824"/>
              <a:gd name="connsiteY4" fmla="*/ 356135 h 568087"/>
              <a:gd name="connsiteX5" fmla="*/ 163971 w 327824"/>
              <a:gd name="connsiteY5" fmla="*/ 173255 h 568087"/>
              <a:gd name="connsiteX0" fmla="*/ 163971 w 327824"/>
              <a:gd name="connsiteY0" fmla="*/ 0 h 481625"/>
              <a:gd name="connsiteX1" fmla="*/ 231347 w 327824"/>
              <a:gd name="connsiteY1" fmla="*/ 115503 h 481625"/>
              <a:gd name="connsiteX2" fmla="*/ 327600 w 327824"/>
              <a:gd name="connsiteY2" fmla="*/ 317634 h 481625"/>
              <a:gd name="connsiteX3" fmla="*/ 202472 w 327824"/>
              <a:gd name="connsiteY3" fmla="*/ 481263 h 481625"/>
              <a:gd name="connsiteX4" fmla="*/ 341 w 327824"/>
              <a:gd name="connsiteY4" fmla="*/ 356135 h 481625"/>
              <a:gd name="connsiteX5" fmla="*/ 163971 w 327824"/>
              <a:gd name="connsiteY5" fmla="*/ 173255 h 481625"/>
              <a:gd name="connsiteX0" fmla="*/ 164528 w 328381"/>
              <a:gd name="connsiteY0" fmla="*/ 0 h 481762"/>
              <a:gd name="connsiteX1" fmla="*/ 231904 w 328381"/>
              <a:gd name="connsiteY1" fmla="*/ 115503 h 481762"/>
              <a:gd name="connsiteX2" fmla="*/ 328157 w 328381"/>
              <a:gd name="connsiteY2" fmla="*/ 317634 h 481762"/>
              <a:gd name="connsiteX3" fmla="*/ 203029 w 328381"/>
              <a:gd name="connsiteY3" fmla="*/ 481263 h 481762"/>
              <a:gd name="connsiteX4" fmla="*/ 898 w 328381"/>
              <a:gd name="connsiteY4" fmla="*/ 356135 h 481762"/>
              <a:gd name="connsiteX5" fmla="*/ 145278 w 328381"/>
              <a:gd name="connsiteY5" fmla="*/ 28876 h 481762"/>
              <a:gd name="connsiteX0" fmla="*/ 164528 w 328381"/>
              <a:gd name="connsiteY0" fmla="*/ 0 h 481762"/>
              <a:gd name="connsiteX1" fmla="*/ 231904 w 328381"/>
              <a:gd name="connsiteY1" fmla="*/ 115503 h 481762"/>
              <a:gd name="connsiteX2" fmla="*/ 328157 w 328381"/>
              <a:gd name="connsiteY2" fmla="*/ 317634 h 481762"/>
              <a:gd name="connsiteX3" fmla="*/ 203029 w 328381"/>
              <a:gd name="connsiteY3" fmla="*/ 481263 h 481762"/>
              <a:gd name="connsiteX4" fmla="*/ 898 w 328381"/>
              <a:gd name="connsiteY4" fmla="*/ 356135 h 481762"/>
              <a:gd name="connsiteX5" fmla="*/ 145278 w 328381"/>
              <a:gd name="connsiteY5" fmla="*/ 28876 h 481762"/>
              <a:gd name="connsiteX0" fmla="*/ 164528 w 328381"/>
              <a:gd name="connsiteY0" fmla="*/ 0 h 481762"/>
              <a:gd name="connsiteX1" fmla="*/ 231904 w 328381"/>
              <a:gd name="connsiteY1" fmla="*/ 115503 h 481762"/>
              <a:gd name="connsiteX2" fmla="*/ 328157 w 328381"/>
              <a:gd name="connsiteY2" fmla="*/ 317634 h 481762"/>
              <a:gd name="connsiteX3" fmla="*/ 203029 w 328381"/>
              <a:gd name="connsiteY3" fmla="*/ 481263 h 481762"/>
              <a:gd name="connsiteX4" fmla="*/ 898 w 328381"/>
              <a:gd name="connsiteY4" fmla="*/ 356135 h 481762"/>
              <a:gd name="connsiteX5" fmla="*/ 145278 w 328381"/>
              <a:gd name="connsiteY5" fmla="*/ 28876 h 481762"/>
              <a:gd name="connsiteX6" fmla="*/ 164528 w 328381"/>
              <a:gd name="connsiteY6" fmla="*/ 0 h 48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381" h="481762">
                <a:moveTo>
                  <a:pt x="164528" y="0"/>
                </a:moveTo>
                <a:cubicBezTo>
                  <a:pt x="184580" y="31282"/>
                  <a:pt x="204633" y="62564"/>
                  <a:pt x="231904" y="115503"/>
                </a:cubicBezTo>
                <a:cubicBezTo>
                  <a:pt x="259175" y="168442"/>
                  <a:pt x="332970" y="256674"/>
                  <a:pt x="328157" y="317634"/>
                </a:cubicBezTo>
                <a:cubicBezTo>
                  <a:pt x="323344" y="378594"/>
                  <a:pt x="257572" y="474846"/>
                  <a:pt x="203029" y="481263"/>
                </a:cubicBezTo>
                <a:cubicBezTo>
                  <a:pt x="148486" y="487680"/>
                  <a:pt x="10523" y="431533"/>
                  <a:pt x="898" y="356135"/>
                </a:cubicBezTo>
                <a:cubicBezTo>
                  <a:pt x="-8727" y="280737"/>
                  <a:pt x="60254" y="212558"/>
                  <a:pt x="145278" y="28876"/>
                </a:cubicBezTo>
                <a:lnTo>
                  <a:pt x="164528" y="0"/>
                </a:lnTo>
                <a:close/>
              </a:path>
            </a:pathLst>
          </a:custGeom>
          <a:solidFill>
            <a:srgbClr val="0066F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smtClean="0">
              <a:ln>
                <a:noFill/>
              </a:ln>
              <a:solidFill>
                <a:srgbClr val="FFFFFF"/>
              </a:solidFill>
              <a:effectLst/>
              <a:latin typeface="Arial" charset="0"/>
            </a:endParaRPr>
          </a:p>
        </p:txBody>
      </p:sp>
      <p:sp>
        <p:nvSpPr>
          <p:cNvPr id="9" name="Freeform 8"/>
          <p:cNvSpPr/>
          <p:nvPr/>
        </p:nvSpPr>
        <p:spPr bwMode="auto">
          <a:xfrm>
            <a:off x="7572580" y="4772527"/>
            <a:ext cx="116402" cy="192504"/>
          </a:xfrm>
          <a:custGeom>
            <a:avLst/>
            <a:gdLst>
              <a:gd name="connsiteX0" fmla="*/ 163971 w 327824"/>
              <a:gd name="connsiteY0" fmla="*/ 0 h 568087"/>
              <a:gd name="connsiteX1" fmla="*/ 231347 w 327824"/>
              <a:gd name="connsiteY1" fmla="*/ 115503 h 568087"/>
              <a:gd name="connsiteX2" fmla="*/ 327600 w 327824"/>
              <a:gd name="connsiteY2" fmla="*/ 317634 h 568087"/>
              <a:gd name="connsiteX3" fmla="*/ 202472 w 327824"/>
              <a:gd name="connsiteY3" fmla="*/ 567891 h 568087"/>
              <a:gd name="connsiteX4" fmla="*/ 341 w 327824"/>
              <a:gd name="connsiteY4" fmla="*/ 356135 h 568087"/>
              <a:gd name="connsiteX5" fmla="*/ 163971 w 327824"/>
              <a:gd name="connsiteY5" fmla="*/ 173255 h 568087"/>
              <a:gd name="connsiteX0" fmla="*/ 163971 w 327824"/>
              <a:gd name="connsiteY0" fmla="*/ 0 h 481625"/>
              <a:gd name="connsiteX1" fmla="*/ 231347 w 327824"/>
              <a:gd name="connsiteY1" fmla="*/ 115503 h 481625"/>
              <a:gd name="connsiteX2" fmla="*/ 327600 w 327824"/>
              <a:gd name="connsiteY2" fmla="*/ 317634 h 481625"/>
              <a:gd name="connsiteX3" fmla="*/ 202472 w 327824"/>
              <a:gd name="connsiteY3" fmla="*/ 481263 h 481625"/>
              <a:gd name="connsiteX4" fmla="*/ 341 w 327824"/>
              <a:gd name="connsiteY4" fmla="*/ 356135 h 481625"/>
              <a:gd name="connsiteX5" fmla="*/ 163971 w 327824"/>
              <a:gd name="connsiteY5" fmla="*/ 173255 h 481625"/>
              <a:gd name="connsiteX0" fmla="*/ 164528 w 328381"/>
              <a:gd name="connsiteY0" fmla="*/ 0 h 481762"/>
              <a:gd name="connsiteX1" fmla="*/ 231904 w 328381"/>
              <a:gd name="connsiteY1" fmla="*/ 115503 h 481762"/>
              <a:gd name="connsiteX2" fmla="*/ 328157 w 328381"/>
              <a:gd name="connsiteY2" fmla="*/ 317634 h 481762"/>
              <a:gd name="connsiteX3" fmla="*/ 203029 w 328381"/>
              <a:gd name="connsiteY3" fmla="*/ 481263 h 481762"/>
              <a:gd name="connsiteX4" fmla="*/ 898 w 328381"/>
              <a:gd name="connsiteY4" fmla="*/ 356135 h 481762"/>
              <a:gd name="connsiteX5" fmla="*/ 145278 w 328381"/>
              <a:gd name="connsiteY5" fmla="*/ 28876 h 481762"/>
              <a:gd name="connsiteX0" fmla="*/ 164528 w 328381"/>
              <a:gd name="connsiteY0" fmla="*/ 0 h 481762"/>
              <a:gd name="connsiteX1" fmla="*/ 231904 w 328381"/>
              <a:gd name="connsiteY1" fmla="*/ 115503 h 481762"/>
              <a:gd name="connsiteX2" fmla="*/ 328157 w 328381"/>
              <a:gd name="connsiteY2" fmla="*/ 317634 h 481762"/>
              <a:gd name="connsiteX3" fmla="*/ 203029 w 328381"/>
              <a:gd name="connsiteY3" fmla="*/ 481263 h 481762"/>
              <a:gd name="connsiteX4" fmla="*/ 898 w 328381"/>
              <a:gd name="connsiteY4" fmla="*/ 356135 h 481762"/>
              <a:gd name="connsiteX5" fmla="*/ 145278 w 328381"/>
              <a:gd name="connsiteY5" fmla="*/ 28876 h 481762"/>
              <a:gd name="connsiteX0" fmla="*/ 164528 w 328381"/>
              <a:gd name="connsiteY0" fmla="*/ 0 h 481762"/>
              <a:gd name="connsiteX1" fmla="*/ 231904 w 328381"/>
              <a:gd name="connsiteY1" fmla="*/ 115503 h 481762"/>
              <a:gd name="connsiteX2" fmla="*/ 328157 w 328381"/>
              <a:gd name="connsiteY2" fmla="*/ 317634 h 481762"/>
              <a:gd name="connsiteX3" fmla="*/ 203029 w 328381"/>
              <a:gd name="connsiteY3" fmla="*/ 481263 h 481762"/>
              <a:gd name="connsiteX4" fmla="*/ 898 w 328381"/>
              <a:gd name="connsiteY4" fmla="*/ 356135 h 481762"/>
              <a:gd name="connsiteX5" fmla="*/ 145278 w 328381"/>
              <a:gd name="connsiteY5" fmla="*/ 28876 h 481762"/>
              <a:gd name="connsiteX6" fmla="*/ 164528 w 328381"/>
              <a:gd name="connsiteY6" fmla="*/ 0 h 48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381" h="481762">
                <a:moveTo>
                  <a:pt x="164528" y="0"/>
                </a:moveTo>
                <a:cubicBezTo>
                  <a:pt x="184580" y="31282"/>
                  <a:pt x="204633" y="62564"/>
                  <a:pt x="231904" y="115503"/>
                </a:cubicBezTo>
                <a:cubicBezTo>
                  <a:pt x="259175" y="168442"/>
                  <a:pt x="332970" y="256674"/>
                  <a:pt x="328157" y="317634"/>
                </a:cubicBezTo>
                <a:cubicBezTo>
                  <a:pt x="323344" y="378594"/>
                  <a:pt x="257572" y="474846"/>
                  <a:pt x="203029" y="481263"/>
                </a:cubicBezTo>
                <a:cubicBezTo>
                  <a:pt x="148486" y="487680"/>
                  <a:pt x="10523" y="431533"/>
                  <a:pt x="898" y="356135"/>
                </a:cubicBezTo>
                <a:cubicBezTo>
                  <a:pt x="-8727" y="280737"/>
                  <a:pt x="60254" y="212558"/>
                  <a:pt x="145278" y="28876"/>
                </a:cubicBezTo>
                <a:lnTo>
                  <a:pt x="164528" y="0"/>
                </a:lnTo>
                <a:close/>
              </a:path>
            </a:pathLst>
          </a:custGeom>
          <a:solidFill>
            <a:srgbClr val="0066F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smtClean="0">
              <a:ln>
                <a:noFill/>
              </a:ln>
              <a:solidFill>
                <a:srgbClr val="FFFFFF"/>
              </a:solidFill>
              <a:effectLst/>
              <a:latin typeface="Arial" charset="0"/>
            </a:endParaRPr>
          </a:p>
        </p:txBody>
      </p:sp>
    </p:spTree>
    <p:extLst>
      <p:ext uri="{BB962C8B-B14F-4D97-AF65-F5344CB8AC3E}">
        <p14:creationId xmlns:p14="http://schemas.microsoft.com/office/powerpoint/2010/main" val="8803328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987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sz="4000" b="1">
                <a:solidFill>
                  <a:schemeClr val="tx1"/>
                </a:solidFill>
                <a:latin typeface="Arial" charset="0"/>
              </a:rPr>
              <a:t>How much do proteins cost?</a:t>
            </a:r>
          </a:p>
        </p:txBody>
      </p:sp>
      <p:sp>
        <p:nvSpPr>
          <p:cNvPr id="51203" name="Rectangle 3"/>
          <p:cNvSpPr>
            <a:spLocks noGrp="1" noChangeArrowheads="1"/>
          </p:cNvSpPr>
          <p:nvPr>
            <p:ph idx="1"/>
          </p:nvPr>
        </p:nvSpPr>
        <p:spPr/>
        <p:txBody>
          <a:bodyPr/>
          <a:lstStyle/>
          <a:p>
            <a:pPr>
              <a:lnSpc>
                <a:spcPct val="140000"/>
              </a:lnSpc>
            </a:pPr>
            <a:r>
              <a:rPr lang="en-US" altLang="en-US" sz="3600" dirty="0">
                <a:latin typeface="Arial" charset="0"/>
              </a:rPr>
              <a:t>Gold: </a:t>
            </a:r>
            <a:r>
              <a:rPr lang="en-US" altLang="en-US" sz="3600" dirty="0" smtClean="0">
                <a:latin typeface="Arial" charset="0"/>
              </a:rPr>
              <a:t>$</a:t>
            </a:r>
            <a:r>
              <a:rPr lang="en-US" altLang="en-US" sz="3600" dirty="0" smtClean="0">
                <a:latin typeface="Arial" charset="0"/>
              </a:rPr>
              <a:t>1,20</a:t>
            </a:r>
            <a:r>
              <a:rPr lang="en-US" altLang="en-US" sz="3600" dirty="0" smtClean="0">
                <a:latin typeface="Arial" charset="0"/>
              </a:rPr>
              <a:t>0/ounce</a:t>
            </a:r>
            <a:endParaRPr lang="en-US" altLang="en-US" sz="3600" dirty="0">
              <a:latin typeface="Arial" charset="0"/>
            </a:endParaRPr>
          </a:p>
          <a:p>
            <a:pPr>
              <a:lnSpc>
                <a:spcPct val="140000"/>
              </a:lnSpc>
            </a:pPr>
            <a:r>
              <a:rPr lang="en-US" altLang="en-US" sz="3600" dirty="0">
                <a:latin typeface="Arial" charset="0"/>
              </a:rPr>
              <a:t>Lysozyme: $</a:t>
            </a:r>
            <a:r>
              <a:rPr lang="en-US" altLang="en-US" sz="3600" dirty="0" smtClean="0">
                <a:latin typeface="Arial" charset="0"/>
              </a:rPr>
              <a:t>1,500/ounce</a:t>
            </a:r>
            <a:endParaRPr lang="en-US" altLang="en-US" sz="3600" dirty="0">
              <a:latin typeface="Arial" charset="0"/>
            </a:endParaRPr>
          </a:p>
          <a:p>
            <a:pPr>
              <a:lnSpc>
                <a:spcPct val="140000"/>
              </a:lnSpc>
            </a:pPr>
            <a:r>
              <a:rPr lang="en-US" altLang="en-US" sz="3600" dirty="0">
                <a:latin typeface="Arial" charset="0"/>
              </a:rPr>
              <a:t>HIV protease: ~$10</a:t>
            </a:r>
            <a:r>
              <a:rPr lang="en-US" altLang="en-US" sz="3600" baseline="30000" dirty="0">
                <a:latin typeface="Arial" charset="0"/>
              </a:rPr>
              <a:t>9</a:t>
            </a:r>
            <a:r>
              <a:rPr lang="en-US" altLang="en-US" sz="3600" dirty="0">
                <a:latin typeface="Arial" charset="0"/>
              </a:rPr>
              <a:t>/ounce</a:t>
            </a:r>
          </a:p>
          <a:p>
            <a:pPr>
              <a:lnSpc>
                <a:spcPct val="140000"/>
              </a:lnSpc>
            </a:pPr>
            <a:r>
              <a:rPr lang="en-US" altLang="en-US" sz="3600" dirty="0">
                <a:latin typeface="Arial" charset="0"/>
              </a:rPr>
              <a:t>Antimatter: ~$10</a:t>
            </a:r>
            <a:r>
              <a:rPr lang="en-US" altLang="en-US" sz="3600" baseline="30000" dirty="0">
                <a:latin typeface="Arial" charset="0"/>
              </a:rPr>
              <a:t>15</a:t>
            </a:r>
            <a:r>
              <a:rPr lang="en-US" altLang="en-US" sz="3600" dirty="0">
                <a:latin typeface="Arial" charset="0"/>
              </a:rPr>
              <a:t>/ounce</a:t>
            </a:r>
          </a:p>
          <a:p>
            <a:pPr>
              <a:buFontTx/>
              <a:buNone/>
            </a:pPr>
            <a:endParaRPr lang="en-US" altLang="en-US" sz="3600" dirty="0">
              <a:latin typeface="Arial" charset="0"/>
            </a:endParaRPr>
          </a:p>
        </p:txBody>
      </p:sp>
    </p:spTree>
    <p:extLst>
      <p:ext uri="{BB962C8B-B14F-4D97-AF65-F5344CB8AC3E}">
        <p14:creationId xmlns:p14="http://schemas.microsoft.com/office/powerpoint/2010/main" val="9997103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0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2"/>
          <p:cNvGrpSpPr>
            <a:grpSpLocks/>
          </p:cNvGrpSpPr>
          <p:nvPr/>
        </p:nvGrpSpPr>
        <p:grpSpPr bwMode="auto">
          <a:xfrm>
            <a:off x="406400" y="1042988"/>
            <a:ext cx="8267700" cy="5510212"/>
            <a:chOff x="336" y="849"/>
            <a:chExt cx="5859" cy="3471"/>
          </a:xfrm>
        </p:grpSpPr>
        <p:pic>
          <p:nvPicPr>
            <p:cNvPr id="9227" name="Picture 3" descr="Hi-Thrus"/>
            <p:cNvPicPr>
              <a:picLocks noChangeAspect="1" noChangeArrowheads="1"/>
            </p:cNvPicPr>
            <p:nvPr/>
          </p:nvPicPr>
          <p:blipFill>
            <a:blip r:embed="rId3">
              <a:extLst>
                <a:ext uri="{28A0092B-C50C-407E-A947-70E740481C1C}">
                  <a14:useLocalDpi xmlns:a14="http://schemas.microsoft.com/office/drawing/2010/main" val="0"/>
                </a:ext>
              </a:extLst>
            </a:blip>
            <a:srcRect r="16669"/>
            <a:stretch>
              <a:fillRect/>
            </a:stretch>
          </p:blipFill>
          <p:spPr bwMode="auto">
            <a:xfrm>
              <a:off x="336" y="849"/>
              <a:ext cx="5859" cy="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Rectangle 4"/>
            <p:cNvSpPr>
              <a:spLocks noChangeArrowheads="1"/>
            </p:cNvSpPr>
            <p:nvPr/>
          </p:nvSpPr>
          <p:spPr bwMode="auto">
            <a:xfrm>
              <a:off x="432" y="1824"/>
              <a:ext cx="864" cy="528"/>
            </a:xfrm>
            <a:prstGeom prst="rect">
              <a:avLst/>
            </a:prstGeom>
            <a:solidFill>
              <a:schemeClr val="bg1"/>
            </a:solidFill>
            <a:ln w="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9229" name="Rectangle 5"/>
            <p:cNvSpPr>
              <a:spLocks noChangeArrowheads="1"/>
            </p:cNvSpPr>
            <p:nvPr/>
          </p:nvSpPr>
          <p:spPr bwMode="auto">
            <a:xfrm>
              <a:off x="1680" y="2352"/>
              <a:ext cx="816" cy="624"/>
            </a:xfrm>
            <a:prstGeom prst="rect">
              <a:avLst/>
            </a:prstGeom>
            <a:solidFill>
              <a:schemeClr val="bg1"/>
            </a:solidFill>
            <a:ln w="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9230" name="Rectangle 6"/>
            <p:cNvSpPr>
              <a:spLocks noChangeArrowheads="1"/>
            </p:cNvSpPr>
            <p:nvPr/>
          </p:nvSpPr>
          <p:spPr bwMode="auto">
            <a:xfrm>
              <a:off x="2688" y="2928"/>
              <a:ext cx="1200" cy="384"/>
            </a:xfrm>
            <a:prstGeom prst="rect">
              <a:avLst/>
            </a:prstGeom>
            <a:solidFill>
              <a:schemeClr val="bg1"/>
            </a:solidFill>
            <a:ln w="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9231" name="Rectangle 7"/>
            <p:cNvSpPr>
              <a:spLocks noChangeArrowheads="1"/>
            </p:cNvSpPr>
            <p:nvPr/>
          </p:nvSpPr>
          <p:spPr bwMode="auto">
            <a:xfrm>
              <a:off x="4080" y="3504"/>
              <a:ext cx="816" cy="576"/>
            </a:xfrm>
            <a:prstGeom prst="rect">
              <a:avLst/>
            </a:prstGeom>
            <a:solidFill>
              <a:schemeClr val="bg1"/>
            </a:solidFill>
            <a:ln w="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9232" name="Rectangle 8"/>
            <p:cNvSpPr>
              <a:spLocks noChangeArrowheads="1"/>
            </p:cNvSpPr>
            <p:nvPr/>
          </p:nvSpPr>
          <p:spPr bwMode="auto">
            <a:xfrm>
              <a:off x="5328" y="4032"/>
              <a:ext cx="720" cy="192"/>
            </a:xfrm>
            <a:prstGeom prst="rect">
              <a:avLst/>
            </a:prstGeom>
            <a:solidFill>
              <a:schemeClr val="bg1"/>
            </a:solidFill>
            <a:ln w="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sp>
        <p:nvSpPr>
          <p:cNvPr id="9219" name="Text Box 11"/>
          <p:cNvSpPr txBox="1">
            <a:spLocks noChangeArrowheads="1"/>
          </p:cNvSpPr>
          <p:nvPr/>
        </p:nvSpPr>
        <p:spPr bwMode="auto">
          <a:xfrm>
            <a:off x="460375" y="3276600"/>
            <a:ext cx="1635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2400" smtClean="0">
              <a:solidFill>
                <a:srgbClr val="000000"/>
              </a:solidFill>
            </a:endParaRPr>
          </a:p>
        </p:txBody>
      </p:sp>
      <p:sp>
        <p:nvSpPr>
          <p:cNvPr id="9220" name="Text Box 12"/>
          <p:cNvSpPr txBox="1">
            <a:spLocks noChangeArrowheads="1"/>
          </p:cNvSpPr>
          <p:nvPr/>
        </p:nvSpPr>
        <p:spPr bwMode="auto">
          <a:xfrm>
            <a:off x="449487" y="2821414"/>
            <a:ext cx="1398140" cy="830997"/>
          </a:xfrm>
          <a:prstGeom prst="rect">
            <a:avLst/>
          </a:prstGeom>
          <a:noFill/>
          <a:ln w="9525">
            <a:no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dirty="0" smtClean="0">
                <a:solidFill>
                  <a:srgbClr val="000000"/>
                </a:solidFill>
              </a:rPr>
              <a:t>0. Purify</a:t>
            </a:r>
          </a:p>
          <a:p>
            <a:pPr algn="ctr" eaLnBrk="1" hangingPunct="1"/>
            <a:r>
              <a:rPr lang="en-US" altLang="en-US" sz="2400" b="1" dirty="0" smtClean="0">
                <a:solidFill>
                  <a:srgbClr val="000000"/>
                </a:solidFill>
              </a:rPr>
              <a:t>protein</a:t>
            </a:r>
          </a:p>
        </p:txBody>
      </p:sp>
      <p:sp>
        <p:nvSpPr>
          <p:cNvPr id="9221" name="Text Box 13"/>
          <p:cNvSpPr txBox="1">
            <a:spLocks noChangeArrowheads="1"/>
          </p:cNvSpPr>
          <p:nvPr/>
        </p:nvSpPr>
        <p:spPr bwMode="auto">
          <a:xfrm>
            <a:off x="5325471" y="2826176"/>
            <a:ext cx="1895071" cy="830997"/>
          </a:xfrm>
          <a:prstGeom prst="rect">
            <a:avLst/>
          </a:prstGeom>
          <a:noFill/>
          <a:ln w="9525">
            <a:no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smtClean="0">
                <a:solidFill>
                  <a:srgbClr val="000000"/>
                </a:solidFill>
              </a:rPr>
              <a:t>3. Calculate</a:t>
            </a:r>
          </a:p>
          <a:p>
            <a:pPr algn="ctr" eaLnBrk="1" hangingPunct="1"/>
            <a:r>
              <a:rPr lang="en-US" altLang="en-US" sz="2400" b="1" smtClean="0">
                <a:solidFill>
                  <a:srgbClr val="000000"/>
                </a:solidFill>
              </a:rPr>
              <a:t>e</a:t>
            </a:r>
            <a:r>
              <a:rPr lang="en-US" altLang="en-US" sz="2800" b="1" baseline="20000" smtClean="0">
                <a:solidFill>
                  <a:srgbClr val="000000"/>
                </a:solidFill>
              </a:rPr>
              <a:t>-</a:t>
            </a:r>
            <a:r>
              <a:rPr lang="en-US" altLang="en-US" sz="2400" b="1" smtClean="0">
                <a:solidFill>
                  <a:srgbClr val="000000"/>
                </a:solidFill>
              </a:rPr>
              <a:t> density</a:t>
            </a:r>
          </a:p>
        </p:txBody>
      </p:sp>
      <p:sp>
        <p:nvSpPr>
          <p:cNvPr id="9222" name="Text Box 14"/>
          <p:cNvSpPr txBox="1">
            <a:spLocks noChangeArrowheads="1"/>
          </p:cNvSpPr>
          <p:nvPr/>
        </p:nvSpPr>
        <p:spPr bwMode="auto">
          <a:xfrm>
            <a:off x="3720169" y="4574014"/>
            <a:ext cx="1636987" cy="830997"/>
          </a:xfrm>
          <a:prstGeom prst="rect">
            <a:avLst/>
          </a:prstGeom>
          <a:noFill/>
          <a:ln w="9525">
            <a:no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smtClean="0">
                <a:solidFill>
                  <a:srgbClr val="000000"/>
                </a:solidFill>
              </a:rPr>
              <a:t>2. Collect </a:t>
            </a:r>
          </a:p>
          <a:p>
            <a:pPr algn="ctr" eaLnBrk="1" hangingPunct="1"/>
            <a:r>
              <a:rPr lang="en-US" altLang="en-US" sz="2400" b="1" smtClean="0">
                <a:solidFill>
                  <a:srgbClr val="000000"/>
                </a:solidFill>
              </a:rPr>
              <a:t>data</a:t>
            </a:r>
          </a:p>
        </p:txBody>
      </p:sp>
      <p:sp>
        <p:nvSpPr>
          <p:cNvPr id="9223" name="Text Box 15"/>
          <p:cNvSpPr txBox="1">
            <a:spLocks noChangeArrowheads="1"/>
          </p:cNvSpPr>
          <p:nvPr/>
        </p:nvSpPr>
        <p:spPr bwMode="auto">
          <a:xfrm>
            <a:off x="2166601" y="3670726"/>
            <a:ext cx="1350050" cy="830997"/>
          </a:xfrm>
          <a:prstGeom prst="rect">
            <a:avLst/>
          </a:prstGeom>
          <a:noFill/>
          <a:ln w="9525">
            <a:no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smtClean="0">
                <a:solidFill>
                  <a:srgbClr val="000000"/>
                </a:solidFill>
              </a:rPr>
              <a:t>1. Grow</a:t>
            </a:r>
          </a:p>
          <a:p>
            <a:pPr algn="ctr" eaLnBrk="1" hangingPunct="1"/>
            <a:r>
              <a:rPr lang="en-US" altLang="en-US" sz="2400" b="1" smtClean="0">
                <a:solidFill>
                  <a:srgbClr val="000000"/>
                </a:solidFill>
              </a:rPr>
              <a:t>crystals</a:t>
            </a:r>
          </a:p>
        </p:txBody>
      </p:sp>
      <p:sp>
        <p:nvSpPr>
          <p:cNvPr id="9224" name="Text Box 16"/>
          <p:cNvSpPr txBox="1">
            <a:spLocks noChangeArrowheads="1"/>
          </p:cNvSpPr>
          <p:nvPr/>
        </p:nvSpPr>
        <p:spPr bwMode="auto">
          <a:xfrm>
            <a:off x="5583555" y="5493176"/>
            <a:ext cx="1378904" cy="830997"/>
          </a:xfrm>
          <a:prstGeom prst="rect">
            <a:avLst/>
          </a:prstGeom>
          <a:noFill/>
          <a:ln w="9525">
            <a:no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smtClean="0">
                <a:solidFill>
                  <a:srgbClr val="000000"/>
                </a:solidFill>
              </a:rPr>
              <a:t>4. Build </a:t>
            </a:r>
          </a:p>
          <a:p>
            <a:pPr algn="ctr" eaLnBrk="1" hangingPunct="1"/>
            <a:r>
              <a:rPr lang="en-US" altLang="en-US" sz="2400" b="1" smtClean="0">
                <a:solidFill>
                  <a:srgbClr val="000000"/>
                </a:solidFill>
              </a:rPr>
              <a:t>model</a:t>
            </a:r>
          </a:p>
        </p:txBody>
      </p:sp>
      <p:sp>
        <p:nvSpPr>
          <p:cNvPr id="9225" name="Text Box 17"/>
          <p:cNvSpPr txBox="1">
            <a:spLocks noChangeArrowheads="1"/>
          </p:cNvSpPr>
          <p:nvPr/>
        </p:nvSpPr>
        <p:spPr bwMode="auto">
          <a:xfrm>
            <a:off x="7285723" y="3886626"/>
            <a:ext cx="1467068" cy="830997"/>
          </a:xfrm>
          <a:prstGeom prst="rect">
            <a:avLst/>
          </a:prstGeom>
          <a:noFill/>
          <a:ln w="9525">
            <a:no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smtClean="0">
                <a:solidFill>
                  <a:srgbClr val="000000"/>
                </a:solidFill>
              </a:rPr>
              <a:t>5. Refine</a:t>
            </a:r>
          </a:p>
          <a:p>
            <a:pPr algn="ctr" eaLnBrk="1" hangingPunct="1"/>
            <a:r>
              <a:rPr lang="en-US" altLang="en-US" sz="2400" b="1" smtClean="0">
                <a:solidFill>
                  <a:srgbClr val="000000"/>
                </a:solidFill>
              </a:rPr>
              <a:t>models</a:t>
            </a:r>
          </a:p>
        </p:txBody>
      </p:sp>
      <p:sp>
        <p:nvSpPr>
          <p:cNvPr id="9226" name="Rectangle 18"/>
          <p:cNvSpPr>
            <a:spLocks noChangeArrowheads="1"/>
          </p:cNvSpPr>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600" dirty="0" smtClean="0">
                <a:solidFill>
                  <a:srgbClr val="000000"/>
                </a:solidFill>
              </a:rPr>
              <a:t>How do I get one of those </a:t>
            </a:r>
            <a:r>
              <a:rPr lang="en-US" altLang="en-US" sz="3600" dirty="0" smtClean="0">
                <a:solidFill>
                  <a:srgbClr val="000000"/>
                </a:solidFill>
              </a:rPr>
              <a:t>structures?</a:t>
            </a:r>
            <a:endParaRPr lang="en-US" altLang="en-US" sz="3600" dirty="0" smtClean="0">
              <a:solidFill>
                <a:srgbClr val="000000"/>
              </a:solidFill>
            </a:endParaRPr>
          </a:p>
        </p:txBody>
      </p:sp>
      <p:sp>
        <p:nvSpPr>
          <p:cNvPr id="2" name="Rectangle 1"/>
          <p:cNvSpPr/>
          <p:nvPr/>
        </p:nvSpPr>
        <p:spPr>
          <a:xfrm>
            <a:off x="-103695" y="857839"/>
            <a:ext cx="2083324" cy="305428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8138394"/>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p:txBody>
          <a:bodyPr/>
          <a:lstStyle/>
          <a:p>
            <a:r>
              <a:rPr lang="en-US" altLang="en-US" sz="5400" dirty="0" err="1" smtClean="0"/>
              <a:t>Crstallize</a:t>
            </a:r>
            <a:r>
              <a:rPr lang="en-US" altLang="en-US" sz="5400" dirty="0" smtClean="0"/>
              <a:t> it</a:t>
            </a:r>
            <a:endParaRPr lang="en-US" altLang="en-US" sz="5400" dirty="0"/>
          </a:p>
        </p:txBody>
      </p:sp>
      <p:grpSp>
        <p:nvGrpSpPr>
          <p:cNvPr id="231491" name="Group 67"/>
          <p:cNvGrpSpPr>
            <a:grpSpLocks/>
          </p:cNvGrpSpPr>
          <p:nvPr/>
        </p:nvGrpSpPr>
        <p:grpSpPr bwMode="auto">
          <a:xfrm>
            <a:off x="1701162" y="2918398"/>
            <a:ext cx="3238500" cy="3040062"/>
            <a:chOff x="210" y="1193"/>
            <a:chExt cx="2040" cy="1915"/>
          </a:xfrm>
        </p:grpSpPr>
        <p:pic>
          <p:nvPicPr>
            <p:cNvPr id="231489" name="Picture 6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 y="1193"/>
              <a:ext cx="1998" cy="1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1490" name="Text Box 66"/>
            <p:cNvSpPr txBox="1">
              <a:spLocks noChangeArrowheads="1"/>
            </p:cNvSpPr>
            <p:nvPr/>
          </p:nvSpPr>
          <p:spPr bwMode="auto">
            <a:xfrm>
              <a:off x="210" y="2875"/>
              <a:ext cx="196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smtClean="0">
                  <a:latin typeface="+mn-lt"/>
                </a:rPr>
                <a:t>$650  </a:t>
              </a:r>
              <a:r>
                <a:rPr lang="en-US" altLang="en-US" dirty="0" smtClean="0">
                  <a:latin typeface="+mn-lt"/>
                </a:rPr>
                <a:t>hamptonresearch.com</a:t>
              </a:r>
              <a:endParaRPr lang="en-US" altLang="en-US" dirty="0">
                <a:latin typeface="+mn-lt"/>
              </a:endParaRPr>
            </a:p>
          </p:txBody>
        </p:sp>
      </p:grpSp>
      <p:grpSp>
        <p:nvGrpSpPr>
          <p:cNvPr id="231499" name="Group 75"/>
          <p:cNvGrpSpPr>
            <a:grpSpLocks/>
          </p:cNvGrpSpPr>
          <p:nvPr/>
        </p:nvGrpSpPr>
        <p:grpSpPr bwMode="auto">
          <a:xfrm>
            <a:off x="2622550" y="4125913"/>
            <a:ext cx="6521450" cy="2732087"/>
            <a:chOff x="1652" y="2599"/>
            <a:chExt cx="4108" cy="1721"/>
          </a:xfrm>
        </p:grpSpPr>
        <p:sp>
          <p:nvSpPr>
            <p:cNvPr id="231492" name="Rectangle 68"/>
            <p:cNvSpPr>
              <a:spLocks noChangeArrowheads="1"/>
            </p:cNvSpPr>
            <p:nvPr/>
          </p:nvSpPr>
          <p:spPr bwMode="auto">
            <a:xfrm>
              <a:off x="1652" y="4089"/>
              <a:ext cx="41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http://www.hwi.buffalo.edu/faculty_research/crystallization.html</a:t>
              </a:r>
            </a:p>
          </p:txBody>
        </p:sp>
        <p:pic>
          <p:nvPicPr>
            <p:cNvPr id="231494" name="Picture 70"/>
            <p:cNvPicPr>
              <a:picLocks noChangeAspect="1" noChangeArrowheads="1"/>
            </p:cNvPicPr>
            <p:nvPr/>
          </p:nvPicPr>
          <p:blipFill>
            <a:blip r:embed="rId3">
              <a:extLst>
                <a:ext uri="{28A0092B-C50C-407E-A947-70E740481C1C}">
                  <a14:useLocalDpi xmlns:a14="http://schemas.microsoft.com/office/drawing/2010/main" val="0"/>
                </a:ext>
              </a:extLst>
            </a:blip>
            <a:srcRect t="17429"/>
            <a:stretch>
              <a:fillRect/>
            </a:stretch>
          </p:blipFill>
          <p:spPr bwMode="auto">
            <a:xfrm>
              <a:off x="3256" y="2599"/>
              <a:ext cx="2303" cy="1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31497" name="Group 73"/>
          <p:cNvGrpSpPr>
            <a:grpSpLocks/>
          </p:cNvGrpSpPr>
          <p:nvPr/>
        </p:nvGrpSpPr>
        <p:grpSpPr bwMode="auto">
          <a:xfrm>
            <a:off x="5157788" y="1365250"/>
            <a:ext cx="3656012" cy="2438400"/>
            <a:chOff x="3249" y="860"/>
            <a:chExt cx="2303" cy="1536"/>
          </a:xfrm>
        </p:grpSpPr>
        <p:sp>
          <p:nvSpPr>
            <p:cNvPr id="231495" name="Rectangle 71"/>
            <p:cNvSpPr>
              <a:spLocks noChangeArrowheads="1"/>
            </p:cNvSpPr>
            <p:nvPr/>
          </p:nvSpPr>
          <p:spPr bwMode="auto">
            <a:xfrm>
              <a:off x="3300" y="860"/>
              <a:ext cx="21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http://www.csiro.au/c3/index.htm</a:t>
              </a:r>
            </a:p>
          </p:txBody>
        </p:sp>
        <p:pic>
          <p:nvPicPr>
            <p:cNvPr id="231496" name="Picture 72"/>
            <p:cNvPicPr>
              <a:picLocks noChangeAspect="1" noChangeArrowheads="1"/>
            </p:cNvPicPr>
            <p:nvPr/>
          </p:nvPicPr>
          <p:blipFill>
            <a:blip r:embed="rId4">
              <a:extLst>
                <a:ext uri="{28A0092B-C50C-407E-A947-70E740481C1C}">
                  <a14:useLocalDpi xmlns:a14="http://schemas.microsoft.com/office/drawing/2010/main" val="0"/>
                </a:ext>
              </a:extLst>
            </a:blip>
            <a:srcRect b="25072"/>
            <a:stretch>
              <a:fillRect/>
            </a:stretch>
          </p:blipFill>
          <p:spPr bwMode="auto">
            <a:xfrm>
              <a:off x="3249" y="1102"/>
              <a:ext cx="2303" cy="1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31498" name="Picture 74"/>
          <p:cNvPicPr>
            <a:picLocks noChangeAspect="1" noChangeArrowheads="1"/>
          </p:cNvPicPr>
          <p:nvPr/>
        </p:nvPicPr>
        <p:blipFill>
          <a:blip r:embed="rId5">
            <a:extLst>
              <a:ext uri="{28A0092B-C50C-407E-A947-70E740481C1C}">
                <a14:useLocalDpi xmlns:a14="http://schemas.microsoft.com/office/drawing/2010/main" val="0"/>
              </a:ext>
            </a:extLst>
          </a:blip>
          <a:srcRect r="30153" b="-1852"/>
          <a:stretch>
            <a:fillRect/>
          </a:stretch>
        </p:blipFill>
        <p:spPr bwMode="auto">
          <a:xfrm>
            <a:off x="0" y="1766888"/>
            <a:ext cx="5056188"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Image result for eppendorf tub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062489"/>
            <a:ext cx="1433730" cy="14337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149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149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314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304800"/>
            <a:ext cx="7772400" cy="1143000"/>
          </a:xfrm>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chemeClr val="tx1"/>
                </a:solidFill>
                <a:latin typeface="Arial" charset="0"/>
              </a:rPr>
              <a:t>Crystallize it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679" y="1815488"/>
            <a:ext cx="6108204" cy="4535433"/>
          </a:xfrm>
          <a:prstGeom prst="rect">
            <a:avLst/>
          </a:prstGeom>
        </p:spPr>
      </p:pic>
      <p:sp>
        <p:nvSpPr>
          <p:cNvPr id="18436" name="Rectangle 4"/>
          <p:cNvSpPr>
            <a:spLocks noChangeArrowheads="1"/>
          </p:cNvSpPr>
          <p:nvPr/>
        </p:nvSpPr>
        <p:spPr bwMode="auto">
          <a:xfrm>
            <a:off x="3581400" y="3810000"/>
            <a:ext cx="2286000" cy="685800"/>
          </a:xfrm>
          <a:prstGeom prst="rect">
            <a:avLst/>
          </a:prstGeom>
          <a:solidFill>
            <a:schemeClr val="bg1"/>
          </a:solidFill>
          <a:ln>
            <a:noFill/>
          </a:ln>
          <a:effectLst/>
          <a:extLst/>
        </p:spPr>
        <p:txBody>
          <a:bodyPr wrap="none" anchor="ctr"/>
          <a:lstStyle/>
          <a:p>
            <a:pPr algn="ctr"/>
            <a:endParaRPr lang="en-US" sz="5400" b="1">
              <a:solidFill>
                <a:srgbClr val="000000"/>
              </a:solidFill>
            </a:endParaRPr>
          </a:p>
        </p:txBody>
      </p:sp>
    </p:spTree>
    <p:extLst>
      <p:ext uri="{BB962C8B-B14F-4D97-AF65-F5344CB8AC3E}">
        <p14:creationId xmlns:p14="http://schemas.microsoft.com/office/powerpoint/2010/main" val="41737638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304800"/>
            <a:ext cx="7772400" cy="1143000"/>
          </a:xfrm>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chemeClr val="tx1"/>
                </a:solidFill>
                <a:latin typeface="Arial" charset="0"/>
              </a:rPr>
              <a:t>Crystallize it</a:t>
            </a:r>
          </a:p>
        </p:txBody>
      </p:sp>
      <p:pic>
        <p:nvPicPr>
          <p:cNvPr id="898050" name="Picture 2" descr="MRC 2 Well Crystallization Plate (Swissci) UV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792" y="1572477"/>
            <a:ext cx="6528028" cy="4517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8472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394" name="Freeform 2"/>
          <p:cNvSpPr>
            <a:spLocks/>
          </p:cNvSpPr>
          <p:nvPr/>
        </p:nvSpPr>
        <p:spPr bwMode="auto">
          <a:xfrm>
            <a:off x="2843213" y="5305425"/>
            <a:ext cx="2905125" cy="706438"/>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3395" name="Freeform 3"/>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3398" name="Freeform 6"/>
          <p:cNvSpPr>
            <a:spLocks/>
          </p:cNvSpPr>
          <p:nvPr/>
        </p:nvSpPr>
        <p:spPr bwMode="auto">
          <a:xfrm>
            <a:off x="-1703388" y="2439988"/>
            <a:ext cx="9144001" cy="5132387"/>
          </a:xfrm>
          <a:custGeom>
            <a:avLst/>
            <a:gdLst>
              <a:gd name="T0" fmla="*/ 3723 w 5760"/>
              <a:gd name="T1" fmla="*/ 2189 h 3233"/>
              <a:gd name="T2" fmla="*/ 3768 w 5760"/>
              <a:gd name="T3" fmla="*/ 2189 h 3233"/>
              <a:gd name="T4" fmla="*/ 3827 w 5760"/>
              <a:gd name="T5" fmla="*/ 2189 h 3233"/>
              <a:gd name="T6" fmla="*/ 3905 w 5760"/>
              <a:gd name="T7" fmla="*/ 2184 h 3233"/>
              <a:gd name="T8" fmla="*/ 3987 w 5760"/>
              <a:gd name="T9" fmla="*/ 2177 h 3233"/>
              <a:gd name="T10" fmla="*/ 4123 w 5760"/>
              <a:gd name="T11" fmla="*/ 2160 h 3233"/>
              <a:gd name="T12" fmla="*/ 4250 w 5760"/>
              <a:gd name="T13" fmla="*/ 2135 h 3233"/>
              <a:gd name="T14" fmla="*/ 4406 w 5760"/>
              <a:gd name="T15" fmla="*/ 2091 h 3233"/>
              <a:gd name="T16" fmla="*/ 4536 w 5760"/>
              <a:gd name="T17" fmla="*/ 2042 h 3233"/>
              <a:gd name="T18" fmla="*/ 4637 w 5760"/>
              <a:gd name="T19" fmla="*/ 1993 h 3233"/>
              <a:gd name="T20" fmla="*/ 4731 w 5760"/>
              <a:gd name="T21" fmla="*/ 1934 h 3233"/>
              <a:gd name="T22" fmla="*/ 4804 w 5760"/>
              <a:gd name="T23" fmla="*/ 1872 h 3233"/>
              <a:gd name="T24" fmla="*/ 4845 w 5760"/>
              <a:gd name="T25" fmla="*/ 1829 h 3233"/>
              <a:gd name="T26" fmla="*/ 4892 w 5760"/>
              <a:gd name="T27" fmla="*/ 1793 h 3233"/>
              <a:gd name="T28" fmla="*/ 5163 w 5760"/>
              <a:gd name="T29" fmla="*/ 1787 h 3233"/>
              <a:gd name="T30" fmla="*/ 5330 w 5760"/>
              <a:gd name="T31" fmla="*/ 1787 h 3233"/>
              <a:gd name="T32" fmla="*/ 5440 w 5760"/>
              <a:gd name="T33" fmla="*/ 1850 h 3233"/>
              <a:gd name="T34" fmla="*/ 5509 w 5760"/>
              <a:gd name="T35" fmla="*/ 1953 h 3233"/>
              <a:gd name="T36" fmla="*/ 5531 w 5760"/>
              <a:gd name="T37" fmla="*/ 2729 h 3233"/>
              <a:gd name="T38" fmla="*/ 5556 w 5760"/>
              <a:gd name="T39" fmla="*/ 2988 h 3233"/>
              <a:gd name="T40" fmla="*/ 4957 w 5760"/>
              <a:gd name="T41" fmla="*/ 2898 h 3233"/>
              <a:gd name="T42" fmla="*/ 736 w 5760"/>
              <a:gd name="T43" fmla="*/ 2824 h 3233"/>
              <a:gd name="T44" fmla="*/ 538 w 5760"/>
              <a:gd name="T45" fmla="*/ 446 h 3233"/>
              <a:gd name="T46" fmla="*/ 563 w 5760"/>
              <a:gd name="T47" fmla="*/ 149 h 3233"/>
              <a:gd name="T48" fmla="*/ 1583 w 5760"/>
              <a:gd name="T49" fmla="*/ 116 h 3233"/>
              <a:gd name="T50" fmla="*/ 2060 w 5760"/>
              <a:gd name="T51" fmla="*/ 122 h 3233"/>
              <a:gd name="T52" fmla="*/ 2240 w 5760"/>
              <a:gd name="T53" fmla="*/ 206 h 3233"/>
              <a:gd name="T54" fmla="*/ 2342 w 5760"/>
              <a:gd name="T55" fmla="*/ 425 h 3233"/>
              <a:gd name="T56" fmla="*/ 2336 w 5760"/>
              <a:gd name="T57" fmla="*/ 1097 h 3233"/>
              <a:gd name="T58" fmla="*/ 2339 w 5760"/>
              <a:gd name="T59" fmla="*/ 1670 h 3233"/>
              <a:gd name="T60" fmla="*/ 2351 w 5760"/>
              <a:gd name="T61" fmla="*/ 1793 h 3233"/>
              <a:gd name="T62" fmla="*/ 2456 w 5760"/>
              <a:gd name="T63" fmla="*/ 1832 h 3233"/>
              <a:gd name="T64" fmla="*/ 2793 w 5760"/>
              <a:gd name="T65" fmla="*/ 1837 h 3233"/>
              <a:gd name="T66" fmla="*/ 2990 w 5760"/>
              <a:gd name="T67" fmla="*/ 1985 h 3233"/>
              <a:gd name="T68" fmla="*/ 3155 w 5760"/>
              <a:gd name="T69" fmla="*/ 2116 h 3233"/>
              <a:gd name="T70" fmla="*/ 3426 w 5760"/>
              <a:gd name="T71" fmla="*/ 2174 h 3233"/>
              <a:gd name="T72" fmla="*/ 3723 w 5760"/>
              <a:gd name="T73" fmla="*/ 2189 h 3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60" h="3233">
                <a:moveTo>
                  <a:pt x="3723" y="2189"/>
                </a:moveTo>
                <a:cubicBezTo>
                  <a:pt x="3763" y="2183"/>
                  <a:pt x="3751" y="2189"/>
                  <a:pt x="3768" y="2189"/>
                </a:cubicBezTo>
                <a:cubicBezTo>
                  <a:pt x="3786" y="2189"/>
                  <a:pt x="3804" y="2189"/>
                  <a:pt x="3827" y="2189"/>
                </a:cubicBezTo>
                <a:cubicBezTo>
                  <a:pt x="3850" y="2188"/>
                  <a:pt x="3878" y="2185"/>
                  <a:pt x="3905" y="2184"/>
                </a:cubicBezTo>
                <a:cubicBezTo>
                  <a:pt x="3931" y="2182"/>
                  <a:pt x="3950" y="2181"/>
                  <a:pt x="3987" y="2177"/>
                </a:cubicBezTo>
                <a:cubicBezTo>
                  <a:pt x="4023" y="2173"/>
                  <a:pt x="4079" y="2167"/>
                  <a:pt x="4123" y="2160"/>
                </a:cubicBezTo>
                <a:cubicBezTo>
                  <a:pt x="4167" y="2153"/>
                  <a:pt x="4203" y="2146"/>
                  <a:pt x="4250" y="2135"/>
                </a:cubicBezTo>
                <a:cubicBezTo>
                  <a:pt x="4298" y="2123"/>
                  <a:pt x="4358" y="2106"/>
                  <a:pt x="4406" y="2091"/>
                </a:cubicBezTo>
                <a:cubicBezTo>
                  <a:pt x="4454" y="2075"/>
                  <a:pt x="4498" y="2058"/>
                  <a:pt x="4536" y="2042"/>
                </a:cubicBezTo>
                <a:cubicBezTo>
                  <a:pt x="4575" y="2025"/>
                  <a:pt x="4604" y="2011"/>
                  <a:pt x="4637" y="1993"/>
                </a:cubicBezTo>
                <a:cubicBezTo>
                  <a:pt x="4669" y="1975"/>
                  <a:pt x="4703" y="1954"/>
                  <a:pt x="4731" y="1934"/>
                </a:cubicBezTo>
                <a:cubicBezTo>
                  <a:pt x="4759" y="1913"/>
                  <a:pt x="4785" y="1889"/>
                  <a:pt x="4804" y="1872"/>
                </a:cubicBezTo>
                <a:cubicBezTo>
                  <a:pt x="4823" y="1855"/>
                  <a:pt x="4830" y="1842"/>
                  <a:pt x="4845" y="1829"/>
                </a:cubicBezTo>
                <a:cubicBezTo>
                  <a:pt x="4860" y="1816"/>
                  <a:pt x="4839" y="1800"/>
                  <a:pt x="4892" y="1793"/>
                </a:cubicBezTo>
                <a:cubicBezTo>
                  <a:pt x="4945" y="1786"/>
                  <a:pt x="5090" y="1788"/>
                  <a:pt x="5163" y="1787"/>
                </a:cubicBezTo>
                <a:cubicBezTo>
                  <a:pt x="5236" y="1786"/>
                  <a:pt x="5284" y="1777"/>
                  <a:pt x="5330" y="1787"/>
                </a:cubicBezTo>
                <a:cubicBezTo>
                  <a:pt x="5376" y="1797"/>
                  <a:pt x="5410" y="1822"/>
                  <a:pt x="5440" y="1850"/>
                </a:cubicBezTo>
                <a:cubicBezTo>
                  <a:pt x="5470" y="1878"/>
                  <a:pt x="5494" y="1807"/>
                  <a:pt x="5509" y="1953"/>
                </a:cubicBezTo>
                <a:cubicBezTo>
                  <a:pt x="5524" y="2099"/>
                  <a:pt x="5523" y="2557"/>
                  <a:pt x="5531" y="2729"/>
                </a:cubicBezTo>
                <a:cubicBezTo>
                  <a:pt x="5539" y="2901"/>
                  <a:pt x="5652" y="2960"/>
                  <a:pt x="5556" y="2988"/>
                </a:cubicBezTo>
                <a:cubicBezTo>
                  <a:pt x="5460" y="3016"/>
                  <a:pt x="5760" y="2925"/>
                  <a:pt x="4957" y="2898"/>
                </a:cubicBezTo>
                <a:cubicBezTo>
                  <a:pt x="4154" y="2871"/>
                  <a:pt x="1472" y="3233"/>
                  <a:pt x="736" y="2824"/>
                </a:cubicBezTo>
                <a:cubicBezTo>
                  <a:pt x="0" y="2415"/>
                  <a:pt x="567" y="892"/>
                  <a:pt x="538" y="446"/>
                </a:cubicBezTo>
                <a:cubicBezTo>
                  <a:pt x="509" y="0"/>
                  <a:pt x="389" y="204"/>
                  <a:pt x="563" y="149"/>
                </a:cubicBezTo>
                <a:cubicBezTo>
                  <a:pt x="737" y="94"/>
                  <a:pt x="1334" y="120"/>
                  <a:pt x="1583" y="116"/>
                </a:cubicBezTo>
                <a:cubicBezTo>
                  <a:pt x="1832" y="112"/>
                  <a:pt x="1951" y="107"/>
                  <a:pt x="2060" y="122"/>
                </a:cubicBezTo>
                <a:cubicBezTo>
                  <a:pt x="2169" y="137"/>
                  <a:pt x="2193" y="155"/>
                  <a:pt x="2240" y="206"/>
                </a:cubicBezTo>
                <a:cubicBezTo>
                  <a:pt x="2287" y="257"/>
                  <a:pt x="2326" y="277"/>
                  <a:pt x="2342" y="425"/>
                </a:cubicBezTo>
                <a:cubicBezTo>
                  <a:pt x="2358" y="573"/>
                  <a:pt x="2336" y="890"/>
                  <a:pt x="2336" y="1097"/>
                </a:cubicBezTo>
                <a:cubicBezTo>
                  <a:pt x="2336" y="1304"/>
                  <a:pt x="2337" y="1554"/>
                  <a:pt x="2339" y="1670"/>
                </a:cubicBezTo>
                <a:cubicBezTo>
                  <a:pt x="2341" y="1786"/>
                  <a:pt x="2332" y="1766"/>
                  <a:pt x="2351" y="1793"/>
                </a:cubicBezTo>
                <a:cubicBezTo>
                  <a:pt x="2370" y="1820"/>
                  <a:pt x="2382" y="1825"/>
                  <a:pt x="2456" y="1832"/>
                </a:cubicBezTo>
                <a:cubicBezTo>
                  <a:pt x="2530" y="1839"/>
                  <a:pt x="2704" y="1812"/>
                  <a:pt x="2793" y="1837"/>
                </a:cubicBezTo>
                <a:cubicBezTo>
                  <a:pt x="2882" y="1862"/>
                  <a:pt x="2930" y="1939"/>
                  <a:pt x="2990" y="1985"/>
                </a:cubicBezTo>
                <a:cubicBezTo>
                  <a:pt x="3050" y="2031"/>
                  <a:pt x="3082" y="2085"/>
                  <a:pt x="3155" y="2116"/>
                </a:cubicBezTo>
                <a:cubicBezTo>
                  <a:pt x="3228" y="2147"/>
                  <a:pt x="3331" y="2162"/>
                  <a:pt x="3426" y="2174"/>
                </a:cubicBezTo>
                <a:cubicBezTo>
                  <a:pt x="3521" y="2186"/>
                  <a:pt x="3661" y="2186"/>
                  <a:pt x="3723" y="2189"/>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83399" name="Group 7"/>
          <p:cNvGrpSpPr>
            <a:grpSpLocks/>
          </p:cNvGrpSpPr>
          <p:nvPr/>
        </p:nvGrpSpPr>
        <p:grpSpPr bwMode="auto">
          <a:xfrm>
            <a:off x="5197475" y="5548313"/>
            <a:ext cx="277813" cy="238125"/>
            <a:chOff x="3192" y="2215"/>
            <a:chExt cx="920" cy="943"/>
          </a:xfrm>
        </p:grpSpPr>
        <p:sp>
          <p:nvSpPr>
            <p:cNvPr id="1083400" name="Freeform 8"/>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3401" name="Line 9"/>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3402" name="Line 10"/>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3403" name="Line 11"/>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3404" name="Line 12"/>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3405" name="Freeform 13"/>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3406" name="Freeform 14"/>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3407" name="Freeform 15"/>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3408" name="Freeform 16"/>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83411" name="Line 19"/>
          <p:cNvSpPr>
            <a:spLocks noChangeShapeType="1"/>
          </p:cNvSpPr>
          <p:nvPr/>
        </p:nvSpPr>
        <p:spPr bwMode="auto">
          <a:xfrm>
            <a:off x="-836613" y="2560638"/>
            <a:ext cx="10202863" cy="0"/>
          </a:xfrm>
          <a:prstGeom prst="line">
            <a:avLst/>
          </a:prstGeom>
          <a:noFill/>
          <a:ln w="101600">
            <a:solidFill>
              <a:srgbClr val="BEBEB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83412" name="Group 20"/>
          <p:cNvGrpSpPr>
            <a:grpSpLocks/>
          </p:cNvGrpSpPr>
          <p:nvPr/>
        </p:nvGrpSpPr>
        <p:grpSpPr bwMode="auto">
          <a:xfrm>
            <a:off x="2543175" y="2952750"/>
            <a:ext cx="4041775" cy="2043113"/>
            <a:chOff x="1602" y="1860"/>
            <a:chExt cx="2546" cy="1287"/>
          </a:xfrm>
        </p:grpSpPr>
        <p:sp>
          <p:nvSpPr>
            <p:cNvPr id="1083413" name="Oval 21"/>
            <p:cNvSpPr>
              <a:spLocks noChangeArrowheads="1"/>
            </p:cNvSpPr>
            <p:nvPr/>
          </p:nvSpPr>
          <p:spPr bwMode="auto">
            <a:xfrm>
              <a:off x="1605" y="186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3414" name="Oval 22"/>
            <p:cNvSpPr>
              <a:spLocks noChangeArrowheads="1"/>
            </p:cNvSpPr>
            <p:nvPr/>
          </p:nvSpPr>
          <p:spPr bwMode="auto">
            <a:xfrm>
              <a:off x="3791" y="197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3415" name="Oval 23"/>
            <p:cNvSpPr>
              <a:spLocks noChangeArrowheads="1"/>
            </p:cNvSpPr>
            <p:nvPr/>
          </p:nvSpPr>
          <p:spPr bwMode="auto">
            <a:xfrm>
              <a:off x="2685" y="2315"/>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3416" name="Oval 24"/>
            <p:cNvSpPr>
              <a:spLocks noChangeArrowheads="1"/>
            </p:cNvSpPr>
            <p:nvPr/>
          </p:nvSpPr>
          <p:spPr bwMode="auto">
            <a:xfrm>
              <a:off x="1893" y="214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3417" name="Oval 25"/>
            <p:cNvSpPr>
              <a:spLocks noChangeArrowheads="1"/>
            </p:cNvSpPr>
            <p:nvPr/>
          </p:nvSpPr>
          <p:spPr bwMode="auto">
            <a:xfrm>
              <a:off x="1602" y="309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3418" name="Oval 26"/>
            <p:cNvSpPr>
              <a:spLocks noChangeArrowheads="1"/>
            </p:cNvSpPr>
            <p:nvPr/>
          </p:nvSpPr>
          <p:spPr bwMode="auto">
            <a:xfrm>
              <a:off x="1987" y="2875"/>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3419" name="Oval 27"/>
            <p:cNvSpPr>
              <a:spLocks noChangeArrowheads="1"/>
            </p:cNvSpPr>
            <p:nvPr/>
          </p:nvSpPr>
          <p:spPr bwMode="auto">
            <a:xfrm>
              <a:off x="3218" y="251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3420" name="Oval 28"/>
            <p:cNvSpPr>
              <a:spLocks noChangeArrowheads="1"/>
            </p:cNvSpPr>
            <p:nvPr/>
          </p:nvSpPr>
          <p:spPr bwMode="auto">
            <a:xfrm>
              <a:off x="2812" y="194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3421" name="Oval 29"/>
            <p:cNvSpPr>
              <a:spLocks noChangeArrowheads="1"/>
            </p:cNvSpPr>
            <p:nvPr/>
          </p:nvSpPr>
          <p:spPr bwMode="auto">
            <a:xfrm>
              <a:off x="2373" y="262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3422" name="Oval 30"/>
            <p:cNvSpPr>
              <a:spLocks noChangeArrowheads="1"/>
            </p:cNvSpPr>
            <p:nvPr/>
          </p:nvSpPr>
          <p:spPr bwMode="auto">
            <a:xfrm>
              <a:off x="3292" y="230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3423" name="Oval 31"/>
            <p:cNvSpPr>
              <a:spLocks noChangeArrowheads="1"/>
            </p:cNvSpPr>
            <p:nvPr/>
          </p:nvSpPr>
          <p:spPr bwMode="auto">
            <a:xfrm>
              <a:off x="3380" y="305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3424" name="Oval 32"/>
            <p:cNvSpPr>
              <a:spLocks noChangeArrowheads="1"/>
            </p:cNvSpPr>
            <p:nvPr/>
          </p:nvSpPr>
          <p:spPr bwMode="auto">
            <a:xfrm>
              <a:off x="3937" y="2677"/>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3425" name="Oval 33"/>
            <p:cNvSpPr>
              <a:spLocks noChangeArrowheads="1"/>
            </p:cNvSpPr>
            <p:nvPr/>
          </p:nvSpPr>
          <p:spPr bwMode="auto">
            <a:xfrm>
              <a:off x="2244" y="1947"/>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3426" name="Oval 34"/>
            <p:cNvSpPr>
              <a:spLocks noChangeArrowheads="1"/>
            </p:cNvSpPr>
            <p:nvPr/>
          </p:nvSpPr>
          <p:spPr bwMode="auto">
            <a:xfrm>
              <a:off x="4092" y="307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3427" name="Oval 35"/>
            <p:cNvSpPr>
              <a:spLocks noChangeArrowheads="1"/>
            </p:cNvSpPr>
            <p:nvPr/>
          </p:nvSpPr>
          <p:spPr bwMode="auto">
            <a:xfrm>
              <a:off x="2601" y="299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83428" name="Rectangle 36"/>
          <p:cNvSpPr>
            <a:spLocks noGrp="1" noChangeArrowheads="1"/>
          </p:cNvSpPr>
          <p:nvPr>
            <p:ph type="title"/>
          </p:nvPr>
        </p:nvSpPr>
        <p:spPr/>
        <p:txBody>
          <a:bodyPr/>
          <a:lstStyle/>
          <a:p>
            <a:r>
              <a:rPr lang="en-US" altLang="en-US"/>
              <a:t>Crystallization drop</a:t>
            </a:r>
          </a:p>
        </p:txBody>
      </p:sp>
      <p:grpSp>
        <p:nvGrpSpPr>
          <p:cNvPr id="1083429" name="Group 37"/>
          <p:cNvGrpSpPr>
            <a:grpSpLocks/>
          </p:cNvGrpSpPr>
          <p:nvPr/>
        </p:nvGrpSpPr>
        <p:grpSpPr bwMode="auto">
          <a:xfrm rot="15991745">
            <a:off x="6101556" y="3815557"/>
            <a:ext cx="4041775" cy="2043112"/>
            <a:chOff x="1602" y="1860"/>
            <a:chExt cx="2546" cy="1287"/>
          </a:xfrm>
        </p:grpSpPr>
        <p:sp>
          <p:nvSpPr>
            <p:cNvPr id="1083430" name="Oval 38"/>
            <p:cNvSpPr>
              <a:spLocks noChangeArrowheads="1"/>
            </p:cNvSpPr>
            <p:nvPr/>
          </p:nvSpPr>
          <p:spPr bwMode="auto">
            <a:xfrm>
              <a:off x="1605" y="186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3431" name="Oval 39"/>
            <p:cNvSpPr>
              <a:spLocks noChangeArrowheads="1"/>
            </p:cNvSpPr>
            <p:nvPr/>
          </p:nvSpPr>
          <p:spPr bwMode="auto">
            <a:xfrm>
              <a:off x="3791" y="197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3432" name="Oval 40"/>
            <p:cNvSpPr>
              <a:spLocks noChangeArrowheads="1"/>
            </p:cNvSpPr>
            <p:nvPr/>
          </p:nvSpPr>
          <p:spPr bwMode="auto">
            <a:xfrm>
              <a:off x="2685" y="2315"/>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3433" name="Oval 41"/>
            <p:cNvSpPr>
              <a:spLocks noChangeArrowheads="1"/>
            </p:cNvSpPr>
            <p:nvPr/>
          </p:nvSpPr>
          <p:spPr bwMode="auto">
            <a:xfrm>
              <a:off x="1893" y="214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3434" name="Oval 42"/>
            <p:cNvSpPr>
              <a:spLocks noChangeArrowheads="1"/>
            </p:cNvSpPr>
            <p:nvPr/>
          </p:nvSpPr>
          <p:spPr bwMode="auto">
            <a:xfrm>
              <a:off x="1602" y="309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3435" name="Oval 43"/>
            <p:cNvSpPr>
              <a:spLocks noChangeArrowheads="1"/>
            </p:cNvSpPr>
            <p:nvPr/>
          </p:nvSpPr>
          <p:spPr bwMode="auto">
            <a:xfrm>
              <a:off x="1987" y="2875"/>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3436" name="Oval 44"/>
            <p:cNvSpPr>
              <a:spLocks noChangeArrowheads="1"/>
            </p:cNvSpPr>
            <p:nvPr/>
          </p:nvSpPr>
          <p:spPr bwMode="auto">
            <a:xfrm>
              <a:off x="3218" y="251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3437" name="Oval 45"/>
            <p:cNvSpPr>
              <a:spLocks noChangeArrowheads="1"/>
            </p:cNvSpPr>
            <p:nvPr/>
          </p:nvSpPr>
          <p:spPr bwMode="auto">
            <a:xfrm>
              <a:off x="2812" y="194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3438" name="Oval 46"/>
            <p:cNvSpPr>
              <a:spLocks noChangeArrowheads="1"/>
            </p:cNvSpPr>
            <p:nvPr/>
          </p:nvSpPr>
          <p:spPr bwMode="auto">
            <a:xfrm>
              <a:off x="2373" y="262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3439" name="Oval 47"/>
            <p:cNvSpPr>
              <a:spLocks noChangeArrowheads="1"/>
            </p:cNvSpPr>
            <p:nvPr/>
          </p:nvSpPr>
          <p:spPr bwMode="auto">
            <a:xfrm>
              <a:off x="3292" y="230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3440" name="Oval 48"/>
            <p:cNvSpPr>
              <a:spLocks noChangeArrowheads="1"/>
            </p:cNvSpPr>
            <p:nvPr/>
          </p:nvSpPr>
          <p:spPr bwMode="auto">
            <a:xfrm>
              <a:off x="3380" y="305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3441" name="Oval 49"/>
            <p:cNvSpPr>
              <a:spLocks noChangeArrowheads="1"/>
            </p:cNvSpPr>
            <p:nvPr/>
          </p:nvSpPr>
          <p:spPr bwMode="auto">
            <a:xfrm>
              <a:off x="3937" y="2677"/>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3442" name="Oval 50"/>
            <p:cNvSpPr>
              <a:spLocks noChangeArrowheads="1"/>
            </p:cNvSpPr>
            <p:nvPr/>
          </p:nvSpPr>
          <p:spPr bwMode="auto">
            <a:xfrm>
              <a:off x="2244" y="1947"/>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3443" name="Oval 51"/>
            <p:cNvSpPr>
              <a:spLocks noChangeArrowheads="1"/>
            </p:cNvSpPr>
            <p:nvPr/>
          </p:nvSpPr>
          <p:spPr bwMode="auto">
            <a:xfrm>
              <a:off x="4092" y="307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3444" name="Oval 52"/>
            <p:cNvSpPr>
              <a:spLocks noChangeArrowheads="1"/>
            </p:cNvSpPr>
            <p:nvPr/>
          </p:nvSpPr>
          <p:spPr bwMode="auto">
            <a:xfrm>
              <a:off x="2601" y="299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83447" name="Group 55"/>
          <p:cNvGrpSpPr>
            <a:grpSpLocks/>
          </p:cNvGrpSpPr>
          <p:nvPr/>
        </p:nvGrpSpPr>
        <p:grpSpPr bwMode="auto">
          <a:xfrm>
            <a:off x="7542213" y="3581400"/>
            <a:ext cx="1270000" cy="2709863"/>
            <a:chOff x="4751" y="2548"/>
            <a:chExt cx="800" cy="1415"/>
          </a:xfrm>
        </p:grpSpPr>
        <p:sp>
          <p:nvSpPr>
            <p:cNvPr id="1083445" name="Text Box 53"/>
            <p:cNvSpPr txBox="1">
              <a:spLocks noChangeArrowheads="1"/>
            </p:cNvSpPr>
            <p:nvPr/>
          </p:nvSpPr>
          <p:spPr bwMode="auto">
            <a:xfrm>
              <a:off x="4751" y="2548"/>
              <a:ext cx="800" cy="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dirty="0"/>
                <a:t>large</a:t>
              </a:r>
            </a:p>
            <a:p>
              <a:pPr algn="ctr"/>
              <a:r>
                <a:rPr lang="en-US" altLang="en-US" sz="2000" b="1" dirty="0"/>
                <a:t>reagent</a:t>
              </a:r>
            </a:p>
            <a:p>
              <a:pPr algn="ctr"/>
              <a:r>
                <a:rPr lang="en-US" altLang="en-US" sz="2000" b="1" dirty="0"/>
                <a:t>reservoir</a:t>
              </a:r>
            </a:p>
          </p:txBody>
        </p:sp>
        <p:sp>
          <p:nvSpPr>
            <p:cNvPr id="1083446" name="Line 54"/>
            <p:cNvSpPr>
              <a:spLocks noChangeShapeType="1"/>
            </p:cNvSpPr>
            <p:nvPr/>
          </p:nvSpPr>
          <p:spPr bwMode="auto">
            <a:xfrm>
              <a:off x="5167" y="3086"/>
              <a:ext cx="0" cy="877"/>
            </a:xfrm>
            <a:prstGeom prst="line">
              <a:avLst/>
            </a:prstGeom>
            <a:noFill/>
            <a:ln w="508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83448" name="Text Box 56"/>
          <p:cNvSpPr txBox="1">
            <a:spLocks noChangeArrowheads="1"/>
          </p:cNvSpPr>
          <p:nvPr/>
        </p:nvSpPr>
        <p:spPr bwMode="auto">
          <a:xfrm>
            <a:off x="3865563" y="5505450"/>
            <a:ext cx="958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protein</a:t>
            </a:r>
          </a:p>
        </p:txBody>
      </p:sp>
      <p:sp>
        <p:nvSpPr>
          <p:cNvPr id="1083449" name="Text Box 57"/>
          <p:cNvSpPr txBox="1">
            <a:spLocks noChangeArrowheads="1"/>
          </p:cNvSpPr>
          <p:nvPr/>
        </p:nvSpPr>
        <p:spPr bwMode="auto">
          <a:xfrm>
            <a:off x="3786188" y="5219700"/>
            <a:ext cx="11557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protein +</a:t>
            </a:r>
          </a:p>
          <a:p>
            <a:r>
              <a:rPr lang="en-US" altLang="en-US" b="1"/>
              <a:t>reagent</a:t>
            </a:r>
          </a:p>
        </p:txBody>
      </p:sp>
      <p:sp>
        <p:nvSpPr>
          <p:cNvPr id="1083450" name="Text Box 58"/>
          <p:cNvSpPr txBox="1">
            <a:spLocks noChangeArrowheads="1"/>
          </p:cNvSpPr>
          <p:nvPr/>
        </p:nvSpPr>
        <p:spPr bwMode="auto">
          <a:xfrm>
            <a:off x="3516313" y="5381625"/>
            <a:ext cx="1495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b="1"/>
              <a:t>mother liquor</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834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8339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83449"/>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083448">
                                            <p:txEl>
                                              <p:pRg st="0" end="0"/>
                                            </p:txEl>
                                          </p:spTgt>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83449"/>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834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834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8341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1083399"/>
                                        </p:tgtEl>
                                        <p:attrNameLst>
                                          <p:attrName>style.visibility</p:attrName>
                                        </p:attrNameLst>
                                      </p:cBhvr>
                                      <p:to>
                                        <p:strVal val="visible"/>
                                      </p:to>
                                    </p:set>
                                    <p:anim calcmode="lin" valueType="num">
                                      <p:cBhvr>
                                        <p:cTn id="33" dur="500" fill="hold"/>
                                        <p:tgtEl>
                                          <p:spTgt spid="1083399"/>
                                        </p:tgtEl>
                                        <p:attrNameLst>
                                          <p:attrName>ppt_w</p:attrName>
                                        </p:attrNameLst>
                                      </p:cBhvr>
                                      <p:tavLst>
                                        <p:tav tm="0">
                                          <p:val>
                                            <p:fltVal val="0"/>
                                          </p:val>
                                        </p:tav>
                                        <p:tav tm="100000">
                                          <p:val>
                                            <p:strVal val="#ppt_w"/>
                                          </p:val>
                                        </p:tav>
                                      </p:tavLst>
                                    </p:anim>
                                    <p:anim calcmode="lin" valueType="num">
                                      <p:cBhvr>
                                        <p:cTn id="34" dur="500" fill="hold"/>
                                        <p:tgtEl>
                                          <p:spTgt spid="1083399"/>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08345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3395" grpId="0" animBg="1"/>
      <p:bldP spid="1083411" grpId="0" animBg="1"/>
      <p:bldP spid="1083449" grpId="0"/>
      <p:bldP spid="108344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ln>
            <a:noFill/>
          </a:ln>
        </p:spPr>
        <p:txBody>
          <a:bodyPr/>
          <a:lstStyle/>
          <a:p>
            <a:r>
              <a:rPr lang="en-US" altLang="en-US" sz="5400" b="1">
                <a:solidFill>
                  <a:schemeClr val="tx1"/>
                </a:solidFill>
                <a:latin typeface="Arial" charset="0"/>
              </a:rPr>
              <a:t>20 Amino Acids</a:t>
            </a:r>
          </a:p>
        </p:txBody>
      </p:sp>
      <p:grpSp>
        <p:nvGrpSpPr>
          <p:cNvPr id="119020" name="Group 236"/>
          <p:cNvGrpSpPr>
            <a:grpSpLocks/>
          </p:cNvGrpSpPr>
          <p:nvPr/>
        </p:nvGrpSpPr>
        <p:grpSpPr bwMode="auto">
          <a:xfrm>
            <a:off x="1308100" y="1866900"/>
            <a:ext cx="984250" cy="850900"/>
            <a:chOff x="824" y="1176"/>
            <a:chExt cx="620" cy="536"/>
          </a:xfrm>
        </p:grpSpPr>
        <p:sp>
          <p:nvSpPr>
            <p:cNvPr id="118787" name="Oval 3"/>
            <p:cNvSpPr>
              <a:spLocks noChangeAspect="1" noChangeArrowheads="1"/>
            </p:cNvSpPr>
            <p:nvPr/>
          </p:nvSpPr>
          <p:spPr bwMode="auto">
            <a:xfrm>
              <a:off x="955" y="131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788" name="Oval 4"/>
            <p:cNvSpPr>
              <a:spLocks noChangeAspect="1" noChangeArrowheads="1"/>
            </p:cNvSpPr>
            <p:nvPr/>
          </p:nvSpPr>
          <p:spPr bwMode="auto">
            <a:xfrm>
              <a:off x="1096" y="1389"/>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789" name="Oval 5"/>
            <p:cNvSpPr>
              <a:spLocks noChangeAspect="1" noChangeArrowheads="1"/>
            </p:cNvSpPr>
            <p:nvPr/>
          </p:nvSpPr>
          <p:spPr bwMode="auto">
            <a:xfrm>
              <a:off x="824" y="1398"/>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790" name="Oval 6"/>
            <p:cNvSpPr>
              <a:spLocks noChangeAspect="1" noChangeArrowheads="1"/>
            </p:cNvSpPr>
            <p:nvPr/>
          </p:nvSpPr>
          <p:spPr bwMode="auto">
            <a:xfrm>
              <a:off x="959" y="117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791" name="Oval 7"/>
            <p:cNvSpPr>
              <a:spLocks noChangeAspect="1" noChangeArrowheads="1"/>
            </p:cNvSpPr>
            <p:nvPr/>
          </p:nvSpPr>
          <p:spPr bwMode="auto">
            <a:xfrm>
              <a:off x="1263" y="1352"/>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792" name="Oval 8"/>
            <p:cNvSpPr>
              <a:spLocks noChangeAspect="1" noChangeArrowheads="1"/>
            </p:cNvSpPr>
            <p:nvPr/>
          </p:nvSpPr>
          <p:spPr bwMode="auto">
            <a:xfrm>
              <a:off x="1096" y="1546"/>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21" name="Group 237"/>
          <p:cNvGrpSpPr>
            <a:grpSpLocks/>
          </p:cNvGrpSpPr>
          <p:nvPr/>
        </p:nvGrpSpPr>
        <p:grpSpPr bwMode="auto">
          <a:xfrm>
            <a:off x="204788" y="2105025"/>
            <a:ext cx="984250" cy="638175"/>
            <a:chOff x="129" y="1326"/>
            <a:chExt cx="620" cy="402"/>
          </a:xfrm>
        </p:grpSpPr>
        <p:sp>
          <p:nvSpPr>
            <p:cNvPr id="118794" name="Oval 10"/>
            <p:cNvSpPr>
              <a:spLocks noChangeAspect="1" noChangeArrowheads="1"/>
            </p:cNvSpPr>
            <p:nvPr/>
          </p:nvSpPr>
          <p:spPr bwMode="auto">
            <a:xfrm>
              <a:off x="260" y="132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795" name="Oval 11"/>
            <p:cNvSpPr>
              <a:spLocks noChangeAspect="1" noChangeArrowheads="1"/>
            </p:cNvSpPr>
            <p:nvPr/>
          </p:nvSpPr>
          <p:spPr bwMode="auto">
            <a:xfrm>
              <a:off x="401" y="140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796" name="Oval 12"/>
            <p:cNvSpPr>
              <a:spLocks noChangeAspect="1" noChangeArrowheads="1"/>
            </p:cNvSpPr>
            <p:nvPr/>
          </p:nvSpPr>
          <p:spPr bwMode="auto">
            <a:xfrm>
              <a:off x="129" y="1415"/>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798" name="Oval 14"/>
            <p:cNvSpPr>
              <a:spLocks noChangeAspect="1" noChangeArrowheads="1"/>
            </p:cNvSpPr>
            <p:nvPr/>
          </p:nvSpPr>
          <p:spPr bwMode="auto">
            <a:xfrm>
              <a:off x="568" y="136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799" name="Oval 15"/>
            <p:cNvSpPr>
              <a:spLocks noChangeAspect="1" noChangeArrowheads="1"/>
            </p:cNvSpPr>
            <p:nvPr/>
          </p:nvSpPr>
          <p:spPr bwMode="auto">
            <a:xfrm>
              <a:off x="401" y="1562"/>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17" name="Group 233"/>
          <p:cNvGrpSpPr>
            <a:grpSpLocks/>
          </p:cNvGrpSpPr>
          <p:nvPr/>
        </p:nvGrpSpPr>
        <p:grpSpPr bwMode="auto">
          <a:xfrm>
            <a:off x="5049838" y="1785938"/>
            <a:ext cx="984250" cy="1017587"/>
            <a:chOff x="3181" y="1125"/>
            <a:chExt cx="620" cy="641"/>
          </a:xfrm>
        </p:grpSpPr>
        <p:sp>
          <p:nvSpPr>
            <p:cNvPr id="118815" name="Oval 31"/>
            <p:cNvSpPr>
              <a:spLocks noChangeAspect="1" noChangeArrowheads="1"/>
            </p:cNvSpPr>
            <p:nvPr/>
          </p:nvSpPr>
          <p:spPr bwMode="auto">
            <a:xfrm>
              <a:off x="3312" y="136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16" name="Oval 32"/>
            <p:cNvSpPr>
              <a:spLocks noChangeAspect="1" noChangeArrowheads="1"/>
            </p:cNvSpPr>
            <p:nvPr/>
          </p:nvSpPr>
          <p:spPr bwMode="auto">
            <a:xfrm>
              <a:off x="3453" y="144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17" name="Oval 33"/>
            <p:cNvSpPr>
              <a:spLocks noChangeAspect="1" noChangeArrowheads="1"/>
            </p:cNvSpPr>
            <p:nvPr/>
          </p:nvSpPr>
          <p:spPr bwMode="auto">
            <a:xfrm>
              <a:off x="3181" y="1453"/>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18" name="Oval 34"/>
            <p:cNvSpPr>
              <a:spLocks noChangeAspect="1" noChangeArrowheads="1"/>
            </p:cNvSpPr>
            <p:nvPr/>
          </p:nvSpPr>
          <p:spPr bwMode="auto">
            <a:xfrm>
              <a:off x="3316" y="1231"/>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19" name="Oval 35"/>
            <p:cNvSpPr>
              <a:spLocks noChangeAspect="1" noChangeArrowheads="1"/>
            </p:cNvSpPr>
            <p:nvPr/>
          </p:nvSpPr>
          <p:spPr bwMode="auto">
            <a:xfrm>
              <a:off x="3620" y="1407"/>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20" name="Oval 36"/>
            <p:cNvSpPr>
              <a:spLocks noChangeAspect="1" noChangeArrowheads="1"/>
            </p:cNvSpPr>
            <p:nvPr/>
          </p:nvSpPr>
          <p:spPr bwMode="auto">
            <a:xfrm>
              <a:off x="3453" y="1601"/>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21" name="Oval 37"/>
            <p:cNvSpPr>
              <a:spLocks noChangeAspect="1" noChangeArrowheads="1"/>
            </p:cNvSpPr>
            <p:nvPr/>
          </p:nvSpPr>
          <p:spPr bwMode="auto">
            <a:xfrm>
              <a:off x="3414" y="112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22" name="Oval 38"/>
            <p:cNvSpPr>
              <a:spLocks noChangeAspect="1" noChangeArrowheads="1"/>
            </p:cNvSpPr>
            <p:nvPr/>
          </p:nvSpPr>
          <p:spPr bwMode="auto">
            <a:xfrm>
              <a:off x="3202" y="1130"/>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27" name="Group 243"/>
          <p:cNvGrpSpPr>
            <a:grpSpLocks/>
          </p:cNvGrpSpPr>
          <p:nvPr/>
        </p:nvGrpSpPr>
        <p:grpSpPr bwMode="auto">
          <a:xfrm>
            <a:off x="1484313" y="5175250"/>
            <a:ext cx="984250" cy="1231900"/>
            <a:chOff x="935" y="3260"/>
            <a:chExt cx="620" cy="776"/>
          </a:xfrm>
        </p:grpSpPr>
        <p:sp>
          <p:nvSpPr>
            <p:cNvPr id="118823" name="Oval 39"/>
            <p:cNvSpPr>
              <a:spLocks noChangeAspect="1" noChangeArrowheads="1"/>
            </p:cNvSpPr>
            <p:nvPr/>
          </p:nvSpPr>
          <p:spPr bwMode="auto">
            <a:xfrm>
              <a:off x="1065" y="363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24" name="Oval 40"/>
            <p:cNvSpPr>
              <a:spLocks noChangeAspect="1" noChangeArrowheads="1"/>
            </p:cNvSpPr>
            <p:nvPr/>
          </p:nvSpPr>
          <p:spPr bwMode="auto">
            <a:xfrm>
              <a:off x="1206" y="371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25" name="Oval 41"/>
            <p:cNvSpPr>
              <a:spLocks noChangeAspect="1" noChangeArrowheads="1"/>
            </p:cNvSpPr>
            <p:nvPr/>
          </p:nvSpPr>
          <p:spPr bwMode="auto">
            <a:xfrm>
              <a:off x="935" y="3723"/>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26" name="Oval 42"/>
            <p:cNvSpPr>
              <a:spLocks noChangeAspect="1" noChangeArrowheads="1"/>
            </p:cNvSpPr>
            <p:nvPr/>
          </p:nvSpPr>
          <p:spPr bwMode="auto">
            <a:xfrm>
              <a:off x="1069" y="350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27" name="Oval 43"/>
            <p:cNvSpPr>
              <a:spLocks noChangeAspect="1" noChangeArrowheads="1"/>
            </p:cNvSpPr>
            <p:nvPr/>
          </p:nvSpPr>
          <p:spPr bwMode="auto">
            <a:xfrm>
              <a:off x="1373" y="3676"/>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28" name="Oval 44"/>
            <p:cNvSpPr>
              <a:spLocks noChangeAspect="1" noChangeArrowheads="1"/>
            </p:cNvSpPr>
            <p:nvPr/>
          </p:nvSpPr>
          <p:spPr bwMode="auto">
            <a:xfrm>
              <a:off x="1206" y="387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29" name="Oval 45"/>
            <p:cNvSpPr>
              <a:spLocks noChangeAspect="1" noChangeArrowheads="1"/>
            </p:cNvSpPr>
            <p:nvPr/>
          </p:nvSpPr>
          <p:spPr bwMode="auto">
            <a:xfrm>
              <a:off x="1168" y="339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30" name="Oval 46"/>
            <p:cNvSpPr>
              <a:spLocks noChangeAspect="1" noChangeArrowheads="1"/>
            </p:cNvSpPr>
            <p:nvPr/>
          </p:nvSpPr>
          <p:spPr bwMode="auto">
            <a:xfrm>
              <a:off x="1131" y="326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31" name="Oval 47"/>
            <p:cNvSpPr>
              <a:spLocks noChangeAspect="1" noChangeArrowheads="1"/>
            </p:cNvSpPr>
            <p:nvPr/>
          </p:nvSpPr>
          <p:spPr bwMode="auto">
            <a:xfrm>
              <a:off x="956" y="3400"/>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26" name="Group 242"/>
          <p:cNvGrpSpPr>
            <a:grpSpLocks/>
          </p:cNvGrpSpPr>
          <p:nvPr/>
        </p:nvGrpSpPr>
        <p:grpSpPr bwMode="auto">
          <a:xfrm>
            <a:off x="2641600" y="5162550"/>
            <a:ext cx="984250" cy="1217613"/>
            <a:chOff x="1664" y="3252"/>
            <a:chExt cx="620" cy="767"/>
          </a:xfrm>
        </p:grpSpPr>
        <p:sp>
          <p:nvSpPr>
            <p:cNvPr id="118834" name="Oval 50"/>
            <p:cNvSpPr>
              <a:spLocks noChangeAspect="1" noChangeArrowheads="1"/>
            </p:cNvSpPr>
            <p:nvPr/>
          </p:nvSpPr>
          <p:spPr bwMode="auto">
            <a:xfrm>
              <a:off x="1664" y="3706"/>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32" name="Oval 48"/>
            <p:cNvSpPr>
              <a:spLocks noChangeAspect="1" noChangeArrowheads="1"/>
            </p:cNvSpPr>
            <p:nvPr/>
          </p:nvSpPr>
          <p:spPr bwMode="auto">
            <a:xfrm>
              <a:off x="1794" y="3617"/>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33" name="Oval 49"/>
            <p:cNvSpPr>
              <a:spLocks noChangeAspect="1" noChangeArrowheads="1"/>
            </p:cNvSpPr>
            <p:nvPr/>
          </p:nvSpPr>
          <p:spPr bwMode="auto">
            <a:xfrm>
              <a:off x="1935" y="3696"/>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35" name="Oval 51"/>
            <p:cNvSpPr>
              <a:spLocks noChangeAspect="1" noChangeArrowheads="1"/>
            </p:cNvSpPr>
            <p:nvPr/>
          </p:nvSpPr>
          <p:spPr bwMode="auto">
            <a:xfrm>
              <a:off x="1798" y="348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36" name="Oval 52"/>
            <p:cNvSpPr>
              <a:spLocks noChangeAspect="1" noChangeArrowheads="1"/>
            </p:cNvSpPr>
            <p:nvPr/>
          </p:nvSpPr>
          <p:spPr bwMode="auto">
            <a:xfrm>
              <a:off x="2102" y="3659"/>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37" name="Oval 53"/>
            <p:cNvSpPr>
              <a:spLocks noChangeAspect="1" noChangeArrowheads="1"/>
            </p:cNvSpPr>
            <p:nvPr/>
          </p:nvSpPr>
          <p:spPr bwMode="auto">
            <a:xfrm>
              <a:off x="1935" y="3853"/>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38" name="Oval 54"/>
            <p:cNvSpPr>
              <a:spLocks noChangeAspect="1" noChangeArrowheads="1"/>
            </p:cNvSpPr>
            <p:nvPr/>
          </p:nvSpPr>
          <p:spPr bwMode="auto">
            <a:xfrm>
              <a:off x="1897" y="3377"/>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39" name="Oval 55"/>
            <p:cNvSpPr>
              <a:spLocks noChangeAspect="1" noChangeArrowheads="1"/>
            </p:cNvSpPr>
            <p:nvPr/>
          </p:nvSpPr>
          <p:spPr bwMode="auto">
            <a:xfrm>
              <a:off x="1826" y="325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40" name="Oval 56"/>
            <p:cNvSpPr>
              <a:spLocks noChangeAspect="1" noChangeArrowheads="1"/>
            </p:cNvSpPr>
            <p:nvPr/>
          </p:nvSpPr>
          <p:spPr bwMode="auto">
            <a:xfrm>
              <a:off x="2062" y="3362"/>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10" name="Group 226"/>
          <p:cNvGrpSpPr>
            <a:grpSpLocks/>
          </p:cNvGrpSpPr>
          <p:nvPr/>
        </p:nvGrpSpPr>
        <p:grpSpPr bwMode="auto">
          <a:xfrm>
            <a:off x="1685925" y="3138488"/>
            <a:ext cx="984250" cy="1622425"/>
            <a:chOff x="1062" y="1977"/>
            <a:chExt cx="620" cy="1022"/>
          </a:xfrm>
        </p:grpSpPr>
        <p:sp>
          <p:nvSpPr>
            <p:cNvPr id="118806" name="Oval 22"/>
            <p:cNvSpPr>
              <a:spLocks noChangeAspect="1" noChangeArrowheads="1"/>
            </p:cNvSpPr>
            <p:nvPr/>
          </p:nvSpPr>
          <p:spPr bwMode="auto">
            <a:xfrm>
              <a:off x="1193" y="2597"/>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07" name="Oval 23"/>
            <p:cNvSpPr>
              <a:spLocks noChangeAspect="1" noChangeArrowheads="1"/>
            </p:cNvSpPr>
            <p:nvPr/>
          </p:nvSpPr>
          <p:spPr bwMode="auto">
            <a:xfrm>
              <a:off x="1333" y="267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08" name="Oval 24"/>
            <p:cNvSpPr>
              <a:spLocks noChangeAspect="1" noChangeArrowheads="1"/>
            </p:cNvSpPr>
            <p:nvPr/>
          </p:nvSpPr>
          <p:spPr bwMode="auto">
            <a:xfrm>
              <a:off x="1062" y="268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09" name="Oval 25"/>
            <p:cNvSpPr>
              <a:spLocks noChangeAspect="1" noChangeArrowheads="1"/>
            </p:cNvSpPr>
            <p:nvPr/>
          </p:nvSpPr>
          <p:spPr bwMode="auto">
            <a:xfrm>
              <a:off x="1196" y="246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10" name="Oval 26"/>
            <p:cNvSpPr>
              <a:spLocks noChangeAspect="1" noChangeArrowheads="1"/>
            </p:cNvSpPr>
            <p:nvPr/>
          </p:nvSpPr>
          <p:spPr bwMode="auto">
            <a:xfrm>
              <a:off x="1501" y="2639"/>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11" name="Oval 27"/>
            <p:cNvSpPr>
              <a:spLocks noChangeAspect="1" noChangeArrowheads="1"/>
            </p:cNvSpPr>
            <p:nvPr/>
          </p:nvSpPr>
          <p:spPr bwMode="auto">
            <a:xfrm>
              <a:off x="1333" y="2833"/>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12" name="Oval 28"/>
            <p:cNvSpPr>
              <a:spLocks noChangeAspect="1" noChangeArrowheads="1"/>
            </p:cNvSpPr>
            <p:nvPr/>
          </p:nvSpPr>
          <p:spPr bwMode="auto">
            <a:xfrm>
              <a:off x="1295" y="2358"/>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13" name="Oval 29"/>
            <p:cNvSpPr>
              <a:spLocks noChangeAspect="1" noChangeArrowheads="1"/>
            </p:cNvSpPr>
            <p:nvPr/>
          </p:nvSpPr>
          <p:spPr bwMode="auto">
            <a:xfrm>
              <a:off x="1217" y="223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14" name="Oval 30"/>
            <p:cNvSpPr>
              <a:spLocks noChangeAspect="1" noChangeArrowheads="1"/>
            </p:cNvSpPr>
            <p:nvPr/>
          </p:nvSpPr>
          <p:spPr bwMode="auto">
            <a:xfrm>
              <a:off x="1310" y="2116"/>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41" name="Oval 57"/>
            <p:cNvSpPr>
              <a:spLocks noChangeAspect="1" noChangeArrowheads="1"/>
            </p:cNvSpPr>
            <p:nvPr/>
          </p:nvSpPr>
          <p:spPr bwMode="auto">
            <a:xfrm>
              <a:off x="1250" y="1977"/>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19" name="Group 235"/>
          <p:cNvGrpSpPr>
            <a:grpSpLocks/>
          </p:cNvGrpSpPr>
          <p:nvPr/>
        </p:nvGrpSpPr>
        <p:grpSpPr bwMode="auto">
          <a:xfrm>
            <a:off x="2505075" y="1797050"/>
            <a:ext cx="982663" cy="992188"/>
            <a:chOff x="1578" y="1132"/>
            <a:chExt cx="619" cy="625"/>
          </a:xfrm>
        </p:grpSpPr>
        <p:sp>
          <p:nvSpPr>
            <p:cNvPr id="118856" name="Oval 72"/>
            <p:cNvSpPr>
              <a:spLocks noChangeAspect="1" noChangeArrowheads="1"/>
            </p:cNvSpPr>
            <p:nvPr/>
          </p:nvSpPr>
          <p:spPr bwMode="auto">
            <a:xfrm>
              <a:off x="1708" y="135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57" name="Oval 73"/>
            <p:cNvSpPr>
              <a:spLocks noChangeAspect="1" noChangeArrowheads="1"/>
            </p:cNvSpPr>
            <p:nvPr/>
          </p:nvSpPr>
          <p:spPr bwMode="auto">
            <a:xfrm>
              <a:off x="1849" y="1434"/>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58" name="Oval 74"/>
            <p:cNvSpPr>
              <a:spLocks noChangeAspect="1" noChangeArrowheads="1"/>
            </p:cNvSpPr>
            <p:nvPr/>
          </p:nvSpPr>
          <p:spPr bwMode="auto">
            <a:xfrm>
              <a:off x="1578" y="1443"/>
              <a:ext cx="181"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59" name="Oval 75"/>
            <p:cNvSpPr>
              <a:spLocks noChangeAspect="1" noChangeArrowheads="1"/>
            </p:cNvSpPr>
            <p:nvPr/>
          </p:nvSpPr>
          <p:spPr bwMode="auto">
            <a:xfrm>
              <a:off x="1712" y="1221"/>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60" name="Oval 76"/>
            <p:cNvSpPr>
              <a:spLocks noChangeAspect="1" noChangeArrowheads="1"/>
            </p:cNvSpPr>
            <p:nvPr/>
          </p:nvSpPr>
          <p:spPr bwMode="auto">
            <a:xfrm>
              <a:off x="2016" y="1397"/>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61" name="Oval 77"/>
            <p:cNvSpPr>
              <a:spLocks noChangeAspect="1" noChangeArrowheads="1"/>
            </p:cNvSpPr>
            <p:nvPr/>
          </p:nvSpPr>
          <p:spPr bwMode="auto">
            <a:xfrm>
              <a:off x="1849" y="1591"/>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62" name="Oval 78"/>
            <p:cNvSpPr>
              <a:spLocks noChangeAspect="1" noChangeArrowheads="1"/>
            </p:cNvSpPr>
            <p:nvPr/>
          </p:nvSpPr>
          <p:spPr bwMode="auto">
            <a:xfrm>
              <a:off x="1841" y="1132"/>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18" name="Group 234"/>
          <p:cNvGrpSpPr>
            <a:grpSpLocks/>
          </p:cNvGrpSpPr>
          <p:nvPr/>
        </p:nvGrpSpPr>
        <p:grpSpPr bwMode="auto">
          <a:xfrm>
            <a:off x="3778250" y="1797050"/>
            <a:ext cx="984250" cy="1011238"/>
            <a:chOff x="2380" y="1132"/>
            <a:chExt cx="620" cy="637"/>
          </a:xfrm>
        </p:grpSpPr>
        <p:sp>
          <p:nvSpPr>
            <p:cNvPr id="118850" name="Oval 66"/>
            <p:cNvSpPr>
              <a:spLocks noChangeAspect="1" noChangeArrowheads="1"/>
            </p:cNvSpPr>
            <p:nvPr/>
          </p:nvSpPr>
          <p:spPr bwMode="auto">
            <a:xfrm>
              <a:off x="2511" y="1368"/>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51" name="Oval 67"/>
            <p:cNvSpPr>
              <a:spLocks noChangeAspect="1" noChangeArrowheads="1"/>
            </p:cNvSpPr>
            <p:nvPr/>
          </p:nvSpPr>
          <p:spPr bwMode="auto">
            <a:xfrm>
              <a:off x="2652" y="144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52" name="Oval 68"/>
            <p:cNvSpPr>
              <a:spLocks noChangeAspect="1" noChangeArrowheads="1"/>
            </p:cNvSpPr>
            <p:nvPr/>
          </p:nvSpPr>
          <p:spPr bwMode="auto">
            <a:xfrm>
              <a:off x="2380" y="1456"/>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53" name="Oval 69"/>
            <p:cNvSpPr>
              <a:spLocks noChangeAspect="1" noChangeArrowheads="1"/>
            </p:cNvSpPr>
            <p:nvPr/>
          </p:nvSpPr>
          <p:spPr bwMode="auto">
            <a:xfrm>
              <a:off x="2514" y="1234"/>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54" name="Oval 70"/>
            <p:cNvSpPr>
              <a:spLocks noChangeAspect="1" noChangeArrowheads="1"/>
            </p:cNvSpPr>
            <p:nvPr/>
          </p:nvSpPr>
          <p:spPr bwMode="auto">
            <a:xfrm>
              <a:off x="2819" y="1410"/>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55" name="Oval 71"/>
            <p:cNvSpPr>
              <a:spLocks noChangeAspect="1" noChangeArrowheads="1"/>
            </p:cNvSpPr>
            <p:nvPr/>
          </p:nvSpPr>
          <p:spPr bwMode="auto">
            <a:xfrm>
              <a:off x="2652" y="1604"/>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63" name="Oval 79"/>
            <p:cNvSpPr>
              <a:spLocks noChangeAspect="1" noChangeArrowheads="1"/>
            </p:cNvSpPr>
            <p:nvPr/>
          </p:nvSpPr>
          <p:spPr bwMode="auto">
            <a:xfrm>
              <a:off x="2631" y="1132"/>
              <a:ext cx="181" cy="165"/>
            </a:xfrm>
            <a:prstGeom prst="ellipse">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09" name="Group 225"/>
          <p:cNvGrpSpPr>
            <a:grpSpLocks/>
          </p:cNvGrpSpPr>
          <p:nvPr/>
        </p:nvGrpSpPr>
        <p:grpSpPr bwMode="auto">
          <a:xfrm>
            <a:off x="377825" y="3173413"/>
            <a:ext cx="984250" cy="1622425"/>
            <a:chOff x="238" y="1999"/>
            <a:chExt cx="620" cy="1022"/>
          </a:xfrm>
        </p:grpSpPr>
        <p:sp>
          <p:nvSpPr>
            <p:cNvPr id="118864" name="Oval 80"/>
            <p:cNvSpPr>
              <a:spLocks noChangeAspect="1" noChangeArrowheads="1"/>
            </p:cNvSpPr>
            <p:nvPr/>
          </p:nvSpPr>
          <p:spPr bwMode="auto">
            <a:xfrm>
              <a:off x="369" y="2619"/>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65" name="Oval 81"/>
            <p:cNvSpPr>
              <a:spLocks noChangeAspect="1" noChangeArrowheads="1"/>
            </p:cNvSpPr>
            <p:nvPr/>
          </p:nvSpPr>
          <p:spPr bwMode="auto">
            <a:xfrm>
              <a:off x="509" y="2698"/>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66" name="Oval 82"/>
            <p:cNvSpPr>
              <a:spLocks noChangeAspect="1" noChangeArrowheads="1"/>
            </p:cNvSpPr>
            <p:nvPr/>
          </p:nvSpPr>
          <p:spPr bwMode="auto">
            <a:xfrm>
              <a:off x="238" y="2708"/>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67" name="Oval 83"/>
            <p:cNvSpPr>
              <a:spLocks noChangeAspect="1" noChangeArrowheads="1"/>
            </p:cNvSpPr>
            <p:nvPr/>
          </p:nvSpPr>
          <p:spPr bwMode="auto">
            <a:xfrm>
              <a:off x="372" y="248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68" name="Oval 84"/>
            <p:cNvSpPr>
              <a:spLocks noChangeAspect="1" noChangeArrowheads="1"/>
            </p:cNvSpPr>
            <p:nvPr/>
          </p:nvSpPr>
          <p:spPr bwMode="auto">
            <a:xfrm>
              <a:off x="677" y="2661"/>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69" name="Oval 85"/>
            <p:cNvSpPr>
              <a:spLocks noChangeAspect="1" noChangeArrowheads="1"/>
            </p:cNvSpPr>
            <p:nvPr/>
          </p:nvSpPr>
          <p:spPr bwMode="auto">
            <a:xfrm>
              <a:off x="509" y="2855"/>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70" name="Oval 86"/>
            <p:cNvSpPr>
              <a:spLocks noChangeAspect="1" noChangeArrowheads="1"/>
            </p:cNvSpPr>
            <p:nvPr/>
          </p:nvSpPr>
          <p:spPr bwMode="auto">
            <a:xfrm>
              <a:off x="471" y="2379"/>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71" name="Oval 87"/>
            <p:cNvSpPr>
              <a:spLocks noChangeAspect="1" noChangeArrowheads="1"/>
            </p:cNvSpPr>
            <p:nvPr/>
          </p:nvSpPr>
          <p:spPr bwMode="auto">
            <a:xfrm>
              <a:off x="393" y="225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72" name="Oval 88"/>
            <p:cNvSpPr>
              <a:spLocks noChangeAspect="1" noChangeArrowheads="1"/>
            </p:cNvSpPr>
            <p:nvPr/>
          </p:nvSpPr>
          <p:spPr bwMode="auto">
            <a:xfrm>
              <a:off x="485" y="2137"/>
              <a:ext cx="182" cy="166"/>
            </a:xfrm>
            <a:prstGeom prst="ellipse">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73" name="Oval 89"/>
            <p:cNvSpPr>
              <a:spLocks noChangeAspect="1" noChangeArrowheads="1"/>
            </p:cNvSpPr>
            <p:nvPr/>
          </p:nvSpPr>
          <p:spPr bwMode="auto">
            <a:xfrm>
              <a:off x="426" y="1999"/>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15" name="Group 231"/>
          <p:cNvGrpSpPr>
            <a:grpSpLocks/>
          </p:cNvGrpSpPr>
          <p:nvPr/>
        </p:nvGrpSpPr>
        <p:grpSpPr bwMode="auto">
          <a:xfrm>
            <a:off x="7680325" y="890588"/>
            <a:ext cx="1027113" cy="1846262"/>
            <a:chOff x="4838" y="561"/>
            <a:chExt cx="647" cy="1163"/>
          </a:xfrm>
        </p:grpSpPr>
        <p:sp>
          <p:nvSpPr>
            <p:cNvPr id="118874" name="Oval 90"/>
            <p:cNvSpPr>
              <a:spLocks noChangeAspect="1" noChangeArrowheads="1"/>
            </p:cNvSpPr>
            <p:nvPr/>
          </p:nvSpPr>
          <p:spPr bwMode="auto">
            <a:xfrm>
              <a:off x="4996" y="132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75" name="Oval 91"/>
            <p:cNvSpPr>
              <a:spLocks noChangeAspect="1" noChangeArrowheads="1"/>
            </p:cNvSpPr>
            <p:nvPr/>
          </p:nvSpPr>
          <p:spPr bwMode="auto">
            <a:xfrm>
              <a:off x="5137" y="1401"/>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76" name="Oval 92"/>
            <p:cNvSpPr>
              <a:spLocks noChangeAspect="1" noChangeArrowheads="1"/>
            </p:cNvSpPr>
            <p:nvPr/>
          </p:nvSpPr>
          <p:spPr bwMode="auto">
            <a:xfrm>
              <a:off x="4865" y="1411"/>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77" name="Oval 93"/>
            <p:cNvSpPr>
              <a:spLocks noChangeAspect="1" noChangeArrowheads="1"/>
            </p:cNvSpPr>
            <p:nvPr/>
          </p:nvSpPr>
          <p:spPr bwMode="auto">
            <a:xfrm>
              <a:off x="4999" y="118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78" name="Oval 94"/>
            <p:cNvSpPr>
              <a:spLocks noChangeAspect="1" noChangeArrowheads="1"/>
            </p:cNvSpPr>
            <p:nvPr/>
          </p:nvSpPr>
          <p:spPr bwMode="auto">
            <a:xfrm>
              <a:off x="5304" y="136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79" name="Oval 95"/>
            <p:cNvSpPr>
              <a:spLocks noChangeAspect="1" noChangeArrowheads="1"/>
            </p:cNvSpPr>
            <p:nvPr/>
          </p:nvSpPr>
          <p:spPr bwMode="auto">
            <a:xfrm>
              <a:off x="5137" y="155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80" name="Oval 96"/>
            <p:cNvSpPr>
              <a:spLocks noChangeAspect="1" noChangeArrowheads="1"/>
            </p:cNvSpPr>
            <p:nvPr/>
          </p:nvSpPr>
          <p:spPr bwMode="auto">
            <a:xfrm>
              <a:off x="5098" y="108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81" name="Oval 97"/>
            <p:cNvSpPr>
              <a:spLocks noChangeAspect="1" noChangeArrowheads="1"/>
            </p:cNvSpPr>
            <p:nvPr/>
          </p:nvSpPr>
          <p:spPr bwMode="auto">
            <a:xfrm>
              <a:off x="5020" y="95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84" name="Oval 100"/>
            <p:cNvSpPr>
              <a:spLocks noChangeAspect="1" noChangeArrowheads="1"/>
            </p:cNvSpPr>
            <p:nvPr/>
          </p:nvSpPr>
          <p:spPr bwMode="auto">
            <a:xfrm>
              <a:off x="5001" y="70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85" name="Oval 101"/>
            <p:cNvSpPr>
              <a:spLocks noChangeAspect="1" noChangeArrowheads="1"/>
            </p:cNvSpPr>
            <p:nvPr/>
          </p:nvSpPr>
          <p:spPr bwMode="auto">
            <a:xfrm>
              <a:off x="5086" y="828"/>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86" name="Oval 102"/>
            <p:cNvSpPr>
              <a:spLocks noChangeAspect="1" noChangeArrowheads="1"/>
            </p:cNvSpPr>
            <p:nvPr/>
          </p:nvSpPr>
          <p:spPr bwMode="auto">
            <a:xfrm>
              <a:off x="4838" y="70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87" name="Oval 103"/>
            <p:cNvSpPr>
              <a:spLocks noChangeAspect="1" noChangeArrowheads="1"/>
            </p:cNvSpPr>
            <p:nvPr/>
          </p:nvSpPr>
          <p:spPr bwMode="auto">
            <a:xfrm>
              <a:off x="5044" y="561"/>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11" name="Group 227"/>
          <p:cNvGrpSpPr>
            <a:grpSpLocks/>
          </p:cNvGrpSpPr>
          <p:nvPr/>
        </p:nvGrpSpPr>
        <p:grpSpPr bwMode="auto">
          <a:xfrm>
            <a:off x="2959100" y="3275013"/>
            <a:ext cx="1309688" cy="1436687"/>
            <a:chOff x="1864" y="2063"/>
            <a:chExt cx="825" cy="905"/>
          </a:xfrm>
        </p:grpSpPr>
        <p:sp>
          <p:nvSpPr>
            <p:cNvPr id="118800" name="Oval 16"/>
            <p:cNvSpPr>
              <a:spLocks noChangeAspect="1" noChangeArrowheads="1"/>
            </p:cNvSpPr>
            <p:nvPr/>
          </p:nvSpPr>
          <p:spPr bwMode="auto">
            <a:xfrm>
              <a:off x="2200" y="2567"/>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01" name="Oval 17"/>
            <p:cNvSpPr>
              <a:spLocks noChangeAspect="1" noChangeArrowheads="1"/>
            </p:cNvSpPr>
            <p:nvPr/>
          </p:nvSpPr>
          <p:spPr bwMode="auto">
            <a:xfrm>
              <a:off x="2340" y="264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02" name="Oval 18"/>
            <p:cNvSpPr>
              <a:spLocks noChangeAspect="1" noChangeArrowheads="1"/>
            </p:cNvSpPr>
            <p:nvPr/>
          </p:nvSpPr>
          <p:spPr bwMode="auto">
            <a:xfrm>
              <a:off x="2069" y="2655"/>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03" name="Oval 19"/>
            <p:cNvSpPr>
              <a:spLocks noChangeAspect="1" noChangeArrowheads="1"/>
            </p:cNvSpPr>
            <p:nvPr/>
          </p:nvSpPr>
          <p:spPr bwMode="auto">
            <a:xfrm>
              <a:off x="2203" y="243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04" name="Oval 20"/>
            <p:cNvSpPr>
              <a:spLocks noChangeAspect="1" noChangeArrowheads="1"/>
            </p:cNvSpPr>
            <p:nvPr/>
          </p:nvSpPr>
          <p:spPr bwMode="auto">
            <a:xfrm>
              <a:off x="2508" y="260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05" name="Oval 21"/>
            <p:cNvSpPr>
              <a:spLocks noChangeAspect="1" noChangeArrowheads="1"/>
            </p:cNvSpPr>
            <p:nvPr/>
          </p:nvSpPr>
          <p:spPr bwMode="auto">
            <a:xfrm>
              <a:off x="2340" y="2803"/>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88" name="Oval 104"/>
            <p:cNvSpPr>
              <a:spLocks noChangeAspect="1" noChangeArrowheads="1"/>
            </p:cNvSpPr>
            <p:nvPr/>
          </p:nvSpPr>
          <p:spPr bwMode="auto">
            <a:xfrm>
              <a:off x="2106"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89" name="Oval 105"/>
            <p:cNvSpPr>
              <a:spLocks noChangeAspect="1" noChangeArrowheads="1"/>
            </p:cNvSpPr>
            <p:nvPr/>
          </p:nvSpPr>
          <p:spPr bwMode="auto">
            <a:xfrm>
              <a:off x="1944" y="231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90" name="Oval 106"/>
            <p:cNvSpPr>
              <a:spLocks noChangeAspect="1" noChangeArrowheads="1"/>
            </p:cNvSpPr>
            <p:nvPr/>
          </p:nvSpPr>
          <p:spPr bwMode="auto">
            <a:xfrm>
              <a:off x="1945"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91" name="Oval 107"/>
            <p:cNvSpPr>
              <a:spLocks noChangeAspect="1" noChangeArrowheads="1"/>
            </p:cNvSpPr>
            <p:nvPr/>
          </p:nvSpPr>
          <p:spPr bwMode="auto">
            <a:xfrm>
              <a:off x="2105" y="231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92" name="Oval 108"/>
            <p:cNvSpPr>
              <a:spLocks noChangeAspect="1" noChangeArrowheads="1"/>
            </p:cNvSpPr>
            <p:nvPr/>
          </p:nvSpPr>
          <p:spPr bwMode="auto">
            <a:xfrm>
              <a:off x="2196" y="218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93" name="Oval 109"/>
            <p:cNvSpPr>
              <a:spLocks noChangeAspect="1" noChangeArrowheads="1"/>
            </p:cNvSpPr>
            <p:nvPr/>
          </p:nvSpPr>
          <p:spPr bwMode="auto">
            <a:xfrm>
              <a:off x="1864" y="2184"/>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12" name="Group 228"/>
          <p:cNvGrpSpPr>
            <a:grpSpLocks/>
          </p:cNvGrpSpPr>
          <p:nvPr/>
        </p:nvGrpSpPr>
        <p:grpSpPr bwMode="auto">
          <a:xfrm>
            <a:off x="4203700" y="3084513"/>
            <a:ext cx="1309688" cy="1633537"/>
            <a:chOff x="2648" y="1943"/>
            <a:chExt cx="825" cy="1029"/>
          </a:xfrm>
        </p:grpSpPr>
        <p:sp>
          <p:nvSpPr>
            <p:cNvPr id="118894" name="Oval 110"/>
            <p:cNvSpPr>
              <a:spLocks noChangeAspect="1" noChangeArrowheads="1"/>
            </p:cNvSpPr>
            <p:nvPr/>
          </p:nvSpPr>
          <p:spPr bwMode="auto">
            <a:xfrm>
              <a:off x="2983" y="2570"/>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95" name="Oval 111"/>
            <p:cNvSpPr>
              <a:spLocks noChangeAspect="1" noChangeArrowheads="1"/>
            </p:cNvSpPr>
            <p:nvPr/>
          </p:nvSpPr>
          <p:spPr bwMode="auto">
            <a:xfrm>
              <a:off x="3124" y="2649"/>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96" name="Oval 112"/>
            <p:cNvSpPr>
              <a:spLocks noChangeAspect="1" noChangeArrowheads="1"/>
            </p:cNvSpPr>
            <p:nvPr/>
          </p:nvSpPr>
          <p:spPr bwMode="auto">
            <a:xfrm>
              <a:off x="2853" y="2659"/>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97" name="Oval 113"/>
            <p:cNvSpPr>
              <a:spLocks noChangeAspect="1" noChangeArrowheads="1"/>
            </p:cNvSpPr>
            <p:nvPr/>
          </p:nvSpPr>
          <p:spPr bwMode="auto">
            <a:xfrm>
              <a:off x="2987" y="243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98" name="Oval 114"/>
            <p:cNvSpPr>
              <a:spLocks noChangeAspect="1" noChangeArrowheads="1"/>
            </p:cNvSpPr>
            <p:nvPr/>
          </p:nvSpPr>
          <p:spPr bwMode="auto">
            <a:xfrm>
              <a:off x="3291" y="2612"/>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99" name="Oval 115"/>
            <p:cNvSpPr>
              <a:spLocks noChangeAspect="1" noChangeArrowheads="1"/>
            </p:cNvSpPr>
            <p:nvPr/>
          </p:nvSpPr>
          <p:spPr bwMode="auto">
            <a:xfrm>
              <a:off x="3124" y="2806"/>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00" name="Oval 116"/>
            <p:cNvSpPr>
              <a:spLocks noChangeAspect="1" noChangeArrowheads="1"/>
            </p:cNvSpPr>
            <p:nvPr/>
          </p:nvSpPr>
          <p:spPr bwMode="auto">
            <a:xfrm>
              <a:off x="2890" y="2067"/>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01" name="Oval 117"/>
            <p:cNvSpPr>
              <a:spLocks noChangeAspect="1" noChangeArrowheads="1"/>
            </p:cNvSpPr>
            <p:nvPr/>
          </p:nvSpPr>
          <p:spPr bwMode="auto">
            <a:xfrm>
              <a:off x="2728" y="232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02" name="Oval 118"/>
            <p:cNvSpPr>
              <a:spLocks noChangeAspect="1" noChangeArrowheads="1"/>
            </p:cNvSpPr>
            <p:nvPr/>
          </p:nvSpPr>
          <p:spPr bwMode="auto">
            <a:xfrm>
              <a:off x="2729" y="2067"/>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03" name="Oval 119"/>
            <p:cNvSpPr>
              <a:spLocks noChangeAspect="1" noChangeArrowheads="1"/>
            </p:cNvSpPr>
            <p:nvPr/>
          </p:nvSpPr>
          <p:spPr bwMode="auto">
            <a:xfrm>
              <a:off x="2889" y="232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04" name="Oval 120"/>
            <p:cNvSpPr>
              <a:spLocks noChangeAspect="1" noChangeArrowheads="1"/>
            </p:cNvSpPr>
            <p:nvPr/>
          </p:nvSpPr>
          <p:spPr bwMode="auto">
            <a:xfrm>
              <a:off x="2980" y="2189"/>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05" name="Oval 121"/>
            <p:cNvSpPr>
              <a:spLocks noChangeAspect="1" noChangeArrowheads="1"/>
            </p:cNvSpPr>
            <p:nvPr/>
          </p:nvSpPr>
          <p:spPr bwMode="auto">
            <a:xfrm>
              <a:off x="2648" y="2188"/>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06" name="Oval 122"/>
            <p:cNvSpPr>
              <a:spLocks noChangeAspect="1" noChangeArrowheads="1"/>
            </p:cNvSpPr>
            <p:nvPr/>
          </p:nvSpPr>
          <p:spPr bwMode="auto">
            <a:xfrm>
              <a:off x="2651" y="1943"/>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25" name="Group 241"/>
          <p:cNvGrpSpPr>
            <a:grpSpLocks/>
          </p:cNvGrpSpPr>
          <p:nvPr/>
        </p:nvGrpSpPr>
        <p:grpSpPr bwMode="auto">
          <a:xfrm>
            <a:off x="3832225" y="5245100"/>
            <a:ext cx="984250" cy="1231900"/>
            <a:chOff x="2414" y="3304"/>
            <a:chExt cx="620" cy="776"/>
          </a:xfrm>
        </p:grpSpPr>
        <p:sp>
          <p:nvSpPr>
            <p:cNvPr id="118907" name="Oval 123"/>
            <p:cNvSpPr>
              <a:spLocks noChangeAspect="1" noChangeArrowheads="1"/>
            </p:cNvSpPr>
            <p:nvPr/>
          </p:nvSpPr>
          <p:spPr bwMode="auto">
            <a:xfrm>
              <a:off x="2545" y="3678"/>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08" name="Oval 124"/>
            <p:cNvSpPr>
              <a:spLocks noChangeAspect="1" noChangeArrowheads="1"/>
            </p:cNvSpPr>
            <p:nvPr/>
          </p:nvSpPr>
          <p:spPr bwMode="auto">
            <a:xfrm>
              <a:off x="2685" y="3757"/>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09" name="Oval 125"/>
            <p:cNvSpPr>
              <a:spLocks noChangeAspect="1" noChangeArrowheads="1"/>
            </p:cNvSpPr>
            <p:nvPr/>
          </p:nvSpPr>
          <p:spPr bwMode="auto">
            <a:xfrm>
              <a:off x="2414" y="3767"/>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10" name="Oval 126"/>
            <p:cNvSpPr>
              <a:spLocks noChangeAspect="1" noChangeArrowheads="1"/>
            </p:cNvSpPr>
            <p:nvPr/>
          </p:nvSpPr>
          <p:spPr bwMode="auto">
            <a:xfrm>
              <a:off x="2548" y="354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11" name="Oval 127"/>
            <p:cNvSpPr>
              <a:spLocks noChangeAspect="1" noChangeArrowheads="1"/>
            </p:cNvSpPr>
            <p:nvPr/>
          </p:nvSpPr>
          <p:spPr bwMode="auto">
            <a:xfrm>
              <a:off x="2853" y="3720"/>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12" name="Oval 128"/>
            <p:cNvSpPr>
              <a:spLocks noChangeAspect="1" noChangeArrowheads="1"/>
            </p:cNvSpPr>
            <p:nvPr/>
          </p:nvSpPr>
          <p:spPr bwMode="auto">
            <a:xfrm>
              <a:off x="2685" y="3914"/>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13" name="Oval 129"/>
            <p:cNvSpPr>
              <a:spLocks noChangeAspect="1" noChangeArrowheads="1"/>
            </p:cNvSpPr>
            <p:nvPr/>
          </p:nvSpPr>
          <p:spPr bwMode="auto">
            <a:xfrm>
              <a:off x="2647" y="3439"/>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14" name="Oval 130"/>
            <p:cNvSpPr>
              <a:spLocks noChangeAspect="1" noChangeArrowheads="1"/>
            </p:cNvSpPr>
            <p:nvPr/>
          </p:nvSpPr>
          <p:spPr bwMode="auto">
            <a:xfrm>
              <a:off x="2610" y="330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15" name="Oval 131"/>
            <p:cNvSpPr>
              <a:spLocks noChangeAspect="1" noChangeArrowheads="1"/>
            </p:cNvSpPr>
            <p:nvPr/>
          </p:nvSpPr>
          <p:spPr bwMode="auto">
            <a:xfrm>
              <a:off x="2812" y="3423"/>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24" name="Group 240"/>
          <p:cNvGrpSpPr>
            <a:grpSpLocks/>
          </p:cNvGrpSpPr>
          <p:nvPr/>
        </p:nvGrpSpPr>
        <p:grpSpPr bwMode="auto">
          <a:xfrm>
            <a:off x="5073650" y="5245100"/>
            <a:ext cx="984250" cy="1231900"/>
            <a:chOff x="3196" y="3304"/>
            <a:chExt cx="620" cy="776"/>
          </a:xfrm>
        </p:grpSpPr>
        <p:sp>
          <p:nvSpPr>
            <p:cNvPr id="118916" name="Oval 132"/>
            <p:cNvSpPr>
              <a:spLocks noChangeAspect="1" noChangeArrowheads="1"/>
            </p:cNvSpPr>
            <p:nvPr/>
          </p:nvSpPr>
          <p:spPr bwMode="auto">
            <a:xfrm>
              <a:off x="3326" y="367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17" name="Oval 133"/>
            <p:cNvSpPr>
              <a:spLocks noChangeAspect="1" noChangeArrowheads="1"/>
            </p:cNvSpPr>
            <p:nvPr/>
          </p:nvSpPr>
          <p:spPr bwMode="auto">
            <a:xfrm>
              <a:off x="3467" y="3757"/>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18" name="Oval 134"/>
            <p:cNvSpPr>
              <a:spLocks noChangeAspect="1" noChangeArrowheads="1"/>
            </p:cNvSpPr>
            <p:nvPr/>
          </p:nvSpPr>
          <p:spPr bwMode="auto">
            <a:xfrm>
              <a:off x="3196" y="3767"/>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19" name="Oval 135"/>
            <p:cNvSpPr>
              <a:spLocks noChangeAspect="1" noChangeArrowheads="1"/>
            </p:cNvSpPr>
            <p:nvPr/>
          </p:nvSpPr>
          <p:spPr bwMode="auto">
            <a:xfrm>
              <a:off x="3330" y="3544"/>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20" name="Oval 136"/>
            <p:cNvSpPr>
              <a:spLocks noChangeAspect="1" noChangeArrowheads="1"/>
            </p:cNvSpPr>
            <p:nvPr/>
          </p:nvSpPr>
          <p:spPr bwMode="auto">
            <a:xfrm>
              <a:off x="3634" y="372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21" name="Oval 137"/>
            <p:cNvSpPr>
              <a:spLocks noChangeAspect="1" noChangeArrowheads="1"/>
            </p:cNvSpPr>
            <p:nvPr/>
          </p:nvSpPr>
          <p:spPr bwMode="auto">
            <a:xfrm>
              <a:off x="3467" y="391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22" name="Oval 138"/>
            <p:cNvSpPr>
              <a:spLocks noChangeAspect="1" noChangeArrowheads="1"/>
            </p:cNvSpPr>
            <p:nvPr/>
          </p:nvSpPr>
          <p:spPr bwMode="auto">
            <a:xfrm>
              <a:off x="3429" y="3439"/>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23" name="Oval 139"/>
            <p:cNvSpPr>
              <a:spLocks noChangeAspect="1" noChangeArrowheads="1"/>
            </p:cNvSpPr>
            <p:nvPr/>
          </p:nvSpPr>
          <p:spPr bwMode="auto">
            <a:xfrm>
              <a:off x="3391" y="3304"/>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24" name="Oval 140"/>
            <p:cNvSpPr>
              <a:spLocks noChangeAspect="1" noChangeArrowheads="1"/>
            </p:cNvSpPr>
            <p:nvPr/>
          </p:nvSpPr>
          <p:spPr bwMode="auto">
            <a:xfrm>
              <a:off x="3594" y="3423"/>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23" name="Group 239"/>
          <p:cNvGrpSpPr>
            <a:grpSpLocks/>
          </p:cNvGrpSpPr>
          <p:nvPr/>
        </p:nvGrpSpPr>
        <p:grpSpPr bwMode="auto">
          <a:xfrm>
            <a:off x="6367463" y="5459413"/>
            <a:ext cx="984250" cy="1017587"/>
            <a:chOff x="4011" y="3439"/>
            <a:chExt cx="620" cy="641"/>
          </a:xfrm>
        </p:grpSpPr>
        <p:sp>
          <p:nvSpPr>
            <p:cNvPr id="118925" name="Oval 141"/>
            <p:cNvSpPr>
              <a:spLocks noChangeAspect="1" noChangeArrowheads="1"/>
            </p:cNvSpPr>
            <p:nvPr/>
          </p:nvSpPr>
          <p:spPr bwMode="auto">
            <a:xfrm>
              <a:off x="4141" y="367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26" name="Oval 142"/>
            <p:cNvSpPr>
              <a:spLocks noChangeAspect="1" noChangeArrowheads="1"/>
            </p:cNvSpPr>
            <p:nvPr/>
          </p:nvSpPr>
          <p:spPr bwMode="auto">
            <a:xfrm>
              <a:off x="4282" y="3757"/>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27" name="Oval 143"/>
            <p:cNvSpPr>
              <a:spLocks noChangeAspect="1" noChangeArrowheads="1"/>
            </p:cNvSpPr>
            <p:nvPr/>
          </p:nvSpPr>
          <p:spPr bwMode="auto">
            <a:xfrm>
              <a:off x="4011" y="3767"/>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28" name="Oval 144"/>
            <p:cNvSpPr>
              <a:spLocks noChangeAspect="1" noChangeArrowheads="1"/>
            </p:cNvSpPr>
            <p:nvPr/>
          </p:nvSpPr>
          <p:spPr bwMode="auto">
            <a:xfrm>
              <a:off x="4145" y="354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29" name="Oval 145"/>
            <p:cNvSpPr>
              <a:spLocks noChangeAspect="1" noChangeArrowheads="1"/>
            </p:cNvSpPr>
            <p:nvPr/>
          </p:nvSpPr>
          <p:spPr bwMode="auto">
            <a:xfrm>
              <a:off x="4449" y="372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30" name="Oval 146"/>
            <p:cNvSpPr>
              <a:spLocks noChangeAspect="1" noChangeArrowheads="1"/>
            </p:cNvSpPr>
            <p:nvPr/>
          </p:nvSpPr>
          <p:spPr bwMode="auto">
            <a:xfrm>
              <a:off x="4282" y="3914"/>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31" name="Oval 147"/>
            <p:cNvSpPr>
              <a:spLocks noChangeAspect="1" noChangeArrowheads="1"/>
            </p:cNvSpPr>
            <p:nvPr/>
          </p:nvSpPr>
          <p:spPr bwMode="auto">
            <a:xfrm>
              <a:off x="4244" y="343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32" name="Oval 148"/>
            <p:cNvSpPr>
              <a:spLocks noChangeAspect="1" noChangeArrowheads="1"/>
            </p:cNvSpPr>
            <p:nvPr/>
          </p:nvSpPr>
          <p:spPr bwMode="auto">
            <a:xfrm>
              <a:off x="4032" y="3444"/>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22" name="Group 238"/>
          <p:cNvGrpSpPr>
            <a:grpSpLocks/>
          </p:cNvGrpSpPr>
          <p:nvPr/>
        </p:nvGrpSpPr>
        <p:grpSpPr bwMode="auto">
          <a:xfrm>
            <a:off x="7780338" y="5459413"/>
            <a:ext cx="984250" cy="1017587"/>
            <a:chOff x="4901" y="3439"/>
            <a:chExt cx="620" cy="641"/>
          </a:xfrm>
        </p:grpSpPr>
        <p:sp>
          <p:nvSpPr>
            <p:cNvPr id="118933" name="Oval 149"/>
            <p:cNvSpPr>
              <a:spLocks noChangeAspect="1" noChangeArrowheads="1"/>
            </p:cNvSpPr>
            <p:nvPr/>
          </p:nvSpPr>
          <p:spPr bwMode="auto">
            <a:xfrm>
              <a:off x="5032" y="3678"/>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34" name="Oval 150"/>
            <p:cNvSpPr>
              <a:spLocks noChangeAspect="1" noChangeArrowheads="1"/>
            </p:cNvSpPr>
            <p:nvPr/>
          </p:nvSpPr>
          <p:spPr bwMode="auto">
            <a:xfrm>
              <a:off x="5173" y="3757"/>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35" name="Oval 151"/>
            <p:cNvSpPr>
              <a:spLocks noChangeAspect="1" noChangeArrowheads="1"/>
            </p:cNvSpPr>
            <p:nvPr/>
          </p:nvSpPr>
          <p:spPr bwMode="auto">
            <a:xfrm>
              <a:off x="4901" y="3767"/>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36" name="Oval 152"/>
            <p:cNvSpPr>
              <a:spLocks noChangeAspect="1" noChangeArrowheads="1"/>
            </p:cNvSpPr>
            <p:nvPr/>
          </p:nvSpPr>
          <p:spPr bwMode="auto">
            <a:xfrm>
              <a:off x="5035" y="354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37" name="Oval 153"/>
            <p:cNvSpPr>
              <a:spLocks noChangeAspect="1" noChangeArrowheads="1"/>
            </p:cNvSpPr>
            <p:nvPr/>
          </p:nvSpPr>
          <p:spPr bwMode="auto">
            <a:xfrm>
              <a:off x="5340" y="3720"/>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38" name="Oval 154"/>
            <p:cNvSpPr>
              <a:spLocks noChangeAspect="1" noChangeArrowheads="1"/>
            </p:cNvSpPr>
            <p:nvPr/>
          </p:nvSpPr>
          <p:spPr bwMode="auto">
            <a:xfrm>
              <a:off x="5173" y="391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39" name="Oval 155"/>
            <p:cNvSpPr>
              <a:spLocks noChangeAspect="1" noChangeArrowheads="1"/>
            </p:cNvSpPr>
            <p:nvPr/>
          </p:nvSpPr>
          <p:spPr bwMode="auto">
            <a:xfrm>
              <a:off x="5134" y="3439"/>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40" name="Oval 156"/>
            <p:cNvSpPr>
              <a:spLocks noChangeAspect="1" noChangeArrowheads="1"/>
            </p:cNvSpPr>
            <p:nvPr/>
          </p:nvSpPr>
          <p:spPr bwMode="auto">
            <a:xfrm>
              <a:off x="4922" y="3444"/>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16" name="Group 232"/>
          <p:cNvGrpSpPr>
            <a:grpSpLocks/>
          </p:cNvGrpSpPr>
          <p:nvPr/>
        </p:nvGrpSpPr>
        <p:grpSpPr bwMode="auto">
          <a:xfrm>
            <a:off x="6215063" y="1824038"/>
            <a:ext cx="1125537" cy="901700"/>
            <a:chOff x="3915" y="1149"/>
            <a:chExt cx="709" cy="568"/>
          </a:xfrm>
        </p:grpSpPr>
        <p:sp>
          <p:nvSpPr>
            <p:cNvPr id="118941" name="Oval 157"/>
            <p:cNvSpPr>
              <a:spLocks noChangeAspect="1" noChangeArrowheads="1"/>
            </p:cNvSpPr>
            <p:nvPr/>
          </p:nvSpPr>
          <p:spPr bwMode="auto">
            <a:xfrm>
              <a:off x="4135" y="131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42" name="Oval 158"/>
            <p:cNvSpPr>
              <a:spLocks noChangeAspect="1" noChangeArrowheads="1"/>
            </p:cNvSpPr>
            <p:nvPr/>
          </p:nvSpPr>
          <p:spPr bwMode="auto">
            <a:xfrm>
              <a:off x="4276" y="1394"/>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43" name="Oval 159"/>
            <p:cNvSpPr>
              <a:spLocks noChangeAspect="1" noChangeArrowheads="1"/>
            </p:cNvSpPr>
            <p:nvPr/>
          </p:nvSpPr>
          <p:spPr bwMode="auto">
            <a:xfrm>
              <a:off x="4005" y="1404"/>
              <a:ext cx="181"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44" name="Oval 160"/>
            <p:cNvSpPr>
              <a:spLocks noChangeAspect="1" noChangeArrowheads="1"/>
            </p:cNvSpPr>
            <p:nvPr/>
          </p:nvSpPr>
          <p:spPr bwMode="auto">
            <a:xfrm>
              <a:off x="4139" y="1181"/>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45" name="Oval 161"/>
            <p:cNvSpPr>
              <a:spLocks noChangeAspect="1" noChangeArrowheads="1"/>
            </p:cNvSpPr>
            <p:nvPr/>
          </p:nvSpPr>
          <p:spPr bwMode="auto">
            <a:xfrm>
              <a:off x="4443" y="1357"/>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46" name="Oval 162"/>
            <p:cNvSpPr>
              <a:spLocks noChangeAspect="1" noChangeArrowheads="1"/>
            </p:cNvSpPr>
            <p:nvPr/>
          </p:nvSpPr>
          <p:spPr bwMode="auto">
            <a:xfrm>
              <a:off x="4276" y="1552"/>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47" name="Oval 163"/>
            <p:cNvSpPr>
              <a:spLocks noChangeAspect="1" noChangeArrowheads="1"/>
            </p:cNvSpPr>
            <p:nvPr/>
          </p:nvSpPr>
          <p:spPr bwMode="auto">
            <a:xfrm>
              <a:off x="3915" y="1268"/>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48" name="Oval 164"/>
            <p:cNvSpPr>
              <a:spLocks noChangeAspect="1" noChangeArrowheads="1"/>
            </p:cNvSpPr>
            <p:nvPr/>
          </p:nvSpPr>
          <p:spPr bwMode="auto">
            <a:xfrm>
              <a:off x="3985" y="1149"/>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13" name="Group 229"/>
          <p:cNvGrpSpPr>
            <a:grpSpLocks/>
          </p:cNvGrpSpPr>
          <p:nvPr/>
        </p:nvGrpSpPr>
        <p:grpSpPr bwMode="auto">
          <a:xfrm>
            <a:off x="5708650" y="3476625"/>
            <a:ext cx="984250" cy="1206500"/>
            <a:chOff x="3596" y="2190"/>
            <a:chExt cx="620" cy="760"/>
          </a:xfrm>
        </p:grpSpPr>
        <p:sp>
          <p:nvSpPr>
            <p:cNvPr id="118951" name="Oval 167"/>
            <p:cNvSpPr>
              <a:spLocks noChangeAspect="1" noChangeArrowheads="1"/>
            </p:cNvSpPr>
            <p:nvPr/>
          </p:nvSpPr>
          <p:spPr bwMode="auto">
            <a:xfrm>
              <a:off x="3727" y="2549"/>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52" name="Oval 168"/>
            <p:cNvSpPr>
              <a:spLocks noChangeAspect="1" noChangeArrowheads="1"/>
            </p:cNvSpPr>
            <p:nvPr/>
          </p:nvSpPr>
          <p:spPr bwMode="auto">
            <a:xfrm>
              <a:off x="3868" y="2627"/>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53" name="Oval 169"/>
            <p:cNvSpPr>
              <a:spLocks noChangeAspect="1" noChangeArrowheads="1"/>
            </p:cNvSpPr>
            <p:nvPr/>
          </p:nvSpPr>
          <p:spPr bwMode="auto">
            <a:xfrm>
              <a:off x="3596" y="2637"/>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54" name="Oval 170"/>
            <p:cNvSpPr>
              <a:spLocks noChangeAspect="1" noChangeArrowheads="1"/>
            </p:cNvSpPr>
            <p:nvPr/>
          </p:nvSpPr>
          <p:spPr bwMode="auto">
            <a:xfrm>
              <a:off x="3731" y="241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55" name="Oval 171"/>
            <p:cNvSpPr>
              <a:spLocks noChangeAspect="1" noChangeArrowheads="1"/>
            </p:cNvSpPr>
            <p:nvPr/>
          </p:nvSpPr>
          <p:spPr bwMode="auto">
            <a:xfrm>
              <a:off x="4035" y="2591"/>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56" name="Oval 172"/>
            <p:cNvSpPr>
              <a:spLocks noChangeAspect="1" noChangeArrowheads="1"/>
            </p:cNvSpPr>
            <p:nvPr/>
          </p:nvSpPr>
          <p:spPr bwMode="auto">
            <a:xfrm>
              <a:off x="3868" y="2785"/>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57" name="Oval 173"/>
            <p:cNvSpPr>
              <a:spLocks noChangeAspect="1" noChangeArrowheads="1"/>
            </p:cNvSpPr>
            <p:nvPr/>
          </p:nvSpPr>
          <p:spPr bwMode="auto">
            <a:xfrm>
              <a:off x="3774" y="2190"/>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58" name="Oval 174"/>
            <p:cNvSpPr>
              <a:spLocks noChangeAspect="1" noChangeArrowheads="1"/>
            </p:cNvSpPr>
            <p:nvPr/>
          </p:nvSpPr>
          <p:spPr bwMode="auto">
            <a:xfrm>
              <a:off x="3617" y="231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60" name="Oval 176"/>
            <p:cNvSpPr>
              <a:spLocks noChangeAspect="1" noChangeArrowheads="1"/>
            </p:cNvSpPr>
            <p:nvPr/>
          </p:nvSpPr>
          <p:spPr bwMode="auto">
            <a:xfrm>
              <a:off x="3856" y="2313"/>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61" name="Oval 177"/>
            <p:cNvSpPr>
              <a:spLocks noChangeAspect="1" noChangeArrowheads="1"/>
            </p:cNvSpPr>
            <p:nvPr/>
          </p:nvSpPr>
          <p:spPr bwMode="auto">
            <a:xfrm>
              <a:off x="3633" y="2198"/>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14" name="Group 230"/>
          <p:cNvGrpSpPr>
            <a:grpSpLocks/>
          </p:cNvGrpSpPr>
          <p:nvPr/>
        </p:nvGrpSpPr>
        <p:grpSpPr bwMode="auto">
          <a:xfrm>
            <a:off x="6875463" y="3325813"/>
            <a:ext cx="1100137" cy="1422400"/>
            <a:chOff x="4331" y="2095"/>
            <a:chExt cx="693" cy="896"/>
          </a:xfrm>
        </p:grpSpPr>
        <p:sp>
          <p:nvSpPr>
            <p:cNvPr id="118962" name="Oval 178"/>
            <p:cNvSpPr>
              <a:spLocks noChangeAspect="1" noChangeArrowheads="1"/>
            </p:cNvSpPr>
            <p:nvPr/>
          </p:nvSpPr>
          <p:spPr bwMode="auto">
            <a:xfrm>
              <a:off x="4462" y="2590"/>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63" name="Oval 179"/>
            <p:cNvSpPr>
              <a:spLocks noChangeAspect="1" noChangeArrowheads="1"/>
            </p:cNvSpPr>
            <p:nvPr/>
          </p:nvSpPr>
          <p:spPr bwMode="auto">
            <a:xfrm>
              <a:off x="4603" y="2668"/>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64" name="Oval 180"/>
            <p:cNvSpPr>
              <a:spLocks noChangeAspect="1" noChangeArrowheads="1"/>
            </p:cNvSpPr>
            <p:nvPr/>
          </p:nvSpPr>
          <p:spPr bwMode="auto">
            <a:xfrm>
              <a:off x="4331" y="2678"/>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65" name="Oval 181"/>
            <p:cNvSpPr>
              <a:spLocks noChangeAspect="1" noChangeArrowheads="1"/>
            </p:cNvSpPr>
            <p:nvPr/>
          </p:nvSpPr>
          <p:spPr bwMode="auto">
            <a:xfrm>
              <a:off x="4466" y="2456"/>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66" name="Oval 182"/>
            <p:cNvSpPr>
              <a:spLocks noChangeAspect="1" noChangeArrowheads="1"/>
            </p:cNvSpPr>
            <p:nvPr/>
          </p:nvSpPr>
          <p:spPr bwMode="auto">
            <a:xfrm>
              <a:off x="4770" y="2632"/>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67" name="Oval 183"/>
            <p:cNvSpPr>
              <a:spLocks noChangeAspect="1" noChangeArrowheads="1"/>
            </p:cNvSpPr>
            <p:nvPr/>
          </p:nvSpPr>
          <p:spPr bwMode="auto">
            <a:xfrm>
              <a:off x="4603" y="2826"/>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69" name="Oval 185"/>
            <p:cNvSpPr>
              <a:spLocks noChangeAspect="1" noChangeArrowheads="1"/>
            </p:cNvSpPr>
            <p:nvPr/>
          </p:nvSpPr>
          <p:spPr bwMode="auto">
            <a:xfrm>
              <a:off x="4352" y="235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72" name="Oval 188"/>
            <p:cNvSpPr>
              <a:spLocks noChangeAspect="1" noChangeArrowheads="1"/>
            </p:cNvSpPr>
            <p:nvPr/>
          </p:nvSpPr>
          <p:spPr bwMode="auto">
            <a:xfrm>
              <a:off x="4753" y="209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73" name="Oval 189"/>
            <p:cNvSpPr>
              <a:spLocks noChangeAspect="1" noChangeArrowheads="1"/>
            </p:cNvSpPr>
            <p:nvPr/>
          </p:nvSpPr>
          <p:spPr bwMode="auto">
            <a:xfrm>
              <a:off x="4591" y="2348"/>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74" name="Oval 190"/>
            <p:cNvSpPr>
              <a:spLocks noChangeAspect="1" noChangeArrowheads="1"/>
            </p:cNvSpPr>
            <p:nvPr/>
          </p:nvSpPr>
          <p:spPr bwMode="auto">
            <a:xfrm>
              <a:off x="4592" y="209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75" name="Oval 191"/>
            <p:cNvSpPr>
              <a:spLocks noChangeAspect="1" noChangeArrowheads="1"/>
            </p:cNvSpPr>
            <p:nvPr/>
          </p:nvSpPr>
          <p:spPr bwMode="auto">
            <a:xfrm>
              <a:off x="4752" y="234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76" name="Oval 192"/>
            <p:cNvSpPr>
              <a:spLocks noChangeAspect="1" noChangeArrowheads="1"/>
            </p:cNvSpPr>
            <p:nvPr/>
          </p:nvSpPr>
          <p:spPr bwMode="auto">
            <a:xfrm>
              <a:off x="4843" y="2217"/>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77" name="Oval 193"/>
            <p:cNvSpPr>
              <a:spLocks noChangeAspect="1" noChangeArrowheads="1"/>
            </p:cNvSpPr>
            <p:nvPr/>
          </p:nvSpPr>
          <p:spPr bwMode="auto">
            <a:xfrm>
              <a:off x="4511" y="221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71" name="Oval 187"/>
            <p:cNvSpPr>
              <a:spLocks noChangeAspect="1" noChangeArrowheads="1"/>
            </p:cNvSpPr>
            <p:nvPr/>
          </p:nvSpPr>
          <p:spPr bwMode="auto">
            <a:xfrm>
              <a:off x="4368" y="2239"/>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sp>
        <p:nvSpPr>
          <p:cNvPr id="118978" name="Text Box 194"/>
          <p:cNvSpPr txBox="1">
            <a:spLocks noChangeArrowheads="1"/>
          </p:cNvSpPr>
          <p:nvPr/>
        </p:nvSpPr>
        <p:spPr bwMode="auto">
          <a:xfrm>
            <a:off x="341313" y="2795588"/>
            <a:ext cx="709612" cy="274637"/>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glycine</a:t>
            </a:r>
          </a:p>
        </p:txBody>
      </p:sp>
      <p:sp>
        <p:nvSpPr>
          <p:cNvPr id="118981" name="Text Box 197"/>
          <p:cNvSpPr txBox="1">
            <a:spLocks noChangeArrowheads="1"/>
          </p:cNvSpPr>
          <p:nvPr/>
        </p:nvSpPr>
        <p:spPr bwMode="auto">
          <a:xfrm>
            <a:off x="7688263" y="6583363"/>
            <a:ext cx="987425" cy="274637"/>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asparagine</a:t>
            </a:r>
          </a:p>
        </p:txBody>
      </p:sp>
      <p:sp>
        <p:nvSpPr>
          <p:cNvPr id="118982" name="Text Box 198"/>
          <p:cNvSpPr txBox="1">
            <a:spLocks noChangeArrowheads="1"/>
          </p:cNvSpPr>
          <p:nvPr/>
        </p:nvSpPr>
        <p:spPr bwMode="auto">
          <a:xfrm>
            <a:off x="6362700" y="6583363"/>
            <a:ext cx="858838" cy="274637"/>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aspartate</a:t>
            </a:r>
          </a:p>
        </p:txBody>
      </p:sp>
      <p:sp>
        <p:nvSpPr>
          <p:cNvPr id="118983" name="Text Box 199"/>
          <p:cNvSpPr txBox="1">
            <a:spLocks noChangeArrowheads="1"/>
          </p:cNvSpPr>
          <p:nvPr/>
        </p:nvSpPr>
        <p:spPr bwMode="auto">
          <a:xfrm>
            <a:off x="5143500" y="6583363"/>
            <a:ext cx="904875" cy="274637"/>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glutamine</a:t>
            </a:r>
          </a:p>
        </p:txBody>
      </p:sp>
      <p:sp>
        <p:nvSpPr>
          <p:cNvPr id="118984" name="Text Box 200"/>
          <p:cNvSpPr txBox="1">
            <a:spLocks noChangeArrowheads="1"/>
          </p:cNvSpPr>
          <p:nvPr/>
        </p:nvSpPr>
        <p:spPr bwMode="auto">
          <a:xfrm>
            <a:off x="3814763" y="6583363"/>
            <a:ext cx="903287" cy="274637"/>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glutamate</a:t>
            </a:r>
          </a:p>
        </p:txBody>
      </p:sp>
      <p:sp>
        <p:nvSpPr>
          <p:cNvPr id="118985" name="Text Box 201"/>
          <p:cNvSpPr txBox="1">
            <a:spLocks noChangeArrowheads="1"/>
          </p:cNvSpPr>
          <p:nvPr/>
        </p:nvSpPr>
        <p:spPr bwMode="auto">
          <a:xfrm>
            <a:off x="2701925" y="6583363"/>
            <a:ext cx="709613" cy="274637"/>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leucine</a:t>
            </a:r>
          </a:p>
        </p:txBody>
      </p:sp>
      <p:sp>
        <p:nvSpPr>
          <p:cNvPr id="118986" name="Text Box 202"/>
          <p:cNvSpPr txBox="1">
            <a:spLocks noChangeArrowheads="1"/>
          </p:cNvSpPr>
          <p:nvPr/>
        </p:nvSpPr>
        <p:spPr bwMode="auto">
          <a:xfrm>
            <a:off x="1471613" y="6583363"/>
            <a:ext cx="930275" cy="274637"/>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isoleucine</a:t>
            </a:r>
          </a:p>
        </p:txBody>
      </p:sp>
      <p:sp>
        <p:nvSpPr>
          <p:cNvPr id="118987" name="Text Box 203"/>
          <p:cNvSpPr txBox="1">
            <a:spLocks noChangeArrowheads="1"/>
          </p:cNvSpPr>
          <p:nvPr/>
        </p:nvSpPr>
        <p:spPr bwMode="auto">
          <a:xfrm>
            <a:off x="384175" y="4819650"/>
            <a:ext cx="998538" cy="274638"/>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methionine</a:t>
            </a:r>
          </a:p>
        </p:txBody>
      </p:sp>
      <p:sp>
        <p:nvSpPr>
          <p:cNvPr id="118988" name="Text Box 204"/>
          <p:cNvSpPr txBox="1">
            <a:spLocks noChangeArrowheads="1"/>
          </p:cNvSpPr>
          <p:nvPr/>
        </p:nvSpPr>
        <p:spPr bwMode="auto">
          <a:xfrm>
            <a:off x="1958975" y="4784725"/>
            <a:ext cx="615950" cy="274638"/>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lysine</a:t>
            </a:r>
          </a:p>
        </p:txBody>
      </p:sp>
      <p:sp>
        <p:nvSpPr>
          <p:cNvPr id="118989" name="Text Box 205"/>
          <p:cNvSpPr txBox="1">
            <a:spLocks noChangeArrowheads="1"/>
          </p:cNvSpPr>
          <p:nvPr/>
        </p:nvSpPr>
        <p:spPr bwMode="auto">
          <a:xfrm>
            <a:off x="3116263" y="4776788"/>
            <a:ext cx="1201737" cy="274637"/>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phenylalanine</a:t>
            </a:r>
          </a:p>
        </p:txBody>
      </p:sp>
      <p:sp>
        <p:nvSpPr>
          <p:cNvPr id="118990" name="Text Box 206"/>
          <p:cNvSpPr txBox="1">
            <a:spLocks noChangeArrowheads="1"/>
          </p:cNvSpPr>
          <p:nvPr/>
        </p:nvSpPr>
        <p:spPr bwMode="auto">
          <a:xfrm>
            <a:off x="4579938" y="4754563"/>
            <a:ext cx="776287" cy="274637"/>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tyrosine</a:t>
            </a:r>
          </a:p>
        </p:txBody>
      </p:sp>
      <p:sp>
        <p:nvSpPr>
          <p:cNvPr id="118991" name="Text Box 207"/>
          <p:cNvSpPr txBox="1">
            <a:spLocks noChangeArrowheads="1"/>
          </p:cNvSpPr>
          <p:nvPr/>
        </p:nvSpPr>
        <p:spPr bwMode="auto">
          <a:xfrm>
            <a:off x="5832475" y="4746625"/>
            <a:ext cx="812800" cy="274638"/>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histidine</a:t>
            </a:r>
          </a:p>
        </p:txBody>
      </p:sp>
      <p:sp>
        <p:nvSpPr>
          <p:cNvPr id="118992" name="Text Box 208"/>
          <p:cNvSpPr txBox="1">
            <a:spLocks noChangeArrowheads="1"/>
          </p:cNvSpPr>
          <p:nvPr/>
        </p:nvSpPr>
        <p:spPr bwMode="auto">
          <a:xfrm>
            <a:off x="6975475" y="4827588"/>
            <a:ext cx="981075" cy="274637"/>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tryptophan</a:t>
            </a:r>
          </a:p>
        </p:txBody>
      </p:sp>
      <p:sp>
        <p:nvSpPr>
          <p:cNvPr id="118993" name="Text Box 209"/>
          <p:cNvSpPr txBox="1">
            <a:spLocks noChangeArrowheads="1"/>
          </p:cNvSpPr>
          <p:nvPr/>
        </p:nvSpPr>
        <p:spPr bwMode="auto">
          <a:xfrm>
            <a:off x="7823200" y="2816225"/>
            <a:ext cx="777875" cy="274638"/>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arginine</a:t>
            </a:r>
          </a:p>
        </p:txBody>
      </p:sp>
      <p:sp>
        <p:nvSpPr>
          <p:cNvPr id="118994" name="Text Box 210"/>
          <p:cNvSpPr txBox="1">
            <a:spLocks noChangeArrowheads="1"/>
          </p:cNvSpPr>
          <p:nvPr/>
        </p:nvSpPr>
        <p:spPr bwMode="auto">
          <a:xfrm>
            <a:off x="6362700" y="2795588"/>
            <a:ext cx="693738" cy="274637"/>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proline</a:t>
            </a:r>
          </a:p>
        </p:txBody>
      </p:sp>
      <p:sp>
        <p:nvSpPr>
          <p:cNvPr id="118995" name="Text Box 211"/>
          <p:cNvSpPr txBox="1">
            <a:spLocks noChangeArrowheads="1"/>
          </p:cNvSpPr>
          <p:nvPr/>
        </p:nvSpPr>
        <p:spPr bwMode="auto">
          <a:xfrm>
            <a:off x="5189538" y="2832100"/>
            <a:ext cx="615950" cy="274638"/>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valine</a:t>
            </a:r>
          </a:p>
        </p:txBody>
      </p:sp>
      <p:sp>
        <p:nvSpPr>
          <p:cNvPr id="118996" name="Text Box 212"/>
          <p:cNvSpPr txBox="1">
            <a:spLocks noChangeArrowheads="1"/>
          </p:cNvSpPr>
          <p:nvPr/>
        </p:nvSpPr>
        <p:spPr bwMode="auto">
          <a:xfrm>
            <a:off x="3932238" y="2795588"/>
            <a:ext cx="792162" cy="274637"/>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cysteine</a:t>
            </a:r>
          </a:p>
        </p:txBody>
      </p:sp>
      <p:sp>
        <p:nvSpPr>
          <p:cNvPr id="118997" name="Text Box 213"/>
          <p:cNvSpPr txBox="1">
            <a:spLocks noChangeArrowheads="1"/>
          </p:cNvSpPr>
          <p:nvPr/>
        </p:nvSpPr>
        <p:spPr bwMode="auto">
          <a:xfrm>
            <a:off x="2697163" y="2860675"/>
            <a:ext cx="631825" cy="274638"/>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serine</a:t>
            </a:r>
          </a:p>
        </p:txBody>
      </p:sp>
      <p:sp>
        <p:nvSpPr>
          <p:cNvPr id="118998" name="Text Box 214"/>
          <p:cNvSpPr txBox="1">
            <a:spLocks noChangeArrowheads="1"/>
          </p:cNvSpPr>
          <p:nvPr/>
        </p:nvSpPr>
        <p:spPr bwMode="auto">
          <a:xfrm>
            <a:off x="1419225" y="2767013"/>
            <a:ext cx="709613" cy="274637"/>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alanine</a:t>
            </a:r>
          </a:p>
        </p:txBody>
      </p:sp>
      <p:grpSp>
        <p:nvGrpSpPr>
          <p:cNvPr id="119028" name="Group 244"/>
          <p:cNvGrpSpPr>
            <a:grpSpLocks/>
          </p:cNvGrpSpPr>
          <p:nvPr/>
        </p:nvGrpSpPr>
        <p:grpSpPr bwMode="auto">
          <a:xfrm>
            <a:off x="374650" y="5175250"/>
            <a:ext cx="984250" cy="1231900"/>
            <a:chOff x="236" y="3260"/>
            <a:chExt cx="620" cy="776"/>
          </a:xfrm>
        </p:grpSpPr>
        <p:sp>
          <p:nvSpPr>
            <p:cNvPr id="118999" name="Oval 215"/>
            <p:cNvSpPr>
              <a:spLocks noChangeAspect="1" noChangeArrowheads="1"/>
            </p:cNvSpPr>
            <p:nvPr/>
          </p:nvSpPr>
          <p:spPr bwMode="auto">
            <a:xfrm>
              <a:off x="366" y="363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000" name="Oval 216"/>
            <p:cNvSpPr>
              <a:spLocks noChangeAspect="1" noChangeArrowheads="1"/>
            </p:cNvSpPr>
            <p:nvPr/>
          </p:nvSpPr>
          <p:spPr bwMode="auto">
            <a:xfrm>
              <a:off x="507" y="371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001" name="Oval 217"/>
            <p:cNvSpPr>
              <a:spLocks noChangeAspect="1" noChangeArrowheads="1"/>
            </p:cNvSpPr>
            <p:nvPr/>
          </p:nvSpPr>
          <p:spPr bwMode="auto">
            <a:xfrm>
              <a:off x="236" y="3723"/>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002" name="Oval 218"/>
            <p:cNvSpPr>
              <a:spLocks noChangeAspect="1" noChangeArrowheads="1"/>
            </p:cNvSpPr>
            <p:nvPr/>
          </p:nvSpPr>
          <p:spPr bwMode="auto">
            <a:xfrm>
              <a:off x="370" y="350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003" name="Oval 219"/>
            <p:cNvSpPr>
              <a:spLocks noChangeAspect="1" noChangeArrowheads="1"/>
            </p:cNvSpPr>
            <p:nvPr/>
          </p:nvSpPr>
          <p:spPr bwMode="auto">
            <a:xfrm>
              <a:off x="674" y="3676"/>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004" name="Oval 220"/>
            <p:cNvSpPr>
              <a:spLocks noChangeAspect="1" noChangeArrowheads="1"/>
            </p:cNvSpPr>
            <p:nvPr/>
          </p:nvSpPr>
          <p:spPr bwMode="auto">
            <a:xfrm>
              <a:off x="507" y="387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005" name="Oval 221"/>
            <p:cNvSpPr>
              <a:spLocks noChangeAspect="1" noChangeArrowheads="1"/>
            </p:cNvSpPr>
            <p:nvPr/>
          </p:nvSpPr>
          <p:spPr bwMode="auto">
            <a:xfrm>
              <a:off x="469" y="339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006" name="Oval 222"/>
            <p:cNvSpPr>
              <a:spLocks noChangeAspect="1" noChangeArrowheads="1"/>
            </p:cNvSpPr>
            <p:nvPr/>
          </p:nvSpPr>
          <p:spPr bwMode="auto">
            <a:xfrm>
              <a:off x="432" y="3260"/>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007" name="Oval 223"/>
            <p:cNvSpPr>
              <a:spLocks noChangeAspect="1" noChangeArrowheads="1"/>
            </p:cNvSpPr>
            <p:nvPr/>
          </p:nvSpPr>
          <p:spPr bwMode="auto">
            <a:xfrm>
              <a:off x="257" y="3400"/>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sp>
        <p:nvSpPr>
          <p:cNvPr id="119008" name="Text Box 224"/>
          <p:cNvSpPr txBox="1">
            <a:spLocks noChangeArrowheads="1"/>
          </p:cNvSpPr>
          <p:nvPr/>
        </p:nvSpPr>
        <p:spPr bwMode="auto">
          <a:xfrm>
            <a:off x="393700" y="6583363"/>
            <a:ext cx="879475" cy="274637"/>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threonine</a:t>
            </a:r>
          </a:p>
        </p:txBody>
      </p:sp>
    </p:spTree>
    <p:extLst>
      <p:ext uri="{BB962C8B-B14F-4D97-AF65-F5344CB8AC3E}">
        <p14:creationId xmlns:p14="http://schemas.microsoft.com/office/powerpoint/2010/main" val="30534651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7" name="Picture 9"/>
          <p:cNvPicPr>
            <a:picLocks noChangeAspect="1" noChangeArrowheads="1"/>
          </p:cNvPicPr>
          <p:nvPr/>
        </p:nvPicPr>
        <p:blipFill>
          <a:blip r:embed="rId2">
            <a:lum bright="40000" contrast="20000"/>
            <a:extLst>
              <a:ext uri="{28A0092B-C50C-407E-A947-70E740481C1C}">
                <a14:useLocalDpi xmlns:a14="http://schemas.microsoft.com/office/drawing/2010/main" val="0"/>
              </a:ext>
            </a:extLst>
          </a:blip>
          <a:srcRect/>
          <a:stretch>
            <a:fillRect/>
          </a:stretch>
        </p:blipFill>
        <p:spPr bwMode="auto">
          <a:xfrm>
            <a:off x="0" y="-20638"/>
            <a:ext cx="9140825" cy="687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2" name="Rectangle 4"/>
          <p:cNvSpPr>
            <a:spLocks noGrp="1" noChangeArrowheads="1"/>
          </p:cNvSpPr>
          <p:nvPr>
            <p:ph type="title"/>
          </p:nvPr>
        </p:nvSpPr>
        <p:spPr/>
        <p:txBody>
          <a:bodyPr/>
          <a:lstStyle/>
          <a:p>
            <a:r>
              <a:rPr lang="en-US" altLang="en-US" sz="5400">
                <a:solidFill>
                  <a:schemeClr val="bg1"/>
                </a:solidFill>
              </a:rPr>
              <a:t>Now What?</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8544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14450"/>
            <a:ext cx="7143750" cy="951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43" name="Rectangle 3"/>
          <p:cNvSpPr>
            <a:spLocks noGrp="1" noChangeArrowheads="1"/>
          </p:cNvSpPr>
          <p:nvPr>
            <p:ph type="title"/>
          </p:nvPr>
        </p:nvSpPr>
        <p:spPr>
          <a:xfrm>
            <a:off x="0" y="0"/>
            <a:ext cx="9144000" cy="1152525"/>
          </a:xfrm>
          <a:solidFill>
            <a:schemeClr val="tx1"/>
          </a:solidFill>
        </p:spPr>
        <p:txBody>
          <a:bodyPr/>
          <a:lstStyle/>
          <a:p>
            <a:r>
              <a:rPr lang="en-US" altLang="en-US" sz="5400">
                <a:solidFill>
                  <a:schemeClr val="bg1"/>
                </a:solidFill>
              </a:rPr>
              <a:t>crystal</a:t>
            </a:r>
            <a:r>
              <a:rPr lang="en-US" altLang="en-US" sz="5400">
                <a:solidFill>
                  <a:schemeClr val="bg1"/>
                </a:solidFill>
                <a:cs typeface="Arial" charset="0"/>
              </a:rPr>
              <a:t> mounting loop</a:t>
            </a:r>
            <a:endParaRPr lang="el-GR" altLang="en-US" sz="5400">
              <a:solidFill>
                <a:schemeClr val="bg1"/>
              </a:solidFill>
              <a:cs typeface="Arial" charset="0"/>
            </a:endParaRPr>
          </a:p>
        </p:txBody>
      </p:sp>
      <p:grpSp>
        <p:nvGrpSpPr>
          <p:cNvPr id="1085450" name="Group 10"/>
          <p:cNvGrpSpPr>
            <a:grpSpLocks/>
          </p:cNvGrpSpPr>
          <p:nvPr/>
        </p:nvGrpSpPr>
        <p:grpSpPr bwMode="auto">
          <a:xfrm>
            <a:off x="3425825" y="3321050"/>
            <a:ext cx="5411788" cy="3214688"/>
            <a:chOff x="2158" y="2092"/>
            <a:chExt cx="3409" cy="2025"/>
          </a:xfrm>
        </p:grpSpPr>
        <p:pic>
          <p:nvPicPr>
            <p:cNvPr id="1085444" name="Picture 4"/>
            <p:cNvPicPr>
              <a:picLocks noChangeAspect="1" noChangeArrowheads="1"/>
            </p:cNvPicPr>
            <p:nvPr/>
          </p:nvPicPr>
          <p:blipFill>
            <a:blip r:embed="rId3">
              <a:extLst>
                <a:ext uri="{28A0092B-C50C-407E-A947-70E740481C1C}">
                  <a14:useLocalDpi xmlns:a14="http://schemas.microsoft.com/office/drawing/2010/main" val="0"/>
                </a:ext>
              </a:extLst>
            </a:blip>
            <a:srcRect r="2594"/>
            <a:stretch>
              <a:fillRect/>
            </a:stretch>
          </p:blipFill>
          <p:spPr bwMode="auto">
            <a:xfrm rot="16200000">
              <a:off x="3697" y="2246"/>
              <a:ext cx="1998" cy="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48" name="Line 8"/>
            <p:cNvSpPr>
              <a:spLocks noChangeShapeType="1"/>
            </p:cNvSpPr>
            <p:nvPr/>
          </p:nvSpPr>
          <p:spPr bwMode="auto">
            <a:xfrm flipH="1" flipV="1">
              <a:off x="2179" y="2229"/>
              <a:ext cx="1636" cy="1878"/>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5449" name="Line 9"/>
            <p:cNvSpPr>
              <a:spLocks noChangeShapeType="1"/>
            </p:cNvSpPr>
            <p:nvPr/>
          </p:nvSpPr>
          <p:spPr bwMode="auto">
            <a:xfrm flipH="1" flipV="1">
              <a:off x="2158" y="2092"/>
              <a:ext cx="1620" cy="24"/>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85450"/>
                                        </p:tgtEl>
                                        <p:attrNameLst>
                                          <p:attrName>style.visibility</p:attrName>
                                        </p:attrNameLst>
                                      </p:cBhvr>
                                      <p:to>
                                        <p:strVal val="visible"/>
                                      </p:to>
                                    </p:set>
                                    <p:animEffect transition="in" filter="wipe(left)">
                                      <p:cBhvr>
                                        <p:cTn id="7" dur="500"/>
                                        <p:tgtEl>
                                          <p:spTgt spid="1085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above_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0"/>
            <a:ext cx="10055226"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8499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30786" y="1582459"/>
            <a:ext cx="713173" cy="4016932"/>
          </a:xfrm>
          <a:prstGeom prst="rect">
            <a:avLst/>
          </a:prstGeom>
        </p:spPr>
      </p:pic>
      <p:sp>
        <p:nvSpPr>
          <p:cNvPr id="37892" name="Rectangle 4"/>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37894" name="AutoShape 6"/>
          <p:cNvSpPr>
            <a:spLocks noChangeAspect="1" noChangeArrowheads="1"/>
          </p:cNvSpPr>
          <p:nvPr/>
        </p:nvSpPr>
        <p:spPr bwMode="auto">
          <a:xfrm rot="-319694">
            <a:off x="3652838" y="3270250"/>
            <a:ext cx="2055812" cy="1104900"/>
          </a:xfrm>
          <a:custGeom>
            <a:avLst/>
            <a:gdLst>
              <a:gd name="T0" fmla="*/ 1027906 w 21600"/>
              <a:gd name="T1" fmla="*/ 0 h 21600"/>
              <a:gd name="T2" fmla="*/ 728481 w 21600"/>
              <a:gd name="T3" fmla="*/ 128905 h 21600"/>
              <a:gd name="T4" fmla="*/ 1027906 w 21600"/>
              <a:gd name="T5" fmla="*/ 198831 h 21600"/>
              <a:gd name="T6" fmla="*/ 1327331 w 21600"/>
              <a:gd name="T7" fmla="*/ 128905 h 21600"/>
              <a:gd name="T8" fmla="*/ 0 60000 65536"/>
              <a:gd name="T9" fmla="*/ 0 60000 65536"/>
              <a:gd name="T10" fmla="*/ 0 60000 65536"/>
              <a:gd name="T11" fmla="*/ 0 60000 65536"/>
              <a:gd name="T12" fmla="*/ 5234 w 21600"/>
              <a:gd name="T13" fmla="*/ 0 h 21600"/>
              <a:gd name="T14" fmla="*/ 16366 w 21600"/>
              <a:gd name="T15" fmla="*/ 4876 h 21600"/>
            </a:gdLst>
            <a:ahLst/>
            <a:cxnLst>
              <a:cxn ang="T8">
                <a:pos x="T0" y="T1"/>
              </a:cxn>
              <a:cxn ang="T9">
                <a:pos x="T2" y="T3"/>
              </a:cxn>
              <a:cxn ang="T10">
                <a:pos x="T4" y="T5"/>
              </a:cxn>
              <a:cxn ang="T11">
                <a:pos x="T6" y="T7"/>
              </a:cxn>
            </a:cxnLst>
            <a:rect l="T12" t="T13" r="T14" b="T15"/>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lnTo>
                  <a:pt x="8345" y="4337"/>
                </a:lnTo>
                <a:close/>
              </a:path>
            </a:pathLst>
          </a:custGeom>
          <a:solidFill>
            <a:srgbClr val="33CCCC"/>
          </a:solidFill>
          <a:ln w="9525">
            <a:round/>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mtClean="0">
              <a:solidFill>
                <a:srgbClr val="000000"/>
              </a:solidFill>
            </a:endParaRPr>
          </a:p>
        </p:txBody>
      </p:sp>
      <p:sp>
        <p:nvSpPr>
          <p:cNvPr id="37895" name="Rectangle 7"/>
          <p:cNvSpPr>
            <a:spLocks noGrp="1" noChangeArrowheads="1"/>
          </p:cNvSpPr>
          <p:nvPr>
            <p:ph type="title"/>
          </p:nvPr>
        </p:nvSpPr>
        <p:spPr>
          <a:xfrm>
            <a:off x="685800" y="0"/>
            <a:ext cx="7772400" cy="1143000"/>
          </a:xfrm>
        </p:spPr>
        <p:txBody>
          <a:bodyPr/>
          <a:lstStyle/>
          <a:p>
            <a:pPr eaLnBrk="1" hangingPunct="1"/>
            <a:r>
              <a:rPr lang="en-US" altLang="en-US" smtClean="0"/>
              <a:t>ALS 8.3.1 optics</a:t>
            </a:r>
          </a:p>
        </p:txBody>
      </p:sp>
      <p:pic>
        <p:nvPicPr>
          <p:cNvPr id="37896" name="Picture 8" descr="suprbend_w"/>
          <p:cNvPicPr>
            <a:picLocks noChangeAspect="1" noChangeArrowheads="1"/>
          </p:cNvPicPr>
          <p:nvPr/>
        </p:nvPicPr>
        <p:blipFill>
          <a:blip r:embed="rId5" cstate="print">
            <a:extLst>
              <a:ext uri="{28A0092B-C50C-407E-A947-70E740481C1C}">
                <a14:useLocalDpi xmlns:a14="http://schemas.microsoft.com/office/drawing/2010/main" val="0"/>
              </a:ext>
            </a:extLst>
          </a:blip>
          <a:srcRect b="1248"/>
          <a:stretch>
            <a:fillRect/>
          </a:stretch>
        </p:blipFill>
        <p:spPr bwMode="auto">
          <a:xfrm>
            <a:off x="322263" y="1866900"/>
            <a:ext cx="1998662"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Rectangle 9"/>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6"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37898" name="AutoShape 10"/>
          <p:cNvSpPr>
            <a:spLocks noChangeAspect="1" noChangeArrowheads="1"/>
          </p:cNvSpPr>
          <p:nvPr/>
        </p:nvSpPr>
        <p:spPr bwMode="auto">
          <a:xfrm rot="10500000">
            <a:off x="1878013" y="3432175"/>
            <a:ext cx="1309687" cy="484188"/>
          </a:xfrm>
          <a:custGeom>
            <a:avLst/>
            <a:gdLst>
              <a:gd name="T0" fmla="*/ 654844 w 21600"/>
              <a:gd name="T1" fmla="*/ 0 h 21600"/>
              <a:gd name="T2" fmla="*/ 350826 w 21600"/>
              <a:gd name="T3" fmla="*/ 62160 h 21600"/>
              <a:gd name="T4" fmla="*/ 654844 w 21600"/>
              <a:gd name="T5" fmla="*/ 59896 h 21600"/>
              <a:gd name="T6" fmla="*/ 958861 w 21600"/>
              <a:gd name="T7" fmla="*/ 62160 h 21600"/>
              <a:gd name="T8" fmla="*/ 0 60000 65536"/>
              <a:gd name="T9" fmla="*/ 0 60000 65536"/>
              <a:gd name="T10" fmla="*/ 0 60000 65536"/>
              <a:gd name="T11" fmla="*/ 0 60000 65536"/>
              <a:gd name="T12" fmla="*/ 3401 w 21600"/>
              <a:gd name="T13" fmla="*/ 0 h 21600"/>
              <a:gd name="T14" fmla="*/ 18199 w 21600"/>
              <a:gd name="T15" fmla="*/ 4879 h 21600"/>
            </a:gdLst>
            <a:ahLst/>
            <a:cxnLst>
              <a:cxn ang="T8">
                <a:pos x="T0" y="T1"/>
              </a:cxn>
              <a:cxn ang="T9">
                <a:pos x="T2" y="T3"/>
              </a:cxn>
              <a:cxn ang="T10">
                <a:pos x="T4" y="T5"/>
              </a:cxn>
              <a:cxn ang="T11">
                <a:pos x="T6" y="T7"/>
              </a:cxn>
            </a:cxnLst>
            <a:rect l="T12" t="T13" r="T14" b="T15"/>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lnTo>
                  <a:pt x="6494" y="3906"/>
                </a:lnTo>
                <a:close/>
              </a:path>
            </a:pathLst>
          </a:custGeom>
          <a:solidFill>
            <a:srgbClr val="3366FF"/>
          </a:solidFill>
          <a:ln w="9525">
            <a:round/>
            <a:headEnd/>
            <a:tailEnd/>
          </a:ln>
          <a:effectLst/>
          <a:scene3d>
            <a:camera prst="legacyPerspectiveBottom">
              <a:rot lat="20699998"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mtClean="0">
              <a:solidFill>
                <a:srgbClr val="000000"/>
              </a:solidFill>
            </a:endParaRPr>
          </a:p>
        </p:txBody>
      </p:sp>
      <p:pic>
        <p:nvPicPr>
          <p:cNvPr id="37899" name="Picture 11" descr="xtal_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3500" y="2959100"/>
            <a:ext cx="687388"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0" name="Text Box 12"/>
          <p:cNvSpPr txBox="1">
            <a:spLocks noChangeAspect="1" noChangeArrowheads="1"/>
          </p:cNvSpPr>
          <p:nvPr/>
        </p:nvSpPr>
        <p:spPr bwMode="auto">
          <a:xfrm>
            <a:off x="650875" y="1400175"/>
            <a:ext cx="1428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r>
              <a:rPr lang="en-US" altLang="en-US" sz="2100" b="1" smtClean="0">
                <a:solidFill>
                  <a:srgbClr val="000000"/>
                </a:solidFill>
              </a:rPr>
              <a:t>Superbend</a:t>
            </a:r>
          </a:p>
        </p:txBody>
      </p:sp>
      <p:sp>
        <p:nvSpPr>
          <p:cNvPr id="37901" name="Text Box 13"/>
          <p:cNvSpPr txBox="1">
            <a:spLocks noChangeAspect="1" noChangeArrowheads="1"/>
          </p:cNvSpPr>
          <p:nvPr/>
        </p:nvSpPr>
        <p:spPr bwMode="auto">
          <a:xfrm>
            <a:off x="2217738" y="2187575"/>
            <a:ext cx="1063625" cy="83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altLang="en-US" b="1" smtClean="0">
                <a:solidFill>
                  <a:srgbClr val="000000"/>
                </a:solidFill>
              </a:rPr>
              <a:t>Plane</a:t>
            </a:r>
          </a:p>
          <a:p>
            <a:pPr algn="ctr"/>
            <a:r>
              <a:rPr lang="en-US" altLang="en-US" b="1" smtClean="0">
                <a:solidFill>
                  <a:srgbClr val="000000"/>
                </a:solidFill>
              </a:rPr>
              <a:t>Parabolic</a:t>
            </a:r>
          </a:p>
          <a:p>
            <a:pPr algn="ctr"/>
            <a:r>
              <a:rPr lang="en-US" altLang="en-US" b="1" smtClean="0">
                <a:solidFill>
                  <a:srgbClr val="000000"/>
                </a:solidFill>
              </a:rPr>
              <a:t>mirror</a:t>
            </a:r>
          </a:p>
        </p:txBody>
      </p:sp>
      <p:sp>
        <p:nvSpPr>
          <p:cNvPr id="37902" name="Text Box 14"/>
          <p:cNvSpPr txBox="1">
            <a:spLocks noChangeAspect="1" noChangeArrowheads="1"/>
          </p:cNvSpPr>
          <p:nvPr/>
        </p:nvSpPr>
        <p:spPr bwMode="auto">
          <a:xfrm>
            <a:off x="3771900" y="2203450"/>
            <a:ext cx="1025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altLang="en-US" b="1" smtClean="0">
                <a:solidFill>
                  <a:srgbClr val="000000"/>
                </a:solidFill>
              </a:rPr>
              <a:t>Torroidal</a:t>
            </a:r>
          </a:p>
          <a:p>
            <a:pPr algn="ctr"/>
            <a:r>
              <a:rPr lang="en-US" altLang="en-US" b="1" smtClean="0">
                <a:solidFill>
                  <a:srgbClr val="000000"/>
                </a:solidFill>
              </a:rPr>
              <a:t>mirror</a:t>
            </a:r>
          </a:p>
        </p:txBody>
      </p:sp>
      <p:sp>
        <p:nvSpPr>
          <p:cNvPr id="37903" name="Text Box 15"/>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altLang="en-US" b="1" smtClean="0">
                <a:solidFill>
                  <a:srgbClr val="000000"/>
                </a:solidFill>
              </a:rPr>
              <a:t>Si(111)</a:t>
            </a:r>
          </a:p>
          <a:p>
            <a:pPr algn="ctr"/>
            <a:r>
              <a:rPr lang="en-US" altLang="en-US" b="1" smtClean="0">
                <a:solidFill>
                  <a:srgbClr val="000000"/>
                </a:solidFill>
              </a:rPr>
              <a:t>monochromator</a:t>
            </a:r>
          </a:p>
        </p:txBody>
      </p:sp>
      <p:sp>
        <p:nvSpPr>
          <p:cNvPr id="37904" name="Text Box 16"/>
          <p:cNvSpPr txBox="1">
            <a:spLocks noChangeAspect="1" noChangeArrowheads="1"/>
          </p:cNvSpPr>
          <p:nvPr/>
        </p:nvSpPr>
        <p:spPr bwMode="auto">
          <a:xfrm>
            <a:off x="6049963" y="5103813"/>
            <a:ext cx="15732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altLang="en-US" sz="1700" b="1" smtClean="0">
                <a:solidFill>
                  <a:srgbClr val="000000"/>
                </a:solidFill>
              </a:rPr>
              <a:t>Protein Crystal</a:t>
            </a:r>
          </a:p>
        </p:txBody>
      </p:sp>
      <p:sp>
        <p:nvSpPr>
          <p:cNvPr id="37905" name="Rectangle 17"/>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37906" name="Rectangle 18"/>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37907" name="Rectangle 19"/>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37908" name="Rectangle 20"/>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37909" name="Rectangle 21"/>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6"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37910" name="Text Box 22"/>
          <p:cNvSpPr txBox="1">
            <a:spLocks noChangeAspect="1" noChangeArrowheads="1"/>
          </p:cNvSpPr>
          <p:nvPr/>
        </p:nvSpPr>
        <p:spPr bwMode="auto">
          <a:xfrm>
            <a:off x="5080000" y="1947863"/>
            <a:ext cx="803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altLang="en-US" sz="1700" b="1" smtClean="0">
                <a:solidFill>
                  <a:srgbClr val="000000"/>
                </a:solidFill>
              </a:rPr>
              <a:t>pinhole</a:t>
            </a:r>
          </a:p>
        </p:txBody>
      </p:sp>
      <p:sp>
        <p:nvSpPr>
          <p:cNvPr id="37911" name="Text Box 23"/>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altLang="en-US" sz="1700" b="1" smtClean="0">
                <a:solidFill>
                  <a:srgbClr val="000000"/>
                </a:solidFill>
              </a:rPr>
              <a:t>Scatter</a:t>
            </a:r>
          </a:p>
          <a:p>
            <a:pPr algn="ctr"/>
            <a:r>
              <a:rPr lang="en-US" altLang="en-US" sz="1700" b="1" smtClean="0">
                <a:solidFill>
                  <a:srgbClr val="000000"/>
                </a:solidFill>
              </a:rPr>
              <a:t>guard</a:t>
            </a:r>
          </a:p>
        </p:txBody>
      </p:sp>
      <p:sp>
        <p:nvSpPr>
          <p:cNvPr id="37912" name="Line 24"/>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7913" name="Line 25"/>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7914" name="Line 26"/>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7915" name="Line 27"/>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7916" name="Line 28"/>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7917" name="Rectangle 29"/>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37918" name="Rectangle 30"/>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37919" name="Rectangle 31"/>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37920" name="Text Box 32"/>
          <p:cNvSpPr txBox="1">
            <a:spLocks noChangeAspect="1" noChangeArrowheads="1"/>
          </p:cNvSpPr>
          <p:nvPr/>
        </p:nvSpPr>
        <p:spPr bwMode="auto">
          <a:xfrm>
            <a:off x="4068763" y="4129088"/>
            <a:ext cx="12414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altLang="en-US" b="1" smtClean="0">
                <a:solidFill>
                  <a:srgbClr val="000000"/>
                </a:solidFill>
              </a:rPr>
              <a:t>divergence</a:t>
            </a:r>
          </a:p>
          <a:p>
            <a:pPr algn="ctr"/>
            <a:r>
              <a:rPr lang="en-US" altLang="en-US" b="1" smtClean="0">
                <a:solidFill>
                  <a:srgbClr val="000000"/>
                </a:solidFill>
              </a:rPr>
              <a:t>slits</a:t>
            </a:r>
          </a:p>
        </p:txBody>
      </p:sp>
      <p:sp>
        <p:nvSpPr>
          <p:cNvPr id="37921" name="Line 33"/>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7922" name="AutoShape 34"/>
          <p:cNvSpPr>
            <a:spLocks noChangeArrowheads="1"/>
          </p:cNvSpPr>
          <p:nvPr/>
        </p:nvSpPr>
        <p:spPr bwMode="auto">
          <a:xfrm rot="5400000">
            <a:off x="5990735" y="3228682"/>
            <a:ext cx="3987535" cy="697584"/>
          </a:xfrm>
          <a:custGeom>
            <a:avLst/>
            <a:gdLst>
              <a:gd name="T0" fmla="*/ 3996442 w 21600"/>
              <a:gd name="T1" fmla="*/ 445293 h 21600"/>
              <a:gd name="T2" fmla="*/ 2251869 w 21600"/>
              <a:gd name="T3" fmla="*/ 890587 h 21600"/>
              <a:gd name="T4" fmla="*/ 507296 w 21600"/>
              <a:gd name="T5" fmla="*/ 445293 h 21600"/>
              <a:gd name="T6" fmla="*/ 2251869 w 21600"/>
              <a:gd name="T7" fmla="*/ 0 h 21600"/>
              <a:gd name="T8" fmla="*/ 0 60000 65536"/>
              <a:gd name="T9" fmla="*/ 0 60000 65536"/>
              <a:gd name="T10" fmla="*/ 0 60000 65536"/>
              <a:gd name="T11" fmla="*/ 0 60000 65536"/>
              <a:gd name="T12" fmla="*/ 4233 w 21600"/>
              <a:gd name="T13" fmla="*/ 4233 h 21600"/>
              <a:gd name="T14" fmla="*/ 17367 w 21600"/>
              <a:gd name="T15" fmla="*/ 17367 h 21600"/>
            </a:gdLst>
            <a:ahLst/>
            <a:cxnLst>
              <a:cxn ang="T8">
                <a:pos x="T0" y="T1"/>
              </a:cxn>
              <a:cxn ang="T9">
                <a:pos x="T2" y="T3"/>
              </a:cxn>
              <a:cxn ang="T10">
                <a:pos x="T4" y="T5"/>
              </a:cxn>
              <a:cxn ang="T11">
                <a:pos x="T6" y="T7"/>
              </a:cxn>
            </a:cxnLst>
            <a:rect l="T12" t="T13" r="T14" b="T15"/>
            <a:pathLst>
              <a:path w="21600" h="21600">
                <a:moveTo>
                  <a:pt x="0" y="0"/>
                </a:moveTo>
                <a:lnTo>
                  <a:pt x="4865" y="21600"/>
                </a:lnTo>
                <a:lnTo>
                  <a:pt x="16735" y="21600"/>
                </a:lnTo>
                <a:lnTo>
                  <a:pt x="21600" y="0"/>
                </a:lnTo>
                <a:lnTo>
                  <a:pt x="0" y="0"/>
                </a:lnTo>
                <a:close/>
              </a:path>
            </a:pathLst>
          </a:cu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37923" name="Text Box 35"/>
          <p:cNvSpPr txBox="1">
            <a:spLocks noChangeArrowheads="1"/>
          </p:cNvSpPr>
          <p:nvPr/>
        </p:nvSpPr>
        <p:spPr bwMode="auto">
          <a:xfrm>
            <a:off x="0" y="6415087"/>
            <a:ext cx="6697662"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300" dirty="0" smtClean="0">
                <a:solidFill>
                  <a:srgbClr val="000000"/>
                </a:solidFill>
              </a:rPr>
              <a:t>MacDowell et. al. (2004) </a:t>
            </a:r>
            <a:r>
              <a:rPr lang="en-US" altLang="en-US" sz="2300" i="1" dirty="0" smtClean="0">
                <a:solidFill>
                  <a:srgbClr val="000000"/>
                </a:solidFill>
              </a:rPr>
              <a:t>J. Sync. Rad.</a:t>
            </a:r>
            <a:r>
              <a:rPr lang="en-US" altLang="en-US" sz="2300" dirty="0" smtClean="0">
                <a:solidFill>
                  <a:srgbClr val="000000"/>
                </a:solidFill>
              </a:rPr>
              <a:t> </a:t>
            </a:r>
            <a:r>
              <a:rPr lang="en-US" altLang="en-US" sz="2300" b="1" dirty="0" smtClean="0">
                <a:solidFill>
                  <a:srgbClr val="000000"/>
                </a:solidFill>
              </a:rPr>
              <a:t>11</a:t>
            </a:r>
            <a:r>
              <a:rPr lang="en-US" altLang="en-US" sz="2300" dirty="0" smtClean="0">
                <a:solidFill>
                  <a:srgbClr val="000000"/>
                </a:solidFill>
              </a:rPr>
              <a:t> 447-455</a:t>
            </a:r>
          </a:p>
        </p:txBody>
      </p:sp>
      <p:sp>
        <p:nvSpPr>
          <p:cNvPr id="58" name="Text Box 5"/>
          <p:cNvSpPr txBox="1">
            <a:spLocks noChangeAspect="1" noChangeArrowheads="1"/>
          </p:cNvSpPr>
          <p:nvPr/>
        </p:nvSpPr>
        <p:spPr bwMode="auto">
          <a:xfrm rot="16200000">
            <a:off x="7535263" y="3389913"/>
            <a:ext cx="2274519" cy="3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900" b="1" dirty="0" err="1" smtClean="0">
                <a:solidFill>
                  <a:prstClr val="black"/>
                </a:solidFill>
                <a:latin typeface="Arial" panose="020B0604020202020204" pitchFamily="34" charset="0"/>
              </a:rPr>
              <a:t>Dectris</a:t>
            </a:r>
            <a:r>
              <a:rPr lang="en-US" altLang="en-US" sz="1900" b="1" dirty="0" smtClean="0">
                <a:solidFill>
                  <a:prstClr val="black"/>
                </a:solidFill>
                <a:latin typeface="Arial" panose="020B0604020202020204" pitchFamily="34" charset="0"/>
              </a:rPr>
              <a:t> Pilatus3 6M</a:t>
            </a:r>
            <a:endParaRPr lang="en-US" altLang="en-US" sz="1900" b="1" dirty="0">
              <a:solidFill>
                <a:prstClr val="black"/>
              </a:solidFill>
              <a:latin typeface="Arial" panose="020B0604020202020204" pitchFamily="34" charset="0"/>
            </a:endParaRPr>
          </a:p>
        </p:txBody>
      </p:sp>
      <p:cxnSp>
        <p:nvCxnSpPr>
          <p:cNvPr id="60" name="Straight Connector 59"/>
          <p:cNvCxnSpPr/>
          <p:nvPr/>
        </p:nvCxnSpPr>
        <p:spPr>
          <a:xfrm flipV="1">
            <a:off x="7630786" y="1609725"/>
            <a:ext cx="703647" cy="70252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7621260" y="1940720"/>
            <a:ext cx="713173" cy="57056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7628426" y="2271714"/>
            <a:ext cx="706007" cy="44291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V="1">
            <a:off x="7622845" y="2602708"/>
            <a:ext cx="711588" cy="30664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7622845" y="2933702"/>
            <a:ext cx="711588" cy="17468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7622845" y="3264695"/>
            <a:ext cx="711588" cy="4272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7621260" y="3482976"/>
            <a:ext cx="713173" cy="11271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7622845" y="3705484"/>
            <a:ext cx="711588" cy="22119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7630786" y="3904515"/>
            <a:ext cx="703647" cy="35316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7622845" y="4106864"/>
            <a:ext cx="711588" cy="48180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622845" y="4302583"/>
            <a:ext cx="711588" cy="61708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7622845" y="4501616"/>
            <a:ext cx="711588" cy="74904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7621260" y="4700648"/>
            <a:ext cx="713173" cy="881004"/>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73" name="Group 72"/>
          <p:cNvGrpSpPr/>
          <p:nvPr/>
        </p:nvGrpSpPr>
        <p:grpSpPr>
          <a:xfrm>
            <a:off x="7645075" y="723900"/>
            <a:ext cx="695441" cy="4910137"/>
            <a:chOff x="7645075" y="1582459"/>
            <a:chExt cx="695441" cy="1197254"/>
          </a:xfrm>
        </p:grpSpPr>
        <p:cxnSp>
          <p:nvCxnSpPr>
            <p:cNvPr id="74" name="Straight Connector 73"/>
            <p:cNvCxnSpPr/>
            <p:nvPr/>
          </p:nvCxnSpPr>
          <p:spPr>
            <a:xfrm flipH="1" flipV="1">
              <a:off x="7645075"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flipV="1">
              <a:off x="7784163"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H="1" flipV="1">
              <a:off x="7923251"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flipV="1">
              <a:off x="8062339"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H="1" flipV="1">
              <a:off x="8201427" y="1582459"/>
              <a:ext cx="2" cy="1197254"/>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H="1" flipV="1">
              <a:off x="8340514" y="1609725"/>
              <a:ext cx="2" cy="11699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50916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38917" name="AutoShape 5"/>
          <p:cNvSpPr>
            <a:spLocks noChangeAspect="1" noChangeArrowheads="1"/>
          </p:cNvSpPr>
          <p:nvPr/>
        </p:nvSpPr>
        <p:spPr bwMode="auto">
          <a:xfrm rot="-319694">
            <a:off x="3652838" y="3270250"/>
            <a:ext cx="2055812" cy="1104900"/>
          </a:xfrm>
          <a:custGeom>
            <a:avLst/>
            <a:gdLst>
              <a:gd name="T0" fmla="*/ 1027906 w 21600"/>
              <a:gd name="T1" fmla="*/ 0 h 21600"/>
              <a:gd name="T2" fmla="*/ 728481 w 21600"/>
              <a:gd name="T3" fmla="*/ 128905 h 21600"/>
              <a:gd name="T4" fmla="*/ 1027906 w 21600"/>
              <a:gd name="T5" fmla="*/ 198831 h 21600"/>
              <a:gd name="T6" fmla="*/ 1327331 w 21600"/>
              <a:gd name="T7" fmla="*/ 128905 h 21600"/>
              <a:gd name="T8" fmla="*/ 0 60000 65536"/>
              <a:gd name="T9" fmla="*/ 0 60000 65536"/>
              <a:gd name="T10" fmla="*/ 0 60000 65536"/>
              <a:gd name="T11" fmla="*/ 0 60000 65536"/>
              <a:gd name="T12" fmla="*/ 5234 w 21600"/>
              <a:gd name="T13" fmla="*/ 0 h 21600"/>
              <a:gd name="T14" fmla="*/ 16366 w 21600"/>
              <a:gd name="T15" fmla="*/ 4876 h 21600"/>
            </a:gdLst>
            <a:ahLst/>
            <a:cxnLst>
              <a:cxn ang="T8">
                <a:pos x="T0" y="T1"/>
              </a:cxn>
              <a:cxn ang="T9">
                <a:pos x="T2" y="T3"/>
              </a:cxn>
              <a:cxn ang="T10">
                <a:pos x="T4" y="T5"/>
              </a:cxn>
              <a:cxn ang="T11">
                <a:pos x="T6" y="T7"/>
              </a:cxn>
            </a:cxnLst>
            <a:rect l="T12" t="T13" r="T14" b="T15"/>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lnTo>
                  <a:pt x="8345" y="4337"/>
                </a:lnTo>
                <a:close/>
              </a:path>
            </a:pathLst>
          </a:custGeom>
          <a:solidFill>
            <a:srgbClr val="33CCCC"/>
          </a:solidFill>
          <a:ln w="9525">
            <a:round/>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mtClean="0">
              <a:solidFill>
                <a:srgbClr val="000000"/>
              </a:solidFill>
            </a:endParaRPr>
          </a:p>
        </p:txBody>
      </p:sp>
      <p:sp>
        <p:nvSpPr>
          <p:cNvPr id="38918" name="Rectangle 6"/>
          <p:cNvSpPr>
            <a:spLocks noChangeArrowheads="1"/>
          </p:cNvSpPr>
          <p:nvPr/>
        </p:nvSpPr>
        <p:spPr bwMode="auto">
          <a:xfrm rot="-249808">
            <a:off x="3298825" y="3505200"/>
            <a:ext cx="1349375" cy="61913"/>
          </a:xfrm>
          <a:prstGeom prst="rect">
            <a:avLst/>
          </a:pr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38919" name="Rectangle 7"/>
          <p:cNvSpPr>
            <a:spLocks noGrp="1" noChangeArrowheads="1"/>
          </p:cNvSpPr>
          <p:nvPr>
            <p:ph type="title"/>
          </p:nvPr>
        </p:nvSpPr>
        <p:spPr>
          <a:xfrm>
            <a:off x="685800" y="0"/>
            <a:ext cx="7772400" cy="1143000"/>
          </a:xfrm>
        </p:spPr>
        <p:txBody>
          <a:bodyPr/>
          <a:lstStyle/>
          <a:p>
            <a:pPr eaLnBrk="1" hangingPunct="1"/>
            <a:r>
              <a:rPr lang="en-US" altLang="en-US" smtClean="0"/>
              <a:t>ALS 8.3.1 optics</a:t>
            </a:r>
          </a:p>
        </p:txBody>
      </p:sp>
      <p:pic>
        <p:nvPicPr>
          <p:cNvPr id="38920" name="Picture 8" descr="suprbend_w"/>
          <p:cNvPicPr>
            <a:picLocks noChangeAspect="1" noChangeArrowheads="1"/>
          </p:cNvPicPr>
          <p:nvPr/>
        </p:nvPicPr>
        <p:blipFill>
          <a:blip r:embed="rId3" cstate="print">
            <a:extLst>
              <a:ext uri="{28A0092B-C50C-407E-A947-70E740481C1C}">
                <a14:useLocalDpi xmlns:a14="http://schemas.microsoft.com/office/drawing/2010/main" val="0"/>
              </a:ext>
            </a:extLst>
          </a:blip>
          <a:srcRect b="1248"/>
          <a:stretch>
            <a:fillRect/>
          </a:stretch>
        </p:blipFill>
        <p:spPr bwMode="auto">
          <a:xfrm>
            <a:off x="322263" y="1866900"/>
            <a:ext cx="1998662"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Rectangle 9"/>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6"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38922" name="AutoShape 10"/>
          <p:cNvSpPr>
            <a:spLocks noChangeAspect="1" noChangeArrowheads="1"/>
          </p:cNvSpPr>
          <p:nvPr/>
        </p:nvSpPr>
        <p:spPr bwMode="auto">
          <a:xfrm rot="10500000">
            <a:off x="1878013" y="3432175"/>
            <a:ext cx="1309687" cy="484188"/>
          </a:xfrm>
          <a:custGeom>
            <a:avLst/>
            <a:gdLst>
              <a:gd name="T0" fmla="*/ 654844 w 21600"/>
              <a:gd name="T1" fmla="*/ 0 h 21600"/>
              <a:gd name="T2" fmla="*/ 350826 w 21600"/>
              <a:gd name="T3" fmla="*/ 62160 h 21600"/>
              <a:gd name="T4" fmla="*/ 654844 w 21600"/>
              <a:gd name="T5" fmla="*/ 59896 h 21600"/>
              <a:gd name="T6" fmla="*/ 958861 w 21600"/>
              <a:gd name="T7" fmla="*/ 62160 h 21600"/>
              <a:gd name="T8" fmla="*/ 0 60000 65536"/>
              <a:gd name="T9" fmla="*/ 0 60000 65536"/>
              <a:gd name="T10" fmla="*/ 0 60000 65536"/>
              <a:gd name="T11" fmla="*/ 0 60000 65536"/>
              <a:gd name="T12" fmla="*/ 3401 w 21600"/>
              <a:gd name="T13" fmla="*/ 0 h 21600"/>
              <a:gd name="T14" fmla="*/ 18199 w 21600"/>
              <a:gd name="T15" fmla="*/ 4879 h 21600"/>
            </a:gdLst>
            <a:ahLst/>
            <a:cxnLst>
              <a:cxn ang="T8">
                <a:pos x="T0" y="T1"/>
              </a:cxn>
              <a:cxn ang="T9">
                <a:pos x="T2" y="T3"/>
              </a:cxn>
              <a:cxn ang="T10">
                <a:pos x="T4" y="T5"/>
              </a:cxn>
              <a:cxn ang="T11">
                <a:pos x="T6" y="T7"/>
              </a:cxn>
            </a:cxnLst>
            <a:rect l="T12" t="T13" r="T14" b="T15"/>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lnTo>
                  <a:pt x="6494" y="3906"/>
                </a:lnTo>
                <a:close/>
              </a:path>
            </a:pathLst>
          </a:custGeom>
          <a:solidFill>
            <a:srgbClr val="3366FF"/>
          </a:solidFill>
          <a:ln w="9525">
            <a:round/>
            <a:headEnd/>
            <a:tailEnd/>
          </a:ln>
          <a:effectLst/>
          <a:scene3d>
            <a:camera prst="legacyPerspectiveBottom">
              <a:rot lat="20699998"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mtClean="0">
              <a:solidFill>
                <a:srgbClr val="000000"/>
              </a:solidFill>
            </a:endParaRPr>
          </a:p>
        </p:txBody>
      </p:sp>
      <p:grpSp>
        <p:nvGrpSpPr>
          <p:cNvPr id="38923" name="Group 11"/>
          <p:cNvGrpSpPr>
            <a:grpSpLocks/>
          </p:cNvGrpSpPr>
          <p:nvPr/>
        </p:nvGrpSpPr>
        <p:grpSpPr bwMode="auto">
          <a:xfrm>
            <a:off x="6413500" y="2738438"/>
            <a:ext cx="1387475" cy="2276475"/>
            <a:chOff x="2962" y="1779"/>
            <a:chExt cx="874" cy="1434"/>
          </a:xfrm>
        </p:grpSpPr>
        <p:pic>
          <p:nvPicPr>
            <p:cNvPr id="38953" name="Picture 12"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54" name="Line 13"/>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8955" name="Line 14"/>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8956" name="Line 15"/>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8957" name="Line 16"/>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sp>
        <p:nvSpPr>
          <p:cNvPr id="38924" name="Text Box 17"/>
          <p:cNvSpPr txBox="1">
            <a:spLocks noChangeAspect="1" noChangeArrowheads="1"/>
          </p:cNvSpPr>
          <p:nvPr/>
        </p:nvSpPr>
        <p:spPr bwMode="auto">
          <a:xfrm>
            <a:off x="650875" y="1400175"/>
            <a:ext cx="1428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r>
              <a:rPr lang="en-US" altLang="en-US" sz="2100" b="1" smtClean="0">
                <a:solidFill>
                  <a:srgbClr val="000000"/>
                </a:solidFill>
              </a:rPr>
              <a:t>Superbend</a:t>
            </a:r>
          </a:p>
        </p:txBody>
      </p:sp>
      <p:sp>
        <p:nvSpPr>
          <p:cNvPr id="38925" name="Text Box 18"/>
          <p:cNvSpPr txBox="1">
            <a:spLocks noChangeAspect="1" noChangeArrowheads="1"/>
          </p:cNvSpPr>
          <p:nvPr/>
        </p:nvSpPr>
        <p:spPr bwMode="auto">
          <a:xfrm>
            <a:off x="2217738" y="2187575"/>
            <a:ext cx="1063625" cy="83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altLang="en-US" b="1" smtClean="0">
                <a:solidFill>
                  <a:srgbClr val="000000"/>
                </a:solidFill>
              </a:rPr>
              <a:t>Plane</a:t>
            </a:r>
          </a:p>
          <a:p>
            <a:pPr algn="ctr"/>
            <a:r>
              <a:rPr lang="en-US" altLang="en-US" b="1" smtClean="0">
                <a:solidFill>
                  <a:srgbClr val="000000"/>
                </a:solidFill>
              </a:rPr>
              <a:t>Parabolic</a:t>
            </a:r>
          </a:p>
          <a:p>
            <a:pPr algn="ctr"/>
            <a:r>
              <a:rPr lang="en-US" altLang="en-US" b="1" smtClean="0">
                <a:solidFill>
                  <a:srgbClr val="000000"/>
                </a:solidFill>
              </a:rPr>
              <a:t>mirror</a:t>
            </a:r>
          </a:p>
        </p:txBody>
      </p:sp>
      <p:sp>
        <p:nvSpPr>
          <p:cNvPr id="38926" name="Text Box 19"/>
          <p:cNvSpPr txBox="1">
            <a:spLocks noChangeAspect="1" noChangeArrowheads="1"/>
          </p:cNvSpPr>
          <p:nvPr/>
        </p:nvSpPr>
        <p:spPr bwMode="auto">
          <a:xfrm>
            <a:off x="3771900" y="2203450"/>
            <a:ext cx="1025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altLang="en-US" b="1" smtClean="0">
                <a:solidFill>
                  <a:srgbClr val="000000"/>
                </a:solidFill>
              </a:rPr>
              <a:t>Torroidal</a:t>
            </a:r>
          </a:p>
          <a:p>
            <a:pPr algn="ctr"/>
            <a:r>
              <a:rPr lang="en-US" altLang="en-US" b="1" smtClean="0">
                <a:solidFill>
                  <a:srgbClr val="000000"/>
                </a:solidFill>
              </a:rPr>
              <a:t>mirror</a:t>
            </a:r>
          </a:p>
        </p:txBody>
      </p:sp>
      <p:sp>
        <p:nvSpPr>
          <p:cNvPr id="38927" name="Text Box 20"/>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altLang="en-US" b="1" smtClean="0">
                <a:solidFill>
                  <a:srgbClr val="000000"/>
                </a:solidFill>
              </a:rPr>
              <a:t>Si(111)</a:t>
            </a:r>
          </a:p>
          <a:p>
            <a:pPr algn="ctr"/>
            <a:r>
              <a:rPr lang="en-US" altLang="en-US" b="1" smtClean="0">
                <a:solidFill>
                  <a:srgbClr val="000000"/>
                </a:solidFill>
              </a:rPr>
              <a:t>monochromator</a:t>
            </a:r>
          </a:p>
        </p:txBody>
      </p:sp>
      <p:sp>
        <p:nvSpPr>
          <p:cNvPr id="38928" name="Text Box 21"/>
          <p:cNvSpPr txBox="1">
            <a:spLocks noChangeAspect="1" noChangeArrowheads="1"/>
          </p:cNvSpPr>
          <p:nvPr/>
        </p:nvSpPr>
        <p:spPr bwMode="auto">
          <a:xfrm>
            <a:off x="6049963" y="5103813"/>
            <a:ext cx="15732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altLang="en-US" sz="1700" b="1" smtClean="0">
                <a:solidFill>
                  <a:srgbClr val="000000"/>
                </a:solidFill>
              </a:rPr>
              <a:t>Protein Crystal</a:t>
            </a:r>
          </a:p>
        </p:txBody>
      </p:sp>
      <p:sp>
        <p:nvSpPr>
          <p:cNvPr id="38929" name="Rectangle 22"/>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38930" name="Rectangle 23"/>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38931" name="Rectangle 24"/>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38932" name="Rectangle 25"/>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38933" name="Line 26"/>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8934" name="Line 27"/>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8935" name="AutoShape 28"/>
          <p:cNvSpPr>
            <a:spLocks noChangeArrowheads="1"/>
          </p:cNvSpPr>
          <p:nvPr/>
        </p:nvSpPr>
        <p:spPr bwMode="auto">
          <a:xfrm rot="-5400000">
            <a:off x="2073275" y="3463925"/>
            <a:ext cx="82550" cy="825500"/>
          </a:xfrm>
          <a:prstGeom prst="triangle">
            <a:avLst>
              <a:gd name="adj" fmla="val 50000"/>
            </a:avLst>
          </a:pr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38936" name="Rectangle 29"/>
          <p:cNvSpPr>
            <a:spLocks noChangeArrowheads="1"/>
          </p:cNvSpPr>
          <p:nvPr/>
        </p:nvSpPr>
        <p:spPr bwMode="auto">
          <a:xfrm rot="-733861">
            <a:off x="2517775" y="3759200"/>
            <a:ext cx="787400" cy="69850"/>
          </a:xfrm>
          <a:prstGeom prst="rect">
            <a:avLst/>
          </a:pr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38937" name="Rectangle 30"/>
          <p:cNvSpPr>
            <a:spLocks noChangeArrowheads="1"/>
          </p:cNvSpPr>
          <p:nvPr/>
        </p:nvSpPr>
        <p:spPr bwMode="auto">
          <a:xfrm rot="-3648441">
            <a:off x="3206750" y="3613150"/>
            <a:ext cx="214313" cy="68263"/>
          </a:xfrm>
          <a:prstGeom prst="rect">
            <a:avLst/>
          </a:pr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38938" name="Rectangle 31"/>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6"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38939" name="AutoShape 32"/>
          <p:cNvSpPr>
            <a:spLocks noChangeArrowheads="1"/>
          </p:cNvSpPr>
          <p:nvPr/>
        </p:nvSpPr>
        <p:spPr bwMode="auto">
          <a:xfrm rot="-5400000">
            <a:off x="5665787" y="2432051"/>
            <a:ext cx="68263" cy="2112962"/>
          </a:xfrm>
          <a:custGeom>
            <a:avLst/>
            <a:gdLst>
              <a:gd name="T0" fmla="*/ 59730 w 21600"/>
              <a:gd name="T1" fmla="*/ 1056481 h 21600"/>
              <a:gd name="T2" fmla="*/ 34132 w 21600"/>
              <a:gd name="T3" fmla="*/ 2112962 h 21600"/>
              <a:gd name="T4" fmla="*/ 8533 w 21600"/>
              <a:gd name="T5" fmla="*/ 1056481 h 21600"/>
              <a:gd name="T6" fmla="*/ 3413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38940" name="Text Box 33"/>
          <p:cNvSpPr txBox="1">
            <a:spLocks noChangeAspect="1" noChangeArrowheads="1"/>
          </p:cNvSpPr>
          <p:nvPr/>
        </p:nvSpPr>
        <p:spPr bwMode="auto">
          <a:xfrm>
            <a:off x="5080000" y="1947863"/>
            <a:ext cx="803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altLang="en-US" sz="1700" b="1" smtClean="0">
                <a:solidFill>
                  <a:srgbClr val="000000"/>
                </a:solidFill>
              </a:rPr>
              <a:t>pinhole</a:t>
            </a:r>
          </a:p>
        </p:txBody>
      </p:sp>
      <p:sp>
        <p:nvSpPr>
          <p:cNvPr id="38941" name="Text Box 34"/>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altLang="en-US" sz="1700" b="1" smtClean="0">
                <a:solidFill>
                  <a:srgbClr val="000000"/>
                </a:solidFill>
              </a:rPr>
              <a:t>Scatter</a:t>
            </a:r>
          </a:p>
          <a:p>
            <a:pPr algn="ctr"/>
            <a:r>
              <a:rPr lang="en-US" altLang="en-US" sz="1700" b="1" smtClean="0">
                <a:solidFill>
                  <a:srgbClr val="000000"/>
                </a:solidFill>
              </a:rPr>
              <a:t>guard</a:t>
            </a:r>
          </a:p>
        </p:txBody>
      </p:sp>
      <p:sp>
        <p:nvSpPr>
          <p:cNvPr id="38942" name="Line 35"/>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8943" name="Line 36"/>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8944" name="Line 37"/>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8945" name="Line 38"/>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8946" name="Line 39"/>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8947" name="Rectangle 40"/>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38948" name="Rectangle 41"/>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38949" name="Rectangle 42"/>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38950" name="Text Box 43"/>
          <p:cNvSpPr txBox="1">
            <a:spLocks noChangeAspect="1" noChangeArrowheads="1"/>
          </p:cNvSpPr>
          <p:nvPr/>
        </p:nvSpPr>
        <p:spPr bwMode="auto">
          <a:xfrm>
            <a:off x="4068763" y="4129088"/>
            <a:ext cx="12414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altLang="en-US" b="1" smtClean="0">
                <a:solidFill>
                  <a:srgbClr val="000000"/>
                </a:solidFill>
              </a:rPr>
              <a:t>divergence</a:t>
            </a:r>
          </a:p>
          <a:p>
            <a:pPr algn="ctr"/>
            <a:r>
              <a:rPr lang="en-US" altLang="en-US" b="1" smtClean="0">
                <a:solidFill>
                  <a:srgbClr val="000000"/>
                </a:solidFill>
              </a:rPr>
              <a:t>slits</a:t>
            </a:r>
          </a:p>
        </p:txBody>
      </p:sp>
      <p:sp>
        <p:nvSpPr>
          <p:cNvPr id="38951" name="Line 44"/>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8952" name="Text Box 45"/>
          <p:cNvSpPr txBox="1">
            <a:spLocks noChangeArrowheads="1"/>
          </p:cNvSpPr>
          <p:nvPr/>
        </p:nvSpPr>
        <p:spPr bwMode="auto">
          <a:xfrm>
            <a:off x="0" y="6415087"/>
            <a:ext cx="6697662"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300" dirty="0" smtClean="0">
                <a:solidFill>
                  <a:srgbClr val="000000"/>
                </a:solidFill>
              </a:rPr>
              <a:t>MacDowell et. al. (2004) </a:t>
            </a:r>
            <a:r>
              <a:rPr lang="en-US" altLang="en-US" sz="2300" i="1" dirty="0" smtClean="0">
                <a:solidFill>
                  <a:srgbClr val="000000"/>
                </a:solidFill>
              </a:rPr>
              <a:t>J. Sync. Rad.</a:t>
            </a:r>
            <a:r>
              <a:rPr lang="en-US" altLang="en-US" sz="2300" dirty="0" smtClean="0">
                <a:solidFill>
                  <a:srgbClr val="000000"/>
                </a:solidFill>
              </a:rPr>
              <a:t> </a:t>
            </a:r>
            <a:r>
              <a:rPr lang="en-US" altLang="en-US" sz="2300" b="1" dirty="0" smtClean="0">
                <a:solidFill>
                  <a:srgbClr val="000000"/>
                </a:solidFill>
              </a:rPr>
              <a:t>11</a:t>
            </a:r>
            <a:r>
              <a:rPr lang="en-US" altLang="en-US" sz="2300" dirty="0" smtClean="0">
                <a:solidFill>
                  <a:srgbClr val="000000"/>
                </a:solidFill>
              </a:rPr>
              <a:t> 447-455</a:t>
            </a:r>
          </a:p>
        </p:txBody>
      </p:sp>
      <p:sp>
        <p:nvSpPr>
          <p:cNvPr id="46" name="Text Box 5"/>
          <p:cNvSpPr txBox="1">
            <a:spLocks noChangeAspect="1" noChangeArrowheads="1"/>
          </p:cNvSpPr>
          <p:nvPr/>
        </p:nvSpPr>
        <p:spPr bwMode="auto">
          <a:xfrm rot="16200000">
            <a:off x="7535263" y="3389913"/>
            <a:ext cx="2274519" cy="3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900" b="1" dirty="0" err="1" smtClean="0">
                <a:solidFill>
                  <a:prstClr val="black"/>
                </a:solidFill>
                <a:latin typeface="Arial" panose="020B0604020202020204" pitchFamily="34" charset="0"/>
              </a:rPr>
              <a:t>Dectris</a:t>
            </a:r>
            <a:r>
              <a:rPr lang="en-US" altLang="en-US" sz="1900" b="1" dirty="0" smtClean="0">
                <a:solidFill>
                  <a:prstClr val="black"/>
                </a:solidFill>
                <a:latin typeface="Arial" panose="020B0604020202020204" pitchFamily="34" charset="0"/>
              </a:rPr>
              <a:t> Pilatus3 6M</a:t>
            </a:r>
            <a:endParaRPr lang="en-US" altLang="en-US" sz="1900" b="1" dirty="0">
              <a:solidFill>
                <a:prstClr val="black"/>
              </a:solidFill>
              <a:latin typeface="Arial" panose="020B0604020202020204" pitchFamily="34" charset="0"/>
            </a:endParaRPr>
          </a:p>
        </p:txBody>
      </p:sp>
      <p:pic>
        <p:nvPicPr>
          <p:cNvPr id="47" name="Picture 46"/>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30786" y="1582459"/>
            <a:ext cx="713173" cy="4016932"/>
          </a:xfrm>
          <a:prstGeom prst="rect">
            <a:avLst/>
          </a:prstGeom>
        </p:spPr>
      </p:pic>
      <p:cxnSp>
        <p:nvCxnSpPr>
          <p:cNvPr id="48" name="Straight Connector 47"/>
          <p:cNvCxnSpPr/>
          <p:nvPr/>
        </p:nvCxnSpPr>
        <p:spPr>
          <a:xfrm flipV="1">
            <a:off x="7630786" y="1609725"/>
            <a:ext cx="703647" cy="70252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7621260" y="1940720"/>
            <a:ext cx="713173" cy="57056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7628426" y="2271714"/>
            <a:ext cx="706007" cy="44291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7622845" y="2602708"/>
            <a:ext cx="711588" cy="30664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7622845" y="2933702"/>
            <a:ext cx="711588" cy="17468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7622845" y="3264695"/>
            <a:ext cx="711588" cy="4272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7621260" y="3482976"/>
            <a:ext cx="713173" cy="11271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7622845" y="3705484"/>
            <a:ext cx="711588" cy="22119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7630786" y="3904515"/>
            <a:ext cx="703647" cy="35316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7622845" y="4106864"/>
            <a:ext cx="711588" cy="48180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7622845" y="4302583"/>
            <a:ext cx="711588" cy="61708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7622845" y="4501616"/>
            <a:ext cx="711588" cy="74904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7621260" y="4700648"/>
            <a:ext cx="713173" cy="881004"/>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61" name="Group 60"/>
          <p:cNvGrpSpPr/>
          <p:nvPr/>
        </p:nvGrpSpPr>
        <p:grpSpPr>
          <a:xfrm>
            <a:off x="7645075" y="723900"/>
            <a:ext cx="695441" cy="4910137"/>
            <a:chOff x="7645075" y="1582459"/>
            <a:chExt cx="695441" cy="1197254"/>
          </a:xfrm>
        </p:grpSpPr>
        <p:cxnSp>
          <p:nvCxnSpPr>
            <p:cNvPr id="62" name="Straight Connector 61"/>
            <p:cNvCxnSpPr/>
            <p:nvPr/>
          </p:nvCxnSpPr>
          <p:spPr>
            <a:xfrm flipH="1" flipV="1">
              <a:off x="7645075"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H="1" flipV="1">
              <a:off x="7784163"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H="1" flipV="1">
              <a:off x="7923251"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flipV="1">
              <a:off x="8062339"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H="1" flipV="1">
              <a:off x="8201427" y="1582459"/>
              <a:ext cx="2" cy="1197254"/>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flipV="1">
              <a:off x="8340514" y="1609725"/>
              <a:ext cx="2" cy="11699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95945762"/>
      </p:ext>
    </p:extLst>
  </p:cSld>
  <p:clrMapOvr>
    <a:masterClrMapping/>
  </p:clrMapOvr>
  <p:transition spd="slow">
    <p:wipe dir="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arken001"/>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455613" y="0"/>
            <a:ext cx="10055226"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3"/>
          <p:cNvSpPr>
            <a:spLocks noChangeArrowheads="1"/>
          </p:cNvSpPr>
          <p:nvPr/>
        </p:nvSpPr>
        <p:spPr bwMode="auto">
          <a:xfrm>
            <a:off x="2667000" y="2514600"/>
            <a:ext cx="2286000" cy="22860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FFFFFF"/>
              </a:solidFill>
            </a:endParaRPr>
          </a:p>
        </p:txBody>
      </p:sp>
    </p:spTree>
    <p:extLst>
      <p:ext uri="{BB962C8B-B14F-4D97-AF65-F5344CB8AC3E}">
        <p14:creationId xmlns:p14="http://schemas.microsoft.com/office/powerpoint/2010/main" val="42467981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darken020"/>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457200" y="1588"/>
            <a:ext cx="10055225"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ChangeArrowheads="1"/>
          </p:cNvSpPr>
          <p:nvPr/>
        </p:nvSpPr>
        <p:spPr bwMode="auto">
          <a:xfrm>
            <a:off x="2667000" y="2514600"/>
            <a:ext cx="2286000" cy="22860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FFFFFF"/>
              </a:solidFill>
            </a:endParaRPr>
          </a:p>
        </p:txBody>
      </p:sp>
    </p:spTree>
    <p:extLst>
      <p:ext uri="{BB962C8B-B14F-4D97-AF65-F5344CB8AC3E}">
        <p14:creationId xmlns:p14="http://schemas.microsoft.com/office/powerpoint/2010/main" val="14395398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2" descr="n16a_q210_1_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351963" cy="935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5005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1000" contrast="14000"/>
                    </a14:imgEffect>
                  </a14:imgLayer>
                </a14:imgProps>
              </a:ext>
              <a:ext uri="{28A0092B-C50C-407E-A947-70E740481C1C}">
                <a14:useLocalDpi xmlns:a14="http://schemas.microsoft.com/office/drawing/2010/main" val="0"/>
              </a:ext>
            </a:extLst>
          </a:blip>
          <a:stretch>
            <a:fillRect/>
          </a:stretch>
        </p:blipFill>
        <p:spPr>
          <a:xfrm rot="10800000">
            <a:off x="-2" y="0"/>
            <a:ext cx="9144001" cy="6858001"/>
          </a:xfrm>
          <a:prstGeom prst="rect">
            <a:avLst/>
          </a:prstGeom>
        </p:spPr>
      </p:pic>
      <p:sp>
        <p:nvSpPr>
          <p:cNvPr id="3" name="TextBox 2"/>
          <p:cNvSpPr txBox="1"/>
          <p:nvPr/>
        </p:nvSpPr>
        <p:spPr>
          <a:xfrm>
            <a:off x="989814" y="3450210"/>
            <a:ext cx="1768433" cy="2862322"/>
          </a:xfrm>
          <a:prstGeom prst="rect">
            <a:avLst/>
          </a:prstGeom>
          <a:solidFill>
            <a:schemeClr val="tx1">
              <a:lumMod val="85000"/>
              <a:lumOff val="15000"/>
            </a:schemeClr>
          </a:solidFill>
        </p:spPr>
        <p:txBody>
          <a:bodyPr wrap="none" rtlCol="0">
            <a:spAutoFit/>
          </a:bodyPr>
          <a:lstStyle/>
          <a:p>
            <a:r>
              <a:rPr lang="en-US" sz="2000" dirty="0" smtClean="0">
                <a:solidFill>
                  <a:schemeClr val="bg1"/>
                </a:solidFill>
              </a:rPr>
              <a:t>Pilatus 6M</a:t>
            </a:r>
            <a:r>
              <a:rPr lang="en-US" sz="2000" dirty="0">
                <a:solidFill>
                  <a:schemeClr val="bg1"/>
                </a:solidFill>
              </a:rPr>
              <a:t> </a:t>
            </a:r>
            <a:endParaRPr lang="en-US" sz="2000" dirty="0" smtClean="0">
              <a:solidFill>
                <a:schemeClr val="bg1"/>
              </a:solidFill>
            </a:endParaRPr>
          </a:p>
          <a:p>
            <a:r>
              <a:rPr lang="en-US" sz="2000" smtClean="0">
                <a:solidFill>
                  <a:schemeClr val="bg1"/>
                </a:solidFill>
              </a:rPr>
              <a:t>Pixel Array </a:t>
            </a:r>
          </a:p>
          <a:p>
            <a:r>
              <a:rPr lang="en-US" sz="2000" smtClean="0">
                <a:solidFill>
                  <a:schemeClr val="bg1"/>
                </a:solidFill>
              </a:rPr>
              <a:t>Detector</a:t>
            </a:r>
            <a:endParaRPr lang="en-US" sz="2000" dirty="0" smtClean="0">
              <a:solidFill>
                <a:schemeClr val="bg1"/>
              </a:solidFill>
            </a:endParaRPr>
          </a:p>
          <a:p>
            <a:endParaRPr lang="en-US" sz="2000" dirty="0" smtClean="0">
              <a:solidFill>
                <a:schemeClr val="bg1"/>
              </a:solidFill>
            </a:endParaRPr>
          </a:p>
          <a:p>
            <a:r>
              <a:rPr lang="en-US" sz="2000" dirty="0" smtClean="0">
                <a:solidFill>
                  <a:schemeClr val="bg1"/>
                </a:solidFill>
              </a:rPr>
              <a:t>6x10</a:t>
            </a:r>
            <a:r>
              <a:rPr lang="en-US" sz="2000" baseline="30000" dirty="0" smtClean="0">
                <a:solidFill>
                  <a:schemeClr val="bg1"/>
                </a:solidFill>
              </a:rPr>
              <a:t>6</a:t>
            </a:r>
            <a:r>
              <a:rPr lang="en-US" sz="2000" dirty="0" smtClean="0">
                <a:solidFill>
                  <a:schemeClr val="bg1"/>
                </a:solidFill>
              </a:rPr>
              <a:t> pixels</a:t>
            </a:r>
          </a:p>
          <a:p>
            <a:r>
              <a:rPr lang="en-US" sz="2000" dirty="0" smtClean="0">
                <a:solidFill>
                  <a:schemeClr val="bg1"/>
                </a:solidFill>
              </a:rPr>
              <a:t>$0.15/each</a:t>
            </a:r>
          </a:p>
          <a:p>
            <a:endParaRPr lang="en-US" sz="2000" dirty="0">
              <a:solidFill>
                <a:schemeClr val="bg1"/>
              </a:solidFill>
            </a:endParaRPr>
          </a:p>
          <a:p>
            <a:r>
              <a:rPr lang="en-US" sz="2000" dirty="0" smtClean="0">
                <a:solidFill>
                  <a:schemeClr val="bg1"/>
                </a:solidFill>
              </a:rPr>
              <a:t>Single-photon</a:t>
            </a:r>
          </a:p>
          <a:p>
            <a:r>
              <a:rPr lang="en-US" sz="2000" dirty="0" smtClean="0">
                <a:solidFill>
                  <a:schemeClr val="bg1"/>
                </a:solidFill>
              </a:rPr>
              <a:t>25 Hz images</a:t>
            </a:r>
          </a:p>
        </p:txBody>
      </p:sp>
    </p:spTree>
    <p:extLst>
      <p:ext uri="{BB962C8B-B14F-4D97-AF65-F5344CB8AC3E}">
        <p14:creationId xmlns:p14="http://schemas.microsoft.com/office/powerpoint/2010/main" val="426676970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diffraction.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70582" y="299300"/>
            <a:ext cx="6404565" cy="6404565"/>
          </a:xfrm>
          <a:prstGeom prst="rect">
            <a:avLst/>
          </a:prstGeom>
        </p:spPr>
      </p:pic>
    </p:spTree>
    <p:extLst>
      <p:ext uri="{BB962C8B-B14F-4D97-AF65-F5344CB8AC3E}">
        <p14:creationId xmlns:p14="http://schemas.microsoft.com/office/powerpoint/2010/main" val="1341465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020" name="Group 236"/>
          <p:cNvGrpSpPr>
            <a:grpSpLocks/>
          </p:cNvGrpSpPr>
          <p:nvPr/>
        </p:nvGrpSpPr>
        <p:grpSpPr bwMode="auto">
          <a:xfrm>
            <a:off x="1308100" y="1866900"/>
            <a:ext cx="984250" cy="850900"/>
            <a:chOff x="824" y="1176"/>
            <a:chExt cx="620" cy="536"/>
          </a:xfrm>
        </p:grpSpPr>
        <p:sp>
          <p:nvSpPr>
            <p:cNvPr id="118787" name="Oval 3"/>
            <p:cNvSpPr>
              <a:spLocks noChangeAspect="1" noChangeArrowheads="1"/>
            </p:cNvSpPr>
            <p:nvPr/>
          </p:nvSpPr>
          <p:spPr bwMode="auto">
            <a:xfrm>
              <a:off x="955" y="131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788" name="Oval 4"/>
            <p:cNvSpPr>
              <a:spLocks noChangeAspect="1" noChangeArrowheads="1"/>
            </p:cNvSpPr>
            <p:nvPr/>
          </p:nvSpPr>
          <p:spPr bwMode="auto">
            <a:xfrm>
              <a:off x="1096" y="1389"/>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789" name="Oval 5"/>
            <p:cNvSpPr>
              <a:spLocks noChangeAspect="1" noChangeArrowheads="1"/>
            </p:cNvSpPr>
            <p:nvPr/>
          </p:nvSpPr>
          <p:spPr bwMode="auto">
            <a:xfrm>
              <a:off x="824" y="1398"/>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790" name="Oval 6"/>
            <p:cNvSpPr>
              <a:spLocks noChangeAspect="1" noChangeArrowheads="1"/>
            </p:cNvSpPr>
            <p:nvPr/>
          </p:nvSpPr>
          <p:spPr bwMode="auto">
            <a:xfrm>
              <a:off x="959" y="117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791" name="Oval 7"/>
            <p:cNvSpPr>
              <a:spLocks noChangeAspect="1" noChangeArrowheads="1"/>
            </p:cNvSpPr>
            <p:nvPr/>
          </p:nvSpPr>
          <p:spPr bwMode="auto">
            <a:xfrm>
              <a:off x="1263" y="1352"/>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792" name="Oval 8"/>
            <p:cNvSpPr>
              <a:spLocks noChangeAspect="1" noChangeArrowheads="1"/>
            </p:cNvSpPr>
            <p:nvPr/>
          </p:nvSpPr>
          <p:spPr bwMode="auto">
            <a:xfrm>
              <a:off x="1096" y="1546"/>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21" name="Group 237"/>
          <p:cNvGrpSpPr>
            <a:grpSpLocks/>
          </p:cNvGrpSpPr>
          <p:nvPr/>
        </p:nvGrpSpPr>
        <p:grpSpPr bwMode="auto">
          <a:xfrm>
            <a:off x="204788" y="2105025"/>
            <a:ext cx="984250" cy="638175"/>
            <a:chOff x="129" y="1326"/>
            <a:chExt cx="620" cy="402"/>
          </a:xfrm>
        </p:grpSpPr>
        <p:sp>
          <p:nvSpPr>
            <p:cNvPr id="118794" name="Oval 10"/>
            <p:cNvSpPr>
              <a:spLocks noChangeAspect="1" noChangeArrowheads="1"/>
            </p:cNvSpPr>
            <p:nvPr/>
          </p:nvSpPr>
          <p:spPr bwMode="auto">
            <a:xfrm>
              <a:off x="260" y="132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795" name="Oval 11"/>
            <p:cNvSpPr>
              <a:spLocks noChangeAspect="1" noChangeArrowheads="1"/>
            </p:cNvSpPr>
            <p:nvPr/>
          </p:nvSpPr>
          <p:spPr bwMode="auto">
            <a:xfrm>
              <a:off x="401" y="140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796" name="Oval 12"/>
            <p:cNvSpPr>
              <a:spLocks noChangeAspect="1" noChangeArrowheads="1"/>
            </p:cNvSpPr>
            <p:nvPr/>
          </p:nvSpPr>
          <p:spPr bwMode="auto">
            <a:xfrm>
              <a:off x="129" y="1415"/>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798" name="Oval 14"/>
            <p:cNvSpPr>
              <a:spLocks noChangeAspect="1" noChangeArrowheads="1"/>
            </p:cNvSpPr>
            <p:nvPr/>
          </p:nvSpPr>
          <p:spPr bwMode="auto">
            <a:xfrm>
              <a:off x="568" y="136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799" name="Oval 15"/>
            <p:cNvSpPr>
              <a:spLocks noChangeAspect="1" noChangeArrowheads="1"/>
            </p:cNvSpPr>
            <p:nvPr/>
          </p:nvSpPr>
          <p:spPr bwMode="auto">
            <a:xfrm>
              <a:off x="401" y="1562"/>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17" name="Group 233"/>
          <p:cNvGrpSpPr>
            <a:grpSpLocks/>
          </p:cNvGrpSpPr>
          <p:nvPr/>
        </p:nvGrpSpPr>
        <p:grpSpPr bwMode="auto">
          <a:xfrm>
            <a:off x="5049838" y="1785938"/>
            <a:ext cx="984250" cy="1017587"/>
            <a:chOff x="3181" y="1125"/>
            <a:chExt cx="620" cy="641"/>
          </a:xfrm>
        </p:grpSpPr>
        <p:sp>
          <p:nvSpPr>
            <p:cNvPr id="118815" name="Oval 31"/>
            <p:cNvSpPr>
              <a:spLocks noChangeAspect="1" noChangeArrowheads="1"/>
            </p:cNvSpPr>
            <p:nvPr/>
          </p:nvSpPr>
          <p:spPr bwMode="auto">
            <a:xfrm>
              <a:off x="3312" y="136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16" name="Oval 32"/>
            <p:cNvSpPr>
              <a:spLocks noChangeAspect="1" noChangeArrowheads="1"/>
            </p:cNvSpPr>
            <p:nvPr/>
          </p:nvSpPr>
          <p:spPr bwMode="auto">
            <a:xfrm>
              <a:off x="3453" y="144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17" name="Oval 33"/>
            <p:cNvSpPr>
              <a:spLocks noChangeAspect="1" noChangeArrowheads="1"/>
            </p:cNvSpPr>
            <p:nvPr/>
          </p:nvSpPr>
          <p:spPr bwMode="auto">
            <a:xfrm>
              <a:off x="3181" y="1453"/>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18" name="Oval 34"/>
            <p:cNvSpPr>
              <a:spLocks noChangeAspect="1" noChangeArrowheads="1"/>
            </p:cNvSpPr>
            <p:nvPr/>
          </p:nvSpPr>
          <p:spPr bwMode="auto">
            <a:xfrm>
              <a:off x="3316" y="1231"/>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19" name="Oval 35"/>
            <p:cNvSpPr>
              <a:spLocks noChangeAspect="1" noChangeArrowheads="1"/>
            </p:cNvSpPr>
            <p:nvPr/>
          </p:nvSpPr>
          <p:spPr bwMode="auto">
            <a:xfrm>
              <a:off x="3620" y="1407"/>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20" name="Oval 36"/>
            <p:cNvSpPr>
              <a:spLocks noChangeAspect="1" noChangeArrowheads="1"/>
            </p:cNvSpPr>
            <p:nvPr/>
          </p:nvSpPr>
          <p:spPr bwMode="auto">
            <a:xfrm>
              <a:off x="3453" y="1601"/>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21" name="Oval 37"/>
            <p:cNvSpPr>
              <a:spLocks noChangeAspect="1" noChangeArrowheads="1"/>
            </p:cNvSpPr>
            <p:nvPr/>
          </p:nvSpPr>
          <p:spPr bwMode="auto">
            <a:xfrm>
              <a:off x="3414" y="112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22" name="Oval 38"/>
            <p:cNvSpPr>
              <a:spLocks noChangeAspect="1" noChangeArrowheads="1"/>
            </p:cNvSpPr>
            <p:nvPr/>
          </p:nvSpPr>
          <p:spPr bwMode="auto">
            <a:xfrm>
              <a:off x="3202" y="1130"/>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27" name="Group 243"/>
          <p:cNvGrpSpPr>
            <a:grpSpLocks/>
          </p:cNvGrpSpPr>
          <p:nvPr/>
        </p:nvGrpSpPr>
        <p:grpSpPr bwMode="auto">
          <a:xfrm>
            <a:off x="1484313" y="5175250"/>
            <a:ext cx="984250" cy="1231900"/>
            <a:chOff x="935" y="3260"/>
            <a:chExt cx="620" cy="776"/>
          </a:xfrm>
        </p:grpSpPr>
        <p:sp>
          <p:nvSpPr>
            <p:cNvPr id="118823" name="Oval 39"/>
            <p:cNvSpPr>
              <a:spLocks noChangeAspect="1" noChangeArrowheads="1"/>
            </p:cNvSpPr>
            <p:nvPr/>
          </p:nvSpPr>
          <p:spPr bwMode="auto">
            <a:xfrm>
              <a:off x="1065" y="363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24" name="Oval 40"/>
            <p:cNvSpPr>
              <a:spLocks noChangeAspect="1" noChangeArrowheads="1"/>
            </p:cNvSpPr>
            <p:nvPr/>
          </p:nvSpPr>
          <p:spPr bwMode="auto">
            <a:xfrm>
              <a:off x="1206" y="371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25" name="Oval 41"/>
            <p:cNvSpPr>
              <a:spLocks noChangeAspect="1" noChangeArrowheads="1"/>
            </p:cNvSpPr>
            <p:nvPr/>
          </p:nvSpPr>
          <p:spPr bwMode="auto">
            <a:xfrm>
              <a:off x="935" y="3723"/>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26" name="Oval 42"/>
            <p:cNvSpPr>
              <a:spLocks noChangeAspect="1" noChangeArrowheads="1"/>
            </p:cNvSpPr>
            <p:nvPr/>
          </p:nvSpPr>
          <p:spPr bwMode="auto">
            <a:xfrm>
              <a:off x="1069" y="350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27" name="Oval 43"/>
            <p:cNvSpPr>
              <a:spLocks noChangeAspect="1" noChangeArrowheads="1"/>
            </p:cNvSpPr>
            <p:nvPr/>
          </p:nvSpPr>
          <p:spPr bwMode="auto">
            <a:xfrm>
              <a:off x="1373" y="3676"/>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28" name="Oval 44"/>
            <p:cNvSpPr>
              <a:spLocks noChangeAspect="1" noChangeArrowheads="1"/>
            </p:cNvSpPr>
            <p:nvPr/>
          </p:nvSpPr>
          <p:spPr bwMode="auto">
            <a:xfrm>
              <a:off x="1206" y="387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29" name="Oval 45"/>
            <p:cNvSpPr>
              <a:spLocks noChangeAspect="1" noChangeArrowheads="1"/>
            </p:cNvSpPr>
            <p:nvPr/>
          </p:nvSpPr>
          <p:spPr bwMode="auto">
            <a:xfrm>
              <a:off x="1168" y="339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30" name="Oval 46"/>
            <p:cNvSpPr>
              <a:spLocks noChangeAspect="1" noChangeArrowheads="1"/>
            </p:cNvSpPr>
            <p:nvPr/>
          </p:nvSpPr>
          <p:spPr bwMode="auto">
            <a:xfrm>
              <a:off x="1131" y="326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31" name="Oval 47"/>
            <p:cNvSpPr>
              <a:spLocks noChangeAspect="1" noChangeArrowheads="1"/>
            </p:cNvSpPr>
            <p:nvPr/>
          </p:nvSpPr>
          <p:spPr bwMode="auto">
            <a:xfrm>
              <a:off x="956" y="3400"/>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26" name="Group 242"/>
          <p:cNvGrpSpPr>
            <a:grpSpLocks/>
          </p:cNvGrpSpPr>
          <p:nvPr/>
        </p:nvGrpSpPr>
        <p:grpSpPr bwMode="auto">
          <a:xfrm>
            <a:off x="2641600" y="5162550"/>
            <a:ext cx="984250" cy="1217613"/>
            <a:chOff x="1664" y="3252"/>
            <a:chExt cx="620" cy="767"/>
          </a:xfrm>
        </p:grpSpPr>
        <p:sp>
          <p:nvSpPr>
            <p:cNvPr id="118834" name="Oval 50"/>
            <p:cNvSpPr>
              <a:spLocks noChangeAspect="1" noChangeArrowheads="1"/>
            </p:cNvSpPr>
            <p:nvPr/>
          </p:nvSpPr>
          <p:spPr bwMode="auto">
            <a:xfrm>
              <a:off x="1664" y="3706"/>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32" name="Oval 48"/>
            <p:cNvSpPr>
              <a:spLocks noChangeAspect="1" noChangeArrowheads="1"/>
            </p:cNvSpPr>
            <p:nvPr/>
          </p:nvSpPr>
          <p:spPr bwMode="auto">
            <a:xfrm>
              <a:off x="1794" y="3617"/>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33" name="Oval 49"/>
            <p:cNvSpPr>
              <a:spLocks noChangeAspect="1" noChangeArrowheads="1"/>
            </p:cNvSpPr>
            <p:nvPr/>
          </p:nvSpPr>
          <p:spPr bwMode="auto">
            <a:xfrm>
              <a:off x="1935" y="3696"/>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35" name="Oval 51"/>
            <p:cNvSpPr>
              <a:spLocks noChangeAspect="1" noChangeArrowheads="1"/>
            </p:cNvSpPr>
            <p:nvPr/>
          </p:nvSpPr>
          <p:spPr bwMode="auto">
            <a:xfrm>
              <a:off x="1798" y="348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36" name="Oval 52"/>
            <p:cNvSpPr>
              <a:spLocks noChangeAspect="1" noChangeArrowheads="1"/>
            </p:cNvSpPr>
            <p:nvPr/>
          </p:nvSpPr>
          <p:spPr bwMode="auto">
            <a:xfrm>
              <a:off x="2102" y="3659"/>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37" name="Oval 53"/>
            <p:cNvSpPr>
              <a:spLocks noChangeAspect="1" noChangeArrowheads="1"/>
            </p:cNvSpPr>
            <p:nvPr/>
          </p:nvSpPr>
          <p:spPr bwMode="auto">
            <a:xfrm>
              <a:off x="1935" y="3853"/>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38" name="Oval 54"/>
            <p:cNvSpPr>
              <a:spLocks noChangeAspect="1" noChangeArrowheads="1"/>
            </p:cNvSpPr>
            <p:nvPr/>
          </p:nvSpPr>
          <p:spPr bwMode="auto">
            <a:xfrm>
              <a:off x="1897" y="3377"/>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39" name="Oval 55"/>
            <p:cNvSpPr>
              <a:spLocks noChangeAspect="1" noChangeArrowheads="1"/>
            </p:cNvSpPr>
            <p:nvPr/>
          </p:nvSpPr>
          <p:spPr bwMode="auto">
            <a:xfrm>
              <a:off x="1826" y="325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40" name="Oval 56"/>
            <p:cNvSpPr>
              <a:spLocks noChangeAspect="1" noChangeArrowheads="1"/>
            </p:cNvSpPr>
            <p:nvPr/>
          </p:nvSpPr>
          <p:spPr bwMode="auto">
            <a:xfrm>
              <a:off x="2062" y="3362"/>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10" name="Group 226"/>
          <p:cNvGrpSpPr>
            <a:grpSpLocks/>
          </p:cNvGrpSpPr>
          <p:nvPr/>
        </p:nvGrpSpPr>
        <p:grpSpPr bwMode="auto">
          <a:xfrm>
            <a:off x="1685925" y="3138488"/>
            <a:ext cx="984250" cy="1622425"/>
            <a:chOff x="1062" y="1977"/>
            <a:chExt cx="620" cy="1022"/>
          </a:xfrm>
        </p:grpSpPr>
        <p:sp>
          <p:nvSpPr>
            <p:cNvPr id="118806" name="Oval 22"/>
            <p:cNvSpPr>
              <a:spLocks noChangeAspect="1" noChangeArrowheads="1"/>
            </p:cNvSpPr>
            <p:nvPr/>
          </p:nvSpPr>
          <p:spPr bwMode="auto">
            <a:xfrm>
              <a:off x="1193" y="2597"/>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07" name="Oval 23"/>
            <p:cNvSpPr>
              <a:spLocks noChangeAspect="1" noChangeArrowheads="1"/>
            </p:cNvSpPr>
            <p:nvPr/>
          </p:nvSpPr>
          <p:spPr bwMode="auto">
            <a:xfrm>
              <a:off x="1333" y="267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08" name="Oval 24"/>
            <p:cNvSpPr>
              <a:spLocks noChangeAspect="1" noChangeArrowheads="1"/>
            </p:cNvSpPr>
            <p:nvPr/>
          </p:nvSpPr>
          <p:spPr bwMode="auto">
            <a:xfrm>
              <a:off x="1062" y="268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09" name="Oval 25"/>
            <p:cNvSpPr>
              <a:spLocks noChangeAspect="1" noChangeArrowheads="1"/>
            </p:cNvSpPr>
            <p:nvPr/>
          </p:nvSpPr>
          <p:spPr bwMode="auto">
            <a:xfrm>
              <a:off x="1196" y="246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10" name="Oval 26"/>
            <p:cNvSpPr>
              <a:spLocks noChangeAspect="1" noChangeArrowheads="1"/>
            </p:cNvSpPr>
            <p:nvPr/>
          </p:nvSpPr>
          <p:spPr bwMode="auto">
            <a:xfrm>
              <a:off x="1501" y="2639"/>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11" name="Oval 27"/>
            <p:cNvSpPr>
              <a:spLocks noChangeAspect="1" noChangeArrowheads="1"/>
            </p:cNvSpPr>
            <p:nvPr/>
          </p:nvSpPr>
          <p:spPr bwMode="auto">
            <a:xfrm>
              <a:off x="1333" y="2833"/>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12" name="Oval 28"/>
            <p:cNvSpPr>
              <a:spLocks noChangeAspect="1" noChangeArrowheads="1"/>
            </p:cNvSpPr>
            <p:nvPr/>
          </p:nvSpPr>
          <p:spPr bwMode="auto">
            <a:xfrm>
              <a:off x="1295" y="2358"/>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13" name="Oval 29"/>
            <p:cNvSpPr>
              <a:spLocks noChangeAspect="1" noChangeArrowheads="1"/>
            </p:cNvSpPr>
            <p:nvPr/>
          </p:nvSpPr>
          <p:spPr bwMode="auto">
            <a:xfrm>
              <a:off x="1217" y="223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14" name="Oval 30"/>
            <p:cNvSpPr>
              <a:spLocks noChangeAspect="1" noChangeArrowheads="1"/>
            </p:cNvSpPr>
            <p:nvPr/>
          </p:nvSpPr>
          <p:spPr bwMode="auto">
            <a:xfrm>
              <a:off x="1310" y="2116"/>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41" name="Oval 57"/>
            <p:cNvSpPr>
              <a:spLocks noChangeAspect="1" noChangeArrowheads="1"/>
            </p:cNvSpPr>
            <p:nvPr/>
          </p:nvSpPr>
          <p:spPr bwMode="auto">
            <a:xfrm>
              <a:off x="1250" y="1977"/>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19" name="Group 235"/>
          <p:cNvGrpSpPr>
            <a:grpSpLocks/>
          </p:cNvGrpSpPr>
          <p:nvPr/>
        </p:nvGrpSpPr>
        <p:grpSpPr bwMode="auto">
          <a:xfrm>
            <a:off x="2505075" y="1797050"/>
            <a:ext cx="982663" cy="992188"/>
            <a:chOff x="1578" y="1132"/>
            <a:chExt cx="619" cy="625"/>
          </a:xfrm>
        </p:grpSpPr>
        <p:sp>
          <p:nvSpPr>
            <p:cNvPr id="118856" name="Oval 72"/>
            <p:cNvSpPr>
              <a:spLocks noChangeAspect="1" noChangeArrowheads="1"/>
            </p:cNvSpPr>
            <p:nvPr/>
          </p:nvSpPr>
          <p:spPr bwMode="auto">
            <a:xfrm>
              <a:off x="1708" y="135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57" name="Oval 73"/>
            <p:cNvSpPr>
              <a:spLocks noChangeAspect="1" noChangeArrowheads="1"/>
            </p:cNvSpPr>
            <p:nvPr/>
          </p:nvSpPr>
          <p:spPr bwMode="auto">
            <a:xfrm>
              <a:off x="1849" y="1434"/>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58" name="Oval 74"/>
            <p:cNvSpPr>
              <a:spLocks noChangeAspect="1" noChangeArrowheads="1"/>
            </p:cNvSpPr>
            <p:nvPr/>
          </p:nvSpPr>
          <p:spPr bwMode="auto">
            <a:xfrm>
              <a:off x="1578" y="1443"/>
              <a:ext cx="181"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59" name="Oval 75"/>
            <p:cNvSpPr>
              <a:spLocks noChangeAspect="1" noChangeArrowheads="1"/>
            </p:cNvSpPr>
            <p:nvPr/>
          </p:nvSpPr>
          <p:spPr bwMode="auto">
            <a:xfrm>
              <a:off x="1712" y="1221"/>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60" name="Oval 76"/>
            <p:cNvSpPr>
              <a:spLocks noChangeAspect="1" noChangeArrowheads="1"/>
            </p:cNvSpPr>
            <p:nvPr/>
          </p:nvSpPr>
          <p:spPr bwMode="auto">
            <a:xfrm>
              <a:off x="2016" y="1397"/>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61" name="Oval 77"/>
            <p:cNvSpPr>
              <a:spLocks noChangeAspect="1" noChangeArrowheads="1"/>
            </p:cNvSpPr>
            <p:nvPr/>
          </p:nvSpPr>
          <p:spPr bwMode="auto">
            <a:xfrm>
              <a:off x="1849" y="1591"/>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62" name="Oval 78"/>
            <p:cNvSpPr>
              <a:spLocks noChangeAspect="1" noChangeArrowheads="1"/>
            </p:cNvSpPr>
            <p:nvPr/>
          </p:nvSpPr>
          <p:spPr bwMode="auto">
            <a:xfrm>
              <a:off x="1841" y="1132"/>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18" name="Group 234"/>
          <p:cNvGrpSpPr>
            <a:grpSpLocks/>
          </p:cNvGrpSpPr>
          <p:nvPr/>
        </p:nvGrpSpPr>
        <p:grpSpPr bwMode="auto">
          <a:xfrm>
            <a:off x="3778250" y="1797050"/>
            <a:ext cx="984250" cy="1011238"/>
            <a:chOff x="2380" y="1132"/>
            <a:chExt cx="620" cy="637"/>
          </a:xfrm>
        </p:grpSpPr>
        <p:sp>
          <p:nvSpPr>
            <p:cNvPr id="118850" name="Oval 66"/>
            <p:cNvSpPr>
              <a:spLocks noChangeAspect="1" noChangeArrowheads="1"/>
            </p:cNvSpPr>
            <p:nvPr/>
          </p:nvSpPr>
          <p:spPr bwMode="auto">
            <a:xfrm>
              <a:off x="2511" y="1368"/>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51" name="Oval 67"/>
            <p:cNvSpPr>
              <a:spLocks noChangeAspect="1" noChangeArrowheads="1"/>
            </p:cNvSpPr>
            <p:nvPr/>
          </p:nvSpPr>
          <p:spPr bwMode="auto">
            <a:xfrm>
              <a:off x="2652" y="144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52" name="Oval 68"/>
            <p:cNvSpPr>
              <a:spLocks noChangeAspect="1" noChangeArrowheads="1"/>
            </p:cNvSpPr>
            <p:nvPr/>
          </p:nvSpPr>
          <p:spPr bwMode="auto">
            <a:xfrm>
              <a:off x="2380" y="1456"/>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53" name="Oval 69"/>
            <p:cNvSpPr>
              <a:spLocks noChangeAspect="1" noChangeArrowheads="1"/>
            </p:cNvSpPr>
            <p:nvPr/>
          </p:nvSpPr>
          <p:spPr bwMode="auto">
            <a:xfrm>
              <a:off x="2514" y="1234"/>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54" name="Oval 70"/>
            <p:cNvSpPr>
              <a:spLocks noChangeAspect="1" noChangeArrowheads="1"/>
            </p:cNvSpPr>
            <p:nvPr/>
          </p:nvSpPr>
          <p:spPr bwMode="auto">
            <a:xfrm>
              <a:off x="2819" y="1410"/>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55" name="Oval 71"/>
            <p:cNvSpPr>
              <a:spLocks noChangeAspect="1" noChangeArrowheads="1"/>
            </p:cNvSpPr>
            <p:nvPr/>
          </p:nvSpPr>
          <p:spPr bwMode="auto">
            <a:xfrm>
              <a:off x="2652" y="1604"/>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63" name="Oval 79"/>
            <p:cNvSpPr>
              <a:spLocks noChangeAspect="1" noChangeArrowheads="1"/>
            </p:cNvSpPr>
            <p:nvPr/>
          </p:nvSpPr>
          <p:spPr bwMode="auto">
            <a:xfrm>
              <a:off x="2631" y="1132"/>
              <a:ext cx="181" cy="165"/>
            </a:xfrm>
            <a:prstGeom prst="ellipse">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09" name="Group 225"/>
          <p:cNvGrpSpPr>
            <a:grpSpLocks/>
          </p:cNvGrpSpPr>
          <p:nvPr/>
        </p:nvGrpSpPr>
        <p:grpSpPr bwMode="auto">
          <a:xfrm>
            <a:off x="377825" y="3173413"/>
            <a:ext cx="984250" cy="1622425"/>
            <a:chOff x="238" y="1999"/>
            <a:chExt cx="620" cy="1022"/>
          </a:xfrm>
        </p:grpSpPr>
        <p:sp>
          <p:nvSpPr>
            <p:cNvPr id="118864" name="Oval 80"/>
            <p:cNvSpPr>
              <a:spLocks noChangeAspect="1" noChangeArrowheads="1"/>
            </p:cNvSpPr>
            <p:nvPr/>
          </p:nvSpPr>
          <p:spPr bwMode="auto">
            <a:xfrm>
              <a:off x="369" y="2619"/>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65" name="Oval 81"/>
            <p:cNvSpPr>
              <a:spLocks noChangeAspect="1" noChangeArrowheads="1"/>
            </p:cNvSpPr>
            <p:nvPr/>
          </p:nvSpPr>
          <p:spPr bwMode="auto">
            <a:xfrm>
              <a:off x="509" y="2698"/>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66" name="Oval 82"/>
            <p:cNvSpPr>
              <a:spLocks noChangeAspect="1" noChangeArrowheads="1"/>
            </p:cNvSpPr>
            <p:nvPr/>
          </p:nvSpPr>
          <p:spPr bwMode="auto">
            <a:xfrm>
              <a:off x="238" y="2708"/>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67" name="Oval 83"/>
            <p:cNvSpPr>
              <a:spLocks noChangeAspect="1" noChangeArrowheads="1"/>
            </p:cNvSpPr>
            <p:nvPr/>
          </p:nvSpPr>
          <p:spPr bwMode="auto">
            <a:xfrm>
              <a:off x="372" y="248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68" name="Oval 84"/>
            <p:cNvSpPr>
              <a:spLocks noChangeAspect="1" noChangeArrowheads="1"/>
            </p:cNvSpPr>
            <p:nvPr/>
          </p:nvSpPr>
          <p:spPr bwMode="auto">
            <a:xfrm>
              <a:off x="677" y="2661"/>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69" name="Oval 85"/>
            <p:cNvSpPr>
              <a:spLocks noChangeAspect="1" noChangeArrowheads="1"/>
            </p:cNvSpPr>
            <p:nvPr/>
          </p:nvSpPr>
          <p:spPr bwMode="auto">
            <a:xfrm>
              <a:off x="509" y="2855"/>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70" name="Oval 86"/>
            <p:cNvSpPr>
              <a:spLocks noChangeAspect="1" noChangeArrowheads="1"/>
            </p:cNvSpPr>
            <p:nvPr/>
          </p:nvSpPr>
          <p:spPr bwMode="auto">
            <a:xfrm>
              <a:off x="471" y="2379"/>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71" name="Oval 87"/>
            <p:cNvSpPr>
              <a:spLocks noChangeAspect="1" noChangeArrowheads="1"/>
            </p:cNvSpPr>
            <p:nvPr/>
          </p:nvSpPr>
          <p:spPr bwMode="auto">
            <a:xfrm>
              <a:off x="393" y="225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72" name="Oval 88"/>
            <p:cNvSpPr>
              <a:spLocks noChangeAspect="1" noChangeArrowheads="1"/>
            </p:cNvSpPr>
            <p:nvPr/>
          </p:nvSpPr>
          <p:spPr bwMode="auto">
            <a:xfrm>
              <a:off x="485" y="2137"/>
              <a:ext cx="182" cy="166"/>
            </a:xfrm>
            <a:prstGeom prst="ellipse">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73" name="Oval 89"/>
            <p:cNvSpPr>
              <a:spLocks noChangeAspect="1" noChangeArrowheads="1"/>
            </p:cNvSpPr>
            <p:nvPr/>
          </p:nvSpPr>
          <p:spPr bwMode="auto">
            <a:xfrm>
              <a:off x="426" y="1999"/>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15" name="Group 231"/>
          <p:cNvGrpSpPr>
            <a:grpSpLocks/>
          </p:cNvGrpSpPr>
          <p:nvPr/>
        </p:nvGrpSpPr>
        <p:grpSpPr bwMode="auto">
          <a:xfrm>
            <a:off x="7680325" y="890588"/>
            <a:ext cx="1027113" cy="1846262"/>
            <a:chOff x="4838" y="561"/>
            <a:chExt cx="647" cy="1163"/>
          </a:xfrm>
        </p:grpSpPr>
        <p:sp>
          <p:nvSpPr>
            <p:cNvPr id="118874" name="Oval 90"/>
            <p:cNvSpPr>
              <a:spLocks noChangeAspect="1" noChangeArrowheads="1"/>
            </p:cNvSpPr>
            <p:nvPr/>
          </p:nvSpPr>
          <p:spPr bwMode="auto">
            <a:xfrm>
              <a:off x="4996" y="132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75" name="Oval 91"/>
            <p:cNvSpPr>
              <a:spLocks noChangeAspect="1" noChangeArrowheads="1"/>
            </p:cNvSpPr>
            <p:nvPr/>
          </p:nvSpPr>
          <p:spPr bwMode="auto">
            <a:xfrm>
              <a:off x="5137" y="1401"/>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76" name="Oval 92"/>
            <p:cNvSpPr>
              <a:spLocks noChangeAspect="1" noChangeArrowheads="1"/>
            </p:cNvSpPr>
            <p:nvPr/>
          </p:nvSpPr>
          <p:spPr bwMode="auto">
            <a:xfrm>
              <a:off x="4865" y="1411"/>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77" name="Oval 93"/>
            <p:cNvSpPr>
              <a:spLocks noChangeAspect="1" noChangeArrowheads="1"/>
            </p:cNvSpPr>
            <p:nvPr/>
          </p:nvSpPr>
          <p:spPr bwMode="auto">
            <a:xfrm>
              <a:off x="4999" y="118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78" name="Oval 94"/>
            <p:cNvSpPr>
              <a:spLocks noChangeAspect="1" noChangeArrowheads="1"/>
            </p:cNvSpPr>
            <p:nvPr/>
          </p:nvSpPr>
          <p:spPr bwMode="auto">
            <a:xfrm>
              <a:off x="5304" y="136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79" name="Oval 95"/>
            <p:cNvSpPr>
              <a:spLocks noChangeAspect="1" noChangeArrowheads="1"/>
            </p:cNvSpPr>
            <p:nvPr/>
          </p:nvSpPr>
          <p:spPr bwMode="auto">
            <a:xfrm>
              <a:off x="5137" y="155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80" name="Oval 96"/>
            <p:cNvSpPr>
              <a:spLocks noChangeAspect="1" noChangeArrowheads="1"/>
            </p:cNvSpPr>
            <p:nvPr/>
          </p:nvSpPr>
          <p:spPr bwMode="auto">
            <a:xfrm>
              <a:off x="5098" y="108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81" name="Oval 97"/>
            <p:cNvSpPr>
              <a:spLocks noChangeAspect="1" noChangeArrowheads="1"/>
            </p:cNvSpPr>
            <p:nvPr/>
          </p:nvSpPr>
          <p:spPr bwMode="auto">
            <a:xfrm>
              <a:off x="5020" y="95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84" name="Oval 100"/>
            <p:cNvSpPr>
              <a:spLocks noChangeAspect="1" noChangeArrowheads="1"/>
            </p:cNvSpPr>
            <p:nvPr/>
          </p:nvSpPr>
          <p:spPr bwMode="auto">
            <a:xfrm>
              <a:off x="5001" y="70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85" name="Oval 101"/>
            <p:cNvSpPr>
              <a:spLocks noChangeAspect="1" noChangeArrowheads="1"/>
            </p:cNvSpPr>
            <p:nvPr/>
          </p:nvSpPr>
          <p:spPr bwMode="auto">
            <a:xfrm>
              <a:off x="5086" y="828"/>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86" name="Oval 102"/>
            <p:cNvSpPr>
              <a:spLocks noChangeAspect="1" noChangeArrowheads="1"/>
            </p:cNvSpPr>
            <p:nvPr/>
          </p:nvSpPr>
          <p:spPr bwMode="auto">
            <a:xfrm>
              <a:off x="4838" y="70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87" name="Oval 103"/>
            <p:cNvSpPr>
              <a:spLocks noChangeAspect="1" noChangeArrowheads="1"/>
            </p:cNvSpPr>
            <p:nvPr/>
          </p:nvSpPr>
          <p:spPr bwMode="auto">
            <a:xfrm>
              <a:off x="5044" y="561"/>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12" name="Group 228"/>
          <p:cNvGrpSpPr>
            <a:grpSpLocks/>
          </p:cNvGrpSpPr>
          <p:nvPr/>
        </p:nvGrpSpPr>
        <p:grpSpPr bwMode="auto">
          <a:xfrm>
            <a:off x="4203700" y="3084513"/>
            <a:ext cx="1309688" cy="1633537"/>
            <a:chOff x="2648" y="1943"/>
            <a:chExt cx="825" cy="1029"/>
          </a:xfrm>
        </p:grpSpPr>
        <p:sp>
          <p:nvSpPr>
            <p:cNvPr id="118894" name="Oval 110"/>
            <p:cNvSpPr>
              <a:spLocks noChangeAspect="1" noChangeArrowheads="1"/>
            </p:cNvSpPr>
            <p:nvPr/>
          </p:nvSpPr>
          <p:spPr bwMode="auto">
            <a:xfrm>
              <a:off x="2983" y="2570"/>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95" name="Oval 111"/>
            <p:cNvSpPr>
              <a:spLocks noChangeAspect="1" noChangeArrowheads="1"/>
            </p:cNvSpPr>
            <p:nvPr/>
          </p:nvSpPr>
          <p:spPr bwMode="auto">
            <a:xfrm>
              <a:off x="3124" y="2649"/>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96" name="Oval 112"/>
            <p:cNvSpPr>
              <a:spLocks noChangeAspect="1" noChangeArrowheads="1"/>
            </p:cNvSpPr>
            <p:nvPr/>
          </p:nvSpPr>
          <p:spPr bwMode="auto">
            <a:xfrm>
              <a:off x="2853" y="2659"/>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97" name="Oval 113"/>
            <p:cNvSpPr>
              <a:spLocks noChangeAspect="1" noChangeArrowheads="1"/>
            </p:cNvSpPr>
            <p:nvPr/>
          </p:nvSpPr>
          <p:spPr bwMode="auto">
            <a:xfrm>
              <a:off x="2987" y="243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98" name="Oval 114"/>
            <p:cNvSpPr>
              <a:spLocks noChangeAspect="1" noChangeArrowheads="1"/>
            </p:cNvSpPr>
            <p:nvPr/>
          </p:nvSpPr>
          <p:spPr bwMode="auto">
            <a:xfrm>
              <a:off x="3291" y="2612"/>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99" name="Oval 115"/>
            <p:cNvSpPr>
              <a:spLocks noChangeAspect="1" noChangeArrowheads="1"/>
            </p:cNvSpPr>
            <p:nvPr/>
          </p:nvSpPr>
          <p:spPr bwMode="auto">
            <a:xfrm>
              <a:off x="3124" y="2806"/>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00" name="Oval 116"/>
            <p:cNvSpPr>
              <a:spLocks noChangeAspect="1" noChangeArrowheads="1"/>
            </p:cNvSpPr>
            <p:nvPr/>
          </p:nvSpPr>
          <p:spPr bwMode="auto">
            <a:xfrm>
              <a:off x="2890" y="2067"/>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01" name="Oval 117"/>
            <p:cNvSpPr>
              <a:spLocks noChangeAspect="1" noChangeArrowheads="1"/>
            </p:cNvSpPr>
            <p:nvPr/>
          </p:nvSpPr>
          <p:spPr bwMode="auto">
            <a:xfrm>
              <a:off x="2728" y="232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02" name="Oval 118"/>
            <p:cNvSpPr>
              <a:spLocks noChangeAspect="1" noChangeArrowheads="1"/>
            </p:cNvSpPr>
            <p:nvPr/>
          </p:nvSpPr>
          <p:spPr bwMode="auto">
            <a:xfrm>
              <a:off x="2729" y="2067"/>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03" name="Oval 119"/>
            <p:cNvSpPr>
              <a:spLocks noChangeAspect="1" noChangeArrowheads="1"/>
            </p:cNvSpPr>
            <p:nvPr/>
          </p:nvSpPr>
          <p:spPr bwMode="auto">
            <a:xfrm>
              <a:off x="2889" y="232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04" name="Oval 120"/>
            <p:cNvSpPr>
              <a:spLocks noChangeAspect="1" noChangeArrowheads="1"/>
            </p:cNvSpPr>
            <p:nvPr/>
          </p:nvSpPr>
          <p:spPr bwMode="auto">
            <a:xfrm>
              <a:off x="2980" y="2189"/>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05" name="Oval 121"/>
            <p:cNvSpPr>
              <a:spLocks noChangeAspect="1" noChangeArrowheads="1"/>
            </p:cNvSpPr>
            <p:nvPr/>
          </p:nvSpPr>
          <p:spPr bwMode="auto">
            <a:xfrm>
              <a:off x="2648" y="2188"/>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06" name="Oval 122"/>
            <p:cNvSpPr>
              <a:spLocks noChangeAspect="1" noChangeArrowheads="1"/>
            </p:cNvSpPr>
            <p:nvPr/>
          </p:nvSpPr>
          <p:spPr bwMode="auto">
            <a:xfrm>
              <a:off x="2651" y="1943"/>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25" name="Group 241"/>
          <p:cNvGrpSpPr>
            <a:grpSpLocks/>
          </p:cNvGrpSpPr>
          <p:nvPr/>
        </p:nvGrpSpPr>
        <p:grpSpPr bwMode="auto">
          <a:xfrm>
            <a:off x="3832225" y="5245100"/>
            <a:ext cx="984250" cy="1231900"/>
            <a:chOff x="2414" y="3304"/>
            <a:chExt cx="620" cy="776"/>
          </a:xfrm>
        </p:grpSpPr>
        <p:sp>
          <p:nvSpPr>
            <p:cNvPr id="118907" name="Oval 123"/>
            <p:cNvSpPr>
              <a:spLocks noChangeAspect="1" noChangeArrowheads="1"/>
            </p:cNvSpPr>
            <p:nvPr/>
          </p:nvSpPr>
          <p:spPr bwMode="auto">
            <a:xfrm>
              <a:off x="2545" y="3678"/>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08" name="Oval 124"/>
            <p:cNvSpPr>
              <a:spLocks noChangeAspect="1" noChangeArrowheads="1"/>
            </p:cNvSpPr>
            <p:nvPr/>
          </p:nvSpPr>
          <p:spPr bwMode="auto">
            <a:xfrm>
              <a:off x="2685" y="3757"/>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09" name="Oval 125"/>
            <p:cNvSpPr>
              <a:spLocks noChangeAspect="1" noChangeArrowheads="1"/>
            </p:cNvSpPr>
            <p:nvPr/>
          </p:nvSpPr>
          <p:spPr bwMode="auto">
            <a:xfrm>
              <a:off x="2414" y="3767"/>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10" name="Oval 126"/>
            <p:cNvSpPr>
              <a:spLocks noChangeAspect="1" noChangeArrowheads="1"/>
            </p:cNvSpPr>
            <p:nvPr/>
          </p:nvSpPr>
          <p:spPr bwMode="auto">
            <a:xfrm>
              <a:off x="2548" y="354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11" name="Oval 127"/>
            <p:cNvSpPr>
              <a:spLocks noChangeAspect="1" noChangeArrowheads="1"/>
            </p:cNvSpPr>
            <p:nvPr/>
          </p:nvSpPr>
          <p:spPr bwMode="auto">
            <a:xfrm>
              <a:off x="2853" y="3720"/>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12" name="Oval 128"/>
            <p:cNvSpPr>
              <a:spLocks noChangeAspect="1" noChangeArrowheads="1"/>
            </p:cNvSpPr>
            <p:nvPr/>
          </p:nvSpPr>
          <p:spPr bwMode="auto">
            <a:xfrm>
              <a:off x="2685" y="3914"/>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13" name="Oval 129"/>
            <p:cNvSpPr>
              <a:spLocks noChangeAspect="1" noChangeArrowheads="1"/>
            </p:cNvSpPr>
            <p:nvPr/>
          </p:nvSpPr>
          <p:spPr bwMode="auto">
            <a:xfrm>
              <a:off x="2647" y="3439"/>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14" name="Oval 130"/>
            <p:cNvSpPr>
              <a:spLocks noChangeAspect="1" noChangeArrowheads="1"/>
            </p:cNvSpPr>
            <p:nvPr/>
          </p:nvSpPr>
          <p:spPr bwMode="auto">
            <a:xfrm>
              <a:off x="2610" y="330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15" name="Oval 131"/>
            <p:cNvSpPr>
              <a:spLocks noChangeAspect="1" noChangeArrowheads="1"/>
            </p:cNvSpPr>
            <p:nvPr/>
          </p:nvSpPr>
          <p:spPr bwMode="auto">
            <a:xfrm>
              <a:off x="2812" y="3423"/>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24" name="Group 240"/>
          <p:cNvGrpSpPr>
            <a:grpSpLocks/>
          </p:cNvGrpSpPr>
          <p:nvPr/>
        </p:nvGrpSpPr>
        <p:grpSpPr bwMode="auto">
          <a:xfrm>
            <a:off x="5073650" y="5245100"/>
            <a:ext cx="984250" cy="1231900"/>
            <a:chOff x="3196" y="3304"/>
            <a:chExt cx="620" cy="776"/>
          </a:xfrm>
        </p:grpSpPr>
        <p:sp>
          <p:nvSpPr>
            <p:cNvPr id="118916" name="Oval 132"/>
            <p:cNvSpPr>
              <a:spLocks noChangeAspect="1" noChangeArrowheads="1"/>
            </p:cNvSpPr>
            <p:nvPr/>
          </p:nvSpPr>
          <p:spPr bwMode="auto">
            <a:xfrm>
              <a:off x="3326" y="367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17" name="Oval 133"/>
            <p:cNvSpPr>
              <a:spLocks noChangeAspect="1" noChangeArrowheads="1"/>
            </p:cNvSpPr>
            <p:nvPr/>
          </p:nvSpPr>
          <p:spPr bwMode="auto">
            <a:xfrm>
              <a:off x="3467" y="3757"/>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18" name="Oval 134"/>
            <p:cNvSpPr>
              <a:spLocks noChangeAspect="1" noChangeArrowheads="1"/>
            </p:cNvSpPr>
            <p:nvPr/>
          </p:nvSpPr>
          <p:spPr bwMode="auto">
            <a:xfrm>
              <a:off x="3196" y="3767"/>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19" name="Oval 135"/>
            <p:cNvSpPr>
              <a:spLocks noChangeAspect="1" noChangeArrowheads="1"/>
            </p:cNvSpPr>
            <p:nvPr/>
          </p:nvSpPr>
          <p:spPr bwMode="auto">
            <a:xfrm>
              <a:off x="3330" y="3544"/>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20" name="Oval 136"/>
            <p:cNvSpPr>
              <a:spLocks noChangeAspect="1" noChangeArrowheads="1"/>
            </p:cNvSpPr>
            <p:nvPr/>
          </p:nvSpPr>
          <p:spPr bwMode="auto">
            <a:xfrm>
              <a:off x="3634" y="372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21" name="Oval 137"/>
            <p:cNvSpPr>
              <a:spLocks noChangeAspect="1" noChangeArrowheads="1"/>
            </p:cNvSpPr>
            <p:nvPr/>
          </p:nvSpPr>
          <p:spPr bwMode="auto">
            <a:xfrm>
              <a:off x="3467" y="391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22" name="Oval 138"/>
            <p:cNvSpPr>
              <a:spLocks noChangeAspect="1" noChangeArrowheads="1"/>
            </p:cNvSpPr>
            <p:nvPr/>
          </p:nvSpPr>
          <p:spPr bwMode="auto">
            <a:xfrm>
              <a:off x="3429" y="3439"/>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23" name="Oval 139"/>
            <p:cNvSpPr>
              <a:spLocks noChangeAspect="1" noChangeArrowheads="1"/>
            </p:cNvSpPr>
            <p:nvPr/>
          </p:nvSpPr>
          <p:spPr bwMode="auto">
            <a:xfrm>
              <a:off x="3391" y="3304"/>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24" name="Oval 140"/>
            <p:cNvSpPr>
              <a:spLocks noChangeAspect="1" noChangeArrowheads="1"/>
            </p:cNvSpPr>
            <p:nvPr/>
          </p:nvSpPr>
          <p:spPr bwMode="auto">
            <a:xfrm>
              <a:off x="3594" y="3423"/>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23" name="Group 239"/>
          <p:cNvGrpSpPr>
            <a:grpSpLocks/>
          </p:cNvGrpSpPr>
          <p:nvPr/>
        </p:nvGrpSpPr>
        <p:grpSpPr bwMode="auto">
          <a:xfrm>
            <a:off x="6367463" y="5459413"/>
            <a:ext cx="984250" cy="1017587"/>
            <a:chOff x="4011" y="3439"/>
            <a:chExt cx="620" cy="641"/>
          </a:xfrm>
        </p:grpSpPr>
        <p:sp>
          <p:nvSpPr>
            <p:cNvPr id="118925" name="Oval 141"/>
            <p:cNvSpPr>
              <a:spLocks noChangeAspect="1" noChangeArrowheads="1"/>
            </p:cNvSpPr>
            <p:nvPr/>
          </p:nvSpPr>
          <p:spPr bwMode="auto">
            <a:xfrm>
              <a:off x="4141" y="367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26" name="Oval 142"/>
            <p:cNvSpPr>
              <a:spLocks noChangeAspect="1" noChangeArrowheads="1"/>
            </p:cNvSpPr>
            <p:nvPr/>
          </p:nvSpPr>
          <p:spPr bwMode="auto">
            <a:xfrm>
              <a:off x="4282" y="3757"/>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27" name="Oval 143"/>
            <p:cNvSpPr>
              <a:spLocks noChangeAspect="1" noChangeArrowheads="1"/>
            </p:cNvSpPr>
            <p:nvPr/>
          </p:nvSpPr>
          <p:spPr bwMode="auto">
            <a:xfrm>
              <a:off x="4011" y="3767"/>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28" name="Oval 144"/>
            <p:cNvSpPr>
              <a:spLocks noChangeAspect="1" noChangeArrowheads="1"/>
            </p:cNvSpPr>
            <p:nvPr/>
          </p:nvSpPr>
          <p:spPr bwMode="auto">
            <a:xfrm>
              <a:off x="4145" y="354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29" name="Oval 145"/>
            <p:cNvSpPr>
              <a:spLocks noChangeAspect="1" noChangeArrowheads="1"/>
            </p:cNvSpPr>
            <p:nvPr/>
          </p:nvSpPr>
          <p:spPr bwMode="auto">
            <a:xfrm>
              <a:off x="4449" y="372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30" name="Oval 146"/>
            <p:cNvSpPr>
              <a:spLocks noChangeAspect="1" noChangeArrowheads="1"/>
            </p:cNvSpPr>
            <p:nvPr/>
          </p:nvSpPr>
          <p:spPr bwMode="auto">
            <a:xfrm>
              <a:off x="4282" y="3914"/>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31" name="Oval 147"/>
            <p:cNvSpPr>
              <a:spLocks noChangeAspect="1" noChangeArrowheads="1"/>
            </p:cNvSpPr>
            <p:nvPr/>
          </p:nvSpPr>
          <p:spPr bwMode="auto">
            <a:xfrm>
              <a:off x="4244" y="343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32" name="Oval 148"/>
            <p:cNvSpPr>
              <a:spLocks noChangeAspect="1" noChangeArrowheads="1"/>
            </p:cNvSpPr>
            <p:nvPr/>
          </p:nvSpPr>
          <p:spPr bwMode="auto">
            <a:xfrm>
              <a:off x="4032" y="3444"/>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22" name="Group 238"/>
          <p:cNvGrpSpPr>
            <a:grpSpLocks/>
          </p:cNvGrpSpPr>
          <p:nvPr/>
        </p:nvGrpSpPr>
        <p:grpSpPr bwMode="auto">
          <a:xfrm>
            <a:off x="7780338" y="5459413"/>
            <a:ext cx="984250" cy="1017587"/>
            <a:chOff x="4901" y="3439"/>
            <a:chExt cx="620" cy="641"/>
          </a:xfrm>
        </p:grpSpPr>
        <p:sp>
          <p:nvSpPr>
            <p:cNvPr id="118933" name="Oval 149"/>
            <p:cNvSpPr>
              <a:spLocks noChangeAspect="1" noChangeArrowheads="1"/>
            </p:cNvSpPr>
            <p:nvPr/>
          </p:nvSpPr>
          <p:spPr bwMode="auto">
            <a:xfrm>
              <a:off x="5032" y="3678"/>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34" name="Oval 150"/>
            <p:cNvSpPr>
              <a:spLocks noChangeAspect="1" noChangeArrowheads="1"/>
            </p:cNvSpPr>
            <p:nvPr/>
          </p:nvSpPr>
          <p:spPr bwMode="auto">
            <a:xfrm>
              <a:off x="5173" y="3757"/>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35" name="Oval 151"/>
            <p:cNvSpPr>
              <a:spLocks noChangeAspect="1" noChangeArrowheads="1"/>
            </p:cNvSpPr>
            <p:nvPr/>
          </p:nvSpPr>
          <p:spPr bwMode="auto">
            <a:xfrm>
              <a:off x="4901" y="3767"/>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36" name="Oval 152"/>
            <p:cNvSpPr>
              <a:spLocks noChangeAspect="1" noChangeArrowheads="1"/>
            </p:cNvSpPr>
            <p:nvPr/>
          </p:nvSpPr>
          <p:spPr bwMode="auto">
            <a:xfrm>
              <a:off x="5035" y="354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37" name="Oval 153"/>
            <p:cNvSpPr>
              <a:spLocks noChangeAspect="1" noChangeArrowheads="1"/>
            </p:cNvSpPr>
            <p:nvPr/>
          </p:nvSpPr>
          <p:spPr bwMode="auto">
            <a:xfrm>
              <a:off x="5340" y="3720"/>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38" name="Oval 154"/>
            <p:cNvSpPr>
              <a:spLocks noChangeAspect="1" noChangeArrowheads="1"/>
            </p:cNvSpPr>
            <p:nvPr/>
          </p:nvSpPr>
          <p:spPr bwMode="auto">
            <a:xfrm>
              <a:off x="5173" y="391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39" name="Oval 155"/>
            <p:cNvSpPr>
              <a:spLocks noChangeAspect="1" noChangeArrowheads="1"/>
            </p:cNvSpPr>
            <p:nvPr/>
          </p:nvSpPr>
          <p:spPr bwMode="auto">
            <a:xfrm>
              <a:off x="5134" y="3439"/>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40" name="Oval 156"/>
            <p:cNvSpPr>
              <a:spLocks noChangeAspect="1" noChangeArrowheads="1"/>
            </p:cNvSpPr>
            <p:nvPr/>
          </p:nvSpPr>
          <p:spPr bwMode="auto">
            <a:xfrm>
              <a:off x="4922" y="3444"/>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16" name="Group 232"/>
          <p:cNvGrpSpPr>
            <a:grpSpLocks/>
          </p:cNvGrpSpPr>
          <p:nvPr/>
        </p:nvGrpSpPr>
        <p:grpSpPr bwMode="auto">
          <a:xfrm>
            <a:off x="6215063" y="1824038"/>
            <a:ext cx="1125537" cy="901700"/>
            <a:chOff x="3915" y="1149"/>
            <a:chExt cx="709" cy="568"/>
          </a:xfrm>
        </p:grpSpPr>
        <p:sp>
          <p:nvSpPr>
            <p:cNvPr id="118941" name="Oval 157"/>
            <p:cNvSpPr>
              <a:spLocks noChangeAspect="1" noChangeArrowheads="1"/>
            </p:cNvSpPr>
            <p:nvPr/>
          </p:nvSpPr>
          <p:spPr bwMode="auto">
            <a:xfrm>
              <a:off x="4135" y="131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42" name="Oval 158"/>
            <p:cNvSpPr>
              <a:spLocks noChangeAspect="1" noChangeArrowheads="1"/>
            </p:cNvSpPr>
            <p:nvPr/>
          </p:nvSpPr>
          <p:spPr bwMode="auto">
            <a:xfrm>
              <a:off x="4276" y="1394"/>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43" name="Oval 159"/>
            <p:cNvSpPr>
              <a:spLocks noChangeAspect="1" noChangeArrowheads="1"/>
            </p:cNvSpPr>
            <p:nvPr/>
          </p:nvSpPr>
          <p:spPr bwMode="auto">
            <a:xfrm>
              <a:off x="4005" y="1404"/>
              <a:ext cx="181"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44" name="Oval 160"/>
            <p:cNvSpPr>
              <a:spLocks noChangeAspect="1" noChangeArrowheads="1"/>
            </p:cNvSpPr>
            <p:nvPr/>
          </p:nvSpPr>
          <p:spPr bwMode="auto">
            <a:xfrm>
              <a:off x="4139" y="1181"/>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45" name="Oval 161"/>
            <p:cNvSpPr>
              <a:spLocks noChangeAspect="1" noChangeArrowheads="1"/>
            </p:cNvSpPr>
            <p:nvPr/>
          </p:nvSpPr>
          <p:spPr bwMode="auto">
            <a:xfrm>
              <a:off x="4443" y="1357"/>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46" name="Oval 162"/>
            <p:cNvSpPr>
              <a:spLocks noChangeAspect="1" noChangeArrowheads="1"/>
            </p:cNvSpPr>
            <p:nvPr/>
          </p:nvSpPr>
          <p:spPr bwMode="auto">
            <a:xfrm>
              <a:off x="4276" y="1552"/>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47" name="Oval 163"/>
            <p:cNvSpPr>
              <a:spLocks noChangeAspect="1" noChangeArrowheads="1"/>
            </p:cNvSpPr>
            <p:nvPr/>
          </p:nvSpPr>
          <p:spPr bwMode="auto">
            <a:xfrm>
              <a:off x="3915" y="1268"/>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48" name="Oval 164"/>
            <p:cNvSpPr>
              <a:spLocks noChangeAspect="1" noChangeArrowheads="1"/>
            </p:cNvSpPr>
            <p:nvPr/>
          </p:nvSpPr>
          <p:spPr bwMode="auto">
            <a:xfrm>
              <a:off x="3985" y="1149"/>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13" name="Group 229"/>
          <p:cNvGrpSpPr>
            <a:grpSpLocks/>
          </p:cNvGrpSpPr>
          <p:nvPr/>
        </p:nvGrpSpPr>
        <p:grpSpPr bwMode="auto">
          <a:xfrm>
            <a:off x="5708650" y="3476625"/>
            <a:ext cx="984250" cy="1206500"/>
            <a:chOff x="3596" y="2190"/>
            <a:chExt cx="620" cy="760"/>
          </a:xfrm>
        </p:grpSpPr>
        <p:sp>
          <p:nvSpPr>
            <p:cNvPr id="118951" name="Oval 167"/>
            <p:cNvSpPr>
              <a:spLocks noChangeAspect="1" noChangeArrowheads="1"/>
            </p:cNvSpPr>
            <p:nvPr/>
          </p:nvSpPr>
          <p:spPr bwMode="auto">
            <a:xfrm>
              <a:off x="3727" y="2549"/>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52" name="Oval 168"/>
            <p:cNvSpPr>
              <a:spLocks noChangeAspect="1" noChangeArrowheads="1"/>
            </p:cNvSpPr>
            <p:nvPr/>
          </p:nvSpPr>
          <p:spPr bwMode="auto">
            <a:xfrm>
              <a:off x="3868" y="2627"/>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53" name="Oval 169"/>
            <p:cNvSpPr>
              <a:spLocks noChangeAspect="1" noChangeArrowheads="1"/>
            </p:cNvSpPr>
            <p:nvPr/>
          </p:nvSpPr>
          <p:spPr bwMode="auto">
            <a:xfrm>
              <a:off x="3596" y="2637"/>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54" name="Oval 170"/>
            <p:cNvSpPr>
              <a:spLocks noChangeAspect="1" noChangeArrowheads="1"/>
            </p:cNvSpPr>
            <p:nvPr/>
          </p:nvSpPr>
          <p:spPr bwMode="auto">
            <a:xfrm>
              <a:off x="3731" y="241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55" name="Oval 171"/>
            <p:cNvSpPr>
              <a:spLocks noChangeAspect="1" noChangeArrowheads="1"/>
            </p:cNvSpPr>
            <p:nvPr/>
          </p:nvSpPr>
          <p:spPr bwMode="auto">
            <a:xfrm>
              <a:off x="4035" y="2591"/>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56" name="Oval 172"/>
            <p:cNvSpPr>
              <a:spLocks noChangeAspect="1" noChangeArrowheads="1"/>
            </p:cNvSpPr>
            <p:nvPr/>
          </p:nvSpPr>
          <p:spPr bwMode="auto">
            <a:xfrm>
              <a:off x="3868" y="2785"/>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57" name="Oval 173"/>
            <p:cNvSpPr>
              <a:spLocks noChangeAspect="1" noChangeArrowheads="1"/>
            </p:cNvSpPr>
            <p:nvPr/>
          </p:nvSpPr>
          <p:spPr bwMode="auto">
            <a:xfrm>
              <a:off x="3774" y="2190"/>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58" name="Oval 174"/>
            <p:cNvSpPr>
              <a:spLocks noChangeAspect="1" noChangeArrowheads="1"/>
            </p:cNvSpPr>
            <p:nvPr/>
          </p:nvSpPr>
          <p:spPr bwMode="auto">
            <a:xfrm>
              <a:off x="3617" y="231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60" name="Oval 176"/>
            <p:cNvSpPr>
              <a:spLocks noChangeAspect="1" noChangeArrowheads="1"/>
            </p:cNvSpPr>
            <p:nvPr/>
          </p:nvSpPr>
          <p:spPr bwMode="auto">
            <a:xfrm>
              <a:off x="3856" y="2313"/>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61" name="Oval 177"/>
            <p:cNvSpPr>
              <a:spLocks noChangeAspect="1" noChangeArrowheads="1"/>
            </p:cNvSpPr>
            <p:nvPr/>
          </p:nvSpPr>
          <p:spPr bwMode="auto">
            <a:xfrm>
              <a:off x="3633" y="2198"/>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sp>
        <p:nvSpPr>
          <p:cNvPr id="118978" name="Text Box 194"/>
          <p:cNvSpPr txBox="1">
            <a:spLocks noChangeArrowheads="1"/>
          </p:cNvSpPr>
          <p:nvPr/>
        </p:nvSpPr>
        <p:spPr bwMode="auto">
          <a:xfrm>
            <a:off x="341313" y="2795588"/>
            <a:ext cx="709612" cy="274637"/>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glycine</a:t>
            </a:r>
          </a:p>
        </p:txBody>
      </p:sp>
      <p:sp>
        <p:nvSpPr>
          <p:cNvPr id="118981" name="Text Box 197"/>
          <p:cNvSpPr txBox="1">
            <a:spLocks noChangeArrowheads="1"/>
          </p:cNvSpPr>
          <p:nvPr/>
        </p:nvSpPr>
        <p:spPr bwMode="auto">
          <a:xfrm>
            <a:off x="7688263" y="6583363"/>
            <a:ext cx="987425" cy="274637"/>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asparagine</a:t>
            </a:r>
          </a:p>
        </p:txBody>
      </p:sp>
      <p:sp>
        <p:nvSpPr>
          <p:cNvPr id="118982" name="Text Box 198"/>
          <p:cNvSpPr txBox="1">
            <a:spLocks noChangeArrowheads="1"/>
          </p:cNvSpPr>
          <p:nvPr/>
        </p:nvSpPr>
        <p:spPr bwMode="auto">
          <a:xfrm>
            <a:off x="6362700" y="6583363"/>
            <a:ext cx="858838" cy="274637"/>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aspartate</a:t>
            </a:r>
          </a:p>
        </p:txBody>
      </p:sp>
      <p:sp>
        <p:nvSpPr>
          <p:cNvPr id="118983" name="Text Box 199"/>
          <p:cNvSpPr txBox="1">
            <a:spLocks noChangeArrowheads="1"/>
          </p:cNvSpPr>
          <p:nvPr/>
        </p:nvSpPr>
        <p:spPr bwMode="auto">
          <a:xfrm>
            <a:off x="5143500" y="6583363"/>
            <a:ext cx="904875" cy="274637"/>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glutamine</a:t>
            </a:r>
          </a:p>
        </p:txBody>
      </p:sp>
      <p:sp>
        <p:nvSpPr>
          <p:cNvPr id="118984" name="Text Box 200"/>
          <p:cNvSpPr txBox="1">
            <a:spLocks noChangeArrowheads="1"/>
          </p:cNvSpPr>
          <p:nvPr/>
        </p:nvSpPr>
        <p:spPr bwMode="auto">
          <a:xfrm>
            <a:off x="3814763" y="6583363"/>
            <a:ext cx="903287" cy="274637"/>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glutamate</a:t>
            </a:r>
          </a:p>
        </p:txBody>
      </p:sp>
      <p:sp>
        <p:nvSpPr>
          <p:cNvPr id="118985" name="Text Box 201"/>
          <p:cNvSpPr txBox="1">
            <a:spLocks noChangeArrowheads="1"/>
          </p:cNvSpPr>
          <p:nvPr/>
        </p:nvSpPr>
        <p:spPr bwMode="auto">
          <a:xfrm>
            <a:off x="2701925" y="6583363"/>
            <a:ext cx="709613" cy="274637"/>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leucine</a:t>
            </a:r>
          </a:p>
        </p:txBody>
      </p:sp>
      <p:sp>
        <p:nvSpPr>
          <p:cNvPr id="118986" name="Text Box 202"/>
          <p:cNvSpPr txBox="1">
            <a:spLocks noChangeArrowheads="1"/>
          </p:cNvSpPr>
          <p:nvPr/>
        </p:nvSpPr>
        <p:spPr bwMode="auto">
          <a:xfrm>
            <a:off x="1471613" y="6583363"/>
            <a:ext cx="930275" cy="274637"/>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isoleucine</a:t>
            </a:r>
          </a:p>
        </p:txBody>
      </p:sp>
      <p:sp>
        <p:nvSpPr>
          <p:cNvPr id="118987" name="Text Box 203"/>
          <p:cNvSpPr txBox="1">
            <a:spLocks noChangeArrowheads="1"/>
          </p:cNvSpPr>
          <p:nvPr/>
        </p:nvSpPr>
        <p:spPr bwMode="auto">
          <a:xfrm>
            <a:off x="384175" y="4819650"/>
            <a:ext cx="998538" cy="274638"/>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methionine</a:t>
            </a:r>
          </a:p>
        </p:txBody>
      </p:sp>
      <p:sp>
        <p:nvSpPr>
          <p:cNvPr id="118988" name="Text Box 204"/>
          <p:cNvSpPr txBox="1">
            <a:spLocks noChangeArrowheads="1"/>
          </p:cNvSpPr>
          <p:nvPr/>
        </p:nvSpPr>
        <p:spPr bwMode="auto">
          <a:xfrm>
            <a:off x="1958975" y="4784725"/>
            <a:ext cx="615950" cy="274638"/>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lysine</a:t>
            </a:r>
          </a:p>
        </p:txBody>
      </p:sp>
      <p:sp>
        <p:nvSpPr>
          <p:cNvPr id="118990" name="Text Box 206"/>
          <p:cNvSpPr txBox="1">
            <a:spLocks noChangeArrowheads="1"/>
          </p:cNvSpPr>
          <p:nvPr/>
        </p:nvSpPr>
        <p:spPr bwMode="auto">
          <a:xfrm>
            <a:off x="4579938" y="4754563"/>
            <a:ext cx="776287" cy="274637"/>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tyrosine</a:t>
            </a:r>
          </a:p>
        </p:txBody>
      </p:sp>
      <p:sp>
        <p:nvSpPr>
          <p:cNvPr id="118991" name="Text Box 207"/>
          <p:cNvSpPr txBox="1">
            <a:spLocks noChangeArrowheads="1"/>
          </p:cNvSpPr>
          <p:nvPr/>
        </p:nvSpPr>
        <p:spPr bwMode="auto">
          <a:xfrm>
            <a:off x="5832475" y="4746625"/>
            <a:ext cx="812800" cy="274638"/>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histidine</a:t>
            </a:r>
          </a:p>
        </p:txBody>
      </p:sp>
      <p:sp>
        <p:nvSpPr>
          <p:cNvPr id="118993" name="Text Box 209"/>
          <p:cNvSpPr txBox="1">
            <a:spLocks noChangeArrowheads="1"/>
          </p:cNvSpPr>
          <p:nvPr/>
        </p:nvSpPr>
        <p:spPr bwMode="auto">
          <a:xfrm>
            <a:off x="7823200" y="2816225"/>
            <a:ext cx="777875" cy="274638"/>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arginine</a:t>
            </a:r>
          </a:p>
        </p:txBody>
      </p:sp>
      <p:sp>
        <p:nvSpPr>
          <p:cNvPr id="118994" name="Text Box 210"/>
          <p:cNvSpPr txBox="1">
            <a:spLocks noChangeArrowheads="1"/>
          </p:cNvSpPr>
          <p:nvPr/>
        </p:nvSpPr>
        <p:spPr bwMode="auto">
          <a:xfrm>
            <a:off x="6362700" y="2795588"/>
            <a:ext cx="693738" cy="274637"/>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proline</a:t>
            </a:r>
          </a:p>
        </p:txBody>
      </p:sp>
      <p:sp>
        <p:nvSpPr>
          <p:cNvPr id="118995" name="Text Box 211"/>
          <p:cNvSpPr txBox="1">
            <a:spLocks noChangeArrowheads="1"/>
          </p:cNvSpPr>
          <p:nvPr/>
        </p:nvSpPr>
        <p:spPr bwMode="auto">
          <a:xfrm>
            <a:off x="5189538" y="2832100"/>
            <a:ext cx="615950" cy="274638"/>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valine</a:t>
            </a:r>
          </a:p>
        </p:txBody>
      </p:sp>
      <p:sp>
        <p:nvSpPr>
          <p:cNvPr id="118996" name="Text Box 212"/>
          <p:cNvSpPr txBox="1">
            <a:spLocks noChangeArrowheads="1"/>
          </p:cNvSpPr>
          <p:nvPr/>
        </p:nvSpPr>
        <p:spPr bwMode="auto">
          <a:xfrm>
            <a:off x="3932238" y="2795588"/>
            <a:ext cx="792162" cy="274637"/>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cysteine</a:t>
            </a:r>
          </a:p>
        </p:txBody>
      </p:sp>
      <p:sp>
        <p:nvSpPr>
          <p:cNvPr id="118997" name="Text Box 213"/>
          <p:cNvSpPr txBox="1">
            <a:spLocks noChangeArrowheads="1"/>
          </p:cNvSpPr>
          <p:nvPr/>
        </p:nvSpPr>
        <p:spPr bwMode="auto">
          <a:xfrm>
            <a:off x="2697163" y="2860675"/>
            <a:ext cx="631825" cy="274638"/>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serine</a:t>
            </a:r>
          </a:p>
        </p:txBody>
      </p:sp>
      <p:sp>
        <p:nvSpPr>
          <p:cNvPr id="118998" name="Text Box 214"/>
          <p:cNvSpPr txBox="1">
            <a:spLocks noChangeArrowheads="1"/>
          </p:cNvSpPr>
          <p:nvPr/>
        </p:nvSpPr>
        <p:spPr bwMode="auto">
          <a:xfrm>
            <a:off x="1419225" y="2767013"/>
            <a:ext cx="709613" cy="274637"/>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alanine</a:t>
            </a:r>
          </a:p>
        </p:txBody>
      </p:sp>
      <p:grpSp>
        <p:nvGrpSpPr>
          <p:cNvPr id="119028" name="Group 244"/>
          <p:cNvGrpSpPr>
            <a:grpSpLocks/>
          </p:cNvGrpSpPr>
          <p:nvPr/>
        </p:nvGrpSpPr>
        <p:grpSpPr bwMode="auto">
          <a:xfrm>
            <a:off x="374650" y="5175250"/>
            <a:ext cx="984250" cy="1231900"/>
            <a:chOff x="236" y="3260"/>
            <a:chExt cx="620" cy="776"/>
          </a:xfrm>
        </p:grpSpPr>
        <p:sp>
          <p:nvSpPr>
            <p:cNvPr id="118999" name="Oval 215"/>
            <p:cNvSpPr>
              <a:spLocks noChangeAspect="1" noChangeArrowheads="1"/>
            </p:cNvSpPr>
            <p:nvPr/>
          </p:nvSpPr>
          <p:spPr bwMode="auto">
            <a:xfrm>
              <a:off x="366" y="363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000" name="Oval 216"/>
            <p:cNvSpPr>
              <a:spLocks noChangeAspect="1" noChangeArrowheads="1"/>
            </p:cNvSpPr>
            <p:nvPr/>
          </p:nvSpPr>
          <p:spPr bwMode="auto">
            <a:xfrm>
              <a:off x="507" y="371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001" name="Oval 217"/>
            <p:cNvSpPr>
              <a:spLocks noChangeAspect="1" noChangeArrowheads="1"/>
            </p:cNvSpPr>
            <p:nvPr/>
          </p:nvSpPr>
          <p:spPr bwMode="auto">
            <a:xfrm>
              <a:off x="236" y="3723"/>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002" name="Oval 218"/>
            <p:cNvSpPr>
              <a:spLocks noChangeAspect="1" noChangeArrowheads="1"/>
            </p:cNvSpPr>
            <p:nvPr/>
          </p:nvSpPr>
          <p:spPr bwMode="auto">
            <a:xfrm>
              <a:off x="370" y="350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003" name="Oval 219"/>
            <p:cNvSpPr>
              <a:spLocks noChangeAspect="1" noChangeArrowheads="1"/>
            </p:cNvSpPr>
            <p:nvPr/>
          </p:nvSpPr>
          <p:spPr bwMode="auto">
            <a:xfrm>
              <a:off x="674" y="3676"/>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004" name="Oval 220"/>
            <p:cNvSpPr>
              <a:spLocks noChangeAspect="1" noChangeArrowheads="1"/>
            </p:cNvSpPr>
            <p:nvPr/>
          </p:nvSpPr>
          <p:spPr bwMode="auto">
            <a:xfrm>
              <a:off x="507" y="387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005" name="Oval 221"/>
            <p:cNvSpPr>
              <a:spLocks noChangeAspect="1" noChangeArrowheads="1"/>
            </p:cNvSpPr>
            <p:nvPr/>
          </p:nvSpPr>
          <p:spPr bwMode="auto">
            <a:xfrm>
              <a:off x="469" y="339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006" name="Oval 222"/>
            <p:cNvSpPr>
              <a:spLocks noChangeAspect="1" noChangeArrowheads="1"/>
            </p:cNvSpPr>
            <p:nvPr/>
          </p:nvSpPr>
          <p:spPr bwMode="auto">
            <a:xfrm>
              <a:off x="432" y="3260"/>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007" name="Oval 223"/>
            <p:cNvSpPr>
              <a:spLocks noChangeAspect="1" noChangeArrowheads="1"/>
            </p:cNvSpPr>
            <p:nvPr/>
          </p:nvSpPr>
          <p:spPr bwMode="auto">
            <a:xfrm>
              <a:off x="257" y="3400"/>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sp>
        <p:nvSpPr>
          <p:cNvPr id="119008" name="Text Box 224"/>
          <p:cNvSpPr txBox="1">
            <a:spLocks noChangeArrowheads="1"/>
          </p:cNvSpPr>
          <p:nvPr/>
        </p:nvSpPr>
        <p:spPr bwMode="auto">
          <a:xfrm>
            <a:off x="393700" y="6583363"/>
            <a:ext cx="879475" cy="274637"/>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000000"/>
                </a:solidFill>
              </a:rPr>
              <a:t>threonine</a:t>
            </a:r>
          </a:p>
        </p:txBody>
      </p:sp>
      <p:sp>
        <p:nvSpPr>
          <p:cNvPr id="226" name="Rectangle 225"/>
          <p:cNvSpPr/>
          <p:nvPr/>
        </p:nvSpPr>
        <p:spPr bwMode="auto">
          <a:xfrm>
            <a:off x="-445820" y="497711"/>
            <a:ext cx="5376636" cy="2604304"/>
          </a:xfrm>
          <a:prstGeom prst="rect">
            <a:avLst/>
          </a:prstGeom>
          <a:solidFill>
            <a:srgbClr val="FFFFFF">
              <a:alpha val="74902"/>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5400" b="1">
              <a:solidFill>
                <a:srgbClr val="000000"/>
              </a:solidFill>
            </a:endParaRPr>
          </a:p>
        </p:txBody>
      </p:sp>
      <p:sp>
        <p:nvSpPr>
          <p:cNvPr id="227" name="Rectangle 226"/>
          <p:cNvSpPr/>
          <p:nvPr/>
        </p:nvSpPr>
        <p:spPr bwMode="auto">
          <a:xfrm>
            <a:off x="4097438" y="3032568"/>
            <a:ext cx="1539433" cy="1956122"/>
          </a:xfrm>
          <a:prstGeom prst="rect">
            <a:avLst/>
          </a:prstGeom>
          <a:solidFill>
            <a:srgbClr val="FFFFFF">
              <a:alpha val="74902"/>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5400" b="1">
              <a:solidFill>
                <a:srgbClr val="000000"/>
              </a:solidFill>
            </a:endParaRPr>
          </a:p>
        </p:txBody>
      </p:sp>
      <p:sp>
        <p:nvSpPr>
          <p:cNvPr id="228" name="Rectangle 227"/>
          <p:cNvSpPr/>
          <p:nvPr/>
        </p:nvSpPr>
        <p:spPr bwMode="auto">
          <a:xfrm>
            <a:off x="3750197" y="4990617"/>
            <a:ext cx="6018836" cy="2108520"/>
          </a:xfrm>
          <a:prstGeom prst="rect">
            <a:avLst/>
          </a:prstGeom>
          <a:solidFill>
            <a:srgbClr val="FFFFFF">
              <a:alpha val="74902"/>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5400" b="1">
              <a:solidFill>
                <a:srgbClr val="000000"/>
              </a:solidFill>
            </a:endParaRPr>
          </a:p>
        </p:txBody>
      </p:sp>
      <p:sp>
        <p:nvSpPr>
          <p:cNvPr id="229" name="Rectangle 228"/>
          <p:cNvSpPr/>
          <p:nvPr/>
        </p:nvSpPr>
        <p:spPr bwMode="auto">
          <a:xfrm>
            <a:off x="6111433" y="511215"/>
            <a:ext cx="3414532" cy="2604304"/>
          </a:xfrm>
          <a:prstGeom prst="rect">
            <a:avLst/>
          </a:prstGeom>
          <a:solidFill>
            <a:srgbClr val="FFFFFF">
              <a:alpha val="74902"/>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5400" b="1">
              <a:solidFill>
                <a:srgbClr val="FFFFFF"/>
              </a:solidFill>
            </a:endParaRPr>
          </a:p>
        </p:txBody>
      </p:sp>
      <p:sp>
        <p:nvSpPr>
          <p:cNvPr id="118786" name="Rectangle 2"/>
          <p:cNvSpPr>
            <a:spLocks noGrp="1" noChangeArrowheads="1"/>
          </p:cNvSpPr>
          <p:nvPr>
            <p:ph type="title"/>
          </p:nvPr>
        </p:nvSpPr>
        <p:spPr>
          <a:xfrm>
            <a:off x="0" y="274638"/>
            <a:ext cx="8686800" cy="1143000"/>
          </a:xfrm>
          <a:ln>
            <a:noFill/>
          </a:ln>
        </p:spPr>
        <p:txBody>
          <a:bodyPr/>
          <a:lstStyle/>
          <a:p>
            <a:pPr algn="l"/>
            <a:r>
              <a:rPr lang="en-US" altLang="en-US" sz="5400" b="1" dirty="0" smtClean="0">
                <a:solidFill>
                  <a:schemeClr val="tx1"/>
                </a:solidFill>
                <a:latin typeface="Arial" charset="0"/>
              </a:rPr>
              <a:t>Essential </a:t>
            </a:r>
            <a:r>
              <a:rPr lang="en-US" altLang="en-US" sz="5400" b="1" dirty="0">
                <a:solidFill>
                  <a:schemeClr val="tx1"/>
                </a:solidFill>
                <a:latin typeface="Arial" charset="0"/>
              </a:rPr>
              <a:t>Amino Acids</a:t>
            </a:r>
          </a:p>
        </p:txBody>
      </p:sp>
      <p:grpSp>
        <p:nvGrpSpPr>
          <p:cNvPr id="119011" name="Group 227"/>
          <p:cNvGrpSpPr>
            <a:grpSpLocks/>
          </p:cNvGrpSpPr>
          <p:nvPr/>
        </p:nvGrpSpPr>
        <p:grpSpPr bwMode="auto">
          <a:xfrm>
            <a:off x="2959100" y="3275013"/>
            <a:ext cx="1309688" cy="1436687"/>
            <a:chOff x="1864" y="2063"/>
            <a:chExt cx="825" cy="905"/>
          </a:xfrm>
        </p:grpSpPr>
        <p:sp>
          <p:nvSpPr>
            <p:cNvPr id="118800" name="Oval 16"/>
            <p:cNvSpPr>
              <a:spLocks noChangeAspect="1" noChangeArrowheads="1"/>
            </p:cNvSpPr>
            <p:nvPr/>
          </p:nvSpPr>
          <p:spPr bwMode="auto">
            <a:xfrm>
              <a:off x="2200" y="2567"/>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01" name="Oval 17"/>
            <p:cNvSpPr>
              <a:spLocks noChangeAspect="1" noChangeArrowheads="1"/>
            </p:cNvSpPr>
            <p:nvPr/>
          </p:nvSpPr>
          <p:spPr bwMode="auto">
            <a:xfrm>
              <a:off x="2340" y="264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02" name="Oval 18"/>
            <p:cNvSpPr>
              <a:spLocks noChangeAspect="1" noChangeArrowheads="1"/>
            </p:cNvSpPr>
            <p:nvPr/>
          </p:nvSpPr>
          <p:spPr bwMode="auto">
            <a:xfrm>
              <a:off x="2069" y="2655"/>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03" name="Oval 19"/>
            <p:cNvSpPr>
              <a:spLocks noChangeAspect="1" noChangeArrowheads="1"/>
            </p:cNvSpPr>
            <p:nvPr/>
          </p:nvSpPr>
          <p:spPr bwMode="auto">
            <a:xfrm>
              <a:off x="2203" y="243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04" name="Oval 20"/>
            <p:cNvSpPr>
              <a:spLocks noChangeAspect="1" noChangeArrowheads="1"/>
            </p:cNvSpPr>
            <p:nvPr/>
          </p:nvSpPr>
          <p:spPr bwMode="auto">
            <a:xfrm>
              <a:off x="2508" y="260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05" name="Oval 21"/>
            <p:cNvSpPr>
              <a:spLocks noChangeAspect="1" noChangeArrowheads="1"/>
            </p:cNvSpPr>
            <p:nvPr/>
          </p:nvSpPr>
          <p:spPr bwMode="auto">
            <a:xfrm>
              <a:off x="2340" y="2803"/>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88" name="Oval 104"/>
            <p:cNvSpPr>
              <a:spLocks noChangeAspect="1" noChangeArrowheads="1"/>
            </p:cNvSpPr>
            <p:nvPr/>
          </p:nvSpPr>
          <p:spPr bwMode="auto">
            <a:xfrm>
              <a:off x="2106"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89" name="Oval 105"/>
            <p:cNvSpPr>
              <a:spLocks noChangeAspect="1" noChangeArrowheads="1"/>
            </p:cNvSpPr>
            <p:nvPr/>
          </p:nvSpPr>
          <p:spPr bwMode="auto">
            <a:xfrm>
              <a:off x="1944" y="231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90" name="Oval 106"/>
            <p:cNvSpPr>
              <a:spLocks noChangeAspect="1" noChangeArrowheads="1"/>
            </p:cNvSpPr>
            <p:nvPr/>
          </p:nvSpPr>
          <p:spPr bwMode="auto">
            <a:xfrm>
              <a:off x="1945"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91" name="Oval 107"/>
            <p:cNvSpPr>
              <a:spLocks noChangeAspect="1" noChangeArrowheads="1"/>
            </p:cNvSpPr>
            <p:nvPr/>
          </p:nvSpPr>
          <p:spPr bwMode="auto">
            <a:xfrm>
              <a:off x="2105" y="231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92" name="Oval 108"/>
            <p:cNvSpPr>
              <a:spLocks noChangeAspect="1" noChangeArrowheads="1"/>
            </p:cNvSpPr>
            <p:nvPr/>
          </p:nvSpPr>
          <p:spPr bwMode="auto">
            <a:xfrm>
              <a:off x="2196" y="218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893" name="Oval 109"/>
            <p:cNvSpPr>
              <a:spLocks noChangeAspect="1" noChangeArrowheads="1"/>
            </p:cNvSpPr>
            <p:nvPr/>
          </p:nvSpPr>
          <p:spPr bwMode="auto">
            <a:xfrm>
              <a:off x="1864" y="2184"/>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19014" name="Group 230"/>
          <p:cNvGrpSpPr>
            <a:grpSpLocks/>
          </p:cNvGrpSpPr>
          <p:nvPr/>
        </p:nvGrpSpPr>
        <p:grpSpPr bwMode="auto">
          <a:xfrm>
            <a:off x="6875463" y="3325813"/>
            <a:ext cx="1100137" cy="1422400"/>
            <a:chOff x="4331" y="2095"/>
            <a:chExt cx="693" cy="896"/>
          </a:xfrm>
        </p:grpSpPr>
        <p:sp>
          <p:nvSpPr>
            <p:cNvPr id="118962" name="Oval 178"/>
            <p:cNvSpPr>
              <a:spLocks noChangeAspect="1" noChangeArrowheads="1"/>
            </p:cNvSpPr>
            <p:nvPr/>
          </p:nvSpPr>
          <p:spPr bwMode="auto">
            <a:xfrm>
              <a:off x="4462" y="2590"/>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63" name="Oval 179"/>
            <p:cNvSpPr>
              <a:spLocks noChangeAspect="1" noChangeArrowheads="1"/>
            </p:cNvSpPr>
            <p:nvPr/>
          </p:nvSpPr>
          <p:spPr bwMode="auto">
            <a:xfrm>
              <a:off x="4603" y="2668"/>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64" name="Oval 180"/>
            <p:cNvSpPr>
              <a:spLocks noChangeAspect="1" noChangeArrowheads="1"/>
            </p:cNvSpPr>
            <p:nvPr/>
          </p:nvSpPr>
          <p:spPr bwMode="auto">
            <a:xfrm>
              <a:off x="4331" y="2678"/>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65" name="Oval 181"/>
            <p:cNvSpPr>
              <a:spLocks noChangeAspect="1" noChangeArrowheads="1"/>
            </p:cNvSpPr>
            <p:nvPr/>
          </p:nvSpPr>
          <p:spPr bwMode="auto">
            <a:xfrm>
              <a:off x="4466" y="2456"/>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66" name="Oval 182"/>
            <p:cNvSpPr>
              <a:spLocks noChangeAspect="1" noChangeArrowheads="1"/>
            </p:cNvSpPr>
            <p:nvPr/>
          </p:nvSpPr>
          <p:spPr bwMode="auto">
            <a:xfrm>
              <a:off x="4770" y="2632"/>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67" name="Oval 183"/>
            <p:cNvSpPr>
              <a:spLocks noChangeAspect="1" noChangeArrowheads="1"/>
            </p:cNvSpPr>
            <p:nvPr/>
          </p:nvSpPr>
          <p:spPr bwMode="auto">
            <a:xfrm>
              <a:off x="4603" y="2826"/>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69" name="Oval 185"/>
            <p:cNvSpPr>
              <a:spLocks noChangeAspect="1" noChangeArrowheads="1"/>
            </p:cNvSpPr>
            <p:nvPr/>
          </p:nvSpPr>
          <p:spPr bwMode="auto">
            <a:xfrm>
              <a:off x="4352" y="235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72" name="Oval 188"/>
            <p:cNvSpPr>
              <a:spLocks noChangeAspect="1" noChangeArrowheads="1"/>
            </p:cNvSpPr>
            <p:nvPr/>
          </p:nvSpPr>
          <p:spPr bwMode="auto">
            <a:xfrm>
              <a:off x="4753" y="209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73" name="Oval 189"/>
            <p:cNvSpPr>
              <a:spLocks noChangeAspect="1" noChangeArrowheads="1"/>
            </p:cNvSpPr>
            <p:nvPr/>
          </p:nvSpPr>
          <p:spPr bwMode="auto">
            <a:xfrm>
              <a:off x="4591" y="2348"/>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74" name="Oval 190"/>
            <p:cNvSpPr>
              <a:spLocks noChangeAspect="1" noChangeArrowheads="1"/>
            </p:cNvSpPr>
            <p:nvPr/>
          </p:nvSpPr>
          <p:spPr bwMode="auto">
            <a:xfrm>
              <a:off x="4592" y="209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75" name="Oval 191"/>
            <p:cNvSpPr>
              <a:spLocks noChangeAspect="1" noChangeArrowheads="1"/>
            </p:cNvSpPr>
            <p:nvPr/>
          </p:nvSpPr>
          <p:spPr bwMode="auto">
            <a:xfrm>
              <a:off x="4752" y="234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76" name="Oval 192"/>
            <p:cNvSpPr>
              <a:spLocks noChangeAspect="1" noChangeArrowheads="1"/>
            </p:cNvSpPr>
            <p:nvPr/>
          </p:nvSpPr>
          <p:spPr bwMode="auto">
            <a:xfrm>
              <a:off x="4843" y="2217"/>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77" name="Oval 193"/>
            <p:cNvSpPr>
              <a:spLocks noChangeAspect="1" noChangeArrowheads="1"/>
            </p:cNvSpPr>
            <p:nvPr/>
          </p:nvSpPr>
          <p:spPr bwMode="auto">
            <a:xfrm>
              <a:off x="4511" y="221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8971" name="Oval 187"/>
            <p:cNvSpPr>
              <a:spLocks noChangeAspect="1" noChangeArrowheads="1"/>
            </p:cNvSpPr>
            <p:nvPr/>
          </p:nvSpPr>
          <p:spPr bwMode="auto">
            <a:xfrm>
              <a:off x="4368" y="2239"/>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sp>
        <p:nvSpPr>
          <p:cNvPr id="118992" name="Text Box 208"/>
          <p:cNvSpPr txBox="1">
            <a:spLocks noChangeArrowheads="1"/>
          </p:cNvSpPr>
          <p:nvPr/>
        </p:nvSpPr>
        <p:spPr bwMode="auto">
          <a:xfrm>
            <a:off x="6975475" y="4827588"/>
            <a:ext cx="981075" cy="274637"/>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dirty="0">
                <a:solidFill>
                  <a:srgbClr val="000000"/>
                </a:solidFill>
              </a:rPr>
              <a:t>tryptophan</a:t>
            </a:r>
          </a:p>
        </p:txBody>
      </p:sp>
      <p:sp>
        <p:nvSpPr>
          <p:cNvPr id="118989" name="Text Box 205"/>
          <p:cNvSpPr txBox="1">
            <a:spLocks noChangeArrowheads="1"/>
          </p:cNvSpPr>
          <p:nvPr/>
        </p:nvSpPr>
        <p:spPr bwMode="auto">
          <a:xfrm>
            <a:off x="3116263" y="4776788"/>
            <a:ext cx="1201737" cy="274637"/>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dirty="0">
                <a:solidFill>
                  <a:srgbClr val="000000"/>
                </a:solidFill>
              </a:rPr>
              <a:t>phenylalanine</a:t>
            </a:r>
          </a:p>
        </p:txBody>
      </p:sp>
    </p:spTree>
    <p:extLst>
      <p:ext uri="{BB962C8B-B14F-4D97-AF65-F5344CB8AC3E}">
        <p14:creationId xmlns:p14="http://schemas.microsoft.com/office/powerpoint/2010/main" val="20214139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38" y="791852"/>
            <a:ext cx="8086725" cy="573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9506" name="Text Box 2"/>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ts val="0"/>
              </a:spcBef>
              <a:spcAft>
                <a:spcPts val="0"/>
              </a:spcAft>
            </a:pPr>
            <a:r>
              <a:rPr lang="en-US" altLang="en-US">
                <a:solidFill>
                  <a:srgbClr val="000000"/>
                </a:solidFill>
                <a:latin typeface="Arial"/>
                <a:cs typeface="+mn-cs"/>
              </a:rPr>
              <a:t>Holton &amp; Frankel (2010) </a:t>
            </a:r>
            <a:r>
              <a:rPr lang="en-US" altLang="en-US" i="1">
                <a:solidFill>
                  <a:srgbClr val="000000"/>
                </a:solidFill>
                <a:latin typeface="Arial"/>
                <a:cs typeface="+mn-cs"/>
              </a:rPr>
              <a:t>Acta D</a:t>
            </a:r>
            <a:r>
              <a:rPr lang="en-US" altLang="en-US">
                <a:solidFill>
                  <a:srgbClr val="000000"/>
                </a:solidFill>
                <a:latin typeface="Arial"/>
                <a:cs typeface="+mn-cs"/>
              </a:rPr>
              <a:t> </a:t>
            </a:r>
            <a:r>
              <a:rPr lang="en-US" altLang="en-US" b="1">
                <a:solidFill>
                  <a:srgbClr val="000000"/>
                </a:solidFill>
                <a:latin typeface="Arial"/>
                <a:cs typeface="+mn-cs"/>
              </a:rPr>
              <a:t>66</a:t>
            </a:r>
            <a:r>
              <a:rPr lang="en-US" altLang="en-US">
                <a:solidFill>
                  <a:srgbClr val="000000"/>
                </a:solidFill>
                <a:latin typeface="Arial"/>
                <a:cs typeface="+mn-cs"/>
              </a:rPr>
              <a:t> 393-408.</a:t>
            </a:r>
          </a:p>
        </p:txBody>
      </p:sp>
      <p:sp>
        <p:nvSpPr>
          <p:cNvPr id="149508" name="Oval 4"/>
          <p:cNvSpPr>
            <a:spLocks noChangeArrowheads="1"/>
          </p:cNvSpPr>
          <p:nvPr/>
        </p:nvSpPr>
        <p:spPr bwMode="auto">
          <a:xfrm>
            <a:off x="1506440" y="5774459"/>
            <a:ext cx="1630362" cy="477837"/>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cs typeface="+mn-cs"/>
            </a:endParaRPr>
          </a:p>
        </p:txBody>
      </p:sp>
      <p:sp>
        <p:nvSpPr>
          <p:cNvPr id="2" name="TextBox 1"/>
          <p:cNvSpPr txBox="1"/>
          <p:nvPr/>
        </p:nvSpPr>
        <p:spPr>
          <a:xfrm>
            <a:off x="1718159" y="79285"/>
            <a:ext cx="5874493" cy="646331"/>
          </a:xfrm>
          <a:prstGeom prst="rect">
            <a:avLst/>
          </a:prstGeom>
          <a:noFill/>
        </p:spPr>
        <p:txBody>
          <a:bodyPr wrap="none" rtlCol="0">
            <a:spAutoFit/>
          </a:bodyPr>
          <a:lstStyle/>
          <a:p>
            <a:r>
              <a:rPr lang="en-US" sz="3600" b="1" dirty="0" smtClean="0"/>
              <a:t>Will my experiment work?</a:t>
            </a:r>
            <a:endParaRPr lang="en-US" sz="3600" b="1" dirty="0"/>
          </a:p>
        </p:txBody>
      </p:sp>
    </p:spTree>
    <p:extLst>
      <p:ext uri="{BB962C8B-B14F-4D97-AF65-F5344CB8AC3E}">
        <p14:creationId xmlns:p14="http://schemas.microsoft.com/office/powerpoint/2010/main" val="5580668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3602" name="Object 2"/>
          <p:cNvGraphicFramePr>
            <a:graphicFrameLocks noChangeAspect="1"/>
          </p:cNvGraphicFramePr>
          <p:nvPr>
            <p:extLst>
              <p:ext uri="{D42A27DB-BD31-4B8C-83A1-F6EECF244321}">
                <p14:modId xmlns:p14="http://schemas.microsoft.com/office/powerpoint/2010/main" val="1890987273"/>
              </p:ext>
            </p:extLst>
          </p:nvPr>
        </p:nvGraphicFramePr>
        <p:xfrm>
          <a:off x="446088" y="936625"/>
          <a:ext cx="9440862" cy="5670550"/>
        </p:xfrm>
        <a:graphic>
          <a:graphicData uri="http://schemas.openxmlformats.org/presentationml/2006/ole">
            <mc:AlternateContent xmlns:mc="http://schemas.openxmlformats.org/markup-compatibility/2006">
              <mc:Choice xmlns:v="urn:schemas-microsoft-com:vml" Requires="v">
                <p:oleObj spid="_x0000_s793636" name="Chart" r:id="rId3" imgW="6172413" imgH="3703320" progId="MSGraph.Chart.8">
                  <p:embed followColorScheme="full"/>
                </p:oleObj>
              </mc:Choice>
              <mc:Fallback>
                <p:oleObj name="Chart" r:id="rId3" imgW="6172413" imgH="3703320" progId="MSGraph.Chart.8">
                  <p:embed followColorScheme="full"/>
                  <p:pic>
                    <p:nvPicPr>
                      <p:cNvPr id="0" name="Object 2"/>
                      <p:cNvPicPr>
                        <a:picLocks noChangeAspect="1" noChangeArrowheads="1"/>
                      </p:cNvPicPr>
                      <p:nvPr/>
                    </p:nvPicPr>
                    <p:blipFill>
                      <a:blip r:embed="rId4"/>
                      <a:srcRect/>
                      <a:stretch>
                        <a:fillRect/>
                      </a:stretch>
                    </p:blipFill>
                    <p:spPr bwMode="auto">
                      <a:xfrm>
                        <a:off x="446088" y="936625"/>
                        <a:ext cx="9440862"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93603" name="Text Box 3"/>
          <p:cNvSpPr txBox="1">
            <a:spLocks noChangeArrowheads="1"/>
          </p:cNvSpPr>
          <p:nvPr/>
        </p:nvSpPr>
        <p:spPr bwMode="auto">
          <a:xfrm rot="-5400000">
            <a:off x="-1527968" y="3175793"/>
            <a:ext cx="357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maximum tolerable dose (MGy)</a:t>
            </a:r>
          </a:p>
        </p:txBody>
      </p:sp>
      <p:sp>
        <p:nvSpPr>
          <p:cNvPr id="793604" name="Text Box 4"/>
          <p:cNvSpPr txBox="1">
            <a:spLocks noChangeArrowheads="1"/>
          </p:cNvSpPr>
          <p:nvPr/>
        </p:nvSpPr>
        <p:spPr bwMode="auto">
          <a:xfrm>
            <a:off x="1089025" y="5764213"/>
            <a:ext cx="5961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1          2      3       5    7   10        20         40      70  100</a:t>
            </a:r>
          </a:p>
        </p:txBody>
      </p:sp>
      <p:sp>
        <p:nvSpPr>
          <p:cNvPr id="793605" name="Text Box 5"/>
          <p:cNvSpPr txBox="1">
            <a:spLocks noChangeArrowheads="1"/>
          </p:cNvSpPr>
          <p:nvPr/>
        </p:nvSpPr>
        <p:spPr bwMode="auto">
          <a:xfrm>
            <a:off x="544513" y="5530850"/>
            <a:ext cx="573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t>1</a:t>
            </a:r>
          </a:p>
        </p:txBody>
      </p:sp>
      <p:sp>
        <p:nvSpPr>
          <p:cNvPr id="793606" name="Text Box 6"/>
          <p:cNvSpPr txBox="1">
            <a:spLocks noChangeArrowheads="1"/>
          </p:cNvSpPr>
          <p:nvPr/>
        </p:nvSpPr>
        <p:spPr bwMode="auto">
          <a:xfrm>
            <a:off x="455613" y="4059238"/>
            <a:ext cx="661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t>10</a:t>
            </a:r>
          </a:p>
        </p:txBody>
      </p:sp>
      <p:sp>
        <p:nvSpPr>
          <p:cNvPr id="793607" name="Text Box 7"/>
          <p:cNvSpPr txBox="1">
            <a:spLocks noChangeArrowheads="1"/>
          </p:cNvSpPr>
          <p:nvPr/>
        </p:nvSpPr>
        <p:spPr bwMode="auto">
          <a:xfrm>
            <a:off x="455613" y="2549525"/>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t>100</a:t>
            </a:r>
          </a:p>
        </p:txBody>
      </p:sp>
      <p:sp>
        <p:nvSpPr>
          <p:cNvPr id="793608" name="Text Box 8"/>
          <p:cNvSpPr txBox="1">
            <a:spLocks noChangeArrowheads="1"/>
          </p:cNvSpPr>
          <p:nvPr/>
        </p:nvSpPr>
        <p:spPr bwMode="auto">
          <a:xfrm>
            <a:off x="455613" y="1066800"/>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t>10</a:t>
            </a:r>
            <a:r>
              <a:rPr lang="en-US" altLang="en-US" b="1" baseline="30000"/>
              <a:t>3</a:t>
            </a:r>
          </a:p>
        </p:txBody>
      </p:sp>
      <p:sp>
        <p:nvSpPr>
          <p:cNvPr id="793609" name="Text Box 9"/>
          <p:cNvSpPr txBox="1">
            <a:spLocks noChangeArrowheads="1"/>
          </p:cNvSpPr>
          <p:nvPr/>
        </p:nvSpPr>
        <p:spPr bwMode="auto">
          <a:xfrm>
            <a:off x="2944813" y="6105525"/>
            <a:ext cx="167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resolution (</a:t>
            </a:r>
            <a:r>
              <a:rPr lang="en-US" altLang="en-US" b="1">
                <a:cs typeface="Arial" charset="0"/>
              </a:rPr>
              <a:t>Å</a:t>
            </a:r>
            <a:r>
              <a:rPr lang="en-US" altLang="en-US" b="1"/>
              <a:t>)</a:t>
            </a:r>
          </a:p>
        </p:txBody>
      </p:sp>
      <p:sp>
        <p:nvSpPr>
          <p:cNvPr id="793610" name="Rectangle 10"/>
          <p:cNvSpPr>
            <a:spLocks noChangeArrowheads="1"/>
          </p:cNvSpPr>
          <p:nvPr/>
        </p:nvSpPr>
        <p:spPr bwMode="auto">
          <a:xfrm>
            <a:off x="0" y="6491288"/>
            <a:ext cx="797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a:solidFill>
                  <a:schemeClr val="tx2"/>
                </a:solidFill>
              </a:rPr>
              <a:t>Howells </a:t>
            </a:r>
            <a:r>
              <a:rPr lang="en-GB" altLang="en-US" i="1">
                <a:solidFill>
                  <a:schemeClr val="tx2"/>
                </a:solidFill>
              </a:rPr>
              <a:t>et al. </a:t>
            </a:r>
            <a:r>
              <a:rPr lang="en-GB" altLang="en-US">
                <a:solidFill>
                  <a:schemeClr val="tx2"/>
                </a:solidFill>
              </a:rPr>
              <a:t>(2009)  </a:t>
            </a:r>
            <a:r>
              <a:rPr lang="en-GB" altLang="en-US" i="1">
                <a:solidFill>
                  <a:schemeClr val="tx2"/>
                </a:solidFill>
              </a:rPr>
              <a:t>J. Electron. Spectrosc. Relat. Phenom.</a:t>
            </a:r>
            <a:r>
              <a:rPr lang="en-GB" altLang="en-US">
                <a:solidFill>
                  <a:schemeClr val="tx2"/>
                </a:solidFill>
              </a:rPr>
              <a:t> </a:t>
            </a:r>
            <a:r>
              <a:rPr lang="en-GB" altLang="en-US" b="1">
                <a:solidFill>
                  <a:schemeClr val="tx2"/>
                </a:solidFill>
              </a:rPr>
              <a:t>170</a:t>
            </a:r>
            <a:r>
              <a:rPr lang="en-GB" altLang="en-US">
                <a:solidFill>
                  <a:schemeClr val="tx2"/>
                </a:solidFill>
              </a:rPr>
              <a:t> 4-12</a:t>
            </a:r>
            <a:endParaRPr lang="en-US" altLang="en-US">
              <a:solidFill>
                <a:schemeClr val="tx2"/>
              </a:solidFill>
            </a:endParaRPr>
          </a:p>
        </p:txBody>
      </p:sp>
      <p:sp>
        <p:nvSpPr>
          <p:cNvPr id="793611" name="Rectangle 11"/>
          <p:cNvSpPr>
            <a:spLocks noGrp="1" noChangeArrowheads="1"/>
          </p:cNvSpPr>
          <p:nvPr>
            <p:ph type="title"/>
          </p:nvPr>
        </p:nvSpPr>
        <p:spPr>
          <a:xfrm>
            <a:off x="0" y="0"/>
            <a:ext cx="9140825" cy="1077913"/>
          </a:xfrm>
          <a:noFill/>
          <a:ln/>
        </p:spPr>
        <p:txBody>
          <a:bodyPr/>
          <a:lstStyle/>
          <a:p>
            <a:r>
              <a:rPr lang="en-GB" altLang="en-US" sz="3200"/>
              <a:t>resolution dependence of radiation damage</a:t>
            </a:r>
            <a:endParaRPr lang="en-US" altLang="en-US" sz="320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4626" name="Object 2"/>
          <p:cNvGraphicFramePr>
            <a:graphicFrameLocks noChangeAspect="1"/>
          </p:cNvGraphicFramePr>
          <p:nvPr>
            <p:extLst>
              <p:ext uri="{D42A27DB-BD31-4B8C-83A1-F6EECF244321}">
                <p14:modId xmlns:p14="http://schemas.microsoft.com/office/powerpoint/2010/main" val="1742894708"/>
              </p:ext>
            </p:extLst>
          </p:nvPr>
        </p:nvGraphicFramePr>
        <p:xfrm>
          <a:off x="446088" y="936625"/>
          <a:ext cx="9440862" cy="5670550"/>
        </p:xfrm>
        <a:graphic>
          <a:graphicData uri="http://schemas.openxmlformats.org/presentationml/2006/ole">
            <mc:AlternateContent xmlns:mc="http://schemas.openxmlformats.org/markup-compatibility/2006">
              <mc:Choice xmlns:v="urn:schemas-microsoft-com:vml" Requires="v">
                <p:oleObj spid="_x0000_s794660" name="Chart" r:id="rId3" imgW="6172413" imgH="3703320" progId="MSGraph.Chart.8">
                  <p:embed followColorScheme="full"/>
                </p:oleObj>
              </mc:Choice>
              <mc:Fallback>
                <p:oleObj name="Chart" r:id="rId3" imgW="6172413" imgH="3703320" progId="MSGraph.Chart.8">
                  <p:embed followColorScheme="full"/>
                  <p:pic>
                    <p:nvPicPr>
                      <p:cNvPr id="0" name="Object 2"/>
                      <p:cNvPicPr>
                        <a:picLocks noChangeAspect="1" noChangeArrowheads="1"/>
                      </p:cNvPicPr>
                      <p:nvPr/>
                    </p:nvPicPr>
                    <p:blipFill>
                      <a:blip r:embed="rId4"/>
                      <a:srcRect/>
                      <a:stretch>
                        <a:fillRect/>
                      </a:stretch>
                    </p:blipFill>
                    <p:spPr bwMode="auto">
                      <a:xfrm>
                        <a:off x="446088" y="936625"/>
                        <a:ext cx="9440862"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94627" name="Text Box 3"/>
          <p:cNvSpPr txBox="1">
            <a:spLocks noChangeArrowheads="1"/>
          </p:cNvSpPr>
          <p:nvPr/>
        </p:nvSpPr>
        <p:spPr bwMode="auto">
          <a:xfrm>
            <a:off x="2944813" y="6105525"/>
            <a:ext cx="167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resolution (</a:t>
            </a:r>
            <a:r>
              <a:rPr lang="en-US" altLang="en-US" b="1">
                <a:cs typeface="Arial" charset="0"/>
              </a:rPr>
              <a:t>Å</a:t>
            </a:r>
            <a:r>
              <a:rPr lang="en-US" altLang="en-US" b="1"/>
              <a:t>)</a:t>
            </a:r>
          </a:p>
        </p:txBody>
      </p:sp>
      <p:sp>
        <p:nvSpPr>
          <p:cNvPr id="794628" name="Text Box 4"/>
          <p:cNvSpPr txBox="1">
            <a:spLocks noChangeArrowheads="1"/>
          </p:cNvSpPr>
          <p:nvPr/>
        </p:nvSpPr>
        <p:spPr bwMode="auto">
          <a:xfrm rot="-5400000">
            <a:off x="-1527968" y="3175793"/>
            <a:ext cx="357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maximum tolerable dose (MGy)</a:t>
            </a:r>
          </a:p>
        </p:txBody>
      </p:sp>
      <p:sp>
        <p:nvSpPr>
          <p:cNvPr id="794629" name="Text Box 5"/>
          <p:cNvSpPr txBox="1">
            <a:spLocks noChangeArrowheads="1"/>
          </p:cNvSpPr>
          <p:nvPr/>
        </p:nvSpPr>
        <p:spPr bwMode="auto">
          <a:xfrm>
            <a:off x="1089025" y="5764213"/>
            <a:ext cx="5961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1          2      3       5    7   10        20         40      70  100</a:t>
            </a:r>
          </a:p>
        </p:txBody>
      </p:sp>
      <p:sp>
        <p:nvSpPr>
          <p:cNvPr id="794630" name="Text Box 6"/>
          <p:cNvSpPr txBox="1">
            <a:spLocks noChangeArrowheads="1"/>
          </p:cNvSpPr>
          <p:nvPr/>
        </p:nvSpPr>
        <p:spPr bwMode="auto">
          <a:xfrm>
            <a:off x="544513" y="5530850"/>
            <a:ext cx="573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t>1</a:t>
            </a:r>
          </a:p>
        </p:txBody>
      </p:sp>
      <p:sp>
        <p:nvSpPr>
          <p:cNvPr id="794631" name="Text Box 7"/>
          <p:cNvSpPr txBox="1">
            <a:spLocks noChangeArrowheads="1"/>
          </p:cNvSpPr>
          <p:nvPr/>
        </p:nvSpPr>
        <p:spPr bwMode="auto">
          <a:xfrm>
            <a:off x="455613" y="4059238"/>
            <a:ext cx="661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t>10</a:t>
            </a:r>
          </a:p>
        </p:txBody>
      </p:sp>
      <p:sp>
        <p:nvSpPr>
          <p:cNvPr id="794632" name="Text Box 8"/>
          <p:cNvSpPr txBox="1">
            <a:spLocks noChangeArrowheads="1"/>
          </p:cNvSpPr>
          <p:nvPr/>
        </p:nvSpPr>
        <p:spPr bwMode="auto">
          <a:xfrm>
            <a:off x="455613" y="2549525"/>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t>100</a:t>
            </a:r>
          </a:p>
        </p:txBody>
      </p:sp>
      <p:sp>
        <p:nvSpPr>
          <p:cNvPr id="794633" name="Text Box 9"/>
          <p:cNvSpPr txBox="1">
            <a:spLocks noChangeArrowheads="1"/>
          </p:cNvSpPr>
          <p:nvPr/>
        </p:nvSpPr>
        <p:spPr bwMode="auto">
          <a:xfrm>
            <a:off x="455613" y="1066800"/>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t>10</a:t>
            </a:r>
            <a:r>
              <a:rPr lang="en-US" altLang="en-US" b="1" baseline="30000"/>
              <a:t>3</a:t>
            </a:r>
          </a:p>
        </p:txBody>
      </p:sp>
      <p:sp>
        <p:nvSpPr>
          <p:cNvPr id="794634" name="Rectangle 10"/>
          <p:cNvSpPr>
            <a:spLocks noChangeArrowheads="1"/>
          </p:cNvSpPr>
          <p:nvPr/>
        </p:nvSpPr>
        <p:spPr bwMode="auto">
          <a:xfrm>
            <a:off x="0" y="6491288"/>
            <a:ext cx="797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a:solidFill>
                  <a:schemeClr val="tx2"/>
                </a:solidFill>
              </a:rPr>
              <a:t>Howells </a:t>
            </a:r>
            <a:r>
              <a:rPr lang="en-GB" altLang="en-US" i="1">
                <a:solidFill>
                  <a:schemeClr val="tx2"/>
                </a:solidFill>
              </a:rPr>
              <a:t>et al. </a:t>
            </a:r>
            <a:r>
              <a:rPr lang="en-GB" altLang="en-US">
                <a:solidFill>
                  <a:schemeClr val="tx2"/>
                </a:solidFill>
              </a:rPr>
              <a:t>(2009)  </a:t>
            </a:r>
            <a:r>
              <a:rPr lang="en-GB" altLang="en-US" i="1">
                <a:solidFill>
                  <a:schemeClr val="tx2"/>
                </a:solidFill>
              </a:rPr>
              <a:t>J. Electron. Spectrosc. Relat. Phenom.</a:t>
            </a:r>
            <a:r>
              <a:rPr lang="en-GB" altLang="en-US">
                <a:solidFill>
                  <a:schemeClr val="tx2"/>
                </a:solidFill>
              </a:rPr>
              <a:t> </a:t>
            </a:r>
            <a:r>
              <a:rPr lang="en-GB" altLang="en-US" b="1">
                <a:solidFill>
                  <a:schemeClr val="tx2"/>
                </a:solidFill>
              </a:rPr>
              <a:t>170</a:t>
            </a:r>
            <a:r>
              <a:rPr lang="en-GB" altLang="en-US">
                <a:solidFill>
                  <a:schemeClr val="tx2"/>
                </a:solidFill>
              </a:rPr>
              <a:t> 4-12</a:t>
            </a:r>
            <a:endParaRPr lang="en-US" altLang="en-US">
              <a:solidFill>
                <a:schemeClr val="tx2"/>
              </a:solidFill>
            </a:endParaRPr>
          </a:p>
        </p:txBody>
      </p:sp>
      <p:sp>
        <p:nvSpPr>
          <p:cNvPr id="794635" name="Rectangle 11"/>
          <p:cNvSpPr>
            <a:spLocks noGrp="1" noChangeArrowheads="1"/>
          </p:cNvSpPr>
          <p:nvPr>
            <p:ph type="title"/>
          </p:nvPr>
        </p:nvSpPr>
        <p:spPr>
          <a:xfrm>
            <a:off x="0" y="0"/>
            <a:ext cx="9140825" cy="1077913"/>
          </a:xfrm>
          <a:noFill/>
          <a:ln/>
        </p:spPr>
        <p:txBody>
          <a:bodyPr/>
          <a:lstStyle/>
          <a:p>
            <a:r>
              <a:rPr lang="en-GB" altLang="en-US" sz="3200"/>
              <a:t>resolution dependence of radiation damage</a:t>
            </a:r>
            <a:endParaRPr lang="en-US" altLang="en-US" sz="320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2"/>
          <p:cNvSpPr>
            <a:spLocks noGrp="1" noChangeArrowheads="1"/>
          </p:cNvSpPr>
          <p:nvPr>
            <p:ph type="title"/>
          </p:nvPr>
        </p:nvSpPr>
        <p:spPr>
          <a:xfrm>
            <a:off x="457200" y="0"/>
            <a:ext cx="8229600" cy="2162175"/>
          </a:xfrm>
          <a:noFill/>
        </p:spPr>
        <p:txBody>
          <a:bodyPr/>
          <a:lstStyle/>
          <a:p>
            <a:r>
              <a:rPr lang="en-US" altLang="en-US" sz="8000">
                <a:solidFill>
                  <a:schemeClr val="tx1"/>
                </a:solidFill>
              </a:rPr>
              <a:t>10 MGy/Å</a:t>
            </a:r>
          </a:p>
        </p:txBody>
      </p:sp>
      <p:sp>
        <p:nvSpPr>
          <p:cNvPr id="795651" name="Text Box 3"/>
          <p:cNvSpPr txBox="1">
            <a:spLocks noChangeArrowheads="1"/>
          </p:cNvSpPr>
          <p:nvPr/>
        </p:nvSpPr>
        <p:spPr bwMode="auto">
          <a:xfrm>
            <a:off x="1311275" y="1990725"/>
            <a:ext cx="65198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t>what the is a MGy?</a:t>
            </a:r>
          </a:p>
        </p:txBody>
      </p:sp>
      <p:sp>
        <p:nvSpPr>
          <p:cNvPr id="795652" name="Text Box 4"/>
          <p:cNvSpPr txBox="1">
            <a:spLocks noChangeArrowheads="1"/>
          </p:cNvSpPr>
          <p:nvPr/>
        </p:nvSpPr>
        <p:spPr bwMode="auto">
          <a:xfrm>
            <a:off x="1014413" y="3560763"/>
            <a:ext cx="7115175" cy="176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a:t>http://bl831.als.lbl.gov/</a:t>
            </a:r>
          </a:p>
          <a:p>
            <a:pPr algn="ctr">
              <a:spcBef>
                <a:spcPct val="50000"/>
              </a:spcBef>
            </a:pPr>
            <a:r>
              <a:rPr lang="en-US" altLang="en-US" sz="4400"/>
              <a:t>damage_rates.pdf</a:t>
            </a:r>
          </a:p>
        </p:txBody>
      </p:sp>
      <p:sp>
        <p:nvSpPr>
          <p:cNvPr id="795653" name="Text Box 5"/>
          <p:cNvSpPr txBox="1">
            <a:spLocks noChangeArrowheads="1"/>
          </p:cNvSpPr>
          <p:nvPr/>
        </p:nvSpPr>
        <p:spPr bwMode="auto">
          <a:xfrm>
            <a:off x="-103188" y="6491288"/>
            <a:ext cx="5622926"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Holton J. M. (2009) </a:t>
            </a:r>
            <a:r>
              <a:rPr lang="en-US" altLang="en-US" i="1"/>
              <a:t>J. Synchrotron Rad.</a:t>
            </a:r>
            <a:r>
              <a:rPr lang="en-US" altLang="en-US"/>
              <a:t> </a:t>
            </a:r>
            <a:r>
              <a:rPr lang="en-US" altLang="en-US" b="1"/>
              <a:t>16</a:t>
            </a:r>
            <a:r>
              <a:rPr lang="en-US" altLang="en-US"/>
              <a:t> 133-42</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95651"/>
                                        </p:tgtEl>
                                        <p:attrNameLst>
                                          <p:attrName>style.visibility</p:attrName>
                                        </p:attrNameLst>
                                      </p:cBhvr>
                                      <p:to>
                                        <p:strVal val="visible"/>
                                      </p:to>
                                    </p:set>
                                    <p:animEffect transition="in" filter="wipe(left)">
                                      <p:cBhvr>
                                        <p:cTn id="7" dur="500"/>
                                        <p:tgtEl>
                                          <p:spTgt spid="7956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5652"/>
                                        </p:tgtEl>
                                        <p:attrNameLst>
                                          <p:attrName>style.visibility</p:attrName>
                                        </p:attrNameLst>
                                      </p:cBhvr>
                                      <p:to>
                                        <p:strVal val="visible"/>
                                      </p:to>
                                    </p:set>
                                    <p:animEffect transition="in" filter="wipe(up)">
                                      <p:cBhvr>
                                        <p:cTn id="12" dur="500"/>
                                        <p:tgtEl>
                                          <p:spTgt spid="795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5651" grpId="0"/>
      <p:bldP spid="795652"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304800"/>
            <a:ext cx="7772400" cy="1143000"/>
          </a:xfrm>
        </p:spPr>
        <p:txBody>
          <a:bodyPr/>
          <a:lstStyle/>
          <a:p>
            <a:r>
              <a:rPr lang="en-US" altLang="en-US" dirty="0">
                <a:solidFill>
                  <a:schemeClr val="bg1"/>
                </a:solidFill>
                <a:latin typeface="Arial" charset="0"/>
              </a:rPr>
              <a:t>Meaning of “resolution”</a:t>
            </a:r>
          </a:p>
        </p:txBody>
      </p:sp>
      <p:pic>
        <p:nvPicPr>
          <p:cNvPr id="9219" name="resolution.mpe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srcRect/>
          <a:stretch>
            <a:fillRect/>
          </a:stretch>
        </p:blipFill>
        <p:spPr bwMode="auto">
          <a:xfrm>
            <a:off x="1528763" y="1828800"/>
            <a:ext cx="6088062"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01698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466" fill="hold"/>
                                        <p:tgtEl>
                                          <p:spTgt spid="92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219"/>
                </p:tgtEl>
              </p:cMediaNode>
            </p:video>
            <p:seq concurrent="1" nextAc="seek">
              <p:cTn id="8" restart="whenNotActive" fill="hold" evtFilter="cancelBubble" nodeType="interactiveSeq">
                <p:stCondLst>
                  <p:cond evt="onClick" delay="0">
                    <p:tgtEl>
                      <p:spTgt spid="921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9219"/>
                                        </p:tgtEl>
                                      </p:cBhvr>
                                    </p:cmd>
                                  </p:childTnLst>
                                </p:cTn>
                              </p:par>
                            </p:childTnLst>
                          </p:cTn>
                        </p:par>
                      </p:childTnLst>
                    </p:cTn>
                  </p:par>
                </p:childTnLst>
              </p:cTn>
              <p:nextCondLst>
                <p:cond evt="onClick" delay="0">
                  <p:tgtEl>
                    <p:spTgt spid="9219"/>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9DBFE6-EB6A-F14E-B0F7-0ED852B4A158}"/>
              </a:ext>
            </a:extLst>
          </p:cNvPr>
          <p:cNvSpPr>
            <a:spLocks noGrp="1"/>
          </p:cNvSpPr>
          <p:nvPr>
            <p:ph type="title"/>
          </p:nvPr>
        </p:nvSpPr>
        <p:spPr>
          <a:xfrm>
            <a:off x="0" y="0"/>
            <a:ext cx="9144000" cy="1143000"/>
          </a:xfrm>
        </p:spPr>
        <p:txBody>
          <a:bodyPr/>
          <a:lstStyle/>
          <a:p>
            <a:r>
              <a:rPr lang="en-US" dirty="0"/>
              <a:t>ALS-ENABLE organization</a:t>
            </a:r>
          </a:p>
        </p:txBody>
      </p:sp>
      <p:sp>
        <p:nvSpPr>
          <p:cNvPr id="6" name="Rectangle 5">
            <a:extLst>
              <a:ext uri="{FF2B5EF4-FFF2-40B4-BE49-F238E27FC236}">
                <a16:creationId xmlns="" xmlns:a16="http://schemas.microsoft.com/office/drawing/2014/main" id="{AD6084C5-750C-DA4C-8FC4-E093DF191C14}"/>
              </a:ext>
            </a:extLst>
          </p:cNvPr>
          <p:cNvSpPr/>
          <p:nvPr/>
        </p:nvSpPr>
        <p:spPr>
          <a:xfrm>
            <a:off x="3651562" y="1917537"/>
            <a:ext cx="2129742" cy="763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dirty="0">
                <a:solidFill>
                  <a:prstClr val="black"/>
                </a:solidFill>
                <a:latin typeface="Optima" panose="02000503060000020004" pitchFamily="2" charset="0"/>
              </a:rPr>
              <a:t>Paul Adams</a:t>
            </a:r>
          </a:p>
          <a:p>
            <a:pPr algn="ctr" fontAlgn="auto">
              <a:spcBef>
                <a:spcPts val="0"/>
              </a:spcBef>
              <a:spcAft>
                <a:spcPts val="0"/>
              </a:spcAft>
            </a:pPr>
            <a:r>
              <a:rPr lang="en-US" sz="2000" dirty="0">
                <a:solidFill>
                  <a:prstClr val="black"/>
                </a:solidFill>
                <a:latin typeface="Optima" panose="02000503060000020004" pitchFamily="2" charset="0"/>
              </a:rPr>
              <a:t>PI </a:t>
            </a:r>
          </a:p>
        </p:txBody>
      </p:sp>
      <p:sp>
        <p:nvSpPr>
          <p:cNvPr id="7" name="Rectangle 6">
            <a:extLst>
              <a:ext uri="{FF2B5EF4-FFF2-40B4-BE49-F238E27FC236}">
                <a16:creationId xmlns="" xmlns:a16="http://schemas.microsoft.com/office/drawing/2014/main" id="{E3861B41-6EDA-E04B-BBCD-6FD1DC6494E5}"/>
              </a:ext>
            </a:extLst>
          </p:cNvPr>
          <p:cNvSpPr/>
          <p:nvPr/>
        </p:nvSpPr>
        <p:spPr>
          <a:xfrm>
            <a:off x="1355745" y="2434506"/>
            <a:ext cx="2129742" cy="763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dirty="0">
                <a:solidFill>
                  <a:prstClr val="black"/>
                </a:solidFill>
                <a:latin typeface="Optima" panose="02000503060000020004" pitchFamily="2" charset="0"/>
              </a:rPr>
              <a:t>John </a:t>
            </a:r>
            <a:r>
              <a:rPr lang="en-US" sz="2000" dirty="0" err="1">
                <a:solidFill>
                  <a:prstClr val="black"/>
                </a:solidFill>
                <a:latin typeface="Optima" panose="02000503060000020004" pitchFamily="2" charset="0"/>
              </a:rPr>
              <a:t>Tainer</a:t>
            </a:r>
            <a:r>
              <a:rPr lang="en-US" sz="2000" dirty="0">
                <a:solidFill>
                  <a:prstClr val="black"/>
                </a:solidFill>
                <a:latin typeface="Optima" panose="02000503060000020004" pitchFamily="2" charset="0"/>
              </a:rPr>
              <a:t> Deputy </a:t>
            </a:r>
          </a:p>
        </p:txBody>
      </p:sp>
      <p:sp>
        <p:nvSpPr>
          <p:cNvPr id="8" name="Rectangle 7">
            <a:extLst>
              <a:ext uri="{FF2B5EF4-FFF2-40B4-BE49-F238E27FC236}">
                <a16:creationId xmlns="" xmlns:a16="http://schemas.microsoft.com/office/drawing/2014/main" id="{8773930F-CDDA-8043-AB93-319BD7A1DAE4}"/>
              </a:ext>
            </a:extLst>
          </p:cNvPr>
          <p:cNvSpPr/>
          <p:nvPr/>
        </p:nvSpPr>
        <p:spPr>
          <a:xfrm>
            <a:off x="5963479" y="2434506"/>
            <a:ext cx="2129742" cy="763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dirty="0" smtClean="0">
                <a:solidFill>
                  <a:prstClr val="black"/>
                </a:solidFill>
                <a:latin typeface="Optima" panose="02000503060000020004" pitchFamily="2" charset="0"/>
              </a:rPr>
              <a:t>James </a:t>
            </a:r>
            <a:r>
              <a:rPr lang="en-US" sz="2000" dirty="0">
                <a:solidFill>
                  <a:prstClr val="black"/>
                </a:solidFill>
                <a:latin typeface="Optima" panose="02000503060000020004" pitchFamily="2" charset="0"/>
              </a:rPr>
              <a:t>Fraser Deputy </a:t>
            </a:r>
          </a:p>
        </p:txBody>
      </p:sp>
      <p:sp>
        <p:nvSpPr>
          <p:cNvPr id="9" name="Rectangle 8">
            <a:extLst>
              <a:ext uri="{FF2B5EF4-FFF2-40B4-BE49-F238E27FC236}">
                <a16:creationId xmlns="" xmlns:a16="http://schemas.microsoft.com/office/drawing/2014/main" id="{B8C8C68F-B2A9-B542-9C13-CD9CDDC92753}"/>
              </a:ext>
            </a:extLst>
          </p:cNvPr>
          <p:cNvSpPr/>
          <p:nvPr/>
        </p:nvSpPr>
        <p:spPr>
          <a:xfrm>
            <a:off x="576893" y="3517364"/>
            <a:ext cx="2037143" cy="1342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dirty="0">
                <a:solidFill>
                  <a:prstClr val="black"/>
                </a:solidFill>
                <a:latin typeface="Optima" panose="02000503060000020004" pitchFamily="2" charset="0"/>
              </a:rPr>
              <a:t>Corie Ralston</a:t>
            </a:r>
          </a:p>
          <a:p>
            <a:pPr algn="ctr" fontAlgn="auto">
              <a:spcBef>
                <a:spcPts val="0"/>
              </a:spcBef>
              <a:spcAft>
                <a:spcPts val="0"/>
              </a:spcAft>
            </a:pPr>
            <a:r>
              <a:rPr lang="en-US" sz="2000" dirty="0">
                <a:solidFill>
                  <a:prstClr val="black"/>
                </a:solidFill>
                <a:latin typeface="Optima" panose="02000503060000020004" pitchFamily="2" charset="0"/>
              </a:rPr>
              <a:t>Core 1</a:t>
            </a:r>
          </a:p>
          <a:p>
            <a:pPr algn="ctr" fontAlgn="auto">
              <a:spcBef>
                <a:spcPts val="0"/>
              </a:spcBef>
              <a:spcAft>
                <a:spcPts val="0"/>
              </a:spcAft>
            </a:pPr>
            <a:r>
              <a:rPr lang="en-US" sz="2000" i="1" dirty="0">
                <a:solidFill>
                  <a:prstClr val="black"/>
                </a:solidFill>
                <a:latin typeface="Optima" panose="02000503060000020004" pitchFamily="2" charset="0"/>
              </a:rPr>
              <a:t>Rapid Response Crystallography </a:t>
            </a:r>
          </a:p>
        </p:txBody>
      </p:sp>
      <p:sp>
        <p:nvSpPr>
          <p:cNvPr id="10" name="Rectangle 9">
            <a:extLst>
              <a:ext uri="{FF2B5EF4-FFF2-40B4-BE49-F238E27FC236}">
                <a16:creationId xmlns="" xmlns:a16="http://schemas.microsoft.com/office/drawing/2014/main" id="{1D320C80-6179-1344-80F9-F4069DE43F8C}"/>
              </a:ext>
            </a:extLst>
          </p:cNvPr>
          <p:cNvSpPr/>
          <p:nvPr/>
        </p:nvSpPr>
        <p:spPr>
          <a:xfrm>
            <a:off x="2776081" y="3505789"/>
            <a:ext cx="1747777" cy="1354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dirty="0">
                <a:solidFill>
                  <a:prstClr val="black"/>
                </a:solidFill>
                <a:latin typeface="Optima" panose="02000503060000020004" pitchFamily="2" charset="0"/>
              </a:rPr>
              <a:t>Greg </a:t>
            </a:r>
            <a:r>
              <a:rPr lang="en-US" sz="2000" dirty="0" err="1">
                <a:solidFill>
                  <a:prstClr val="black"/>
                </a:solidFill>
                <a:latin typeface="Optima" panose="02000503060000020004" pitchFamily="2" charset="0"/>
              </a:rPr>
              <a:t>Hura</a:t>
            </a:r>
            <a:endParaRPr lang="en-US" sz="2000" dirty="0">
              <a:solidFill>
                <a:prstClr val="black"/>
              </a:solidFill>
              <a:latin typeface="Optima" panose="02000503060000020004" pitchFamily="2" charset="0"/>
            </a:endParaRPr>
          </a:p>
          <a:p>
            <a:pPr algn="ctr" fontAlgn="auto">
              <a:spcBef>
                <a:spcPts val="0"/>
              </a:spcBef>
              <a:spcAft>
                <a:spcPts val="0"/>
              </a:spcAft>
            </a:pPr>
            <a:r>
              <a:rPr lang="en-US" sz="2000" dirty="0">
                <a:solidFill>
                  <a:prstClr val="black"/>
                </a:solidFill>
                <a:latin typeface="Optima" panose="02000503060000020004" pitchFamily="2" charset="0"/>
              </a:rPr>
              <a:t>Core 2</a:t>
            </a:r>
          </a:p>
          <a:p>
            <a:pPr algn="ctr" fontAlgn="auto">
              <a:spcBef>
                <a:spcPts val="0"/>
              </a:spcBef>
              <a:spcAft>
                <a:spcPts val="0"/>
              </a:spcAft>
            </a:pPr>
            <a:r>
              <a:rPr lang="en-US" sz="2000" i="1" dirty="0">
                <a:solidFill>
                  <a:prstClr val="black"/>
                </a:solidFill>
                <a:latin typeface="Optima" panose="02000503060000020004" pitchFamily="2" charset="0"/>
              </a:rPr>
              <a:t>Small angle scattering</a:t>
            </a:r>
          </a:p>
        </p:txBody>
      </p:sp>
      <p:sp>
        <p:nvSpPr>
          <p:cNvPr id="11" name="Rectangle 10">
            <a:extLst>
              <a:ext uri="{FF2B5EF4-FFF2-40B4-BE49-F238E27FC236}">
                <a16:creationId xmlns="" xmlns:a16="http://schemas.microsoft.com/office/drawing/2014/main" id="{BBAC9625-A479-1242-8B01-1720C446740F}"/>
              </a:ext>
            </a:extLst>
          </p:cNvPr>
          <p:cNvSpPr/>
          <p:nvPr/>
        </p:nvSpPr>
        <p:spPr>
          <a:xfrm>
            <a:off x="4685903" y="3505789"/>
            <a:ext cx="1886675" cy="1354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dirty="0">
                <a:solidFill>
                  <a:prstClr val="black"/>
                </a:solidFill>
                <a:latin typeface="Optima" panose="02000503060000020004" pitchFamily="2" charset="0"/>
              </a:rPr>
              <a:t>James Holton</a:t>
            </a:r>
          </a:p>
          <a:p>
            <a:pPr algn="ctr" fontAlgn="auto">
              <a:spcBef>
                <a:spcPts val="0"/>
              </a:spcBef>
              <a:spcAft>
                <a:spcPts val="0"/>
              </a:spcAft>
            </a:pPr>
            <a:r>
              <a:rPr lang="en-US" sz="2000" dirty="0">
                <a:solidFill>
                  <a:prstClr val="black"/>
                </a:solidFill>
                <a:latin typeface="Optima" panose="02000503060000020004" pitchFamily="2" charset="0"/>
              </a:rPr>
              <a:t>Core 3</a:t>
            </a:r>
          </a:p>
          <a:p>
            <a:pPr algn="ctr" fontAlgn="auto">
              <a:spcBef>
                <a:spcPts val="0"/>
              </a:spcBef>
              <a:spcAft>
                <a:spcPts val="0"/>
              </a:spcAft>
            </a:pPr>
            <a:r>
              <a:rPr lang="en-US" sz="2000" i="1" dirty="0">
                <a:solidFill>
                  <a:prstClr val="black"/>
                </a:solidFill>
                <a:latin typeface="Optima" panose="02000503060000020004" pitchFamily="2" charset="0"/>
              </a:rPr>
              <a:t>Specialized Crystallography </a:t>
            </a:r>
          </a:p>
        </p:txBody>
      </p:sp>
      <p:sp>
        <p:nvSpPr>
          <p:cNvPr id="12" name="Rectangle 11">
            <a:extLst>
              <a:ext uri="{FF2B5EF4-FFF2-40B4-BE49-F238E27FC236}">
                <a16:creationId xmlns="" xmlns:a16="http://schemas.microsoft.com/office/drawing/2014/main" id="{E2DA6EDA-CD70-A14C-B423-2C3016CCEAC8}"/>
              </a:ext>
            </a:extLst>
          </p:cNvPr>
          <p:cNvSpPr/>
          <p:nvPr/>
        </p:nvSpPr>
        <p:spPr>
          <a:xfrm>
            <a:off x="6734623" y="3505789"/>
            <a:ext cx="1747781" cy="1354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dirty="0">
                <a:solidFill>
                  <a:prstClr val="black"/>
                </a:solidFill>
                <a:latin typeface="Optima" panose="02000503060000020004" pitchFamily="2" charset="0"/>
              </a:rPr>
              <a:t>Jay Nix</a:t>
            </a:r>
          </a:p>
          <a:p>
            <a:pPr algn="ctr" fontAlgn="auto">
              <a:spcBef>
                <a:spcPts val="0"/>
              </a:spcBef>
              <a:spcAft>
                <a:spcPts val="0"/>
              </a:spcAft>
            </a:pPr>
            <a:endParaRPr lang="en-US" sz="2000" dirty="0">
              <a:solidFill>
                <a:prstClr val="black"/>
              </a:solidFill>
              <a:latin typeface="Optima" panose="02000503060000020004" pitchFamily="2" charset="0"/>
            </a:endParaRPr>
          </a:p>
          <a:p>
            <a:pPr algn="ctr" fontAlgn="auto">
              <a:spcBef>
                <a:spcPts val="0"/>
              </a:spcBef>
              <a:spcAft>
                <a:spcPts val="0"/>
              </a:spcAft>
            </a:pPr>
            <a:r>
              <a:rPr lang="en-US" sz="2000" i="1" dirty="0">
                <a:solidFill>
                  <a:prstClr val="black"/>
                </a:solidFill>
                <a:latin typeface="Optima" panose="02000503060000020004" pitchFamily="2" charset="0"/>
              </a:rPr>
              <a:t>Training and Outreach</a:t>
            </a:r>
          </a:p>
        </p:txBody>
      </p:sp>
      <p:pic>
        <p:nvPicPr>
          <p:cNvPr id="14" name="Picture 13">
            <a:extLst>
              <a:ext uri="{FF2B5EF4-FFF2-40B4-BE49-F238E27FC236}">
                <a16:creationId xmlns="" xmlns:a16="http://schemas.microsoft.com/office/drawing/2014/main" id="{AB226CBA-3B9E-B247-A92A-E692DA47A3D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005128" y="4975313"/>
            <a:ext cx="1233866" cy="1269654"/>
          </a:xfrm>
          <a:prstGeom prst="rect">
            <a:avLst/>
          </a:prstGeom>
        </p:spPr>
      </p:pic>
      <p:pic>
        <p:nvPicPr>
          <p:cNvPr id="16" name="Picture 15">
            <a:extLst>
              <a:ext uri="{FF2B5EF4-FFF2-40B4-BE49-F238E27FC236}">
                <a16:creationId xmlns="" xmlns:a16="http://schemas.microsoft.com/office/drawing/2014/main" id="{3DEE2D17-5DC0-A84C-ABB2-67FC655D186B}"/>
              </a:ext>
            </a:extLst>
          </p:cNvPr>
          <p:cNvPicPr>
            <a:picLocks noChangeAspect="1"/>
          </p:cNvPicPr>
          <p:nvPr/>
        </p:nvPicPr>
        <p:blipFill>
          <a:blip r:embed="rId3"/>
          <a:stretch>
            <a:fillRect/>
          </a:stretch>
        </p:blipFill>
        <p:spPr>
          <a:xfrm>
            <a:off x="1037696" y="4963021"/>
            <a:ext cx="1275399" cy="1275399"/>
          </a:xfrm>
          <a:prstGeom prst="rect">
            <a:avLst/>
          </a:prstGeom>
        </p:spPr>
      </p:pic>
      <p:pic>
        <p:nvPicPr>
          <p:cNvPr id="18" name="Picture 17">
            <a:extLst>
              <a:ext uri="{FF2B5EF4-FFF2-40B4-BE49-F238E27FC236}">
                <a16:creationId xmlns="" xmlns:a16="http://schemas.microsoft.com/office/drawing/2014/main" id="{DE8DFD9E-49CC-9340-9778-A9FF3A2AF42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08996" y="4963021"/>
            <a:ext cx="1281945" cy="1281945"/>
          </a:xfrm>
          <a:prstGeom prst="rect">
            <a:avLst/>
          </a:prstGeom>
        </p:spPr>
      </p:pic>
      <p:pic>
        <p:nvPicPr>
          <p:cNvPr id="20" name="Picture 19">
            <a:extLst>
              <a:ext uri="{FF2B5EF4-FFF2-40B4-BE49-F238E27FC236}">
                <a16:creationId xmlns="" xmlns:a16="http://schemas.microsoft.com/office/drawing/2014/main" id="{B044AC59-8E79-1344-AC92-05554646867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3095" y="1703464"/>
            <a:ext cx="1218101" cy="1218101"/>
          </a:xfrm>
          <a:prstGeom prst="rect">
            <a:avLst/>
          </a:prstGeom>
        </p:spPr>
      </p:pic>
      <p:pic>
        <p:nvPicPr>
          <p:cNvPr id="22" name="Picture 21">
            <a:extLst>
              <a:ext uri="{FF2B5EF4-FFF2-40B4-BE49-F238E27FC236}">
                <a16:creationId xmlns="" xmlns:a16="http://schemas.microsoft.com/office/drawing/2014/main" id="{B5D460E0-00B4-D743-8FF7-C106DB4615CE}"/>
              </a:ext>
            </a:extLst>
          </p:cNvPr>
          <p:cNvPicPr>
            <a:picLocks noChangeAspect="1"/>
          </p:cNvPicPr>
          <p:nvPr/>
        </p:nvPicPr>
        <p:blipFill>
          <a:blip r:embed="rId6"/>
          <a:stretch>
            <a:fillRect/>
          </a:stretch>
        </p:blipFill>
        <p:spPr>
          <a:xfrm>
            <a:off x="7897081" y="1692450"/>
            <a:ext cx="1235410" cy="1235410"/>
          </a:xfrm>
          <a:prstGeom prst="rect">
            <a:avLst/>
          </a:prstGeom>
        </p:spPr>
      </p:pic>
      <p:pic>
        <p:nvPicPr>
          <p:cNvPr id="24" name="Picture 23">
            <a:extLst>
              <a:ext uri="{FF2B5EF4-FFF2-40B4-BE49-F238E27FC236}">
                <a16:creationId xmlns="" xmlns:a16="http://schemas.microsoft.com/office/drawing/2014/main" id="{004C5DAA-C625-3A4E-9313-898FC67774FB}"/>
              </a:ext>
            </a:extLst>
          </p:cNvPr>
          <p:cNvPicPr>
            <a:picLocks noChangeAspect="1"/>
          </p:cNvPicPr>
          <p:nvPr/>
        </p:nvPicPr>
        <p:blipFill>
          <a:blip r:embed="rId7"/>
          <a:stretch>
            <a:fillRect/>
          </a:stretch>
        </p:blipFill>
        <p:spPr>
          <a:xfrm>
            <a:off x="4969585" y="4908755"/>
            <a:ext cx="1319309" cy="1329380"/>
          </a:xfrm>
          <a:prstGeom prst="rect">
            <a:avLst/>
          </a:prstGeom>
        </p:spPr>
      </p:pic>
      <p:pic>
        <p:nvPicPr>
          <p:cNvPr id="26" name="Picture 25">
            <a:extLst>
              <a:ext uri="{FF2B5EF4-FFF2-40B4-BE49-F238E27FC236}">
                <a16:creationId xmlns="" xmlns:a16="http://schemas.microsoft.com/office/drawing/2014/main" id="{A389D3ED-8629-CA44-95A5-CF55CF197378}"/>
              </a:ext>
            </a:extLst>
          </p:cNvPr>
          <p:cNvPicPr>
            <a:picLocks noChangeAspect="1"/>
          </p:cNvPicPr>
          <p:nvPr/>
        </p:nvPicPr>
        <p:blipFill>
          <a:blip r:embed="rId8"/>
          <a:stretch>
            <a:fillRect/>
          </a:stretch>
        </p:blipFill>
        <p:spPr>
          <a:xfrm>
            <a:off x="5652050" y="954361"/>
            <a:ext cx="1353077" cy="1353077"/>
          </a:xfrm>
          <a:prstGeom prst="rect">
            <a:avLst/>
          </a:prstGeom>
        </p:spPr>
      </p:pic>
    </p:spTree>
    <p:extLst>
      <p:ext uri="{BB962C8B-B14F-4D97-AF65-F5344CB8AC3E}">
        <p14:creationId xmlns:p14="http://schemas.microsoft.com/office/powerpoint/2010/main" val="25825981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95046F91-D2BD-6349-BD43-5028D15B289A}"/>
              </a:ext>
            </a:extLst>
          </p:cNvPr>
          <p:cNvGrpSpPr/>
          <p:nvPr/>
        </p:nvGrpSpPr>
        <p:grpSpPr>
          <a:xfrm>
            <a:off x="448087" y="466139"/>
            <a:ext cx="8182886" cy="6091576"/>
            <a:chOff x="289063" y="203200"/>
            <a:chExt cx="8182886" cy="6091576"/>
          </a:xfrm>
        </p:grpSpPr>
        <p:sp>
          <p:nvSpPr>
            <p:cNvPr id="7" name="Rounded Rectangle 6">
              <a:extLst>
                <a:ext uri="{FF2B5EF4-FFF2-40B4-BE49-F238E27FC236}">
                  <a16:creationId xmlns="" xmlns:a16="http://schemas.microsoft.com/office/drawing/2014/main" id="{FA644D7F-A9C1-8A4E-BCA2-2D17BA6C15AD}"/>
                </a:ext>
              </a:extLst>
            </p:cNvPr>
            <p:cNvSpPr/>
            <p:nvPr/>
          </p:nvSpPr>
          <p:spPr>
            <a:xfrm>
              <a:off x="355856" y="3805607"/>
              <a:ext cx="2446093" cy="613824"/>
            </a:xfrm>
            <a:prstGeom prst="roundRect">
              <a:avLst/>
            </a:prstGeom>
            <a:solidFill>
              <a:srgbClr val="0080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Optima Regular" panose="02000503060000020004" pitchFamily="2" charset="0"/>
              </a:endParaRPr>
            </a:p>
          </p:txBody>
        </p:sp>
        <p:sp>
          <p:nvSpPr>
            <p:cNvPr id="8" name="TextBox 7">
              <a:extLst>
                <a:ext uri="{FF2B5EF4-FFF2-40B4-BE49-F238E27FC236}">
                  <a16:creationId xmlns="" xmlns:a16="http://schemas.microsoft.com/office/drawing/2014/main" id="{432EEE63-08A4-D541-9014-03A350F5DFA7}"/>
                </a:ext>
              </a:extLst>
            </p:cNvPr>
            <p:cNvSpPr txBox="1"/>
            <p:nvPr/>
          </p:nvSpPr>
          <p:spPr>
            <a:xfrm>
              <a:off x="368420" y="3800212"/>
              <a:ext cx="2437915" cy="584776"/>
            </a:xfrm>
            <a:prstGeom prst="rect">
              <a:avLst/>
            </a:prstGeom>
            <a:noFill/>
            <a:ln>
              <a:noFill/>
            </a:ln>
            <a:effectLst/>
          </p:spPr>
          <p:txBody>
            <a:bodyPr wrap="square" rtlCol="0">
              <a:spAutoFit/>
            </a:bodyPr>
            <a:lstStyle/>
            <a:p>
              <a:pPr algn="ctr" fontAlgn="auto">
                <a:spcBef>
                  <a:spcPts val="0"/>
                </a:spcBef>
                <a:spcAft>
                  <a:spcPts val="0"/>
                </a:spcAft>
              </a:pPr>
              <a:r>
                <a:rPr lang="en-US" sz="1600" dirty="0">
                  <a:solidFill>
                    <a:srgbClr val="000000"/>
                  </a:solidFill>
                  <a:latin typeface="Optima" panose="02000503060000020004" pitchFamily="2" charset="0"/>
                </a:rPr>
                <a:t>SCHEDULE REMOTE ACCESS BEAMTIME </a:t>
              </a:r>
            </a:p>
          </p:txBody>
        </p:sp>
        <p:sp>
          <p:nvSpPr>
            <p:cNvPr id="9" name="Rounded Rectangle 8">
              <a:extLst>
                <a:ext uri="{FF2B5EF4-FFF2-40B4-BE49-F238E27FC236}">
                  <a16:creationId xmlns="" xmlns:a16="http://schemas.microsoft.com/office/drawing/2014/main" id="{4C01C295-4007-6F49-B01A-9D83A2F081DF}"/>
                </a:ext>
              </a:extLst>
            </p:cNvPr>
            <p:cNvSpPr/>
            <p:nvPr/>
          </p:nvSpPr>
          <p:spPr>
            <a:xfrm>
              <a:off x="355856" y="3033503"/>
              <a:ext cx="2446093" cy="613824"/>
            </a:xfrm>
            <a:prstGeom prst="roundRect">
              <a:avLst/>
            </a:prstGeom>
            <a:solidFill>
              <a:srgbClr val="0080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Optima Regular" panose="02000503060000020004" pitchFamily="2" charset="0"/>
              </a:endParaRPr>
            </a:p>
          </p:txBody>
        </p:sp>
        <p:sp>
          <p:nvSpPr>
            <p:cNvPr id="10" name="Rounded Rectangle 9">
              <a:extLst>
                <a:ext uri="{FF2B5EF4-FFF2-40B4-BE49-F238E27FC236}">
                  <a16:creationId xmlns="" xmlns:a16="http://schemas.microsoft.com/office/drawing/2014/main" id="{B8322D55-2555-404E-BE7B-41283C851A32}"/>
                </a:ext>
              </a:extLst>
            </p:cNvPr>
            <p:cNvSpPr/>
            <p:nvPr/>
          </p:nvSpPr>
          <p:spPr>
            <a:xfrm>
              <a:off x="355856" y="2261400"/>
              <a:ext cx="2446093" cy="613824"/>
            </a:xfrm>
            <a:prstGeom prst="roundRect">
              <a:avLst/>
            </a:prstGeom>
            <a:solidFill>
              <a:srgbClr val="0080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Optima Regular" panose="02000503060000020004" pitchFamily="2" charset="0"/>
              </a:endParaRPr>
            </a:p>
          </p:txBody>
        </p:sp>
        <p:sp>
          <p:nvSpPr>
            <p:cNvPr id="11" name="Rounded Rectangle 10">
              <a:extLst>
                <a:ext uri="{FF2B5EF4-FFF2-40B4-BE49-F238E27FC236}">
                  <a16:creationId xmlns="" xmlns:a16="http://schemas.microsoft.com/office/drawing/2014/main" id="{AB1FAE4E-58EF-EE40-BD44-C172AD174A31}"/>
                </a:ext>
              </a:extLst>
            </p:cNvPr>
            <p:cNvSpPr/>
            <p:nvPr/>
          </p:nvSpPr>
          <p:spPr>
            <a:xfrm>
              <a:off x="355856" y="1503618"/>
              <a:ext cx="2446093" cy="599503"/>
            </a:xfrm>
            <a:prstGeom prst="roundRect">
              <a:avLst/>
            </a:prstGeom>
            <a:solidFill>
              <a:srgbClr val="0080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Optima Regular" panose="02000503060000020004" pitchFamily="2" charset="0"/>
              </a:endParaRPr>
            </a:p>
          </p:txBody>
        </p:sp>
        <p:sp>
          <p:nvSpPr>
            <p:cNvPr id="12" name="Rounded Rectangle 11">
              <a:extLst>
                <a:ext uri="{FF2B5EF4-FFF2-40B4-BE49-F238E27FC236}">
                  <a16:creationId xmlns="" xmlns:a16="http://schemas.microsoft.com/office/drawing/2014/main" id="{3E05F1EA-493D-734B-AB58-B94B1C5D87F8}"/>
                </a:ext>
              </a:extLst>
            </p:cNvPr>
            <p:cNvSpPr/>
            <p:nvPr/>
          </p:nvSpPr>
          <p:spPr>
            <a:xfrm>
              <a:off x="355856" y="745395"/>
              <a:ext cx="2446093" cy="613824"/>
            </a:xfrm>
            <a:prstGeom prst="roundRect">
              <a:avLst/>
            </a:prstGeom>
            <a:solidFill>
              <a:srgbClr val="0080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Optima Regular" panose="02000503060000020004" pitchFamily="2" charset="0"/>
              </a:endParaRPr>
            </a:p>
          </p:txBody>
        </p:sp>
        <p:sp>
          <p:nvSpPr>
            <p:cNvPr id="13" name="Rectangle 12">
              <a:extLst>
                <a:ext uri="{FF2B5EF4-FFF2-40B4-BE49-F238E27FC236}">
                  <a16:creationId xmlns="" xmlns:a16="http://schemas.microsoft.com/office/drawing/2014/main" id="{CD432902-4E5D-4042-AA1A-B7752291A4D1}"/>
                </a:ext>
              </a:extLst>
            </p:cNvPr>
            <p:cNvSpPr/>
            <p:nvPr/>
          </p:nvSpPr>
          <p:spPr>
            <a:xfrm>
              <a:off x="289063" y="203200"/>
              <a:ext cx="2579679" cy="4639405"/>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Optima Regular" panose="02000503060000020004" pitchFamily="2" charset="0"/>
              </a:endParaRPr>
            </a:p>
          </p:txBody>
        </p:sp>
        <p:sp>
          <p:nvSpPr>
            <p:cNvPr id="14" name="TextBox 13">
              <a:extLst>
                <a:ext uri="{FF2B5EF4-FFF2-40B4-BE49-F238E27FC236}">
                  <a16:creationId xmlns="" xmlns:a16="http://schemas.microsoft.com/office/drawing/2014/main" id="{5FE5BC2B-94BC-7B4F-81DC-A638F93C363D}"/>
                </a:ext>
              </a:extLst>
            </p:cNvPr>
            <p:cNvSpPr txBox="1"/>
            <p:nvPr/>
          </p:nvSpPr>
          <p:spPr>
            <a:xfrm>
              <a:off x="547077" y="882808"/>
              <a:ext cx="1992896" cy="338554"/>
            </a:xfrm>
            <a:prstGeom prst="rect">
              <a:avLst/>
            </a:prstGeom>
            <a:noFill/>
            <a:ln>
              <a:noFill/>
            </a:ln>
            <a:effectLst/>
          </p:spPr>
          <p:txBody>
            <a:bodyPr wrap="square" rtlCol="0">
              <a:spAutoFit/>
            </a:bodyPr>
            <a:lstStyle/>
            <a:p>
              <a:pPr algn="ctr" fontAlgn="auto">
                <a:spcBef>
                  <a:spcPts val="0"/>
                </a:spcBef>
                <a:spcAft>
                  <a:spcPts val="0"/>
                </a:spcAft>
              </a:pPr>
              <a:r>
                <a:rPr lang="en-US" sz="1600" dirty="0">
                  <a:solidFill>
                    <a:prstClr val="black"/>
                  </a:solidFill>
                  <a:latin typeface="Optima" panose="02000503060000020004" pitchFamily="2" charset="0"/>
                </a:rPr>
                <a:t>SEND PROPOSAL</a:t>
              </a:r>
            </a:p>
          </p:txBody>
        </p:sp>
        <p:sp>
          <p:nvSpPr>
            <p:cNvPr id="15" name="TextBox 14">
              <a:extLst>
                <a:ext uri="{FF2B5EF4-FFF2-40B4-BE49-F238E27FC236}">
                  <a16:creationId xmlns="" xmlns:a16="http://schemas.microsoft.com/office/drawing/2014/main" id="{361AE9D5-68B4-E646-BAAF-7C6F985A6580}"/>
                </a:ext>
              </a:extLst>
            </p:cNvPr>
            <p:cNvSpPr txBox="1"/>
            <p:nvPr/>
          </p:nvSpPr>
          <p:spPr>
            <a:xfrm>
              <a:off x="3537427" y="788921"/>
              <a:ext cx="1689181" cy="584776"/>
            </a:xfrm>
            <a:prstGeom prst="rect">
              <a:avLst/>
            </a:prstGeom>
            <a:solidFill>
              <a:schemeClr val="accent1">
                <a:alpha val="25000"/>
              </a:schemeClr>
            </a:solidFill>
            <a:ln>
              <a:solidFill>
                <a:schemeClr val="tx1"/>
              </a:solidFill>
            </a:ln>
          </p:spPr>
          <p:txBody>
            <a:bodyPr wrap="square" rtlCol="0">
              <a:spAutoFit/>
            </a:bodyPr>
            <a:lstStyle/>
            <a:p>
              <a:pPr algn="ctr" fontAlgn="auto">
                <a:spcBef>
                  <a:spcPts val="0"/>
                </a:spcBef>
                <a:spcAft>
                  <a:spcPts val="0"/>
                </a:spcAft>
              </a:pPr>
              <a:r>
                <a:rPr lang="en-US" sz="1600" dirty="0">
                  <a:solidFill>
                    <a:prstClr val="black"/>
                  </a:solidFill>
                  <a:latin typeface="Optima Regular" panose="02000503060000020004" pitchFamily="2" charset="0"/>
                </a:rPr>
                <a:t>Assessment by project leads</a:t>
              </a:r>
            </a:p>
          </p:txBody>
        </p:sp>
        <p:sp>
          <p:nvSpPr>
            <p:cNvPr id="16" name="TextBox 15">
              <a:extLst>
                <a:ext uri="{FF2B5EF4-FFF2-40B4-BE49-F238E27FC236}">
                  <a16:creationId xmlns="" xmlns:a16="http://schemas.microsoft.com/office/drawing/2014/main" id="{1485389A-E2CF-264E-B684-F9053053821E}"/>
                </a:ext>
              </a:extLst>
            </p:cNvPr>
            <p:cNvSpPr txBox="1"/>
            <p:nvPr/>
          </p:nvSpPr>
          <p:spPr>
            <a:xfrm>
              <a:off x="2952141" y="4262648"/>
              <a:ext cx="950830" cy="584776"/>
            </a:xfrm>
            <a:prstGeom prst="rect">
              <a:avLst/>
            </a:prstGeom>
            <a:solidFill>
              <a:srgbClr val="008000">
                <a:alpha val="25000"/>
              </a:srgbClr>
            </a:solidFill>
            <a:ln>
              <a:solidFill>
                <a:schemeClr val="tx1"/>
              </a:solidFill>
            </a:ln>
          </p:spPr>
          <p:txBody>
            <a:bodyPr wrap="square" rtlCol="0">
              <a:spAutoFit/>
            </a:bodyPr>
            <a:lstStyle/>
            <a:p>
              <a:pPr algn="ctr" fontAlgn="auto">
                <a:spcBef>
                  <a:spcPts val="0"/>
                </a:spcBef>
                <a:spcAft>
                  <a:spcPts val="0"/>
                </a:spcAft>
              </a:pPr>
              <a:r>
                <a:rPr lang="en-US" sz="1600" dirty="0">
                  <a:solidFill>
                    <a:prstClr val="black"/>
                  </a:solidFill>
                  <a:latin typeface="Optima Regular" panose="02000503060000020004" pitchFamily="2" charset="0"/>
                </a:rPr>
                <a:t>Remote </a:t>
              </a:r>
            </a:p>
            <a:p>
              <a:pPr algn="ctr" fontAlgn="auto">
                <a:spcBef>
                  <a:spcPts val="0"/>
                </a:spcBef>
                <a:spcAft>
                  <a:spcPts val="0"/>
                </a:spcAft>
              </a:pPr>
              <a:r>
                <a:rPr lang="en-US" sz="1600" dirty="0">
                  <a:solidFill>
                    <a:prstClr val="black"/>
                  </a:solidFill>
                  <a:latin typeface="Optima Regular" panose="02000503060000020004" pitchFamily="2" charset="0"/>
                </a:rPr>
                <a:t>access</a:t>
              </a:r>
            </a:p>
          </p:txBody>
        </p:sp>
        <p:sp>
          <p:nvSpPr>
            <p:cNvPr id="17" name="TextBox 16">
              <a:extLst>
                <a:ext uri="{FF2B5EF4-FFF2-40B4-BE49-F238E27FC236}">
                  <a16:creationId xmlns="" xmlns:a16="http://schemas.microsoft.com/office/drawing/2014/main" id="{A7DC4CDC-4138-164A-8194-F9943A6BA564}"/>
                </a:ext>
              </a:extLst>
            </p:cNvPr>
            <p:cNvSpPr txBox="1"/>
            <p:nvPr/>
          </p:nvSpPr>
          <p:spPr>
            <a:xfrm>
              <a:off x="6350987" y="3336362"/>
              <a:ext cx="1604858" cy="338554"/>
            </a:xfrm>
            <a:prstGeom prst="rect">
              <a:avLst/>
            </a:prstGeom>
            <a:solidFill>
              <a:srgbClr val="4F81BD">
                <a:alpha val="25000"/>
              </a:srgbClr>
            </a:solidFill>
            <a:ln>
              <a:solidFill>
                <a:schemeClr val="tx1"/>
              </a:solidFill>
            </a:ln>
          </p:spPr>
          <p:txBody>
            <a:bodyPr wrap="square" rtlCol="0">
              <a:spAutoFit/>
            </a:bodyPr>
            <a:lstStyle/>
            <a:p>
              <a:pPr algn="ctr" fontAlgn="auto">
                <a:spcBef>
                  <a:spcPts val="0"/>
                </a:spcBef>
                <a:spcAft>
                  <a:spcPts val="0"/>
                </a:spcAft>
              </a:pPr>
              <a:r>
                <a:rPr lang="en-US" sz="1600" dirty="0">
                  <a:solidFill>
                    <a:prstClr val="black"/>
                  </a:solidFill>
                  <a:latin typeface="Optima Regular" panose="02000503060000020004" pitchFamily="2" charset="0"/>
                </a:rPr>
                <a:t>Specialized MX</a:t>
              </a:r>
            </a:p>
          </p:txBody>
        </p:sp>
        <p:sp>
          <p:nvSpPr>
            <p:cNvPr id="18" name="TextBox 17">
              <a:extLst>
                <a:ext uri="{FF2B5EF4-FFF2-40B4-BE49-F238E27FC236}">
                  <a16:creationId xmlns="" xmlns:a16="http://schemas.microsoft.com/office/drawing/2014/main" id="{B521CDF9-D40F-9C42-A32D-15E55DD97FDC}"/>
                </a:ext>
              </a:extLst>
            </p:cNvPr>
            <p:cNvSpPr txBox="1"/>
            <p:nvPr/>
          </p:nvSpPr>
          <p:spPr>
            <a:xfrm>
              <a:off x="6336751" y="2192422"/>
              <a:ext cx="1610169" cy="338554"/>
            </a:xfrm>
            <a:prstGeom prst="rect">
              <a:avLst/>
            </a:prstGeom>
            <a:solidFill>
              <a:srgbClr val="4F81BD">
                <a:alpha val="25000"/>
              </a:srgbClr>
            </a:solidFill>
            <a:ln>
              <a:solidFill>
                <a:schemeClr val="tx1"/>
              </a:solidFill>
            </a:ln>
          </p:spPr>
          <p:txBody>
            <a:bodyPr wrap="square" rtlCol="0">
              <a:spAutoFit/>
            </a:bodyPr>
            <a:lstStyle/>
            <a:p>
              <a:pPr algn="ctr" fontAlgn="auto">
                <a:spcBef>
                  <a:spcPts val="0"/>
                </a:spcBef>
                <a:spcAft>
                  <a:spcPts val="0"/>
                </a:spcAft>
              </a:pPr>
              <a:r>
                <a:rPr lang="en-US" sz="1600" dirty="0">
                  <a:solidFill>
                    <a:prstClr val="black"/>
                  </a:solidFill>
                  <a:latin typeface="Optima Regular" panose="02000503060000020004" pitchFamily="2" charset="0"/>
                </a:rPr>
                <a:t>Solution state</a:t>
              </a:r>
            </a:p>
          </p:txBody>
        </p:sp>
        <p:sp>
          <p:nvSpPr>
            <p:cNvPr id="19" name="TextBox 18">
              <a:extLst>
                <a:ext uri="{FF2B5EF4-FFF2-40B4-BE49-F238E27FC236}">
                  <a16:creationId xmlns="" xmlns:a16="http://schemas.microsoft.com/office/drawing/2014/main" id="{E32AB1F9-7BD5-754A-8048-89F4BF1BC3CB}"/>
                </a:ext>
              </a:extLst>
            </p:cNvPr>
            <p:cNvSpPr txBox="1"/>
            <p:nvPr/>
          </p:nvSpPr>
          <p:spPr>
            <a:xfrm>
              <a:off x="368420" y="1593269"/>
              <a:ext cx="2437915" cy="338554"/>
            </a:xfrm>
            <a:prstGeom prst="rect">
              <a:avLst/>
            </a:prstGeom>
            <a:noFill/>
            <a:ln>
              <a:noFill/>
            </a:ln>
            <a:effectLst/>
          </p:spPr>
          <p:txBody>
            <a:bodyPr wrap="square" rtlCol="0">
              <a:spAutoFit/>
            </a:bodyPr>
            <a:lstStyle/>
            <a:p>
              <a:pPr algn="ctr" fontAlgn="auto">
                <a:spcBef>
                  <a:spcPts val="0"/>
                </a:spcBef>
                <a:spcAft>
                  <a:spcPts val="0"/>
                </a:spcAft>
              </a:pPr>
              <a:r>
                <a:rPr lang="en-US" sz="1600" dirty="0">
                  <a:solidFill>
                    <a:prstClr val="black"/>
                  </a:solidFill>
                  <a:latin typeface="Optima" panose="02000503060000020004" pitchFamily="2" charset="0"/>
                </a:rPr>
                <a:t>SCHEDULE SHIPMENT</a:t>
              </a:r>
            </a:p>
          </p:txBody>
        </p:sp>
        <p:sp>
          <p:nvSpPr>
            <p:cNvPr id="20" name="TextBox 19">
              <a:extLst>
                <a:ext uri="{FF2B5EF4-FFF2-40B4-BE49-F238E27FC236}">
                  <a16:creationId xmlns="" xmlns:a16="http://schemas.microsoft.com/office/drawing/2014/main" id="{5ECED8B2-A60A-0A42-8B88-B75F611E4EF5}"/>
                </a:ext>
              </a:extLst>
            </p:cNvPr>
            <p:cNvSpPr txBox="1"/>
            <p:nvPr/>
          </p:nvSpPr>
          <p:spPr>
            <a:xfrm>
              <a:off x="368420" y="3157086"/>
              <a:ext cx="2437915" cy="338554"/>
            </a:xfrm>
            <a:prstGeom prst="rect">
              <a:avLst/>
            </a:prstGeom>
            <a:noFill/>
            <a:ln>
              <a:noFill/>
            </a:ln>
            <a:effectLst/>
          </p:spPr>
          <p:txBody>
            <a:bodyPr wrap="square" rtlCol="0">
              <a:spAutoFit/>
            </a:bodyPr>
            <a:lstStyle/>
            <a:p>
              <a:pPr algn="ctr" fontAlgn="auto">
                <a:spcBef>
                  <a:spcPts val="0"/>
                </a:spcBef>
                <a:spcAft>
                  <a:spcPts val="0"/>
                </a:spcAft>
              </a:pPr>
              <a:r>
                <a:rPr lang="en-US" sz="1600" dirty="0">
                  <a:solidFill>
                    <a:prstClr val="black"/>
                  </a:solidFill>
                  <a:latin typeface="Optima" panose="02000503060000020004" pitchFamily="2" charset="0"/>
                </a:rPr>
                <a:t>VIEW YOUR DATA</a:t>
              </a:r>
            </a:p>
          </p:txBody>
        </p:sp>
        <p:cxnSp>
          <p:nvCxnSpPr>
            <p:cNvPr id="21" name="Straight Arrow Connector 20">
              <a:extLst>
                <a:ext uri="{FF2B5EF4-FFF2-40B4-BE49-F238E27FC236}">
                  <a16:creationId xmlns="" xmlns:a16="http://schemas.microsoft.com/office/drawing/2014/main" id="{F65EBCBC-830F-A447-B662-5BA6C4EA6093}"/>
                </a:ext>
              </a:extLst>
            </p:cNvPr>
            <p:cNvCxnSpPr/>
            <p:nvPr/>
          </p:nvCxnSpPr>
          <p:spPr>
            <a:xfrm>
              <a:off x="5226608" y="1029155"/>
              <a:ext cx="1265053" cy="9334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 xmlns:a16="http://schemas.microsoft.com/office/drawing/2014/main" id="{8EF8762A-0455-684A-8A15-ED72B1E6A400}"/>
                </a:ext>
              </a:extLst>
            </p:cNvPr>
            <p:cNvCxnSpPr/>
            <p:nvPr/>
          </p:nvCxnSpPr>
          <p:spPr>
            <a:xfrm>
              <a:off x="5226608" y="1017242"/>
              <a:ext cx="1047192" cy="119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 xmlns:a16="http://schemas.microsoft.com/office/drawing/2014/main" id="{E6A4BB75-D2B3-B74F-AEBE-274BE3D1F084}"/>
                </a:ext>
              </a:extLst>
            </p:cNvPr>
            <p:cNvCxnSpPr/>
            <p:nvPr/>
          </p:nvCxnSpPr>
          <p:spPr>
            <a:xfrm flipV="1">
              <a:off x="2789249" y="1037184"/>
              <a:ext cx="748178" cy="2"/>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 xmlns:a16="http://schemas.microsoft.com/office/drawing/2014/main" id="{FCA8DE70-5B66-134B-88A0-35CEDA781542}"/>
                </a:ext>
              </a:extLst>
            </p:cNvPr>
            <p:cNvSpPr txBox="1"/>
            <p:nvPr/>
          </p:nvSpPr>
          <p:spPr>
            <a:xfrm>
              <a:off x="3809999" y="2673716"/>
              <a:ext cx="1459835" cy="646331"/>
            </a:xfrm>
            <a:prstGeom prst="rect">
              <a:avLst/>
            </a:prstGeom>
            <a:noFill/>
            <a:ln>
              <a:solidFill>
                <a:schemeClr val="tx1"/>
              </a:solidFill>
            </a:ln>
          </p:spPr>
          <p:txBody>
            <a:bodyPr wrap="square" rtlCol="0">
              <a:spAutoFit/>
            </a:bodyPr>
            <a:lstStyle/>
            <a:p>
              <a:pPr algn="ctr" fontAlgn="auto">
                <a:spcBef>
                  <a:spcPts val="0"/>
                </a:spcBef>
                <a:spcAft>
                  <a:spcPts val="0"/>
                </a:spcAft>
              </a:pPr>
              <a:r>
                <a:rPr lang="en-US" dirty="0">
                  <a:solidFill>
                    <a:prstClr val="black"/>
                  </a:solidFill>
                  <a:latin typeface="Optima Regular" panose="02000503060000020004" pitchFamily="2" charset="0"/>
                </a:rPr>
                <a:t>CENTRAL DATABASE</a:t>
              </a:r>
            </a:p>
          </p:txBody>
        </p:sp>
        <p:sp>
          <p:nvSpPr>
            <p:cNvPr id="25" name="TextBox 24">
              <a:extLst>
                <a:ext uri="{FF2B5EF4-FFF2-40B4-BE49-F238E27FC236}">
                  <a16:creationId xmlns="" xmlns:a16="http://schemas.microsoft.com/office/drawing/2014/main" id="{E655A3B6-8325-2E48-ABCD-66F3BCE50EFC}"/>
                </a:ext>
              </a:extLst>
            </p:cNvPr>
            <p:cNvSpPr txBox="1"/>
            <p:nvPr/>
          </p:nvSpPr>
          <p:spPr>
            <a:xfrm>
              <a:off x="6388385" y="1080121"/>
              <a:ext cx="1558535" cy="338554"/>
            </a:xfrm>
            <a:prstGeom prst="rect">
              <a:avLst/>
            </a:prstGeom>
            <a:solidFill>
              <a:schemeClr val="accent1">
                <a:alpha val="25000"/>
              </a:schemeClr>
            </a:solidFill>
            <a:ln>
              <a:solidFill>
                <a:schemeClr val="tx1"/>
              </a:solidFill>
            </a:ln>
          </p:spPr>
          <p:txBody>
            <a:bodyPr wrap="square" rtlCol="0">
              <a:spAutoFit/>
            </a:bodyPr>
            <a:lstStyle/>
            <a:p>
              <a:pPr algn="ctr" fontAlgn="auto">
                <a:spcBef>
                  <a:spcPts val="0"/>
                </a:spcBef>
                <a:spcAft>
                  <a:spcPts val="0"/>
                </a:spcAft>
              </a:pPr>
              <a:r>
                <a:rPr lang="en-US" sz="1600" dirty="0">
                  <a:solidFill>
                    <a:prstClr val="black"/>
                  </a:solidFill>
                  <a:latin typeface="Optima Regular" panose="02000503060000020004" pitchFamily="2" charset="0"/>
                </a:rPr>
                <a:t>Rapid MX</a:t>
              </a:r>
            </a:p>
          </p:txBody>
        </p:sp>
        <p:cxnSp>
          <p:nvCxnSpPr>
            <p:cNvPr id="26" name="Straight Arrow Connector 25">
              <a:extLst>
                <a:ext uri="{FF2B5EF4-FFF2-40B4-BE49-F238E27FC236}">
                  <a16:creationId xmlns="" xmlns:a16="http://schemas.microsoft.com/office/drawing/2014/main" id="{2FB3A85F-311C-D048-970C-3620BCFD0F69}"/>
                </a:ext>
              </a:extLst>
            </p:cNvPr>
            <p:cNvCxnSpPr>
              <a:endCxn id="45" idx="1"/>
            </p:cNvCxnSpPr>
            <p:nvPr/>
          </p:nvCxnSpPr>
          <p:spPr>
            <a:xfrm>
              <a:off x="5226608" y="1037186"/>
              <a:ext cx="1265053" cy="20872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 xmlns:a16="http://schemas.microsoft.com/office/drawing/2014/main" id="{DF3224B6-894E-0C42-9C52-B29D669BCA58}"/>
                </a:ext>
              </a:extLst>
            </p:cNvPr>
            <p:cNvCxnSpPr/>
            <p:nvPr/>
          </p:nvCxnSpPr>
          <p:spPr>
            <a:xfrm flipV="1">
              <a:off x="6057235" y="2919951"/>
              <a:ext cx="0" cy="1691692"/>
            </a:xfrm>
            <a:prstGeom prst="straightConnector1">
              <a:avLst/>
            </a:prstGeom>
            <a:ln>
              <a:solidFill>
                <a:schemeClr val="accent2"/>
              </a:solidFill>
              <a:tailEnd type="none"/>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 xmlns:a16="http://schemas.microsoft.com/office/drawing/2014/main" id="{672ACC03-3104-324A-A674-F4E78F059179}"/>
                </a:ext>
              </a:extLst>
            </p:cNvPr>
            <p:cNvCxnSpPr/>
            <p:nvPr/>
          </p:nvCxnSpPr>
          <p:spPr>
            <a:xfrm>
              <a:off x="5036456" y="4611643"/>
              <a:ext cx="3371244" cy="0"/>
            </a:xfrm>
            <a:prstGeom prst="line">
              <a:avLst/>
            </a:prstGeom>
            <a:ln>
              <a:solidFill>
                <a:schemeClr val="accent2"/>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 xmlns:a16="http://schemas.microsoft.com/office/drawing/2014/main" id="{D865A657-2CA8-0C4C-AB37-171F8114C4CC}"/>
                </a:ext>
              </a:extLst>
            </p:cNvPr>
            <p:cNvCxnSpPr/>
            <p:nvPr/>
          </p:nvCxnSpPr>
          <p:spPr>
            <a:xfrm flipV="1">
              <a:off x="3902971" y="1373698"/>
              <a:ext cx="0" cy="1267902"/>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 xmlns:a16="http://schemas.microsoft.com/office/drawing/2014/main" id="{4948C150-CAE7-934C-B0F9-1829B66D6286}"/>
                </a:ext>
              </a:extLst>
            </p:cNvPr>
            <p:cNvCxnSpPr/>
            <p:nvPr/>
          </p:nvCxnSpPr>
          <p:spPr>
            <a:xfrm flipV="1">
              <a:off x="8416625" y="1243283"/>
              <a:ext cx="0" cy="336836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 xmlns:a16="http://schemas.microsoft.com/office/drawing/2014/main" id="{DAF451E4-310A-C448-82C5-4FF2CCCC62F1}"/>
                </a:ext>
              </a:extLst>
            </p:cNvPr>
            <p:cNvCxnSpPr/>
            <p:nvPr/>
          </p:nvCxnSpPr>
          <p:spPr>
            <a:xfrm flipV="1">
              <a:off x="7946920" y="3526417"/>
              <a:ext cx="460780" cy="2"/>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 xmlns:a16="http://schemas.microsoft.com/office/drawing/2014/main" id="{8A0899C3-7E28-3E4A-8D30-51551238810E}"/>
                </a:ext>
              </a:extLst>
            </p:cNvPr>
            <p:cNvCxnSpPr/>
            <p:nvPr/>
          </p:nvCxnSpPr>
          <p:spPr>
            <a:xfrm flipH="1">
              <a:off x="2806336" y="1243279"/>
              <a:ext cx="731091" cy="1203143"/>
            </a:xfrm>
            <a:prstGeom prst="straightConnector1">
              <a:avLst/>
            </a:prstGeom>
            <a:ln>
              <a:solidFill>
                <a:srgbClr val="0080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 xmlns:a16="http://schemas.microsoft.com/office/drawing/2014/main" id="{255DCFD5-90C2-5149-9150-1EA64210993A}"/>
                </a:ext>
              </a:extLst>
            </p:cNvPr>
            <p:cNvSpPr txBox="1"/>
            <p:nvPr/>
          </p:nvSpPr>
          <p:spPr>
            <a:xfrm>
              <a:off x="368420" y="2287809"/>
              <a:ext cx="2437915" cy="584776"/>
            </a:xfrm>
            <a:prstGeom prst="rect">
              <a:avLst/>
            </a:prstGeom>
            <a:noFill/>
            <a:ln>
              <a:noFill/>
            </a:ln>
            <a:effectLst/>
          </p:spPr>
          <p:txBody>
            <a:bodyPr wrap="square" rtlCol="0">
              <a:spAutoFit/>
            </a:bodyPr>
            <a:lstStyle/>
            <a:p>
              <a:pPr algn="ctr" fontAlgn="auto">
                <a:spcBef>
                  <a:spcPts val="0"/>
                </a:spcBef>
                <a:spcAft>
                  <a:spcPts val="0"/>
                </a:spcAft>
              </a:pPr>
              <a:r>
                <a:rPr lang="en-US" sz="1600" dirty="0">
                  <a:solidFill>
                    <a:prstClr val="black"/>
                  </a:solidFill>
                  <a:latin typeface="Optima" panose="02000503060000020004" pitchFamily="2" charset="0"/>
                </a:rPr>
                <a:t>SCHEDULE MEETING WITH TEAM LEADS</a:t>
              </a:r>
            </a:p>
          </p:txBody>
        </p:sp>
        <p:cxnSp>
          <p:nvCxnSpPr>
            <p:cNvPr id="34" name="Straight Arrow Connector 33">
              <a:extLst>
                <a:ext uri="{FF2B5EF4-FFF2-40B4-BE49-F238E27FC236}">
                  <a16:creationId xmlns="" xmlns:a16="http://schemas.microsoft.com/office/drawing/2014/main" id="{8DE4D526-4730-2644-9CA8-051C9E629332}"/>
                </a:ext>
              </a:extLst>
            </p:cNvPr>
            <p:cNvCxnSpPr>
              <a:endCxn id="15" idx="1"/>
            </p:cNvCxnSpPr>
            <p:nvPr/>
          </p:nvCxnSpPr>
          <p:spPr>
            <a:xfrm flipV="1">
              <a:off x="2789249" y="1081309"/>
              <a:ext cx="748178" cy="538609"/>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 xmlns:a16="http://schemas.microsoft.com/office/drawing/2014/main" id="{21EB6F00-8129-E04C-AE45-B2932CB09A06}"/>
                </a:ext>
              </a:extLst>
            </p:cNvPr>
            <p:cNvCxnSpPr/>
            <p:nvPr/>
          </p:nvCxnSpPr>
          <p:spPr>
            <a:xfrm>
              <a:off x="2789249" y="3174402"/>
              <a:ext cx="1020751" cy="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 xmlns:a16="http://schemas.microsoft.com/office/drawing/2014/main" id="{CC6BAEFC-073E-5F4E-9330-107503EF8CDA}"/>
                </a:ext>
              </a:extLst>
            </p:cNvPr>
            <p:cNvSpPr/>
            <p:nvPr/>
          </p:nvSpPr>
          <p:spPr>
            <a:xfrm>
              <a:off x="315462" y="5238884"/>
              <a:ext cx="589302" cy="266431"/>
            </a:xfrm>
            <a:prstGeom prst="rect">
              <a:avLst/>
            </a:prstGeom>
            <a:solidFill>
              <a:srgbClr val="008000">
                <a:alpha val="25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Optima Regular" panose="02000503060000020004" pitchFamily="2" charset="0"/>
              </a:endParaRPr>
            </a:p>
          </p:txBody>
        </p:sp>
        <p:sp>
          <p:nvSpPr>
            <p:cNvPr id="37" name="TextBox 36">
              <a:extLst>
                <a:ext uri="{FF2B5EF4-FFF2-40B4-BE49-F238E27FC236}">
                  <a16:creationId xmlns="" xmlns:a16="http://schemas.microsoft.com/office/drawing/2014/main" id="{CCAC1FE4-1330-8742-838D-0820B2730C7D}"/>
                </a:ext>
              </a:extLst>
            </p:cNvPr>
            <p:cNvSpPr txBox="1"/>
            <p:nvPr/>
          </p:nvSpPr>
          <p:spPr>
            <a:xfrm>
              <a:off x="874869" y="5193267"/>
              <a:ext cx="7597080" cy="369332"/>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Optima Regular" panose="02000503060000020004" pitchFamily="2" charset="0"/>
                </a:rPr>
                <a:t>User actions (send proposals, view data, schedule meetings and </a:t>
              </a:r>
              <a:r>
                <a:rPr lang="en-US" dirty="0" err="1">
                  <a:solidFill>
                    <a:prstClr val="black"/>
                  </a:solidFill>
                  <a:latin typeface="Optima Regular" panose="02000503060000020004" pitchFamily="2" charset="0"/>
                </a:rPr>
                <a:t>beamtime</a:t>
              </a:r>
              <a:r>
                <a:rPr lang="en-US" dirty="0">
                  <a:solidFill>
                    <a:prstClr val="black"/>
                  </a:solidFill>
                  <a:latin typeface="Optima Regular" panose="02000503060000020004" pitchFamily="2" charset="0"/>
                </a:rPr>
                <a:t>)</a:t>
              </a:r>
            </a:p>
          </p:txBody>
        </p:sp>
        <p:sp>
          <p:nvSpPr>
            <p:cNvPr id="38" name="Rectangle 37">
              <a:extLst>
                <a:ext uri="{FF2B5EF4-FFF2-40B4-BE49-F238E27FC236}">
                  <a16:creationId xmlns="" xmlns:a16="http://schemas.microsoft.com/office/drawing/2014/main" id="{C9E4110D-916E-4D49-8DE3-963407B5B83A}"/>
                </a:ext>
              </a:extLst>
            </p:cNvPr>
            <p:cNvSpPr/>
            <p:nvPr/>
          </p:nvSpPr>
          <p:spPr>
            <a:xfrm>
              <a:off x="315462" y="5607184"/>
              <a:ext cx="589302" cy="266431"/>
            </a:xfrm>
            <a:prstGeom prst="rect">
              <a:avLst/>
            </a:prstGeom>
            <a:solidFill>
              <a:schemeClr val="accent1">
                <a:alpha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Optima Regular" panose="02000503060000020004" pitchFamily="2" charset="0"/>
              </a:endParaRPr>
            </a:p>
          </p:txBody>
        </p:sp>
        <p:sp>
          <p:nvSpPr>
            <p:cNvPr id="39" name="TextBox 38">
              <a:extLst>
                <a:ext uri="{FF2B5EF4-FFF2-40B4-BE49-F238E27FC236}">
                  <a16:creationId xmlns="" xmlns:a16="http://schemas.microsoft.com/office/drawing/2014/main" id="{38355411-7CD7-C04E-A81C-BC31A7F222AA}"/>
                </a:ext>
              </a:extLst>
            </p:cNvPr>
            <p:cNvSpPr txBox="1"/>
            <p:nvPr/>
          </p:nvSpPr>
          <p:spPr>
            <a:xfrm>
              <a:off x="4051300" y="1810846"/>
              <a:ext cx="1371601" cy="584776"/>
            </a:xfrm>
            <a:prstGeom prst="rect">
              <a:avLst/>
            </a:prstGeom>
            <a:solidFill>
              <a:schemeClr val="accent1">
                <a:alpha val="25000"/>
              </a:schemeClr>
            </a:solidFill>
            <a:ln>
              <a:solidFill>
                <a:schemeClr val="tx1"/>
              </a:solidFill>
            </a:ln>
          </p:spPr>
          <p:txBody>
            <a:bodyPr wrap="square" rtlCol="0">
              <a:spAutoFit/>
            </a:bodyPr>
            <a:lstStyle/>
            <a:p>
              <a:pPr algn="ctr" fontAlgn="auto">
                <a:spcBef>
                  <a:spcPts val="0"/>
                </a:spcBef>
                <a:spcAft>
                  <a:spcPts val="0"/>
                </a:spcAft>
              </a:pPr>
              <a:r>
                <a:rPr lang="en-US" sz="1600" dirty="0">
                  <a:solidFill>
                    <a:prstClr val="black"/>
                  </a:solidFill>
                  <a:latin typeface="Optima Regular" panose="02000503060000020004" pitchFamily="2" charset="0"/>
                </a:rPr>
                <a:t>Manual reprocessing</a:t>
              </a:r>
            </a:p>
          </p:txBody>
        </p:sp>
        <p:sp>
          <p:nvSpPr>
            <p:cNvPr id="40" name="TextBox 39">
              <a:extLst>
                <a:ext uri="{FF2B5EF4-FFF2-40B4-BE49-F238E27FC236}">
                  <a16:creationId xmlns="" xmlns:a16="http://schemas.microsoft.com/office/drawing/2014/main" id="{780A5AE5-6450-9042-99D5-C6F2118A1575}"/>
                </a:ext>
              </a:extLst>
            </p:cNvPr>
            <p:cNvSpPr txBox="1"/>
            <p:nvPr/>
          </p:nvSpPr>
          <p:spPr>
            <a:xfrm>
              <a:off x="874869" y="5557144"/>
              <a:ext cx="7528664" cy="369332"/>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Optima Regular" panose="02000503060000020004" pitchFamily="2" charset="0"/>
                </a:rPr>
                <a:t>Staff actions (assess proposals, collect and process data, feedback on data)</a:t>
              </a:r>
            </a:p>
          </p:txBody>
        </p:sp>
        <p:sp>
          <p:nvSpPr>
            <p:cNvPr id="41" name="Rectangle 40">
              <a:extLst>
                <a:ext uri="{FF2B5EF4-FFF2-40B4-BE49-F238E27FC236}">
                  <a16:creationId xmlns="" xmlns:a16="http://schemas.microsoft.com/office/drawing/2014/main" id="{8AD97020-05EE-1F47-A0D6-572E826E6877}"/>
                </a:ext>
              </a:extLst>
            </p:cNvPr>
            <p:cNvSpPr/>
            <p:nvPr/>
          </p:nvSpPr>
          <p:spPr>
            <a:xfrm>
              <a:off x="318477" y="5975484"/>
              <a:ext cx="589302" cy="266431"/>
            </a:xfrm>
            <a:prstGeom prst="rect">
              <a:avLst/>
            </a:prstGeom>
            <a:solidFill>
              <a:srgbClr val="C0504D">
                <a:alpha val="25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Optima Regular" panose="02000503060000020004" pitchFamily="2" charset="0"/>
              </a:endParaRPr>
            </a:p>
          </p:txBody>
        </p:sp>
        <p:sp>
          <p:nvSpPr>
            <p:cNvPr id="42" name="TextBox 41">
              <a:extLst>
                <a:ext uri="{FF2B5EF4-FFF2-40B4-BE49-F238E27FC236}">
                  <a16:creationId xmlns="" xmlns:a16="http://schemas.microsoft.com/office/drawing/2014/main" id="{A0FD3235-4AC8-CB4C-BCFC-0EC11A4DBED5}"/>
                </a:ext>
              </a:extLst>
            </p:cNvPr>
            <p:cNvSpPr txBox="1"/>
            <p:nvPr/>
          </p:nvSpPr>
          <p:spPr>
            <a:xfrm>
              <a:off x="874869" y="5925444"/>
              <a:ext cx="6941900" cy="369332"/>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Optima Regular" panose="02000503060000020004" pitchFamily="2" charset="0"/>
                </a:rPr>
                <a:t>Automated actions (saving, transmitting, analyzing data and metrics)</a:t>
              </a:r>
            </a:p>
          </p:txBody>
        </p:sp>
        <p:cxnSp>
          <p:nvCxnSpPr>
            <p:cNvPr id="43" name="Straight Arrow Connector 42">
              <a:extLst>
                <a:ext uri="{FF2B5EF4-FFF2-40B4-BE49-F238E27FC236}">
                  <a16:creationId xmlns="" xmlns:a16="http://schemas.microsoft.com/office/drawing/2014/main" id="{845B1173-6936-8841-A257-39670E58438F}"/>
                </a:ext>
              </a:extLst>
            </p:cNvPr>
            <p:cNvCxnSpPr/>
            <p:nvPr/>
          </p:nvCxnSpPr>
          <p:spPr>
            <a:xfrm flipV="1">
              <a:off x="2789249" y="4017817"/>
              <a:ext cx="602746" cy="1"/>
            </a:xfrm>
            <a:prstGeom prst="straightConnector1">
              <a:avLst/>
            </a:prstGeom>
            <a:ln>
              <a:solidFill>
                <a:srgbClr val="008000"/>
              </a:solidFill>
              <a:tailEnd type="non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 xmlns:a16="http://schemas.microsoft.com/office/drawing/2014/main" id="{17E11BE6-7A57-2745-B431-3DED9D550657}"/>
                </a:ext>
              </a:extLst>
            </p:cNvPr>
            <p:cNvCxnSpPr/>
            <p:nvPr/>
          </p:nvCxnSpPr>
          <p:spPr>
            <a:xfrm flipH="1">
              <a:off x="4491242" y="1400421"/>
              <a:ext cx="4120" cy="4104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5" name="Oval 44">
              <a:extLst>
                <a:ext uri="{FF2B5EF4-FFF2-40B4-BE49-F238E27FC236}">
                  <a16:creationId xmlns="" xmlns:a16="http://schemas.microsoft.com/office/drawing/2014/main" id="{CF40C272-1043-FB47-AB42-6B53AA977C71}"/>
                </a:ext>
              </a:extLst>
            </p:cNvPr>
            <p:cNvSpPr/>
            <p:nvPr/>
          </p:nvSpPr>
          <p:spPr>
            <a:xfrm>
              <a:off x="6209295" y="2984287"/>
              <a:ext cx="1928117" cy="957330"/>
            </a:xfrm>
            <a:prstGeom prst="ellipse">
              <a:avLst/>
            </a:prstGeom>
            <a:no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Optima Regular" panose="02000503060000020004" pitchFamily="2" charset="0"/>
              </a:endParaRPr>
            </a:p>
          </p:txBody>
        </p:sp>
        <p:sp>
          <p:nvSpPr>
            <p:cNvPr id="46" name="TextBox 45">
              <a:extLst>
                <a:ext uri="{FF2B5EF4-FFF2-40B4-BE49-F238E27FC236}">
                  <a16:creationId xmlns="" xmlns:a16="http://schemas.microsoft.com/office/drawing/2014/main" id="{840A5A86-79EF-1B44-90FE-5348BBB50320}"/>
                </a:ext>
              </a:extLst>
            </p:cNvPr>
            <p:cNvSpPr txBox="1"/>
            <p:nvPr/>
          </p:nvSpPr>
          <p:spPr>
            <a:xfrm>
              <a:off x="6955513" y="764612"/>
              <a:ext cx="851515" cy="369332"/>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Optima Regular" panose="02000503060000020004" pitchFamily="2" charset="0"/>
                </a:rPr>
                <a:t>Core 1</a:t>
              </a:r>
            </a:p>
          </p:txBody>
        </p:sp>
        <p:sp>
          <p:nvSpPr>
            <p:cNvPr id="47" name="TextBox 46">
              <a:extLst>
                <a:ext uri="{FF2B5EF4-FFF2-40B4-BE49-F238E27FC236}">
                  <a16:creationId xmlns="" xmlns:a16="http://schemas.microsoft.com/office/drawing/2014/main" id="{6BC84A2D-7A41-5243-A4E2-0ACA793633BC}"/>
                </a:ext>
              </a:extLst>
            </p:cNvPr>
            <p:cNvSpPr txBox="1"/>
            <p:nvPr/>
          </p:nvSpPr>
          <p:spPr>
            <a:xfrm>
              <a:off x="6980913" y="1867030"/>
              <a:ext cx="851515" cy="369332"/>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Optima Regular" panose="02000503060000020004" pitchFamily="2" charset="0"/>
                </a:rPr>
                <a:t>Core 2</a:t>
              </a:r>
            </a:p>
          </p:txBody>
        </p:sp>
        <p:sp>
          <p:nvSpPr>
            <p:cNvPr id="48" name="TextBox 47">
              <a:extLst>
                <a:ext uri="{FF2B5EF4-FFF2-40B4-BE49-F238E27FC236}">
                  <a16:creationId xmlns="" xmlns:a16="http://schemas.microsoft.com/office/drawing/2014/main" id="{153D4FFD-2D90-0944-9A27-E8A3D5472231}"/>
                </a:ext>
              </a:extLst>
            </p:cNvPr>
            <p:cNvSpPr txBox="1"/>
            <p:nvPr/>
          </p:nvSpPr>
          <p:spPr>
            <a:xfrm>
              <a:off x="6980913" y="2997640"/>
              <a:ext cx="851515" cy="369332"/>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Optima Regular" panose="02000503060000020004" pitchFamily="2" charset="0"/>
                </a:rPr>
                <a:t>Core 3</a:t>
              </a:r>
            </a:p>
          </p:txBody>
        </p:sp>
        <p:sp>
          <p:nvSpPr>
            <p:cNvPr id="49" name="TextBox 48">
              <a:extLst>
                <a:ext uri="{FF2B5EF4-FFF2-40B4-BE49-F238E27FC236}">
                  <a16:creationId xmlns="" xmlns:a16="http://schemas.microsoft.com/office/drawing/2014/main" id="{B9480D47-A549-D847-972D-E3E486CD7081}"/>
                </a:ext>
              </a:extLst>
            </p:cNvPr>
            <p:cNvSpPr txBox="1"/>
            <p:nvPr/>
          </p:nvSpPr>
          <p:spPr>
            <a:xfrm>
              <a:off x="659663" y="315914"/>
              <a:ext cx="1802435" cy="338554"/>
            </a:xfrm>
            <a:prstGeom prst="rect">
              <a:avLst/>
            </a:prstGeom>
            <a:noFill/>
            <a:ln>
              <a:noFill/>
            </a:ln>
          </p:spPr>
          <p:txBody>
            <a:bodyPr wrap="square" rtlCol="0">
              <a:spAutoFit/>
            </a:bodyPr>
            <a:lstStyle/>
            <a:p>
              <a:pPr algn="ctr" fontAlgn="auto">
                <a:spcBef>
                  <a:spcPts val="0"/>
                </a:spcBef>
                <a:spcAft>
                  <a:spcPts val="0"/>
                </a:spcAft>
              </a:pPr>
              <a:r>
                <a:rPr lang="en-US" sz="1600" dirty="0">
                  <a:solidFill>
                    <a:prstClr val="black"/>
                  </a:solidFill>
                  <a:latin typeface="Optima Regular" panose="02000503060000020004" pitchFamily="2" charset="0"/>
                </a:rPr>
                <a:t>USER PORTAL</a:t>
              </a:r>
            </a:p>
          </p:txBody>
        </p:sp>
        <p:sp>
          <p:nvSpPr>
            <p:cNvPr id="50" name="TextBox 49">
              <a:extLst>
                <a:ext uri="{FF2B5EF4-FFF2-40B4-BE49-F238E27FC236}">
                  <a16:creationId xmlns="" xmlns:a16="http://schemas.microsoft.com/office/drawing/2014/main" id="{A7957A78-C743-7440-BA11-8F891152FD7B}"/>
                </a:ext>
              </a:extLst>
            </p:cNvPr>
            <p:cNvSpPr txBox="1"/>
            <p:nvPr/>
          </p:nvSpPr>
          <p:spPr>
            <a:xfrm>
              <a:off x="4050634" y="3598141"/>
              <a:ext cx="1371601" cy="584776"/>
            </a:xfrm>
            <a:prstGeom prst="rect">
              <a:avLst/>
            </a:prstGeom>
            <a:solidFill>
              <a:schemeClr val="accent2">
                <a:alpha val="25000"/>
              </a:schemeClr>
            </a:solidFill>
            <a:ln>
              <a:solidFill>
                <a:schemeClr val="tx1"/>
              </a:solidFill>
            </a:ln>
          </p:spPr>
          <p:txBody>
            <a:bodyPr wrap="square" rtlCol="0">
              <a:spAutoFit/>
            </a:bodyPr>
            <a:lstStyle/>
            <a:p>
              <a:pPr algn="ctr" fontAlgn="auto">
                <a:spcBef>
                  <a:spcPts val="0"/>
                </a:spcBef>
                <a:spcAft>
                  <a:spcPts val="0"/>
                </a:spcAft>
              </a:pPr>
              <a:r>
                <a:rPr lang="en-US" sz="1600" dirty="0">
                  <a:solidFill>
                    <a:prstClr val="black"/>
                  </a:solidFill>
                  <a:latin typeface="Optima Regular" panose="02000503060000020004" pitchFamily="2" charset="0"/>
                </a:rPr>
                <a:t>Automatic reprocessing</a:t>
              </a:r>
            </a:p>
          </p:txBody>
        </p:sp>
        <p:cxnSp>
          <p:nvCxnSpPr>
            <p:cNvPr id="51" name="Straight Arrow Connector 50">
              <a:extLst>
                <a:ext uri="{FF2B5EF4-FFF2-40B4-BE49-F238E27FC236}">
                  <a16:creationId xmlns="" xmlns:a16="http://schemas.microsoft.com/office/drawing/2014/main" id="{ED0AC6C4-8C56-144B-93BA-042D28315DE6}"/>
                </a:ext>
              </a:extLst>
            </p:cNvPr>
            <p:cNvCxnSpPr/>
            <p:nvPr/>
          </p:nvCxnSpPr>
          <p:spPr>
            <a:xfrm flipV="1">
              <a:off x="4288042" y="3334116"/>
              <a:ext cx="0" cy="230402"/>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 xmlns:a16="http://schemas.microsoft.com/office/drawing/2014/main" id="{E1A68355-2206-794D-A2F3-CF443F468526}"/>
                </a:ext>
              </a:extLst>
            </p:cNvPr>
            <p:cNvCxnSpPr/>
            <p:nvPr/>
          </p:nvCxnSpPr>
          <p:spPr>
            <a:xfrm flipH="1" flipV="1">
              <a:off x="5269835" y="2919951"/>
              <a:ext cx="787402" cy="1419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 xmlns:a16="http://schemas.microsoft.com/office/drawing/2014/main" id="{B02BEFC8-F4F2-6C47-BA5E-1CF6E7FB2FE2}"/>
                </a:ext>
              </a:extLst>
            </p:cNvPr>
            <p:cNvCxnSpPr/>
            <p:nvPr/>
          </p:nvCxnSpPr>
          <p:spPr>
            <a:xfrm rot="10800000" flipV="1">
              <a:off x="4567442" y="3334116"/>
              <a:ext cx="0" cy="230402"/>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 xmlns:a16="http://schemas.microsoft.com/office/drawing/2014/main" id="{E09BF662-42B2-934C-B4EA-9BD95AE7CDA7}"/>
                </a:ext>
              </a:extLst>
            </p:cNvPr>
            <p:cNvCxnSpPr/>
            <p:nvPr/>
          </p:nvCxnSpPr>
          <p:spPr>
            <a:xfrm rot="10800000" flipV="1">
              <a:off x="4491242" y="2419716"/>
              <a:ext cx="0" cy="230402"/>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55" name="Oval 54">
              <a:extLst>
                <a:ext uri="{FF2B5EF4-FFF2-40B4-BE49-F238E27FC236}">
                  <a16:creationId xmlns="" xmlns:a16="http://schemas.microsoft.com/office/drawing/2014/main" id="{23DC4D81-B73C-FB44-B15F-3541A9835881}"/>
                </a:ext>
              </a:extLst>
            </p:cNvPr>
            <p:cNvSpPr/>
            <p:nvPr/>
          </p:nvSpPr>
          <p:spPr>
            <a:xfrm>
              <a:off x="6209295" y="1874557"/>
              <a:ext cx="1928117" cy="957330"/>
            </a:xfrm>
            <a:prstGeom prst="ellipse">
              <a:avLst/>
            </a:prstGeom>
            <a:no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Optima Regular" panose="02000503060000020004" pitchFamily="2" charset="0"/>
              </a:endParaRPr>
            </a:p>
          </p:txBody>
        </p:sp>
        <p:sp>
          <p:nvSpPr>
            <p:cNvPr id="56" name="Oval 55">
              <a:extLst>
                <a:ext uri="{FF2B5EF4-FFF2-40B4-BE49-F238E27FC236}">
                  <a16:creationId xmlns="" xmlns:a16="http://schemas.microsoft.com/office/drawing/2014/main" id="{E375EE4B-DAE1-2F44-B648-1DFC7103F154}"/>
                </a:ext>
              </a:extLst>
            </p:cNvPr>
            <p:cNvSpPr/>
            <p:nvPr/>
          </p:nvSpPr>
          <p:spPr>
            <a:xfrm>
              <a:off x="6209295" y="769657"/>
              <a:ext cx="1928117" cy="957330"/>
            </a:xfrm>
            <a:prstGeom prst="ellipse">
              <a:avLst/>
            </a:prstGeom>
            <a:no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Optima Regular" panose="02000503060000020004" pitchFamily="2" charset="0"/>
              </a:endParaRPr>
            </a:p>
          </p:txBody>
        </p:sp>
        <p:cxnSp>
          <p:nvCxnSpPr>
            <p:cNvPr id="57" name="Straight Arrow Connector 56">
              <a:extLst>
                <a:ext uri="{FF2B5EF4-FFF2-40B4-BE49-F238E27FC236}">
                  <a16:creationId xmlns="" xmlns:a16="http://schemas.microsoft.com/office/drawing/2014/main" id="{D447717D-7DAA-EB4E-9028-18C42A9CCD06}"/>
                </a:ext>
              </a:extLst>
            </p:cNvPr>
            <p:cNvCxnSpPr/>
            <p:nvPr/>
          </p:nvCxnSpPr>
          <p:spPr>
            <a:xfrm flipV="1">
              <a:off x="7955845" y="2391439"/>
              <a:ext cx="460780" cy="2"/>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 xmlns:a16="http://schemas.microsoft.com/office/drawing/2014/main" id="{CF6CEC25-8EC5-8745-A884-46E1386673BA}"/>
                </a:ext>
              </a:extLst>
            </p:cNvPr>
            <p:cNvCxnSpPr/>
            <p:nvPr/>
          </p:nvCxnSpPr>
          <p:spPr>
            <a:xfrm flipV="1">
              <a:off x="7955845" y="1243279"/>
              <a:ext cx="460780" cy="2"/>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 xmlns:a16="http://schemas.microsoft.com/office/drawing/2014/main" id="{EEF35D04-45CC-4743-9876-0E7BE4468C7B}"/>
                </a:ext>
              </a:extLst>
            </p:cNvPr>
            <p:cNvCxnSpPr/>
            <p:nvPr/>
          </p:nvCxnSpPr>
          <p:spPr>
            <a:xfrm>
              <a:off x="3389456" y="4017818"/>
              <a:ext cx="0" cy="24483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 xmlns:a16="http://schemas.microsoft.com/office/drawing/2014/main" id="{3E5619B4-21EF-C443-BCAB-C4B2CF230959}"/>
                </a:ext>
              </a:extLst>
            </p:cNvPr>
            <p:cNvSpPr txBox="1"/>
            <p:nvPr/>
          </p:nvSpPr>
          <p:spPr>
            <a:xfrm>
              <a:off x="4050634" y="4261158"/>
              <a:ext cx="1007199" cy="584776"/>
            </a:xfrm>
            <a:prstGeom prst="rect">
              <a:avLst/>
            </a:prstGeom>
            <a:solidFill>
              <a:schemeClr val="accent2">
                <a:alpha val="25000"/>
              </a:schemeClr>
            </a:solidFill>
            <a:ln>
              <a:solidFill>
                <a:schemeClr val="tx1"/>
              </a:solidFill>
            </a:ln>
          </p:spPr>
          <p:txBody>
            <a:bodyPr wrap="square" rtlCol="0">
              <a:spAutoFit/>
            </a:bodyPr>
            <a:lstStyle/>
            <a:p>
              <a:pPr algn="ctr" fontAlgn="auto">
                <a:spcBef>
                  <a:spcPts val="0"/>
                </a:spcBef>
                <a:spcAft>
                  <a:spcPts val="0"/>
                </a:spcAft>
              </a:pPr>
              <a:r>
                <a:rPr lang="en-US" sz="1600" dirty="0">
                  <a:solidFill>
                    <a:prstClr val="black"/>
                  </a:solidFill>
                  <a:latin typeface="Optima Regular" panose="02000503060000020004" pitchFamily="2" charset="0"/>
                </a:rPr>
                <a:t>Metrics analysis</a:t>
              </a:r>
            </a:p>
          </p:txBody>
        </p:sp>
        <p:cxnSp>
          <p:nvCxnSpPr>
            <p:cNvPr id="61" name="Straight Arrow Connector 60">
              <a:extLst>
                <a:ext uri="{FF2B5EF4-FFF2-40B4-BE49-F238E27FC236}">
                  <a16:creationId xmlns="" xmlns:a16="http://schemas.microsoft.com/office/drawing/2014/main" id="{13A04299-756A-9447-B3B1-5EA74381540F}"/>
                </a:ext>
              </a:extLst>
            </p:cNvPr>
            <p:cNvCxnSpPr/>
            <p:nvPr/>
          </p:nvCxnSpPr>
          <p:spPr>
            <a:xfrm flipH="1">
              <a:off x="5062903" y="4394714"/>
              <a:ext cx="197078" cy="1"/>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 xmlns:a16="http://schemas.microsoft.com/office/drawing/2014/main" id="{0FBAAFA7-0CB3-2642-8C0C-9B75F58D33CB}"/>
                </a:ext>
              </a:extLst>
            </p:cNvPr>
            <p:cNvCxnSpPr/>
            <p:nvPr/>
          </p:nvCxnSpPr>
          <p:spPr>
            <a:xfrm flipV="1">
              <a:off x="5269835" y="4182917"/>
              <a:ext cx="0" cy="211798"/>
            </a:xfrm>
            <a:prstGeom prst="straightConnector1">
              <a:avLst/>
            </a:prstGeom>
            <a:ln>
              <a:solidFill>
                <a:schemeClr val="accent2"/>
              </a:solidFill>
              <a:tailEnd type="none"/>
            </a:ln>
          </p:spPr>
          <p:style>
            <a:lnRef idx="2">
              <a:schemeClr val="accent1"/>
            </a:lnRef>
            <a:fillRef idx="0">
              <a:schemeClr val="accent1"/>
            </a:fillRef>
            <a:effectRef idx="1">
              <a:schemeClr val="accent1"/>
            </a:effectRef>
            <a:fontRef idx="minor">
              <a:schemeClr val="tx1"/>
            </a:fontRef>
          </p:style>
        </p:cxnSp>
        <p:sp>
          <p:nvSpPr>
            <p:cNvPr id="63" name="Oval 62">
              <a:extLst>
                <a:ext uri="{FF2B5EF4-FFF2-40B4-BE49-F238E27FC236}">
                  <a16:creationId xmlns="" xmlns:a16="http://schemas.microsoft.com/office/drawing/2014/main" id="{B7F2E877-AEB5-AE4B-9CE9-0991B63A587E}"/>
                </a:ext>
              </a:extLst>
            </p:cNvPr>
            <p:cNvSpPr/>
            <p:nvPr/>
          </p:nvSpPr>
          <p:spPr>
            <a:xfrm>
              <a:off x="3537427" y="2530976"/>
              <a:ext cx="2469008" cy="2472823"/>
            </a:xfrm>
            <a:prstGeom prst="ellipse">
              <a:avLst/>
            </a:prstGeom>
            <a:no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Optima Regular" panose="02000503060000020004" pitchFamily="2" charset="0"/>
              </a:endParaRPr>
            </a:p>
          </p:txBody>
        </p:sp>
      </p:grpSp>
    </p:spTree>
    <p:extLst>
      <p:ext uri="{BB962C8B-B14F-4D97-AF65-F5344CB8AC3E}">
        <p14:creationId xmlns:p14="http://schemas.microsoft.com/office/powerpoint/2010/main" val="16087091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559B5F-3BBF-324F-83DB-ED8C2AA9E817}"/>
              </a:ext>
            </a:extLst>
          </p:cNvPr>
          <p:cNvSpPr>
            <a:spLocks noGrp="1"/>
          </p:cNvSpPr>
          <p:nvPr>
            <p:ph type="title"/>
          </p:nvPr>
        </p:nvSpPr>
        <p:spPr>
          <a:xfrm>
            <a:off x="0" y="0"/>
            <a:ext cx="9144000" cy="1143000"/>
          </a:xfrm>
        </p:spPr>
        <p:txBody>
          <a:bodyPr/>
          <a:lstStyle/>
          <a:p>
            <a:r>
              <a:rPr lang="en-US" dirty="0"/>
              <a:t>ALS-ENABLE site and data access</a:t>
            </a:r>
          </a:p>
        </p:txBody>
      </p:sp>
      <p:sp>
        <p:nvSpPr>
          <p:cNvPr id="3" name="Content Placeholder 2">
            <a:extLst>
              <a:ext uri="{FF2B5EF4-FFF2-40B4-BE49-F238E27FC236}">
                <a16:creationId xmlns="" xmlns:a16="http://schemas.microsoft.com/office/drawing/2014/main" id="{ADCA0BF9-78FB-DE47-BA8B-4163BA34284C}"/>
              </a:ext>
            </a:extLst>
          </p:cNvPr>
          <p:cNvSpPr>
            <a:spLocks noGrp="1"/>
          </p:cNvSpPr>
          <p:nvPr>
            <p:ph idx="1"/>
          </p:nvPr>
        </p:nvSpPr>
        <p:spPr>
          <a:xfrm>
            <a:off x="455030" y="1246891"/>
            <a:ext cx="7886700" cy="4351338"/>
          </a:xfrm>
        </p:spPr>
        <p:txBody>
          <a:bodyPr/>
          <a:lstStyle/>
          <a:p>
            <a:r>
              <a:rPr lang="en-US" dirty="0"/>
              <a:t>Applying for beamtime</a:t>
            </a:r>
          </a:p>
          <a:p>
            <a:r>
              <a:rPr lang="en-US" dirty="0"/>
              <a:t>Data archiving</a:t>
            </a:r>
          </a:p>
          <a:p>
            <a:r>
              <a:rPr lang="en-US" dirty="0"/>
              <a:t>Data portal</a:t>
            </a:r>
          </a:p>
        </p:txBody>
      </p:sp>
      <p:pic>
        <p:nvPicPr>
          <p:cNvPr id="6" name="Picture 5">
            <a:extLst>
              <a:ext uri="{FF2B5EF4-FFF2-40B4-BE49-F238E27FC236}">
                <a16:creationId xmlns="" xmlns:a16="http://schemas.microsoft.com/office/drawing/2014/main" id="{3C585287-D1E4-E141-AE46-790932CFDB60}"/>
              </a:ext>
            </a:extLst>
          </p:cNvPr>
          <p:cNvPicPr>
            <a:picLocks noChangeAspect="1"/>
          </p:cNvPicPr>
          <p:nvPr/>
        </p:nvPicPr>
        <p:blipFill>
          <a:blip r:embed="rId2"/>
          <a:stretch>
            <a:fillRect/>
          </a:stretch>
        </p:blipFill>
        <p:spPr>
          <a:xfrm>
            <a:off x="149150" y="3088046"/>
            <a:ext cx="3877394" cy="2801730"/>
          </a:xfrm>
          <a:prstGeom prst="rect">
            <a:avLst/>
          </a:prstGeom>
        </p:spPr>
      </p:pic>
      <p:pic>
        <p:nvPicPr>
          <p:cNvPr id="8" name="Picture 7">
            <a:extLst>
              <a:ext uri="{FF2B5EF4-FFF2-40B4-BE49-F238E27FC236}">
                <a16:creationId xmlns="" xmlns:a16="http://schemas.microsoft.com/office/drawing/2014/main" id="{5E8FC9EA-44D5-114F-B102-27C0DACAFD6E}"/>
              </a:ext>
            </a:extLst>
          </p:cNvPr>
          <p:cNvPicPr>
            <a:picLocks noChangeAspect="1"/>
          </p:cNvPicPr>
          <p:nvPr/>
        </p:nvPicPr>
        <p:blipFill>
          <a:blip r:embed="rId3"/>
          <a:stretch>
            <a:fillRect/>
          </a:stretch>
        </p:blipFill>
        <p:spPr>
          <a:xfrm>
            <a:off x="2620213" y="4456074"/>
            <a:ext cx="6574679" cy="1371539"/>
          </a:xfrm>
          <a:prstGeom prst="rect">
            <a:avLst/>
          </a:prstGeom>
        </p:spPr>
      </p:pic>
      <p:sp>
        <p:nvSpPr>
          <p:cNvPr id="9" name="Oval 8">
            <a:extLst>
              <a:ext uri="{FF2B5EF4-FFF2-40B4-BE49-F238E27FC236}">
                <a16:creationId xmlns="" xmlns:a16="http://schemas.microsoft.com/office/drawing/2014/main" id="{746A2DF1-6FDE-CF42-935D-6F67B8AC38D4}"/>
              </a:ext>
            </a:extLst>
          </p:cNvPr>
          <p:cNvSpPr/>
          <p:nvPr/>
        </p:nvSpPr>
        <p:spPr>
          <a:xfrm>
            <a:off x="331304" y="4916556"/>
            <a:ext cx="1577009" cy="3313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cxnSp>
        <p:nvCxnSpPr>
          <p:cNvPr id="11" name="Straight Arrow Connector 10">
            <a:extLst>
              <a:ext uri="{FF2B5EF4-FFF2-40B4-BE49-F238E27FC236}">
                <a16:creationId xmlns="" xmlns:a16="http://schemas.microsoft.com/office/drawing/2014/main" id="{3B533655-58E0-E944-974C-4F9B915ABC86}"/>
              </a:ext>
            </a:extLst>
          </p:cNvPr>
          <p:cNvCxnSpPr>
            <a:stCxn id="9" idx="6"/>
          </p:cNvCxnSpPr>
          <p:nvPr/>
        </p:nvCxnSpPr>
        <p:spPr>
          <a:xfrm>
            <a:off x="1908313" y="5082208"/>
            <a:ext cx="768626"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44531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DE0F4D-AB20-0845-BFD4-AD4A100432AD}"/>
              </a:ext>
            </a:extLst>
          </p:cNvPr>
          <p:cNvSpPr>
            <a:spLocks noGrp="1"/>
          </p:cNvSpPr>
          <p:nvPr>
            <p:ph type="title"/>
          </p:nvPr>
        </p:nvSpPr>
        <p:spPr>
          <a:xfrm>
            <a:off x="0" y="0"/>
            <a:ext cx="9144000" cy="1143000"/>
          </a:xfrm>
        </p:spPr>
        <p:txBody>
          <a:bodyPr/>
          <a:lstStyle/>
          <a:p>
            <a:r>
              <a:rPr lang="en-US" dirty="0"/>
              <a:t>ALS-ENABLE website</a:t>
            </a:r>
          </a:p>
        </p:txBody>
      </p:sp>
      <p:pic>
        <p:nvPicPr>
          <p:cNvPr id="3" name="alsenable_tutorial2.mov">
            <a:hlinkClick r:id="" action="ppaction://media"/>
            <a:extLst>
              <a:ext uri="{FF2B5EF4-FFF2-40B4-BE49-F238E27FC236}">
                <a16:creationId xmlns="" xmlns:a16="http://schemas.microsoft.com/office/drawing/2014/main" id="{2698EBFA-EE4D-B54A-9C08-C531DE412BA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1444" y="999316"/>
            <a:ext cx="8575288" cy="5359555"/>
          </a:xfrm>
          <a:prstGeom prst="rect">
            <a:avLst/>
          </a:prstGeom>
        </p:spPr>
      </p:pic>
    </p:spTree>
    <p:extLst>
      <p:ext uri="{BB962C8B-B14F-4D97-AF65-F5344CB8AC3E}">
        <p14:creationId xmlns:p14="http://schemas.microsoft.com/office/powerpoint/2010/main" val="19749570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6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Structural Biology Summary</a:t>
            </a:r>
            <a:endParaRPr lang="en-US" dirty="0"/>
          </a:p>
        </p:txBody>
      </p:sp>
      <p:sp>
        <p:nvSpPr>
          <p:cNvPr id="3" name="Content Placeholder 2"/>
          <p:cNvSpPr>
            <a:spLocks noGrp="1"/>
          </p:cNvSpPr>
          <p:nvPr>
            <p:ph idx="1"/>
          </p:nvPr>
        </p:nvSpPr>
        <p:spPr>
          <a:xfrm>
            <a:off x="1489435" y="1828800"/>
            <a:ext cx="7197364" cy="4297363"/>
          </a:xfrm>
        </p:spPr>
        <p:txBody>
          <a:bodyPr/>
          <a:lstStyle/>
          <a:p>
            <a:pPr marL="514350" indent="-514350">
              <a:lnSpc>
                <a:spcPct val="150000"/>
              </a:lnSpc>
              <a:buFont typeface="+mj-lt"/>
              <a:buAutoNum type="arabicPeriod"/>
            </a:pPr>
            <a:r>
              <a:rPr lang="en-US" dirty="0" smtClean="0">
                <a:solidFill>
                  <a:srgbClr val="006600"/>
                </a:solidFill>
              </a:rPr>
              <a:t>Lots of effort to make it easier</a:t>
            </a:r>
          </a:p>
          <a:p>
            <a:pPr marL="514350" indent="-514350">
              <a:lnSpc>
                <a:spcPct val="150000"/>
              </a:lnSpc>
              <a:buFont typeface="+mj-lt"/>
              <a:buAutoNum type="arabicPeriod"/>
            </a:pPr>
            <a:r>
              <a:rPr lang="en-US" dirty="0" smtClean="0">
                <a:solidFill>
                  <a:srgbClr val="006600"/>
                </a:solidFill>
              </a:rPr>
              <a:t>It is still hard</a:t>
            </a:r>
          </a:p>
          <a:p>
            <a:pPr marL="514350" indent="-514350">
              <a:lnSpc>
                <a:spcPct val="150000"/>
              </a:lnSpc>
              <a:buFont typeface="+mj-lt"/>
              <a:buAutoNum type="arabicPeriod"/>
            </a:pPr>
            <a:r>
              <a:rPr lang="en-US" dirty="0" smtClean="0">
                <a:solidFill>
                  <a:srgbClr val="006600"/>
                </a:solidFill>
              </a:rPr>
              <a:t>Success/failure is predictable</a:t>
            </a:r>
          </a:p>
          <a:p>
            <a:pPr marL="514350" indent="-514350">
              <a:lnSpc>
                <a:spcPct val="150000"/>
              </a:lnSpc>
              <a:buFont typeface="+mj-lt"/>
              <a:buAutoNum type="arabicPeriod"/>
            </a:pPr>
            <a:r>
              <a:rPr lang="en-US" dirty="0" smtClean="0">
                <a:solidFill>
                  <a:srgbClr val="006600"/>
                </a:solidFill>
              </a:rPr>
              <a:t>High-end scattering detectors</a:t>
            </a:r>
          </a:p>
          <a:p>
            <a:pPr marL="514350" indent="-514350">
              <a:lnSpc>
                <a:spcPct val="150000"/>
              </a:lnSpc>
              <a:buFont typeface="+mj-lt"/>
              <a:buAutoNum type="arabicPeriod"/>
            </a:pPr>
            <a:r>
              <a:rPr lang="en-US" dirty="0" smtClean="0">
                <a:solidFill>
                  <a:srgbClr val="006600"/>
                </a:solidFill>
              </a:rPr>
              <a:t>Built-in XAS spectrometers</a:t>
            </a:r>
            <a:endParaRPr lang="en-US" dirty="0">
              <a:solidFill>
                <a:srgbClr val="006600"/>
              </a:solidFill>
            </a:endParaRPr>
          </a:p>
        </p:txBody>
      </p:sp>
    </p:spTree>
    <p:extLst>
      <p:ext uri="{BB962C8B-B14F-4D97-AF65-F5344CB8AC3E}">
        <p14:creationId xmlns:p14="http://schemas.microsoft.com/office/powerpoint/2010/main" val="116136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altLang="en-US" sz="5400" b="1">
                <a:solidFill>
                  <a:schemeClr val="tx1"/>
                </a:solidFill>
                <a:latin typeface="Arial" charset="0"/>
              </a:rPr>
              <a:t>20 Amino Acids</a:t>
            </a:r>
          </a:p>
        </p:txBody>
      </p:sp>
      <p:sp>
        <p:nvSpPr>
          <p:cNvPr id="119829" name="Oval 21"/>
          <p:cNvSpPr>
            <a:spLocks noChangeAspect="1" noChangeArrowheads="1"/>
          </p:cNvSpPr>
          <p:nvPr/>
        </p:nvSpPr>
        <p:spPr bwMode="auto">
          <a:xfrm>
            <a:off x="1893888" y="4122738"/>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830" name="Oval 22"/>
          <p:cNvSpPr>
            <a:spLocks noChangeAspect="1" noChangeArrowheads="1"/>
          </p:cNvSpPr>
          <p:nvPr/>
        </p:nvSpPr>
        <p:spPr bwMode="auto">
          <a:xfrm>
            <a:off x="2116138" y="4248150"/>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831" name="Oval 23"/>
          <p:cNvSpPr>
            <a:spLocks noChangeAspect="1" noChangeArrowheads="1"/>
          </p:cNvSpPr>
          <p:nvPr/>
        </p:nvSpPr>
        <p:spPr bwMode="auto">
          <a:xfrm>
            <a:off x="1685925" y="4264025"/>
            <a:ext cx="288925"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832" name="Oval 24"/>
          <p:cNvSpPr>
            <a:spLocks noChangeAspect="1" noChangeArrowheads="1"/>
          </p:cNvSpPr>
          <p:nvPr/>
        </p:nvSpPr>
        <p:spPr bwMode="auto">
          <a:xfrm>
            <a:off x="1898650" y="3910013"/>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833" name="Oval 25"/>
          <p:cNvSpPr>
            <a:spLocks noChangeAspect="1" noChangeArrowheads="1"/>
          </p:cNvSpPr>
          <p:nvPr/>
        </p:nvSpPr>
        <p:spPr bwMode="auto">
          <a:xfrm>
            <a:off x="2382838" y="4189413"/>
            <a:ext cx="287337"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834" name="Oval 26"/>
          <p:cNvSpPr>
            <a:spLocks noChangeAspect="1" noChangeArrowheads="1"/>
          </p:cNvSpPr>
          <p:nvPr/>
        </p:nvSpPr>
        <p:spPr bwMode="auto">
          <a:xfrm>
            <a:off x="2116138" y="4497388"/>
            <a:ext cx="288925" cy="263525"/>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835" name="Oval 27"/>
          <p:cNvSpPr>
            <a:spLocks noChangeAspect="1" noChangeArrowheads="1"/>
          </p:cNvSpPr>
          <p:nvPr/>
        </p:nvSpPr>
        <p:spPr bwMode="auto">
          <a:xfrm>
            <a:off x="2055813" y="3743325"/>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836" name="Oval 28"/>
          <p:cNvSpPr>
            <a:spLocks noChangeAspect="1" noChangeArrowheads="1"/>
          </p:cNvSpPr>
          <p:nvPr/>
        </p:nvSpPr>
        <p:spPr bwMode="auto">
          <a:xfrm>
            <a:off x="1931988" y="3540125"/>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837" name="Oval 29"/>
          <p:cNvSpPr>
            <a:spLocks noChangeAspect="1" noChangeArrowheads="1"/>
          </p:cNvSpPr>
          <p:nvPr/>
        </p:nvSpPr>
        <p:spPr bwMode="auto">
          <a:xfrm>
            <a:off x="2079625" y="3359150"/>
            <a:ext cx="287338"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863" name="Oval 55"/>
          <p:cNvSpPr>
            <a:spLocks noChangeAspect="1" noChangeArrowheads="1"/>
          </p:cNvSpPr>
          <p:nvPr/>
        </p:nvSpPr>
        <p:spPr bwMode="auto">
          <a:xfrm>
            <a:off x="1984375" y="3138488"/>
            <a:ext cx="288925" cy="26193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878" name="Oval 70"/>
          <p:cNvSpPr>
            <a:spLocks noChangeAspect="1" noChangeArrowheads="1"/>
          </p:cNvSpPr>
          <p:nvPr/>
        </p:nvSpPr>
        <p:spPr bwMode="auto">
          <a:xfrm>
            <a:off x="585788" y="41576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879" name="Oval 71"/>
          <p:cNvSpPr>
            <a:spLocks noChangeAspect="1" noChangeArrowheads="1"/>
          </p:cNvSpPr>
          <p:nvPr/>
        </p:nvSpPr>
        <p:spPr bwMode="auto">
          <a:xfrm>
            <a:off x="808038" y="4283075"/>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880" name="Oval 72"/>
          <p:cNvSpPr>
            <a:spLocks noChangeAspect="1" noChangeArrowheads="1"/>
          </p:cNvSpPr>
          <p:nvPr/>
        </p:nvSpPr>
        <p:spPr bwMode="auto">
          <a:xfrm>
            <a:off x="377825" y="4298950"/>
            <a:ext cx="287338"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881" name="Oval 73"/>
          <p:cNvSpPr>
            <a:spLocks noChangeAspect="1" noChangeArrowheads="1"/>
          </p:cNvSpPr>
          <p:nvPr/>
        </p:nvSpPr>
        <p:spPr bwMode="auto">
          <a:xfrm>
            <a:off x="590550" y="3944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882" name="Oval 74"/>
          <p:cNvSpPr>
            <a:spLocks noChangeAspect="1" noChangeArrowheads="1"/>
          </p:cNvSpPr>
          <p:nvPr/>
        </p:nvSpPr>
        <p:spPr bwMode="auto">
          <a:xfrm>
            <a:off x="1074738" y="4224338"/>
            <a:ext cx="287337"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883" name="Oval 75"/>
          <p:cNvSpPr>
            <a:spLocks noChangeAspect="1" noChangeArrowheads="1"/>
          </p:cNvSpPr>
          <p:nvPr/>
        </p:nvSpPr>
        <p:spPr bwMode="auto">
          <a:xfrm>
            <a:off x="808038" y="4532313"/>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884" name="Oval 76"/>
          <p:cNvSpPr>
            <a:spLocks noChangeAspect="1" noChangeArrowheads="1"/>
          </p:cNvSpPr>
          <p:nvPr/>
        </p:nvSpPr>
        <p:spPr bwMode="auto">
          <a:xfrm>
            <a:off x="747713" y="3776663"/>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885" name="Oval 77"/>
          <p:cNvSpPr>
            <a:spLocks noChangeAspect="1" noChangeArrowheads="1"/>
          </p:cNvSpPr>
          <p:nvPr/>
        </p:nvSpPr>
        <p:spPr bwMode="auto">
          <a:xfrm>
            <a:off x="623888" y="35750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886" name="Oval 78"/>
          <p:cNvSpPr>
            <a:spLocks noChangeAspect="1" noChangeArrowheads="1"/>
          </p:cNvSpPr>
          <p:nvPr/>
        </p:nvSpPr>
        <p:spPr bwMode="auto">
          <a:xfrm>
            <a:off x="769938" y="3392488"/>
            <a:ext cx="288925" cy="263525"/>
          </a:xfrm>
          <a:prstGeom prst="ellipse">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19887" name="Oval 79"/>
          <p:cNvSpPr>
            <a:spLocks noChangeAspect="1" noChangeArrowheads="1"/>
          </p:cNvSpPr>
          <p:nvPr/>
        </p:nvSpPr>
        <p:spPr bwMode="auto">
          <a:xfrm>
            <a:off x="676275" y="3173413"/>
            <a:ext cx="288925" cy="2619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Tree>
    <p:extLst>
      <p:ext uri="{BB962C8B-B14F-4D97-AF65-F5344CB8AC3E}">
        <p14:creationId xmlns:p14="http://schemas.microsoft.com/office/powerpoint/2010/main" val="4332952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4B74C6-1AA4-074A-AFB4-DF5C5DA18F24}"/>
              </a:ext>
            </a:extLst>
          </p:cNvPr>
          <p:cNvSpPr>
            <a:spLocks noGrp="1"/>
          </p:cNvSpPr>
          <p:nvPr>
            <p:ph type="title"/>
          </p:nvPr>
        </p:nvSpPr>
        <p:spPr>
          <a:xfrm>
            <a:off x="149150" y="1197689"/>
            <a:ext cx="8720095" cy="2033816"/>
          </a:xfrm>
        </p:spPr>
        <p:txBody>
          <a:bodyPr>
            <a:noAutofit/>
          </a:bodyPr>
          <a:lstStyle/>
          <a:p>
            <a:pPr>
              <a:lnSpc>
                <a:spcPct val="150000"/>
              </a:lnSpc>
            </a:pPr>
            <a:r>
              <a:rPr lang="en-US" sz="2400" dirty="0"/>
              <a:t>Core 1: </a:t>
            </a:r>
            <a:r>
              <a:rPr lang="en-US" sz="2400" dirty="0" err="1"/>
              <a:t>Autocollection</a:t>
            </a:r>
            <a:r>
              <a:rPr lang="en-US" sz="2400" dirty="0"/>
              <a:t/>
            </a:r>
            <a:br>
              <a:rPr lang="en-US" sz="2400" dirty="0"/>
            </a:br>
            <a:r>
              <a:rPr lang="en-US" sz="2400" dirty="0"/>
              <a:t>Core 2: SEC-SAXS</a:t>
            </a:r>
            <a:br>
              <a:rPr lang="en-US" sz="2400" dirty="0"/>
            </a:br>
            <a:r>
              <a:rPr lang="en-US" sz="2400" dirty="0"/>
              <a:t>Core 3: Multi-crystal MX, multi-temperature MX, plate screening</a:t>
            </a:r>
          </a:p>
        </p:txBody>
      </p:sp>
      <p:pic>
        <p:nvPicPr>
          <p:cNvPr id="5" name="Picture 4">
            <a:extLst>
              <a:ext uri="{FF2B5EF4-FFF2-40B4-BE49-F238E27FC236}">
                <a16:creationId xmlns="" xmlns:a16="http://schemas.microsoft.com/office/drawing/2014/main" id="{1B9396AA-8570-1942-A584-C2231F26D2C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1944" t="16906" r="9825" b="49652"/>
          <a:stretch/>
        </p:blipFill>
        <p:spPr>
          <a:xfrm>
            <a:off x="510930" y="4147275"/>
            <a:ext cx="1575523" cy="817195"/>
          </a:xfrm>
          <a:prstGeom prst="rect">
            <a:avLst/>
          </a:prstGeom>
          <a:ln>
            <a:solidFill>
              <a:schemeClr val="tx1"/>
            </a:solidFill>
          </a:ln>
        </p:spPr>
      </p:pic>
      <p:sp>
        <p:nvSpPr>
          <p:cNvPr id="19" name="Title 1">
            <a:extLst>
              <a:ext uri="{FF2B5EF4-FFF2-40B4-BE49-F238E27FC236}">
                <a16:creationId xmlns="" xmlns:a16="http://schemas.microsoft.com/office/drawing/2014/main" id="{B301B4D3-EF23-7E43-BB65-A2313308F0A4}"/>
              </a:ext>
            </a:extLst>
          </p:cNvPr>
          <p:cNvSpPr txBox="1">
            <a:spLocks/>
          </p:cNvSpPr>
          <p:nvPr/>
        </p:nvSpPr>
        <p:spPr>
          <a:xfrm>
            <a:off x="149150" y="223025"/>
            <a:ext cx="7886700" cy="77629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800" kern="1200">
                <a:solidFill>
                  <a:schemeClr val="tx1"/>
                </a:solidFill>
                <a:latin typeface="Optima" panose="02000503060000020004" pitchFamily="2" charset="0"/>
                <a:ea typeface="+mj-ea"/>
                <a:cs typeface="+mj-cs"/>
              </a:defRPr>
            </a:lvl1pPr>
          </a:lstStyle>
          <a:p>
            <a:pPr fontAlgn="auto">
              <a:spcAft>
                <a:spcPts val="0"/>
              </a:spcAft>
            </a:pPr>
            <a:r>
              <a:rPr lang="en-US" dirty="0">
                <a:solidFill>
                  <a:prstClr val="black"/>
                </a:solidFill>
              </a:rPr>
              <a:t>ALS-ENABLE Year 1 projects</a:t>
            </a:r>
          </a:p>
        </p:txBody>
      </p:sp>
      <p:pic>
        <p:nvPicPr>
          <p:cNvPr id="20" name="Picture 19">
            <a:extLst>
              <a:ext uri="{FF2B5EF4-FFF2-40B4-BE49-F238E27FC236}">
                <a16:creationId xmlns="" xmlns:a16="http://schemas.microsoft.com/office/drawing/2014/main" id="{A1A1A56B-F2D3-1B4E-9ACB-BA208D94D120}"/>
              </a:ext>
            </a:extLst>
          </p:cNvPr>
          <p:cNvPicPr>
            <a:picLocks noChangeAspect="1"/>
          </p:cNvPicPr>
          <p:nvPr/>
        </p:nvPicPr>
        <p:blipFill>
          <a:blip r:embed="rId3"/>
          <a:stretch>
            <a:fillRect/>
          </a:stretch>
        </p:blipFill>
        <p:spPr>
          <a:xfrm>
            <a:off x="3899515" y="4147275"/>
            <a:ext cx="4934571" cy="2511502"/>
          </a:xfrm>
          <a:prstGeom prst="rect">
            <a:avLst/>
          </a:prstGeom>
        </p:spPr>
      </p:pic>
      <p:pic>
        <p:nvPicPr>
          <p:cNvPr id="6" name="Picture 5">
            <a:extLst>
              <a:ext uri="{FF2B5EF4-FFF2-40B4-BE49-F238E27FC236}">
                <a16:creationId xmlns="" xmlns:a16="http://schemas.microsoft.com/office/drawing/2014/main" id="{A348C493-2885-E440-9D3F-0253861CE98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0973" t="16209" r="12255" b="48982"/>
          <a:stretch/>
        </p:blipFill>
        <p:spPr>
          <a:xfrm>
            <a:off x="1298691" y="4864673"/>
            <a:ext cx="1543330" cy="859220"/>
          </a:xfrm>
          <a:prstGeom prst="rect">
            <a:avLst/>
          </a:prstGeom>
        </p:spPr>
      </p:pic>
      <p:pic>
        <p:nvPicPr>
          <p:cNvPr id="7" name="Picture 6">
            <a:extLst>
              <a:ext uri="{FF2B5EF4-FFF2-40B4-BE49-F238E27FC236}">
                <a16:creationId xmlns="" xmlns:a16="http://schemas.microsoft.com/office/drawing/2014/main" id="{18931528-8481-0C41-BB2C-C422D2EAF34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2007" t="14792" r="13059" b="48625"/>
          <a:stretch/>
        </p:blipFill>
        <p:spPr>
          <a:xfrm>
            <a:off x="2188695" y="5657448"/>
            <a:ext cx="1441087" cy="805007"/>
          </a:xfrm>
          <a:prstGeom prst="rect">
            <a:avLst/>
          </a:prstGeom>
        </p:spPr>
      </p:pic>
    </p:spTree>
    <p:extLst>
      <p:ext uri="{BB962C8B-B14F-4D97-AF65-F5344CB8AC3E}">
        <p14:creationId xmlns:p14="http://schemas.microsoft.com/office/powerpoint/2010/main" val="4979565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5FC9FC-D2B0-424C-A9A9-4261CC2876E1}"/>
              </a:ext>
            </a:extLst>
          </p:cNvPr>
          <p:cNvSpPr>
            <a:spLocks noGrp="1"/>
          </p:cNvSpPr>
          <p:nvPr>
            <p:ph type="title"/>
          </p:nvPr>
        </p:nvSpPr>
        <p:spPr/>
        <p:txBody>
          <a:bodyPr/>
          <a:lstStyle/>
          <a:p>
            <a:r>
              <a:rPr lang="en-US" dirty="0"/>
              <a:t>Looking ahead to ALS-U</a:t>
            </a:r>
          </a:p>
        </p:txBody>
      </p:sp>
      <p:sp>
        <p:nvSpPr>
          <p:cNvPr id="3" name="Google Shape;612;p61">
            <a:extLst>
              <a:ext uri="{FF2B5EF4-FFF2-40B4-BE49-F238E27FC236}">
                <a16:creationId xmlns="" xmlns:a16="http://schemas.microsoft.com/office/drawing/2014/main" id="{FBA8C246-C1DE-DE46-977F-3C4E918376D5}"/>
              </a:ext>
            </a:extLst>
          </p:cNvPr>
          <p:cNvSpPr/>
          <p:nvPr/>
        </p:nvSpPr>
        <p:spPr>
          <a:xfrm>
            <a:off x="1033704" y="1381324"/>
            <a:ext cx="4040100" cy="376500"/>
          </a:xfrm>
          <a:prstGeom prst="rect">
            <a:avLst/>
          </a:prstGeom>
          <a:noFill/>
          <a:ln>
            <a:noFill/>
          </a:ln>
        </p:spPr>
        <p:txBody>
          <a:bodyPr spcFirstLastPara="1" wrap="square" lIns="45700" tIns="45700" rIns="45700" bIns="45700" anchor="b" anchorCtr="0">
            <a:noAutofit/>
          </a:bodyPr>
          <a:lstStyle/>
          <a:p>
            <a:pPr algn="ctr" fontAlgn="auto">
              <a:spcBef>
                <a:spcPts val="0"/>
              </a:spcBef>
              <a:spcAft>
                <a:spcPts val="0"/>
              </a:spcAft>
            </a:pPr>
            <a:r>
              <a:rPr lang="en" sz="2400" dirty="0">
                <a:solidFill>
                  <a:prstClr val="black"/>
                </a:solidFill>
                <a:latin typeface="Optima" panose="02000503060000020004" pitchFamily="2" charset="0"/>
                <a:ea typeface="Calibri"/>
                <a:cs typeface="Calibri"/>
                <a:sym typeface="Calibri"/>
              </a:rPr>
              <a:t>Brightness</a:t>
            </a:r>
            <a:endParaRPr sz="2400" dirty="0">
              <a:solidFill>
                <a:prstClr val="black"/>
              </a:solidFill>
              <a:latin typeface="Optima" panose="02000503060000020004" pitchFamily="2" charset="0"/>
              <a:ea typeface="Calibri"/>
              <a:cs typeface="Calibri"/>
              <a:sym typeface="Calibri"/>
            </a:endParaRPr>
          </a:p>
        </p:txBody>
      </p:sp>
      <p:pic>
        <p:nvPicPr>
          <p:cNvPr id="4" name="Google Shape;613;p61">
            <a:extLst>
              <a:ext uri="{FF2B5EF4-FFF2-40B4-BE49-F238E27FC236}">
                <a16:creationId xmlns="" xmlns:a16="http://schemas.microsoft.com/office/drawing/2014/main" id="{D8179A0E-1912-324F-AE33-3E763869A45B}"/>
              </a:ext>
            </a:extLst>
          </p:cNvPr>
          <p:cNvPicPr preferRelativeResize="0"/>
          <p:nvPr/>
        </p:nvPicPr>
        <p:blipFill rotWithShape="1">
          <a:blip r:embed="rId2">
            <a:alphaModFix/>
          </a:blip>
          <a:srcRect/>
          <a:stretch/>
        </p:blipFill>
        <p:spPr>
          <a:xfrm>
            <a:off x="689264" y="1752600"/>
            <a:ext cx="4729071" cy="4267201"/>
          </a:xfrm>
          <a:prstGeom prst="rect">
            <a:avLst/>
          </a:prstGeom>
          <a:noFill/>
          <a:ln>
            <a:noFill/>
          </a:ln>
        </p:spPr>
      </p:pic>
      <p:pic>
        <p:nvPicPr>
          <p:cNvPr id="5" name="Google Shape;614;p61" descr="beamspot_als.pdf">
            <a:extLst>
              <a:ext uri="{FF2B5EF4-FFF2-40B4-BE49-F238E27FC236}">
                <a16:creationId xmlns="" xmlns:a16="http://schemas.microsoft.com/office/drawing/2014/main" id="{07EEE2AB-44A0-344C-B10B-B6AF4EB765B1}"/>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684183" y="1690034"/>
            <a:ext cx="2521822" cy="1891366"/>
          </a:xfrm>
          <a:prstGeom prst="rect">
            <a:avLst/>
          </a:prstGeom>
          <a:noFill/>
          <a:ln>
            <a:noFill/>
          </a:ln>
        </p:spPr>
      </p:pic>
      <p:sp>
        <p:nvSpPr>
          <p:cNvPr id="6" name="Google Shape;615;p61">
            <a:extLst>
              <a:ext uri="{FF2B5EF4-FFF2-40B4-BE49-F238E27FC236}">
                <a16:creationId xmlns="" xmlns:a16="http://schemas.microsoft.com/office/drawing/2014/main" id="{169D09AA-9036-BC4B-8DBF-FD4D2E226DB5}"/>
              </a:ext>
            </a:extLst>
          </p:cNvPr>
          <p:cNvSpPr/>
          <p:nvPr/>
        </p:nvSpPr>
        <p:spPr>
          <a:xfrm rot="5400000">
            <a:off x="6743700" y="3771900"/>
            <a:ext cx="533400" cy="304800"/>
          </a:xfrm>
          <a:prstGeom prst="righ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algn="ctr" fontAlgn="auto">
              <a:spcBef>
                <a:spcPts val="0"/>
              </a:spcBef>
              <a:spcAft>
                <a:spcPts val="0"/>
              </a:spcAft>
            </a:pPr>
            <a:endParaRPr>
              <a:solidFill>
                <a:srgbClr val="FFFFFF"/>
              </a:solidFill>
              <a:latin typeface="Arial"/>
              <a:ea typeface="Arial"/>
              <a:cs typeface="Arial"/>
              <a:sym typeface="Arial"/>
            </a:endParaRPr>
          </a:p>
        </p:txBody>
      </p:sp>
      <p:pic>
        <p:nvPicPr>
          <p:cNvPr id="7" name="Google Shape;616;p61" descr="beamspot_alsu.pdf">
            <a:extLst>
              <a:ext uri="{FF2B5EF4-FFF2-40B4-BE49-F238E27FC236}">
                <a16:creationId xmlns="" xmlns:a16="http://schemas.microsoft.com/office/drawing/2014/main" id="{F120F580-6066-4D43-9CF2-834CC78C9977}"/>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683221" y="4241800"/>
            <a:ext cx="2523743" cy="1892808"/>
          </a:xfrm>
          <a:prstGeom prst="rect">
            <a:avLst/>
          </a:prstGeom>
          <a:noFill/>
          <a:ln>
            <a:noFill/>
          </a:ln>
        </p:spPr>
      </p:pic>
      <p:sp>
        <p:nvSpPr>
          <p:cNvPr id="8" name="Google Shape;617;p61">
            <a:extLst>
              <a:ext uri="{FF2B5EF4-FFF2-40B4-BE49-F238E27FC236}">
                <a16:creationId xmlns="" xmlns:a16="http://schemas.microsoft.com/office/drawing/2014/main" id="{623908F3-414E-5E48-A098-CF51F6C8A144}"/>
              </a:ext>
            </a:extLst>
          </p:cNvPr>
          <p:cNvSpPr txBox="1"/>
          <p:nvPr/>
        </p:nvSpPr>
        <p:spPr>
          <a:xfrm>
            <a:off x="6345978" y="1828583"/>
            <a:ext cx="1291800" cy="369300"/>
          </a:xfrm>
          <a:prstGeom prst="rect">
            <a:avLst/>
          </a:prstGeom>
          <a:noFill/>
          <a:ln>
            <a:noFill/>
          </a:ln>
        </p:spPr>
        <p:txBody>
          <a:bodyPr spcFirstLastPara="1" wrap="square" lIns="91425" tIns="45700" rIns="91425" bIns="45700" anchor="t" anchorCtr="0">
            <a:noAutofit/>
          </a:bodyPr>
          <a:lstStyle/>
          <a:p>
            <a:pPr algn="ctr" fontAlgn="auto">
              <a:spcBef>
                <a:spcPts val="0"/>
              </a:spcBef>
              <a:spcAft>
                <a:spcPts val="0"/>
              </a:spcAft>
            </a:pPr>
            <a:r>
              <a:rPr lang="en">
                <a:solidFill>
                  <a:prstClr val="white"/>
                </a:solidFill>
                <a:latin typeface="Calibri"/>
                <a:ea typeface="Calibri"/>
                <a:cs typeface="Calibri"/>
                <a:sym typeface="Calibri"/>
              </a:rPr>
              <a:t>Today’s ALS</a:t>
            </a:r>
            <a:endParaRPr>
              <a:solidFill>
                <a:prstClr val="black"/>
              </a:solidFill>
              <a:latin typeface="Calibri" panose="020F0502020204030204"/>
            </a:endParaRPr>
          </a:p>
        </p:txBody>
      </p:sp>
      <p:sp>
        <p:nvSpPr>
          <p:cNvPr id="9" name="Google Shape;618;p61">
            <a:extLst>
              <a:ext uri="{FF2B5EF4-FFF2-40B4-BE49-F238E27FC236}">
                <a16:creationId xmlns="" xmlns:a16="http://schemas.microsoft.com/office/drawing/2014/main" id="{D68D08B5-D56E-3C49-87DB-C3A2D8A145D4}"/>
              </a:ext>
            </a:extLst>
          </p:cNvPr>
          <p:cNvSpPr txBox="1"/>
          <p:nvPr/>
        </p:nvSpPr>
        <p:spPr>
          <a:xfrm>
            <a:off x="6386422" y="4419600"/>
            <a:ext cx="1194900" cy="369300"/>
          </a:xfrm>
          <a:prstGeom prst="rect">
            <a:avLst/>
          </a:prstGeom>
          <a:noFill/>
          <a:ln>
            <a:noFill/>
          </a:ln>
        </p:spPr>
        <p:txBody>
          <a:bodyPr spcFirstLastPara="1" wrap="square" lIns="91425" tIns="45700" rIns="91425" bIns="45700" anchor="t" anchorCtr="0">
            <a:noAutofit/>
          </a:bodyPr>
          <a:lstStyle/>
          <a:p>
            <a:pPr algn="ctr" fontAlgn="auto">
              <a:spcBef>
                <a:spcPts val="0"/>
              </a:spcBef>
              <a:spcAft>
                <a:spcPts val="0"/>
              </a:spcAft>
            </a:pPr>
            <a:r>
              <a:rPr lang="en">
                <a:solidFill>
                  <a:prstClr val="white"/>
                </a:solidFill>
                <a:latin typeface="Calibri"/>
                <a:ea typeface="Calibri"/>
                <a:cs typeface="Calibri"/>
                <a:sym typeface="Calibri"/>
              </a:rPr>
              <a:t>Future ALS</a:t>
            </a:r>
            <a:endParaRPr>
              <a:solidFill>
                <a:prstClr val="black"/>
              </a:solidFill>
              <a:latin typeface="Calibri" panose="020F0502020204030204"/>
            </a:endParaRPr>
          </a:p>
        </p:txBody>
      </p:sp>
      <p:sp>
        <p:nvSpPr>
          <p:cNvPr id="10" name="Google Shape;619;p61">
            <a:extLst>
              <a:ext uri="{FF2B5EF4-FFF2-40B4-BE49-F238E27FC236}">
                <a16:creationId xmlns="" xmlns:a16="http://schemas.microsoft.com/office/drawing/2014/main" id="{39BFB0DB-F8DE-8F4B-903A-1CDC5F27E8BA}"/>
              </a:ext>
            </a:extLst>
          </p:cNvPr>
          <p:cNvSpPr txBox="1"/>
          <p:nvPr/>
        </p:nvSpPr>
        <p:spPr>
          <a:xfrm>
            <a:off x="6096000" y="990600"/>
            <a:ext cx="1828800" cy="708000"/>
          </a:xfrm>
          <a:prstGeom prst="rect">
            <a:avLst/>
          </a:prstGeom>
          <a:noFill/>
          <a:ln>
            <a:noFill/>
          </a:ln>
        </p:spPr>
        <p:txBody>
          <a:bodyPr spcFirstLastPara="1" wrap="square" lIns="91425" tIns="45700" rIns="91425" bIns="45700" anchor="t" anchorCtr="0">
            <a:noAutofit/>
          </a:bodyPr>
          <a:lstStyle/>
          <a:p>
            <a:pPr algn="ctr" fontAlgn="auto">
              <a:spcBef>
                <a:spcPts val="0"/>
              </a:spcBef>
              <a:spcAft>
                <a:spcPts val="0"/>
              </a:spcAft>
            </a:pPr>
            <a:r>
              <a:rPr lang="en" sz="2000" b="1">
                <a:solidFill>
                  <a:srgbClr val="44546A"/>
                </a:solidFill>
                <a:latin typeface="Calibri"/>
                <a:ea typeface="Calibri"/>
                <a:cs typeface="Calibri"/>
                <a:sym typeface="Calibri"/>
              </a:rPr>
              <a:t>Beam Profile Comparison</a:t>
            </a:r>
            <a:endParaRPr>
              <a:solidFill>
                <a:prstClr val="black"/>
              </a:solidFill>
              <a:latin typeface="Calibri" panose="020F0502020204030204"/>
            </a:endParaRPr>
          </a:p>
        </p:txBody>
      </p:sp>
    </p:spTree>
    <p:extLst>
      <p:ext uri="{BB962C8B-B14F-4D97-AF65-F5344CB8AC3E}">
        <p14:creationId xmlns:p14="http://schemas.microsoft.com/office/powerpoint/2010/main" val="7167699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08E565-A507-B548-A053-FABFB752466B}"/>
              </a:ext>
            </a:extLst>
          </p:cNvPr>
          <p:cNvSpPr>
            <a:spLocks noGrp="1"/>
          </p:cNvSpPr>
          <p:nvPr>
            <p:ph type="title"/>
          </p:nvPr>
        </p:nvSpPr>
        <p:spPr/>
        <p:txBody>
          <a:bodyPr/>
          <a:lstStyle/>
          <a:p>
            <a:r>
              <a:rPr lang="en-US" dirty="0"/>
              <a:t>Stages of a DOE project</a:t>
            </a:r>
          </a:p>
        </p:txBody>
      </p:sp>
      <p:pic>
        <p:nvPicPr>
          <p:cNvPr id="4" name="Google Shape;660;p63">
            <a:extLst>
              <a:ext uri="{FF2B5EF4-FFF2-40B4-BE49-F238E27FC236}">
                <a16:creationId xmlns="" xmlns:a16="http://schemas.microsoft.com/office/drawing/2014/main" id="{D3213364-2031-FB43-8B97-0C53DB8DDA28}"/>
              </a:ext>
            </a:extLst>
          </p:cNvPr>
          <p:cNvPicPr preferRelativeResize="0"/>
          <p:nvPr/>
        </p:nvPicPr>
        <p:blipFill>
          <a:blip r:embed="rId2">
            <a:alphaModFix/>
          </a:blip>
          <a:stretch>
            <a:fillRect/>
          </a:stretch>
        </p:blipFill>
        <p:spPr>
          <a:xfrm>
            <a:off x="169876" y="5811159"/>
            <a:ext cx="952500" cy="590550"/>
          </a:xfrm>
          <a:prstGeom prst="rect">
            <a:avLst/>
          </a:prstGeom>
          <a:noFill/>
          <a:ln>
            <a:noFill/>
          </a:ln>
        </p:spPr>
      </p:pic>
      <p:sp>
        <p:nvSpPr>
          <p:cNvPr id="5" name="Google Shape;662;p63">
            <a:extLst>
              <a:ext uri="{FF2B5EF4-FFF2-40B4-BE49-F238E27FC236}">
                <a16:creationId xmlns="" xmlns:a16="http://schemas.microsoft.com/office/drawing/2014/main" id="{FA8AA4A1-F40F-D14A-B248-EC69D5FDD499}"/>
              </a:ext>
            </a:extLst>
          </p:cNvPr>
          <p:cNvSpPr/>
          <p:nvPr/>
        </p:nvSpPr>
        <p:spPr>
          <a:xfrm>
            <a:off x="1100003" y="1812563"/>
            <a:ext cx="1219212" cy="533412"/>
          </a:xfrm>
          <a:custGeom>
            <a:avLst/>
            <a:gdLst/>
            <a:ahLst/>
            <a:cxnLst/>
            <a:rect l="0" t="0" r="0" b="0"/>
            <a:pathLst>
              <a:path w="21600" h="21600" extrusionOk="0">
                <a:moveTo>
                  <a:pt x="0" y="0"/>
                </a:moveTo>
                <a:lnTo>
                  <a:pt x="16875" y="0"/>
                </a:lnTo>
                <a:lnTo>
                  <a:pt x="21600" y="10800"/>
                </a:lnTo>
                <a:lnTo>
                  <a:pt x="16875" y="21600"/>
                </a:lnTo>
                <a:lnTo>
                  <a:pt x="0" y="21600"/>
                </a:lnTo>
                <a:close/>
              </a:path>
            </a:pathLst>
          </a:custGeom>
          <a:solidFill>
            <a:srgbClr val="2DB2FF"/>
          </a:solidFill>
          <a:ln w="25400" cap="flat" cmpd="sng">
            <a:solidFill>
              <a:srgbClr val="006BA6"/>
            </a:solidFill>
            <a:prstDash val="solid"/>
            <a:round/>
            <a:headEnd type="none" w="sm" len="sm"/>
            <a:tailEnd type="none" w="sm" len="sm"/>
          </a:ln>
        </p:spPr>
        <p:txBody>
          <a:bodyPr spcFirstLastPara="1" wrap="square" lIns="45700" tIns="45700" rIns="45700" bIns="45700" anchor="ctr" anchorCtr="0">
            <a:noAutofit/>
          </a:bodyPr>
          <a:lstStyle/>
          <a:p>
            <a:pPr algn="ctr" fontAlgn="auto">
              <a:spcBef>
                <a:spcPts val="0"/>
              </a:spcBef>
              <a:spcAft>
                <a:spcPts val="0"/>
              </a:spcAft>
            </a:pPr>
            <a:endParaRPr>
              <a:solidFill>
                <a:srgbClr val="00395A"/>
              </a:solidFill>
              <a:latin typeface="Calibri"/>
              <a:ea typeface="Calibri"/>
              <a:cs typeface="Calibri"/>
              <a:sym typeface="Calibri"/>
            </a:endParaRPr>
          </a:p>
        </p:txBody>
      </p:sp>
      <p:sp>
        <p:nvSpPr>
          <p:cNvPr id="6" name="Google Shape;663;p63">
            <a:extLst>
              <a:ext uri="{FF2B5EF4-FFF2-40B4-BE49-F238E27FC236}">
                <a16:creationId xmlns="" xmlns:a16="http://schemas.microsoft.com/office/drawing/2014/main" id="{12D094DC-55ED-E44B-9E4B-68D290A1BBEA}"/>
              </a:ext>
            </a:extLst>
          </p:cNvPr>
          <p:cNvSpPr/>
          <p:nvPr/>
        </p:nvSpPr>
        <p:spPr>
          <a:xfrm>
            <a:off x="2166803" y="1812563"/>
            <a:ext cx="1371600" cy="533400"/>
          </a:xfrm>
          <a:prstGeom prst="chevron">
            <a:avLst>
              <a:gd name="adj" fmla="val 50000"/>
            </a:avLst>
          </a:prstGeom>
          <a:solidFill>
            <a:srgbClr val="2DB2FF"/>
          </a:solidFill>
          <a:ln w="25400" cap="flat" cmpd="sng">
            <a:solidFill>
              <a:srgbClr val="006BA6"/>
            </a:solidFill>
            <a:prstDash val="solid"/>
            <a:round/>
            <a:headEnd type="none" w="sm" len="sm"/>
            <a:tailEnd type="none" w="sm" len="sm"/>
          </a:ln>
        </p:spPr>
        <p:txBody>
          <a:bodyPr spcFirstLastPara="1" wrap="square" lIns="45700" tIns="45700" rIns="45700" bIns="45700" anchor="ctr" anchorCtr="0">
            <a:noAutofit/>
          </a:bodyPr>
          <a:lstStyle/>
          <a:p>
            <a:pPr algn="ctr" fontAlgn="auto">
              <a:spcBef>
                <a:spcPts val="0"/>
              </a:spcBef>
              <a:spcAft>
                <a:spcPts val="0"/>
              </a:spcAft>
            </a:pPr>
            <a:endParaRPr>
              <a:solidFill>
                <a:srgbClr val="00395A"/>
              </a:solidFill>
              <a:latin typeface="Calibri"/>
              <a:ea typeface="Calibri"/>
              <a:cs typeface="Calibri"/>
              <a:sym typeface="Calibri"/>
            </a:endParaRPr>
          </a:p>
        </p:txBody>
      </p:sp>
      <p:sp>
        <p:nvSpPr>
          <p:cNvPr id="7" name="Google Shape;664;p63">
            <a:extLst>
              <a:ext uri="{FF2B5EF4-FFF2-40B4-BE49-F238E27FC236}">
                <a16:creationId xmlns="" xmlns:a16="http://schemas.microsoft.com/office/drawing/2014/main" id="{9381C84F-F9EA-F341-95ED-3ADD7473C0A4}"/>
              </a:ext>
            </a:extLst>
          </p:cNvPr>
          <p:cNvSpPr/>
          <p:nvPr/>
        </p:nvSpPr>
        <p:spPr>
          <a:xfrm>
            <a:off x="3382912" y="1812563"/>
            <a:ext cx="3784500" cy="533400"/>
          </a:xfrm>
          <a:prstGeom prst="chevron">
            <a:avLst>
              <a:gd name="adj" fmla="val 50000"/>
            </a:avLst>
          </a:prstGeom>
          <a:solidFill>
            <a:srgbClr val="FFD259"/>
          </a:solidFill>
          <a:ln w="25400" cap="flat" cmpd="sng">
            <a:solidFill>
              <a:srgbClr val="006BA6"/>
            </a:solidFill>
            <a:prstDash val="solid"/>
            <a:round/>
            <a:headEnd type="none" w="sm" len="sm"/>
            <a:tailEnd type="none" w="sm" len="sm"/>
          </a:ln>
        </p:spPr>
        <p:txBody>
          <a:bodyPr spcFirstLastPara="1" wrap="square" lIns="45700" tIns="45700" rIns="45700" bIns="45700" anchor="ctr" anchorCtr="0">
            <a:noAutofit/>
          </a:bodyPr>
          <a:lstStyle/>
          <a:p>
            <a:pPr algn="ctr" fontAlgn="auto">
              <a:spcBef>
                <a:spcPts val="0"/>
              </a:spcBef>
              <a:spcAft>
                <a:spcPts val="0"/>
              </a:spcAft>
            </a:pPr>
            <a:endParaRPr>
              <a:solidFill>
                <a:srgbClr val="00395A"/>
              </a:solidFill>
              <a:latin typeface="Calibri"/>
              <a:ea typeface="Calibri"/>
              <a:cs typeface="Calibri"/>
              <a:sym typeface="Calibri"/>
            </a:endParaRPr>
          </a:p>
        </p:txBody>
      </p:sp>
      <p:sp>
        <p:nvSpPr>
          <p:cNvPr id="8" name="Google Shape;665;p63">
            <a:extLst>
              <a:ext uri="{FF2B5EF4-FFF2-40B4-BE49-F238E27FC236}">
                <a16:creationId xmlns="" xmlns:a16="http://schemas.microsoft.com/office/drawing/2014/main" id="{BE9BF23A-AE3B-324B-BCA8-31544F0AF4E5}"/>
              </a:ext>
            </a:extLst>
          </p:cNvPr>
          <p:cNvSpPr/>
          <p:nvPr/>
        </p:nvSpPr>
        <p:spPr>
          <a:xfrm>
            <a:off x="7015096" y="1812563"/>
            <a:ext cx="1193700" cy="533400"/>
          </a:xfrm>
          <a:prstGeom prst="chevron">
            <a:avLst>
              <a:gd name="adj" fmla="val 50000"/>
            </a:avLst>
          </a:prstGeom>
          <a:solidFill>
            <a:srgbClr val="2DB2FF"/>
          </a:solidFill>
          <a:ln w="25400" cap="flat" cmpd="sng">
            <a:solidFill>
              <a:srgbClr val="006BA6"/>
            </a:solidFill>
            <a:prstDash val="solid"/>
            <a:round/>
            <a:headEnd type="none" w="sm" len="sm"/>
            <a:tailEnd type="none" w="sm" len="sm"/>
          </a:ln>
        </p:spPr>
        <p:txBody>
          <a:bodyPr spcFirstLastPara="1" wrap="square" lIns="45700" tIns="45700" rIns="45700" bIns="45700" anchor="ctr" anchorCtr="0">
            <a:noAutofit/>
          </a:bodyPr>
          <a:lstStyle/>
          <a:p>
            <a:pPr algn="ctr" fontAlgn="auto">
              <a:spcBef>
                <a:spcPts val="0"/>
              </a:spcBef>
              <a:spcAft>
                <a:spcPts val="0"/>
              </a:spcAft>
            </a:pPr>
            <a:endParaRPr>
              <a:solidFill>
                <a:srgbClr val="00395A"/>
              </a:solidFill>
              <a:latin typeface="Calibri"/>
              <a:ea typeface="Calibri"/>
              <a:cs typeface="Calibri"/>
              <a:sym typeface="Calibri"/>
            </a:endParaRPr>
          </a:p>
        </p:txBody>
      </p:sp>
      <p:cxnSp>
        <p:nvCxnSpPr>
          <p:cNvPr id="9" name="Google Shape;666;p63">
            <a:extLst>
              <a:ext uri="{FF2B5EF4-FFF2-40B4-BE49-F238E27FC236}">
                <a16:creationId xmlns="" xmlns:a16="http://schemas.microsoft.com/office/drawing/2014/main" id="{72CDD710-3AA7-A946-A067-E785C827848D}"/>
              </a:ext>
            </a:extLst>
          </p:cNvPr>
          <p:cNvCxnSpPr/>
          <p:nvPr/>
        </p:nvCxnSpPr>
        <p:spPr>
          <a:xfrm rot="10800000">
            <a:off x="2243003" y="2422164"/>
            <a:ext cx="0" cy="381000"/>
          </a:xfrm>
          <a:prstGeom prst="straightConnector1">
            <a:avLst/>
          </a:prstGeom>
          <a:noFill/>
          <a:ln w="25400" cap="flat" cmpd="sng">
            <a:solidFill>
              <a:srgbClr val="006BA6"/>
            </a:solidFill>
            <a:prstDash val="solid"/>
            <a:round/>
            <a:headEnd type="none" w="sm" len="sm"/>
            <a:tailEnd type="triangle" w="med" len="med"/>
          </a:ln>
        </p:spPr>
      </p:cxnSp>
      <p:cxnSp>
        <p:nvCxnSpPr>
          <p:cNvPr id="10" name="Google Shape;667;p63">
            <a:extLst>
              <a:ext uri="{FF2B5EF4-FFF2-40B4-BE49-F238E27FC236}">
                <a16:creationId xmlns="" xmlns:a16="http://schemas.microsoft.com/office/drawing/2014/main" id="{6F98EDE7-F950-D144-88E9-8C205E716F00}"/>
              </a:ext>
            </a:extLst>
          </p:cNvPr>
          <p:cNvCxnSpPr/>
          <p:nvPr/>
        </p:nvCxnSpPr>
        <p:spPr>
          <a:xfrm rot="10800000">
            <a:off x="3462203" y="2422164"/>
            <a:ext cx="0" cy="381000"/>
          </a:xfrm>
          <a:prstGeom prst="straightConnector1">
            <a:avLst/>
          </a:prstGeom>
          <a:noFill/>
          <a:ln w="25400" cap="flat" cmpd="sng">
            <a:solidFill>
              <a:srgbClr val="006BA6"/>
            </a:solidFill>
            <a:prstDash val="solid"/>
            <a:round/>
            <a:headEnd type="none" w="sm" len="sm"/>
            <a:tailEnd type="triangle" w="med" len="med"/>
          </a:ln>
        </p:spPr>
      </p:cxnSp>
      <p:cxnSp>
        <p:nvCxnSpPr>
          <p:cNvPr id="11" name="Google Shape;668;p63">
            <a:extLst>
              <a:ext uri="{FF2B5EF4-FFF2-40B4-BE49-F238E27FC236}">
                <a16:creationId xmlns="" xmlns:a16="http://schemas.microsoft.com/office/drawing/2014/main" id="{FE616AAD-9135-3F43-AE0A-7A7344369E9B}"/>
              </a:ext>
            </a:extLst>
          </p:cNvPr>
          <p:cNvCxnSpPr/>
          <p:nvPr/>
        </p:nvCxnSpPr>
        <p:spPr>
          <a:xfrm rot="10800000">
            <a:off x="7119803" y="2422164"/>
            <a:ext cx="0" cy="381000"/>
          </a:xfrm>
          <a:prstGeom prst="straightConnector1">
            <a:avLst/>
          </a:prstGeom>
          <a:noFill/>
          <a:ln w="25400" cap="flat" cmpd="sng">
            <a:solidFill>
              <a:srgbClr val="006BA6"/>
            </a:solidFill>
            <a:prstDash val="solid"/>
            <a:round/>
            <a:headEnd type="none" w="sm" len="sm"/>
            <a:tailEnd type="triangle" w="med" len="med"/>
          </a:ln>
        </p:spPr>
      </p:cxnSp>
      <p:cxnSp>
        <p:nvCxnSpPr>
          <p:cNvPr id="12" name="Google Shape;669;p63">
            <a:extLst>
              <a:ext uri="{FF2B5EF4-FFF2-40B4-BE49-F238E27FC236}">
                <a16:creationId xmlns="" xmlns:a16="http://schemas.microsoft.com/office/drawing/2014/main" id="{5E52DF9F-0AE6-FF4C-B889-DC2C8176286E}"/>
              </a:ext>
            </a:extLst>
          </p:cNvPr>
          <p:cNvCxnSpPr/>
          <p:nvPr/>
        </p:nvCxnSpPr>
        <p:spPr>
          <a:xfrm rot="10800000">
            <a:off x="4605203" y="2422164"/>
            <a:ext cx="0" cy="381000"/>
          </a:xfrm>
          <a:prstGeom prst="straightConnector1">
            <a:avLst/>
          </a:prstGeom>
          <a:noFill/>
          <a:ln w="25400" cap="flat" cmpd="sng">
            <a:solidFill>
              <a:srgbClr val="006BA6"/>
            </a:solidFill>
            <a:prstDash val="solid"/>
            <a:round/>
            <a:headEnd type="none" w="sm" len="sm"/>
            <a:tailEnd type="triangle" w="med" len="med"/>
          </a:ln>
        </p:spPr>
      </p:cxnSp>
      <p:cxnSp>
        <p:nvCxnSpPr>
          <p:cNvPr id="13" name="Google Shape;670;p63">
            <a:extLst>
              <a:ext uri="{FF2B5EF4-FFF2-40B4-BE49-F238E27FC236}">
                <a16:creationId xmlns="" xmlns:a16="http://schemas.microsoft.com/office/drawing/2014/main" id="{13FB6248-A752-C549-83CD-C8D7DFB000F2}"/>
              </a:ext>
            </a:extLst>
          </p:cNvPr>
          <p:cNvCxnSpPr/>
          <p:nvPr/>
        </p:nvCxnSpPr>
        <p:spPr>
          <a:xfrm rot="10800000">
            <a:off x="6047473" y="2422164"/>
            <a:ext cx="0" cy="381000"/>
          </a:xfrm>
          <a:prstGeom prst="straightConnector1">
            <a:avLst/>
          </a:prstGeom>
          <a:noFill/>
          <a:ln w="25400" cap="flat" cmpd="sng">
            <a:solidFill>
              <a:srgbClr val="006BA6"/>
            </a:solidFill>
            <a:prstDash val="solid"/>
            <a:round/>
            <a:headEnd type="none" w="sm" len="sm"/>
            <a:tailEnd type="triangle" w="med" len="med"/>
          </a:ln>
        </p:spPr>
      </p:cxnSp>
      <p:sp>
        <p:nvSpPr>
          <p:cNvPr id="14" name="Google Shape;671;p63">
            <a:extLst>
              <a:ext uri="{FF2B5EF4-FFF2-40B4-BE49-F238E27FC236}">
                <a16:creationId xmlns="" xmlns:a16="http://schemas.microsoft.com/office/drawing/2014/main" id="{31E506E1-2EEA-BD47-BA1F-455EFD4AE766}"/>
              </a:ext>
            </a:extLst>
          </p:cNvPr>
          <p:cNvSpPr/>
          <p:nvPr/>
        </p:nvSpPr>
        <p:spPr>
          <a:xfrm>
            <a:off x="1164790" y="1940764"/>
            <a:ext cx="808800" cy="276900"/>
          </a:xfrm>
          <a:prstGeom prst="rect">
            <a:avLst/>
          </a:prstGeom>
          <a:noFill/>
          <a:ln>
            <a:noFill/>
          </a:ln>
        </p:spPr>
        <p:txBody>
          <a:bodyPr spcFirstLastPara="1" wrap="square" lIns="45700" tIns="45700" rIns="45700" bIns="45700" anchor="t" anchorCtr="0">
            <a:noAutofit/>
          </a:bodyPr>
          <a:lstStyle/>
          <a:p>
            <a:pPr fontAlgn="auto">
              <a:spcBef>
                <a:spcPts val="0"/>
              </a:spcBef>
              <a:spcAft>
                <a:spcPts val="0"/>
              </a:spcAft>
            </a:pPr>
            <a:r>
              <a:rPr lang="en" sz="1200" b="1">
                <a:solidFill>
                  <a:srgbClr val="000000"/>
                </a:solidFill>
                <a:latin typeface="Calibri"/>
                <a:ea typeface="Calibri"/>
                <a:cs typeface="Calibri"/>
                <a:sym typeface="Calibri"/>
              </a:rPr>
              <a:t>INITIATION</a:t>
            </a:r>
            <a:endParaRPr>
              <a:solidFill>
                <a:prstClr val="black"/>
              </a:solidFill>
              <a:latin typeface="Calibri" panose="020F0502020204030204"/>
            </a:endParaRPr>
          </a:p>
        </p:txBody>
      </p:sp>
      <p:sp>
        <p:nvSpPr>
          <p:cNvPr id="15" name="Google Shape;672;p63">
            <a:extLst>
              <a:ext uri="{FF2B5EF4-FFF2-40B4-BE49-F238E27FC236}">
                <a16:creationId xmlns="" xmlns:a16="http://schemas.microsoft.com/office/drawing/2014/main" id="{44C3DC38-113D-7C4F-8B65-D600ACA3A913}"/>
              </a:ext>
            </a:extLst>
          </p:cNvPr>
          <p:cNvSpPr/>
          <p:nvPr/>
        </p:nvSpPr>
        <p:spPr>
          <a:xfrm>
            <a:off x="2426736" y="1940764"/>
            <a:ext cx="841200" cy="276900"/>
          </a:xfrm>
          <a:prstGeom prst="rect">
            <a:avLst/>
          </a:prstGeom>
          <a:noFill/>
          <a:ln>
            <a:noFill/>
          </a:ln>
        </p:spPr>
        <p:txBody>
          <a:bodyPr spcFirstLastPara="1" wrap="square" lIns="45700" tIns="45700" rIns="45700" bIns="45700" anchor="t" anchorCtr="0">
            <a:noAutofit/>
          </a:bodyPr>
          <a:lstStyle/>
          <a:p>
            <a:pPr fontAlgn="auto">
              <a:spcBef>
                <a:spcPts val="0"/>
              </a:spcBef>
              <a:spcAft>
                <a:spcPts val="0"/>
              </a:spcAft>
            </a:pPr>
            <a:r>
              <a:rPr lang="en" sz="1200" b="1">
                <a:solidFill>
                  <a:srgbClr val="000000"/>
                </a:solidFill>
                <a:latin typeface="Calibri"/>
                <a:ea typeface="Calibri"/>
                <a:cs typeface="Calibri"/>
                <a:sym typeface="Calibri"/>
              </a:rPr>
              <a:t>DEFINITION</a:t>
            </a:r>
            <a:endParaRPr>
              <a:solidFill>
                <a:prstClr val="black"/>
              </a:solidFill>
              <a:latin typeface="Calibri" panose="020F0502020204030204"/>
            </a:endParaRPr>
          </a:p>
        </p:txBody>
      </p:sp>
      <p:sp>
        <p:nvSpPr>
          <p:cNvPr id="16" name="Google Shape;673;p63">
            <a:extLst>
              <a:ext uri="{FF2B5EF4-FFF2-40B4-BE49-F238E27FC236}">
                <a16:creationId xmlns="" xmlns:a16="http://schemas.microsoft.com/office/drawing/2014/main" id="{5279A282-75C6-934D-B9A5-2EB821BC3841}"/>
              </a:ext>
            </a:extLst>
          </p:cNvPr>
          <p:cNvSpPr/>
          <p:nvPr/>
        </p:nvSpPr>
        <p:spPr>
          <a:xfrm>
            <a:off x="4855843" y="1940764"/>
            <a:ext cx="831900" cy="276900"/>
          </a:xfrm>
          <a:prstGeom prst="rect">
            <a:avLst/>
          </a:prstGeom>
          <a:noFill/>
          <a:ln>
            <a:noFill/>
          </a:ln>
        </p:spPr>
        <p:txBody>
          <a:bodyPr spcFirstLastPara="1" wrap="square" lIns="45700" tIns="45700" rIns="45700" bIns="45700" anchor="t" anchorCtr="0">
            <a:noAutofit/>
          </a:bodyPr>
          <a:lstStyle/>
          <a:p>
            <a:pPr fontAlgn="auto">
              <a:spcBef>
                <a:spcPts val="0"/>
              </a:spcBef>
              <a:spcAft>
                <a:spcPts val="0"/>
              </a:spcAft>
            </a:pPr>
            <a:r>
              <a:rPr lang="en" sz="1200" b="1">
                <a:solidFill>
                  <a:srgbClr val="000000"/>
                </a:solidFill>
                <a:latin typeface="Calibri"/>
                <a:ea typeface="Calibri"/>
                <a:cs typeface="Calibri"/>
                <a:sym typeface="Calibri"/>
              </a:rPr>
              <a:t>EXECUTION</a:t>
            </a:r>
            <a:endParaRPr>
              <a:solidFill>
                <a:prstClr val="black"/>
              </a:solidFill>
              <a:latin typeface="Calibri" panose="020F0502020204030204"/>
            </a:endParaRPr>
          </a:p>
        </p:txBody>
      </p:sp>
      <p:sp>
        <p:nvSpPr>
          <p:cNvPr id="17" name="Google Shape;674;p63">
            <a:extLst>
              <a:ext uri="{FF2B5EF4-FFF2-40B4-BE49-F238E27FC236}">
                <a16:creationId xmlns="" xmlns:a16="http://schemas.microsoft.com/office/drawing/2014/main" id="{136BA73B-F2DD-2D46-87FB-46B6DB8EA79B}"/>
              </a:ext>
            </a:extLst>
          </p:cNvPr>
          <p:cNvSpPr/>
          <p:nvPr/>
        </p:nvSpPr>
        <p:spPr>
          <a:xfrm>
            <a:off x="7272202" y="1940764"/>
            <a:ext cx="771900" cy="276900"/>
          </a:xfrm>
          <a:prstGeom prst="rect">
            <a:avLst/>
          </a:prstGeom>
          <a:noFill/>
          <a:ln>
            <a:noFill/>
          </a:ln>
        </p:spPr>
        <p:txBody>
          <a:bodyPr spcFirstLastPara="1" wrap="square" lIns="45700" tIns="45700" rIns="45700" bIns="45700" anchor="t" anchorCtr="0">
            <a:noAutofit/>
          </a:bodyPr>
          <a:lstStyle/>
          <a:p>
            <a:pPr fontAlgn="auto">
              <a:spcBef>
                <a:spcPts val="0"/>
              </a:spcBef>
              <a:spcAft>
                <a:spcPts val="0"/>
              </a:spcAft>
            </a:pPr>
            <a:r>
              <a:rPr lang="en" sz="1200" b="1">
                <a:solidFill>
                  <a:srgbClr val="000000"/>
                </a:solidFill>
                <a:latin typeface="Calibri"/>
                <a:ea typeface="Calibri"/>
                <a:cs typeface="Calibri"/>
                <a:sym typeface="Calibri"/>
              </a:rPr>
              <a:t>CLOSEOUT</a:t>
            </a:r>
            <a:endParaRPr>
              <a:solidFill>
                <a:prstClr val="black"/>
              </a:solidFill>
              <a:latin typeface="Calibri" panose="020F0502020204030204"/>
            </a:endParaRPr>
          </a:p>
        </p:txBody>
      </p:sp>
      <p:sp>
        <p:nvSpPr>
          <p:cNvPr id="18" name="Google Shape;675;p63">
            <a:extLst>
              <a:ext uri="{FF2B5EF4-FFF2-40B4-BE49-F238E27FC236}">
                <a16:creationId xmlns="" xmlns:a16="http://schemas.microsoft.com/office/drawing/2014/main" id="{3D40A2D0-A8CE-EC40-BDC4-9456ABA6A72D}"/>
              </a:ext>
            </a:extLst>
          </p:cNvPr>
          <p:cNvSpPr/>
          <p:nvPr/>
        </p:nvSpPr>
        <p:spPr>
          <a:xfrm>
            <a:off x="74046" y="2726963"/>
            <a:ext cx="846900" cy="523200"/>
          </a:xfrm>
          <a:prstGeom prst="rect">
            <a:avLst/>
          </a:prstGeom>
          <a:noFill/>
          <a:ln>
            <a:noFill/>
          </a:ln>
        </p:spPr>
        <p:txBody>
          <a:bodyPr spcFirstLastPara="1" wrap="square" lIns="45700" tIns="45700" rIns="45700" bIns="45700" anchor="t" anchorCtr="0">
            <a:noAutofit/>
          </a:bodyPr>
          <a:lstStyle/>
          <a:p>
            <a:pPr algn="ctr" fontAlgn="auto">
              <a:spcBef>
                <a:spcPts val="0"/>
              </a:spcBef>
              <a:spcAft>
                <a:spcPts val="0"/>
              </a:spcAft>
            </a:pPr>
            <a:r>
              <a:rPr lang="en" sz="1400" b="1" i="1">
                <a:solidFill>
                  <a:srgbClr val="0058A6"/>
                </a:solidFill>
                <a:latin typeface="Calibri"/>
                <a:ea typeface="Calibri"/>
                <a:cs typeface="Calibri"/>
                <a:sym typeface="Calibri"/>
              </a:rPr>
              <a:t>CRITICAL</a:t>
            </a:r>
            <a:endParaRPr>
              <a:solidFill>
                <a:prstClr val="black"/>
              </a:solidFill>
              <a:latin typeface="Calibri" panose="020F0502020204030204"/>
            </a:endParaRPr>
          </a:p>
          <a:p>
            <a:pPr algn="ctr" fontAlgn="auto">
              <a:spcBef>
                <a:spcPts val="0"/>
              </a:spcBef>
              <a:spcAft>
                <a:spcPts val="0"/>
              </a:spcAft>
            </a:pPr>
            <a:r>
              <a:rPr lang="en" sz="1400" b="1" i="1">
                <a:solidFill>
                  <a:srgbClr val="0058A6"/>
                </a:solidFill>
                <a:latin typeface="Calibri"/>
                <a:ea typeface="Calibri"/>
                <a:cs typeface="Calibri"/>
                <a:sym typeface="Calibri"/>
              </a:rPr>
              <a:t>DECISION</a:t>
            </a:r>
            <a:endParaRPr>
              <a:solidFill>
                <a:prstClr val="black"/>
              </a:solidFill>
              <a:latin typeface="Calibri" panose="020F0502020204030204"/>
            </a:endParaRPr>
          </a:p>
        </p:txBody>
      </p:sp>
      <p:sp>
        <p:nvSpPr>
          <p:cNvPr id="19" name="Google Shape;676;p63">
            <a:extLst>
              <a:ext uri="{FF2B5EF4-FFF2-40B4-BE49-F238E27FC236}">
                <a16:creationId xmlns="" xmlns:a16="http://schemas.microsoft.com/office/drawing/2014/main" id="{07A51BAB-3030-A14D-8414-5BC3B4B2A764}"/>
              </a:ext>
            </a:extLst>
          </p:cNvPr>
          <p:cNvSpPr/>
          <p:nvPr/>
        </p:nvSpPr>
        <p:spPr>
          <a:xfrm>
            <a:off x="1980228" y="2803163"/>
            <a:ext cx="454800" cy="307200"/>
          </a:xfrm>
          <a:prstGeom prst="rect">
            <a:avLst/>
          </a:prstGeom>
          <a:noFill/>
          <a:ln>
            <a:noFill/>
          </a:ln>
        </p:spPr>
        <p:txBody>
          <a:bodyPr spcFirstLastPara="1" wrap="square" lIns="45700" tIns="45700" rIns="45700" bIns="45700" anchor="t" anchorCtr="0">
            <a:noAutofit/>
          </a:bodyPr>
          <a:lstStyle/>
          <a:p>
            <a:pPr algn="ctr" fontAlgn="auto">
              <a:spcBef>
                <a:spcPts val="0"/>
              </a:spcBef>
              <a:spcAft>
                <a:spcPts val="0"/>
              </a:spcAft>
            </a:pPr>
            <a:r>
              <a:rPr lang="en" sz="1400" b="1">
                <a:solidFill>
                  <a:srgbClr val="0058A6"/>
                </a:solidFill>
                <a:latin typeface="Calibri"/>
                <a:ea typeface="Calibri"/>
                <a:cs typeface="Calibri"/>
                <a:sym typeface="Calibri"/>
              </a:rPr>
              <a:t>CD-0</a:t>
            </a:r>
            <a:endParaRPr>
              <a:solidFill>
                <a:prstClr val="black"/>
              </a:solidFill>
              <a:latin typeface="Calibri" panose="020F0502020204030204"/>
            </a:endParaRPr>
          </a:p>
        </p:txBody>
      </p:sp>
      <p:sp>
        <p:nvSpPr>
          <p:cNvPr id="20" name="Google Shape;677;p63">
            <a:extLst>
              <a:ext uri="{FF2B5EF4-FFF2-40B4-BE49-F238E27FC236}">
                <a16:creationId xmlns="" xmlns:a16="http://schemas.microsoft.com/office/drawing/2014/main" id="{C34BC31F-D855-224A-A1CB-54EF5AB65453}"/>
              </a:ext>
            </a:extLst>
          </p:cNvPr>
          <p:cNvSpPr/>
          <p:nvPr/>
        </p:nvSpPr>
        <p:spPr>
          <a:xfrm>
            <a:off x="3199428" y="2803163"/>
            <a:ext cx="454800" cy="307200"/>
          </a:xfrm>
          <a:prstGeom prst="rect">
            <a:avLst/>
          </a:prstGeom>
          <a:noFill/>
          <a:ln>
            <a:noFill/>
          </a:ln>
        </p:spPr>
        <p:txBody>
          <a:bodyPr spcFirstLastPara="1" wrap="square" lIns="45700" tIns="45700" rIns="45700" bIns="45700" anchor="t" anchorCtr="0">
            <a:noAutofit/>
          </a:bodyPr>
          <a:lstStyle/>
          <a:p>
            <a:pPr algn="ctr" fontAlgn="auto">
              <a:spcBef>
                <a:spcPts val="0"/>
              </a:spcBef>
              <a:spcAft>
                <a:spcPts val="0"/>
              </a:spcAft>
            </a:pPr>
            <a:r>
              <a:rPr lang="en" sz="1400" b="1">
                <a:solidFill>
                  <a:srgbClr val="0058A6"/>
                </a:solidFill>
                <a:latin typeface="Calibri"/>
                <a:ea typeface="Calibri"/>
                <a:cs typeface="Calibri"/>
                <a:sym typeface="Calibri"/>
              </a:rPr>
              <a:t>CD-1</a:t>
            </a:r>
            <a:endParaRPr>
              <a:solidFill>
                <a:prstClr val="black"/>
              </a:solidFill>
              <a:latin typeface="Calibri" panose="020F0502020204030204"/>
            </a:endParaRPr>
          </a:p>
        </p:txBody>
      </p:sp>
      <p:sp>
        <p:nvSpPr>
          <p:cNvPr id="21" name="Google Shape;678;p63">
            <a:extLst>
              <a:ext uri="{FF2B5EF4-FFF2-40B4-BE49-F238E27FC236}">
                <a16:creationId xmlns="" xmlns:a16="http://schemas.microsoft.com/office/drawing/2014/main" id="{1F1832A6-5EC5-964D-A722-652740566DA1}"/>
              </a:ext>
            </a:extLst>
          </p:cNvPr>
          <p:cNvSpPr/>
          <p:nvPr/>
        </p:nvSpPr>
        <p:spPr>
          <a:xfrm>
            <a:off x="4494828" y="2803163"/>
            <a:ext cx="454800" cy="307200"/>
          </a:xfrm>
          <a:prstGeom prst="rect">
            <a:avLst/>
          </a:prstGeom>
          <a:noFill/>
          <a:ln>
            <a:noFill/>
          </a:ln>
        </p:spPr>
        <p:txBody>
          <a:bodyPr spcFirstLastPara="1" wrap="square" lIns="45700" tIns="45700" rIns="45700" bIns="45700" anchor="t" anchorCtr="0">
            <a:noAutofit/>
          </a:bodyPr>
          <a:lstStyle/>
          <a:p>
            <a:pPr algn="ctr" fontAlgn="auto">
              <a:spcBef>
                <a:spcPts val="0"/>
              </a:spcBef>
              <a:spcAft>
                <a:spcPts val="0"/>
              </a:spcAft>
            </a:pPr>
            <a:r>
              <a:rPr lang="en" sz="1400" b="1">
                <a:solidFill>
                  <a:srgbClr val="0058A6"/>
                </a:solidFill>
                <a:latin typeface="Calibri"/>
                <a:ea typeface="Calibri"/>
                <a:cs typeface="Calibri"/>
                <a:sym typeface="Calibri"/>
              </a:rPr>
              <a:t>CD-2</a:t>
            </a:r>
            <a:endParaRPr>
              <a:solidFill>
                <a:prstClr val="black"/>
              </a:solidFill>
              <a:latin typeface="Calibri" panose="020F0502020204030204"/>
            </a:endParaRPr>
          </a:p>
        </p:txBody>
      </p:sp>
      <p:sp>
        <p:nvSpPr>
          <p:cNvPr id="22" name="Google Shape;679;p63">
            <a:extLst>
              <a:ext uri="{FF2B5EF4-FFF2-40B4-BE49-F238E27FC236}">
                <a16:creationId xmlns="" xmlns:a16="http://schemas.microsoft.com/office/drawing/2014/main" id="{ABAB155F-EC28-8E4B-A32D-B894D1F46BED}"/>
              </a:ext>
            </a:extLst>
          </p:cNvPr>
          <p:cNvSpPr/>
          <p:nvPr/>
        </p:nvSpPr>
        <p:spPr>
          <a:xfrm>
            <a:off x="5784698" y="2803163"/>
            <a:ext cx="454800" cy="307200"/>
          </a:xfrm>
          <a:prstGeom prst="rect">
            <a:avLst/>
          </a:prstGeom>
          <a:noFill/>
          <a:ln>
            <a:noFill/>
          </a:ln>
        </p:spPr>
        <p:txBody>
          <a:bodyPr spcFirstLastPara="1" wrap="square" lIns="45700" tIns="45700" rIns="45700" bIns="45700" anchor="t" anchorCtr="0">
            <a:noAutofit/>
          </a:bodyPr>
          <a:lstStyle/>
          <a:p>
            <a:pPr algn="ctr" fontAlgn="auto">
              <a:spcBef>
                <a:spcPts val="0"/>
              </a:spcBef>
              <a:spcAft>
                <a:spcPts val="0"/>
              </a:spcAft>
            </a:pPr>
            <a:r>
              <a:rPr lang="en" sz="1400" b="1">
                <a:solidFill>
                  <a:srgbClr val="0058A6"/>
                </a:solidFill>
                <a:latin typeface="Calibri"/>
                <a:ea typeface="Calibri"/>
                <a:cs typeface="Calibri"/>
                <a:sym typeface="Calibri"/>
              </a:rPr>
              <a:t>CD-3</a:t>
            </a:r>
            <a:endParaRPr>
              <a:solidFill>
                <a:prstClr val="black"/>
              </a:solidFill>
              <a:latin typeface="Calibri" panose="020F0502020204030204"/>
            </a:endParaRPr>
          </a:p>
        </p:txBody>
      </p:sp>
      <p:sp>
        <p:nvSpPr>
          <p:cNvPr id="23" name="Google Shape;680;p63">
            <a:extLst>
              <a:ext uri="{FF2B5EF4-FFF2-40B4-BE49-F238E27FC236}">
                <a16:creationId xmlns="" xmlns:a16="http://schemas.microsoft.com/office/drawing/2014/main" id="{A43C8E75-FDA1-B243-8861-9003D2FCD874}"/>
              </a:ext>
            </a:extLst>
          </p:cNvPr>
          <p:cNvSpPr/>
          <p:nvPr/>
        </p:nvSpPr>
        <p:spPr>
          <a:xfrm>
            <a:off x="6927698" y="2803163"/>
            <a:ext cx="454800" cy="307200"/>
          </a:xfrm>
          <a:prstGeom prst="rect">
            <a:avLst/>
          </a:prstGeom>
          <a:noFill/>
          <a:ln>
            <a:noFill/>
          </a:ln>
        </p:spPr>
        <p:txBody>
          <a:bodyPr spcFirstLastPara="1" wrap="square" lIns="45700" tIns="45700" rIns="45700" bIns="45700" anchor="t" anchorCtr="0">
            <a:noAutofit/>
          </a:bodyPr>
          <a:lstStyle/>
          <a:p>
            <a:pPr algn="ctr" fontAlgn="auto">
              <a:spcBef>
                <a:spcPts val="0"/>
              </a:spcBef>
              <a:spcAft>
                <a:spcPts val="0"/>
              </a:spcAft>
            </a:pPr>
            <a:r>
              <a:rPr lang="en" sz="1400" b="1">
                <a:solidFill>
                  <a:srgbClr val="0058A6"/>
                </a:solidFill>
                <a:latin typeface="Calibri"/>
                <a:ea typeface="Calibri"/>
                <a:cs typeface="Calibri"/>
                <a:sym typeface="Calibri"/>
              </a:rPr>
              <a:t>CD-4</a:t>
            </a:r>
            <a:endParaRPr>
              <a:solidFill>
                <a:prstClr val="black"/>
              </a:solidFill>
              <a:latin typeface="Calibri" panose="020F0502020204030204"/>
            </a:endParaRPr>
          </a:p>
        </p:txBody>
      </p:sp>
      <p:sp>
        <p:nvSpPr>
          <p:cNvPr id="24" name="Google Shape;681;p63">
            <a:extLst>
              <a:ext uri="{FF2B5EF4-FFF2-40B4-BE49-F238E27FC236}">
                <a16:creationId xmlns="" xmlns:a16="http://schemas.microsoft.com/office/drawing/2014/main" id="{0A79F2D2-DF36-544A-B74F-ABDFD0F8412B}"/>
              </a:ext>
            </a:extLst>
          </p:cNvPr>
          <p:cNvSpPr/>
          <p:nvPr/>
        </p:nvSpPr>
        <p:spPr>
          <a:xfrm>
            <a:off x="1513527" y="3021646"/>
            <a:ext cx="1230300" cy="1077300"/>
          </a:xfrm>
          <a:prstGeom prst="rect">
            <a:avLst/>
          </a:prstGeom>
          <a:noFill/>
          <a:ln>
            <a:noFill/>
          </a:ln>
        </p:spPr>
        <p:txBody>
          <a:bodyPr spcFirstLastPara="1" wrap="square" lIns="45700" tIns="45700" rIns="45700" bIns="45700" anchor="t" anchorCtr="0">
            <a:noAutofit/>
          </a:bodyPr>
          <a:lstStyle/>
          <a:p>
            <a:pPr algn="ctr" fontAlgn="auto">
              <a:spcBef>
                <a:spcPts val="0"/>
              </a:spcBef>
              <a:spcAft>
                <a:spcPts val="0"/>
              </a:spcAft>
            </a:pPr>
            <a:r>
              <a:rPr lang="en" sz="1400" b="1" i="1" dirty="0">
                <a:solidFill>
                  <a:srgbClr val="000000"/>
                </a:solidFill>
                <a:latin typeface="Calibri"/>
                <a:ea typeface="Calibri"/>
                <a:cs typeface="Calibri"/>
                <a:sym typeface="Calibri"/>
              </a:rPr>
              <a:t>Approve Mission Need</a:t>
            </a:r>
            <a:endParaRPr sz="1400" b="1" i="1" dirty="0">
              <a:solidFill>
                <a:srgbClr val="000000"/>
              </a:solidFill>
              <a:latin typeface="Calibri"/>
              <a:ea typeface="Calibri"/>
              <a:cs typeface="Calibri"/>
              <a:sym typeface="Calibri"/>
            </a:endParaRPr>
          </a:p>
          <a:p>
            <a:pPr algn="ctr" fontAlgn="auto">
              <a:spcBef>
                <a:spcPts val="0"/>
              </a:spcBef>
              <a:spcAft>
                <a:spcPts val="0"/>
              </a:spcAft>
            </a:pPr>
            <a:r>
              <a:rPr lang="en" sz="1400" b="1" i="1" dirty="0">
                <a:solidFill>
                  <a:srgbClr val="E04E39"/>
                </a:solidFill>
                <a:latin typeface="Calibri"/>
                <a:ea typeface="Calibri"/>
                <a:cs typeface="Calibri"/>
                <a:sym typeface="Calibri"/>
              </a:rPr>
              <a:t>(</a:t>
            </a:r>
            <a:r>
              <a:rPr lang="en" b="1" i="1" dirty="0">
                <a:solidFill>
                  <a:srgbClr val="E04E39"/>
                </a:solidFill>
                <a:latin typeface="Calibri"/>
                <a:ea typeface="Calibri"/>
                <a:cs typeface="Calibri"/>
                <a:sym typeface="Calibri"/>
              </a:rPr>
              <a:t>Sept 27, 2016)</a:t>
            </a:r>
            <a:endParaRPr b="1" i="1" dirty="0">
              <a:solidFill>
                <a:srgbClr val="E04E39"/>
              </a:solidFill>
              <a:latin typeface="Calibri"/>
              <a:ea typeface="Calibri"/>
              <a:cs typeface="Calibri"/>
              <a:sym typeface="Calibri"/>
            </a:endParaRPr>
          </a:p>
        </p:txBody>
      </p:sp>
      <p:sp>
        <p:nvSpPr>
          <p:cNvPr id="25" name="Google Shape;682;p63">
            <a:extLst>
              <a:ext uri="{FF2B5EF4-FFF2-40B4-BE49-F238E27FC236}">
                <a16:creationId xmlns="" xmlns:a16="http://schemas.microsoft.com/office/drawing/2014/main" id="{FD2FC621-DACA-494B-B101-06EBBB925448}"/>
              </a:ext>
            </a:extLst>
          </p:cNvPr>
          <p:cNvSpPr/>
          <p:nvPr/>
        </p:nvSpPr>
        <p:spPr>
          <a:xfrm>
            <a:off x="4462962" y="3000166"/>
            <a:ext cx="1227000" cy="739200"/>
          </a:xfrm>
          <a:prstGeom prst="rect">
            <a:avLst/>
          </a:prstGeom>
          <a:noFill/>
          <a:ln>
            <a:noFill/>
          </a:ln>
        </p:spPr>
        <p:txBody>
          <a:bodyPr spcFirstLastPara="1" wrap="square" lIns="45700" tIns="45700" rIns="45700" bIns="45700" anchor="t" anchorCtr="0">
            <a:noAutofit/>
          </a:bodyPr>
          <a:lstStyle/>
          <a:p>
            <a:pPr fontAlgn="auto">
              <a:spcBef>
                <a:spcPts val="0"/>
              </a:spcBef>
              <a:spcAft>
                <a:spcPts val="0"/>
              </a:spcAft>
            </a:pPr>
            <a:r>
              <a:rPr lang="en" sz="1400" b="1" i="1">
                <a:solidFill>
                  <a:srgbClr val="000000"/>
                </a:solidFill>
                <a:latin typeface="Calibri"/>
                <a:ea typeface="Calibri"/>
                <a:cs typeface="Calibri"/>
                <a:sym typeface="Calibri"/>
              </a:rPr>
              <a:t>Approve Performance Baseline</a:t>
            </a:r>
            <a:endParaRPr>
              <a:solidFill>
                <a:prstClr val="black"/>
              </a:solidFill>
              <a:latin typeface="Calibri" panose="020F0502020204030204"/>
            </a:endParaRPr>
          </a:p>
        </p:txBody>
      </p:sp>
      <p:sp>
        <p:nvSpPr>
          <p:cNvPr id="26" name="Google Shape;683;p63">
            <a:extLst>
              <a:ext uri="{FF2B5EF4-FFF2-40B4-BE49-F238E27FC236}">
                <a16:creationId xmlns="" xmlns:a16="http://schemas.microsoft.com/office/drawing/2014/main" id="{63CE5B5B-F0CB-F64D-88F2-72E85BAA0B8A}"/>
              </a:ext>
            </a:extLst>
          </p:cNvPr>
          <p:cNvSpPr/>
          <p:nvPr/>
        </p:nvSpPr>
        <p:spPr>
          <a:xfrm>
            <a:off x="5443403" y="3021646"/>
            <a:ext cx="1219200" cy="739200"/>
          </a:xfrm>
          <a:prstGeom prst="rect">
            <a:avLst/>
          </a:prstGeom>
          <a:noFill/>
          <a:ln>
            <a:noFill/>
          </a:ln>
        </p:spPr>
        <p:txBody>
          <a:bodyPr spcFirstLastPara="1" wrap="square" lIns="45700" tIns="45700" rIns="45700" bIns="45700" anchor="t" anchorCtr="0">
            <a:noAutofit/>
          </a:bodyPr>
          <a:lstStyle/>
          <a:p>
            <a:pPr algn="ctr" fontAlgn="auto">
              <a:spcBef>
                <a:spcPts val="0"/>
              </a:spcBef>
              <a:spcAft>
                <a:spcPts val="0"/>
              </a:spcAft>
            </a:pPr>
            <a:r>
              <a:rPr lang="en" sz="1400" b="1" i="1" dirty="0">
                <a:solidFill>
                  <a:srgbClr val="000000"/>
                </a:solidFill>
                <a:latin typeface="Calibri"/>
                <a:ea typeface="Calibri"/>
                <a:cs typeface="Calibri"/>
                <a:sym typeface="Calibri"/>
              </a:rPr>
              <a:t>Approve </a:t>
            </a:r>
            <a:endParaRPr dirty="0">
              <a:solidFill>
                <a:prstClr val="black"/>
              </a:solidFill>
              <a:latin typeface="Calibri" panose="020F0502020204030204"/>
            </a:endParaRPr>
          </a:p>
          <a:p>
            <a:pPr algn="ctr" fontAlgn="auto">
              <a:spcBef>
                <a:spcPts val="0"/>
              </a:spcBef>
              <a:spcAft>
                <a:spcPts val="0"/>
              </a:spcAft>
            </a:pPr>
            <a:r>
              <a:rPr lang="en" sz="1400" b="1" i="1" dirty="0">
                <a:solidFill>
                  <a:srgbClr val="000000"/>
                </a:solidFill>
                <a:latin typeface="Calibri"/>
                <a:ea typeface="Calibri"/>
                <a:cs typeface="Calibri"/>
                <a:sym typeface="Calibri"/>
              </a:rPr>
              <a:t>Start of Construction</a:t>
            </a:r>
            <a:endParaRPr dirty="0">
              <a:solidFill>
                <a:prstClr val="black"/>
              </a:solidFill>
              <a:latin typeface="Calibri" panose="020F0502020204030204"/>
            </a:endParaRPr>
          </a:p>
        </p:txBody>
      </p:sp>
      <p:sp>
        <p:nvSpPr>
          <p:cNvPr id="27" name="Google Shape;684;p63">
            <a:extLst>
              <a:ext uri="{FF2B5EF4-FFF2-40B4-BE49-F238E27FC236}">
                <a16:creationId xmlns="" xmlns:a16="http://schemas.microsoft.com/office/drawing/2014/main" id="{1BBDD0E8-AC5E-364F-9736-B912C2AF9116}"/>
              </a:ext>
            </a:extLst>
          </p:cNvPr>
          <p:cNvSpPr/>
          <p:nvPr/>
        </p:nvSpPr>
        <p:spPr>
          <a:xfrm>
            <a:off x="6586403" y="3031763"/>
            <a:ext cx="1219200" cy="523200"/>
          </a:xfrm>
          <a:prstGeom prst="rect">
            <a:avLst/>
          </a:prstGeom>
          <a:noFill/>
          <a:ln>
            <a:noFill/>
          </a:ln>
        </p:spPr>
        <p:txBody>
          <a:bodyPr spcFirstLastPara="1" wrap="square" lIns="45700" tIns="45700" rIns="45700" bIns="45700" anchor="t" anchorCtr="0">
            <a:noAutofit/>
          </a:bodyPr>
          <a:lstStyle/>
          <a:p>
            <a:pPr algn="ctr" fontAlgn="auto">
              <a:spcBef>
                <a:spcPts val="0"/>
              </a:spcBef>
              <a:spcAft>
                <a:spcPts val="0"/>
              </a:spcAft>
            </a:pPr>
            <a:r>
              <a:rPr lang="en" sz="1400" b="1" i="1">
                <a:solidFill>
                  <a:srgbClr val="000000"/>
                </a:solidFill>
                <a:latin typeface="Calibri"/>
                <a:ea typeface="Calibri"/>
                <a:cs typeface="Calibri"/>
                <a:sym typeface="Calibri"/>
              </a:rPr>
              <a:t>Project Completion</a:t>
            </a:r>
            <a:endParaRPr>
              <a:solidFill>
                <a:prstClr val="black"/>
              </a:solidFill>
              <a:latin typeface="Calibri" panose="020F0502020204030204"/>
            </a:endParaRPr>
          </a:p>
        </p:txBody>
      </p:sp>
      <p:cxnSp>
        <p:nvCxnSpPr>
          <p:cNvPr id="28" name="Google Shape;685;p63">
            <a:extLst>
              <a:ext uri="{FF2B5EF4-FFF2-40B4-BE49-F238E27FC236}">
                <a16:creationId xmlns="" xmlns:a16="http://schemas.microsoft.com/office/drawing/2014/main" id="{ABC7D26B-BAC9-0E4A-89B8-0EED6D7FBF9E}"/>
              </a:ext>
            </a:extLst>
          </p:cNvPr>
          <p:cNvCxnSpPr/>
          <p:nvPr/>
        </p:nvCxnSpPr>
        <p:spPr>
          <a:xfrm rot="10800000">
            <a:off x="1100003" y="2422186"/>
            <a:ext cx="0" cy="1063800"/>
          </a:xfrm>
          <a:prstGeom prst="straightConnector1">
            <a:avLst/>
          </a:prstGeom>
          <a:noFill/>
          <a:ln w="25400" cap="flat" cmpd="sng">
            <a:solidFill>
              <a:srgbClr val="006BA6"/>
            </a:solidFill>
            <a:prstDash val="solid"/>
            <a:round/>
            <a:headEnd type="none" w="sm" len="sm"/>
            <a:tailEnd type="triangle" w="med" len="med"/>
          </a:ln>
        </p:spPr>
      </p:cxnSp>
      <p:sp>
        <p:nvSpPr>
          <p:cNvPr id="29" name="Google Shape;686;p63">
            <a:extLst>
              <a:ext uri="{FF2B5EF4-FFF2-40B4-BE49-F238E27FC236}">
                <a16:creationId xmlns="" xmlns:a16="http://schemas.microsoft.com/office/drawing/2014/main" id="{04772FD2-9FE3-3348-8AAC-CA13B9E2358D}"/>
              </a:ext>
            </a:extLst>
          </p:cNvPr>
          <p:cNvSpPr txBox="1"/>
          <p:nvPr/>
        </p:nvSpPr>
        <p:spPr>
          <a:xfrm>
            <a:off x="1077631" y="1321049"/>
            <a:ext cx="7364700" cy="584700"/>
          </a:xfrm>
          <a:prstGeom prst="rect">
            <a:avLst/>
          </a:prstGeom>
          <a:noFill/>
          <a:ln>
            <a:noFill/>
          </a:ln>
        </p:spPr>
        <p:txBody>
          <a:bodyPr spcFirstLastPara="1" wrap="square" lIns="91425" tIns="45700" rIns="91425" bIns="45700" anchor="t" anchorCtr="0">
            <a:noAutofit/>
          </a:bodyPr>
          <a:lstStyle/>
          <a:p>
            <a:pPr lvl="1" fontAlgn="auto">
              <a:spcBef>
                <a:spcPts val="0"/>
              </a:spcBef>
              <a:spcAft>
                <a:spcPts val="0"/>
              </a:spcAft>
            </a:pPr>
            <a:r>
              <a:rPr lang="en" sz="1600" b="1">
                <a:solidFill>
                  <a:srgbClr val="0058A6"/>
                </a:solidFill>
                <a:latin typeface="Calibri"/>
                <a:ea typeface="Calibri"/>
                <a:cs typeface="Calibri"/>
                <a:sym typeface="Calibri"/>
              </a:rPr>
              <a:t>Conceptual Design, </a:t>
            </a:r>
            <a:r>
              <a:rPr lang="en" sz="1600" b="1">
                <a:solidFill>
                  <a:srgbClr val="755500"/>
                </a:solidFill>
                <a:latin typeface="Calibri"/>
                <a:ea typeface="Calibri"/>
                <a:cs typeface="Calibri"/>
                <a:sym typeface="Calibri"/>
              </a:rPr>
              <a:t>Engineering, Construction, Commissioning,</a:t>
            </a:r>
            <a:r>
              <a:rPr lang="en" sz="1600" b="1">
                <a:solidFill>
                  <a:srgbClr val="EAAA00"/>
                </a:solidFill>
                <a:latin typeface="Calibri"/>
                <a:ea typeface="Calibri"/>
                <a:cs typeface="Calibri"/>
                <a:sym typeface="Calibri"/>
              </a:rPr>
              <a:t>  </a:t>
            </a:r>
            <a:r>
              <a:rPr lang="en" sz="1600" b="1">
                <a:solidFill>
                  <a:srgbClr val="0058A6"/>
                </a:solidFill>
                <a:latin typeface="Calibri"/>
                <a:ea typeface="Calibri"/>
                <a:cs typeface="Calibri"/>
                <a:sym typeface="Calibri"/>
              </a:rPr>
              <a:t>Operations</a:t>
            </a:r>
            <a:endParaRPr>
              <a:solidFill>
                <a:prstClr val="black"/>
              </a:solidFill>
              <a:latin typeface="Calibri" panose="020F0502020204030204"/>
            </a:endParaRPr>
          </a:p>
          <a:p>
            <a:pPr fontAlgn="auto">
              <a:spcBef>
                <a:spcPts val="0"/>
              </a:spcBef>
              <a:spcAft>
                <a:spcPts val="0"/>
              </a:spcAft>
            </a:pPr>
            <a:endParaRPr sz="1600">
              <a:solidFill>
                <a:srgbClr val="EAAA00"/>
              </a:solidFill>
              <a:latin typeface="Calibri"/>
              <a:ea typeface="Calibri"/>
              <a:cs typeface="Calibri"/>
              <a:sym typeface="Calibri"/>
            </a:endParaRPr>
          </a:p>
        </p:txBody>
      </p:sp>
      <p:cxnSp>
        <p:nvCxnSpPr>
          <p:cNvPr id="30" name="Google Shape;687;p63">
            <a:extLst>
              <a:ext uri="{FF2B5EF4-FFF2-40B4-BE49-F238E27FC236}">
                <a16:creationId xmlns="" xmlns:a16="http://schemas.microsoft.com/office/drawing/2014/main" id="{D895BDF0-311B-DE41-B09C-FD8889B52CDA}"/>
              </a:ext>
            </a:extLst>
          </p:cNvPr>
          <p:cNvCxnSpPr>
            <a:cxnSpLocks/>
          </p:cNvCxnSpPr>
          <p:nvPr/>
        </p:nvCxnSpPr>
        <p:spPr>
          <a:xfrm rot="10800000">
            <a:off x="3672442" y="2346095"/>
            <a:ext cx="1500" cy="1923000"/>
          </a:xfrm>
          <a:prstGeom prst="straightConnector1">
            <a:avLst/>
          </a:prstGeom>
          <a:noFill/>
          <a:ln w="57150" cap="flat" cmpd="sng">
            <a:solidFill>
              <a:srgbClr val="E04E39"/>
            </a:solidFill>
            <a:prstDash val="solid"/>
            <a:round/>
            <a:headEnd type="none" w="sm" len="sm"/>
            <a:tailEnd type="stealth" w="med" len="med"/>
          </a:ln>
        </p:spPr>
      </p:cxnSp>
      <p:sp>
        <p:nvSpPr>
          <p:cNvPr id="31" name="Google Shape;688;p63">
            <a:extLst>
              <a:ext uri="{FF2B5EF4-FFF2-40B4-BE49-F238E27FC236}">
                <a16:creationId xmlns="" xmlns:a16="http://schemas.microsoft.com/office/drawing/2014/main" id="{70ABFAD1-C59C-604E-AEA8-53983F13CC19}"/>
              </a:ext>
            </a:extLst>
          </p:cNvPr>
          <p:cNvSpPr txBox="1"/>
          <p:nvPr/>
        </p:nvSpPr>
        <p:spPr>
          <a:xfrm>
            <a:off x="2791915" y="4269095"/>
            <a:ext cx="1758300" cy="461700"/>
          </a:xfrm>
          <a:prstGeom prst="rect">
            <a:avLst/>
          </a:pr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fontAlgn="auto">
              <a:spcBef>
                <a:spcPts val="0"/>
              </a:spcBef>
              <a:spcAft>
                <a:spcPts val="0"/>
              </a:spcAft>
            </a:pPr>
            <a:r>
              <a:rPr lang="en" sz="2400" b="1" dirty="0">
                <a:solidFill>
                  <a:srgbClr val="E04E39"/>
                </a:solidFill>
                <a:latin typeface="Calibri"/>
                <a:ea typeface="Calibri"/>
                <a:cs typeface="Calibri"/>
                <a:sym typeface="Calibri"/>
              </a:rPr>
              <a:t>We are here</a:t>
            </a:r>
            <a:endParaRPr dirty="0">
              <a:solidFill>
                <a:prstClr val="black"/>
              </a:solidFill>
              <a:latin typeface="Calibri" panose="020F0502020204030204"/>
            </a:endParaRPr>
          </a:p>
        </p:txBody>
      </p:sp>
      <p:sp>
        <p:nvSpPr>
          <p:cNvPr id="32" name="Google Shape;689;p63">
            <a:extLst>
              <a:ext uri="{FF2B5EF4-FFF2-40B4-BE49-F238E27FC236}">
                <a16:creationId xmlns="" xmlns:a16="http://schemas.microsoft.com/office/drawing/2014/main" id="{F2ADA44E-A62F-F14D-81E8-FE9AD76597EB}"/>
              </a:ext>
            </a:extLst>
          </p:cNvPr>
          <p:cNvSpPr/>
          <p:nvPr/>
        </p:nvSpPr>
        <p:spPr>
          <a:xfrm>
            <a:off x="152400" y="4759368"/>
            <a:ext cx="9144000" cy="1539000"/>
          </a:xfrm>
          <a:prstGeom prst="rect">
            <a:avLst/>
          </a:prstGeom>
          <a:noFill/>
          <a:ln>
            <a:noFill/>
          </a:ln>
        </p:spPr>
        <p:txBody>
          <a:bodyPr spcFirstLastPara="1" wrap="square" lIns="91425" tIns="45700" rIns="91425" bIns="45700" anchor="t" anchorCtr="0">
            <a:noAutofit/>
          </a:bodyPr>
          <a:lstStyle/>
          <a:p>
            <a:pPr marL="342900" indent="-342900" fontAlgn="auto">
              <a:spcBef>
                <a:spcPts val="0"/>
              </a:spcBef>
              <a:spcAft>
                <a:spcPts val="0"/>
              </a:spcAft>
              <a:buClr>
                <a:srgbClr val="4A4C4F"/>
              </a:buClr>
              <a:buSzPts val="2200"/>
              <a:buFont typeface="Arial"/>
              <a:buChar char="•"/>
            </a:pPr>
            <a:r>
              <a:rPr lang="en" sz="2200">
                <a:solidFill>
                  <a:srgbClr val="4A4C4F"/>
                </a:solidFill>
                <a:latin typeface="Calibri"/>
                <a:ea typeface="Calibri"/>
                <a:cs typeface="Calibri"/>
                <a:sym typeface="Calibri"/>
              </a:rPr>
              <a:t>ALS-U is currently in the conceptual design phase</a:t>
            </a:r>
            <a:endParaRPr>
              <a:solidFill>
                <a:prstClr val="black"/>
              </a:solidFill>
              <a:latin typeface="Calibri" panose="020F0502020204030204"/>
            </a:endParaRPr>
          </a:p>
          <a:p>
            <a:pPr marL="342900" indent="-342900" fontAlgn="auto">
              <a:spcBef>
                <a:spcPts val="0"/>
              </a:spcBef>
              <a:spcAft>
                <a:spcPts val="0"/>
              </a:spcAft>
              <a:buClr>
                <a:srgbClr val="4A4C4F"/>
              </a:buClr>
              <a:buSzPts val="2200"/>
              <a:buFont typeface="Arial"/>
              <a:buChar char="•"/>
            </a:pPr>
            <a:r>
              <a:rPr lang="en" sz="2200">
                <a:solidFill>
                  <a:srgbClr val="4A4C4F"/>
                </a:solidFill>
                <a:latin typeface="Calibri"/>
                <a:ea typeface="Calibri"/>
                <a:cs typeface="Calibri"/>
                <a:sym typeface="Calibri"/>
              </a:rPr>
              <a:t>Next stage is preliminary design—leads to performance baseline</a:t>
            </a:r>
            <a:endParaRPr>
              <a:solidFill>
                <a:prstClr val="black"/>
              </a:solidFill>
              <a:latin typeface="Calibri" panose="020F0502020204030204"/>
            </a:endParaRPr>
          </a:p>
          <a:p>
            <a:pPr marL="800100" lvl="1" indent="-342900" fontAlgn="auto">
              <a:spcBef>
                <a:spcPts val="0"/>
              </a:spcBef>
              <a:spcAft>
                <a:spcPts val="0"/>
              </a:spcAft>
              <a:buClr>
                <a:srgbClr val="4A4C4F"/>
              </a:buClr>
              <a:buSzPts val="2200"/>
              <a:buFont typeface="Merriweather Sans"/>
              <a:buChar char="-"/>
            </a:pPr>
            <a:r>
              <a:rPr lang="en" sz="2200">
                <a:solidFill>
                  <a:srgbClr val="4A4C4F"/>
                </a:solidFill>
                <a:latin typeface="Calibri"/>
                <a:ea typeface="Calibri"/>
                <a:cs typeface="Calibri"/>
                <a:sym typeface="Calibri"/>
              </a:rPr>
              <a:t>Baseline (CD-2) is when the scope, cost, and schedule are fixed</a:t>
            </a:r>
            <a:endParaRPr>
              <a:solidFill>
                <a:prstClr val="black"/>
              </a:solidFill>
              <a:latin typeface="Calibri" panose="020F0502020204030204"/>
            </a:endParaRPr>
          </a:p>
          <a:p>
            <a:pPr lvl="1" fontAlgn="auto">
              <a:spcBef>
                <a:spcPts val="0"/>
              </a:spcBef>
              <a:spcAft>
                <a:spcPts val="0"/>
              </a:spcAft>
            </a:pPr>
            <a:endParaRPr sz="1000">
              <a:solidFill>
                <a:srgbClr val="00395A"/>
              </a:solidFill>
              <a:latin typeface="Calibri"/>
              <a:ea typeface="Calibri"/>
              <a:cs typeface="Calibri"/>
              <a:sym typeface="Calibri"/>
            </a:endParaRPr>
          </a:p>
          <a:p>
            <a:pPr algn="ctr" fontAlgn="auto">
              <a:spcBef>
                <a:spcPts val="0"/>
              </a:spcBef>
              <a:spcAft>
                <a:spcPts val="0"/>
              </a:spcAft>
            </a:pPr>
            <a:r>
              <a:rPr lang="en" b="1" i="1">
                <a:solidFill>
                  <a:srgbClr val="4A4C4F"/>
                </a:solidFill>
                <a:latin typeface="Calibri"/>
                <a:ea typeface="Calibri"/>
                <a:cs typeface="Calibri"/>
                <a:sym typeface="Calibri"/>
              </a:rPr>
              <a:t>Received $5M from DOE/BES in FY17 and $30M in FY18</a:t>
            </a:r>
            <a:endParaRPr sz="2000" b="1">
              <a:solidFill>
                <a:srgbClr val="00395A"/>
              </a:solidFill>
              <a:latin typeface="Calibri"/>
              <a:ea typeface="Calibri"/>
              <a:cs typeface="Calibri"/>
              <a:sym typeface="Calibri"/>
            </a:endParaRPr>
          </a:p>
        </p:txBody>
      </p:sp>
      <p:sp>
        <p:nvSpPr>
          <p:cNvPr id="33" name="Google Shape;690;p63">
            <a:extLst>
              <a:ext uri="{FF2B5EF4-FFF2-40B4-BE49-F238E27FC236}">
                <a16:creationId xmlns="" xmlns:a16="http://schemas.microsoft.com/office/drawing/2014/main" id="{FC440D0B-EE40-FE4E-8048-365D82272EE4}"/>
              </a:ext>
            </a:extLst>
          </p:cNvPr>
          <p:cNvSpPr/>
          <p:nvPr/>
        </p:nvSpPr>
        <p:spPr>
          <a:xfrm>
            <a:off x="2982576" y="3031762"/>
            <a:ext cx="929700" cy="523200"/>
          </a:xfrm>
          <a:prstGeom prst="rect">
            <a:avLst/>
          </a:prstGeom>
          <a:solidFill>
            <a:srgbClr val="FFFFFF"/>
          </a:solidFill>
          <a:ln>
            <a:noFill/>
          </a:ln>
        </p:spPr>
        <p:txBody>
          <a:bodyPr spcFirstLastPara="1" wrap="square" lIns="45700" tIns="45700" rIns="45700" bIns="45700" anchor="t" anchorCtr="0">
            <a:noAutofit/>
          </a:bodyPr>
          <a:lstStyle/>
          <a:p>
            <a:pPr algn="ctr" fontAlgn="auto">
              <a:spcBef>
                <a:spcPts val="0"/>
              </a:spcBef>
              <a:spcAft>
                <a:spcPts val="0"/>
              </a:spcAft>
            </a:pPr>
            <a:r>
              <a:rPr lang="en" sz="1400" b="1" i="1">
                <a:solidFill>
                  <a:srgbClr val="000000"/>
                </a:solidFill>
                <a:latin typeface="Calibri"/>
                <a:ea typeface="Calibri"/>
                <a:cs typeface="Calibri"/>
                <a:sym typeface="Calibri"/>
              </a:rPr>
              <a:t>Approve Cost Range</a:t>
            </a:r>
            <a:endParaRPr>
              <a:solidFill>
                <a:prstClr val="black"/>
              </a:solidFill>
              <a:latin typeface="Calibri" panose="020F0502020204030204"/>
            </a:endParaRPr>
          </a:p>
        </p:txBody>
      </p:sp>
      <p:sp>
        <p:nvSpPr>
          <p:cNvPr id="34" name="Google Shape;691;p63">
            <a:extLst>
              <a:ext uri="{FF2B5EF4-FFF2-40B4-BE49-F238E27FC236}">
                <a16:creationId xmlns="" xmlns:a16="http://schemas.microsoft.com/office/drawing/2014/main" id="{A53E1918-9E5F-0540-B3E5-81F87F91C1FB}"/>
              </a:ext>
            </a:extLst>
          </p:cNvPr>
          <p:cNvSpPr/>
          <p:nvPr/>
        </p:nvSpPr>
        <p:spPr>
          <a:xfrm>
            <a:off x="294298" y="3488950"/>
            <a:ext cx="1415100" cy="739200"/>
          </a:xfrm>
          <a:prstGeom prst="rect">
            <a:avLst/>
          </a:prstGeom>
          <a:noFill/>
          <a:ln>
            <a:noFill/>
          </a:ln>
        </p:spPr>
        <p:txBody>
          <a:bodyPr spcFirstLastPara="1" wrap="square" lIns="45700" tIns="45700" rIns="45700" bIns="45700" anchor="t" anchorCtr="0">
            <a:noAutofit/>
          </a:bodyPr>
          <a:lstStyle/>
          <a:p>
            <a:pPr algn="ctr" fontAlgn="auto">
              <a:spcBef>
                <a:spcPts val="0"/>
              </a:spcBef>
              <a:spcAft>
                <a:spcPts val="0"/>
              </a:spcAft>
            </a:pPr>
            <a:r>
              <a:rPr lang="en" sz="1400" b="1" i="1">
                <a:solidFill>
                  <a:srgbClr val="000000"/>
                </a:solidFill>
                <a:latin typeface="Calibri"/>
                <a:ea typeface="Calibri"/>
                <a:cs typeface="Calibri"/>
                <a:sym typeface="Calibri"/>
              </a:rPr>
              <a:t>Identify Mission-Related Need</a:t>
            </a:r>
            <a:endParaRPr>
              <a:solidFill>
                <a:prstClr val="black"/>
              </a:solidFill>
              <a:latin typeface="Calibri" panose="020F0502020204030204"/>
            </a:endParaRPr>
          </a:p>
        </p:txBody>
      </p:sp>
    </p:spTree>
    <p:extLst>
      <p:ext uri="{BB962C8B-B14F-4D97-AF65-F5344CB8AC3E}">
        <p14:creationId xmlns:p14="http://schemas.microsoft.com/office/powerpoint/2010/main" val="33464013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D9D0AB-5C5E-3B49-9C7A-21713F25E9CD}"/>
              </a:ext>
            </a:extLst>
          </p:cNvPr>
          <p:cNvSpPr>
            <a:spLocks noGrp="1"/>
          </p:cNvSpPr>
          <p:nvPr>
            <p:ph type="title"/>
          </p:nvPr>
        </p:nvSpPr>
        <p:spPr/>
        <p:txBody>
          <a:bodyPr>
            <a:normAutofit/>
          </a:bodyPr>
          <a:lstStyle/>
          <a:p>
            <a:r>
              <a:rPr lang="en-US" dirty="0" smtClean="0"/>
              <a:t>ALS-ENABLE </a:t>
            </a:r>
            <a:r>
              <a:rPr lang="en-US" dirty="0"/>
              <a:t>@ ALS-U</a:t>
            </a:r>
          </a:p>
        </p:txBody>
      </p:sp>
      <p:sp>
        <p:nvSpPr>
          <p:cNvPr id="4" name="Google Shape;698;p64">
            <a:extLst>
              <a:ext uri="{FF2B5EF4-FFF2-40B4-BE49-F238E27FC236}">
                <a16:creationId xmlns="" xmlns:a16="http://schemas.microsoft.com/office/drawing/2014/main" id="{B7D909CD-B4CA-C742-8BDE-0A63DD677497}"/>
              </a:ext>
            </a:extLst>
          </p:cNvPr>
          <p:cNvSpPr txBox="1">
            <a:spLocks/>
          </p:cNvSpPr>
          <p:nvPr/>
        </p:nvSpPr>
        <p:spPr>
          <a:xfrm>
            <a:off x="382050" y="1143475"/>
            <a:ext cx="8469900" cy="3119100"/>
          </a:xfrm>
          <a:prstGeom prst="rect">
            <a:avLst/>
          </a:prstGeom>
          <a:noFill/>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tima" panose="0200050306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tima" panose="0200050306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tima" panose="0200050306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tima" panose="0200050306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tima" panose="0200050306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68300" fontAlgn="auto">
              <a:lnSpc>
                <a:spcPct val="100000"/>
              </a:lnSpc>
              <a:spcBef>
                <a:spcPts val="600"/>
              </a:spcBef>
              <a:spcAft>
                <a:spcPts val="0"/>
              </a:spcAft>
              <a:buClr>
                <a:prstClr val="black"/>
              </a:buClr>
              <a:buSzPts val="2200"/>
              <a:buFont typeface="Verdana"/>
              <a:buChar char="●"/>
            </a:pPr>
            <a:r>
              <a:rPr lang="en-US" sz="2200" dirty="0">
                <a:solidFill>
                  <a:prstClr val="black"/>
                </a:solidFill>
                <a:ea typeface="Verdana"/>
                <a:cs typeface="Verdana"/>
                <a:sym typeface="Verdana"/>
              </a:rPr>
              <a:t>No plans to change sector 5</a:t>
            </a:r>
          </a:p>
          <a:p>
            <a:pPr marL="457200" indent="-368300" fontAlgn="auto">
              <a:lnSpc>
                <a:spcPct val="100000"/>
              </a:lnSpc>
              <a:spcAft>
                <a:spcPts val="0"/>
              </a:spcAft>
              <a:buClr>
                <a:prstClr val="black"/>
              </a:buClr>
              <a:buSzPts val="2200"/>
              <a:buFont typeface="Verdana"/>
              <a:buChar char="●"/>
            </a:pPr>
            <a:r>
              <a:rPr lang="en-US" sz="2200" dirty="0" err="1">
                <a:solidFill>
                  <a:prstClr val="black"/>
                </a:solidFill>
                <a:ea typeface="Verdana"/>
                <a:cs typeface="Verdana"/>
                <a:sym typeface="Verdana"/>
              </a:rPr>
              <a:t>Superbends</a:t>
            </a:r>
            <a:r>
              <a:rPr lang="en-US" sz="2200" dirty="0">
                <a:solidFill>
                  <a:prstClr val="black"/>
                </a:solidFill>
                <a:ea typeface="Verdana"/>
                <a:cs typeface="Verdana"/>
                <a:sym typeface="Verdana"/>
              </a:rPr>
              <a:t> may move their source points, necessitating beamline and </a:t>
            </a:r>
            <a:r>
              <a:rPr lang="en-US" sz="2200" dirty="0" err="1">
                <a:solidFill>
                  <a:prstClr val="black"/>
                </a:solidFill>
                <a:ea typeface="Verdana"/>
                <a:cs typeface="Verdana"/>
                <a:sym typeface="Verdana"/>
              </a:rPr>
              <a:t>endstation</a:t>
            </a:r>
            <a:r>
              <a:rPr lang="en-US" sz="2200" dirty="0">
                <a:solidFill>
                  <a:prstClr val="black"/>
                </a:solidFill>
                <a:ea typeface="Verdana"/>
                <a:cs typeface="Verdana"/>
                <a:sym typeface="Verdana"/>
              </a:rPr>
              <a:t> moves</a:t>
            </a:r>
          </a:p>
          <a:p>
            <a:pPr marL="457200" indent="-368300" fontAlgn="auto">
              <a:lnSpc>
                <a:spcPct val="100000"/>
              </a:lnSpc>
              <a:spcAft>
                <a:spcPts val="0"/>
              </a:spcAft>
              <a:buClr>
                <a:prstClr val="black"/>
              </a:buClr>
              <a:buSzPts val="2200"/>
              <a:buFont typeface="Verdana"/>
              <a:buChar char="●"/>
            </a:pPr>
            <a:r>
              <a:rPr lang="en-US" sz="2200" dirty="0">
                <a:solidFill>
                  <a:prstClr val="black"/>
                </a:solidFill>
                <a:ea typeface="Verdana"/>
                <a:cs typeface="Verdana"/>
                <a:sym typeface="Verdana"/>
              </a:rPr>
              <a:t>ALS will pay for any necessary beamline moves</a:t>
            </a:r>
          </a:p>
          <a:p>
            <a:pPr marL="457200" indent="-368300" fontAlgn="auto">
              <a:lnSpc>
                <a:spcPct val="100000"/>
              </a:lnSpc>
              <a:spcAft>
                <a:spcPts val="0"/>
              </a:spcAft>
              <a:buClr>
                <a:prstClr val="black"/>
              </a:buClr>
              <a:buSzPts val="2200"/>
              <a:buFont typeface="Verdana"/>
              <a:buChar char="●"/>
            </a:pPr>
            <a:r>
              <a:rPr lang="en-US" sz="2200" dirty="0">
                <a:solidFill>
                  <a:prstClr val="black"/>
                </a:solidFill>
                <a:ea typeface="Verdana"/>
                <a:cs typeface="Verdana"/>
                <a:sym typeface="Verdana"/>
              </a:rPr>
              <a:t>Completion is still between 5 and 10 years away</a:t>
            </a:r>
          </a:p>
          <a:p>
            <a:pPr marL="457200" indent="-368300" fontAlgn="auto">
              <a:lnSpc>
                <a:spcPct val="100000"/>
              </a:lnSpc>
              <a:spcAft>
                <a:spcPts val="0"/>
              </a:spcAft>
              <a:buClr>
                <a:prstClr val="black"/>
              </a:buClr>
              <a:buSzPts val="2200"/>
              <a:buFont typeface="Verdana"/>
              <a:buChar char="●"/>
            </a:pPr>
            <a:r>
              <a:rPr lang="en-US" sz="2200" dirty="0">
                <a:solidFill>
                  <a:prstClr val="black"/>
                </a:solidFill>
                <a:ea typeface="Verdana"/>
                <a:cs typeface="Verdana"/>
                <a:sym typeface="Verdana"/>
              </a:rPr>
              <a:t>Some consolidation/moving of MX and SAXS beamlines may occur</a:t>
            </a:r>
          </a:p>
        </p:txBody>
      </p:sp>
    </p:spTree>
    <p:extLst>
      <p:ext uri="{BB962C8B-B14F-4D97-AF65-F5344CB8AC3E}">
        <p14:creationId xmlns:p14="http://schemas.microsoft.com/office/powerpoint/2010/main" val="26476594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D5B3AB-C8F3-6949-AC5A-E090BCB9271A}"/>
              </a:ext>
            </a:extLst>
          </p:cNvPr>
          <p:cNvSpPr>
            <a:spLocks noGrp="1"/>
          </p:cNvSpPr>
          <p:nvPr>
            <p:ph type="title"/>
          </p:nvPr>
        </p:nvSpPr>
        <p:spPr/>
        <p:txBody>
          <a:bodyPr/>
          <a:lstStyle/>
          <a:p>
            <a:r>
              <a:rPr lang="en-US" dirty="0"/>
              <a:t>The team and the funding</a:t>
            </a:r>
          </a:p>
        </p:txBody>
      </p:sp>
      <p:pic>
        <p:nvPicPr>
          <p:cNvPr id="4" name="Picture 3">
            <a:extLst>
              <a:ext uri="{FF2B5EF4-FFF2-40B4-BE49-F238E27FC236}">
                <a16:creationId xmlns="" xmlns:a16="http://schemas.microsoft.com/office/drawing/2014/main" id="{17CA3BB0-D16B-E349-8FE9-42B837CAA4D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85848" y="999316"/>
            <a:ext cx="6039183" cy="4685527"/>
          </a:xfrm>
          <a:prstGeom prst="rect">
            <a:avLst/>
          </a:prstGeom>
        </p:spPr>
      </p:pic>
      <p:sp>
        <p:nvSpPr>
          <p:cNvPr id="5" name="Text Placeholder 4">
            <a:extLst>
              <a:ext uri="{FF2B5EF4-FFF2-40B4-BE49-F238E27FC236}">
                <a16:creationId xmlns="" xmlns:a16="http://schemas.microsoft.com/office/drawing/2014/main" id="{C5646436-D44A-0240-AFFC-7B5A1D68E1D8}"/>
              </a:ext>
            </a:extLst>
          </p:cNvPr>
          <p:cNvSpPr txBox="1">
            <a:spLocks/>
          </p:cNvSpPr>
          <p:nvPr/>
        </p:nvSpPr>
        <p:spPr>
          <a:xfrm>
            <a:off x="1585848" y="5757624"/>
            <a:ext cx="5941387" cy="994360"/>
          </a:xfrm>
          <a:prstGeom prst="rect">
            <a:avLst/>
          </a:prstGeom>
          <a:solidFill>
            <a:schemeClr val="accent5">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tima" panose="0200050306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tima" panose="0200050306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tima" panose="0200050306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tima" panose="0200050306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tima" panose="0200050306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dirty="0">
                <a:solidFill>
                  <a:prstClr val="black"/>
                </a:solidFill>
              </a:rPr>
              <a:t>ALS-ENABLE funded through NIH grant P30GM124169</a:t>
            </a:r>
          </a:p>
        </p:txBody>
      </p:sp>
    </p:spTree>
    <p:extLst>
      <p:ext uri="{BB962C8B-B14F-4D97-AF65-F5344CB8AC3E}">
        <p14:creationId xmlns:p14="http://schemas.microsoft.com/office/powerpoint/2010/main" val="42156241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0"/>
            <a:ext cx="8229600" cy="1143000"/>
          </a:xfrm>
        </p:spPr>
        <p:txBody>
          <a:bodyPr/>
          <a:lstStyle/>
          <a:p>
            <a:r>
              <a:rPr lang="en-US" altLang="en-US" dirty="0" err="1" smtClean="0"/>
              <a:t>nanoBragg</a:t>
            </a:r>
            <a:r>
              <a:rPr lang="en-US" altLang="en-US" dirty="0" smtClean="0"/>
              <a:t> </a:t>
            </a:r>
            <a:r>
              <a:rPr lang="en-US" altLang="en-US" dirty="0" smtClean="0"/>
              <a:t>program</a:t>
            </a:r>
          </a:p>
        </p:txBody>
      </p:sp>
      <p:sp>
        <p:nvSpPr>
          <p:cNvPr id="72707" name="Text Box 4"/>
          <p:cNvSpPr txBox="1">
            <a:spLocks noChangeArrowheads="1"/>
          </p:cNvSpPr>
          <p:nvPr/>
        </p:nvSpPr>
        <p:spPr bwMode="auto">
          <a:xfrm>
            <a:off x="1460500" y="1204912"/>
            <a:ext cx="6111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smtClean="0">
                <a:solidFill>
                  <a:srgbClr val="000000"/>
                </a:solidFill>
                <a:latin typeface="Courier New" pitchFamily="49" charset="0"/>
              </a:rPr>
              <a:t>http://bl831.als.lbl.gov/~</a:t>
            </a:r>
            <a:r>
              <a:rPr lang="en-US" altLang="en-US" b="1" dirty="0" smtClean="0">
                <a:solidFill>
                  <a:srgbClr val="000000"/>
                </a:solidFill>
                <a:latin typeface="Courier New" pitchFamily="49" charset="0"/>
              </a:rPr>
              <a:t>jamesh/nanoBragg/</a:t>
            </a:r>
            <a:endParaRPr lang="en-US" altLang="en-US" b="1" dirty="0" smtClean="0">
              <a:solidFill>
                <a:srgbClr val="000000"/>
              </a:solidFill>
              <a:latin typeface="Courier New" pitchFamily="49" charset="0"/>
            </a:endParaRPr>
          </a:p>
        </p:txBody>
      </p:sp>
      <p:sp>
        <p:nvSpPr>
          <p:cNvPr id="38917" name="Text Box 5"/>
          <p:cNvSpPr txBox="1">
            <a:spLocks noChangeArrowheads="1"/>
          </p:cNvSpPr>
          <p:nvPr/>
        </p:nvSpPr>
        <p:spPr bwMode="auto">
          <a:xfrm>
            <a:off x="271463" y="1763712"/>
            <a:ext cx="4567276"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ts val="1200"/>
              </a:spcBef>
              <a:buFontTx/>
              <a:buChar char="•"/>
            </a:pPr>
            <a:r>
              <a:rPr lang="en-US" altLang="en-US" sz="2800" dirty="0" smtClean="0">
                <a:solidFill>
                  <a:srgbClr val="000000"/>
                </a:solidFill>
              </a:rPr>
              <a:t>Optimized for nanocrystals</a:t>
            </a:r>
          </a:p>
          <a:p>
            <a:pPr eaLnBrk="1" hangingPunct="1">
              <a:spcBef>
                <a:spcPts val="1200"/>
              </a:spcBef>
              <a:buFontTx/>
              <a:buChar char="•"/>
            </a:pPr>
            <a:r>
              <a:rPr lang="en-US" altLang="en-US" sz="2800" dirty="0" smtClean="0">
                <a:solidFill>
                  <a:srgbClr val="000000"/>
                </a:solidFill>
              </a:rPr>
              <a:t>Square or round</a:t>
            </a:r>
          </a:p>
          <a:p>
            <a:pPr eaLnBrk="1" hangingPunct="1">
              <a:spcBef>
                <a:spcPts val="1200"/>
              </a:spcBef>
              <a:buFontTx/>
              <a:buChar char="•"/>
            </a:pPr>
            <a:r>
              <a:rPr lang="en-US" altLang="en-US" sz="2800" dirty="0" smtClean="0">
                <a:solidFill>
                  <a:srgbClr val="000000"/>
                </a:solidFill>
              </a:rPr>
              <a:t>Takes </a:t>
            </a:r>
            <a:r>
              <a:rPr lang="en-US" altLang="en-US" sz="2800" dirty="0" err="1" smtClean="0">
                <a:solidFill>
                  <a:srgbClr val="000000"/>
                </a:solidFill>
              </a:rPr>
              <a:t>h,k,l</a:t>
            </a:r>
            <a:r>
              <a:rPr lang="en-US" altLang="en-US" sz="2800" dirty="0" smtClean="0">
                <a:solidFill>
                  <a:srgbClr val="000000"/>
                </a:solidFill>
              </a:rPr>
              <a:t> and F</a:t>
            </a:r>
          </a:p>
          <a:p>
            <a:pPr eaLnBrk="1" hangingPunct="1">
              <a:spcBef>
                <a:spcPts val="1200"/>
              </a:spcBef>
              <a:buFontTx/>
              <a:buChar char="•"/>
            </a:pPr>
            <a:r>
              <a:rPr lang="en-US" altLang="en-US" sz="2800" dirty="0" smtClean="0">
                <a:solidFill>
                  <a:srgbClr val="000000"/>
                </a:solidFill>
              </a:rPr>
              <a:t>Supports 1 unit cell</a:t>
            </a:r>
          </a:p>
          <a:p>
            <a:pPr eaLnBrk="1" hangingPunct="1">
              <a:spcBef>
                <a:spcPts val="1200"/>
              </a:spcBef>
              <a:buFontTx/>
              <a:buChar char="•"/>
            </a:pPr>
            <a:r>
              <a:rPr lang="en-US" altLang="en-US" sz="2800" dirty="0" smtClean="0">
                <a:solidFill>
                  <a:srgbClr val="000000"/>
                </a:solidFill>
              </a:rPr>
              <a:t>no “</a:t>
            </a:r>
            <a:r>
              <a:rPr lang="en-US" altLang="en-US" sz="2800" dirty="0" err="1" smtClean="0">
                <a:solidFill>
                  <a:srgbClr val="000000"/>
                </a:solidFill>
              </a:rPr>
              <a:t>mosaicity</a:t>
            </a:r>
            <a:r>
              <a:rPr lang="en-US" altLang="en-US" sz="2800" dirty="0" smtClean="0">
                <a:solidFill>
                  <a:srgbClr val="000000"/>
                </a:solidFill>
              </a:rPr>
              <a:t>”</a:t>
            </a:r>
          </a:p>
          <a:p>
            <a:pPr eaLnBrk="1" hangingPunct="1">
              <a:spcBef>
                <a:spcPts val="1200"/>
              </a:spcBef>
              <a:buFontTx/>
              <a:buChar char="•"/>
            </a:pPr>
            <a:r>
              <a:rPr lang="en-US" altLang="en-US" sz="2800" dirty="0" smtClean="0">
                <a:solidFill>
                  <a:srgbClr val="000000"/>
                </a:solidFill>
              </a:rPr>
              <a:t>arbitrary “source”</a:t>
            </a:r>
          </a:p>
          <a:p>
            <a:pPr eaLnBrk="1" hangingPunct="1">
              <a:spcBef>
                <a:spcPts val="1200"/>
              </a:spcBef>
              <a:buFontTx/>
              <a:buChar char="•"/>
            </a:pPr>
            <a:r>
              <a:rPr lang="en-US" altLang="en-US" sz="2800" dirty="0" smtClean="0">
                <a:solidFill>
                  <a:srgbClr val="000000"/>
                </a:solidFill>
              </a:rPr>
              <a:t>arbitrary “phi” steps</a:t>
            </a:r>
          </a:p>
        </p:txBody>
      </p:sp>
      <p:pic>
        <p:nvPicPr>
          <p:cNvPr id="7270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2209800"/>
            <a:ext cx="1069975"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10" name="Picture 1"/>
          <p:cNvPicPr>
            <a:picLocks noChangeAspect="1"/>
          </p:cNvPicPr>
          <p:nvPr/>
        </p:nvPicPr>
        <p:blipFill>
          <a:blip r:embed="rId3">
            <a:extLst>
              <a:ext uri="{28A0092B-C50C-407E-A947-70E740481C1C}">
                <a14:useLocalDpi xmlns:a14="http://schemas.microsoft.com/office/drawing/2010/main" val="0"/>
              </a:ext>
            </a:extLst>
          </a:blip>
          <a:srcRect t="30647" r="34476"/>
          <a:stretch>
            <a:fillRect/>
          </a:stretch>
        </p:blipFill>
        <p:spPr bwMode="auto">
          <a:xfrm>
            <a:off x="4187825" y="3429000"/>
            <a:ext cx="3349625"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22448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91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91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891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891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891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89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2"/>
          <p:cNvSpPr>
            <a:spLocks noGrp="1" noChangeArrowheads="1"/>
          </p:cNvSpPr>
          <p:nvPr>
            <p:ph type="title"/>
          </p:nvPr>
        </p:nvSpPr>
        <p:spPr>
          <a:xfrm>
            <a:off x="457200" y="0"/>
            <a:ext cx="8229600" cy="1143000"/>
          </a:xfrm>
        </p:spPr>
        <p:txBody>
          <a:bodyPr/>
          <a:lstStyle/>
          <a:p>
            <a:r>
              <a:rPr lang="en-US" altLang="en-US" dirty="0" err="1" smtClean="0"/>
              <a:t>nanoBragg</a:t>
            </a:r>
            <a:r>
              <a:rPr lang="en-US" altLang="en-US" dirty="0" smtClean="0"/>
              <a:t> </a:t>
            </a:r>
            <a:r>
              <a:rPr lang="en-US" altLang="en-US" dirty="0" smtClean="0"/>
              <a:t>program</a:t>
            </a:r>
          </a:p>
        </p:txBody>
      </p:sp>
      <p:sp>
        <p:nvSpPr>
          <p:cNvPr id="73732" name="Text Box 4"/>
          <p:cNvSpPr txBox="1">
            <a:spLocks noChangeArrowheads="1"/>
          </p:cNvSpPr>
          <p:nvPr/>
        </p:nvSpPr>
        <p:spPr bwMode="auto">
          <a:xfrm>
            <a:off x="1460500" y="990600"/>
            <a:ext cx="6111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smtClean="0">
                <a:solidFill>
                  <a:srgbClr val="000000"/>
                </a:solidFill>
                <a:latin typeface="Courier New" pitchFamily="49" charset="0"/>
              </a:rPr>
              <a:t>http://bl831.als.lbl.gov/~</a:t>
            </a:r>
            <a:r>
              <a:rPr lang="en-US" altLang="en-US" b="1" dirty="0" smtClean="0">
                <a:solidFill>
                  <a:srgbClr val="000000"/>
                </a:solidFill>
                <a:latin typeface="Courier New" pitchFamily="49" charset="0"/>
              </a:rPr>
              <a:t>jamesh/nanoBragg/</a:t>
            </a:r>
            <a:endParaRPr lang="en-US" altLang="en-US" b="1" dirty="0" smtClean="0">
              <a:solidFill>
                <a:srgbClr val="000000"/>
              </a:solidFill>
              <a:latin typeface="Courier New" pitchFamily="49" charset="0"/>
            </a:endParaRPr>
          </a:p>
        </p:txBody>
      </p:sp>
      <p:sp>
        <p:nvSpPr>
          <p:cNvPr id="2" name="Cube 1"/>
          <p:cNvSpPr/>
          <p:nvPr/>
        </p:nvSpPr>
        <p:spPr>
          <a:xfrm>
            <a:off x="446088" y="598488"/>
            <a:ext cx="685800" cy="533400"/>
          </a:xfrm>
          <a:prstGeom prst="cub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33575442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0"/>
            <a:ext cx="8229600" cy="1143000"/>
          </a:xfrm>
        </p:spPr>
        <p:txBody>
          <a:bodyPr/>
          <a:lstStyle/>
          <a:p>
            <a:r>
              <a:rPr lang="en-US" altLang="en-US" dirty="0" err="1" smtClean="0"/>
              <a:t>nanoBragg</a:t>
            </a:r>
            <a:r>
              <a:rPr lang="en-US" altLang="en-US" dirty="0" smtClean="0"/>
              <a:t> </a:t>
            </a:r>
            <a:r>
              <a:rPr lang="en-US" altLang="en-US" dirty="0" smtClean="0"/>
              <a:t>program</a:t>
            </a:r>
          </a:p>
        </p:txBody>
      </p:sp>
      <p:sp>
        <p:nvSpPr>
          <p:cNvPr id="74755" name="Text Box 4"/>
          <p:cNvSpPr txBox="1">
            <a:spLocks noChangeArrowheads="1"/>
          </p:cNvSpPr>
          <p:nvPr/>
        </p:nvSpPr>
        <p:spPr bwMode="auto">
          <a:xfrm>
            <a:off x="1460500" y="990600"/>
            <a:ext cx="6111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smtClean="0">
                <a:solidFill>
                  <a:srgbClr val="000000"/>
                </a:solidFill>
                <a:latin typeface="Courier New" pitchFamily="49" charset="0"/>
              </a:rPr>
              <a:t>http://bl831.als.lbl.gov/~</a:t>
            </a:r>
            <a:r>
              <a:rPr lang="en-US" altLang="en-US" b="1" dirty="0" smtClean="0">
                <a:solidFill>
                  <a:srgbClr val="000000"/>
                </a:solidFill>
                <a:latin typeface="Courier New" pitchFamily="49" charset="0"/>
              </a:rPr>
              <a:t>jamesh/nanoBragg/</a:t>
            </a:r>
            <a:endParaRPr lang="en-US" altLang="en-US" b="1" dirty="0" smtClean="0">
              <a:solidFill>
                <a:srgbClr val="000000"/>
              </a:solidFill>
              <a:latin typeface="Courier New" pitchFamily="49" charset="0"/>
            </a:endParaRPr>
          </a:p>
        </p:txBody>
      </p:sp>
      <p:pic>
        <p:nvPicPr>
          <p:cNvPr id="7475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7175"/>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be 8"/>
          <p:cNvSpPr/>
          <p:nvPr/>
        </p:nvSpPr>
        <p:spPr>
          <a:xfrm>
            <a:off x="446088" y="598488"/>
            <a:ext cx="685800" cy="533400"/>
          </a:xfrm>
          <a:prstGeom prst="cub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17148407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7200" y="0"/>
            <a:ext cx="8229600" cy="1143000"/>
          </a:xfrm>
        </p:spPr>
        <p:txBody>
          <a:bodyPr/>
          <a:lstStyle/>
          <a:p>
            <a:r>
              <a:rPr lang="en-US" altLang="en-US" dirty="0" err="1" smtClean="0"/>
              <a:t>nanoBragg</a:t>
            </a:r>
            <a:r>
              <a:rPr lang="en-US" altLang="en-US" dirty="0" smtClean="0"/>
              <a:t> </a:t>
            </a:r>
            <a:r>
              <a:rPr lang="en-US" altLang="en-US" dirty="0" smtClean="0"/>
              <a:t>program</a:t>
            </a:r>
          </a:p>
        </p:txBody>
      </p:sp>
      <p:sp>
        <p:nvSpPr>
          <p:cNvPr id="75779" name="Text Box 4"/>
          <p:cNvSpPr txBox="1">
            <a:spLocks noChangeArrowheads="1"/>
          </p:cNvSpPr>
          <p:nvPr/>
        </p:nvSpPr>
        <p:spPr bwMode="auto">
          <a:xfrm>
            <a:off x="1460500" y="990600"/>
            <a:ext cx="6111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smtClean="0">
                <a:solidFill>
                  <a:srgbClr val="000000"/>
                </a:solidFill>
                <a:latin typeface="Courier New" pitchFamily="49" charset="0"/>
              </a:rPr>
              <a:t>http://bl831.als.lbl.gov/~</a:t>
            </a:r>
            <a:r>
              <a:rPr lang="en-US" altLang="en-US" b="1" dirty="0" smtClean="0">
                <a:solidFill>
                  <a:srgbClr val="000000"/>
                </a:solidFill>
                <a:latin typeface="Courier New" pitchFamily="49" charset="0"/>
              </a:rPr>
              <a:t>jamesh/nanoBragg/</a:t>
            </a:r>
            <a:endParaRPr lang="en-US" altLang="en-US" b="1" dirty="0" smtClean="0">
              <a:solidFill>
                <a:srgbClr val="000000"/>
              </a:solidFill>
              <a:latin typeface="Courier New" pitchFamily="49" charset="0"/>
            </a:endParaRPr>
          </a:p>
        </p:txBody>
      </p:sp>
      <p:pic>
        <p:nvPicPr>
          <p:cNvPr id="7578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7175"/>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be 5"/>
          <p:cNvSpPr/>
          <p:nvPr/>
        </p:nvSpPr>
        <p:spPr>
          <a:xfrm>
            <a:off x="446088" y="598488"/>
            <a:ext cx="685800" cy="533400"/>
          </a:xfrm>
          <a:prstGeom prst="cub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7278128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0"/>
            <a:ext cx="8229600" cy="1143000"/>
          </a:xfrm>
        </p:spPr>
        <p:txBody>
          <a:bodyPr/>
          <a:lstStyle/>
          <a:p>
            <a:r>
              <a:rPr lang="en-US" altLang="en-US" dirty="0" err="1" smtClean="0"/>
              <a:t>nanoBragg</a:t>
            </a:r>
            <a:r>
              <a:rPr lang="en-US" altLang="en-US" dirty="0" smtClean="0"/>
              <a:t> </a:t>
            </a:r>
            <a:r>
              <a:rPr lang="en-US" altLang="en-US" dirty="0" smtClean="0"/>
              <a:t>program</a:t>
            </a:r>
          </a:p>
        </p:txBody>
      </p:sp>
      <p:sp>
        <p:nvSpPr>
          <p:cNvPr id="76803" name="Text Box 4"/>
          <p:cNvSpPr txBox="1">
            <a:spLocks noChangeArrowheads="1"/>
          </p:cNvSpPr>
          <p:nvPr/>
        </p:nvSpPr>
        <p:spPr bwMode="auto">
          <a:xfrm>
            <a:off x="1460500" y="990600"/>
            <a:ext cx="6111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smtClean="0">
                <a:solidFill>
                  <a:srgbClr val="000000"/>
                </a:solidFill>
                <a:latin typeface="Courier New" pitchFamily="49" charset="0"/>
              </a:rPr>
              <a:t>http://bl831.als.lbl.gov/~</a:t>
            </a:r>
            <a:r>
              <a:rPr lang="en-US" altLang="en-US" b="1" dirty="0" smtClean="0">
                <a:solidFill>
                  <a:srgbClr val="000000"/>
                </a:solidFill>
                <a:latin typeface="Courier New" pitchFamily="49" charset="0"/>
              </a:rPr>
              <a:t>jamesh/nanoBragg/</a:t>
            </a:r>
            <a:endParaRPr lang="en-US" altLang="en-US" b="1" dirty="0" smtClean="0">
              <a:solidFill>
                <a:srgbClr val="000000"/>
              </a:solidFill>
              <a:latin typeface="Courier New" pitchFamily="49" charset="0"/>
            </a:endParaRPr>
          </a:p>
        </p:txBody>
      </p:sp>
      <p:pic>
        <p:nvPicPr>
          <p:cNvPr id="7680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7175"/>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be 5"/>
          <p:cNvSpPr/>
          <p:nvPr/>
        </p:nvSpPr>
        <p:spPr>
          <a:xfrm>
            <a:off x="446088" y="598488"/>
            <a:ext cx="685800" cy="533400"/>
          </a:xfrm>
          <a:prstGeom prst="cub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3757889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ln>
            <a:noFill/>
          </a:ln>
        </p:spPr>
        <p:txBody>
          <a:bodyPr/>
          <a:lstStyle/>
          <a:p>
            <a:r>
              <a:rPr lang="en-US" altLang="en-US" sz="5400" b="1">
                <a:solidFill>
                  <a:schemeClr val="tx1"/>
                </a:solidFill>
                <a:latin typeface="Arial" charset="0"/>
              </a:rPr>
              <a:t>20 Amino Acids</a:t>
            </a:r>
          </a:p>
        </p:txBody>
      </p:sp>
      <p:grpSp>
        <p:nvGrpSpPr>
          <p:cNvPr id="121879" name="Group 23"/>
          <p:cNvGrpSpPr>
            <a:grpSpLocks/>
          </p:cNvGrpSpPr>
          <p:nvPr/>
        </p:nvGrpSpPr>
        <p:grpSpPr bwMode="auto">
          <a:xfrm flipV="1">
            <a:off x="1047750" y="3949700"/>
            <a:ext cx="984250" cy="1622425"/>
            <a:chOff x="660" y="1922"/>
            <a:chExt cx="620" cy="1022"/>
          </a:xfrm>
        </p:grpSpPr>
        <p:sp>
          <p:nvSpPr>
            <p:cNvPr id="121859" name="Oval 3"/>
            <p:cNvSpPr>
              <a:spLocks noChangeAspect="1" noChangeArrowheads="1"/>
            </p:cNvSpPr>
            <p:nvPr/>
          </p:nvSpPr>
          <p:spPr bwMode="auto">
            <a:xfrm flipV="1">
              <a:off x="791" y="254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1860" name="Oval 4"/>
            <p:cNvSpPr>
              <a:spLocks noChangeAspect="1" noChangeArrowheads="1"/>
            </p:cNvSpPr>
            <p:nvPr/>
          </p:nvSpPr>
          <p:spPr bwMode="auto">
            <a:xfrm flipV="1">
              <a:off x="931" y="2621"/>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1861" name="Oval 5"/>
            <p:cNvSpPr>
              <a:spLocks noChangeAspect="1" noChangeArrowheads="1"/>
            </p:cNvSpPr>
            <p:nvPr/>
          </p:nvSpPr>
          <p:spPr bwMode="auto">
            <a:xfrm flipV="1">
              <a:off x="660" y="2631"/>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1862" name="Oval 6"/>
            <p:cNvSpPr>
              <a:spLocks noChangeAspect="1" noChangeArrowheads="1"/>
            </p:cNvSpPr>
            <p:nvPr/>
          </p:nvSpPr>
          <p:spPr bwMode="auto">
            <a:xfrm flipV="1">
              <a:off x="794" y="240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1863" name="Oval 7"/>
            <p:cNvSpPr>
              <a:spLocks noChangeAspect="1" noChangeArrowheads="1"/>
            </p:cNvSpPr>
            <p:nvPr/>
          </p:nvSpPr>
          <p:spPr bwMode="auto">
            <a:xfrm flipV="1">
              <a:off x="1099" y="258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1864" name="Oval 8"/>
            <p:cNvSpPr>
              <a:spLocks noChangeAspect="1" noChangeArrowheads="1"/>
            </p:cNvSpPr>
            <p:nvPr/>
          </p:nvSpPr>
          <p:spPr bwMode="auto">
            <a:xfrm flipV="1">
              <a:off x="931" y="2778"/>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1865" name="Oval 9"/>
            <p:cNvSpPr>
              <a:spLocks noChangeAspect="1" noChangeArrowheads="1"/>
            </p:cNvSpPr>
            <p:nvPr/>
          </p:nvSpPr>
          <p:spPr bwMode="auto">
            <a:xfrm flipV="1">
              <a:off x="893" y="230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1866" name="Oval 10"/>
            <p:cNvSpPr>
              <a:spLocks noChangeAspect="1" noChangeArrowheads="1"/>
            </p:cNvSpPr>
            <p:nvPr/>
          </p:nvSpPr>
          <p:spPr bwMode="auto">
            <a:xfrm flipV="1">
              <a:off x="815" y="217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1867" name="Oval 11"/>
            <p:cNvSpPr>
              <a:spLocks noChangeAspect="1" noChangeArrowheads="1"/>
            </p:cNvSpPr>
            <p:nvPr/>
          </p:nvSpPr>
          <p:spPr bwMode="auto">
            <a:xfrm flipV="1">
              <a:off x="908" y="2061"/>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1868" name="Oval 12"/>
            <p:cNvSpPr>
              <a:spLocks noChangeAspect="1" noChangeArrowheads="1"/>
            </p:cNvSpPr>
            <p:nvPr/>
          </p:nvSpPr>
          <p:spPr bwMode="auto">
            <a:xfrm flipV="1">
              <a:off x="848" y="1922"/>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sp>
        <p:nvSpPr>
          <p:cNvPr id="121869" name="Oval 13"/>
          <p:cNvSpPr>
            <a:spLocks noChangeAspect="1" noChangeArrowheads="1"/>
          </p:cNvSpPr>
          <p:nvPr/>
        </p:nvSpPr>
        <p:spPr bwMode="auto">
          <a:xfrm>
            <a:off x="585788" y="41576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1870" name="Oval 14"/>
          <p:cNvSpPr>
            <a:spLocks noChangeAspect="1" noChangeArrowheads="1"/>
          </p:cNvSpPr>
          <p:nvPr/>
        </p:nvSpPr>
        <p:spPr bwMode="auto">
          <a:xfrm>
            <a:off x="808038" y="4283075"/>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1871" name="Oval 15"/>
          <p:cNvSpPr>
            <a:spLocks noChangeAspect="1" noChangeArrowheads="1"/>
          </p:cNvSpPr>
          <p:nvPr/>
        </p:nvSpPr>
        <p:spPr bwMode="auto">
          <a:xfrm>
            <a:off x="377825" y="4298950"/>
            <a:ext cx="287338"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1872" name="Oval 16"/>
          <p:cNvSpPr>
            <a:spLocks noChangeAspect="1" noChangeArrowheads="1"/>
          </p:cNvSpPr>
          <p:nvPr/>
        </p:nvSpPr>
        <p:spPr bwMode="auto">
          <a:xfrm>
            <a:off x="590550" y="3944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1874" name="Oval 18"/>
          <p:cNvSpPr>
            <a:spLocks noChangeAspect="1" noChangeArrowheads="1"/>
          </p:cNvSpPr>
          <p:nvPr/>
        </p:nvSpPr>
        <p:spPr bwMode="auto">
          <a:xfrm>
            <a:off x="808038" y="4532313"/>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1875" name="Oval 19"/>
          <p:cNvSpPr>
            <a:spLocks noChangeAspect="1" noChangeArrowheads="1"/>
          </p:cNvSpPr>
          <p:nvPr/>
        </p:nvSpPr>
        <p:spPr bwMode="auto">
          <a:xfrm>
            <a:off x="747713" y="3776663"/>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1876" name="Oval 20"/>
          <p:cNvSpPr>
            <a:spLocks noChangeAspect="1" noChangeArrowheads="1"/>
          </p:cNvSpPr>
          <p:nvPr/>
        </p:nvSpPr>
        <p:spPr bwMode="auto">
          <a:xfrm>
            <a:off x="623888" y="35750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1877" name="Oval 21"/>
          <p:cNvSpPr>
            <a:spLocks noChangeAspect="1" noChangeArrowheads="1"/>
          </p:cNvSpPr>
          <p:nvPr/>
        </p:nvSpPr>
        <p:spPr bwMode="auto">
          <a:xfrm>
            <a:off x="769938" y="3392488"/>
            <a:ext cx="288925" cy="263525"/>
          </a:xfrm>
          <a:prstGeom prst="ellipse">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1878" name="Oval 22"/>
          <p:cNvSpPr>
            <a:spLocks noChangeAspect="1" noChangeArrowheads="1"/>
          </p:cNvSpPr>
          <p:nvPr/>
        </p:nvSpPr>
        <p:spPr bwMode="auto">
          <a:xfrm>
            <a:off x="676275" y="3173413"/>
            <a:ext cx="288925" cy="2619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Tree>
    <p:extLst>
      <p:ext uri="{BB962C8B-B14F-4D97-AF65-F5344CB8AC3E}">
        <p14:creationId xmlns:p14="http://schemas.microsoft.com/office/powerpoint/2010/main" val="23926188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0"/>
            <a:ext cx="8229600" cy="1143000"/>
          </a:xfrm>
        </p:spPr>
        <p:txBody>
          <a:bodyPr/>
          <a:lstStyle/>
          <a:p>
            <a:r>
              <a:rPr lang="en-US" altLang="en-US" dirty="0" err="1" smtClean="0"/>
              <a:t>nanoBragg</a:t>
            </a:r>
            <a:r>
              <a:rPr lang="en-US" altLang="en-US" dirty="0" smtClean="0"/>
              <a:t> </a:t>
            </a:r>
            <a:r>
              <a:rPr lang="en-US" altLang="en-US" dirty="0" smtClean="0"/>
              <a:t>program</a:t>
            </a:r>
          </a:p>
        </p:txBody>
      </p:sp>
      <p:sp>
        <p:nvSpPr>
          <p:cNvPr id="77827" name="Text Box 4"/>
          <p:cNvSpPr txBox="1">
            <a:spLocks noChangeArrowheads="1"/>
          </p:cNvSpPr>
          <p:nvPr/>
        </p:nvSpPr>
        <p:spPr bwMode="auto">
          <a:xfrm>
            <a:off x="1460500" y="990600"/>
            <a:ext cx="6111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smtClean="0">
                <a:solidFill>
                  <a:srgbClr val="000000"/>
                </a:solidFill>
                <a:latin typeface="Courier New" pitchFamily="49" charset="0"/>
              </a:rPr>
              <a:t>http://bl831.als.lbl.gov/~</a:t>
            </a:r>
            <a:r>
              <a:rPr lang="en-US" altLang="en-US" b="1" dirty="0" smtClean="0">
                <a:solidFill>
                  <a:srgbClr val="000000"/>
                </a:solidFill>
                <a:latin typeface="Courier New" pitchFamily="49" charset="0"/>
              </a:rPr>
              <a:t>jamesh/nanoBragg/</a:t>
            </a:r>
            <a:endParaRPr lang="en-US" altLang="en-US" b="1" dirty="0" smtClean="0">
              <a:solidFill>
                <a:srgbClr val="000000"/>
              </a:solidFill>
              <a:latin typeface="Courier New" pitchFamily="49" charset="0"/>
            </a:endParaRPr>
          </a:p>
        </p:txBody>
      </p:sp>
      <p:pic>
        <p:nvPicPr>
          <p:cNvPr id="7782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7175"/>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Box 2"/>
          <p:cNvSpPr txBox="1">
            <a:spLocks noChangeArrowheads="1"/>
          </p:cNvSpPr>
          <p:nvPr/>
        </p:nvSpPr>
        <p:spPr bwMode="auto">
          <a:xfrm>
            <a:off x="1358900" y="1639888"/>
            <a:ext cx="1384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smtClean="0">
                <a:solidFill>
                  <a:srgbClr val="C00000"/>
                </a:solidFill>
              </a:rPr>
              <a:t>8x larger</a:t>
            </a:r>
          </a:p>
        </p:txBody>
      </p:sp>
      <p:sp>
        <p:nvSpPr>
          <p:cNvPr id="6" name="Cube 5"/>
          <p:cNvSpPr>
            <a:spLocks noChangeAspect="1"/>
          </p:cNvSpPr>
          <p:nvPr/>
        </p:nvSpPr>
        <p:spPr>
          <a:xfrm>
            <a:off x="446088" y="598488"/>
            <a:ext cx="1371600" cy="1066800"/>
          </a:xfrm>
          <a:prstGeom prst="cub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1610251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0"/>
            <a:ext cx="8229600" cy="1143000"/>
          </a:xfrm>
        </p:spPr>
        <p:txBody>
          <a:bodyPr/>
          <a:lstStyle/>
          <a:p>
            <a:r>
              <a:rPr lang="en-US" altLang="en-US" dirty="0" err="1" smtClean="0"/>
              <a:t>nanoBragg</a:t>
            </a:r>
            <a:r>
              <a:rPr lang="en-US" altLang="en-US" dirty="0" smtClean="0"/>
              <a:t> </a:t>
            </a:r>
            <a:r>
              <a:rPr lang="en-US" altLang="en-US" dirty="0" smtClean="0"/>
              <a:t>program</a:t>
            </a:r>
          </a:p>
        </p:txBody>
      </p:sp>
      <p:sp>
        <p:nvSpPr>
          <p:cNvPr id="78851" name="Text Box 4"/>
          <p:cNvSpPr txBox="1">
            <a:spLocks noChangeArrowheads="1"/>
          </p:cNvSpPr>
          <p:nvPr/>
        </p:nvSpPr>
        <p:spPr bwMode="auto">
          <a:xfrm>
            <a:off x="1460500" y="990600"/>
            <a:ext cx="6111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smtClean="0">
                <a:solidFill>
                  <a:srgbClr val="000000"/>
                </a:solidFill>
                <a:latin typeface="Courier New" pitchFamily="49" charset="0"/>
              </a:rPr>
              <a:t>http://bl831.als.lbl.gov/~</a:t>
            </a:r>
            <a:r>
              <a:rPr lang="en-US" altLang="en-US" b="1" dirty="0" smtClean="0">
                <a:solidFill>
                  <a:srgbClr val="000000"/>
                </a:solidFill>
                <a:latin typeface="Courier New" pitchFamily="49" charset="0"/>
              </a:rPr>
              <a:t>jamesh/nanoBragg/</a:t>
            </a:r>
            <a:endParaRPr lang="en-US" altLang="en-US" b="1" dirty="0" smtClean="0">
              <a:solidFill>
                <a:srgbClr val="000000"/>
              </a:solidFill>
              <a:latin typeface="Courier New" pitchFamily="49" charset="0"/>
            </a:endParaRPr>
          </a:p>
        </p:txBody>
      </p:sp>
      <p:pic>
        <p:nvPicPr>
          <p:cNvPr id="7885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7175"/>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TextBox 5"/>
          <p:cNvSpPr txBox="1">
            <a:spLocks noChangeArrowheads="1"/>
          </p:cNvSpPr>
          <p:nvPr/>
        </p:nvSpPr>
        <p:spPr bwMode="auto">
          <a:xfrm>
            <a:off x="1358900" y="1639888"/>
            <a:ext cx="1555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smtClean="0">
                <a:solidFill>
                  <a:srgbClr val="C00000"/>
                </a:solidFill>
              </a:rPr>
              <a:t>64x larger</a:t>
            </a:r>
          </a:p>
        </p:txBody>
      </p:sp>
      <p:sp>
        <p:nvSpPr>
          <p:cNvPr id="7" name="Cube 6"/>
          <p:cNvSpPr>
            <a:spLocks noChangeAspect="1"/>
          </p:cNvSpPr>
          <p:nvPr/>
        </p:nvSpPr>
        <p:spPr>
          <a:xfrm>
            <a:off x="446088" y="598488"/>
            <a:ext cx="2743200" cy="2133600"/>
          </a:xfrm>
          <a:prstGeom prst="cub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34419869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install: </a:t>
            </a:r>
            <a:r>
              <a:rPr lang="en-US" dirty="0" err="1" smtClean="0"/>
              <a:t>nanoBragg</a:t>
            </a:r>
            <a:endParaRPr lang="en-US" dirty="0"/>
          </a:p>
        </p:txBody>
      </p:sp>
      <p:sp>
        <p:nvSpPr>
          <p:cNvPr id="3" name="Content Placeholder 2"/>
          <p:cNvSpPr>
            <a:spLocks noGrp="1"/>
          </p:cNvSpPr>
          <p:nvPr>
            <p:ph idx="1"/>
          </p:nvPr>
        </p:nvSpPr>
        <p:spPr>
          <a:xfrm>
            <a:off x="457200" y="1600200"/>
            <a:ext cx="8229600" cy="4800600"/>
          </a:xfrm>
        </p:spPr>
        <p:txBody>
          <a:bodyPr/>
          <a:lstStyle/>
          <a:p>
            <a:pPr marL="0" indent="0">
              <a:spcBef>
                <a:spcPts val="0"/>
              </a:spcBef>
              <a:buNone/>
            </a:pPr>
            <a:r>
              <a:rPr lang="en-US" sz="2800" b="1" dirty="0" err="1" smtClean="0">
                <a:latin typeface="Courier New" panose="02070309020205020404" pitchFamily="49" charset="0"/>
                <a:cs typeface="Courier New" panose="02070309020205020404" pitchFamily="49" charset="0"/>
              </a:rPr>
              <a:t>wget</a:t>
            </a:r>
            <a:r>
              <a:rPr lang="en-US" sz="2800" b="1" dirty="0" smtClean="0">
                <a:latin typeface="Courier New" panose="02070309020205020404" pitchFamily="49" charset="0"/>
                <a:cs typeface="Courier New" panose="02070309020205020404" pitchFamily="49" charset="0"/>
              </a:rPr>
              <a:t> </a:t>
            </a:r>
            <a:r>
              <a:rPr lang="en-US" sz="2800" b="1" dirty="0" smtClean="0">
                <a:latin typeface="Courier New" panose="02070309020205020404" pitchFamily="49" charset="0"/>
                <a:cs typeface="Courier New" panose="02070309020205020404" pitchFamily="49" charset="0"/>
                <a:hlinkClick r:id=""/>
              </a:rPr>
              <a:t>http://bl831.als.lbl.gov/</a:t>
            </a:r>
          </a:p>
          <a:p>
            <a:pPr marL="0" indent="0">
              <a:spcBef>
                <a:spcPts val="0"/>
              </a:spcBef>
              <a:buNone/>
            </a:pPr>
            <a:r>
              <a:rPr lang="en-US" sz="2800" b="1" dirty="0" smtClean="0">
                <a:latin typeface="Courier New" panose="02070309020205020404" pitchFamily="49" charset="0"/>
                <a:cs typeface="Courier New" panose="02070309020205020404" pitchFamily="49" charset="0"/>
                <a:hlinkClick r:id=""/>
              </a:rPr>
              <a:t>~</a:t>
            </a:r>
            <a:r>
              <a:rPr lang="en-US" sz="2800" b="1" dirty="0" err="1" smtClean="0">
                <a:latin typeface="Courier New" panose="02070309020205020404" pitchFamily="49" charset="0"/>
                <a:cs typeface="Courier New" panose="02070309020205020404" pitchFamily="49" charset="0"/>
                <a:hlinkClick r:id="rId2"/>
              </a:rPr>
              <a:t>jamesh</a:t>
            </a:r>
            <a:r>
              <a:rPr lang="en-US" sz="2800" b="1" dirty="0" smtClean="0">
                <a:latin typeface="Courier New" panose="02070309020205020404" pitchFamily="49" charset="0"/>
                <a:cs typeface="Courier New" panose="02070309020205020404" pitchFamily="49" charset="0"/>
                <a:hlinkClick r:id="rId2"/>
              </a:rPr>
              <a:t>/</a:t>
            </a:r>
            <a:r>
              <a:rPr lang="en-US" sz="2800" b="1" dirty="0" err="1" smtClean="0">
                <a:latin typeface="Courier New" panose="02070309020205020404" pitchFamily="49" charset="0"/>
                <a:cs typeface="Courier New" panose="02070309020205020404" pitchFamily="49" charset="0"/>
                <a:hlinkClick r:id="rId2"/>
              </a:rPr>
              <a:t>nanoBragg</a:t>
            </a:r>
            <a:r>
              <a:rPr lang="en-US" sz="2800" b="1" dirty="0" smtClean="0">
                <a:latin typeface="Courier New" panose="02070309020205020404" pitchFamily="49" charset="0"/>
                <a:cs typeface="Courier New" panose="02070309020205020404" pitchFamily="49" charset="0"/>
                <a:hlinkClick r:id="rId2"/>
              </a:rPr>
              <a:t>/</a:t>
            </a:r>
            <a:r>
              <a:rPr lang="en-US" sz="2800" b="1" dirty="0" err="1" smtClean="0">
                <a:latin typeface="Courier New" panose="02070309020205020404" pitchFamily="49" charset="0"/>
                <a:cs typeface="Courier New" panose="02070309020205020404" pitchFamily="49" charset="0"/>
                <a:hlinkClick r:id="rId2"/>
              </a:rPr>
              <a:t>nanoBragg.c</a:t>
            </a:r>
            <a:endParaRPr lang="en-US" sz="2800" b="1" dirty="0" smtClean="0">
              <a:latin typeface="Courier New" panose="02070309020205020404" pitchFamily="49" charset="0"/>
              <a:cs typeface="Courier New" panose="02070309020205020404" pitchFamily="49" charset="0"/>
            </a:endParaRPr>
          </a:p>
          <a:p>
            <a:pPr marL="0" indent="0">
              <a:spcBef>
                <a:spcPts val="0"/>
              </a:spcBef>
              <a:buNone/>
            </a:pPr>
            <a:endParaRPr lang="en-US" sz="2800" b="1" dirty="0">
              <a:latin typeface="Courier New" panose="02070309020205020404" pitchFamily="49" charset="0"/>
              <a:cs typeface="Courier New" panose="02070309020205020404" pitchFamily="49" charset="0"/>
            </a:endParaRPr>
          </a:p>
          <a:p>
            <a:pPr marL="0" indent="0">
              <a:spcBef>
                <a:spcPts val="0"/>
              </a:spcBef>
              <a:buNone/>
            </a:pPr>
            <a:r>
              <a:rPr lang="en-US" sz="2800" b="1" dirty="0" err="1" smtClean="0">
                <a:latin typeface="Courier New" panose="02070309020205020404" pitchFamily="49" charset="0"/>
                <a:cs typeface="Courier New" panose="02070309020205020404" pitchFamily="49" charset="0"/>
              </a:rPr>
              <a:t>gcc</a:t>
            </a:r>
            <a:r>
              <a:rPr lang="en-US" sz="2800" b="1" dirty="0" smtClean="0">
                <a:latin typeface="Courier New" panose="02070309020205020404" pitchFamily="49" charset="0"/>
                <a:cs typeface="Courier New" panose="02070309020205020404" pitchFamily="49" charset="0"/>
              </a:rPr>
              <a:t> –o </a:t>
            </a:r>
            <a:r>
              <a:rPr lang="en-US" sz="2800" b="1" dirty="0" err="1" smtClean="0">
                <a:latin typeface="Courier New" panose="02070309020205020404" pitchFamily="49" charset="0"/>
                <a:cs typeface="Courier New" panose="02070309020205020404" pitchFamily="49" charset="0"/>
              </a:rPr>
              <a:t>nanoBragg</a:t>
            </a:r>
            <a:r>
              <a:rPr lang="en-US" sz="2800" b="1" dirty="0" smtClean="0">
                <a:latin typeface="Courier New" panose="02070309020205020404" pitchFamily="49" charset="0"/>
                <a:cs typeface="Courier New" panose="02070309020205020404" pitchFamily="49" charset="0"/>
              </a:rPr>
              <a:t> </a:t>
            </a:r>
            <a:r>
              <a:rPr lang="en-US" sz="2800" b="1" dirty="0" err="1" smtClean="0">
                <a:latin typeface="Courier New" panose="02070309020205020404" pitchFamily="49" charset="0"/>
                <a:cs typeface="Courier New" panose="02070309020205020404" pitchFamily="49" charset="0"/>
              </a:rPr>
              <a:t>nanoBragg.c</a:t>
            </a:r>
            <a:r>
              <a:rPr lang="en-US" sz="2800" b="1" dirty="0" smtClean="0">
                <a:latin typeface="Courier New" panose="02070309020205020404" pitchFamily="49" charset="0"/>
                <a:cs typeface="Courier New" panose="02070309020205020404" pitchFamily="49" charset="0"/>
              </a:rPr>
              <a:t> </a:t>
            </a:r>
            <a:r>
              <a:rPr lang="en-US" sz="2800" b="1" dirty="0" smtClean="0">
                <a:latin typeface="Courier New" panose="02070309020205020404" pitchFamily="49" charset="0"/>
                <a:cs typeface="Courier New" panose="02070309020205020404" pitchFamily="49" charset="0"/>
              </a:rPr>
              <a:t>–lm</a:t>
            </a:r>
          </a:p>
          <a:p>
            <a:pPr marL="0" indent="0">
              <a:spcBef>
                <a:spcPts val="0"/>
              </a:spcBef>
              <a:buNone/>
            </a:pPr>
            <a:endParaRPr lang="en-US" sz="2800" b="1" dirty="0">
              <a:latin typeface="Courier New" panose="02070309020205020404" pitchFamily="49" charset="0"/>
              <a:cs typeface="Courier New" panose="02070309020205020404" pitchFamily="49" charset="0"/>
            </a:endParaRPr>
          </a:p>
          <a:p>
            <a:pPr marL="0" indent="0">
              <a:spcBef>
                <a:spcPts val="0"/>
              </a:spcBef>
              <a:buNone/>
            </a:pPr>
            <a:r>
              <a:rPr lang="en-US" sz="2800" b="1" dirty="0" smtClean="0">
                <a:latin typeface="Courier New" panose="02070309020205020404" pitchFamily="49" charset="0"/>
                <a:cs typeface="Courier New" panose="02070309020205020404" pitchFamily="49" charset="0"/>
              </a:rPr>
              <a:t>./</a:t>
            </a:r>
            <a:r>
              <a:rPr lang="en-US" sz="2800" b="1" dirty="0" err="1" smtClean="0">
                <a:latin typeface="Courier New" panose="02070309020205020404" pitchFamily="49" charset="0"/>
                <a:cs typeface="Courier New" panose="02070309020205020404" pitchFamily="49" charset="0"/>
              </a:rPr>
              <a:t>nanoBragg</a:t>
            </a:r>
            <a:endParaRPr lang="en-US" sz="2800" b="1" dirty="0" smtClean="0">
              <a:latin typeface="Courier New" panose="02070309020205020404" pitchFamily="49" charset="0"/>
              <a:cs typeface="Courier New" panose="02070309020205020404" pitchFamily="49" charset="0"/>
            </a:endParaRPr>
          </a:p>
          <a:p>
            <a:pPr marL="0" indent="0">
              <a:spcBef>
                <a:spcPts val="0"/>
              </a:spcBef>
              <a:buNone/>
            </a:pPr>
            <a:endParaRPr lang="en-US" sz="2800" b="1" dirty="0" smtClean="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640834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run: </a:t>
            </a:r>
            <a:r>
              <a:rPr lang="en-US" dirty="0" err="1" smtClean="0"/>
              <a:t>nanoBragg</a:t>
            </a:r>
            <a:r>
              <a:rPr lang="en-US" dirty="0" smtClean="0"/>
              <a:t> </a:t>
            </a:r>
            <a:r>
              <a:rPr lang="en-US" dirty="0" smtClean="0"/>
              <a:t/>
            </a:r>
            <a:br>
              <a:rPr lang="en-US" dirty="0" smtClean="0"/>
            </a:br>
            <a:r>
              <a:rPr lang="en-US" dirty="0" smtClean="0"/>
              <a:t>for single particle</a:t>
            </a:r>
            <a:endParaRPr lang="en-US" dirty="0"/>
          </a:p>
        </p:txBody>
      </p:sp>
      <p:sp>
        <p:nvSpPr>
          <p:cNvPr id="3" name="Content Placeholder 2"/>
          <p:cNvSpPr>
            <a:spLocks noGrp="1"/>
          </p:cNvSpPr>
          <p:nvPr>
            <p:ph idx="1"/>
          </p:nvPr>
        </p:nvSpPr>
        <p:spPr>
          <a:xfrm>
            <a:off x="457200" y="1600200"/>
            <a:ext cx="8229600" cy="4800600"/>
          </a:xfrm>
        </p:spPr>
        <p:txBody>
          <a:bodyPr/>
          <a:lstStyle/>
          <a:p>
            <a:pPr marL="0" indent="0">
              <a:spcBef>
                <a:spcPts val="0"/>
              </a:spcBef>
              <a:buNone/>
            </a:pPr>
            <a:r>
              <a:rPr lang="en-US" sz="2000" b="1" dirty="0" err="1">
                <a:solidFill>
                  <a:srgbClr val="00B050"/>
                </a:solidFill>
                <a:latin typeface="Courier New" panose="02070309020205020404" pitchFamily="49" charset="0"/>
                <a:cs typeface="Courier New" panose="02070309020205020404" pitchFamily="49" charset="0"/>
              </a:rPr>
              <a:t>pdbset</a:t>
            </a:r>
            <a:r>
              <a:rPr lang="en-US" sz="2000" b="1" dirty="0">
                <a:solidFill>
                  <a:srgbClr val="00B050"/>
                </a:solidFill>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xyzin</a:t>
            </a:r>
            <a:r>
              <a:rPr lang="en-US" sz="2000" b="1" dirty="0">
                <a:latin typeface="Courier New" panose="02070309020205020404" pitchFamily="49" charset="0"/>
                <a:cs typeface="Courier New" panose="02070309020205020404" pitchFamily="49" charset="0"/>
              </a:rPr>
              <a:t> </a:t>
            </a:r>
            <a:r>
              <a:rPr lang="en-US" sz="2000" b="1" dirty="0" smtClean="0">
                <a:solidFill>
                  <a:srgbClr val="FF0000"/>
                </a:solidFill>
                <a:latin typeface="Courier New" panose="02070309020205020404" pitchFamily="49" charset="0"/>
                <a:cs typeface="Courier New" panose="02070309020205020404" pitchFamily="49" charset="0"/>
              </a:rPr>
              <a:t>lysozyme.pdb</a:t>
            </a:r>
            <a:r>
              <a:rPr lang="en-US" sz="2000" b="1" dirty="0" smtClean="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xyzout</a:t>
            </a:r>
            <a:r>
              <a:rPr lang="en-US" sz="2000" b="1" dirty="0">
                <a:latin typeface="Courier New" panose="02070309020205020404" pitchFamily="49" charset="0"/>
                <a:cs typeface="Courier New" panose="02070309020205020404" pitchFamily="49" charset="0"/>
              </a:rPr>
              <a:t> bigcell.pdb &lt;&lt; </a:t>
            </a:r>
            <a:r>
              <a:rPr lang="en-US" sz="2000" b="1" dirty="0" smtClean="0">
                <a:latin typeface="Courier New" panose="02070309020205020404" pitchFamily="49" charset="0"/>
                <a:cs typeface="Courier New" panose="02070309020205020404" pitchFamily="49" charset="0"/>
              </a:rPr>
              <a:t>EOF</a:t>
            </a:r>
          </a:p>
          <a:p>
            <a:pPr marL="0" indent="0">
              <a:spcBef>
                <a:spcPts val="0"/>
              </a:spcBef>
              <a:buNone/>
            </a:pPr>
            <a:r>
              <a:rPr lang="en-US" sz="2000" b="1" dirty="0" smtClean="0">
                <a:latin typeface="Courier New" panose="02070309020205020404" pitchFamily="49" charset="0"/>
                <a:cs typeface="Courier New" panose="02070309020205020404" pitchFamily="49" charset="0"/>
              </a:rPr>
              <a:t>CELL </a:t>
            </a:r>
            <a:r>
              <a:rPr lang="en-US" sz="2000" b="1" dirty="0">
                <a:latin typeface="Courier New" panose="02070309020205020404" pitchFamily="49" charset="0"/>
                <a:cs typeface="Courier New" panose="02070309020205020404" pitchFamily="49" charset="0"/>
              </a:rPr>
              <a:t>250 250 250 90 90 </a:t>
            </a:r>
            <a:r>
              <a:rPr lang="en-US" sz="2000" b="1" dirty="0" smtClean="0">
                <a:latin typeface="Courier New" panose="02070309020205020404" pitchFamily="49" charset="0"/>
                <a:cs typeface="Courier New" panose="02070309020205020404" pitchFamily="49" charset="0"/>
              </a:rPr>
              <a:t>90</a:t>
            </a:r>
          </a:p>
          <a:p>
            <a:pPr marL="0" indent="0">
              <a:spcBef>
                <a:spcPts val="0"/>
              </a:spcBef>
              <a:buNone/>
            </a:pPr>
            <a:r>
              <a:rPr lang="en-US" sz="2000" b="1" dirty="0" smtClean="0">
                <a:latin typeface="Courier New" panose="02070309020205020404" pitchFamily="49" charset="0"/>
                <a:cs typeface="Courier New" panose="02070309020205020404" pitchFamily="49" charset="0"/>
              </a:rPr>
              <a:t>SPACEGROUP </a:t>
            </a:r>
            <a:r>
              <a:rPr lang="en-US" sz="2000" b="1" dirty="0">
                <a:latin typeface="Courier New" panose="02070309020205020404" pitchFamily="49" charset="0"/>
                <a:cs typeface="Courier New" panose="02070309020205020404" pitchFamily="49" charset="0"/>
              </a:rPr>
              <a:t>1 </a:t>
            </a:r>
            <a:endParaRPr lang="en-US" sz="2000" b="1" dirty="0" smtClean="0">
              <a:latin typeface="Courier New" panose="02070309020205020404" pitchFamily="49" charset="0"/>
              <a:cs typeface="Courier New" panose="02070309020205020404" pitchFamily="49" charset="0"/>
            </a:endParaRPr>
          </a:p>
          <a:p>
            <a:pPr marL="0" indent="0">
              <a:spcBef>
                <a:spcPts val="0"/>
              </a:spcBef>
              <a:buNone/>
            </a:pPr>
            <a:r>
              <a:rPr lang="en-US" sz="2000" b="1" dirty="0" smtClean="0">
                <a:latin typeface="Courier New" panose="02070309020205020404" pitchFamily="49" charset="0"/>
                <a:cs typeface="Courier New" panose="02070309020205020404" pitchFamily="49" charset="0"/>
              </a:rPr>
              <a:t>EOF</a:t>
            </a:r>
          </a:p>
          <a:p>
            <a:pPr marL="0" indent="0">
              <a:buNone/>
            </a:pPr>
            <a:r>
              <a:rPr lang="en-US" sz="2000" b="1" dirty="0" err="1" smtClean="0">
                <a:solidFill>
                  <a:srgbClr val="00B050"/>
                </a:solidFill>
                <a:latin typeface="Courier New" panose="02070309020205020404" pitchFamily="49" charset="0"/>
                <a:cs typeface="Courier New" panose="02070309020205020404" pitchFamily="49" charset="0"/>
              </a:rPr>
              <a:t>phenix.fmodel</a:t>
            </a:r>
            <a:r>
              <a:rPr lang="en-US" sz="2000" b="1" dirty="0" smtClean="0">
                <a:latin typeface="Courier New" panose="02070309020205020404" pitchFamily="49" charset="0"/>
                <a:cs typeface="Courier New" panose="02070309020205020404" pitchFamily="49" charset="0"/>
              </a:rPr>
              <a:t> </a:t>
            </a:r>
            <a:r>
              <a:rPr lang="en-US" sz="2000" b="1" dirty="0">
                <a:latin typeface="Courier New" panose="02070309020205020404" pitchFamily="49" charset="0"/>
                <a:cs typeface="Courier New" panose="02070309020205020404" pitchFamily="49" charset="0"/>
              </a:rPr>
              <a:t>bigcell.pdb </a:t>
            </a:r>
            <a:r>
              <a:rPr lang="en-US" sz="2000" b="1" dirty="0" err="1">
                <a:latin typeface="Courier New" panose="02070309020205020404" pitchFamily="49" charset="0"/>
                <a:cs typeface="Courier New" panose="02070309020205020404" pitchFamily="49" charset="0"/>
              </a:rPr>
              <a:t>high_resolution</a:t>
            </a:r>
            <a:r>
              <a:rPr lang="en-US" sz="2000" b="1" dirty="0">
                <a:latin typeface="Courier New" panose="02070309020205020404" pitchFamily="49" charset="0"/>
                <a:cs typeface="Courier New" panose="02070309020205020404" pitchFamily="49" charset="0"/>
              </a:rPr>
              <a:t>=10 </a:t>
            </a:r>
            <a:r>
              <a:rPr lang="en-US" sz="2000" b="1" dirty="0" err="1" smtClean="0">
                <a:latin typeface="Courier New" panose="02070309020205020404" pitchFamily="49" charset="0"/>
                <a:cs typeface="Courier New" panose="02070309020205020404" pitchFamily="49" charset="0"/>
              </a:rPr>
              <a:t>k_sol</a:t>
            </a:r>
            <a:r>
              <a:rPr lang="en-US" sz="2000" b="1" dirty="0" smtClean="0">
                <a:latin typeface="Courier New" panose="02070309020205020404" pitchFamily="49" charset="0"/>
                <a:cs typeface="Courier New" panose="02070309020205020404" pitchFamily="49" charset="0"/>
              </a:rPr>
              <a:t>=0.35 </a:t>
            </a:r>
            <a:r>
              <a:rPr lang="en-US" sz="2000" b="1" dirty="0" err="1">
                <a:latin typeface="Courier New" panose="02070309020205020404" pitchFamily="49" charset="0"/>
                <a:cs typeface="Courier New" panose="02070309020205020404" pitchFamily="49" charset="0"/>
              </a:rPr>
              <a:t>b_sol</a:t>
            </a:r>
            <a:r>
              <a:rPr lang="en-US" sz="2000" b="1" dirty="0">
                <a:latin typeface="Courier New" panose="02070309020205020404" pitchFamily="49" charset="0"/>
                <a:cs typeface="Courier New" panose="02070309020205020404" pitchFamily="49" charset="0"/>
              </a:rPr>
              <a:t>=46.5 </a:t>
            </a:r>
            <a:r>
              <a:rPr lang="en-US" sz="2000" b="1" dirty="0" err="1">
                <a:latin typeface="Courier New" panose="02070309020205020404" pitchFamily="49" charset="0"/>
                <a:cs typeface="Courier New" panose="02070309020205020404" pitchFamily="49" charset="0"/>
              </a:rPr>
              <a:t>mask.solvent_radius</a:t>
            </a:r>
            <a:r>
              <a:rPr lang="en-US" sz="2000" b="1" dirty="0">
                <a:latin typeface="Courier New" panose="02070309020205020404" pitchFamily="49" charset="0"/>
                <a:cs typeface="Courier New" panose="02070309020205020404" pitchFamily="49" charset="0"/>
              </a:rPr>
              <a:t>=0.5 </a:t>
            </a:r>
            <a:r>
              <a:rPr lang="en-US" sz="2000" b="1" dirty="0" err="1" smtClean="0">
                <a:latin typeface="Courier New" panose="02070309020205020404" pitchFamily="49" charset="0"/>
                <a:cs typeface="Courier New" panose="02070309020205020404" pitchFamily="49" charset="0"/>
              </a:rPr>
              <a:t>mask.shrink_truncation_radius</a:t>
            </a:r>
            <a:r>
              <a:rPr lang="en-US" sz="2000" b="1" dirty="0" smtClean="0">
                <a:latin typeface="Courier New" panose="02070309020205020404" pitchFamily="49" charset="0"/>
                <a:cs typeface="Courier New" panose="02070309020205020404" pitchFamily="49" charset="0"/>
              </a:rPr>
              <a:t>=0.16</a:t>
            </a:r>
          </a:p>
          <a:p>
            <a:pPr marL="0" indent="0">
              <a:buNone/>
            </a:pPr>
            <a:r>
              <a:rPr lang="en-US" sz="2000" dirty="0">
                <a:latin typeface="Courier New" panose="02070309020205020404" pitchFamily="49" charset="0"/>
                <a:cs typeface="Courier New" panose="02070309020205020404" pitchFamily="49" charset="0"/>
              </a:rPr>
              <a:t/>
            </a:r>
            <a:br>
              <a:rPr lang="en-US" sz="2000" dirty="0">
                <a:latin typeface="Courier New" panose="02070309020205020404" pitchFamily="49" charset="0"/>
                <a:cs typeface="Courier New" panose="02070309020205020404" pitchFamily="49" charset="0"/>
              </a:rPr>
            </a:br>
            <a:r>
              <a:rPr lang="en-US" sz="2000" b="1" dirty="0" smtClean="0">
                <a:solidFill>
                  <a:srgbClr val="00B050"/>
                </a:solidFill>
                <a:latin typeface="Courier New" panose="02070309020205020404" pitchFamily="49" charset="0"/>
                <a:cs typeface="Courier New" panose="02070309020205020404" pitchFamily="49" charset="0"/>
              </a:rPr>
              <a:t>mtz_to_P1hkl.com</a:t>
            </a:r>
            <a:r>
              <a:rPr lang="en-US" sz="2000" b="1" dirty="0" smtClean="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bigcell.pdb.mtz</a:t>
            </a:r>
            <a:endParaRPr lang="en-US" sz="2000" b="1" dirty="0">
              <a:latin typeface="Courier New" panose="02070309020205020404" pitchFamily="49" charset="0"/>
              <a:cs typeface="Courier New" panose="02070309020205020404" pitchFamily="49" charset="0"/>
            </a:endParaRPr>
          </a:p>
          <a:p>
            <a:pPr marL="0" indent="0">
              <a:buNone/>
            </a:pPr>
            <a:endParaRPr lang="en-US" sz="1200" b="1" dirty="0">
              <a:latin typeface="Courier New" panose="02070309020205020404" pitchFamily="49" charset="0"/>
              <a:cs typeface="Courier New" panose="02070309020205020404" pitchFamily="49" charset="0"/>
            </a:endParaRPr>
          </a:p>
          <a:p>
            <a:pPr marL="0" indent="0">
              <a:buNone/>
            </a:pPr>
            <a:r>
              <a:rPr lang="en-US" sz="2000" b="1" dirty="0" err="1" smtClean="0">
                <a:solidFill>
                  <a:srgbClr val="00B050"/>
                </a:solidFill>
                <a:latin typeface="Courier New" panose="02070309020205020404" pitchFamily="49" charset="0"/>
                <a:cs typeface="Courier New" panose="02070309020205020404" pitchFamily="49" charset="0"/>
              </a:rPr>
              <a:t>nanoBragg</a:t>
            </a:r>
            <a:r>
              <a:rPr lang="en-US" sz="2000" b="1" dirty="0" smtClean="0">
                <a:solidFill>
                  <a:srgbClr val="00B050"/>
                </a:solidFill>
                <a:latin typeface="Courier New" panose="02070309020205020404" pitchFamily="49" charset="0"/>
                <a:cs typeface="Courier New" panose="02070309020205020404" pitchFamily="49" charset="0"/>
              </a:rPr>
              <a:t> </a:t>
            </a:r>
            <a:r>
              <a:rPr lang="en-US" sz="2000" b="1" dirty="0" smtClean="0">
                <a:latin typeface="Courier New" panose="02070309020205020404" pitchFamily="49" charset="0"/>
                <a:cs typeface="Courier New" panose="02070309020205020404" pitchFamily="49" charset="0"/>
              </a:rPr>
              <a:t>–cell 250 250 250 90 90 90 –</a:t>
            </a:r>
            <a:r>
              <a:rPr lang="en-US" sz="2000" b="1" dirty="0" err="1" smtClean="0">
                <a:latin typeface="Courier New" panose="02070309020205020404" pitchFamily="49" charset="0"/>
                <a:cs typeface="Courier New" panose="02070309020205020404" pitchFamily="49" charset="0"/>
              </a:rPr>
              <a:t>misset</a:t>
            </a:r>
            <a:r>
              <a:rPr lang="en-US" sz="2000" b="1" dirty="0" smtClean="0">
                <a:latin typeface="Courier New" panose="02070309020205020404" pitchFamily="49" charset="0"/>
                <a:cs typeface="Courier New" panose="02070309020205020404" pitchFamily="49" charset="0"/>
              </a:rPr>
              <a:t> 10 20 30 -</a:t>
            </a:r>
            <a:r>
              <a:rPr lang="en-US" sz="2000" b="1" dirty="0" err="1" smtClean="0">
                <a:latin typeface="Courier New" panose="02070309020205020404" pitchFamily="49" charset="0"/>
                <a:cs typeface="Courier New" panose="02070309020205020404" pitchFamily="49" charset="0"/>
              </a:rPr>
              <a:t>hkl</a:t>
            </a:r>
            <a:r>
              <a:rPr lang="en-US" sz="2000" b="1" dirty="0" smtClean="0">
                <a:latin typeface="Courier New" panose="02070309020205020404" pitchFamily="49" charset="0"/>
                <a:cs typeface="Courier New" panose="02070309020205020404" pitchFamily="49" charset="0"/>
              </a:rPr>
              <a:t> </a:t>
            </a:r>
            <a:r>
              <a:rPr lang="en-US" sz="2000" b="1" dirty="0">
                <a:latin typeface="Courier New" panose="02070309020205020404" pitchFamily="49" charset="0"/>
                <a:cs typeface="Courier New" panose="02070309020205020404" pitchFamily="49" charset="0"/>
              </a:rPr>
              <a:t>P1.hkl -lambda 1 </a:t>
            </a:r>
            <a:r>
              <a:rPr lang="en-US" sz="2000" b="1" dirty="0" smtClean="0">
                <a:latin typeface="Courier New" panose="02070309020205020404" pitchFamily="49" charset="0"/>
                <a:cs typeface="Courier New" panose="02070309020205020404" pitchFamily="49" charset="0"/>
              </a:rPr>
              <a:t>-</a:t>
            </a:r>
            <a:r>
              <a:rPr lang="en-US" sz="2000" b="1" dirty="0">
                <a:latin typeface="Courier New" panose="02070309020205020404" pitchFamily="49" charset="0"/>
                <a:cs typeface="Courier New" panose="02070309020205020404" pitchFamily="49" charset="0"/>
              </a:rPr>
              <a:t>distance 1000 -</a:t>
            </a:r>
            <a:r>
              <a:rPr lang="en-US" sz="2000" b="1" dirty="0" err="1">
                <a:latin typeface="Courier New" panose="02070309020205020404" pitchFamily="49" charset="0"/>
                <a:cs typeface="Courier New" panose="02070309020205020404" pitchFamily="49" charset="0"/>
              </a:rPr>
              <a:t>detsize</a:t>
            </a:r>
            <a:r>
              <a:rPr lang="en-US" sz="2000" b="1" dirty="0">
                <a:latin typeface="Courier New" panose="02070309020205020404" pitchFamily="49" charset="0"/>
                <a:cs typeface="Courier New" panose="02070309020205020404" pitchFamily="49" charset="0"/>
              </a:rPr>
              <a:t> </a:t>
            </a:r>
            <a:r>
              <a:rPr lang="en-US" sz="2000" b="1" dirty="0" smtClean="0">
                <a:latin typeface="Courier New" panose="02070309020205020404" pitchFamily="49" charset="0"/>
                <a:cs typeface="Courier New" panose="02070309020205020404" pitchFamily="49" charset="0"/>
              </a:rPr>
              <a:t>100  </a:t>
            </a:r>
            <a:r>
              <a:rPr lang="en-US" sz="2000" b="1" dirty="0">
                <a:latin typeface="Courier New" panose="02070309020205020404" pitchFamily="49" charset="0"/>
                <a:cs typeface="Courier New" panose="02070309020205020404" pitchFamily="49" charset="0"/>
              </a:rPr>
              <a:t>-</a:t>
            </a:r>
            <a:r>
              <a:rPr lang="en-US" sz="2000" b="1" dirty="0" err="1">
                <a:latin typeface="Courier New" panose="02070309020205020404" pitchFamily="49" charset="0"/>
                <a:cs typeface="Courier New" panose="02070309020205020404" pitchFamily="49" charset="0"/>
              </a:rPr>
              <a:t>fluence</a:t>
            </a:r>
            <a:r>
              <a:rPr lang="en-US" sz="2000" b="1" dirty="0">
                <a:latin typeface="Courier New" panose="02070309020205020404" pitchFamily="49" charset="0"/>
                <a:cs typeface="Courier New" panose="02070309020205020404" pitchFamily="49" charset="0"/>
              </a:rPr>
              <a:t> 1e32 -N </a:t>
            </a:r>
            <a:r>
              <a:rPr lang="en-US" sz="2000" b="1" dirty="0" smtClean="0">
                <a:latin typeface="Courier New" panose="02070309020205020404" pitchFamily="49" charset="0"/>
                <a:cs typeface="Courier New" panose="02070309020205020404" pitchFamily="49" charset="0"/>
              </a:rPr>
              <a:t>1</a:t>
            </a:r>
          </a:p>
          <a:p>
            <a:pPr marL="0" indent="0">
              <a:buNone/>
            </a:pPr>
            <a:r>
              <a:rPr lang="en-US" sz="2000" b="1" dirty="0" err="1">
                <a:solidFill>
                  <a:srgbClr val="FF0000"/>
                </a:solidFill>
                <a:latin typeface="Courier New" panose="02070309020205020404" pitchFamily="49" charset="0"/>
                <a:cs typeface="Courier New" panose="02070309020205020404" pitchFamily="49" charset="0"/>
              </a:rPr>
              <a:t>adxv</a:t>
            </a:r>
            <a:r>
              <a:rPr lang="en-US" sz="2000" b="1" dirty="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noiseimage.img</a:t>
            </a:r>
            <a:endParaRPr lang="en-US" sz="2000" b="1" dirty="0">
              <a:latin typeface="Courier New" panose="02070309020205020404" pitchFamily="49" charset="0"/>
              <a:cs typeface="Courier New" panose="02070309020205020404" pitchFamily="49" charset="0"/>
            </a:endParaRPr>
          </a:p>
          <a:p>
            <a:pPr marL="0" indent="0">
              <a:buNone/>
            </a:pPr>
            <a:endParaRPr lang="en-US" sz="2000" b="1" dirty="0">
              <a:latin typeface="Courier New" panose="02070309020205020404" pitchFamily="49" charset="0"/>
              <a:cs typeface="Courier New" panose="02070309020205020404" pitchFamily="49" charset="0"/>
            </a:endParaRPr>
          </a:p>
        </p:txBody>
      </p:sp>
      <p:pic>
        <p:nvPicPr>
          <p:cNvPr id="481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205" r="388" b="17391"/>
          <a:stretch/>
        </p:blipFill>
        <p:spPr bwMode="auto">
          <a:xfrm>
            <a:off x="2895600" y="533400"/>
            <a:ext cx="5777948" cy="6042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98077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8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run: </a:t>
            </a:r>
            <a:r>
              <a:rPr lang="en-US" dirty="0" err="1" smtClean="0"/>
              <a:t>nonBragg</a:t>
            </a:r>
            <a:r>
              <a:rPr lang="en-US" dirty="0" smtClean="0"/>
              <a:t> for SAXS</a:t>
            </a:r>
            <a:endParaRPr lang="en-US" dirty="0"/>
          </a:p>
        </p:txBody>
      </p:sp>
      <p:sp>
        <p:nvSpPr>
          <p:cNvPr id="3" name="Content Placeholder 2"/>
          <p:cNvSpPr>
            <a:spLocks noGrp="1"/>
          </p:cNvSpPr>
          <p:nvPr>
            <p:ph idx="1"/>
          </p:nvPr>
        </p:nvSpPr>
        <p:spPr>
          <a:xfrm>
            <a:off x="457200" y="1600200"/>
            <a:ext cx="8229600" cy="4800600"/>
          </a:xfrm>
        </p:spPr>
        <p:txBody>
          <a:bodyPr/>
          <a:lstStyle/>
          <a:p>
            <a:pPr marL="0" indent="0">
              <a:spcBef>
                <a:spcPts val="0"/>
              </a:spcBef>
              <a:buNone/>
            </a:pPr>
            <a:r>
              <a:rPr lang="en-US" sz="2000" b="1" dirty="0" err="1">
                <a:solidFill>
                  <a:srgbClr val="00B050"/>
                </a:solidFill>
                <a:latin typeface="Courier New" panose="02070309020205020404" pitchFamily="49" charset="0"/>
                <a:cs typeface="Courier New" panose="02070309020205020404" pitchFamily="49" charset="0"/>
              </a:rPr>
              <a:t>pdbset</a:t>
            </a:r>
            <a:r>
              <a:rPr lang="en-US" sz="2000" b="1" dirty="0">
                <a:solidFill>
                  <a:srgbClr val="00B050"/>
                </a:solidFill>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xyzin</a:t>
            </a:r>
            <a:r>
              <a:rPr lang="en-US" sz="2000" b="1" dirty="0">
                <a:latin typeface="Courier New" panose="02070309020205020404" pitchFamily="49" charset="0"/>
                <a:cs typeface="Courier New" panose="02070309020205020404" pitchFamily="49" charset="0"/>
              </a:rPr>
              <a:t> </a:t>
            </a:r>
            <a:r>
              <a:rPr lang="en-US" sz="2000" b="1" dirty="0" smtClean="0">
                <a:solidFill>
                  <a:srgbClr val="FF0000"/>
                </a:solidFill>
                <a:latin typeface="Courier New" panose="02070309020205020404" pitchFamily="49" charset="0"/>
                <a:cs typeface="Courier New" panose="02070309020205020404" pitchFamily="49" charset="0"/>
              </a:rPr>
              <a:t>lysozyme.pdb</a:t>
            </a:r>
            <a:r>
              <a:rPr lang="en-US" sz="2000" b="1" dirty="0" smtClean="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xyzout</a:t>
            </a:r>
            <a:r>
              <a:rPr lang="en-US" sz="2000" b="1" dirty="0">
                <a:latin typeface="Courier New" panose="02070309020205020404" pitchFamily="49" charset="0"/>
                <a:cs typeface="Courier New" panose="02070309020205020404" pitchFamily="49" charset="0"/>
              </a:rPr>
              <a:t> bigcell.pdb &lt;&lt; </a:t>
            </a:r>
            <a:r>
              <a:rPr lang="en-US" sz="2000" b="1" dirty="0" smtClean="0">
                <a:latin typeface="Courier New" panose="02070309020205020404" pitchFamily="49" charset="0"/>
                <a:cs typeface="Courier New" panose="02070309020205020404" pitchFamily="49" charset="0"/>
              </a:rPr>
              <a:t>EOF</a:t>
            </a:r>
          </a:p>
          <a:p>
            <a:pPr marL="0" indent="0">
              <a:spcBef>
                <a:spcPts val="0"/>
              </a:spcBef>
              <a:buNone/>
            </a:pPr>
            <a:r>
              <a:rPr lang="en-US" sz="2000" b="1" dirty="0" smtClean="0">
                <a:latin typeface="Courier New" panose="02070309020205020404" pitchFamily="49" charset="0"/>
                <a:cs typeface="Courier New" panose="02070309020205020404" pitchFamily="49" charset="0"/>
              </a:rPr>
              <a:t>CELL </a:t>
            </a:r>
            <a:r>
              <a:rPr lang="en-US" sz="2000" b="1" dirty="0">
                <a:latin typeface="Courier New" panose="02070309020205020404" pitchFamily="49" charset="0"/>
                <a:cs typeface="Courier New" panose="02070309020205020404" pitchFamily="49" charset="0"/>
              </a:rPr>
              <a:t>250 250 250 90 90 </a:t>
            </a:r>
            <a:r>
              <a:rPr lang="en-US" sz="2000" b="1" dirty="0" smtClean="0">
                <a:latin typeface="Courier New" panose="02070309020205020404" pitchFamily="49" charset="0"/>
                <a:cs typeface="Courier New" panose="02070309020205020404" pitchFamily="49" charset="0"/>
              </a:rPr>
              <a:t>90</a:t>
            </a:r>
          </a:p>
          <a:p>
            <a:pPr marL="0" indent="0">
              <a:spcBef>
                <a:spcPts val="0"/>
              </a:spcBef>
              <a:buNone/>
            </a:pPr>
            <a:r>
              <a:rPr lang="en-US" sz="2000" b="1" dirty="0" smtClean="0">
                <a:latin typeface="Courier New" panose="02070309020205020404" pitchFamily="49" charset="0"/>
                <a:cs typeface="Courier New" panose="02070309020205020404" pitchFamily="49" charset="0"/>
              </a:rPr>
              <a:t>SPACEGROUP </a:t>
            </a:r>
            <a:r>
              <a:rPr lang="en-US" sz="2000" b="1" dirty="0">
                <a:latin typeface="Courier New" panose="02070309020205020404" pitchFamily="49" charset="0"/>
                <a:cs typeface="Courier New" panose="02070309020205020404" pitchFamily="49" charset="0"/>
              </a:rPr>
              <a:t>1 </a:t>
            </a:r>
            <a:endParaRPr lang="en-US" sz="2000" b="1" dirty="0" smtClean="0">
              <a:latin typeface="Courier New" panose="02070309020205020404" pitchFamily="49" charset="0"/>
              <a:cs typeface="Courier New" panose="02070309020205020404" pitchFamily="49" charset="0"/>
            </a:endParaRPr>
          </a:p>
          <a:p>
            <a:pPr marL="0" indent="0">
              <a:spcBef>
                <a:spcPts val="0"/>
              </a:spcBef>
              <a:buNone/>
            </a:pPr>
            <a:r>
              <a:rPr lang="en-US" sz="2000" b="1" dirty="0" smtClean="0">
                <a:latin typeface="Courier New" panose="02070309020205020404" pitchFamily="49" charset="0"/>
                <a:cs typeface="Courier New" panose="02070309020205020404" pitchFamily="49" charset="0"/>
              </a:rPr>
              <a:t>EOF</a:t>
            </a:r>
          </a:p>
          <a:p>
            <a:pPr marL="0" indent="0">
              <a:buNone/>
            </a:pPr>
            <a:r>
              <a:rPr lang="en-US" sz="2000" b="1" dirty="0" err="1" smtClean="0">
                <a:solidFill>
                  <a:srgbClr val="00B050"/>
                </a:solidFill>
                <a:latin typeface="Courier New" panose="02070309020205020404" pitchFamily="49" charset="0"/>
                <a:cs typeface="Courier New" panose="02070309020205020404" pitchFamily="49" charset="0"/>
              </a:rPr>
              <a:t>phenix.fmodel</a:t>
            </a:r>
            <a:r>
              <a:rPr lang="en-US" sz="2000" b="1" dirty="0" smtClean="0">
                <a:solidFill>
                  <a:srgbClr val="00B050"/>
                </a:solidFill>
                <a:latin typeface="Courier New" panose="02070309020205020404" pitchFamily="49" charset="0"/>
                <a:cs typeface="Courier New" panose="02070309020205020404" pitchFamily="49" charset="0"/>
              </a:rPr>
              <a:t> </a:t>
            </a:r>
            <a:r>
              <a:rPr lang="en-US" sz="2000" b="1" dirty="0">
                <a:latin typeface="Courier New" panose="02070309020205020404" pitchFamily="49" charset="0"/>
                <a:cs typeface="Courier New" panose="02070309020205020404" pitchFamily="49" charset="0"/>
              </a:rPr>
              <a:t>bigcell.pdb </a:t>
            </a:r>
            <a:r>
              <a:rPr lang="en-US" sz="2000" b="1" dirty="0" err="1">
                <a:latin typeface="Courier New" panose="02070309020205020404" pitchFamily="49" charset="0"/>
                <a:cs typeface="Courier New" panose="02070309020205020404" pitchFamily="49" charset="0"/>
              </a:rPr>
              <a:t>high_resolution</a:t>
            </a:r>
            <a:r>
              <a:rPr lang="en-US" sz="2000" b="1" dirty="0">
                <a:latin typeface="Courier New" panose="02070309020205020404" pitchFamily="49" charset="0"/>
                <a:cs typeface="Courier New" panose="02070309020205020404" pitchFamily="49" charset="0"/>
              </a:rPr>
              <a:t>=10 </a:t>
            </a:r>
            <a:r>
              <a:rPr lang="en-US" sz="2000" b="1" dirty="0" err="1" smtClean="0">
                <a:latin typeface="Courier New" panose="02070309020205020404" pitchFamily="49" charset="0"/>
                <a:cs typeface="Courier New" panose="02070309020205020404" pitchFamily="49" charset="0"/>
              </a:rPr>
              <a:t>k_sol</a:t>
            </a:r>
            <a:r>
              <a:rPr lang="en-US" sz="2000" b="1" dirty="0" smtClean="0">
                <a:latin typeface="Courier New" panose="02070309020205020404" pitchFamily="49" charset="0"/>
                <a:cs typeface="Courier New" panose="02070309020205020404" pitchFamily="49" charset="0"/>
              </a:rPr>
              <a:t>=0.35 </a:t>
            </a:r>
            <a:r>
              <a:rPr lang="en-US" sz="2000" b="1" dirty="0" err="1">
                <a:latin typeface="Courier New" panose="02070309020205020404" pitchFamily="49" charset="0"/>
                <a:cs typeface="Courier New" panose="02070309020205020404" pitchFamily="49" charset="0"/>
              </a:rPr>
              <a:t>b_sol</a:t>
            </a:r>
            <a:r>
              <a:rPr lang="en-US" sz="2000" b="1" dirty="0">
                <a:latin typeface="Courier New" panose="02070309020205020404" pitchFamily="49" charset="0"/>
                <a:cs typeface="Courier New" panose="02070309020205020404" pitchFamily="49" charset="0"/>
              </a:rPr>
              <a:t>=46.5 </a:t>
            </a:r>
            <a:r>
              <a:rPr lang="en-US" sz="2000" b="1" dirty="0" err="1">
                <a:latin typeface="Courier New" panose="02070309020205020404" pitchFamily="49" charset="0"/>
                <a:cs typeface="Courier New" panose="02070309020205020404" pitchFamily="49" charset="0"/>
              </a:rPr>
              <a:t>mask.solvent_radius</a:t>
            </a:r>
            <a:r>
              <a:rPr lang="en-US" sz="2000" b="1" dirty="0">
                <a:latin typeface="Courier New" panose="02070309020205020404" pitchFamily="49" charset="0"/>
                <a:cs typeface="Courier New" panose="02070309020205020404" pitchFamily="49" charset="0"/>
              </a:rPr>
              <a:t>=0.5 </a:t>
            </a:r>
            <a:r>
              <a:rPr lang="en-US" sz="2000" b="1" dirty="0" err="1" smtClean="0">
                <a:latin typeface="Courier New" panose="02070309020205020404" pitchFamily="49" charset="0"/>
                <a:cs typeface="Courier New" panose="02070309020205020404" pitchFamily="49" charset="0"/>
              </a:rPr>
              <a:t>mask.shrink_truncation_radius</a:t>
            </a:r>
            <a:r>
              <a:rPr lang="en-US" sz="2000" b="1" dirty="0" smtClean="0">
                <a:latin typeface="Courier New" panose="02070309020205020404" pitchFamily="49" charset="0"/>
                <a:cs typeface="Courier New" panose="02070309020205020404" pitchFamily="49" charset="0"/>
              </a:rPr>
              <a:t>=0.16</a:t>
            </a:r>
          </a:p>
          <a:p>
            <a:pPr marL="0" indent="0">
              <a:buNone/>
            </a:pPr>
            <a:r>
              <a:rPr lang="en-US" sz="2000" dirty="0">
                <a:latin typeface="Courier New" panose="02070309020205020404" pitchFamily="49" charset="0"/>
                <a:cs typeface="Courier New" panose="02070309020205020404" pitchFamily="49" charset="0"/>
              </a:rPr>
              <a:t/>
            </a:r>
            <a:br>
              <a:rPr lang="en-US" sz="2000" dirty="0">
                <a:latin typeface="Courier New" panose="02070309020205020404" pitchFamily="49" charset="0"/>
                <a:cs typeface="Courier New" panose="02070309020205020404" pitchFamily="49" charset="0"/>
              </a:rPr>
            </a:br>
            <a:r>
              <a:rPr lang="en-US" sz="2000" b="1" dirty="0" smtClean="0">
                <a:solidFill>
                  <a:srgbClr val="00B050"/>
                </a:solidFill>
                <a:latin typeface="Courier New" panose="02070309020205020404" pitchFamily="49" charset="0"/>
                <a:cs typeface="Courier New" panose="02070309020205020404" pitchFamily="49" charset="0"/>
              </a:rPr>
              <a:t>mtz_to_stol.com</a:t>
            </a:r>
            <a:r>
              <a:rPr lang="en-US" sz="2000" b="1" dirty="0" smtClean="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bigcell.pdb.mtz</a:t>
            </a:r>
            <a:endParaRPr lang="en-US" sz="2000" b="1" dirty="0">
              <a:latin typeface="Courier New" panose="02070309020205020404" pitchFamily="49" charset="0"/>
              <a:cs typeface="Courier New" panose="02070309020205020404" pitchFamily="49" charset="0"/>
            </a:endParaRPr>
          </a:p>
          <a:p>
            <a:pPr marL="0" indent="0">
              <a:buNone/>
            </a:pPr>
            <a:endParaRPr lang="en-US" sz="2000" b="1" dirty="0">
              <a:latin typeface="Courier New" panose="02070309020205020404" pitchFamily="49" charset="0"/>
              <a:cs typeface="Courier New" panose="02070309020205020404" pitchFamily="49" charset="0"/>
            </a:endParaRPr>
          </a:p>
          <a:p>
            <a:pPr marL="0" indent="0">
              <a:buNone/>
            </a:pPr>
            <a:r>
              <a:rPr lang="en-US" sz="2000" b="1" dirty="0" err="1" smtClean="0">
                <a:solidFill>
                  <a:srgbClr val="00B050"/>
                </a:solidFill>
                <a:latin typeface="Courier New" panose="02070309020205020404" pitchFamily="49" charset="0"/>
                <a:cs typeface="Courier New" panose="02070309020205020404" pitchFamily="49" charset="0"/>
              </a:rPr>
              <a:t>nonBragg</a:t>
            </a:r>
            <a:r>
              <a:rPr lang="en-US" sz="2000" b="1" dirty="0" smtClean="0">
                <a:solidFill>
                  <a:srgbClr val="00B050"/>
                </a:solidFill>
                <a:latin typeface="Courier New" panose="02070309020205020404" pitchFamily="49" charset="0"/>
                <a:cs typeface="Courier New" panose="02070309020205020404" pitchFamily="49" charset="0"/>
              </a:rPr>
              <a:t> </a:t>
            </a:r>
            <a:r>
              <a:rPr lang="en-US" sz="2000" b="1" dirty="0">
                <a:latin typeface="Courier New" panose="02070309020205020404" pitchFamily="49" charset="0"/>
                <a:cs typeface="Courier New" panose="02070309020205020404" pitchFamily="49" charset="0"/>
              </a:rPr>
              <a:t>-</a:t>
            </a:r>
            <a:r>
              <a:rPr lang="en-US" sz="2000" b="1" dirty="0" err="1">
                <a:latin typeface="Courier New" panose="02070309020205020404" pitchFamily="49" charset="0"/>
                <a:cs typeface="Courier New" panose="02070309020205020404" pitchFamily="49" charset="0"/>
              </a:rPr>
              <a:t>stol</a:t>
            </a:r>
            <a:r>
              <a:rPr lang="en-US" sz="2000" b="1" dirty="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mtz.stol</a:t>
            </a:r>
            <a:r>
              <a:rPr lang="en-US" sz="2000" b="1" dirty="0">
                <a:latin typeface="Courier New" panose="02070309020205020404" pitchFamily="49" charset="0"/>
                <a:cs typeface="Courier New" panose="02070309020205020404" pitchFamily="49" charset="0"/>
              </a:rPr>
              <a:t> -lambda 1 -dispersion 0 \</a:t>
            </a:r>
          </a:p>
          <a:p>
            <a:pPr marL="0" indent="0">
              <a:buNone/>
            </a:pPr>
            <a:r>
              <a:rPr lang="en-US" sz="2000" b="1" dirty="0">
                <a:latin typeface="Courier New" panose="02070309020205020404" pitchFamily="49" charset="0"/>
                <a:cs typeface="Courier New" panose="02070309020205020404" pitchFamily="49" charset="0"/>
              </a:rPr>
              <a:t>  -distance 1000 -</a:t>
            </a:r>
            <a:r>
              <a:rPr lang="en-US" sz="2000" b="1" dirty="0" err="1">
                <a:latin typeface="Courier New" panose="02070309020205020404" pitchFamily="49" charset="0"/>
                <a:cs typeface="Courier New" panose="02070309020205020404" pitchFamily="49" charset="0"/>
              </a:rPr>
              <a:t>detsize</a:t>
            </a:r>
            <a:r>
              <a:rPr lang="en-US" sz="2000" b="1" dirty="0">
                <a:latin typeface="Courier New" panose="02070309020205020404" pitchFamily="49" charset="0"/>
                <a:cs typeface="Courier New" panose="02070309020205020404" pitchFamily="49" charset="0"/>
              </a:rPr>
              <a:t> 100 -pixel </a:t>
            </a:r>
            <a:r>
              <a:rPr lang="en-US" sz="2000" b="1" dirty="0" smtClean="0">
                <a:latin typeface="Courier New" panose="02070309020205020404" pitchFamily="49" charset="0"/>
                <a:cs typeface="Courier New" panose="02070309020205020404" pitchFamily="49" charset="0"/>
              </a:rPr>
              <a:t>0.172 \</a:t>
            </a:r>
            <a:endParaRPr lang="en-US" sz="2000" b="1" dirty="0">
              <a:latin typeface="Courier New" panose="02070309020205020404" pitchFamily="49" charset="0"/>
              <a:cs typeface="Courier New" panose="02070309020205020404" pitchFamily="49" charset="0"/>
            </a:endParaRPr>
          </a:p>
          <a:p>
            <a:pPr marL="0" indent="0">
              <a:buNone/>
            </a:pPr>
            <a:r>
              <a:rPr lang="en-US" sz="2000" b="1" dirty="0">
                <a:latin typeface="Courier New" panose="02070309020205020404" pitchFamily="49" charset="0"/>
                <a:cs typeface="Courier New" panose="02070309020205020404" pitchFamily="49" charset="0"/>
              </a:rPr>
              <a:t>  -flux 1e13 -thick 1.2 -MW 14000 -density 0.01 </a:t>
            </a:r>
            <a:endParaRPr lang="en-US" sz="2000" b="1" dirty="0" smtClean="0">
              <a:latin typeface="Courier New" panose="02070309020205020404" pitchFamily="49" charset="0"/>
              <a:cs typeface="Courier New" panose="02070309020205020404" pitchFamily="49" charset="0"/>
            </a:endParaRPr>
          </a:p>
          <a:p>
            <a:pPr marL="0" indent="0">
              <a:buNone/>
            </a:pPr>
            <a:r>
              <a:rPr lang="en-US" sz="2000" b="1" dirty="0" err="1">
                <a:solidFill>
                  <a:srgbClr val="FF0000"/>
                </a:solidFill>
                <a:latin typeface="Courier New" panose="02070309020205020404" pitchFamily="49" charset="0"/>
                <a:cs typeface="Courier New" panose="02070309020205020404" pitchFamily="49" charset="0"/>
              </a:rPr>
              <a:t>adxv</a:t>
            </a:r>
            <a:r>
              <a:rPr lang="en-US" sz="2000" b="1" dirty="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noiseimage.img</a:t>
            </a:r>
            <a:endParaRPr lang="en-US" sz="2000" b="1" dirty="0">
              <a:latin typeface="Courier New" panose="02070309020205020404" pitchFamily="49" charset="0"/>
              <a:cs typeface="Courier New" panose="02070309020205020404" pitchFamily="49" charset="0"/>
            </a:endParaRPr>
          </a:p>
          <a:p>
            <a:pPr marL="0" indent="0">
              <a:buNone/>
            </a:pPr>
            <a:endParaRPr lang="en-US" sz="2000" b="1" dirty="0">
              <a:latin typeface="Courier New" panose="02070309020205020404" pitchFamily="49" charset="0"/>
              <a:cs typeface="Courier New" panose="02070309020205020404" pitchFamily="49" charset="0"/>
            </a:endParaRPr>
          </a:p>
        </p:txBody>
      </p:sp>
      <p:pic>
        <p:nvPicPr>
          <p:cNvPr id="491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205" r="388" b="17572"/>
          <a:stretch/>
        </p:blipFill>
        <p:spPr bwMode="auto">
          <a:xfrm>
            <a:off x="2971800" y="609600"/>
            <a:ext cx="5777948" cy="6029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04485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9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nonBragg</a:t>
            </a:r>
            <a:r>
              <a:rPr lang="en-US" dirty="0" smtClean="0"/>
              <a:t> for background</a:t>
            </a:r>
            <a:endParaRPr lang="en-US" dirty="0"/>
          </a:p>
        </p:txBody>
      </p:sp>
      <p:pic>
        <p:nvPicPr>
          <p:cNvPr id="9218" name="Picture 2" descr="http://bl831.als.lbl.gov/%7Ejamesh/nonBragg/pilat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2089582"/>
            <a:ext cx="2857500" cy="292417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bl831.als.lbl.gov/%7Ejamesh/nonBragg/gnuplo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610" y="4641273"/>
            <a:ext cx="29337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bl831.als.lbl.gov/%7Ejamesh/nonBragg/bestf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8957" y="2103437"/>
            <a:ext cx="2857500" cy="2924176"/>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p:cNvSpPr/>
          <p:nvPr/>
        </p:nvSpPr>
        <p:spPr>
          <a:xfrm>
            <a:off x="1745673" y="5223164"/>
            <a:ext cx="983672" cy="759404"/>
          </a:xfrm>
          <a:custGeom>
            <a:avLst/>
            <a:gdLst>
              <a:gd name="connsiteX0" fmla="*/ 0 w 983672"/>
              <a:gd name="connsiteY0" fmla="*/ 0 h 759404"/>
              <a:gd name="connsiteX1" fmla="*/ 235527 w 983672"/>
              <a:gd name="connsiteY1" fmla="*/ 678872 h 759404"/>
              <a:gd name="connsiteX2" fmla="*/ 983672 w 983672"/>
              <a:gd name="connsiteY2" fmla="*/ 720436 h 759404"/>
            </a:gdLst>
            <a:ahLst/>
            <a:cxnLst>
              <a:cxn ang="0">
                <a:pos x="connsiteX0" y="connsiteY0"/>
              </a:cxn>
              <a:cxn ang="0">
                <a:pos x="connsiteX1" y="connsiteY1"/>
              </a:cxn>
              <a:cxn ang="0">
                <a:pos x="connsiteX2" y="connsiteY2"/>
              </a:cxn>
            </a:cxnLst>
            <a:rect l="l" t="t" r="r" b="b"/>
            <a:pathLst>
              <a:path w="983672" h="759404">
                <a:moveTo>
                  <a:pt x="0" y="0"/>
                </a:moveTo>
                <a:cubicBezTo>
                  <a:pt x="35791" y="279399"/>
                  <a:pt x="71582" y="558799"/>
                  <a:pt x="235527" y="678872"/>
                </a:cubicBezTo>
                <a:cubicBezTo>
                  <a:pt x="399472" y="798945"/>
                  <a:pt x="691572" y="759690"/>
                  <a:pt x="983672" y="720436"/>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9" name="Freeform 8"/>
          <p:cNvSpPr/>
          <p:nvPr/>
        </p:nvSpPr>
        <p:spPr>
          <a:xfrm rot="17608578">
            <a:off x="6179127" y="5181600"/>
            <a:ext cx="983672" cy="759404"/>
          </a:xfrm>
          <a:custGeom>
            <a:avLst/>
            <a:gdLst>
              <a:gd name="connsiteX0" fmla="*/ 0 w 983672"/>
              <a:gd name="connsiteY0" fmla="*/ 0 h 759404"/>
              <a:gd name="connsiteX1" fmla="*/ 235527 w 983672"/>
              <a:gd name="connsiteY1" fmla="*/ 678872 h 759404"/>
              <a:gd name="connsiteX2" fmla="*/ 983672 w 983672"/>
              <a:gd name="connsiteY2" fmla="*/ 720436 h 759404"/>
            </a:gdLst>
            <a:ahLst/>
            <a:cxnLst>
              <a:cxn ang="0">
                <a:pos x="connsiteX0" y="connsiteY0"/>
              </a:cxn>
              <a:cxn ang="0">
                <a:pos x="connsiteX1" y="connsiteY1"/>
              </a:cxn>
              <a:cxn ang="0">
                <a:pos x="connsiteX2" y="connsiteY2"/>
              </a:cxn>
            </a:cxnLst>
            <a:rect l="l" t="t" r="r" b="b"/>
            <a:pathLst>
              <a:path w="983672" h="759404">
                <a:moveTo>
                  <a:pt x="0" y="0"/>
                </a:moveTo>
                <a:cubicBezTo>
                  <a:pt x="35791" y="279399"/>
                  <a:pt x="71582" y="558799"/>
                  <a:pt x="235527" y="678872"/>
                </a:cubicBezTo>
                <a:cubicBezTo>
                  <a:pt x="399472" y="798945"/>
                  <a:pt x="691572" y="759690"/>
                  <a:pt x="983672" y="720436"/>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29941345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install: </a:t>
            </a:r>
            <a:r>
              <a:rPr lang="en-US" dirty="0" err="1" smtClean="0"/>
              <a:t>nonBragg</a:t>
            </a:r>
            <a:endParaRPr lang="en-US" dirty="0"/>
          </a:p>
        </p:txBody>
      </p:sp>
      <p:sp>
        <p:nvSpPr>
          <p:cNvPr id="3" name="Content Placeholder 2"/>
          <p:cNvSpPr>
            <a:spLocks noGrp="1"/>
          </p:cNvSpPr>
          <p:nvPr>
            <p:ph idx="1"/>
          </p:nvPr>
        </p:nvSpPr>
        <p:spPr>
          <a:xfrm>
            <a:off x="457200" y="1600200"/>
            <a:ext cx="8229600" cy="4800600"/>
          </a:xfrm>
        </p:spPr>
        <p:txBody>
          <a:bodyPr/>
          <a:lstStyle/>
          <a:p>
            <a:pPr marL="0" indent="0">
              <a:spcBef>
                <a:spcPts val="0"/>
              </a:spcBef>
              <a:buNone/>
            </a:pPr>
            <a:r>
              <a:rPr lang="en-US" sz="2800" b="1" dirty="0" err="1" smtClean="0">
                <a:latin typeface="Courier New" panose="02070309020205020404" pitchFamily="49" charset="0"/>
                <a:cs typeface="Courier New" panose="02070309020205020404" pitchFamily="49" charset="0"/>
              </a:rPr>
              <a:t>wget</a:t>
            </a:r>
            <a:r>
              <a:rPr lang="en-US" sz="2800" b="1" dirty="0" smtClean="0">
                <a:latin typeface="Courier New" panose="02070309020205020404" pitchFamily="49" charset="0"/>
                <a:cs typeface="Courier New" panose="02070309020205020404" pitchFamily="49" charset="0"/>
              </a:rPr>
              <a:t> </a:t>
            </a:r>
            <a:r>
              <a:rPr lang="en-US" sz="2800" b="1" dirty="0" smtClean="0">
                <a:latin typeface="Courier New" panose="02070309020205020404" pitchFamily="49" charset="0"/>
                <a:cs typeface="Courier New" panose="02070309020205020404" pitchFamily="49" charset="0"/>
                <a:hlinkClick r:id=""/>
              </a:rPr>
              <a:t>http://bl831.als.lbl.gov/</a:t>
            </a:r>
          </a:p>
          <a:p>
            <a:pPr marL="0" indent="0">
              <a:spcBef>
                <a:spcPts val="0"/>
              </a:spcBef>
              <a:buNone/>
            </a:pPr>
            <a:r>
              <a:rPr lang="en-US" sz="2800" b="1" dirty="0" smtClean="0">
                <a:latin typeface="Courier New" panose="02070309020205020404" pitchFamily="49" charset="0"/>
                <a:cs typeface="Courier New" panose="02070309020205020404" pitchFamily="49" charset="0"/>
                <a:hlinkClick r:id=""/>
              </a:rPr>
              <a:t>~</a:t>
            </a:r>
            <a:r>
              <a:rPr lang="en-US" sz="2800" b="1" dirty="0" err="1" smtClean="0">
                <a:latin typeface="Courier New" panose="02070309020205020404" pitchFamily="49" charset="0"/>
                <a:cs typeface="Courier New" panose="02070309020205020404" pitchFamily="49" charset="0"/>
                <a:hlinkClick r:id="rId2"/>
              </a:rPr>
              <a:t>jamesh</a:t>
            </a:r>
            <a:r>
              <a:rPr lang="en-US" sz="2800" b="1" dirty="0" smtClean="0">
                <a:latin typeface="Courier New" panose="02070309020205020404" pitchFamily="49" charset="0"/>
                <a:cs typeface="Courier New" panose="02070309020205020404" pitchFamily="49" charset="0"/>
                <a:hlinkClick r:id="rId2"/>
              </a:rPr>
              <a:t>/</a:t>
            </a:r>
            <a:r>
              <a:rPr lang="en-US" sz="2800" b="1" dirty="0" err="1" smtClean="0">
                <a:latin typeface="Courier New" panose="02070309020205020404" pitchFamily="49" charset="0"/>
                <a:cs typeface="Courier New" panose="02070309020205020404" pitchFamily="49" charset="0"/>
                <a:hlinkClick r:id="rId2"/>
              </a:rPr>
              <a:t>nonBragg</a:t>
            </a:r>
            <a:r>
              <a:rPr lang="en-US" sz="2800" b="1" dirty="0" smtClean="0">
                <a:latin typeface="Courier New" panose="02070309020205020404" pitchFamily="49" charset="0"/>
                <a:cs typeface="Courier New" panose="02070309020205020404" pitchFamily="49" charset="0"/>
                <a:hlinkClick r:id="rId2"/>
              </a:rPr>
              <a:t>/</a:t>
            </a:r>
            <a:r>
              <a:rPr lang="en-US" sz="2800" b="1" dirty="0" err="1" smtClean="0">
                <a:latin typeface="Courier New" panose="02070309020205020404" pitchFamily="49" charset="0"/>
                <a:cs typeface="Courier New" panose="02070309020205020404" pitchFamily="49" charset="0"/>
                <a:hlinkClick r:id="rId2"/>
              </a:rPr>
              <a:t>nonBragg.c</a:t>
            </a:r>
            <a:endParaRPr lang="en-US" sz="2800" b="1" dirty="0" smtClean="0">
              <a:latin typeface="Courier New" panose="02070309020205020404" pitchFamily="49" charset="0"/>
              <a:cs typeface="Courier New" panose="02070309020205020404" pitchFamily="49" charset="0"/>
            </a:endParaRPr>
          </a:p>
          <a:p>
            <a:pPr marL="0" indent="0">
              <a:spcBef>
                <a:spcPts val="0"/>
              </a:spcBef>
              <a:buNone/>
            </a:pPr>
            <a:endParaRPr lang="en-US" sz="2800" b="1" dirty="0">
              <a:latin typeface="Courier New" panose="02070309020205020404" pitchFamily="49" charset="0"/>
              <a:cs typeface="Courier New" panose="02070309020205020404" pitchFamily="49" charset="0"/>
            </a:endParaRPr>
          </a:p>
          <a:p>
            <a:pPr marL="0" indent="0">
              <a:spcBef>
                <a:spcPts val="0"/>
              </a:spcBef>
              <a:buNone/>
            </a:pPr>
            <a:r>
              <a:rPr lang="en-US" sz="2800" b="1" dirty="0" err="1" smtClean="0">
                <a:latin typeface="Courier New" panose="02070309020205020404" pitchFamily="49" charset="0"/>
                <a:cs typeface="Courier New" panose="02070309020205020404" pitchFamily="49" charset="0"/>
              </a:rPr>
              <a:t>gcc</a:t>
            </a:r>
            <a:r>
              <a:rPr lang="en-US" sz="2800" b="1" dirty="0" smtClean="0">
                <a:latin typeface="Courier New" panose="02070309020205020404" pitchFamily="49" charset="0"/>
                <a:cs typeface="Courier New" panose="02070309020205020404" pitchFamily="49" charset="0"/>
              </a:rPr>
              <a:t> –o </a:t>
            </a:r>
            <a:r>
              <a:rPr lang="en-US" sz="2800" b="1" dirty="0" err="1" smtClean="0">
                <a:latin typeface="Courier New" panose="02070309020205020404" pitchFamily="49" charset="0"/>
                <a:cs typeface="Courier New" panose="02070309020205020404" pitchFamily="49" charset="0"/>
              </a:rPr>
              <a:t>nonBragg</a:t>
            </a:r>
            <a:r>
              <a:rPr lang="en-US" sz="2800" b="1" dirty="0" smtClean="0">
                <a:latin typeface="Courier New" panose="02070309020205020404" pitchFamily="49" charset="0"/>
                <a:cs typeface="Courier New" panose="02070309020205020404" pitchFamily="49" charset="0"/>
              </a:rPr>
              <a:t> </a:t>
            </a:r>
            <a:r>
              <a:rPr lang="en-US" sz="2800" b="1" dirty="0" err="1" smtClean="0">
                <a:latin typeface="Courier New" panose="02070309020205020404" pitchFamily="49" charset="0"/>
                <a:cs typeface="Courier New" panose="02070309020205020404" pitchFamily="49" charset="0"/>
              </a:rPr>
              <a:t>nonBragg.c</a:t>
            </a:r>
            <a:r>
              <a:rPr lang="en-US" sz="2800" b="1" dirty="0" smtClean="0">
                <a:latin typeface="Courier New" panose="02070309020205020404" pitchFamily="49" charset="0"/>
                <a:cs typeface="Courier New" panose="02070309020205020404" pitchFamily="49" charset="0"/>
              </a:rPr>
              <a:t> –lm</a:t>
            </a:r>
          </a:p>
          <a:p>
            <a:pPr marL="0" indent="0">
              <a:spcBef>
                <a:spcPts val="0"/>
              </a:spcBef>
              <a:buNone/>
            </a:pPr>
            <a:endParaRPr lang="en-US" sz="2800" b="1" dirty="0">
              <a:latin typeface="Courier New" panose="02070309020205020404" pitchFamily="49" charset="0"/>
              <a:cs typeface="Courier New" panose="02070309020205020404" pitchFamily="49" charset="0"/>
            </a:endParaRPr>
          </a:p>
          <a:p>
            <a:pPr marL="0" indent="0">
              <a:spcBef>
                <a:spcPts val="0"/>
              </a:spcBef>
              <a:buNone/>
            </a:pPr>
            <a:r>
              <a:rPr lang="en-US" sz="2800" b="1" dirty="0" smtClean="0">
                <a:latin typeface="Courier New" panose="02070309020205020404" pitchFamily="49" charset="0"/>
                <a:cs typeface="Courier New" panose="02070309020205020404" pitchFamily="49" charset="0"/>
              </a:rPr>
              <a:t>./</a:t>
            </a:r>
            <a:r>
              <a:rPr lang="en-US" sz="2800" b="1" dirty="0" err="1" smtClean="0">
                <a:latin typeface="Courier New" panose="02070309020205020404" pitchFamily="49" charset="0"/>
                <a:cs typeface="Courier New" panose="02070309020205020404" pitchFamily="49" charset="0"/>
              </a:rPr>
              <a:t>nonBragg</a:t>
            </a:r>
            <a:endParaRPr lang="en-US" sz="2800" b="1" dirty="0" smtClean="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3119245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run: </a:t>
            </a:r>
            <a:r>
              <a:rPr lang="en-US" dirty="0" err="1" smtClean="0"/>
              <a:t>nanoBragg</a:t>
            </a:r>
            <a:r>
              <a:rPr lang="en-US" dirty="0" smtClean="0"/>
              <a:t> </a:t>
            </a:r>
            <a:r>
              <a:rPr lang="en-US" dirty="0" smtClean="0"/>
              <a:t/>
            </a:r>
            <a:br>
              <a:rPr lang="en-US" dirty="0" smtClean="0"/>
            </a:br>
            <a:r>
              <a:rPr lang="en-US" dirty="0" smtClean="0"/>
              <a:t>for single particle</a:t>
            </a:r>
            <a:endParaRPr lang="en-US" dirty="0"/>
          </a:p>
        </p:txBody>
      </p:sp>
      <p:sp>
        <p:nvSpPr>
          <p:cNvPr id="3" name="Content Placeholder 2"/>
          <p:cNvSpPr>
            <a:spLocks noGrp="1"/>
          </p:cNvSpPr>
          <p:nvPr>
            <p:ph idx="1"/>
          </p:nvPr>
        </p:nvSpPr>
        <p:spPr>
          <a:xfrm>
            <a:off x="457200" y="1676400"/>
            <a:ext cx="8229600" cy="4724400"/>
          </a:xfrm>
        </p:spPr>
        <p:txBody>
          <a:bodyPr/>
          <a:lstStyle/>
          <a:p>
            <a:pPr marL="0" indent="0">
              <a:buNone/>
            </a:pPr>
            <a:r>
              <a:rPr lang="en-US" sz="2000" b="1" dirty="0" err="1" smtClean="0">
                <a:solidFill>
                  <a:srgbClr val="00B050"/>
                </a:solidFill>
                <a:latin typeface="Courier New" panose="02070309020205020404" pitchFamily="49" charset="0"/>
                <a:cs typeface="Courier New" panose="02070309020205020404" pitchFamily="49" charset="0"/>
              </a:rPr>
              <a:t>UBtoA.awk</a:t>
            </a:r>
            <a:r>
              <a:rPr lang="en-US" sz="2000" b="1" dirty="0" smtClean="0">
                <a:latin typeface="Courier New" panose="02070309020205020404" pitchFamily="49" charset="0"/>
                <a:cs typeface="Courier New" panose="02070309020205020404" pitchFamily="49" charset="0"/>
              </a:rPr>
              <a:t> &lt;&lt; EOF &gt; </a:t>
            </a:r>
            <a:r>
              <a:rPr lang="en-US" sz="2000" b="1" dirty="0" err="1" smtClean="0">
                <a:latin typeface="Courier New" panose="02070309020205020404" pitchFamily="49" charset="0"/>
                <a:cs typeface="Courier New" panose="02070309020205020404" pitchFamily="49" charset="0"/>
              </a:rPr>
              <a:t>A.mat</a:t>
            </a:r>
            <a:endParaRPr lang="en-US" sz="2000" b="1" dirty="0" smtClean="0">
              <a:latin typeface="Courier New" panose="02070309020205020404" pitchFamily="49" charset="0"/>
              <a:cs typeface="Courier New" panose="02070309020205020404" pitchFamily="49" charset="0"/>
            </a:endParaRPr>
          </a:p>
          <a:p>
            <a:pPr marL="0" indent="0">
              <a:buNone/>
            </a:pPr>
            <a:r>
              <a:rPr lang="en-US" sz="2000" b="1" dirty="0" smtClean="0">
                <a:latin typeface="Courier New" panose="02070309020205020404" pitchFamily="49" charset="0"/>
                <a:cs typeface="Courier New" panose="02070309020205020404" pitchFamily="49" charset="0"/>
              </a:rPr>
              <a:t>CELL 250 250 250 90 90 90</a:t>
            </a:r>
          </a:p>
          <a:p>
            <a:pPr marL="0" indent="0">
              <a:buNone/>
            </a:pPr>
            <a:r>
              <a:rPr lang="en-US" sz="2000" b="1" dirty="0" smtClean="0">
                <a:latin typeface="Courier New" panose="02070309020205020404" pitchFamily="49" charset="0"/>
                <a:cs typeface="Courier New" panose="02070309020205020404" pitchFamily="49" charset="0"/>
              </a:rPr>
              <a:t>RANDOM</a:t>
            </a:r>
          </a:p>
          <a:p>
            <a:pPr marL="0" indent="0">
              <a:buNone/>
            </a:pPr>
            <a:r>
              <a:rPr lang="en-US" sz="2000" b="1" dirty="0" smtClean="0">
                <a:latin typeface="Courier New" panose="02070309020205020404" pitchFamily="49" charset="0"/>
                <a:cs typeface="Courier New" panose="02070309020205020404" pitchFamily="49" charset="0"/>
              </a:rPr>
              <a:t>EOF</a:t>
            </a:r>
            <a:endParaRPr lang="en-US" sz="1200" b="1" dirty="0" smtClean="0">
              <a:latin typeface="Courier New" panose="02070309020205020404" pitchFamily="49" charset="0"/>
              <a:cs typeface="Courier New" panose="02070309020205020404" pitchFamily="49" charset="0"/>
            </a:endParaRPr>
          </a:p>
          <a:p>
            <a:pPr marL="0" indent="0">
              <a:buNone/>
            </a:pPr>
            <a:endParaRPr lang="en-US" sz="1200" b="1" dirty="0">
              <a:latin typeface="Courier New" panose="02070309020205020404" pitchFamily="49" charset="0"/>
              <a:cs typeface="Courier New" panose="02070309020205020404" pitchFamily="49" charset="0"/>
            </a:endParaRPr>
          </a:p>
          <a:p>
            <a:pPr marL="0" indent="0">
              <a:buNone/>
            </a:pPr>
            <a:r>
              <a:rPr lang="en-US" sz="2000" b="1" dirty="0" err="1" smtClean="0">
                <a:solidFill>
                  <a:srgbClr val="00B050"/>
                </a:solidFill>
                <a:latin typeface="Courier New" panose="02070309020205020404" pitchFamily="49" charset="0"/>
                <a:cs typeface="Courier New" panose="02070309020205020404" pitchFamily="49" charset="0"/>
              </a:rPr>
              <a:t>nanoBragg</a:t>
            </a:r>
            <a:r>
              <a:rPr lang="en-US" sz="2000" b="1" dirty="0" smtClean="0">
                <a:solidFill>
                  <a:srgbClr val="00B050"/>
                </a:solidFill>
                <a:latin typeface="Courier New" panose="02070309020205020404" pitchFamily="49" charset="0"/>
                <a:cs typeface="Courier New" panose="02070309020205020404" pitchFamily="49" charset="0"/>
              </a:rPr>
              <a:t> </a:t>
            </a:r>
            <a:r>
              <a:rPr lang="en-US" sz="2000" b="1" dirty="0" smtClean="0">
                <a:latin typeface="Courier New" panose="02070309020205020404" pitchFamily="49" charset="0"/>
                <a:cs typeface="Courier New" panose="02070309020205020404" pitchFamily="49" charset="0"/>
              </a:rPr>
              <a:t>-</a:t>
            </a:r>
            <a:r>
              <a:rPr lang="en-US" sz="2000" b="1" dirty="0" err="1" smtClean="0">
                <a:latin typeface="Courier New" panose="02070309020205020404" pitchFamily="49" charset="0"/>
                <a:cs typeface="Courier New" panose="02070309020205020404" pitchFamily="49" charset="0"/>
              </a:rPr>
              <a:t>hkl</a:t>
            </a:r>
            <a:r>
              <a:rPr lang="en-US" sz="2000" b="1" dirty="0" smtClean="0">
                <a:latin typeface="Courier New" panose="02070309020205020404" pitchFamily="49" charset="0"/>
                <a:cs typeface="Courier New" panose="02070309020205020404" pitchFamily="49" charset="0"/>
              </a:rPr>
              <a:t> </a:t>
            </a:r>
            <a:r>
              <a:rPr lang="en-US" sz="2000" b="1" dirty="0">
                <a:latin typeface="Courier New" panose="02070309020205020404" pitchFamily="49" charset="0"/>
                <a:cs typeface="Courier New" panose="02070309020205020404" pitchFamily="49" charset="0"/>
              </a:rPr>
              <a:t>P1.hkl -lambda 1 </a:t>
            </a:r>
            <a:r>
              <a:rPr lang="en-US" sz="2000" b="1" dirty="0" smtClean="0">
                <a:latin typeface="Courier New" panose="02070309020205020404" pitchFamily="49" charset="0"/>
                <a:cs typeface="Courier New" panose="02070309020205020404" pitchFamily="49" charset="0"/>
              </a:rPr>
              <a:t>-</a:t>
            </a:r>
            <a:r>
              <a:rPr lang="en-US" sz="2000" b="1" dirty="0">
                <a:latin typeface="Courier New" panose="02070309020205020404" pitchFamily="49" charset="0"/>
                <a:cs typeface="Courier New" panose="02070309020205020404" pitchFamily="49" charset="0"/>
              </a:rPr>
              <a:t>distance 1000 -</a:t>
            </a:r>
            <a:r>
              <a:rPr lang="en-US" sz="2000" b="1" dirty="0" err="1">
                <a:latin typeface="Courier New" panose="02070309020205020404" pitchFamily="49" charset="0"/>
                <a:cs typeface="Courier New" panose="02070309020205020404" pitchFamily="49" charset="0"/>
              </a:rPr>
              <a:t>detsize</a:t>
            </a:r>
            <a:r>
              <a:rPr lang="en-US" sz="2000" b="1" dirty="0">
                <a:latin typeface="Courier New" panose="02070309020205020404" pitchFamily="49" charset="0"/>
                <a:cs typeface="Courier New" panose="02070309020205020404" pitchFamily="49" charset="0"/>
              </a:rPr>
              <a:t> </a:t>
            </a:r>
            <a:r>
              <a:rPr lang="en-US" sz="2000" b="1" dirty="0" smtClean="0">
                <a:latin typeface="Courier New" panose="02070309020205020404" pitchFamily="49" charset="0"/>
                <a:cs typeface="Courier New" panose="02070309020205020404" pitchFamily="49" charset="0"/>
              </a:rPr>
              <a:t>100 -</a:t>
            </a:r>
            <a:r>
              <a:rPr lang="en-US" sz="2000" b="1" dirty="0" err="1">
                <a:latin typeface="Courier New" panose="02070309020205020404" pitchFamily="49" charset="0"/>
                <a:cs typeface="Courier New" panose="02070309020205020404" pitchFamily="49" charset="0"/>
              </a:rPr>
              <a:t>fluence</a:t>
            </a:r>
            <a:r>
              <a:rPr lang="en-US" sz="2000" b="1" dirty="0">
                <a:latin typeface="Courier New" panose="02070309020205020404" pitchFamily="49" charset="0"/>
                <a:cs typeface="Courier New" panose="02070309020205020404" pitchFamily="49" charset="0"/>
              </a:rPr>
              <a:t> 1e32 -N </a:t>
            </a:r>
            <a:r>
              <a:rPr lang="en-US" sz="2000" b="1" dirty="0" smtClean="0">
                <a:latin typeface="Courier New" panose="02070309020205020404" pitchFamily="49" charset="0"/>
                <a:cs typeface="Courier New" panose="02070309020205020404" pitchFamily="49" charset="0"/>
              </a:rPr>
              <a:t>1 –mat </a:t>
            </a:r>
            <a:r>
              <a:rPr lang="en-US" sz="2000" b="1" dirty="0" err="1" smtClean="0">
                <a:latin typeface="Courier New" panose="02070309020205020404" pitchFamily="49" charset="0"/>
                <a:cs typeface="Courier New" panose="02070309020205020404" pitchFamily="49" charset="0"/>
              </a:rPr>
              <a:t>A.mat</a:t>
            </a:r>
            <a:endParaRPr lang="en-US" sz="2000" b="1" dirty="0" smtClean="0">
              <a:latin typeface="Courier New" panose="02070309020205020404" pitchFamily="49" charset="0"/>
              <a:cs typeface="Courier New" panose="02070309020205020404" pitchFamily="49" charset="0"/>
            </a:endParaRPr>
          </a:p>
          <a:p>
            <a:pPr marL="0" indent="0">
              <a:buNone/>
            </a:pPr>
            <a:r>
              <a:rPr lang="en-US" sz="2000" b="1" dirty="0" err="1">
                <a:solidFill>
                  <a:srgbClr val="FF0000"/>
                </a:solidFill>
                <a:latin typeface="Courier New" panose="02070309020205020404" pitchFamily="49" charset="0"/>
                <a:cs typeface="Courier New" panose="02070309020205020404" pitchFamily="49" charset="0"/>
              </a:rPr>
              <a:t>adxv</a:t>
            </a:r>
            <a:r>
              <a:rPr lang="en-US" sz="2000" b="1" dirty="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noiseimage.img</a:t>
            </a:r>
            <a:endParaRPr lang="en-US" sz="2000" b="1" dirty="0">
              <a:latin typeface="Courier New" panose="02070309020205020404" pitchFamily="49" charset="0"/>
              <a:cs typeface="Courier New" panose="02070309020205020404" pitchFamily="49" charset="0"/>
            </a:endParaRPr>
          </a:p>
          <a:p>
            <a:pPr marL="0" indent="0">
              <a:buNone/>
            </a:pPr>
            <a:endParaRPr lang="en-US" sz="2000" b="1" dirty="0" smtClean="0">
              <a:latin typeface="Courier New" panose="02070309020205020404" pitchFamily="49" charset="0"/>
              <a:cs typeface="Courier New" panose="02070309020205020404" pitchFamily="49" charset="0"/>
            </a:endParaRPr>
          </a:p>
          <a:p>
            <a:pPr marL="0" indent="0">
              <a:buNone/>
            </a:pPr>
            <a:r>
              <a:rPr lang="en-US" sz="2000" b="1" dirty="0" err="1" smtClean="0">
                <a:solidFill>
                  <a:srgbClr val="00B050"/>
                </a:solidFill>
                <a:latin typeface="Courier New" panose="02070309020205020404" pitchFamily="49" charset="0"/>
                <a:cs typeface="Courier New" panose="02070309020205020404" pitchFamily="49" charset="0"/>
              </a:rPr>
              <a:t>UBtoA.awk</a:t>
            </a:r>
            <a:r>
              <a:rPr lang="en-US" sz="2000" b="1" dirty="0" smtClean="0">
                <a:latin typeface="Courier New" panose="02070309020205020404" pitchFamily="49" charset="0"/>
                <a:cs typeface="Courier New" panose="02070309020205020404" pitchFamily="49" charset="0"/>
              </a:rPr>
              <a:t> </a:t>
            </a:r>
            <a:r>
              <a:rPr lang="en-US" sz="2000" b="1" dirty="0">
                <a:latin typeface="Courier New" panose="02070309020205020404" pitchFamily="49" charset="0"/>
                <a:cs typeface="Courier New" panose="02070309020205020404" pitchFamily="49" charset="0"/>
              </a:rPr>
              <a:t>&lt;&lt; EOF &gt; </a:t>
            </a:r>
            <a:r>
              <a:rPr lang="en-US" sz="2000" b="1" dirty="0" err="1">
                <a:latin typeface="Courier New" panose="02070309020205020404" pitchFamily="49" charset="0"/>
                <a:cs typeface="Courier New" panose="02070309020205020404" pitchFamily="49" charset="0"/>
              </a:rPr>
              <a:t>A.mat</a:t>
            </a:r>
            <a:endParaRPr lang="en-US" sz="2000" b="1" dirty="0">
              <a:latin typeface="Courier New" panose="02070309020205020404" pitchFamily="49" charset="0"/>
              <a:cs typeface="Courier New" panose="02070309020205020404" pitchFamily="49" charset="0"/>
            </a:endParaRPr>
          </a:p>
          <a:p>
            <a:pPr marL="0" indent="0">
              <a:buNone/>
            </a:pPr>
            <a:r>
              <a:rPr lang="en-US" sz="2000" b="1" dirty="0">
                <a:latin typeface="Courier New" panose="02070309020205020404" pitchFamily="49" charset="0"/>
                <a:cs typeface="Courier New" panose="02070309020205020404" pitchFamily="49" charset="0"/>
              </a:rPr>
              <a:t>CELL 250 250 250 90 90 </a:t>
            </a:r>
            <a:r>
              <a:rPr lang="en-US" sz="2000" b="1" dirty="0" smtClean="0">
                <a:latin typeface="Courier New" panose="02070309020205020404" pitchFamily="49" charset="0"/>
                <a:cs typeface="Courier New" panose="02070309020205020404" pitchFamily="49" charset="0"/>
              </a:rPr>
              <a:t>90</a:t>
            </a:r>
          </a:p>
          <a:p>
            <a:pPr marL="0" indent="0">
              <a:buNone/>
            </a:pPr>
            <a:r>
              <a:rPr lang="en-US" sz="2000" b="1" dirty="0" smtClean="0">
                <a:latin typeface="Courier New" panose="02070309020205020404" pitchFamily="49" charset="0"/>
                <a:cs typeface="Courier New" panose="02070309020205020404" pitchFamily="49" charset="0"/>
              </a:rPr>
              <a:t>MISSET 10 20 30</a:t>
            </a:r>
            <a:endParaRPr lang="en-US" sz="2000" b="1" dirty="0">
              <a:latin typeface="Courier New" panose="02070309020205020404" pitchFamily="49" charset="0"/>
              <a:cs typeface="Courier New" panose="02070309020205020404" pitchFamily="49" charset="0"/>
            </a:endParaRPr>
          </a:p>
          <a:p>
            <a:pPr marL="0" indent="0">
              <a:buNone/>
            </a:pPr>
            <a:r>
              <a:rPr lang="en-US" sz="2000" b="1" dirty="0" smtClean="0">
                <a:latin typeface="Courier New" panose="02070309020205020404" pitchFamily="49" charset="0"/>
                <a:cs typeface="Courier New" panose="02070309020205020404" pitchFamily="49" charset="0"/>
              </a:rPr>
              <a:t>RANDOM 1 12345</a:t>
            </a:r>
            <a:endParaRPr lang="en-US" sz="2000" b="1" dirty="0">
              <a:latin typeface="Courier New" panose="02070309020205020404" pitchFamily="49" charset="0"/>
              <a:cs typeface="Courier New" panose="02070309020205020404" pitchFamily="49" charset="0"/>
            </a:endParaRPr>
          </a:p>
          <a:p>
            <a:pPr marL="0" indent="0">
              <a:buNone/>
            </a:pPr>
            <a:r>
              <a:rPr lang="en-US" sz="2000" b="1" dirty="0">
                <a:latin typeface="Courier New" panose="02070309020205020404" pitchFamily="49" charset="0"/>
                <a:cs typeface="Courier New" panose="02070309020205020404" pitchFamily="49" charset="0"/>
              </a:rPr>
              <a:t>EOF</a:t>
            </a:r>
            <a:endParaRPr lang="en-US" sz="1200" b="1" dirty="0">
              <a:latin typeface="Courier New" panose="02070309020205020404" pitchFamily="49" charset="0"/>
              <a:cs typeface="Courier New" panose="02070309020205020404" pitchFamily="49" charset="0"/>
            </a:endParaRPr>
          </a:p>
          <a:p>
            <a:pPr marL="0" indent="0">
              <a:buNone/>
            </a:pPr>
            <a:endParaRPr lang="en-US" sz="20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9337720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run: </a:t>
            </a:r>
            <a:r>
              <a:rPr lang="en-US" dirty="0" err="1" smtClean="0"/>
              <a:t>nearBragg</a:t>
            </a:r>
            <a:r>
              <a:rPr lang="en-US" dirty="0" smtClean="0"/>
              <a:t> </a:t>
            </a:r>
            <a:br>
              <a:rPr lang="en-US" dirty="0" smtClean="0"/>
            </a:br>
            <a:r>
              <a:rPr lang="en-US" dirty="0" smtClean="0"/>
              <a:t>for single particle</a:t>
            </a:r>
            <a:endParaRPr lang="en-US" dirty="0"/>
          </a:p>
        </p:txBody>
      </p:sp>
      <p:sp>
        <p:nvSpPr>
          <p:cNvPr id="3" name="Content Placeholder 2"/>
          <p:cNvSpPr>
            <a:spLocks noGrp="1"/>
          </p:cNvSpPr>
          <p:nvPr>
            <p:ph idx="1"/>
          </p:nvPr>
        </p:nvSpPr>
        <p:spPr>
          <a:xfrm>
            <a:off x="457200" y="1600200"/>
            <a:ext cx="8229600" cy="4800600"/>
          </a:xfrm>
        </p:spPr>
        <p:txBody>
          <a:bodyPr/>
          <a:lstStyle/>
          <a:p>
            <a:pPr marL="0" indent="0">
              <a:spcBef>
                <a:spcPts val="0"/>
              </a:spcBef>
              <a:buNone/>
            </a:pPr>
            <a:r>
              <a:rPr lang="en-US" sz="2000" b="1" dirty="0" err="1">
                <a:latin typeface="Courier New" panose="02070309020205020404" pitchFamily="49" charset="0"/>
                <a:cs typeface="Courier New" panose="02070309020205020404" pitchFamily="49" charset="0"/>
              </a:rPr>
              <a:t>e</a:t>
            </a:r>
            <a:r>
              <a:rPr lang="en-US" sz="2000" b="1" dirty="0" err="1" smtClean="0">
                <a:latin typeface="Courier New" panose="02070309020205020404" pitchFamily="49" charset="0"/>
                <a:cs typeface="Courier New" panose="02070309020205020404" pitchFamily="49" charset="0"/>
              </a:rPr>
              <a:t>grep</a:t>
            </a:r>
            <a:r>
              <a:rPr lang="en-US" sz="2000" b="1" dirty="0" smtClean="0">
                <a:latin typeface="Courier New" panose="02070309020205020404" pitchFamily="49" charset="0"/>
                <a:cs typeface="Courier New" panose="02070309020205020404" pitchFamily="49" charset="0"/>
              </a:rPr>
              <a:t> “^ATOM|^HETAT” </a:t>
            </a:r>
            <a:r>
              <a:rPr lang="en-US" sz="2000" b="1" dirty="0" smtClean="0">
                <a:solidFill>
                  <a:srgbClr val="FF0000"/>
                </a:solidFill>
                <a:latin typeface="Courier New" panose="02070309020205020404" pitchFamily="49" charset="0"/>
                <a:cs typeface="Courier New" panose="02070309020205020404" pitchFamily="49" charset="0"/>
              </a:rPr>
              <a:t>lysozyme.pdb</a:t>
            </a:r>
            <a:r>
              <a:rPr lang="en-US" sz="2000" b="1" dirty="0" smtClean="0">
                <a:latin typeface="Courier New" panose="02070309020205020404" pitchFamily="49" charset="0"/>
                <a:cs typeface="Courier New" panose="02070309020205020404" pitchFamily="49" charset="0"/>
              </a:rPr>
              <a:t> |\</a:t>
            </a:r>
          </a:p>
          <a:p>
            <a:pPr marL="0" indent="0">
              <a:spcBef>
                <a:spcPts val="0"/>
              </a:spcBef>
              <a:buNone/>
            </a:pPr>
            <a:r>
              <a:rPr lang="en-US" sz="2000" b="1" dirty="0" err="1" smtClean="0">
                <a:latin typeface="Courier New" panose="02070309020205020404" pitchFamily="49" charset="0"/>
                <a:cs typeface="Courier New" panose="02070309020205020404" pitchFamily="49" charset="0"/>
              </a:rPr>
              <a:t>awk</a:t>
            </a:r>
            <a:r>
              <a:rPr lang="en-US" sz="2000" b="1" dirty="0" smtClean="0">
                <a:latin typeface="Courier New" panose="02070309020205020404" pitchFamily="49" charset="0"/>
                <a:cs typeface="Courier New" panose="02070309020205020404" pitchFamily="49" charset="0"/>
              </a:rPr>
              <a:t> ‘{print </a:t>
            </a:r>
            <a:r>
              <a:rPr lang="en-US" sz="2000" b="1" dirty="0" err="1" smtClean="0">
                <a:latin typeface="Courier New" panose="02070309020205020404" pitchFamily="49" charset="0"/>
                <a:cs typeface="Courier New" panose="02070309020205020404" pitchFamily="49" charset="0"/>
              </a:rPr>
              <a:t>substr</a:t>
            </a:r>
            <a:r>
              <a:rPr lang="en-US" sz="2000" b="1" dirty="0" smtClean="0">
                <a:latin typeface="Courier New" panose="02070309020205020404" pitchFamily="49" charset="0"/>
                <a:cs typeface="Courier New" panose="02070309020205020404" pitchFamily="49" charset="0"/>
              </a:rPr>
              <a:t>($0,31,36)}’ |\</a:t>
            </a:r>
          </a:p>
          <a:p>
            <a:pPr marL="0" indent="0">
              <a:spcBef>
                <a:spcPts val="0"/>
              </a:spcBef>
              <a:buNone/>
            </a:pPr>
            <a:r>
              <a:rPr lang="en-US" sz="2000" b="1" dirty="0" smtClean="0">
                <a:latin typeface="Courier New" panose="02070309020205020404" pitchFamily="49" charset="0"/>
                <a:cs typeface="Courier New" panose="02070309020205020404" pitchFamily="49" charset="0"/>
              </a:rPr>
              <a:t>cat &gt;! </a:t>
            </a:r>
            <a:r>
              <a:rPr lang="en-US" sz="2000" b="1" dirty="0">
                <a:latin typeface="Courier New" panose="02070309020205020404" pitchFamily="49" charset="0"/>
                <a:cs typeface="Courier New" panose="02070309020205020404" pitchFamily="49" charset="0"/>
              </a:rPr>
              <a:t>a</a:t>
            </a:r>
            <a:r>
              <a:rPr lang="en-US" sz="2000" b="1" dirty="0" smtClean="0">
                <a:latin typeface="Courier New" panose="02070309020205020404" pitchFamily="49" charset="0"/>
                <a:cs typeface="Courier New" panose="02070309020205020404" pitchFamily="49" charset="0"/>
              </a:rPr>
              <a:t>toms.txt</a:t>
            </a:r>
          </a:p>
          <a:p>
            <a:pPr marL="0" indent="0">
              <a:buNone/>
            </a:pPr>
            <a:endParaRPr lang="en-US" sz="2000" b="1" dirty="0" smtClean="0">
              <a:latin typeface="Courier New" panose="02070309020205020404" pitchFamily="49" charset="0"/>
              <a:cs typeface="Courier New" panose="02070309020205020404" pitchFamily="49" charset="0"/>
            </a:endParaRPr>
          </a:p>
          <a:p>
            <a:pPr marL="0" indent="0">
              <a:buNone/>
            </a:pPr>
            <a:r>
              <a:rPr lang="en-US" sz="2000" b="1" dirty="0">
                <a:solidFill>
                  <a:srgbClr val="00B050"/>
                </a:solidFill>
                <a:latin typeface="Courier New" panose="02070309020205020404" pitchFamily="49" charset="0"/>
                <a:cs typeface="Courier New" panose="02070309020205020404" pitchFamily="49" charset="0"/>
              </a:rPr>
              <a:t>./</a:t>
            </a:r>
            <a:r>
              <a:rPr lang="en-US" sz="2000" b="1" dirty="0" err="1">
                <a:solidFill>
                  <a:srgbClr val="00B050"/>
                </a:solidFill>
                <a:latin typeface="Courier New" panose="02070309020205020404" pitchFamily="49" charset="0"/>
                <a:cs typeface="Courier New" panose="02070309020205020404" pitchFamily="49" charset="0"/>
              </a:rPr>
              <a:t>rotate.awk</a:t>
            </a:r>
            <a:r>
              <a:rPr lang="en-US" sz="2000" b="1" dirty="0">
                <a:solidFill>
                  <a:srgbClr val="00B050"/>
                </a:solidFill>
                <a:latin typeface="Courier New" panose="02070309020205020404" pitchFamily="49" charset="0"/>
                <a:cs typeface="Courier New" panose="02070309020205020404" pitchFamily="49" charset="0"/>
              </a:rPr>
              <a:t> </a:t>
            </a:r>
            <a:r>
              <a:rPr lang="en-US" sz="2000" b="1" dirty="0">
                <a:latin typeface="Courier New" panose="02070309020205020404" pitchFamily="49" charset="0"/>
                <a:cs typeface="Courier New" panose="02070309020205020404" pitchFamily="49" charset="0"/>
              </a:rPr>
              <a:t>-v </a:t>
            </a:r>
            <a:r>
              <a:rPr lang="en-US" sz="2000" b="1" dirty="0" err="1">
                <a:latin typeface="Courier New" panose="02070309020205020404" pitchFamily="49" charset="0"/>
                <a:cs typeface="Courier New" panose="02070309020205020404" pitchFamily="49" charset="0"/>
              </a:rPr>
              <a:t>phix</a:t>
            </a:r>
            <a:r>
              <a:rPr lang="en-US" sz="2000" b="1" dirty="0">
                <a:latin typeface="Courier New" panose="02070309020205020404" pitchFamily="49" charset="0"/>
                <a:cs typeface="Courier New" panose="02070309020205020404" pitchFamily="49" charset="0"/>
              </a:rPr>
              <a:t>=10 -v </a:t>
            </a:r>
            <a:r>
              <a:rPr lang="en-US" sz="2000" b="1" dirty="0" err="1">
                <a:latin typeface="Courier New" panose="02070309020205020404" pitchFamily="49" charset="0"/>
                <a:cs typeface="Courier New" panose="02070309020205020404" pitchFamily="49" charset="0"/>
              </a:rPr>
              <a:t>phiy</a:t>
            </a:r>
            <a:r>
              <a:rPr lang="en-US" sz="2000" b="1" dirty="0">
                <a:latin typeface="Courier New" panose="02070309020205020404" pitchFamily="49" charset="0"/>
                <a:cs typeface="Courier New" panose="02070309020205020404" pitchFamily="49" charset="0"/>
              </a:rPr>
              <a:t>=20 -v phiz=30 </a:t>
            </a:r>
            <a:r>
              <a:rPr lang="en-US" sz="2000" b="1" dirty="0" smtClean="0">
                <a:latin typeface="Courier New" panose="02070309020205020404" pitchFamily="49" charset="0"/>
                <a:cs typeface="Courier New" panose="02070309020205020404" pitchFamily="49" charset="0"/>
              </a:rPr>
              <a:t>atoms.txt </a:t>
            </a:r>
            <a:r>
              <a:rPr lang="en-US" sz="2000" b="1" dirty="0">
                <a:latin typeface="Courier New" panose="02070309020205020404" pitchFamily="49" charset="0"/>
                <a:cs typeface="Courier New" panose="02070309020205020404" pitchFamily="49" charset="0"/>
              </a:rPr>
              <a:t>&gt;! </a:t>
            </a:r>
            <a:r>
              <a:rPr lang="en-US" sz="2000" b="1" dirty="0" smtClean="0">
                <a:latin typeface="Courier New" panose="02070309020205020404" pitchFamily="49" charset="0"/>
                <a:cs typeface="Courier New" panose="02070309020205020404" pitchFamily="49" charset="0"/>
              </a:rPr>
              <a:t>rotated.txt</a:t>
            </a:r>
          </a:p>
          <a:p>
            <a:pPr marL="0" indent="0">
              <a:buNone/>
            </a:pPr>
            <a:endParaRPr lang="en-US" sz="2000" b="1" dirty="0" smtClean="0">
              <a:latin typeface="Courier New" panose="02070309020205020404" pitchFamily="49" charset="0"/>
              <a:cs typeface="Courier New" panose="02070309020205020404" pitchFamily="49" charset="0"/>
            </a:endParaRPr>
          </a:p>
          <a:p>
            <a:pPr marL="0" indent="0">
              <a:buNone/>
            </a:pPr>
            <a:r>
              <a:rPr lang="en-US" sz="2000" b="1" dirty="0" err="1" smtClean="0">
                <a:solidFill>
                  <a:srgbClr val="00B050"/>
                </a:solidFill>
                <a:latin typeface="Courier New" panose="02070309020205020404" pitchFamily="49" charset="0"/>
                <a:cs typeface="Courier New" panose="02070309020205020404" pitchFamily="49" charset="0"/>
              </a:rPr>
              <a:t>nearBragg</a:t>
            </a:r>
            <a:r>
              <a:rPr lang="en-US" sz="2000" b="1" dirty="0" smtClean="0">
                <a:latin typeface="Courier New" panose="02070309020205020404" pitchFamily="49" charset="0"/>
                <a:cs typeface="Courier New" panose="02070309020205020404" pitchFamily="49" charset="0"/>
              </a:rPr>
              <a:t> –atoms rotated.txt </a:t>
            </a:r>
            <a:r>
              <a:rPr lang="en-US" sz="2000" b="1" dirty="0">
                <a:latin typeface="Courier New" panose="02070309020205020404" pitchFamily="49" charset="0"/>
                <a:cs typeface="Courier New" panose="02070309020205020404" pitchFamily="49" charset="0"/>
              </a:rPr>
              <a:t>-lambda 1 </a:t>
            </a:r>
            <a:r>
              <a:rPr lang="en-US" sz="2000" b="1" dirty="0" smtClean="0">
                <a:latin typeface="Courier New" panose="02070309020205020404" pitchFamily="49" charset="0"/>
                <a:cs typeface="Courier New" panose="02070309020205020404" pitchFamily="49" charset="0"/>
              </a:rPr>
              <a:t>-</a:t>
            </a:r>
            <a:r>
              <a:rPr lang="en-US" sz="2000" b="1" dirty="0">
                <a:latin typeface="Courier New" panose="02070309020205020404" pitchFamily="49" charset="0"/>
                <a:cs typeface="Courier New" panose="02070309020205020404" pitchFamily="49" charset="0"/>
              </a:rPr>
              <a:t>distance 1000 -</a:t>
            </a:r>
            <a:r>
              <a:rPr lang="en-US" sz="2000" b="1" dirty="0" err="1">
                <a:latin typeface="Courier New" panose="02070309020205020404" pitchFamily="49" charset="0"/>
                <a:cs typeface="Courier New" panose="02070309020205020404" pitchFamily="49" charset="0"/>
              </a:rPr>
              <a:t>detsize</a:t>
            </a:r>
            <a:r>
              <a:rPr lang="en-US" sz="2000" b="1" dirty="0">
                <a:latin typeface="Courier New" panose="02070309020205020404" pitchFamily="49" charset="0"/>
                <a:cs typeface="Courier New" panose="02070309020205020404" pitchFamily="49" charset="0"/>
              </a:rPr>
              <a:t> </a:t>
            </a:r>
            <a:r>
              <a:rPr lang="en-US" sz="2000" b="1" dirty="0" smtClean="0">
                <a:latin typeface="Courier New" panose="02070309020205020404" pitchFamily="49" charset="0"/>
                <a:cs typeface="Courier New" panose="02070309020205020404" pitchFamily="49" charset="0"/>
              </a:rPr>
              <a:t>100 -</a:t>
            </a:r>
            <a:r>
              <a:rPr lang="en-US" sz="2000" b="1" dirty="0" err="1">
                <a:latin typeface="Courier New" panose="02070309020205020404" pitchFamily="49" charset="0"/>
                <a:cs typeface="Courier New" panose="02070309020205020404" pitchFamily="49" charset="0"/>
              </a:rPr>
              <a:t>fluence</a:t>
            </a:r>
            <a:r>
              <a:rPr lang="en-US" sz="2000" b="1" dirty="0">
                <a:latin typeface="Courier New" panose="02070309020205020404" pitchFamily="49" charset="0"/>
                <a:cs typeface="Courier New" panose="02070309020205020404" pitchFamily="49" charset="0"/>
              </a:rPr>
              <a:t> </a:t>
            </a:r>
            <a:r>
              <a:rPr lang="en-US" sz="2000" b="1" dirty="0" smtClean="0">
                <a:latin typeface="Courier New" panose="02070309020205020404" pitchFamily="49" charset="0"/>
                <a:cs typeface="Courier New" panose="02070309020205020404" pitchFamily="49" charset="0"/>
              </a:rPr>
              <a:t>1e32</a:t>
            </a:r>
          </a:p>
          <a:p>
            <a:pPr marL="0" indent="0">
              <a:buNone/>
            </a:pPr>
            <a:r>
              <a:rPr lang="en-US" sz="2000" b="1" dirty="0">
                <a:solidFill>
                  <a:schemeClr val="bg1">
                    <a:lumMod val="75000"/>
                  </a:schemeClr>
                </a:solidFill>
                <a:latin typeface="Courier New" panose="02070309020205020404" pitchFamily="49" charset="0"/>
                <a:cs typeface="Courier New" panose="02070309020205020404" pitchFamily="49" charset="0"/>
              </a:rPr>
              <a:t>(</a:t>
            </a:r>
            <a:r>
              <a:rPr lang="en-US" sz="2000" b="1" dirty="0" smtClean="0">
                <a:solidFill>
                  <a:schemeClr val="bg1">
                    <a:lumMod val="75000"/>
                  </a:schemeClr>
                </a:solidFill>
                <a:latin typeface="Courier New" panose="02070309020205020404" pitchFamily="49" charset="0"/>
                <a:cs typeface="Courier New" panose="02070309020205020404" pitchFamily="49" charset="0"/>
              </a:rPr>
              <a:t>200s)</a:t>
            </a:r>
            <a:endParaRPr lang="en-US" sz="2000" b="1" dirty="0" smtClean="0">
              <a:latin typeface="Courier New" panose="02070309020205020404" pitchFamily="49" charset="0"/>
              <a:cs typeface="Courier New" panose="02070309020205020404" pitchFamily="49" charset="0"/>
            </a:endParaRPr>
          </a:p>
          <a:p>
            <a:pPr marL="0" indent="0">
              <a:buNone/>
            </a:pPr>
            <a:r>
              <a:rPr lang="en-US" sz="2000" b="1" dirty="0" err="1" smtClean="0">
                <a:solidFill>
                  <a:srgbClr val="FF0000"/>
                </a:solidFill>
                <a:latin typeface="Courier New" panose="02070309020205020404" pitchFamily="49" charset="0"/>
                <a:cs typeface="Courier New" panose="02070309020205020404" pitchFamily="49" charset="0"/>
              </a:rPr>
              <a:t>adxv</a:t>
            </a:r>
            <a:r>
              <a:rPr lang="en-US" sz="2000" b="1" dirty="0" smtClean="0">
                <a:latin typeface="Courier New" panose="02070309020205020404" pitchFamily="49" charset="0"/>
                <a:cs typeface="Courier New" panose="02070309020205020404" pitchFamily="49" charset="0"/>
              </a:rPr>
              <a:t> </a:t>
            </a:r>
            <a:r>
              <a:rPr lang="en-US" sz="2000" b="1" dirty="0" err="1" smtClean="0">
                <a:latin typeface="Courier New" panose="02070309020205020404" pitchFamily="49" charset="0"/>
                <a:cs typeface="Courier New" panose="02070309020205020404" pitchFamily="49" charset="0"/>
              </a:rPr>
              <a:t>intimage.img</a:t>
            </a:r>
            <a:endParaRPr lang="en-US" sz="2000" b="1" dirty="0">
              <a:latin typeface="Courier New" panose="02070309020205020404" pitchFamily="49" charset="0"/>
              <a:cs typeface="Courier New" panose="02070309020205020404" pitchFamily="49" charset="0"/>
            </a:endParaRPr>
          </a:p>
        </p:txBody>
      </p:sp>
      <p:pic>
        <p:nvPicPr>
          <p:cNvPr id="460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306" t="453" r="464" b="17754"/>
          <a:stretch/>
        </p:blipFill>
        <p:spPr bwMode="auto">
          <a:xfrm>
            <a:off x="3124200" y="609600"/>
            <a:ext cx="5754757" cy="5983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43467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run: </a:t>
            </a:r>
            <a:r>
              <a:rPr lang="en-US" dirty="0" err="1" smtClean="0"/>
              <a:t>nearBragg</a:t>
            </a:r>
            <a:r>
              <a:rPr lang="en-US" dirty="0" smtClean="0"/>
              <a:t> </a:t>
            </a:r>
            <a:br>
              <a:rPr lang="en-US" dirty="0" smtClean="0"/>
            </a:br>
            <a:r>
              <a:rPr lang="en-US" dirty="0" smtClean="0"/>
              <a:t>for single particle</a:t>
            </a:r>
            <a:endParaRPr lang="en-US" dirty="0"/>
          </a:p>
        </p:txBody>
      </p:sp>
      <p:sp>
        <p:nvSpPr>
          <p:cNvPr id="3" name="Content Placeholder 2"/>
          <p:cNvSpPr>
            <a:spLocks noGrp="1"/>
          </p:cNvSpPr>
          <p:nvPr>
            <p:ph idx="1"/>
          </p:nvPr>
        </p:nvSpPr>
        <p:spPr>
          <a:xfrm>
            <a:off x="457200" y="1600200"/>
            <a:ext cx="8229600" cy="4800600"/>
          </a:xfrm>
        </p:spPr>
        <p:txBody>
          <a:bodyPr/>
          <a:lstStyle/>
          <a:p>
            <a:pPr marL="0" indent="0">
              <a:spcBef>
                <a:spcPts val="0"/>
              </a:spcBef>
              <a:buNone/>
            </a:pPr>
            <a:r>
              <a:rPr lang="en-US" sz="2000" b="1" dirty="0" err="1">
                <a:latin typeface="Courier New" panose="02070309020205020404" pitchFamily="49" charset="0"/>
                <a:cs typeface="Courier New" panose="02070309020205020404" pitchFamily="49" charset="0"/>
              </a:rPr>
              <a:t>e</a:t>
            </a:r>
            <a:r>
              <a:rPr lang="en-US" sz="2000" b="1" dirty="0" err="1" smtClean="0">
                <a:latin typeface="Courier New" panose="02070309020205020404" pitchFamily="49" charset="0"/>
                <a:cs typeface="Courier New" panose="02070309020205020404" pitchFamily="49" charset="0"/>
              </a:rPr>
              <a:t>grep</a:t>
            </a:r>
            <a:r>
              <a:rPr lang="en-US" sz="2000" b="1" dirty="0" smtClean="0">
                <a:latin typeface="Courier New" panose="02070309020205020404" pitchFamily="49" charset="0"/>
                <a:cs typeface="Courier New" panose="02070309020205020404" pitchFamily="49" charset="0"/>
              </a:rPr>
              <a:t> “^ATOM|^HETAT” </a:t>
            </a:r>
            <a:r>
              <a:rPr lang="en-US" sz="2000" b="1" dirty="0" smtClean="0">
                <a:solidFill>
                  <a:srgbClr val="FF0000"/>
                </a:solidFill>
                <a:latin typeface="Courier New" panose="02070309020205020404" pitchFamily="49" charset="0"/>
                <a:cs typeface="Courier New" panose="02070309020205020404" pitchFamily="49" charset="0"/>
              </a:rPr>
              <a:t>lysozyme.pdb</a:t>
            </a:r>
            <a:r>
              <a:rPr lang="en-US" sz="2000" b="1" dirty="0" smtClean="0">
                <a:latin typeface="Courier New" panose="02070309020205020404" pitchFamily="49" charset="0"/>
                <a:cs typeface="Courier New" panose="02070309020205020404" pitchFamily="49" charset="0"/>
              </a:rPr>
              <a:t> |\</a:t>
            </a:r>
          </a:p>
          <a:p>
            <a:pPr marL="0" indent="0">
              <a:spcBef>
                <a:spcPts val="0"/>
              </a:spcBef>
              <a:buNone/>
            </a:pPr>
            <a:r>
              <a:rPr lang="en-US" sz="2000" b="1" dirty="0" err="1" smtClean="0">
                <a:latin typeface="Courier New" panose="02070309020205020404" pitchFamily="49" charset="0"/>
                <a:cs typeface="Courier New" panose="02070309020205020404" pitchFamily="49" charset="0"/>
              </a:rPr>
              <a:t>awk</a:t>
            </a:r>
            <a:r>
              <a:rPr lang="en-US" sz="2000" b="1" dirty="0" smtClean="0">
                <a:latin typeface="Courier New" panose="02070309020205020404" pitchFamily="49" charset="0"/>
                <a:cs typeface="Courier New" panose="02070309020205020404" pitchFamily="49" charset="0"/>
              </a:rPr>
              <a:t> ‘{print </a:t>
            </a:r>
            <a:r>
              <a:rPr lang="en-US" sz="2000" b="1" dirty="0" err="1" smtClean="0">
                <a:latin typeface="Courier New" panose="02070309020205020404" pitchFamily="49" charset="0"/>
                <a:cs typeface="Courier New" panose="02070309020205020404" pitchFamily="49" charset="0"/>
              </a:rPr>
              <a:t>substr</a:t>
            </a:r>
            <a:r>
              <a:rPr lang="en-US" sz="2000" b="1" dirty="0" smtClean="0">
                <a:latin typeface="Courier New" panose="02070309020205020404" pitchFamily="49" charset="0"/>
                <a:cs typeface="Courier New" panose="02070309020205020404" pitchFamily="49" charset="0"/>
              </a:rPr>
              <a:t>($0,31,36)}’ |\</a:t>
            </a:r>
          </a:p>
          <a:p>
            <a:pPr marL="0" indent="0">
              <a:spcBef>
                <a:spcPts val="0"/>
              </a:spcBef>
              <a:buNone/>
            </a:pPr>
            <a:r>
              <a:rPr lang="en-US" sz="2000" b="1" dirty="0" smtClean="0">
                <a:latin typeface="Courier New" panose="02070309020205020404" pitchFamily="49" charset="0"/>
                <a:cs typeface="Courier New" panose="02070309020205020404" pitchFamily="49" charset="0"/>
              </a:rPr>
              <a:t>cat &gt;! </a:t>
            </a:r>
            <a:r>
              <a:rPr lang="en-US" sz="2000" b="1" dirty="0">
                <a:latin typeface="Courier New" panose="02070309020205020404" pitchFamily="49" charset="0"/>
                <a:cs typeface="Courier New" panose="02070309020205020404" pitchFamily="49" charset="0"/>
              </a:rPr>
              <a:t>a</a:t>
            </a:r>
            <a:r>
              <a:rPr lang="en-US" sz="2000" b="1" dirty="0" smtClean="0">
                <a:latin typeface="Courier New" panose="02070309020205020404" pitchFamily="49" charset="0"/>
                <a:cs typeface="Courier New" panose="02070309020205020404" pitchFamily="49" charset="0"/>
              </a:rPr>
              <a:t>toms.txt</a:t>
            </a:r>
          </a:p>
          <a:p>
            <a:pPr marL="0" indent="0">
              <a:buNone/>
            </a:pPr>
            <a:endParaRPr lang="en-US" sz="2000" b="1" dirty="0" smtClean="0">
              <a:latin typeface="Courier New" panose="02070309020205020404" pitchFamily="49" charset="0"/>
              <a:cs typeface="Courier New" panose="02070309020205020404" pitchFamily="49" charset="0"/>
            </a:endParaRPr>
          </a:p>
          <a:p>
            <a:pPr marL="0" indent="0">
              <a:buNone/>
            </a:pPr>
            <a:r>
              <a:rPr lang="en-US" sz="2000" b="1" dirty="0">
                <a:solidFill>
                  <a:srgbClr val="00B050"/>
                </a:solidFill>
                <a:latin typeface="Courier New" panose="02070309020205020404" pitchFamily="49" charset="0"/>
                <a:cs typeface="Courier New" panose="02070309020205020404" pitchFamily="49" charset="0"/>
              </a:rPr>
              <a:t>./</a:t>
            </a:r>
            <a:r>
              <a:rPr lang="en-US" sz="2000" b="1" dirty="0" err="1">
                <a:solidFill>
                  <a:srgbClr val="00B050"/>
                </a:solidFill>
                <a:latin typeface="Courier New" panose="02070309020205020404" pitchFamily="49" charset="0"/>
                <a:cs typeface="Courier New" panose="02070309020205020404" pitchFamily="49" charset="0"/>
              </a:rPr>
              <a:t>rotate.awk</a:t>
            </a:r>
            <a:r>
              <a:rPr lang="en-US" sz="2000" b="1" dirty="0">
                <a:solidFill>
                  <a:srgbClr val="00B050"/>
                </a:solidFill>
                <a:latin typeface="Courier New" panose="02070309020205020404" pitchFamily="49" charset="0"/>
                <a:cs typeface="Courier New" panose="02070309020205020404" pitchFamily="49" charset="0"/>
              </a:rPr>
              <a:t> </a:t>
            </a:r>
            <a:r>
              <a:rPr lang="en-US" sz="2000" b="1" dirty="0">
                <a:latin typeface="Courier New" panose="02070309020205020404" pitchFamily="49" charset="0"/>
                <a:cs typeface="Courier New" panose="02070309020205020404" pitchFamily="49" charset="0"/>
              </a:rPr>
              <a:t>-v </a:t>
            </a:r>
            <a:r>
              <a:rPr lang="en-US" sz="2000" b="1" dirty="0" err="1">
                <a:latin typeface="Courier New" panose="02070309020205020404" pitchFamily="49" charset="0"/>
                <a:cs typeface="Courier New" panose="02070309020205020404" pitchFamily="49" charset="0"/>
              </a:rPr>
              <a:t>phix</a:t>
            </a:r>
            <a:r>
              <a:rPr lang="en-US" sz="2000" b="1" dirty="0">
                <a:latin typeface="Courier New" panose="02070309020205020404" pitchFamily="49" charset="0"/>
                <a:cs typeface="Courier New" panose="02070309020205020404" pitchFamily="49" charset="0"/>
              </a:rPr>
              <a:t>=10 -v </a:t>
            </a:r>
            <a:r>
              <a:rPr lang="en-US" sz="2000" b="1" dirty="0" err="1">
                <a:latin typeface="Courier New" panose="02070309020205020404" pitchFamily="49" charset="0"/>
                <a:cs typeface="Courier New" panose="02070309020205020404" pitchFamily="49" charset="0"/>
              </a:rPr>
              <a:t>phiy</a:t>
            </a:r>
            <a:r>
              <a:rPr lang="en-US" sz="2000" b="1" dirty="0">
                <a:latin typeface="Courier New" panose="02070309020205020404" pitchFamily="49" charset="0"/>
                <a:cs typeface="Courier New" panose="02070309020205020404" pitchFamily="49" charset="0"/>
              </a:rPr>
              <a:t>=20 -v phiz=30 </a:t>
            </a:r>
            <a:r>
              <a:rPr lang="en-US" sz="2000" b="1" dirty="0" smtClean="0">
                <a:latin typeface="Courier New" panose="02070309020205020404" pitchFamily="49" charset="0"/>
                <a:cs typeface="Courier New" panose="02070309020205020404" pitchFamily="49" charset="0"/>
              </a:rPr>
              <a:t>atoms.txt </a:t>
            </a:r>
            <a:r>
              <a:rPr lang="en-US" sz="2000" b="1" dirty="0">
                <a:latin typeface="Courier New" panose="02070309020205020404" pitchFamily="49" charset="0"/>
                <a:cs typeface="Courier New" panose="02070309020205020404" pitchFamily="49" charset="0"/>
              </a:rPr>
              <a:t>&gt;! </a:t>
            </a:r>
            <a:r>
              <a:rPr lang="en-US" sz="2000" b="1" dirty="0" smtClean="0">
                <a:latin typeface="Courier New" panose="02070309020205020404" pitchFamily="49" charset="0"/>
                <a:cs typeface="Courier New" panose="02070309020205020404" pitchFamily="49" charset="0"/>
              </a:rPr>
              <a:t>rotated.txt</a:t>
            </a:r>
          </a:p>
          <a:p>
            <a:pPr marL="0" indent="0">
              <a:buNone/>
            </a:pPr>
            <a:endParaRPr lang="en-US" sz="2000" b="1" dirty="0" smtClean="0">
              <a:latin typeface="Courier New" panose="02070309020205020404" pitchFamily="49" charset="0"/>
              <a:cs typeface="Courier New" panose="02070309020205020404" pitchFamily="49" charset="0"/>
            </a:endParaRPr>
          </a:p>
          <a:p>
            <a:pPr marL="0" indent="0">
              <a:buNone/>
            </a:pPr>
            <a:r>
              <a:rPr lang="en-US" sz="2000" b="1" dirty="0" err="1" smtClean="0">
                <a:solidFill>
                  <a:srgbClr val="00B050"/>
                </a:solidFill>
                <a:latin typeface="Courier New" panose="02070309020205020404" pitchFamily="49" charset="0"/>
                <a:cs typeface="Courier New" panose="02070309020205020404" pitchFamily="49" charset="0"/>
              </a:rPr>
              <a:t>nearBragg</a:t>
            </a:r>
            <a:r>
              <a:rPr lang="en-US" sz="2000" b="1" dirty="0" smtClean="0">
                <a:solidFill>
                  <a:srgbClr val="00B050"/>
                </a:solidFill>
                <a:latin typeface="Courier New" panose="02070309020205020404" pitchFamily="49" charset="0"/>
                <a:cs typeface="Courier New" panose="02070309020205020404" pitchFamily="49" charset="0"/>
              </a:rPr>
              <a:t> </a:t>
            </a:r>
            <a:r>
              <a:rPr lang="en-US" sz="2000" b="1" dirty="0" smtClean="0">
                <a:latin typeface="Courier New" panose="02070309020205020404" pitchFamily="49" charset="0"/>
                <a:cs typeface="Courier New" panose="02070309020205020404" pitchFamily="49" charset="0"/>
              </a:rPr>
              <a:t>–atoms rotated.txt </a:t>
            </a:r>
            <a:r>
              <a:rPr lang="en-US" sz="2000" b="1" dirty="0">
                <a:latin typeface="Courier New" panose="02070309020205020404" pitchFamily="49" charset="0"/>
                <a:cs typeface="Courier New" panose="02070309020205020404" pitchFamily="49" charset="0"/>
              </a:rPr>
              <a:t>-lambda 1 </a:t>
            </a:r>
            <a:r>
              <a:rPr lang="en-US" sz="2000" b="1" dirty="0" smtClean="0">
                <a:latin typeface="Courier New" panose="02070309020205020404" pitchFamily="49" charset="0"/>
                <a:cs typeface="Courier New" panose="02070309020205020404" pitchFamily="49" charset="0"/>
              </a:rPr>
              <a:t>-</a:t>
            </a:r>
            <a:r>
              <a:rPr lang="en-US" sz="2000" b="1" dirty="0">
                <a:latin typeface="Courier New" panose="02070309020205020404" pitchFamily="49" charset="0"/>
                <a:cs typeface="Courier New" panose="02070309020205020404" pitchFamily="49" charset="0"/>
              </a:rPr>
              <a:t>distance 1000 -</a:t>
            </a:r>
            <a:r>
              <a:rPr lang="en-US" sz="2000" b="1" dirty="0" err="1">
                <a:latin typeface="Courier New" panose="02070309020205020404" pitchFamily="49" charset="0"/>
                <a:cs typeface="Courier New" panose="02070309020205020404" pitchFamily="49" charset="0"/>
              </a:rPr>
              <a:t>detsize</a:t>
            </a:r>
            <a:r>
              <a:rPr lang="en-US" sz="2000" b="1" dirty="0">
                <a:latin typeface="Courier New" panose="02070309020205020404" pitchFamily="49" charset="0"/>
                <a:cs typeface="Courier New" panose="02070309020205020404" pitchFamily="49" charset="0"/>
              </a:rPr>
              <a:t> </a:t>
            </a:r>
            <a:r>
              <a:rPr lang="en-US" sz="2000" b="1" dirty="0" smtClean="0">
                <a:latin typeface="Courier New" panose="02070309020205020404" pitchFamily="49" charset="0"/>
                <a:cs typeface="Courier New" panose="02070309020205020404" pitchFamily="49" charset="0"/>
              </a:rPr>
              <a:t>100 -</a:t>
            </a:r>
            <a:r>
              <a:rPr lang="en-US" sz="2000" b="1" dirty="0" err="1">
                <a:latin typeface="Courier New" panose="02070309020205020404" pitchFamily="49" charset="0"/>
                <a:cs typeface="Courier New" panose="02070309020205020404" pitchFamily="49" charset="0"/>
              </a:rPr>
              <a:t>fluence</a:t>
            </a:r>
            <a:r>
              <a:rPr lang="en-US" sz="2000" b="1" dirty="0">
                <a:latin typeface="Courier New" panose="02070309020205020404" pitchFamily="49" charset="0"/>
                <a:cs typeface="Courier New" panose="02070309020205020404" pitchFamily="49" charset="0"/>
              </a:rPr>
              <a:t> </a:t>
            </a:r>
            <a:r>
              <a:rPr lang="en-US" sz="2000" b="1" dirty="0" smtClean="0">
                <a:latin typeface="Courier New" panose="02070309020205020404" pitchFamily="49" charset="0"/>
                <a:cs typeface="Courier New" panose="02070309020205020404" pitchFamily="49" charset="0"/>
              </a:rPr>
              <a:t>1e32</a:t>
            </a:r>
          </a:p>
          <a:p>
            <a:pPr marL="0" indent="0">
              <a:buNone/>
            </a:pPr>
            <a:r>
              <a:rPr lang="en-US" sz="2000" b="1" dirty="0">
                <a:solidFill>
                  <a:schemeClr val="bg1">
                    <a:lumMod val="75000"/>
                  </a:schemeClr>
                </a:solidFill>
                <a:latin typeface="Courier New" panose="02070309020205020404" pitchFamily="49" charset="0"/>
                <a:cs typeface="Courier New" panose="02070309020205020404" pitchFamily="49" charset="0"/>
              </a:rPr>
              <a:t>(</a:t>
            </a:r>
            <a:r>
              <a:rPr lang="en-US" sz="2000" b="1" dirty="0" smtClean="0">
                <a:solidFill>
                  <a:schemeClr val="bg1">
                    <a:lumMod val="75000"/>
                  </a:schemeClr>
                </a:solidFill>
                <a:latin typeface="Courier New" panose="02070309020205020404" pitchFamily="49" charset="0"/>
                <a:cs typeface="Courier New" panose="02070309020205020404" pitchFamily="49" charset="0"/>
              </a:rPr>
              <a:t>200s)</a:t>
            </a:r>
            <a:endParaRPr lang="en-US" sz="2000" b="1" dirty="0" smtClean="0">
              <a:latin typeface="Courier New" panose="02070309020205020404" pitchFamily="49" charset="0"/>
              <a:cs typeface="Courier New" panose="02070309020205020404" pitchFamily="49" charset="0"/>
            </a:endParaRPr>
          </a:p>
          <a:p>
            <a:pPr marL="0" indent="0">
              <a:buNone/>
            </a:pPr>
            <a:r>
              <a:rPr lang="en-US" sz="1800" b="1" dirty="0" err="1">
                <a:solidFill>
                  <a:srgbClr val="00B050"/>
                </a:solidFill>
                <a:latin typeface="Courier New" panose="02070309020205020404" pitchFamily="49" charset="0"/>
                <a:cs typeface="Courier New" panose="02070309020205020404" pitchFamily="49" charset="0"/>
              </a:rPr>
              <a:t>n</a:t>
            </a:r>
            <a:r>
              <a:rPr lang="en-US" sz="1800" b="1" dirty="0" err="1" smtClean="0">
                <a:solidFill>
                  <a:srgbClr val="00B050"/>
                </a:solidFill>
                <a:latin typeface="Courier New" panose="02070309020205020404" pitchFamily="49" charset="0"/>
                <a:cs typeface="Courier New" panose="02070309020205020404" pitchFamily="49" charset="0"/>
              </a:rPr>
              <a:t>oisify</a:t>
            </a:r>
            <a:r>
              <a:rPr lang="en-US" sz="1800" b="1" dirty="0" smtClean="0">
                <a:solidFill>
                  <a:srgbClr val="00B050"/>
                </a:solidFill>
                <a:latin typeface="Courier New" panose="02070309020205020404" pitchFamily="49" charset="0"/>
                <a:cs typeface="Courier New" panose="02070309020205020404" pitchFamily="49" charset="0"/>
              </a:rPr>
              <a:t> </a:t>
            </a:r>
            <a:r>
              <a:rPr lang="en-US" sz="1800" b="1" dirty="0" smtClean="0">
                <a:latin typeface="Courier New" panose="02070309020205020404" pitchFamily="49" charset="0"/>
                <a:cs typeface="Courier New" panose="02070309020205020404" pitchFamily="49" charset="0"/>
              </a:rPr>
              <a:t>–header </a:t>
            </a:r>
            <a:r>
              <a:rPr lang="en-US" sz="1800" b="1" dirty="0" err="1" smtClean="0">
                <a:latin typeface="Courier New" panose="02070309020205020404" pitchFamily="49" charset="0"/>
                <a:cs typeface="Courier New" panose="02070309020205020404" pitchFamily="49" charset="0"/>
              </a:rPr>
              <a:t>intimage.bin</a:t>
            </a:r>
            <a:r>
              <a:rPr lang="en-US" sz="1800" b="1" dirty="0" smtClean="0">
                <a:latin typeface="Courier New" panose="02070309020205020404" pitchFamily="49" charset="0"/>
                <a:cs typeface="Courier New" panose="02070309020205020404" pitchFamily="49" charset="0"/>
              </a:rPr>
              <a:t> –</a:t>
            </a:r>
            <a:r>
              <a:rPr lang="en-US" sz="1800" b="1" dirty="0" err="1" smtClean="0">
                <a:latin typeface="Courier New" panose="02070309020205020404" pitchFamily="49" charset="0"/>
                <a:cs typeface="Courier New" panose="02070309020205020404" pitchFamily="49" charset="0"/>
              </a:rPr>
              <a:t>floatfile</a:t>
            </a:r>
            <a:r>
              <a:rPr lang="en-US" sz="1800" b="1" dirty="0" smtClean="0">
                <a:latin typeface="Courier New" panose="02070309020205020404" pitchFamily="49" charset="0"/>
                <a:cs typeface="Courier New" panose="02070309020205020404" pitchFamily="49" charset="0"/>
              </a:rPr>
              <a:t> </a:t>
            </a:r>
            <a:r>
              <a:rPr lang="en-US" sz="1800" b="1" dirty="0" err="1" smtClean="0">
                <a:latin typeface="Courier New" panose="02070309020205020404" pitchFamily="49" charset="0"/>
                <a:cs typeface="Courier New" panose="02070309020205020404" pitchFamily="49" charset="0"/>
              </a:rPr>
              <a:t>floatimage.bin</a:t>
            </a:r>
            <a:endParaRPr lang="en-US" sz="1800" b="1" dirty="0" smtClean="0">
              <a:latin typeface="Courier New" panose="02070309020205020404" pitchFamily="49" charset="0"/>
              <a:cs typeface="Courier New" panose="02070309020205020404" pitchFamily="49" charset="0"/>
            </a:endParaRPr>
          </a:p>
          <a:p>
            <a:pPr marL="0" indent="0">
              <a:buNone/>
            </a:pPr>
            <a:r>
              <a:rPr lang="en-US" sz="2000" b="1" dirty="0" err="1" smtClean="0">
                <a:solidFill>
                  <a:srgbClr val="FF0000"/>
                </a:solidFill>
                <a:latin typeface="Courier New" panose="02070309020205020404" pitchFamily="49" charset="0"/>
                <a:cs typeface="Courier New" panose="02070309020205020404" pitchFamily="49" charset="0"/>
              </a:rPr>
              <a:t>adxv</a:t>
            </a:r>
            <a:r>
              <a:rPr lang="en-US" sz="2000" b="1" dirty="0" smtClean="0">
                <a:latin typeface="Courier New" panose="02070309020205020404" pitchFamily="49" charset="0"/>
                <a:cs typeface="Courier New" panose="02070309020205020404" pitchFamily="49" charset="0"/>
              </a:rPr>
              <a:t> </a:t>
            </a:r>
            <a:r>
              <a:rPr lang="en-US" sz="2000" b="1" dirty="0" err="1" smtClean="0">
                <a:latin typeface="Courier New" panose="02070309020205020404" pitchFamily="49" charset="0"/>
                <a:cs typeface="Courier New" panose="02070309020205020404" pitchFamily="49" charset="0"/>
              </a:rPr>
              <a:t>noiseimage.img</a:t>
            </a:r>
            <a:endParaRPr lang="en-US" sz="2000" b="1" dirty="0">
              <a:latin typeface="Courier New" panose="02070309020205020404" pitchFamily="49" charset="0"/>
              <a:cs typeface="Courier New" panose="02070309020205020404" pitchFamily="49" charset="0"/>
            </a:endParaRPr>
          </a:p>
        </p:txBody>
      </p:sp>
      <p:pic>
        <p:nvPicPr>
          <p:cNvPr id="471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204" r="286" b="17573"/>
          <a:stretch/>
        </p:blipFill>
        <p:spPr bwMode="auto">
          <a:xfrm>
            <a:off x="2895600" y="533400"/>
            <a:ext cx="5791200" cy="6029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07427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ln>
            <a:noFill/>
          </a:ln>
        </p:spPr>
        <p:txBody>
          <a:bodyPr/>
          <a:lstStyle/>
          <a:p>
            <a:r>
              <a:rPr lang="en-US" altLang="en-US" sz="5400" b="1" dirty="0">
                <a:solidFill>
                  <a:schemeClr val="tx1"/>
                </a:solidFill>
                <a:latin typeface="Arial" charset="0"/>
              </a:rPr>
              <a:t>20 Amino Acids</a:t>
            </a:r>
          </a:p>
        </p:txBody>
      </p:sp>
      <p:grpSp>
        <p:nvGrpSpPr>
          <p:cNvPr id="122883" name="Group 3"/>
          <p:cNvGrpSpPr>
            <a:grpSpLocks/>
          </p:cNvGrpSpPr>
          <p:nvPr/>
        </p:nvGrpSpPr>
        <p:grpSpPr bwMode="auto">
          <a:xfrm flipV="1">
            <a:off x="1047750" y="3949700"/>
            <a:ext cx="984250" cy="1622425"/>
            <a:chOff x="660" y="1922"/>
            <a:chExt cx="620" cy="1022"/>
          </a:xfrm>
        </p:grpSpPr>
        <p:sp>
          <p:nvSpPr>
            <p:cNvPr id="122884" name="Oval 4"/>
            <p:cNvSpPr>
              <a:spLocks noChangeAspect="1" noChangeArrowheads="1"/>
            </p:cNvSpPr>
            <p:nvPr/>
          </p:nvSpPr>
          <p:spPr bwMode="auto">
            <a:xfrm flipV="1">
              <a:off x="791" y="254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2885" name="Oval 5"/>
            <p:cNvSpPr>
              <a:spLocks noChangeAspect="1" noChangeArrowheads="1"/>
            </p:cNvSpPr>
            <p:nvPr/>
          </p:nvSpPr>
          <p:spPr bwMode="auto">
            <a:xfrm flipV="1">
              <a:off x="931" y="2621"/>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2886" name="Oval 6"/>
            <p:cNvSpPr>
              <a:spLocks noChangeAspect="1" noChangeArrowheads="1"/>
            </p:cNvSpPr>
            <p:nvPr/>
          </p:nvSpPr>
          <p:spPr bwMode="auto">
            <a:xfrm flipV="1">
              <a:off x="660" y="2631"/>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2887" name="Oval 7"/>
            <p:cNvSpPr>
              <a:spLocks noChangeAspect="1" noChangeArrowheads="1"/>
            </p:cNvSpPr>
            <p:nvPr/>
          </p:nvSpPr>
          <p:spPr bwMode="auto">
            <a:xfrm flipV="1">
              <a:off x="794" y="240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2888" name="Oval 8"/>
            <p:cNvSpPr>
              <a:spLocks noChangeAspect="1" noChangeArrowheads="1"/>
            </p:cNvSpPr>
            <p:nvPr/>
          </p:nvSpPr>
          <p:spPr bwMode="auto">
            <a:xfrm flipV="1">
              <a:off x="1099" y="258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2889" name="Oval 9"/>
            <p:cNvSpPr>
              <a:spLocks noChangeAspect="1" noChangeArrowheads="1"/>
            </p:cNvSpPr>
            <p:nvPr/>
          </p:nvSpPr>
          <p:spPr bwMode="auto">
            <a:xfrm flipV="1">
              <a:off x="931" y="2778"/>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2890" name="Oval 10"/>
            <p:cNvSpPr>
              <a:spLocks noChangeAspect="1" noChangeArrowheads="1"/>
            </p:cNvSpPr>
            <p:nvPr/>
          </p:nvSpPr>
          <p:spPr bwMode="auto">
            <a:xfrm flipV="1">
              <a:off x="893" y="230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2891" name="Oval 11"/>
            <p:cNvSpPr>
              <a:spLocks noChangeAspect="1" noChangeArrowheads="1"/>
            </p:cNvSpPr>
            <p:nvPr/>
          </p:nvSpPr>
          <p:spPr bwMode="auto">
            <a:xfrm flipV="1">
              <a:off x="815" y="217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2892" name="Oval 12"/>
            <p:cNvSpPr>
              <a:spLocks noChangeAspect="1" noChangeArrowheads="1"/>
            </p:cNvSpPr>
            <p:nvPr/>
          </p:nvSpPr>
          <p:spPr bwMode="auto">
            <a:xfrm flipV="1">
              <a:off x="908" y="2061"/>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2893" name="Oval 13"/>
            <p:cNvSpPr>
              <a:spLocks noChangeAspect="1" noChangeArrowheads="1"/>
            </p:cNvSpPr>
            <p:nvPr/>
          </p:nvSpPr>
          <p:spPr bwMode="auto">
            <a:xfrm flipV="1">
              <a:off x="848" y="1922"/>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sp>
        <p:nvSpPr>
          <p:cNvPr id="122894" name="Oval 14"/>
          <p:cNvSpPr>
            <a:spLocks noChangeAspect="1" noChangeArrowheads="1"/>
          </p:cNvSpPr>
          <p:nvPr/>
        </p:nvSpPr>
        <p:spPr bwMode="auto">
          <a:xfrm>
            <a:off x="585788" y="41576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2895" name="Oval 15"/>
          <p:cNvSpPr>
            <a:spLocks noChangeAspect="1" noChangeArrowheads="1"/>
          </p:cNvSpPr>
          <p:nvPr/>
        </p:nvSpPr>
        <p:spPr bwMode="auto">
          <a:xfrm>
            <a:off x="808038" y="4283075"/>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2896" name="Oval 16"/>
          <p:cNvSpPr>
            <a:spLocks noChangeAspect="1" noChangeArrowheads="1"/>
          </p:cNvSpPr>
          <p:nvPr/>
        </p:nvSpPr>
        <p:spPr bwMode="auto">
          <a:xfrm>
            <a:off x="377825" y="4298950"/>
            <a:ext cx="287338"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2897" name="Oval 17"/>
          <p:cNvSpPr>
            <a:spLocks noChangeAspect="1" noChangeArrowheads="1"/>
          </p:cNvSpPr>
          <p:nvPr/>
        </p:nvSpPr>
        <p:spPr bwMode="auto">
          <a:xfrm>
            <a:off x="590550" y="3944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2898" name="Oval 18"/>
          <p:cNvSpPr>
            <a:spLocks noChangeAspect="1" noChangeArrowheads="1"/>
          </p:cNvSpPr>
          <p:nvPr/>
        </p:nvSpPr>
        <p:spPr bwMode="auto">
          <a:xfrm>
            <a:off x="808038" y="4532313"/>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2899" name="Oval 19"/>
          <p:cNvSpPr>
            <a:spLocks noChangeAspect="1" noChangeArrowheads="1"/>
          </p:cNvSpPr>
          <p:nvPr/>
        </p:nvSpPr>
        <p:spPr bwMode="auto">
          <a:xfrm>
            <a:off x="747713" y="3776663"/>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2900" name="Oval 20"/>
          <p:cNvSpPr>
            <a:spLocks noChangeAspect="1" noChangeArrowheads="1"/>
          </p:cNvSpPr>
          <p:nvPr/>
        </p:nvSpPr>
        <p:spPr bwMode="auto">
          <a:xfrm>
            <a:off x="623888" y="35750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2901" name="Oval 21"/>
          <p:cNvSpPr>
            <a:spLocks noChangeAspect="1" noChangeArrowheads="1"/>
          </p:cNvSpPr>
          <p:nvPr/>
        </p:nvSpPr>
        <p:spPr bwMode="auto">
          <a:xfrm>
            <a:off x="769938" y="3392488"/>
            <a:ext cx="288925" cy="263525"/>
          </a:xfrm>
          <a:prstGeom prst="ellipse">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2902" name="Oval 22"/>
          <p:cNvSpPr>
            <a:spLocks noChangeAspect="1" noChangeArrowheads="1"/>
          </p:cNvSpPr>
          <p:nvPr/>
        </p:nvSpPr>
        <p:spPr bwMode="auto">
          <a:xfrm>
            <a:off x="676275" y="3173413"/>
            <a:ext cx="288925" cy="2619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nvGrpSpPr>
          <p:cNvPr id="122903" name="Group 23"/>
          <p:cNvGrpSpPr>
            <a:grpSpLocks/>
          </p:cNvGrpSpPr>
          <p:nvPr/>
        </p:nvGrpSpPr>
        <p:grpSpPr bwMode="auto">
          <a:xfrm>
            <a:off x="2159000" y="3275013"/>
            <a:ext cx="1309688" cy="1436687"/>
            <a:chOff x="1864" y="2063"/>
            <a:chExt cx="825" cy="905"/>
          </a:xfrm>
        </p:grpSpPr>
        <p:sp>
          <p:nvSpPr>
            <p:cNvPr id="122904" name="Oval 24"/>
            <p:cNvSpPr>
              <a:spLocks noChangeAspect="1" noChangeArrowheads="1"/>
            </p:cNvSpPr>
            <p:nvPr/>
          </p:nvSpPr>
          <p:spPr bwMode="auto">
            <a:xfrm>
              <a:off x="2200" y="2567"/>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2905" name="Oval 25"/>
            <p:cNvSpPr>
              <a:spLocks noChangeAspect="1" noChangeArrowheads="1"/>
            </p:cNvSpPr>
            <p:nvPr/>
          </p:nvSpPr>
          <p:spPr bwMode="auto">
            <a:xfrm>
              <a:off x="2340" y="264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2906" name="Oval 26"/>
            <p:cNvSpPr>
              <a:spLocks noChangeAspect="1" noChangeArrowheads="1"/>
            </p:cNvSpPr>
            <p:nvPr/>
          </p:nvSpPr>
          <p:spPr bwMode="auto">
            <a:xfrm>
              <a:off x="2069" y="2655"/>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2907" name="Oval 27"/>
            <p:cNvSpPr>
              <a:spLocks noChangeAspect="1" noChangeArrowheads="1"/>
            </p:cNvSpPr>
            <p:nvPr/>
          </p:nvSpPr>
          <p:spPr bwMode="auto">
            <a:xfrm>
              <a:off x="2203" y="243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2908" name="Oval 28"/>
            <p:cNvSpPr>
              <a:spLocks noChangeAspect="1" noChangeArrowheads="1"/>
            </p:cNvSpPr>
            <p:nvPr/>
          </p:nvSpPr>
          <p:spPr bwMode="auto">
            <a:xfrm>
              <a:off x="2508" y="260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2909" name="Oval 29"/>
            <p:cNvSpPr>
              <a:spLocks noChangeAspect="1" noChangeArrowheads="1"/>
            </p:cNvSpPr>
            <p:nvPr/>
          </p:nvSpPr>
          <p:spPr bwMode="auto">
            <a:xfrm>
              <a:off x="2340" y="2803"/>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2910" name="Oval 30"/>
            <p:cNvSpPr>
              <a:spLocks noChangeAspect="1" noChangeArrowheads="1"/>
            </p:cNvSpPr>
            <p:nvPr/>
          </p:nvSpPr>
          <p:spPr bwMode="auto">
            <a:xfrm>
              <a:off x="2106"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2911" name="Oval 31"/>
            <p:cNvSpPr>
              <a:spLocks noChangeAspect="1" noChangeArrowheads="1"/>
            </p:cNvSpPr>
            <p:nvPr/>
          </p:nvSpPr>
          <p:spPr bwMode="auto">
            <a:xfrm>
              <a:off x="1944" y="231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2912" name="Oval 32"/>
            <p:cNvSpPr>
              <a:spLocks noChangeAspect="1" noChangeArrowheads="1"/>
            </p:cNvSpPr>
            <p:nvPr/>
          </p:nvSpPr>
          <p:spPr bwMode="auto">
            <a:xfrm>
              <a:off x="1945"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2913" name="Oval 33"/>
            <p:cNvSpPr>
              <a:spLocks noChangeAspect="1" noChangeArrowheads="1"/>
            </p:cNvSpPr>
            <p:nvPr/>
          </p:nvSpPr>
          <p:spPr bwMode="auto">
            <a:xfrm>
              <a:off x="2105" y="231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2914" name="Oval 34"/>
            <p:cNvSpPr>
              <a:spLocks noChangeAspect="1" noChangeArrowheads="1"/>
            </p:cNvSpPr>
            <p:nvPr/>
          </p:nvSpPr>
          <p:spPr bwMode="auto">
            <a:xfrm>
              <a:off x="2196" y="218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2915" name="Oval 35"/>
            <p:cNvSpPr>
              <a:spLocks noChangeAspect="1" noChangeArrowheads="1"/>
            </p:cNvSpPr>
            <p:nvPr/>
          </p:nvSpPr>
          <p:spPr bwMode="auto">
            <a:xfrm>
              <a:off x="1864" y="2184"/>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spTree>
    <p:extLst>
      <p:ext uri="{BB962C8B-B14F-4D97-AF65-F5344CB8AC3E}">
        <p14:creationId xmlns:p14="http://schemas.microsoft.com/office/powerpoint/2010/main" val="33458765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Meaning of “coherence length”</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8800"/>
            <a:ext cx="9144000" cy="4572000"/>
          </a:xfrm>
          <a:prstGeom prst="rect">
            <a:avLst/>
          </a:prstGeom>
        </p:spPr>
      </p:pic>
    </p:spTree>
    <p:extLst>
      <p:ext uri="{BB962C8B-B14F-4D97-AF65-F5344CB8AC3E}">
        <p14:creationId xmlns:p14="http://schemas.microsoft.com/office/powerpoint/2010/main" val="217019937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altLang="en-US" smtClean="0"/>
              <a:t>Is the structure any good?</a:t>
            </a:r>
          </a:p>
        </p:txBody>
      </p:sp>
      <p:sp>
        <p:nvSpPr>
          <p:cNvPr id="171011" name="Rectangle 3"/>
          <p:cNvSpPr>
            <a:spLocks noGrp="1" noChangeArrowheads="1"/>
          </p:cNvSpPr>
          <p:nvPr>
            <p:ph type="body" idx="1"/>
          </p:nvPr>
        </p:nvSpPr>
        <p:spPr/>
        <p:txBody>
          <a:bodyPr/>
          <a:lstStyle/>
          <a:p>
            <a:pPr eaLnBrk="1" hangingPunct="1"/>
            <a:r>
              <a:rPr lang="en-US" altLang="en-US" smtClean="0"/>
              <a:t>Molecular replacement:</a:t>
            </a:r>
          </a:p>
          <a:p>
            <a:pPr lvl="1" eaLnBrk="1" hangingPunct="1"/>
            <a:r>
              <a:rPr lang="en-US" altLang="en-US" smtClean="0"/>
              <a:t>R/R</a:t>
            </a:r>
            <a:r>
              <a:rPr lang="en-US" altLang="en-US" baseline="-25000" smtClean="0"/>
              <a:t>free		</a:t>
            </a:r>
            <a:r>
              <a:rPr lang="en-US" altLang="en-US" smtClean="0"/>
              <a:t>(compare with R</a:t>
            </a:r>
            <a:r>
              <a:rPr lang="en-US" altLang="en-US" baseline="-25000" smtClean="0"/>
              <a:t>merge</a:t>
            </a:r>
            <a:r>
              <a:rPr lang="en-US" altLang="en-US" smtClean="0"/>
              <a:t>)</a:t>
            </a:r>
            <a:endParaRPr lang="en-US" altLang="en-US" baseline="-25000" smtClean="0"/>
          </a:p>
          <a:p>
            <a:pPr eaLnBrk="1" hangingPunct="1"/>
            <a:endParaRPr lang="en-US" altLang="en-US" smtClean="0"/>
          </a:p>
          <a:p>
            <a:pPr eaLnBrk="1" hangingPunct="1"/>
            <a:r>
              <a:rPr lang="en-US" altLang="en-US" smtClean="0"/>
              <a:t>MAD/SAD/MIR</a:t>
            </a:r>
          </a:p>
          <a:p>
            <a:pPr lvl="1" eaLnBrk="1" hangingPunct="1"/>
            <a:r>
              <a:rPr lang="en-US" altLang="en-US" smtClean="0"/>
              <a:t>R  and FOM</a:t>
            </a:r>
          </a:p>
          <a:p>
            <a:pPr lvl="1" eaLnBrk="1" hangingPunct="1"/>
            <a:endParaRPr lang="en-US" altLang="en-US" smtClean="0"/>
          </a:p>
          <a:p>
            <a:pPr eaLnBrk="1" hangingPunct="1"/>
            <a:r>
              <a:rPr lang="en-US" altLang="en-US" smtClean="0"/>
              <a:t>All cases</a:t>
            </a:r>
          </a:p>
          <a:p>
            <a:pPr lvl="1" eaLnBrk="1" hangingPunct="1"/>
            <a:r>
              <a:rPr lang="en-US" altLang="en-US" smtClean="0"/>
              <a:t>does the map look like the model?!</a:t>
            </a:r>
          </a:p>
          <a:p>
            <a:pPr eaLnBrk="1" hangingPunct="1"/>
            <a:endParaRPr lang="en-US" altLang="en-US" smtClean="0"/>
          </a:p>
        </p:txBody>
      </p:sp>
    </p:spTree>
    <p:extLst>
      <p:ext uri="{BB962C8B-B14F-4D97-AF65-F5344CB8AC3E}">
        <p14:creationId xmlns:p14="http://schemas.microsoft.com/office/powerpoint/2010/main" val="26451418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101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710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101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101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10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134938"/>
            <a:ext cx="8229600" cy="1143000"/>
          </a:xfrm>
        </p:spPr>
        <p:txBody>
          <a:bodyPr/>
          <a:lstStyle/>
          <a:p>
            <a:pPr eaLnBrk="1" hangingPunct="1"/>
            <a:r>
              <a:rPr lang="en-US" altLang="en-US" smtClean="0"/>
              <a:t>“R” factors</a:t>
            </a:r>
          </a:p>
        </p:txBody>
      </p:sp>
      <p:sp>
        <p:nvSpPr>
          <p:cNvPr id="109571" name="Text Box 3"/>
          <p:cNvSpPr txBox="1">
            <a:spLocks noChangeArrowheads="1"/>
          </p:cNvSpPr>
          <p:nvPr/>
        </p:nvSpPr>
        <p:spPr bwMode="auto">
          <a:xfrm>
            <a:off x="2743200" y="2895600"/>
            <a:ext cx="3708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5400" smtClean="0">
                <a:solidFill>
                  <a:srgbClr val="000000"/>
                </a:solidFill>
              </a:rPr>
              <a:t>R = % error</a:t>
            </a:r>
          </a:p>
        </p:txBody>
      </p:sp>
    </p:spTree>
    <p:extLst>
      <p:ext uri="{BB962C8B-B14F-4D97-AF65-F5344CB8AC3E}">
        <p14:creationId xmlns:p14="http://schemas.microsoft.com/office/powerpoint/2010/main" val="23556721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457200" y="134938"/>
            <a:ext cx="8229600" cy="1143000"/>
          </a:xfrm>
          <a:noFill/>
        </p:spPr>
        <p:txBody>
          <a:bodyPr/>
          <a:lstStyle/>
          <a:p>
            <a:pPr eaLnBrk="1" hangingPunct="1"/>
            <a:r>
              <a:rPr lang="en-US" altLang="en-US" smtClean="0"/>
              <a:t>“R” factors</a:t>
            </a:r>
          </a:p>
        </p:txBody>
      </p:sp>
      <p:graphicFrame>
        <p:nvGraphicFramePr>
          <p:cNvPr id="110595" name="Object 3"/>
          <p:cNvGraphicFramePr>
            <a:graphicFrameLocks noChangeAspect="1"/>
          </p:cNvGraphicFramePr>
          <p:nvPr>
            <p:ph idx="1"/>
          </p:nvPr>
        </p:nvGraphicFramePr>
        <p:xfrm>
          <a:off x="2192338" y="1295400"/>
          <a:ext cx="4570412" cy="1887538"/>
        </p:xfrm>
        <a:graphic>
          <a:graphicData uri="http://schemas.openxmlformats.org/presentationml/2006/ole">
            <mc:AlternateContent xmlns:mc="http://schemas.openxmlformats.org/markup-compatibility/2006">
              <mc:Choice xmlns:v="urn:schemas-microsoft-com:vml" Requires="v">
                <p:oleObj spid="_x0000_s804887" name="Equation" r:id="rId3" imgW="1167893" imgH="482391" progId="Equation.3">
                  <p:embed/>
                </p:oleObj>
              </mc:Choice>
              <mc:Fallback>
                <p:oleObj name="Equation" r:id="rId3" imgW="1167893" imgH="482391"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2338" y="1295400"/>
                        <a:ext cx="4570412" cy="1887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2212" name="Text Box 4"/>
          <p:cNvSpPr txBox="1">
            <a:spLocks noChangeArrowheads="1"/>
          </p:cNvSpPr>
          <p:nvPr/>
        </p:nvSpPr>
        <p:spPr bwMode="auto">
          <a:xfrm>
            <a:off x="450850" y="3498850"/>
            <a:ext cx="8453438" cy="308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800" b="1" smtClean="0">
                <a:solidFill>
                  <a:srgbClr val="000000"/>
                </a:solidFill>
              </a:rPr>
              <a:t>completely random:			0.59</a:t>
            </a:r>
          </a:p>
          <a:p>
            <a:pPr eaLnBrk="1" hangingPunct="1">
              <a:spcBef>
                <a:spcPct val="50000"/>
              </a:spcBef>
            </a:pPr>
            <a:r>
              <a:rPr lang="en-US" altLang="en-US" sz="2800" b="1" smtClean="0">
                <a:solidFill>
                  <a:srgbClr val="000000"/>
                </a:solidFill>
              </a:rPr>
              <a:t>starting MR solution:			0.4-0.55</a:t>
            </a:r>
          </a:p>
          <a:p>
            <a:pPr eaLnBrk="1" hangingPunct="1">
              <a:spcBef>
                <a:spcPct val="50000"/>
              </a:spcBef>
            </a:pPr>
            <a:r>
              <a:rPr lang="en-US" altLang="en-US" sz="2800" b="1" smtClean="0">
                <a:solidFill>
                  <a:srgbClr val="000000"/>
                </a:solidFill>
              </a:rPr>
              <a:t>something still wrong?:		&gt; 0.3</a:t>
            </a:r>
          </a:p>
          <a:p>
            <a:pPr eaLnBrk="1" hangingPunct="1">
              <a:spcBef>
                <a:spcPct val="50000"/>
              </a:spcBef>
            </a:pPr>
            <a:r>
              <a:rPr lang="en-US" altLang="en-US" sz="2800" b="1" smtClean="0">
                <a:solidFill>
                  <a:srgbClr val="000000"/>
                </a:solidFill>
              </a:rPr>
              <a:t>correct chain trace:			&lt; 0.2</a:t>
            </a:r>
          </a:p>
          <a:p>
            <a:pPr eaLnBrk="1" hangingPunct="1">
              <a:spcBef>
                <a:spcPct val="50000"/>
              </a:spcBef>
            </a:pPr>
            <a:r>
              <a:rPr lang="en-US" altLang="en-US" sz="2800" b="1" smtClean="0">
                <a:solidFill>
                  <a:srgbClr val="000000"/>
                </a:solidFill>
              </a:rPr>
              <a:t>small molecule:				~ 0.05</a:t>
            </a:r>
          </a:p>
        </p:txBody>
      </p:sp>
    </p:spTree>
    <p:extLst>
      <p:ext uri="{BB962C8B-B14F-4D97-AF65-F5344CB8AC3E}">
        <p14:creationId xmlns:p14="http://schemas.microsoft.com/office/powerpoint/2010/main" val="41716403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221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221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221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2221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222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134938"/>
            <a:ext cx="8229600" cy="1143000"/>
          </a:xfrm>
        </p:spPr>
        <p:txBody>
          <a:bodyPr/>
          <a:lstStyle/>
          <a:p>
            <a:pPr eaLnBrk="1" hangingPunct="1"/>
            <a:r>
              <a:rPr lang="en-US" altLang="en-US" smtClean="0"/>
              <a:t>“R” factors</a:t>
            </a:r>
          </a:p>
        </p:txBody>
      </p:sp>
      <p:sp>
        <p:nvSpPr>
          <p:cNvPr id="224259" name="Text Box 3"/>
          <p:cNvSpPr txBox="1">
            <a:spLocks noChangeArrowheads="1"/>
          </p:cNvSpPr>
          <p:nvPr/>
        </p:nvSpPr>
        <p:spPr bwMode="auto">
          <a:xfrm>
            <a:off x="450850" y="1458913"/>
            <a:ext cx="8453438"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800" b="1" smtClean="0">
                <a:solidFill>
                  <a:srgbClr val="000000"/>
                </a:solidFill>
              </a:rPr>
              <a:t>R</a:t>
            </a:r>
            <a:r>
              <a:rPr lang="en-US" altLang="en-US" sz="2800" b="1" baseline="-25000" smtClean="0">
                <a:solidFill>
                  <a:srgbClr val="000000"/>
                </a:solidFill>
              </a:rPr>
              <a:t>cryst</a:t>
            </a:r>
            <a:r>
              <a:rPr lang="en-US" altLang="en-US" sz="2800" b="1" smtClean="0">
                <a:solidFill>
                  <a:srgbClr val="000000"/>
                </a:solidFill>
              </a:rPr>
              <a:t> (or just “R”)</a:t>
            </a:r>
          </a:p>
          <a:p>
            <a:pPr eaLnBrk="1" hangingPunct="1">
              <a:spcBef>
                <a:spcPct val="50000"/>
              </a:spcBef>
            </a:pPr>
            <a:r>
              <a:rPr lang="en-US" altLang="en-US" sz="2800" b="1" smtClean="0">
                <a:solidFill>
                  <a:srgbClr val="000000"/>
                </a:solidFill>
              </a:rPr>
              <a:t>	observed vs calculated data (Fs)</a:t>
            </a:r>
          </a:p>
          <a:p>
            <a:pPr eaLnBrk="1" hangingPunct="1"/>
            <a:r>
              <a:rPr lang="en-US" altLang="en-US" sz="2800" b="1" smtClean="0">
                <a:solidFill>
                  <a:srgbClr val="000000"/>
                </a:solidFill>
              </a:rPr>
              <a:t>R</a:t>
            </a:r>
            <a:r>
              <a:rPr lang="en-US" altLang="en-US" sz="2800" b="1" baseline="-25000" smtClean="0">
                <a:solidFill>
                  <a:srgbClr val="000000"/>
                </a:solidFill>
              </a:rPr>
              <a:t>free</a:t>
            </a:r>
            <a:r>
              <a:rPr lang="en-US" altLang="en-US" sz="2800" b="1" smtClean="0">
                <a:solidFill>
                  <a:srgbClr val="000000"/>
                </a:solidFill>
              </a:rPr>
              <a:t>		</a:t>
            </a:r>
          </a:p>
          <a:p>
            <a:pPr eaLnBrk="1" hangingPunct="1"/>
            <a:r>
              <a:rPr lang="en-US" altLang="en-US" sz="2800" b="1" smtClean="0">
                <a:solidFill>
                  <a:srgbClr val="000000"/>
                </a:solidFill>
              </a:rPr>
              <a:t>	cross-check with “random” subset of data</a:t>
            </a:r>
          </a:p>
          <a:p>
            <a:pPr eaLnBrk="1" hangingPunct="1"/>
            <a:r>
              <a:rPr lang="en-US" altLang="en-US" sz="2800" b="1" smtClean="0">
                <a:solidFill>
                  <a:srgbClr val="000000"/>
                </a:solidFill>
              </a:rPr>
              <a:t>	should be &lt; 0.3 and &lt; R</a:t>
            </a:r>
            <a:r>
              <a:rPr lang="en-US" altLang="en-US" sz="2800" b="1" baseline="-25000" smtClean="0">
                <a:solidFill>
                  <a:srgbClr val="000000"/>
                </a:solidFill>
              </a:rPr>
              <a:t>cryst</a:t>
            </a:r>
            <a:r>
              <a:rPr lang="en-US" altLang="en-US" sz="2800" b="1" smtClean="0">
                <a:solidFill>
                  <a:srgbClr val="000000"/>
                </a:solidFill>
              </a:rPr>
              <a:t> + 0.1</a:t>
            </a:r>
            <a:endParaRPr lang="en-US" altLang="en-US" sz="6600" b="1" baseline="-5000" smtClean="0">
              <a:solidFill>
                <a:srgbClr val="000000"/>
              </a:solidFill>
              <a:cs typeface="Arial" charset="0"/>
            </a:endParaRPr>
          </a:p>
        </p:txBody>
      </p:sp>
    </p:spTree>
    <p:extLst>
      <p:ext uri="{BB962C8B-B14F-4D97-AF65-F5344CB8AC3E}">
        <p14:creationId xmlns:p14="http://schemas.microsoft.com/office/powerpoint/2010/main" val="6878781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42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425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24259">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24259">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242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42" name="Object 2"/>
          <p:cNvGraphicFramePr>
            <a:graphicFrameLocks noChangeAspect="1"/>
          </p:cNvGraphicFramePr>
          <p:nvPr>
            <p:ph type="chart" idx="1"/>
          </p:nvPr>
        </p:nvGraphicFramePr>
        <p:xfrm>
          <a:off x="868363" y="1360488"/>
          <a:ext cx="7418387" cy="5199062"/>
        </p:xfrm>
        <a:graphic>
          <a:graphicData uri="http://schemas.openxmlformats.org/presentationml/2006/ole">
            <mc:AlternateContent xmlns:mc="http://schemas.openxmlformats.org/markup-compatibility/2006">
              <mc:Choice xmlns:v="urn:schemas-microsoft-com:vml" Requires="v">
                <p:oleObj spid="_x0000_s805911" name="Chart" r:id="rId3" imgW="7448400" imgH="5219753" progId="MSGraph.Chart.8">
                  <p:embed followColorScheme="full"/>
                </p:oleObj>
              </mc:Choice>
              <mc:Fallback>
                <p:oleObj name="Chart" r:id="rId3" imgW="7448400" imgH="5219753" progId="MSGraph.Chart.8">
                  <p:embed followColorScheme="full"/>
                  <p:pic>
                    <p:nvPicPr>
                      <p:cNvPr id="0" name=""/>
                      <p:cNvPicPr>
                        <a:picLocks noChangeAspect="1" noChangeArrowheads="1"/>
                      </p:cNvPicPr>
                      <p:nvPr/>
                    </p:nvPicPr>
                    <p:blipFill>
                      <a:blip r:embed="rId4"/>
                      <a:srcRect/>
                      <a:stretch>
                        <a:fillRect/>
                      </a:stretch>
                    </p:blipFill>
                    <p:spPr bwMode="auto">
                      <a:xfrm>
                        <a:off x="868363" y="1360488"/>
                        <a:ext cx="74183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2643"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b="1" smtClean="0">
                <a:solidFill>
                  <a:srgbClr val="000000"/>
                </a:solidFill>
              </a:rPr>
              <a:t>structure factor (F)</a:t>
            </a:r>
          </a:p>
        </p:txBody>
      </p:sp>
      <p:sp>
        <p:nvSpPr>
          <p:cNvPr id="112644" name="Text Box 4"/>
          <p:cNvSpPr txBox="1">
            <a:spLocks noChangeArrowheads="1"/>
          </p:cNvSpPr>
          <p:nvPr/>
        </p:nvSpPr>
        <p:spPr bwMode="auto">
          <a:xfrm>
            <a:off x="4032250" y="6424613"/>
            <a:ext cx="168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b="1" smtClean="0">
                <a:solidFill>
                  <a:srgbClr val="000000"/>
                </a:solidFill>
              </a:rPr>
              <a:t>spot index (h)</a:t>
            </a:r>
            <a:endParaRPr lang="el-GR" altLang="en-US" b="1" baseline="30000" smtClean="0">
              <a:solidFill>
                <a:srgbClr val="000000"/>
              </a:solidFill>
              <a:cs typeface="Arial" charset="0"/>
            </a:endParaRPr>
          </a:p>
        </p:txBody>
      </p:sp>
      <p:sp>
        <p:nvSpPr>
          <p:cNvPr id="112645"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smtClean="0">
                <a:solidFill>
                  <a:srgbClr val="000000"/>
                </a:solidFill>
              </a:rPr>
              <a:t>Fitting data</a:t>
            </a:r>
          </a:p>
        </p:txBody>
      </p:sp>
    </p:spTree>
    <p:extLst>
      <p:ext uri="{BB962C8B-B14F-4D97-AF65-F5344CB8AC3E}">
        <p14:creationId xmlns:p14="http://schemas.microsoft.com/office/powerpoint/2010/main" val="37882768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666" name="Object 2"/>
          <p:cNvGraphicFramePr>
            <a:graphicFrameLocks noChangeAspect="1"/>
          </p:cNvGraphicFramePr>
          <p:nvPr>
            <p:ph type="chart" idx="1"/>
          </p:nvPr>
        </p:nvGraphicFramePr>
        <p:xfrm>
          <a:off x="868363" y="1360488"/>
          <a:ext cx="7418387" cy="5199062"/>
        </p:xfrm>
        <a:graphic>
          <a:graphicData uri="http://schemas.openxmlformats.org/presentationml/2006/ole">
            <mc:AlternateContent xmlns:mc="http://schemas.openxmlformats.org/markup-compatibility/2006">
              <mc:Choice xmlns:v="urn:schemas-microsoft-com:vml" Requires="v">
                <p:oleObj spid="_x0000_s806935" name="Chart" r:id="rId3" imgW="7448400" imgH="5219753" progId="MSGraph.Chart.8">
                  <p:embed followColorScheme="full"/>
                </p:oleObj>
              </mc:Choice>
              <mc:Fallback>
                <p:oleObj name="Chart" r:id="rId3" imgW="7448400" imgH="5219753" progId="MSGraph.Chart.8">
                  <p:embed followColorScheme="full"/>
                  <p:pic>
                    <p:nvPicPr>
                      <p:cNvPr id="0" name=""/>
                      <p:cNvPicPr>
                        <a:picLocks noChangeAspect="1" noChangeArrowheads="1"/>
                      </p:cNvPicPr>
                      <p:nvPr/>
                    </p:nvPicPr>
                    <p:blipFill>
                      <a:blip r:embed="rId4"/>
                      <a:srcRect/>
                      <a:stretch>
                        <a:fillRect/>
                      </a:stretch>
                    </p:blipFill>
                    <p:spPr bwMode="auto">
                      <a:xfrm>
                        <a:off x="868363" y="1360488"/>
                        <a:ext cx="74183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3667"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b="1" smtClean="0">
                <a:solidFill>
                  <a:srgbClr val="000000"/>
                </a:solidFill>
              </a:rPr>
              <a:t>structure factor (F)</a:t>
            </a:r>
          </a:p>
        </p:txBody>
      </p:sp>
      <p:sp>
        <p:nvSpPr>
          <p:cNvPr id="113668" name="Text Box 4"/>
          <p:cNvSpPr txBox="1">
            <a:spLocks noChangeArrowheads="1"/>
          </p:cNvSpPr>
          <p:nvPr/>
        </p:nvSpPr>
        <p:spPr bwMode="auto">
          <a:xfrm>
            <a:off x="4032250" y="6424613"/>
            <a:ext cx="168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b="1" smtClean="0">
                <a:solidFill>
                  <a:srgbClr val="000000"/>
                </a:solidFill>
              </a:rPr>
              <a:t>spot index (h)</a:t>
            </a:r>
            <a:endParaRPr lang="el-GR" altLang="en-US" b="1" baseline="30000" smtClean="0">
              <a:solidFill>
                <a:srgbClr val="000000"/>
              </a:solidFill>
              <a:cs typeface="Arial" charset="0"/>
            </a:endParaRPr>
          </a:p>
        </p:txBody>
      </p:sp>
      <p:sp>
        <p:nvSpPr>
          <p:cNvPr id="113669"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smtClean="0">
                <a:solidFill>
                  <a:srgbClr val="000000"/>
                </a:solidFill>
              </a:rPr>
              <a:t>Fitting data</a:t>
            </a:r>
          </a:p>
        </p:txBody>
      </p:sp>
    </p:spTree>
    <p:extLst>
      <p:ext uri="{BB962C8B-B14F-4D97-AF65-F5344CB8AC3E}">
        <p14:creationId xmlns:p14="http://schemas.microsoft.com/office/powerpoint/2010/main" val="34262189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690" name="Object 2"/>
          <p:cNvGraphicFramePr>
            <a:graphicFrameLocks noChangeAspect="1"/>
          </p:cNvGraphicFramePr>
          <p:nvPr>
            <p:ph type="chart" idx="1"/>
          </p:nvPr>
        </p:nvGraphicFramePr>
        <p:xfrm>
          <a:off x="868363" y="1360488"/>
          <a:ext cx="7418387" cy="5199062"/>
        </p:xfrm>
        <a:graphic>
          <a:graphicData uri="http://schemas.openxmlformats.org/presentationml/2006/ole">
            <mc:AlternateContent xmlns:mc="http://schemas.openxmlformats.org/markup-compatibility/2006">
              <mc:Choice xmlns:v="urn:schemas-microsoft-com:vml" Requires="v">
                <p:oleObj spid="_x0000_s807959" name="Chart" r:id="rId3" imgW="7448400" imgH="5219753" progId="MSGraph.Chart.8">
                  <p:embed followColorScheme="full"/>
                </p:oleObj>
              </mc:Choice>
              <mc:Fallback>
                <p:oleObj name="Chart" r:id="rId3" imgW="7448400" imgH="5219753" progId="MSGraph.Chart.8">
                  <p:embed followColorScheme="full"/>
                  <p:pic>
                    <p:nvPicPr>
                      <p:cNvPr id="0" name=""/>
                      <p:cNvPicPr>
                        <a:picLocks noChangeAspect="1" noChangeArrowheads="1"/>
                      </p:cNvPicPr>
                      <p:nvPr/>
                    </p:nvPicPr>
                    <p:blipFill>
                      <a:blip r:embed="rId4"/>
                      <a:srcRect/>
                      <a:stretch>
                        <a:fillRect/>
                      </a:stretch>
                    </p:blipFill>
                    <p:spPr bwMode="auto">
                      <a:xfrm>
                        <a:off x="868363" y="1360488"/>
                        <a:ext cx="74183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4691"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b="1" smtClean="0">
                <a:solidFill>
                  <a:srgbClr val="000000"/>
                </a:solidFill>
              </a:rPr>
              <a:t>structure factor (F)</a:t>
            </a:r>
          </a:p>
        </p:txBody>
      </p:sp>
      <p:sp>
        <p:nvSpPr>
          <p:cNvPr id="114692" name="Text Box 4"/>
          <p:cNvSpPr txBox="1">
            <a:spLocks noChangeArrowheads="1"/>
          </p:cNvSpPr>
          <p:nvPr/>
        </p:nvSpPr>
        <p:spPr bwMode="auto">
          <a:xfrm>
            <a:off x="4032250" y="6424613"/>
            <a:ext cx="168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b="1" smtClean="0">
                <a:solidFill>
                  <a:srgbClr val="000000"/>
                </a:solidFill>
              </a:rPr>
              <a:t>spot index (h)</a:t>
            </a:r>
            <a:endParaRPr lang="el-GR" altLang="en-US" b="1" baseline="30000" smtClean="0">
              <a:solidFill>
                <a:srgbClr val="000000"/>
              </a:solidFill>
              <a:cs typeface="Arial" charset="0"/>
            </a:endParaRPr>
          </a:p>
        </p:txBody>
      </p:sp>
      <p:sp>
        <p:nvSpPr>
          <p:cNvPr id="114693"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smtClean="0">
                <a:solidFill>
                  <a:srgbClr val="000000"/>
                </a:solidFill>
              </a:rPr>
              <a:t>Fitting data</a:t>
            </a:r>
          </a:p>
        </p:txBody>
      </p:sp>
    </p:spTree>
    <p:extLst>
      <p:ext uri="{BB962C8B-B14F-4D97-AF65-F5344CB8AC3E}">
        <p14:creationId xmlns:p14="http://schemas.microsoft.com/office/powerpoint/2010/main" val="26134523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5714" name="Object 2"/>
          <p:cNvGraphicFramePr>
            <a:graphicFrameLocks noChangeAspect="1"/>
          </p:cNvGraphicFramePr>
          <p:nvPr>
            <p:ph type="chart" idx="1"/>
          </p:nvPr>
        </p:nvGraphicFramePr>
        <p:xfrm>
          <a:off x="868363" y="1360488"/>
          <a:ext cx="7418387" cy="5199062"/>
        </p:xfrm>
        <a:graphic>
          <a:graphicData uri="http://schemas.openxmlformats.org/presentationml/2006/ole">
            <mc:AlternateContent xmlns:mc="http://schemas.openxmlformats.org/markup-compatibility/2006">
              <mc:Choice xmlns:v="urn:schemas-microsoft-com:vml" Requires="v">
                <p:oleObj spid="_x0000_s808983" name="Chart" r:id="rId3" imgW="7448400" imgH="5219753" progId="MSGraph.Chart.8">
                  <p:embed followColorScheme="full"/>
                </p:oleObj>
              </mc:Choice>
              <mc:Fallback>
                <p:oleObj name="Chart" r:id="rId3" imgW="7448400" imgH="5219753" progId="MSGraph.Chart.8">
                  <p:embed followColorScheme="full"/>
                  <p:pic>
                    <p:nvPicPr>
                      <p:cNvPr id="0" name=""/>
                      <p:cNvPicPr>
                        <a:picLocks noChangeAspect="1" noChangeArrowheads="1"/>
                      </p:cNvPicPr>
                      <p:nvPr/>
                    </p:nvPicPr>
                    <p:blipFill>
                      <a:blip r:embed="rId4"/>
                      <a:srcRect/>
                      <a:stretch>
                        <a:fillRect/>
                      </a:stretch>
                    </p:blipFill>
                    <p:spPr bwMode="auto">
                      <a:xfrm>
                        <a:off x="868363" y="1360488"/>
                        <a:ext cx="74183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5715"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b="1" smtClean="0">
                <a:solidFill>
                  <a:srgbClr val="000000"/>
                </a:solidFill>
              </a:rPr>
              <a:t>structure factor (F)</a:t>
            </a:r>
          </a:p>
        </p:txBody>
      </p:sp>
      <p:sp>
        <p:nvSpPr>
          <p:cNvPr id="115716" name="Text Box 4"/>
          <p:cNvSpPr txBox="1">
            <a:spLocks noChangeArrowheads="1"/>
          </p:cNvSpPr>
          <p:nvPr/>
        </p:nvSpPr>
        <p:spPr bwMode="auto">
          <a:xfrm>
            <a:off x="4032250" y="6424613"/>
            <a:ext cx="168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b="1" smtClean="0">
                <a:solidFill>
                  <a:srgbClr val="000000"/>
                </a:solidFill>
              </a:rPr>
              <a:t>spot index (h)</a:t>
            </a:r>
            <a:endParaRPr lang="el-GR" altLang="en-US" b="1" baseline="30000" smtClean="0">
              <a:solidFill>
                <a:srgbClr val="000000"/>
              </a:solidFill>
              <a:cs typeface="Arial" charset="0"/>
            </a:endParaRPr>
          </a:p>
        </p:txBody>
      </p:sp>
      <p:sp>
        <p:nvSpPr>
          <p:cNvPr id="115717"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smtClean="0">
                <a:solidFill>
                  <a:srgbClr val="000000"/>
                </a:solidFill>
              </a:rPr>
              <a:t>Fitting data</a:t>
            </a:r>
          </a:p>
        </p:txBody>
      </p:sp>
    </p:spTree>
    <p:extLst>
      <p:ext uri="{BB962C8B-B14F-4D97-AF65-F5344CB8AC3E}">
        <p14:creationId xmlns:p14="http://schemas.microsoft.com/office/powerpoint/2010/main" val="14139070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134938"/>
            <a:ext cx="8229600" cy="1143000"/>
          </a:xfrm>
        </p:spPr>
        <p:txBody>
          <a:bodyPr/>
          <a:lstStyle/>
          <a:p>
            <a:pPr eaLnBrk="1" hangingPunct="1"/>
            <a:r>
              <a:rPr lang="en-US" altLang="en-US" smtClean="0"/>
              <a:t>“R” factors</a:t>
            </a:r>
          </a:p>
        </p:txBody>
      </p:sp>
      <p:sp>
        <p:nvSpPr>
          <p:cNvPr id="225283" name="Text Box 3"/>
          <p:cNvSpPr txBox="1">
            <a:spLocks noChangeArrowheads="1"/>
          </p:cNvSpPr>
          <p:nvPr/>
        </p:nvSpPr>
        <p:spPr bwMode="auto">
          <a:xfrm>
            <a:off x="450850" y="1458913"/>
            <a:ext cx="8453438" cy="308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800" b="1" smtClean="0">
                <a:solidFill>
                  <a:srgbClr val="000000"/>
                </a:solidFill>
              </a:rPr>
              <a:t>R</a:t>
            </a:r>
            <a:r>
              <a:rPr lang="en-US" altLang="en-US" sz="2800" b="1" baseline="-25000" smtClean="0">
                <a:solidFill>
                  <a:srgbClr val="000000"/>
                </a:solidFill>
              </a:rPr>
              <a:t>cryst</a:t>
            </a:r>
            <a:r>
              <a:rPr lang="en-US" altLang="en-US" sz="2800" b="1" smtClean="0">
                <a:solidFill>
                  <a:srgbClr val="000000"/>
                </a:solidFill>
              </a:rPr>
              <a:t> (or just “R”)</a:t>
            </a:r>
          </a:p>
          <a:p>
            <a:pPr eaLnBrk="1" hangingPunct="1">
              <a:spcBef>
                <a:spcPct val="50000"/>
              </a:spcBef>
            </a:pPr>
            <a:r>
              <a:rPr lang="en-US" altLang="en-US" sz="2800" b="1" smtClean="0">
                <a:solidFill>
                  <a:srgbClr val="000000"/>
                </a:solidFill>
              </a:rPr>
              <a:t>	observed vs calculated data (Fs)</a:t>
            </a:r>
          </a:p>
          <a:p>
            <a:pPr eaLnBrk="1" hangingPunct="1"/>
            <a:r>
              <a:rPr lang="en-US" altLang="en-US" sz="2800" b="1" smtClean="0">
                <a:solidFill>
                  <a:srgbClr val="000000"/>
                </a:solidFill>
              </a:rPr>
              <a:t>R</a:t>
            </a:r>
            <a:r>
              <a:rPr lang="en-US" altLang="en-US" sz="2800" b="1" baseline="-25000" smtClean="0">
                <a:solidFill>
                  <a:srgbClr val="000000"/>
                </a:solidFill>
              </a:rPr>
              <a:t>free</a:t>
            </a:r>
            <a:r>
              <a:rPr lang="en-US" altLang="en-US" sz="2800" b="1" smtClean="0">
                <a:solidFill>
                  <a:srgbClr val="000000"/>
                </a:solidFill>
              </a:rPr>
              <a:t>		</a:t>
            </a:r>
          </a:p>
          <a:p>
            <a:pPr eaLnBrk="1" hangingPunct="1"/>
            <a:r>
              <a:rPr lang="en-US" altLang="en-US" sz="2800" b="1" smtClean="0">
                <a:solidFill>
                  <a:srgbClr val="000000"/>
                </a:solidFill>
              </a:rPr>
              <a:t>	cross-check with “random” subset of data</a:t>
            </a:r>
          </a:p>
          <a:p>
            <a:pPr eaLnBrk="1" hangingPunct="1"/>
            <a:r>
              <a:rPr lang="en-US" altLang="en-US" sz="2800" b="1" smtClean="0">
                <a:solidFill>
                  <a:srgbClr val="000000"/>
                </a:solidFill>
              </a:rPr>
              <a:t>	should be &lt; 0.3 and &lt; R</a:t>
            </a:r>
            <a:r>
              <a:rPr lang="en-US" altLang="en-US" sz="2800" b="1" baseline="-25000" smtClean="0">
                <a:solidFill>
                  <a:srgbClr val="000000"/>
                </a:solidFill>
              </a:rPr>
              <a:t>cryst</a:t>
            </a:r>
            <a:r>
              <a:rPr lang="en-US" altLang="en-US" sz="2800" b="1" smtClean="0">
                <a:solidFill>
                  <a:srgbClr val="000000"/>
                </a:solidFill>
              </a:rPr>
              <a:t> + 0.1</a:t>
            </a:r>
            <a:endParaRPr lang="en-US" altLang="en-US" sz="6600" b="1" baseline="-5000" smtClean="0">
              <a:solidFill>
                <a:srgbClr val="000000"/>
              </a:solidFill>
              <a:cs typeface="Arial" charset="0"/>
            </a:endParaRPr>
          </a:p>
          <a:p>
            <a:pPr eaLnBrk="1" hangingPunct="1">
              <a:spcBef>
                <a:spcPct val="50000"/>
              </a:spcBef>
            </a:pPr>
            <a:r>
              <a:rPr lang="en-US" altLang="en-US" sz="2800" b="1" smtClean="0">
                <a:solidFill>
                  <a:srgbClr val="000000"/>
                </a:solidFill>
              </a:rPr>
              <a:t>R</a:t>
            </a:r>
            <a:r>
              <a:rPr lang="en-US" altLang="en-US" sz="2800" b="1" baseline="-25000" smtClean="0">
                <a:solidFill>
                  <a:srgbClr val="000000"/>
                </a:solidFill>
              </a:rPr>
              <a:t>sym</a:t>
            </a:r>
            <a:r>
              <a:rPr lang="en-US" altLang="en-US" sz="2800" b="1" smtClean="0">
                <a:solidFill>
                  <a:srgbClr val="000000"/>
                </a:solidFill>
              </a:rPr>
              <a:t>  =  R</a:t>
            </a:r>
            <a:r>
              <a:rPr lang="en-US" altLang="en-US" sz="2800" b="1" baseline="-25000" smtClean="0">
                <a:solidFill>
                  <a:srgbClr val="000000"/>
                </a:solidFill>
              </a:rPr>
              <a:t>merge</a:t>
            </a:r>
            <a:r>
              <a:rPr lang="en-US" altLang="en-US" sz="2800" b="1" smtClean="0">
                <a:solidFill>
                  <a:srgbClr val="000000"/>
                </a:solidFill>
              </a:rPr>
              <a:t>	(self-consistency of data: Is)</a:t>
            </a:r>
            <a:endParaRPr lang="en-US" altLang="en-US" sz="2800" b="1" baseline="-25000" smtClean="0">
              <a:solidFill>
                <a:srgbClr val="000000"/>
              </a:solidFill>
            </a:endParaRPr>
          </a:p>
        </p:txBody>
      </p:sp>
    </p:spTree>
    <p:extLst>
      <p:ext uri="{BB962C8B-B14F-4D97-AF65-F5344CB8AC3E}">
        <p14:creationId xmlns:p14="http://schemas.microsoft.com/office/powerpoint/2010/main" val="18058041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28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ln>
            <a:noFill/>
          </a:ln>
        </p:spPr>
        <p:txBody>
          <a:bodyPr/>
          <a:lstStyle/>
          <a:p>
            <a:r>
              <a:rPr lang="en-US" altLang="en-US" sz="5400" b="1" dirty="0">
                <a:solidFill>
                  <a:schemeClr val="tx1"/>
                </a:solidFill>
                <a:latin typeface="Arial" charset="0"/>
              </a:rPr>
              <a:t>20 Amino Acids</a:t>
            </a:r>
          </a:p>
        </p:txBody>
      </p:sp>
      <p:sp>
        <p:nvSpPr>
          <p:cNvPr id="123908" name="Oval 4"/>
          <p:cNvSpPr>
            <a:spLocks noChangeAspect="1" noChangeArrowheads="1"/>
          </p:cNvSpPr>
          <p:nvPr/>
        </p:nvSpPr>
        <p:spPr bwMode="auto">
          <a:xfrm>
            <a:off x="1255713" y="43243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3909" name="Oval 5"/>
          <p:cNvSpPr>
            <a:spLocks noChangeAspect="1" noChangeArrowheads="1"/>
          </p:cNvSpPr>
          <p:nvPr/>
        </p:nvSpPr>
        <p:spPr bwMode="auto">
          <a:xfrm>
            <a:off x="1477963" y="4198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3910" name="Oval 6"/>
          <p:cNvSpPr>
            <a:spLocks noChangeAspect="1" noChangeArrowheads="1"/>
          </p:cNvSpPr>
          <p:nvPr/>
        </p:nvSpPr>
        <p:spPr bwMode="auto">
          <a:xfrm>
            <a:off x="1047750" y="4184650"/>
            <a:ext cx="288925"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3911" name="Oval 7"/>
          <p:cNvSpPr>
            <a:spLocks noChangeAspect="1" noChangeArrowheads="1"/>
          </p:cNvSpPr>
          <p:nvPr/>
        </p:nvSpPr>
        <p:spPr bwMode="auto">
          <a:xfrm>
            <a:off x="1260475" y="4537075"/>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3913" name="Oval 9"/>
          <p:cNvSpPr>
            <a:spLocks noChangeAspect="1" noChangeArrowheads="1"/>
          </p:cNvSpPr>
          <p:nvPr/>
        </p:nvSpPr>
        <p:spPr bwMode="auto">
          <a:xfrm>
            <a:off x="1477963" y="3949700"/>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3914" name="Oval 10"/>
          <p:cNvSpPr>
            <a:spLocks noChangeAspect="1" noChangeArrowheads="1"/>
          </p:cNvSpPr>
          <p:nvPr/>
        </p:nvSpPr>
        <p:spPr bwMode="auto">
          <a:xfrm>
            <a:off x="1417638" y="4705350"/>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3915" name="Oval 11"/>
          <p:cNvSpPr>
            <a:spLocks noChangeAspect="1" noChangeArrowheads="1"/>
          </p:cNvSpPr>
          <p:nvPr/>
        </p:nvSpPr>
        <p:spPr bwMode="auto">
          <a:xfrm>
            <a:off x="1293813" y="49069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3916" name="Oval 12"/>
          <p:cNvSpPr>
            <a:spLocks noChangeAspect="1" noChangeArrowheads="1"/>
          </p:cNvSpPr>
          <p:nvPr/>
        </p:nvSpPr>
        <p:spPr bwMode="auto">
          <a:xfrm>
            <a:off x="1441450" y="5089525"/>
            <a:ext cx="287338"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3917" name="Oval 13"/>
          <p:cNvSpPr>
            <a:spLocks noChangeAspect="1" noChangeArrowheads="1"/>
          </p:cNvSpPr>
          <p:nvPr/>
        </p:nvSpPr>
        <p:spPr bwMode="auto">
          <a:xfrm>
            <a:off x="1346200" y="5310188"/>
            <a:ext cx="288925" cy="26193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3918" name="Oval 14"/>
          <p:cNvSpPr>
            <a:spLocks noChangeAspect="1" noChangeArrowheads="1"/>
          </p:cNvSpPr>
          <p:nvPr/>
        </p:nvSpPr>
        <p:spPr bwMode="auto">
          <a:xfrm>
            <a:off x="585788" y="41576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3919" name="Oval 15"/>
          <p:cNvSpPr>
            <a:spLocks noChangeAspect="1" noChangeArrowheads="1"/>
          </p:cNvSpPr>
          <p:nvPr/>
        </p:nvSpPr>
        <p:spPr bwMode="auto">
          <a:xfrm>
            <a:off x="808038" y="4283075"/>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3920" name="Oval 16"/>
          <p:cNvSpPr>
            <a:spLocks noChangeAspect="1" noChangeArrowheads="1"/>
          </p:cNvSpPr>
          <p:nvPr/>
        </p:nvSpPr>
        <p:spPr bwMode="auto">
          <a:xfrm>
            <a:off x="377825" y="4298950"/>
            <a:ext cx="287338"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3921" name="Oval 17"/>
          <p:cNvSpPr>
            <a:spLocks noChangeAspect="1" noChangeArrowheads="1"/>
          </p:cNvSpPr>
          <p:nvPr/>
        </p:nvSpPr>
        <p:spPr bwMode="auto">
          <a:xfrm>
            <a:off x="590550" y="3944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3922" name="Oval 18"/>
          <p:cNvSpPr>
            <a:spLocks noChangeAspect="1" noChangeArrowheads="1"/>
          </p:cNvSpPr>
          <p:nvPr/>
        </p:nvSpPr>
        <p:spPr bwMode="auto">
          <a:xfrm>
            <a:off x="808038" y="4532313"/>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3923" name="Oval 19"/>
          <p:cNvSpPr>
            <a:spLocks noChangeAspect="1" noChangeArrowheads="1"/>
          </p:cNvSpPr>
          <p:nvPr/>
        </p:nvSpPr>
        <p:spPr bwMode="auto">
          <a:xfrm>
            <a:off x="747713" y="3776663"/>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3924" name="Oval 20"/>
          <p:cNvSpPr>
            <a:spLocks noChangeAspect="1" noChangeArrowheads="1"/>
          </p:cNvSpPr>
          <p:nvPr/>
        </p:nvSpPr>
        <p:spPr bwMode="auto">
          <a:xfrm>
            <a:off x="623888" y="35750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3925" name="Oval 21"/>
          <p:cNvSpPr>
            <a:spLocks noChangeAspect="1" noChangeArrowheads="1"/>
          </p:cNvSpPr>
          <p:nvPr/>
        </p:nvSpPr>
        <p:spPr bwMode="auto">
          <a:xfrm>
            <a:off x="769938" y="3392488"/>
            <a:ext cx="288925" cy="263525"/>
          </a:xfrm>
          <a:prstGeom prst="ellipse">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3926" name="Oval 22"/>
          <p:cNvSpPr>
            <a:spLocks noChangeAspect="1" noChangeArrowheads="1"/>
          </p:cNvSpPr>
          <p:nvPr/>
        </p:nvSpPr>
        <p:spPr bwMode="auto">
          <a:xfrm>
            <a:off x="676275" y="3173413"/>
            <a:ext cx="288925" cy="2619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nvGrpSpPr>
          <p:cNvPr id="123927" name="Group 23"/>
          <p:cNvGrpSpPr>
            <a:grpSpLocks/>
          </p:cNvGrpSpPr>
          <p:nvPr/>
        </p:nvGrpSpPr>
        <p:grpSpPr bwMode="auto">
          <a:xfrm>
            <a:off x="1417638" y="3275013"/>
            <a:ext cx="1309687" cy="1436687"/>
            <a:chOff x="1864" y="2063"/>
            <a:chExt cx="825" cy="905"/>
          </a:xfrm>
        </p:grpSpPr>
        <p:sp>
          <p:nvSpPr>
            <p:cNvPr id="123928" name="Oval 24"/>
            <p:cNvSpPr>
              <a:spLocks noChangeAspect="1" noChangeArrowheads="1"/>
            </p:cNvSpPr>
            <p:nvPr/>
          </p:nvSpPr>
          <p:spPr bwMode="auto">
            <a:xfrm>
              <a:off x="2200" y="2567"/>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3929" name="Oval 25"/>
            <p:cNvSpPr>
              <a:spLocks noChangeAspect="1" noChangeArrowheads="1"/>
            </p:cNvSpPr>
            <p:nvPr/>
          </p:nvSpPr>
          <p:spPr bwMode="auto">
            <a:xfrm>
              <a:off x="2340" y="264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3930" name="Oval 26"/>
            <p:cNvSpPr>
              <a:spLocks noChangeAspect="1" noChangeArrowheads="1"/>
            </p:cNvSpPr>
            <p:nvPr/>
          </p:nvSpPr>
          <p:spPr bwMode="auto">
            <a:xfrm>
              <a:off x="2069" y="2655"/>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3931" name="Oval 27"/>
            <p:cNvSpPr>
              <a:spLocks noChangeAspect="1" noChangeArrowheads="1"/>
            </p:cNvSpPr>
            <p:nvPr/>
          </p:nvSpPr>
          <p:spPr bwMode="auto">
            <a:xfrm>
              <a:off x="2203" y="243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3932" name="Oval 28"/>
            <p:cNvSpPr>
              <a:spLocks noChangeAspect="1" noChangeArrowheads="1"/>
            </p:cNvSpPr>
            <p:nvPr/>
          </p:nvSpPr>
          <p:spPr bwMode="auto">
            <a:xfrm>
              <a:off x="2508" y="260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3933" name="Oval 29"/>
            <p:cNvSpPr>
              <a:spLocks noChangeAspect="1" noChangeArrowheads="1"/>
            </p:cNvSpPr>
            <p:nvPr/>
          </p:nvSpPr>
          <p:spPr bwMode="auto">
            <a:xfrm>
              <a:off x="2340" y="2803"/>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3934" name="Oval 30"/>
            <p:cNvSpPr>
              <a:spLocks noChangeAspect="1" noChangeArrowheads="1"/>
            </p:cNvSpPr>
            <p:nvPr/>
          </p:nvSpPr>
          <p:spPr bwMode="auto">
            <a:xfrm>
              <a:off x="2106"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3935" name="Oval 31"/>
            <p:cNvSpPr>
              <a:spLocks noChangeAspect="1" noChangeArrowheads="1"/>
            </p:cNvSpPr>
            <p:nvPr/>
          </p:nvSpPr>
          <p:spPr bwMode="auto">
            <a:xfrm>
              <a:off x="1944" y="231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3936" name="Oval 32"/>
            <p:cNvSpPr>
              <a:spLocks noChangeAspect="1" noChangeArrowheads="1"/>
            </p:cNvSpPr>
            <p:nvPr/>
          </p:nvSpPr>
          <p:spPr bwMode="auto">
            <a:xfrm>
              <a:off x="1945"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3937" name="Oval 33"/>
            <p:cNvSpPr>
              <a:spLocks noChangeAspect="1" noChangeArrowheads="1"/>
            </p:cNvSpPr>
            <p:nvPr/>
          </p:nvSpPr>
          <p:spPr bwMode="auto">
            <a:xfrm>
              <a:off x="2105" y="231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3938" name="Oval 34"/>
            <p:cNvSpPr>
              <a:spLocks noChangeAspect="1" noChangeArrowheads="1"/>
            </p:cNvSpPr>
            <p:nvPr/>
          </p:nvSpPr>
          <p:spPr bwMode="auto">
            <a:xfrm>
              <a:off x="2196" y="218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3939" name="Oval 35"/>
            <p:cNvSpPr>
              <a:spLocks noChangeAspect="1" noChangeArrowheads="1"/>
            </p:cNvSpPr>
            <p:nvPr/>
          </p:nvSpPr>
          <p:spPr bwMode="auto">
            <a:xfrm>
              <a:off x="1864" y="2184"/>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spTree>
    <p:extLst>
      <p:ext uri="{BB962C8B-B14F-4D97-AF65-F5344CB8AC3E}">
        <p14:creationId xmlns:p14="http://schemas.microsoft.com/office/powerpoint/2010/main" val="1105745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457200" y="136525"/>
            <a:ext cx="8229600" cy="1143000"/>
          </a:xfrm>
          <a:noFill/>
        </p:spPr>
        <p:txBody>
          <a:bodyPr/>
          <a:lstStyle/>
          <a:p>
            <a:pPr eaLnBrk="1" hangingPunct="1"/>
            <a:r>
              <a:rPr lang="en-US" altLang="en-US" smtClean="0"/>
              <a:t>R</a:t>
            </a:r>
            <a:r>
              <a:rPr lang="en-US" altLang="en-US" baseline="-25000" smtClean="0"/>
              <a:t>merge</a:t>
            </a:r>
          </a:p>
        </p:txBody>
      </p:sp>
      <p:graphicFrame>
        <p:nvGraphicFramePr>
          <p:cNvPr id="117763" name="Object 3"/>
          <p:cNvGraphicFramePr>
            <a:graphicFrameLocks noChangeAspect="1"/>
          </p:cNvGraphicFramePr>
          <p:nvPr>
            <p:ph idx="1"/>
          </p:nvPr>
        </p:nvGraphicFramePr>
        <p:xfrm>
          <a:off x="2286000" y="1296988"/>
          <a:ext cx="4570413" cy="1731962"/>
        </p:xfrm>
        <a:graphic>
          <a:graphicData uri="http://schemas.openxmlformats.org/presentationml/2006/ole">
            <mc:AlternateContent xmlns:mc="http://schemas.openxmlformats.org/markup-compatibility/2006">
              <mc:Choice xmlns:v="urn:schemas-microsoft-com:vml" Requires="v">
                <p:oleObj spid="_x0000_s810007" name="Equation" r:id="rId3" imgW="1307532" imgH="495085" progId="Equation.3">
                  <p:embed/>
                </p:oleObj>
              </mc:Choice>
              <mc:Fallback>
                <p:oleObj name="Equation" r:id="rId3" imgW="1307532" imgH="495085"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296988"/>
                        <a:ext cx="4570413" cy="173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08" name="Text Box 4"/>
          <p:cNvSpPr txBox="1">
            <a:spLocks noChangeArrowheads="1"/>
          </p:cNvSpPr>
          <p:nvPr/>
        </p:nvSpPr>
        <p:spPr bwMode="auto">
          <a:xfrm>
            <a:off x="450850" y="3498850"/>
            <a:ext cx="8453438"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800" b="1" smtClean="0">
                <a:solidFill>
                  <a:srgbClr val="000000"/>
                </a:solidFill>
              </a:rPr>
              <a:t>completely random:			0.59</a:t>
            </a:r>
          </a:p>
          <a:p>
            <a:pPr eaLnBrk="1" hangingPunct="1"/>
            <a:r>
              <a:rPr lang="en-US" altLang="en-US" sz="2800" b="1" smtClean="0">
                <a:solidFill>
                  <a:srgbClr val="000000"/>
                </a:solidFill>
              </a:rPr>
              <a:t>weak data (high angle):		0.7- </a:t>
            </a:r>
            <a:r>
              <a:rPr lang="en-US" altLang="en-US" sz="6600" b="1" baseline="-5000" smtClean="0">
                <a:solidFill>
                  <a:srgbClr val="000000"/>
                </a:solidFill>
                <a:cs typeface="Arial" charset="0"/>
              </a:rPr>
              <a:t>∞</a:t>
            </a:r>
          </a:p>
          <a:p>
            <a:pPr eaLnBrk="1" hangingPunct="1">
              <a:spcBef>
                <a:spcPct val="50000"/>
              </a:spcBef>
            </a:pPr>
            <a:r>
              <a:rPr lang="en-US" altLang="en-US" sz="2800" b="1" smtClean="0">
                <a:solidFill>
                  <a:srgbClr val="000000"/>
                </a:solidFill>
              </a:rPr>
              <a:t>wrong symmetry choice?:		~0.2-0.55</a:t>
            </a:r>
          </a:p>
          <a:p>
            <a:pPr eaLnBrk="1" hangingPunct="1">
              <a:spcBef>
                <a:spcPct val="50000"/>
              </a:spcBef>
            </a:pPr>
            <a:r>
              <a:rPr lang="en-US" altLang="en-US" sz="2800" b="1" smtClean="0">
                <a:solidFill>
                  <a:srgbClr val="000000"/>
                </a:solidFill>
              </a:rPr>
              <a:t>small or disordered crystal:	~0.1-0.2</a:t>
            </a:r>
          </a:p>
          <a:p>
            <a:pPr eaLnBrk="1" hangingPunct="1">
              <a:spcBef>
                <a:spcPct val="50000"/>
              </a:spcBef>
            </a:pPr>
            <a:r>
              <a:rPr lang="en-US" altLang="en-US" sz="2800" b="1" smtClean="0">
                <a:solidFill>
                  <a:srgbClr val="000000"/>
                </a:solidFill>
              </a:rPr>
              <a:t>typical:					~ 0.05</a:t>
            </a:r>
          </a:p>
        </p:txBody>
      </p:sp>
      <p:grpSp>
        <p:nvGrpSpPr>
          <p:cNvPr id="21511" name="Group 7"/>
          <p:cNvGrpSpPr>
            <a:grpSpLocks/>
          </p:cNvGrpSpPr>
          <p:nvPr/>
        </p:nvGrpSpPr>
        <p:grpSpPr bwMode="auto">
          <a:xfrm>
            <a:off x="6226175" y="2200275"/>
            <a:ext cx="2484438" cy="822325"/>
            <a:chOff x="3922" y="1386"/>
            <a:chExt cx="1565" cy="518"/>
          </a:xfrm>
        </p:grpSpPr>
        <p:sp>
          <p:nvSpPr>
            <p:cNvPr id="117766" name="Text Box 5"/>
            <p:cNvSpPr txBox="1">
              <a:spLocks noChangeArrowheads="1"/>
            </p:cNvSpPr>
            <p:nvPr/>
          </p:nvSpPr>
          <p:spPr bwMode="auto">
            <a:xfrm>
              <a:off x="4451" y="1386"/>
              <a:ext cx="103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smtClean="0">
                  <a:solidFill>
                    <a:srgbClr val="FF0000"/>
                  </a:solidFill>
                </a:rPr>
                <a:t>blows up</a:t>
              </a:r>
            </a:p>
            <a:p>
              <a:pPr algn="ctr" eaLnBrk="1" hangingPunct="1"/>
              <a:r>
                <a:rPr lang="en-US" altLang="en-US" sz="2400" smtClean="0">
                  <a:solidFill>
                    <a:srgbClr val="FF0000"/>
                  </a:solidFill>
                </a:rPr>
                <a:t>as </a:t>
              </a:r>
              <a:r>
                <a:rPr lang="en-US" altLang="en-US" sz="2400" i="1" smtClean="0">
                  <a:solidFill>
                    <a:srgbClr val="FF0000"/>
                  </a:solidFill>
                </a:rPr>
                <a:t>I</a:t>
              </a:r>
              <a:r>
                <a:rPr lang="en-US" altLang="en-US" sz="2400" i="1" baseline="-25000" smtClean="0">
                  <a:solidFill>
                    <a:srgbClr val="FF0000"/>
                  </a:solidFill>
                </a:rPr>
                <a:t>obs</a:t>
              </a:r>
              <a:r>
                <a:rPr lang="en-US" altLang="en-US" sz="2400" smtClean="0">
                  <a:solidFill>
                    <a:srgbClr val="FF0000"/>
                  </a:solidFill>
                </a:rPr>
                <a:t> </a:t>
              </a:r>
              <a:r>
                <a:rPr lang="en-US" altLang="en-US" sz="2400" smtClean="0">
                  <a:solidFill>
                    <a:srgbClr val="FF0000"/>
                  </a:solidFill>
                  <a:cs typeface="Arial" charset="0"/>
                </a:rPr>
                <a:t>→ 0</a:t>
              </a:r>
            </a:p>
          </p:txBody>
        </p:sp>
        <p:sp>
          <p:nvSpPr>
            <p:cNvPr id="117767" name="Line 6"/>
            <p:cNvSpPr>
              <a:spLocks noChangeShapeType="1"/>
            </p:cNvSpPr>
            <p:nvPr/>
          </p:nvSpPr>
          <p:spPr bwMode="auto">
            <a:xfrm flipH="1">
              <a:off x="3922" y="1641"/>
              <a:ext cx="489" cy="0"/>
            </a:xfrm>
            <a:prstGeom prst="line">
              <a:avLst/>
            </a:prstGeom>
            <a:noFill/>
            <a:ln w="38100">
              <a:solidFill>
                <a:srgbClr val="FF0000"/>
              </a:solidFill>
              <a:round/>
              <a:headEn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spTree>
    <p:extLst>
      <p:ext uri="{BB962C8B-B14F-4D97-AF65-F5344CB8AC3E}">
        <p14:creationId xmlns:p14="http://schemas.microsoft.com/office/powerpoint/2010/main" val="4555832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50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150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1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7200" y="134938"/>
            <a:ext cx="8229600" cy="1143000"/>
          </a:xfrm>
        </p:spPr>
        <p:txBody>
          <a:bodyPr/>
          <a:lstStyle/>
          <a:p>
            <a:pPr eaLnBrk="1" hangingPunct="1"/>
            <a:r>
              <a:rPr lang="en-US" altLang="en-US" smtClean="0"/>
              <a:t>“R” factors</a:t>
            </a:r>
          </a:p>
        </p:txBody>
      </p:sp>
      <p:sp>
        <p:nvSpPr>
          <p:cNvPr id="158725" name="Text Box 5"/>
          <p:cNvSpPr txBox="1">
            <a:spLocks noChangeArrowheads="1"/>
          </p:cNvSpPr>
          <p:nvPr/>
        </p:nvSpPr>
        <p:spPr bwMode="auto">
          <a:xfrm>
            <a:off x="450850" y="1458913"/>
            <a:ext cx="8453438" cy="500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800" b="1" smtClean="0">
                <a:solidFill>
                  <a:srgbClr val="000000"/>
                </a:solidFill>
              </a:rPr>
              <a:t>R</a:t>
            </a:r>
            <a:r>
              <a:rPr lang="en-US" altLang="en-US" sz="2800" b="1" baseline="-25000" smtClean="0">
                <a:solidFill>
                  <a:srgbClr val="000000"/>
                </a:solidFill>
              </a:rPr>
              <a:t>cryst</a:t>
            </a:r>
            <a:r>
              <a:rPr lang="en-US" altLang="en-US" sz="2800" b="1" smtClean="0">
                <a:solidFill>
                  <a:srgbClr val="000000"/>
                </a:solidFill>
              </a:rPr>
              <a:t> (or just “R”)</a:t>
            </a:r>
          </a:p>
          <a:p>
            <a:pPr eaLnBrk="1" hangingPunct="1">
              <a:spcBef>
                <a:spcPct val="50000"/>
              </a:spcBef>
            </a:pPr>
            <a:r>
              <a:rPr lang="en-US" altLang="en-US" sz="2800" b="1" smtClean="0">
                <a:solidFill>
                  <a:srgbClr val="000000"/>
                </a:solidFill>
              </a:rPr>
              <a:t>	observed vs calculated data (Fs)</a:t>
            </a:r>
          </a:p>
          <a:p>
            <a:pPr eaLnBrk="1" hangingPunct="1"/>
            <a:r>
              <a:rPr lang="en-US" altLang="en-US" sz="2800" b="1" smtClean="0">
                <a:solidFill>
                  <a:srgbClr val="000000"/>
                </a:solidFill>
              </a:rPr>
              <a:t>R</a:t>
            </a:r>
            <a:r>
              <a:rPr lang="en-US" altLang="en-US" sz="2800" b="1" baseline="-25000" smtClean="0">
                <a:solidFill>
                  <a:srgbClr val="000000"/>
                </a:solidFill>
              </a:rPr>
              <a:t>free</a:t>
            </a:r>
            <a:r>
              <a:rPr lang="en-US" altLang="en-US" sz="2800" b="1" smtClean="0">
                <a:solidFill>
                  <a:srgbClr val="000000"/>
                </a:solidFill>
              </a:rPr>
              <a:t>		</a:t>
            </a:r>
          </a:p>
          <a:p>
            <a:pPr eaLnBrk="1" hangingPunct="1"/>
            <a:r>
              <a:rPr lang="en-US" altLang="en-US" sz="2800" b="1" smtClean="0">
                <a:solidFill>
                  <a:srgbClr val="000000"/>
                </a:solidFill>
              </a:rPr>
              <a:t>	cross-check with “random” subset of data</a:t>
            </a:r>
          </a:p>
          <a:p>
            <a:pPr eaLnBrk="1" hangingPunct="1"/>
            <a:r>
              <a:rPr lang="en-US" altLang="en-US" sz="2800" b="1" smtClean="0">
                <a:solidFill>
                  <a:srgbClr val="000000"/>
                </a:solidFill>
              </a:rPr>
              <a:t>	should be &lt; 0.3 and &lt; R</a:t>
            </a:r>
            <a:r>
              <a:rPr lang="en-US" altLang="en-US" sz="2800" b="1" baseline="-25000" smtClean="0">
                <a:solidFill>
                  <a:srgbClr val="000000"/>
                </a:solidFill>
              </a:rPr>
              <a:t>cryst</a:t>
            </a:r>
            <a:r>
              <a:rPr lang="en-US" altLang="en-US" sz="2800" b="1" smtClean="0">
                <a:solidFill>
                  <a:srgbClr val="000000"/>
                </a:solidFill>
              </a:rPr>
              <a:t> + 0.1</a:t>
            </a:r>
            <a:endParaRPr lang="en-US" altLang="en-US" sz="6600" b="1" baseline="-5000" smtClean="0">
              <a:solidFill>
                <a:srgbClr val="000000"/>
              </a:solidFill>
              <a:cs typeface="Arial" charset="0"/>
            </a:endParaRPr>
          </a:p>
          <a:p>
            <a:pPr eaLnBrk="1" hangingPunct="1">
              <a:spcBef>
                <a:spcPct val="50000"/>
              </a:spcBef>
            </a:pPr>
            <a:r>
              <a:rPr lang="en-US" altLang="en-US" sz="2800" b="1" smtClean="0">
                <a:solidFill>
                  <a:srgbClr val="000000"/>
                </a:solidFill>
              </a:rPr>
              <a:t>R</a:t>
            </a:r>
            <a:r>
              <a:rPr lang="en-US" altLang="en-US" sz="2800" b="1" baseline="-25000" smtClean="0">
                <a:solidFill>
                  <a:srgbClr val="000000"/>
                </a:solidFill>
              </a:rPr>
              <a:t>sym</a:t>
            </a:r>
            <a:r>
              <a:rPr lang="en-US" altLang="en-US" sz="2800" b="1" smtClean="0">
                <a:solidFill>
                  <a:srgbClr val="000000"/>
                </a:solidFill>
              </a:rPr>
              <a:t>  =  R</a:t>
            </a:r>
            <a:r>
              <a:rPr lang="en-US" altLang="en-US" sz="2800" b="1" baseline="-25000" smtClean="0">
                <a:solidFill>
                  <a:srgbClr val="000000"/>
                </a:solidFill>
              </a:rPr>
              <a:t>merge</a:t>
            </a:r>
            <a:r>
              <a:rPr lang="en-US" altLang="en-US" sz="2800" b="1" smtClean="0">
                <a:solidFill>
                  <a:srgbClr val="000000"/>
                </a:solidFill>
              </a:rPr>
              <a:t>	(self-consistency of data: Is)</a:t>
            </a:r>
            <a:endParaRPr lang="en-US" altLang="en-US" sz="2800" b="1" baseline="-25000" smtClean="0">
              <a:solidFill>
                <a:srgbClr val="000000"/>
              </a:solidFill>
            </a:endParaRPr>
          </a:p>
          <a:p>
            <a:pPr eaLnBrk="1" hangingPunct="1">
              <a:spcBef>
                <a:spcPct val="50000"/>
              </a:spcBef>
            </a:pPr>
            <a:r>
              <a:rPr lang="en-US" altLang="en-US" sz="2800" b="1" smtClean="0">
                <a:solidFill>
                  <a:srgbClr val="000000"/>
                </a:solidFill>
              </a:rPr>
              <a:t>R</a:t>
            </a:r>
            <a:r>
              <a:rPr lang="en-US" altLang="en-US" sz="2800" b="1" baseline="-25000" smtClean="0">
                <a:solidFill>
                  <a:srgbClr val="000000"/>
                </a:solidFill>
              </a:rPr>
              <a:t>rim</a:t>
            </a:r>
            <a:r>
              <a:rPr lang="en-US" altLang="en-US" sz="2800" b="1" smtClean="0">
                <a:solidFill>
                  <a:srgbClr val="000000"/>
                </a:solidFill>
              </a:rPr>
              <a:t>   R</a:t>
            </a:r>
            <a:r>
              <a:rPr lang="en-US" altLang="en-US" sz="2800" b="1" baseline="-25000" smtClean="0">
                <a:solidFill>
                  <a:srgbClr val="000000"/>
                </a:solidFill>
              </a:rPr>
              <a:t>pim</a:t>
            </a:r>
            <a:r>
              <a:rPr lang="en-US" altLang="en-US" sz="2800" b="1" smtClean="0">
                <a:solidFill>
                  <a:srgbClr val="000000"/>
                </a:solidFill>
              </a:rPr>
              <a:t>   R</a:t>
            </a:r>
            <a:r>
              <a:rPr lang="en-US" altLang="en-US" sz="2800" b="1" baseline="-25000" smtClean="0">
                <a:solidFill>
                  <a:srgbClr val="000000"/>
                </a:solidFill>
              </a:rPr>
              <a:t>meas</a:t>
            </a:r>
            <a:r>
              <a:rPr lang="en-US" altLang="en-US" sz="2800" b="1" smtClean="0">
                <a:solidFill>
                  <a:srgbClr val="000000"/>
                </a:solidFill>
              </a:rPr>
              <a:t>   </a:t>
            </a:r>
          </a:p>
          <a:p>
            <a:pPr eaLnBrk="1" hangingPunct="1">
              <a:spcBef>
                <a:spcPct val="50000"/>
              </a:spcBef>
            </a:pPr>
            <a:r>
              <a:rPr lang="en-US" altLang="en-US" sz="2800" b="1" smtClean="0">
                <a:solidFill>
                  <a:srgbClr val="000000"/>
                </a:solidFill>
              </a:rPr>
              <a:t>R</a:t>
            </a:r>
            <a:r>
              <a:rPr lang="en-US" altLang="en-US" sz="2800" b="1" baseline="-25000" smtClean="0">
                <a:solidFill>
                  <a:srgbClr val="000000"/>
                </a:solidFill>
              </a:rPr>
              <a:t>iso</a:t>
            </a:r>
            <a:r>
              <a:rPr lang="en-US" altLang="en-US" sz="2800" b="1" smtClean="0">
                <a:solidFill>
                  <a:srgbClr val="000000"/>
                </a:solidFill>
              </a:rPr>
              <a:t>   R</a:t>
            </a:r>
            <a:r>
              <a:rPr lang="en-US" altLang="en-US" sz="2800" b="1" baseline="-25000" smtClean="0">
                <a:solidFill>
                  <a:srgbClr val="000000"/>
                </a:solidFill>
              </a:rPr>
              <a:t>anom</a:t>
            </a:r>
          </a:p>
          <a:p>
            <a:pPr eaLnBrk="1" hangingPunct="1">
              <a:spcBef>
                <a:spcPct val="50000"/>
              </a:spcBef>
            </a:pPr>
            <a:r>
              <a:rPr lang="en-US" altLang="en-US" sz="2800" b="1" smtClean="0">
                <a:solidFill>
                  <a:srgbClr val="000000"/>
                </a:solidFill>
              </a:rPr>
              <a:t>R</a:t>
            </a:r>
            <a:r>
              <a:rPr lang="en-US" altLang="en-US" sz="2800" b="1" baseline="-25000" smtClean="0">
                <a:solidFill>
                  <a:srgbClr val="000000"/>
                </a:solidFill>
              </a:rPr>
              <a:t>diff</a:t>
            </a:r>
          </a:p>
        </p:txBody>
      </p:sp>
      <p:sp>
        <p:nvSpPr>
          <p:cNvPr id="158726" name="Text Box 6"/>
          <p:cNvSpPr txBox="1">
            <a:spLocks noChangeArrowheads="1"/>
          </p:cNvSpPr>
          <p:nvPr/>
        </p:nvSpPr>
        <p:spPr bwMode="auto">
          <a:xfrm>
            <a:off x="3859213" y="4972050"/>
            <a:ext cx="50704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600" b="1" smtClean="0">
                <a:solidFill>
                  <a:srgbClr val="000000"/>
                </a:solidFill>
              </a:rPr>
              <a:t>R</a:t>
            </a:r>
            <a:r>
              <a:rPr lang="en-US" altLang="en-US" sz="3600" b="1" baseline="-25000" smtClean="0">
                <a:solidFill>
                  <a:srgbClr val="000000"/>
                </a:solidFill>
              </a:rPr>
              <a:t>sym</a:t>
            </a:r>
            <a:r>
              <a:rPr lang="en-US" altLang="en-US" sz="3600" b="1" smtClean="0">
                <a:solidFill>
                  <a:srgbClr val="000000"/>
                </a:solidFill>
              </a:rPr>
              <a:t> is “unfair” to high multiplicity</a:t>
            </a:r>
          </a:p>
        </p:txBody>
      </p:sp>
    </p:spTree>
    <p:extLst>
      <p:ext uri="{BB962C8B-B14F-4D97-AF65-F5344CB8AC3E}">
        <p14:creationId xmlns:p14="http://schemas.microsoft.com/office/powerpoint/2010/main" val="27240702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872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8725">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8725">
                                            <p:txEl>
                                              <p:pRg st="7" end="7"/>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872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ln>
            <a:noFill/>
          </a:ln>
        </p:spPr>
        <p:txBody>
          <a:bodyPr/>
          <a:lstStyle/>
          <a:p>
            <a:r>
              <a:rPr lang="en-US" altLang="en-US" sz="5400" b="1" dirty="0">
                <a:solidFill>
                  <a:schemeClr val="tx1"/>
                </a:solidFill>
                <a:latin typeface="Arial" charset="0"/>
              </a:rPr>
              <a:t>20 Amino Acids</a:t>
            </a:r>
          </a:p>
        </p:txBody>
      </p:sp>
      <p:sp>
        <p:nvSpPr>
          <p:cNvPr id="124931" name="Oval 3"/>
          <p:cNvSpPr>
            <a:spLocks noChangeAspect="1" noChangeArrowheads="1"/>
          </p:cNvSpPr>
          <p:nvPr/>
        </p:nvSpPr>
        <p:spPr bwMode="auto">
          <a:xfrm>
            <a:off x="1255713" y="43243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32" name="Oval 4"/>
          <p:cNvSpPr>
            <a:spLocks noChangeAspect="1" noChangeArrowheads="1"/>
          </p:cNvSpPr>
          <p:nvPr/>
        </p:nvSpPr>
        <p:spPr bwMode="auto">
          <a:xfrm>
            <a:off x="1477963" y="4198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33" name="Oval 5"/>
          <p:cNvSpPr>
            <a:spLocks noChangeAspect="1" noChangeArrowheads="1"/>
          </p:cNvSpPr>
          <p:nvPr/>
        </p:nvSpPr>
        <p:spPr bwMode="auto">
          <a:xfrm>
            <a:off x="1047750" y="4184650"/>
            <a:ext cx="288925"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34" name="Oval 6"/>
          <p:cNvSpPr>
            <a:spLocks noChangeAspect="1" noChangeArrowheads="1"/>
          </p:cNvSpPr>
          <p:nvPr/>
        </p:nvSpPr>
        <p:spPr bwMode="auto">
          <a:xfrm>
            <a:off x="1260475" y="4537075"/>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35" name="Oval 7"/>
          <p:cNvSpPr>
            <a:spLocks noChangeAspect="1" noChangeArrowheads="1"/>
          </p:cNvSpPr>
          <p:nvPr/>
        </p:nvSpPr>
        <p:spPr bwMode="auto">
          <a:xfrm>
            <a:off x="1477963" y="3949700"/>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36" name="Oval 8"/>
          <p:cNvSpPr>
            <a:spLocks noChangeAspect="1" noChangeArrowheads="1"/>
          </p:cNvSpPr>
          <p:nvPr/>
        </p:nvSpPr>
        <p:spPr bwMode="auto">
          <a:xfrm>
            <a:off x="1417638" y="4705350"/>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37" name="Oval 9"/>
          <p:cNvSpPr>
            <a:spLocks noChangeAspect="1" noChangeArrowheads="1"/>
          </p:cNvSpPr>
          <p:nvPr/>
        </p:nvSpPr>
        <p:spPr bwMode="auto">
          <a:xfrm>
            <a:off x="1293813" y="49069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38" name="Oval 10"/>
          <p:cNvSpPr>
            <a:spLocks noChangeAspect="1" noChangeArrowheads="1"/>
          </p:cNvSpPr>
          <p:nvPr/>
        </p:nvSpPr>
        <p:spPr bwMode="auto">
          <a:xfrm>
            <a:off x="1441450" y="5089525"/>
            <a:ext cx="287338"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39" name="Oval 11"/>
          <p:cNvSpPr>
            <a:spLocks noChangeAspect="1" noChangeArrowheads="1"/>
          </p:cNvSpPr>
          <p:nvPr/>
        </p:nvSpPr>
        <p:spPr bwMode="auto">
          <a:xfrm>
            <a:off x="1346200" y="5310188"/>
            <a:ext cx="288925" cy="26193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40" name="Oval 12"/>
          <p:cNvSpPr>
            <a:spLocks noChangeAspect="1" noChangeArrowheads="1"/>
          </p:cNvSpPr>
          <p:nvPr/>
        </p:nvSpPr>
        <p:spPr bwMode="auto">
          <a:xfrm>
            <a:off x="585788" y="41576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41" name="Oval 13"/>
          <p:cNvSpPr>
            <a:spLocks noChangeAspect="1" noChangeArrowheads="1"/>
          </p:cNvSpPr>
          <p:nvPr/>
        </p:nvSpPr>
        <p:spPr bwMode="auto">
          <a:xfrm>
            <a:off x="808038" y="4283075"/>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42" name="Oval 14"/>
          <p:cNvSpPr>
            <a:spLocks noChangeAspect="1" noChangeArrowheads="1"/>
          </p:cNvSpPr>
          <p:nvPr/>
        </p:nvSpPr>
        <p:spPr bwMode="auto">
          <a:xfrm>
            <a:off x="377825" y="4298950"/>
            <a:ext cx="287338"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43" name="Oval 15"/>
          <p:cNvSpPr>
            <a:spLocks noChangeAspect="1" noChangeArrowheads="1"/>
          </p:cNvSpPr>
          <p:nvPr/>
        </p:nvSpPr>
        <p:spPr bwMode="auto">
          <a:xfrm>
            <a:off x="590550" y="3944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44" name="Oval 16"/>
          <p:cNvSpPr>
            <a:spLocks noChangeAspect="1" noChangeArrowheads="1"/>
          </p:cNvSpPr>
          <p:nvPr/>
        </p:nvSpPr>
        <p:spPr bwMode="auto">
          <a:xfrm>
            <a:off x="808038" y="4532313"/>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45" name="Oval 17"/>
          <p:cNvSpPr>
            <a:spLocks noChangeAspect="1" noChangeArrowheads="1"/>
          </p:cNvSpPr>
          <p:nvPr/>
        </p:nvSpPr>
        <p:spPr bwMode="auto">
          <a:xfrm>
            <a:off x="747713" y="3776663"/>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46" name="Oval 18"/>
          <p:cNvSpPr>
            <a:spLocks noChangeAspect="1" noChangeArrowheads="1"/>
          </p:cNvSpPr>
          <p:nvPr/>
        </p:nvSpPr>
        <p:spPr bwMode="auto">
          <a:xfrm>
            <a:off x="623888" y="35750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47" name="Oval 19"/>
          <p:cNvSpPr>
            <a:spLocks noChangeAspect="1" noChangeArrowheads="1"/>
          </p:cNvSpPr>
          <p:nvPr/>
        </p:nvSpPr>
        <p:spPr bwMode="auto">
          <a:xfrm>
            <a:off x="769938" y="3392488"/>
            <a:ext cx="288925" cy="263525"/>
          </a:xfrm>
          <a:prstGeom prst="ellipse">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48" name="Oval 20"/>
          <p:cNvSpPr>
            <a:spLocks noChangeAspect="1" noChangeArrowheads="1"/>
          </p:cNvSpPr>
          <p:nvPr/>
        </p:nvSpPr>
        <p:spPr bwMode="auto">
          <a:xfrm>
            <a:off x="676275" y="3173413"/>
            <a:ext cx="288925" cy="2619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nvGrpSpPr>
          <p:cNvPr id="124949" name="Group 21"/>
          <p:cNvGrpSpPr>
            <a:grpSpLocks/>
          </p:cNvGrpSpPr>
          <p:nvPr/>
        </p:nvGrpSpPr>
        <p:grpSpPr bwMode="auto">
          <a:xfrm>
            <a:off x="1417638" y="3275013"/>
            <a:ext cx="1309687" cy="1436687"/>
            <a:chOff x="1864" y="2063"/>
            <a:chExt cx="825" cy="905"/>
          </a:xfrm>
        </p:grpSpPr>
        <p:sp>
          <p:nvSpPr>
            <p:cNvPr id="124950" name="Oval 22"/>
            <p:cNvSpPr>
              <a:spLocks noChangeAspect="1" noChangeArrowheads="1"/>
            </p:cNvSpPr>
            <p:nvPr/>
          </p:nvSpPr>
          <p:spPr bwMode="auto">
            <a:xfrm>
              <a:off x="2200" y="2567"/>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51" name="Oval 23"/>
            <p:cNvSpPr>
              <a:spLocks noChangeAspect="1" noChangeArrowheads="1"/>
            </p:cNvSpPr>
            <p:nvPr/>
          </p:nvSpPr>
          <p:spPr bwMode="auto">
            <a:xfrm>
              <a:off x="2340" y="264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52" name="Oval 24"/>
            <p:cNvSpPr>
              <a:spLocks noChangeAspect="1" noChangeArrowheads="1"/>
            </p:cNvSpPr>
            <p:nvPr/>
          </p:nvSpPr>
          <p:spPr bwMode="auto">
            <a:xfrm>
              <a:off x="2069" y="2655"/>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53" name="Oval 25"/>
            <p:cNvSpPr>
              <a:spLocks noChangeAspect="1" noChangeArrowheads="1"/>
            </p:cNvSpPr>
            <p:nvPr/>
          </p:nvSpPr>
          <p:spPr bwMode="auto">
            <a:xfrm>
              <a:off x="2203" y="243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54" name="Oval 26"/>
            <p:cNvSpPr>
              <a:spLocks noChangeAspect="1" noChangeArrowheads="1"/>
            </p:cNvSpPr>
            <p:nvPr/>
          </p:nvSpPr>
          <p:spPr bwMode="auto">
            <a:xfrm>
              <a:off x="2508" y="260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55" name="Oval 27"/>
            <p:cNvSpPr>
              <a:spLocks noChangeAspect="1" noChangeArrowheads="1"/>
            </p:cNvSpPr>
            <p:nvPr/>
          </p:nvSpPr>
          <p:spPr bwMode="auto">
            <a:xfrm>
              <a:off x="2340" y="2803"/>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56" name="Oval 28"/>
            <p:cNvSpPr>
              <a:spLocks noChangeAspect="1" noChangeArrowheads="1"/>
            </p:cNvSpPr>
            <p:nvPr/>
          </p:nvSpPr>
          <p:spPr bwMode="auto">
            <a:xfrm>
              <a:off x="2106"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57" name="Oval 29"/>
            <p:cNvSpPr>
              <a:spLocks noChangeAspect="1" noChangeArrowheads="1"/>
            </p:cNvSpPr>
            <p:nvPr/>
          </p:nvSpPr>
          <p:spPr bwMode="auto">
            <a:xfrm>
              <a:off x="1944" y="231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58" name="Oval 30"/>
            <p:cNvSpPr>
              <a:spLocks noChangeAspect="1" noChangeArrowheads="1"/>
            </p:cNvSpPr>
            <p:nvPr/>
          </p:nvSpPr>
          <p:spPr bwMode="auto">
            <a:xfrm>
              <a:off x="1945"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59" name="Oval 31"/>
            <p:cNvSpPr>
              <a:spLocks noChangeAspect="1" noChangeArrowheads="1"/>
            </p:cNvSpPr>
            <p:nvPr/>
          </p:nvSpPr>
          <p:spPr bwMode="auto">
            <a:xfrm>
              <a:off x="2105" y="231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60" name="Oval 32"/>
            <p:cNvSpPr>
              <a:spLocks noChangeAspect="1" noChangeArrowheads="1"/>
            </p:cNvSpPr>
            <p:nvPr/>
          </p:nvSpPr>
          <p:spPr bwMode="auto">
            <a:xfrm>
              <a:off x="2196" y="218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61" name="Oval 33"/>
            <p:cNvSpPr>
              <a:spLocks noChangeAspect="1" noChangeArrowheads="1"/>
            </p:cNvSpPr>
            <p:nvPr/>
          </p:nvSpPr>
          <p:spPr bwMode="auto">
            <a:xfrm>
              <a:off x="1864" y="2184"/>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24962" name="Group 34"/>
          <p:cNvGrpSpPr>
            <a:grpSpLocks/>
          </p:cNvGrpSpPr>
          <p:nvPr/>
        </p:nvGrpSpPr>
        <p:grpSpPr bwMode="auto">
          <a:xfrm>
            <a:off x="3168650" y="3389313"/>
            <a:ext cx="984250" cy="1231900"/>
            <a:chOff x="935" y="3260"/>
            <a:chExt cx="620" cy="776"/>
          </a:xfrm>
        </p:grpSpPr>
        <p:sp>
          <p:nvSpPr>
            <p:cNvPr id="124963" name="Oval 35"/>
            <p:cNvSpPr>
              <a:spLocks noChangeAspect="1" noChangeArrowheads="1"/>
            </p:cNvSpPr>
            <p:nvPr/>
          </p:nvSpPr>
          <p:spPr bwMode="auto">
            <a:xfrm>
              <a:off x="1065" y="363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64" name="Oval 36"/>
            <p:cNvSpPr>
              <a:spLocks noChangeAspect="1" noChangeArrowheads="1"/>
            </p:cNvSpPr>
            <p:nvPr/>
          </p:nvSpPr>
          <p:spPr bwMode="auto">
            <a:xfrm>
              <a:off x="1206" y="371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65" name="Oval 37"/>
            <p:cNvSpPr>
              <a:spLocks noChangeAspect="1" noChangeArrowheads="1"/>
            </p:cNvSpPr>
            <p:nvPr/>
          </p:nvSpPr>
          <p:spPr bwMode="auto">
            <a:xfrm>
              <a:off x="935" y="3723"/>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66" name="Oval 38"/>
            <p:cNvSpPr>
              <a:spLocks noChangeAspect="1" noChangeArrowheads="1"/>
            </p:cNvSpPr>
            <p:nvPr/>
          </p:nvSpPr>
          <p:spPr bwMode="auto">
            <a:xfrm>
              <a:off x="1069" y="350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67" name="Oval 39"/>
            <p:cNvSpPr>
              <a:spLocks noChangeAspect="1" noChangeArrowheads="1"/>
            </p:cNvSpPr>
            <p:nvPr/>
          </p:nvSpPr>
          <p:spPr bwMode="auto">
            <a:xfrm>
              <a:off x="1373" y="3676"/>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68" name="Oval 40"/>
            <p:cNvSpPr>
              <a:spLocks noChangeAspect="1" noChangeArrowheads="1"/>
            </p:cNvSpPr>
            <p:nvPr/>
          </p:nvSpPr>
          <p:spPr bwMode="auto">
            <a:xfrm>
              <a:off x="1206" y="387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69" name="Oval 41"/>
            <p:cNvSpPr>
              <a:spLocks noChangeAspect="1" noChangeArrowheads="1"/>
            </p:cNvSpPr>
            <p:nvPr/>
          </p:nvSpPr>
          <p:spPr bwMode="auto">
            <a:xfrm>
              <a:off x="1168" y="339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70" name="Oval 42"/>
            <p:cNvSpPr>
              <a:spLocks noChangeAspect="1" noChangeArrowheads="1"/>
            </p:cNvSpPr>
            <p:nvPr/>
          </p:nvSpPr>
          <p:spPr bwMode="auto">
            <a:xfrm>
              <a:off x="1131" y="326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4971" name="Oval 43"/>
            <p:cNvSpPr>
              <a:spLocks noChangeAspect="1" noChangeArrowheads="1"/>
            </p:cNvSpPr>
            <p:nvPr/>
          </p:nvSpPr>
          <p:spPr bwMode="auto">
            <a:xfrm>
              <a:off x="956" y="3400"/>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spTree>
    <p:extLst>
      <p:ext uri="{BB962C8B-B14F-4D97-AF65-F5344CB8AC3E}">
        <p14:creationId xmlns:p14="http://schemas.microsoft.com/office/powerpoint/2010/main" val="26126408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ln>
            <a:noFill/>
          </a:ln>
        </p:spPr>
        <p:txBody>
          <a:bodyPr/>
          <a:lstStyle/>
          <a:p>
            <a:r>
              <a:rPr lang="en-US" altLang="en-US" sz="5400" b="1" dirty="0">
                <a:solidFill>
                  <a:schemeClr val="tx1"/>
                </a:solidFill>
                <a:latin typeface="Arial" charset="0"/>
              </a:rPr>
              <a:t>20 Amino Acids</a:t>
            </a:r>
          </a:p>
        </p:txBody>
      </p:sp>
      <p:sp>
        <p:nvSpPr>
          <p:cNvPr id="125955" name="Oval 3"/>
          <p:cNvSpPr>
            <a:spLocks noChangeAspect="1" noChangeArrowheads="1"/>
          </p:cNvSpPr>
          <p:nvPr/>
        </p:nvSpPr>
        <p:spPr bwMode="auto">
          <a:xfrm>
            <a:off x="1255713" y="43243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56" name="Oval 4"/>
          <p:cNvSpPr>
            <a:spLocks noChangeAspect="1" noChangeArrowheads="1"/>
          </p:cNvSpPr>
          <p:nvPr/>
        </p:nvSpPr>
        <p:spPr bwMode="auto">
          <a:xfrm>
            <a:off x="1477963" y="4198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57" name="Oval 5"/>
          <p:cNvSpPr>
            <a:spLocks noChangeAspect="1" noChangeArrowheads="1"/>
          </p:cNvSpPr>
          <p:nvPr/>
        </p:nvSpPr>
        <p:spPr bwMode="auto">
          <a:xfrm>
            <a:off x="1047750" y="4184650"/>
            <a:ext cx="288925"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58" name="Oval 6"/>
          <p:cNvSpPr>
            <a:spLocks noChangeAspect="1" noChangeArrowheads="1"/>
          </p:cNvSpPr>
          <p:nvPr/>
        </p:nvSpPr>
        <p:spPr bwMode="auto">
          <a:xfrm>
            <a:off x="1260475" y="4537075"/>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59" name="Oval 7"/>
          <p:cNvSpPr>
            <a:spLocks noChangeAspect="1" noChangeArrowheads="1"/>
          </p:cNvSpPr>
          <p:nvPr/>
        </p:nvSpPr>
        <p:spPr bwMode="auto">
          <a:xfrm>
            <a:off x="1477963" y="3949700"/>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60" name="Oval 8"/>
          <p:cNvSpPr>
            <a:spLocks noChangeAspect="1" noChangeArrowheads="1"/>
          </p:cNvSpPr>
          <p:nvPr/>
        </p:nvSpPr>
        <p:spPr bwMode="auto">
          <a:xfrm>
            <a:off x="1417638" y="4705350"/>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61" name="Oval 9"/>
          <p:cNvSpPr>
            <a:spLocks noChangeAspect="1" noChangeArrowheads="1"/>
          </p:cNvSpPr>
          <p:nvPr/>
        </p:nvSpPr>
        <p:spPr bwMode="auto">
          <a:xfrm>
            <a:off x="1293813" y="49069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62" name="Oval 10"/>
          <p:cNvSpPr>
            <a:spLocks noChangeAspect="1" noChangeArrowheads="1"/>
          </p:cNvSpPr>
          <p:nvPr/>
        </p:nvSpPr>
        <p:spPr bwMode="auto">
          <a:xfrm>
            <a:off x="1441450" y="5089525"/>
            <a:ext cx="287338"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63" name="Oval 11"/>
          <p:cNvSpPr>
            <a:spLocks noChangeAspect="1" noChangeArrowheads="1"/>
          </p:cNvSpPr>
          <p:nvPr/>
        </p:nvSpPr>
        <p:spPr bwMode="auto">
          <a:xfrm>
            <a:off x="1346200" y="5310188"/>
            <a:ext cx="288925" cy="26193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64" name="Oval 12"/>
          <p:cNvSpPr>
            <a:spLocks noChangeAspect="1" noChangeArrowheads="1"/>
          </p:cNvSpPr>
          <p:nvPr/>
        </p:nvSpPr>
        <p:spPr bwMode="auto">
          <a:xfrm>
            <a:off x="585788" y="41576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65" name="Oval 13"/>
          <p:cNvSpPr>
            <a:spLocks noChangeAspect="1" noChangeArrowheads="1"/>
          </p:cNvSpPr>
          <p:nvPr/>
        </p:nvSpPr>
        <p:spPr bwMode="auto">
          <a:xfrm>
            <a:off x="808038" y="4283075"/>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66" name="Oval 14"/>
          <p:cNvSpPr>
            <a:spLocks noChangeAspect="1" noChangeArrowheads="1"/>
          </p:cNvSpPr>
          <p:nvPr/>
        </p:nvSpPr>
        <p:spPr bwMode="auto">
          <a:xfrm>
            <a:off x="377825" y="4298950"/>
            <a:ext cx="287338"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67" name="Oval 15"/>
          <p:cNvSpPr>
            <a:spLocks noChangeAspect="1" noChangeArrowheads="1"/>
          </p:cNvSpPr>
          <p:nvPr/>
        </p:nvSpPr>
        <p:spPr bwMode="auto">
          <a:xfrm>
            <a:off x="590550" y="3944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68" name="Oval 16"/>
          <p:cNvSpPr>
            <a:spLocks noChangeAspect="1" noChangeArrowheads="1"/>
          </p:cNvSpPr>
          <p:nvPr/>
        </p:nvSpPr>
        <p:spPr bwMode="auto">
          <a:xfrm>
            <a:off x="808038" y="4532313"/>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69" name="Oval 17"/>
          <p:cNvSpPr>
            <a:spLocks noChangeAspect="1" noChangeArrowheads="1"/>
          </p:cNvSpPr>
          <p:nvPr/>
        </p:nvSpPr>
        <p:spPr bwMode="auto">
          <a:xfrm>
            <a:off x="747713" y="3776663"/>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70" name="Oval 18"/>
          <p:cNvSpPr>
            <a:spLocks noChangeAspect="1" noChangeArrowheads="1"/>
          </p:cNvSpPr>
          <p:nvPr/>
        </p:nvSpPr>
        <p:spPr bwMode="auto">
          <a:xfrm>
            <a:off x="623888" y="35750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71" name="Oval 19"/>
          <p:cNvSpPr>
            <a:spLocks noChangeAspect="1" noChangeArrowheads="1"/>
          </p:cNvSpPr>
          <p:nvPr/>
        </p:nvSpPr>
        <p:spPr bwMode="auto">
          <a:xfrm>
            <a:off x="769938" y="3392488"/>
            <a:ext cx="288925" cy="263525"/>
          </a:xfrm>
          <a:prstGeom prst="ellipse">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72" name="Oval 20"/>
          <p:cNvSpPr>
            <a:spLocks noChangeAspect="1" noChangeArrowheads="1"/>
          </p:cNvSpPr>
          <p:nvPr/>
        </p:nvSpPr>
        <p:spPr bwMode="auto">
          <a:xfrm>
            <a:off x="676275" y="3173413"/>
            <a:ext cx="288925" cy="2619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nvGrpSpPr>
          <p:cNvPr id="125973" name="Group 21"/>
          <p:cNvGrpSpPr>
            <a:grpSpLocks/>
          </p:cNvGrpSpPr>
          <p:nvPr/>
        </p:nvGrpSpPr>
        <p:grpSpPr bwMode="auto">
          <a:xfrm>
            <a:off x="1417638" y="3275013"/>
            <a:ext cx="1309687" cy="1436687"/>
            <a:chOff x="1864" y="2063"/>
            <a:chExt cx="825" cy="905"/>
          </a:xfrm>
        </p:grpSpPr>
        <p:sp>
          <p:nvSpPr>
            <p:cNvPr id="125974" name="Oval 22"/>
            <p:cNvSpPr>
              <a:spLocks noChangeAspect="1" noChangeArrowheads="1"/>
            </p:cNvSpPr>
            <p:nvPr/>
          </p:nvSpPr>
          <p:spPr bwMode="auto">
            <a:xfrm>
              <a:off x="2200" y="2567"/>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75" name="Oval 23"/>
            <p:cNvSpPr>
              <a:spLocks noChangeAspect="1" noChangeArrowheads="1"/>
            </p:cNvSpPr>
            <p:nvPr/>
          </p:nvSpPr>
          <p:spPr bwMode="auto">
            <a:xfrm>
              <a:off x="2340" y="264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76" name="Oval 24"/>
            <p:cNvSpPr>
              <a:spLocks noChangeAspect="1" noChangeArrowheads="1"/>
            </p:cNvSpPr>
            <p:nvPr/>
          </p:nvSpPr>
          <p:spPr bwMode="auto">
            <a:xfrm>
              <a:off x="2069" y="2655"/>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77" name="Oval 25"/>
            <p:cNvSpPr>
              <a:spLocks noChangeAspect="1" noChangeArrowheads="1"/>
            </p:cNvSpPr>
            <p:nvPr/>
          </p:nvSpPr>
          <p:spPr bwMode="auto">
            <a:xfrm>
              <a:off x="2203" y="243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78" name="Oval 26"/>
            <p:cNvSpPr>
              <a:spLocks noChangeAspect="1" noChangeArrowheads="1"/>
            </p:cNvSpPr>
            <p:nvPr/>
          </p:nvSpPr>
          <p:spPr bwMode="auto">
            <a:xfrm>
              <a:off x="2508" y="260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79" name="Oval 27"/>
            <p:cNvSpPr>
              <a:spLocks noChangeAspect="1" noChangeArrowheads="1"/>
            </p:cNvSpPr>
            <p:nvPr/>
          </p:nvSpPr>
          <p:spPr bwMode="auto">
            <a:xfrm>
              <a:off x="2340" y="2803"/>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80" name="Oval 28"/>
            <p:cNvSpPr>
              <a:spLocks noChangeAspect="1" noChangeArrowheads="1"/>
            </p:cNvSpPr>
            <p:nvPr/>
          </p:nvSpPr>
          <p:spPr bwMode="auto">
            <a:xfrm>
              <a:off x="2106"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81" name="Oval 29"/>
            <p:cNvSpPr>
              <a:spLocks noChangeAspect="1" noChangeArrowheads="1"/>
            </p:cNvSpPr>
            <p:nvPr/>
          </p:nvSpPr>
          <p:spPr bwMode="auto">
            <a:xfrm>
              <a:off x="1944" y="231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82" name="Oval 30"/>
            <p:cNvSpPr>
              <a:spLocks noChangeAspect="1" noChangeArrowheads="1"/>
            </p:cNvSpPr>
            <p:nvPr/>
          </p:nvSpPr>
          <p:spPr bwMode="auto">
            <a:xfrm>
              <a:off x="1945"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83" name="Oval 31"/>
            <p:cNvSpPr>
              <a:spLocks noChangeAspect="1" noChangeArrowheads="1"/>
            </p:cNvSpPr>
            <p:nvPr/>
          </p:nvSpPr>
          <p:spPr bwMode="auto">
            <a:xfrm>
              <a:off x="2105" y="231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84" name="Oval 32"/>
            <p:cNvSpPr>
              <a:spLocks noChangeAspect="1" noChangeArrowheads="1"/>
            </p:cNvSpPr>
            <p:nvPr/>
          </p:nvSpPr>
          <p:spPr bwMode="auto">
            <a:xfrm>
              <a:off x="2196" y="218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85" name="Oval 33"/>
            <p:cNvSpPr>
              <a:spLocks noChangeAspect="1" noChangeArrowheads="1"/>
            </p:cNvSpPr>
            <p:nvPr/>
          </p:nvSpPr>
          <p:spPr bwMode="auto">
            <a:xfrm>
              <a:off x="1864" y="2184"/>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25986" name="Group 34"/>
          <p:cNvGrpSpPr>
            <a:grpSpLocks/>
          </p:cNvGrpSpPr>
          <p:nvPr/>
        </p:nvGrpSpPr>
        <p:grpSpPr bwMode="auto">
          <a:xfrm flipV="1">
            <a:off x="2427288" y="3911600"/>
            <a:ext cx="984250" cy="1231900"/>
            <a:chOff x="935" y="3260"/>
            <a:chExt cx="620" cy="776"/>
          </a:xfrm>
        </p:grpSpPr>
        <p:sp>
          <p:nvSpPr>
            <p:cNvPr id="125987" name="Oval 35"/>
            <p:cNvSpPr>
              <a:spLocks noChangeAspect="1" noChangeArrowheads="1"/>
            </p:cNvSpPr>
            <p:nvPr/>
          </p:nvSpPr>
          <p:spPr bwMode="auto">
            <a:xfrm>
              <a:off x="1065" y="363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88" name="Oval 36"/>
            <p:cNvSpPr>
              <a:spLocks noChangeAspect="1" noChangeArrowheads="1"/>
            </p:cNvSpPr>
            <p:nvPr/>
          </p:nvSpPr>
          <p:spPr bwMode="auto">
            <a:xfrm>
              <a:off x="1206" y="371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89" name="Oval 37"/>
            <p:cNvSpPr>
              <a:spLocks noChangeAspect="1" noChangeArrowheads="1"/>
            </p:cNvSpPr>
            <p:nvPr/>
          </p:nvSpPr>
          <p:spPr bwMode="auto">
            <a:xfrm>
              <a:off x="935" y="3723"/>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90" name="Oval 38"/>
            <p:cNvSpPr>
              <a:spLocks noChangeAspect="1" noChangeArrowheads="1"/>
            </p:cNvSpPr>
            <p:nvPr/>
          </p:nvSpPr>
          <p:spPr bwMode="auto">
            <a:xfrm>
              <a:off x="1069" y="350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91" name="Oval 39"/>
            <p:cNvSpPr>
              <a:spLocks noChangeAspect="1" noChangeArrowheads="1"/>
            </p:cNvSpPr>
            <p:nvPr/>
          </p:nvSpPr>
          <p:spPr bwMode="auto">
            <a:xfrm>
              <a:off x="1373" y="3676"/>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92" name="Oval 40"/>
            <p:cNvSpPr>
              <a:spLocks noChangeAspect="1" noChangeArrowheads="1"/>
            </p:cNvSpPr>
            <p:nvPr/>
          </p:nvSpPr>
          <p:spPr bwMode="auto">
            <a:xfrm>
              <a:off x="1206" y="387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93" name="Oval 41"/>
            <p:cNvSpPr>
              <a:spLocks noChangeAspect="1" noChangeArrowheads="1"/>
            </p:cNvSpPr>
            <p:nvPr/>
          </p:nvSpPr>
          <p:spPr bwMode="auto">
            <a:xfrm>
              <a:off x="1168" y="339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94" name="Oval 42"/>
            <p:cNvSpPr>
              <a:spLocks noChangeAspect="1" noChangeArrowheads="1"/>
            </p:cNvSpPr>
            <p:nvPr/>
          </p:nvSpPr>
          <p:spPr bwMode="auto">
            <a:xfrm>
              <a:off x="1131" y="326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5995" name="Oval 43"/>
            <p:cNvSpPr>
              <a:spLocks noChangeAspect="1" noChangeArrowheads="1"/>
            </p:cNvSpPr>
            <p:nvPr/>
          </p:nvSpPr>
          <p:spPr bwMode="auto">
            <a:xfrm>
              <a:off x="956" y="3400"/>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spTree>
    <p:extLst>
      <p:ext uri="{BB962C8B-B14F-4D97-AF65-F5344CB8AC3E}">
        <p14:creationId xmlns:p14="http://schemas.microsoft.com/office/powerpoint/2010/main" val="21156895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ln>
            <a:noFill/>
          </a:ln>
        </p:spPr>
        <p:txBody>
          <a:bodyPr/>
          <a:lstStyle/>
          <a:p>
            <a:r>
              <a:rPr lang="en-US" altLang="en-US" sz="5400" b="1" dirty="0">
                <a:solidFill>
                  <a:schemeClr val="tx1"/>
                </a:solidFill>
                <a:latin typeface="Arial" charset="0"/>
              </a:rPr>
              <a:t>20 Amino Acids</a:t>
            </a:r>
          </a:p>
        </p:txBody>
      </p:sp>
      <p:sp>
        <p:nvSpPr>
          <p:cNvPr id="126979" name="Oval 3"/>
          <p:cNvSpPr>
            <a:spLocks noChangeAspect="1" noChangeArrowheads="1"/>
          </p:cNvSpPr>
          <p:nvPr/>
        </p:nvSpPr>
        <p:spPr bwMode="auto">
          <a:xfrm>
            <a:off x="1255713" y="43243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6980" name="Oval 4"/>
          <p:cNvSpPr>
            <a:spLocks noChangeAspect="1" noChangeArrowheads="1"/>
          </p:cNvSpPr>
          <p:nvPr/>
        </p:nvSpPr>
        <p:spPr bwMode="auto">
          <a:xfrm>
            <a:off x="1477963" y="4198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6981" name="Oval 5"/>
          <p:cNvSpPr>
            <a:spLocks noChangeAspect="1" noChangeArrowheads="1"/>
          </p:cNvSpPr>
          <p:nvPr/>
        </p:nvSpPr>
        <p:spPr bwMode="auto">
          <a:xfrm>
            <a:off x="1047750" y="4184650"/>
            <a:ext cx="288925"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6982" name="Oval 6"/>
          <p:cNvSpPr>
            <a:spLocks noChangeAspect="1" noChangeArrowheads="1"/>
          </p:cNvSpPr>
          <p:nvPr/>
        </p:nvSpPr>
        <p:spPr bwMode="auto">
          <a:xfrm>
            <a:off x="1260475" y="4537075"/>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6983" name="Oval 7"/>
          <p:cNvSpPr>
            <a:spLocks noChangeAspect="1" noChangeArrowheads="1"/>
          </p:cNvSpPr>
          <p:nvPr/>
        </p:nvSpPr>
        <p:spPr bwMode="auto">
          <a:xfrm>
            <a:off x="1477963" y="3949700"/>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6984" name="Oval 8"/>
          <p:cNvSpPr>
            <a:spLocks noChangeAspect="1" noChangeArrowheads="1"/>
          </p:cNvSpPr>
          <p:nvPr/>
        </p:nvSpPr>
        <p:spPr bwMode="auto">
          <a:xfrm>
            <a:off x="1417638" y="4705350"/>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6985" name="Oval 9"/>
          <p:cNvSpPr>
            <a:spLocks noChangeAspect="1" noChangeArrowheads="1"/>
          </p:cNvSpPr>
          <p:nvPr/>
        </p:nvSpPr>
        <p:spPr bwMode="auto">
          <a:xfrm>
            <a:off x="1293813" y="49069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6986" name="Oval 10"/>
          <p:cNvSpPr>
            <a:spLocks noChangeAspect="1" noChangeArrowheads="1"/>
          </p:cNvSpPr>
          <p:nvPr/>
        </p:nvSpPr>
        <p:spPr bwMode="auto">
          <a:xfrm>
            <a:off x="1441450" y="5089525"/>
            <a:ext cx="287338"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6987" name="Oval 11"/>
          <p:cNvSpPr>
            <a:spLocks noChangeAspect="1" noChangeArrowheads="1"/>
          </p:cNvSpPr>
          <p:nvPr/>
        </p:nvSpPr>
        <p:spPr bwMode="auto">
          <a:xfrm>
            <a:off x="1346200" y="5310188"/>
            <a:ext cx="288925" cy="26193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6988" name="Oval 12"/>
          <p:cNvSpPr>
            <a:spLocks noChangeAspect="1" noChangeArrowheads="1"/>
          </p:cNvSpPr>
          <p:nvPr/>
        </p:nvSpPr>
        <p:spPr bwMode="auto">
          <a:xfrm>
            <a:off x="585788" y="41576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6989" name="Oval 13"/>
          <p:cNvSpPr>
            <a:spLocks noChangeAspect="1" noChangeArrowheads="1"/>
          </p:cNvSpPr>
          <p:nvPr/>
        </p:nvSpPr>
        <p:spPr bwMode="auto">
          <a:xfrm>
            <a:off x="808038" y="4283075"/>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6990" name="Oval 14"/>
          <p:cNvSpPr>
            <a:spLocks noChangeAspect="1" noChangeArrowheads="1"/>
          </p:cNvSpPr>
          <p:nvPr/>
        </p:nvSpPr>
        <p:spPr bwMode="auto">
          <a:xfrm>
            <a:off x="377825" y="4298950"/>
            <a:ext cx="287338"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6991" name="Oval 15"/>
          <p:cNvSpPr>
            <a:spLocks noChangeAspect="1" noChangeArrowheads="1"/>
          </p:cNvSpPr>
          <p:nvPr/>
        </p:nvSpPr>
        <p:spPr bwMode="auto">
          <a:xfrm>
            <a:off x="590550" y="3944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6992" name="Oval 16"/>
          <p:cNvSpPr>
            <a:spLocks noChangeAspect="1" noChangeArrowheads="1"/>
          </p:cNvSpPr>
          <p:nvPr/>
        </p:nvSpPr>
        <p:spPr bwMode="auto">
          <a:xfrm>
            <a:off x="808038" y="4532313"/>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6993" name="Oval 17"/>
          <p:cNvSpPr>
            <a:spLocks noChangeAspect="1" noChangeArrowheads="1"/>
          </p:cNvSpPr>
          <p:nvPr/>
        </p:nvSpPr>
        <p:spPr bwMode="auto">
          <a:xfrm>
            <a:off x="747713" y="3776663"/>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6994" name="Oval 18"/>
          <p:cNvSpPr>
            <a:spLocks noChangeAspect="1" noChangeArrowheads="1"/>
          </p:cNvSpPr>
          <p:nvPr/>
        </p:nvSpPr>
        <p:spPr bwMode="auto">
          <a:xfrm>
            <a:off x="623888" y="35750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6995" name="Oval 19"/>
          <p:cNvSpPr>
            <a:spLocks noChangeAspect="1" noChangeArrowheads="1"/>
          </p:cNvSpPr>
          <p:nvPr/>
        </p:nvSpPr>
        <p:spPr bwMode="auto">
          <a:xfrm>
            <a:off x="769938" y="3392488"/>
            <a:ext cx="288925" cy="263525"/>
          </a:xfrm>
          <a:prstGeom prst="ellipse">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6996" name="Oval 20"/>
          <p:cNvSpPr>
            <a:spLocks noChangeAspect="1" noChangeArrowheads="1"/>
          </p:cNvSpPr>
          <p:nvPr/>
        </p:nvSpPr>
        <p:spPr bwMode="auto">
          <a:xfrm>
            <a:off x="676275" y="3173413"/>
            <a:ext cx="288925" cy="2619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nvGrpSpPr>
          <p:cNvPr id="126997" name="Group 21"/>
          <p:cNvGrpSpPr>
            <a:grpSpLocks/>
          </p:cNvGrpSpPr>
          <p:nvPr/>
        </p:nvGrpSpPr>
        <p:grpSpPr bwMode="auto">
          <a:xfrm>
            <a:off x="1417638" y="3275013"/>
            <a:ext cx="1309687" cy="1436687"/>
            <a:chOff x="1864" y="2063"/>
            <a:chExt cx="825" cy="905"/>
          </a:xfrm>
        </p:grpSpPr>
        <p:sp>
          <p:nvSpPr>
            <p:cNvPr id="126998" name="Oval 22"/>
            <p:cNvSpPr>
              <a:spLocks noChangeAspect="1" noChangeArrowheads="1"/>
            </p:cNvSpPr>
            <p:nvPr/>
          </p:nvSpPr>
          <p:spPr bwMode="auto">
            <a:xfrm>
              <a:off x="2200" y="2567"/>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6999" name="Oval 23"/>
            <p:cNvSpPr>
              <a:spLocks noChangeAspect="1" noChangeArrowheads="1"/>
            </p:cNvSpPr>
            <p:nvPr/>
          </p:nvSpPr>
          <p:spPr bwMode="auto">
            <a:xfrm>
              <a:off x="2340" y="264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7000" name="Oval 24"/>
            <p:cNvSpPr>
              <a:spLocks noChangeAspect="1" noChangeArrowheads="1"/>
            </p:cNvSpPr>
            <p:nvPr/>
          </p:nvSpPr>
          <p:spPr bwMode="auto">
            <a:xfrm>
              <a:off x="2069" y="2655"/>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7001" name="Oval 25"/>
            <p:cNvSpPr>
              <a:spLocks noChangeAspect="1" noChangeArrowheads="1"/>
            </p:cNvSpPr>
            <p:nvPr/>
          </p:nvSpPr>
          <p:spPr bwMode="auto">
            <a:xfrm>
              <a:off x="2203" y="243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7002" name="Oval 26"/>
            <p:cNvSpPr>
              <a:spLocks noChangeAspect="1" noChangeArrowheads="1"/>
            </p:cNvSpPr>
            <p:nvPr/>
          </p:nvSpPr>
          <p:spPr bwMode="auto">
            <a:xfrm>
              <a:off x="2508" y="260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7003" name="Oval 27"/>
            <p:cNvSpPr>
              <a:spLocks noChangeAspect="1" noChangeArrowheads="1"/>
            </p:cNvSpPr>
            <p:nvPr/>
          </p:nvSpPr>
          <p:spPr bwMode="auto">
            <a:xfrm>
              <a:off x="2340" y="2803"/>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7004" name="Oval 28"/>
            <p:cNvSpPr>
              <a:spLocks noChangeAspect="1" noChangeArrowheads="1"/>
            </p:cNvSpPr>
            <p:nvPr/>
          </p:nvSpPr>
          <p:spPr bwMode="auto">
            <a:xfrm>
              <a:off x="2106"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7005" name="Oval 29"/>
            <p:cNvSpPr>
              <a:spLocks noChangeAspect="1" noChangeArrowheads="1"/>
            </p:cNvSpPr>
            <p:nvPr/>
          </p:nvSpPr>
          <p:spPr bwMode="auto">
            <a:xfrm>
              <a:off x="1944" y="231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7006" name="Oval 30"/>
            <p:cNvSpPr>
              <a:spLocks noChangeAspect="1" noChangeArrowheads="1"/>
            </p:cNvSpPr>
            <p:nvPr/>
          </p:nvSpPr>
          <p:spPr bwMode="auto">
            <a:xfrm>
              <a:off x="1945"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7007" name="Oval 31"/>
            <p:cNvSpPr>
              <a:spLocks noChangeAspect="1" noChangeArrowheads="1"/>
            </p:cNvSpPr>
            <p:nvPr/>
          </p:nvSpPr>
          <p:spPr bwMode="auto">
            <a:xfrm>
              <a:off x="2105" y="231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7008" name="Oval 32"/>
            <p:cNvSpPr>
              <a:spLocks noChangeAspect="1" noChangeArrowheads="1"/>
            </p:cNvSpPr>
            <p:nvPr/>
          </p:nvSpPr>
          <p:spPr bwMode="auto">
            <a:xfrm>
              <a:off x="2196" y="218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7009" name="Oval 33"/>
            <p:cNvSpPr>
              <a:spLocks noChangeAspect="1" noChangeArrowheads="1"/>
            </p:cNvSpPr>
            <p:nvPr/>
          </p:nvSpPr>
          <p:spPr bwMode="auto">
            <a:xfrm>
              <a:off x="1864" y="2184"/>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27010" name="Group 34"/>
          <p:cNvGrpSpPr>
            <a:grpSpLocks/>
          </p:cNvGrpSpPr>
          <p:nvPr/>
        </p:nvGrpSpPr>
        <p:grpSpPr bwMode="auto">
          <a:xfrm flipV="1">
            <a:off x="2427288" y="3911600"/>
            <a:ext cx="984250" cy="1231900"/>
            <a:chOff x="935" y="3260"/>
            <a:chExt cx="620" cy="776"/>
          </a:xfrm>
        </p:grpSpPr>
        <p:sp>
          <p:nvSpPr>
            <p:cNvPr id="127011" name="Oval 35"/>
            <p:cNvSpPr>
              <a:spLocks noChangeAspect="1" noChangeArrowheads="1"/>
            </p:cNvSpPr>
            <p:nvPr/>
          </p:nvSpPr>
          <p:spPr bwMode="auto">
            <a:xfrm>
              <a:off x="1065" y="363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7012" name="Oval 36"/>
            <p:cNvSpPr>
              <a:spLocks noChangeAspect="1" noChangeArrowheads="1"/>
            </p:cNvSpPr>
            <p:nvPr/>
          </p:nvSpPr>
          <p:spPr bwMode="auto">
            <a:xfrm>
              <a:off x="1206" y="371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7013" name="Oval 37"/>
            <p:cNvSpPr>
              <a:spLocks noChangeAspect="1" noChangeArrowheads="1"/>
            </p:cNvSpPr>
            <p:nvPr/>
          </p:nvSpPr>
          <p:spPr bwMode="auto">
            <a:xfrm>
              <a:off x="935" y="3723"/>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7014" name="Oval 38"/>
            <p:cNvSpPr>
              <a:spLocks noChangeAspect="1" noChangeArrowheads="1"/>
            </p:cNvSpPr>
            <p:nvPr/>
          </p:nvSpPr>
          <p:spPr bwMode="auto">
            <a:xfrm>
              <a:off x="1069" y="350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7015" name="Oval 39"/>
            <p:cNvSpPr>
              <a:spLocks noChangeAspect="1" noChangeArrowheads="1"/>
            </p:cNvSpPr>
            <p:nvPr/>
          </p:nvSpPr>
          <p:spPr bwMode="auto">
            <a:xfrm>
              <a:off x="1373" y="3676"/>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7016" name="Oval 40"/>
            <p:cNvSpPr>
              <a:spLocks noChangeAspect="1" noChangeArrowheads="1"/>
            </p:cNvSpPr>
            <p:nvPr/>
          </p:nvSpPr>
          <p:spPr bwMode="auto">
            <a:xfrm>
              <a:off x="1206" y="387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7017" name="Oval 41"/>
            <p:cNvSpPr>
              <a:spLocks noChangeAspect="1" noChangeArrowheads="1"/>
            </p:cNvSpPr>
            <p:nvPr/>
          </p:nvSpPr>
          <p:spPr bwMode="auto">
            <a:xfrm>
              <a:off x="1168" y="339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7018" name="Oval 42"/>
            <p:cNvSpPr>
              <a:spLocks noChangeAspect="1" noChangeArrowheads="1"/>
            </p:cNvSpPr>
            <p:nvPr/>
          </p:nvSpPr>
          <p:spPr bwMode="auto">
            <a:xfrm>
              <a:off x="1131" y="326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7019" name="Oval 43"/>
            <p:cNvSpPr>
              <a:spLocks noChangeAspect="1" noChangeArrowheads="1"/>
            </p:cNvSpPr>
            <p:nvPr/>
          </p:nvSpPr>
          <p:spPr bwMode="auto">
            <a:xfrm>
              <a:off x="956" y="3400"/>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27020" name="Group 44"/>
          <p:cNvGrpSpPr>
            <a:grpSpLocks/>
          </p:cNvGrpSpPr>
          <p:nvPr/>
        </p:nvGrpSpPr>
        <p:grpSpPr bwMode="auto">
          <a:xfrm>
            <a:off x="3733800" y="3702050"/>
            <a:ext cx="984250" cy="1017588"/>
            <a:chOff x="4011" y="3439"/>
            <a:chExt cx="620" cy="641"/>
          </a:xfrm>
        </p:grpSpPr>
        <p:sp>
          <p:nvSpPr>
            <p:cNvPr id="127021" name="Oval 45"/>
            <p:cNvSpPr>
              <a:spLocks noChangeAspect="1" noChangeArrowheads="1"/>
            </p:cNvSpPr>
            <p:nvPr/>
          </p:nvSpPr>
          <p:spPr bwMode="auto">
            <a:xfrm>
              <a:off x="4141" y="367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7022" name="Oval 46"/>
            <p:cNvSpPr>
              <a:spLocks noChangeAspect="1" noChangeArrowheads="1"/>
            </p:cNvSpPr>
            <p:nvPr/>
          </p:nvSpPr>
          <p:spPr bwMode="auto">
            <a:xfrm>
              <a:off x="4282" y="3757"/>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7023" name="Oval 47"/>
            <p:cNvSpPr>
              <a:spLocks noChangeAspect="1" noChangeArrowheads="1"/>
            </p:cNvSpPr>
            <p:nvPr/>
          </p:nvSpPr>
          <p:spPr bwMode="auto">
            <a:xfrm>
              <a:off x="4011" y="3767"/>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7024" name="Oval 48"/>
            <p:cNvSpPr>
              <a:spLocks noChangeAspect="1" noChangeArrowheads="1"/>
            </p:cNvSpPr>
            <p:nvPr/>
          </p:nvSpPr>
          <p:spPr bwMode="auto">
            <a:xfrm>
              <a:off x="4145" y="354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7025" name="Oval 49"/>
            <p:cNvSpPr>
              <a:spLocks noChangeAspect="1" noChangeArrowheads="1"/>
            </p:cNvSpPr>
            <p:nvPr/>
          </p:nvSpPr>
          <p:spPr bwMode="auto">
            <a:xfrm>
              <a:off x="4449" y="372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7026" name="Oval 50"/>
            <p:cNvSpPr>
              <a:spLocks noChangeAspect="1" noChangeArrowheads="1"/>
            </p:cNvSpPr>
            <p:nvPr/>
          </p:nvSpPr>
          <p:spPr bwMode="auto">
            <a:xfrm>
              <a:off x="4282" y="3914"/>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7027" name="Oval 51"/>
            <p:cNvSpPr>
              <a:spLocks noChangeAspect="1" noChangeArrowheads="1"/>
            </p:cNvSpPr>
            <p:nvPr/>
          </p:nvSpPr>
          <p:spPr bwMode="auto">
            <a:xfrm>
              <a:off x="4244" y="343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7028" name="Oval 52"/>
            <p:cNvSpPr>
              <a:spLocks noChangeAspect="1" noChangeArrowheads="1"/>
            </p:cNvSpPr>
            <p:nvPr/>
          </p:nvSpPr>
          <p:spPr bwMode="auto">
            <a:xfrm>
              <a:off x="4032" y="3444"/>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spTree>
    <p:extLst>
      <p:ext uri="{BB962C8B-B14F-4D97-AF65-F5344CB8AC3E}">
        <p14:creationId xmlns:p14="http://schemas.microsoft.com/office/powerpoint/2010/main" val="12105130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1244339"/>
            <a:ext cx="7772400" cy="2356112"/>
          </a:xfrm>
        </p:spPr>
        <p:txBody>
          <a:bodyPr/>
          <a:lstStyle/>
          <a:p>
            <a:pPr eaLnBrk="1" hangingPunct="1"/>
            <a:r>
              <a:rPr lang="en-US" altLang="en-US" sz="6600" dirty="0" smtClean="0"/>
              <a:t>Protein</a:t>
            </a:r>
            <a:br>
              <a:rPr lang="en-US" altLang="en-US" sz="6600" dirty="0" smtClean="0"/>
            </a:br>
            <a:r>
              <a:rPr lang="en-US" altLang="en-US" sz="6600" dirty="0" smtClean="0">
                <a:solidFill>
                  <a:schemeClr val="tx1"/>
                </a:solidFill>
              </a:rPr>
              <a:t>Crystallography</a:t>
            </a:r>
            <a:endParaRPr lang="en-US" altLang="en-US" sz="6600" dirty="0" smtClean="0">
              <a:solidFill>
                <a:schemeClr val="tx1"/>
              </a:solidFill>
            </a:endParaRPr>
          </a:p>
        </p:txBody>
      </p:sp>
      <p:sp>
        <p:nvSpPr>
          <p:cNvPr id="5123" name="Rectangle 3"/>
          <p:cNvSpPr>
            <a:spLocks noGrp="1" noChangeArrowheads="1"/>
          </p:cNvSpPr>
          <p:nvPr>
            <p:ph type="subTitle" idx="1"/>
          </p:nvPr>
        </p:nvSpPr>
        <p:spPr/>
        <p:txBody>
          <a:bodyPr/>
          <a:lstStyle/>
          <a:p>
            <a:pPr eaLnBrk="1" hangingPunct="1"/>
            <a:r>
              <a:rPr lang="en-US" altLang="en-US" dirty="0"/>
              <a:t>Scattering in structural biology</a:t>
            </a:r>
          </a:p>
        </p:txBody>
      </p:sp>
    </p:spTree>
    <p:extLst>
      <p:ext uri="{BB962C8B-B14F-4D97-AF65-F5344CB8AC3E}">
        <p14:creationId xmlns:p14="http://schemas.microsoft.com/office/powerpoint/2010/main" val="26352309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ln>
            <a:noFill/>
          </a:ln>
        </p:spPr>
        <p:txBody>
          <a:bodyPr/>
          <a:lstStyle/>
          <a:p>
            <a:r>
              <a:rPr lang="en-US" altLang="en-US" sz="5400" b="1" dirty="0">
                <a:solidFill>
                  <a:schemeClr val="tx1"/>
                </a:solidFill>
                <a:latin typeface="Arial" charset="0"/>
              </a:rPr>
              <a:t>20 Amino Acids</a:t>
            </a:r>
          </a:p>
        </p:txBody>
      </p:sp>
      <p:sp>
        <p:nvSpPr>
          <p:cNvPr id="128003" name="Oval 3"/>
          <p:cNvSpPr>
            <a:spLocks noChangeAspect="1" noChangeArrowheads="1"/>
          </p:cNvSpPr>
          <p:nvPr/>
        </p:nvSpPr>
        <p:spPr bwMode="auto">
          <a:xfrm>
            <a:off x="1255713" y="43243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04" name="Oval 4"/>
          <p:cNvSpPr>
            <a:spLocks noChangeAspect="1" noChangeArrowheads="1"/>
          </p:cNvSpPr>
          <p:nvPr/>
        </p:nvSpPr>
        <p:spPr bwMode="auto">
          <a:xfrm>
            <a:off x="1477963" y="4198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05" name="Oval 5"/>
          <p:cNvSpPr>
            <a:spLocks noChangeAspect="1" noChangeArrowheads="1"/>
          </p:cNvSpPr>
          <p:nvPr/>
        </p:nvSpPr>
        <p:spPr bwMode="auto">
          <a:xfrm>
            <a:off x="1047750" y="4184650"/>
            <a:ext cx="288925"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06" name="Oval 6"/>
          <p:cNvSpPr>
            <a:spLocks noChangeAspect="1" noChangeArrowheads="1"/>
          </p:cNvSpPr>
          <p:nvPr/>
        </p:nvSpPr>
        <p:spPr bwMode="auto">
          <a:xfrm>
            <a:off x="1260475" y="4537075"/>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07" name="Oval 7"/>
          <p:cNvSpPr>
            <a:spLocks noChangeAspect="1" noChangeArrowheads="1"/>
          </p:cNvSpPr>
          <p:nvPr/>
        </p:nvSpPr>
        <p:spPr bwMode="auto">
          <a:xfrm>
            <a:off x="1477963" y="3949700"/>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08" name="Oval 8"/>
          <p:cNvSpPr>
            <a:spLocks noChangeAspect="1" noChangeArrowheads="1"/>
          </p:cNvSpPr>
          <p:nvPr/>
        </p:nvSpPr>
        <p:spPr bwMode="auto">
          <a:xfrm>
            <a:off x="1417638" y="4705350"/>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09" name="Oval 9"/>
          <p:cNvSpPr>
            <a:spLocks noChangeAspect="1" noChangeArrowheads="1"/>
          </p:cNvSpPr>
          <p:nvPr/>
        </p:nvSpPr>
        <p:spPr bwMode="auto">
          <a:xfrm>
            <a:off x="1293813" y="49069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10" name="Oval 10"/>
          <p:cNvSpPr>
            <a:spLocks noChangeAspect="1" noChangeArrowheads="1"/>
          </p:cNvSpPr>
          <p:nvPr/>
        </p:nvSpPr>
        <p:spPr bwMode="auto">
          <a:xfrm>
            <a:off x="1441450" y="5089525"/>
            <a:ext cx="287338"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11" name="Oval 11"/>
          <p:cNvSpPr>
            <a:spLocks noChangeAspect="1" noChangeArrowheads="1"/>
          </p:cNvSpPr>
          <p:nvPr/>
        </p:nvSpPr>
        <p:spPr bwMode="auto">
          <a:xfrm>
            <a:off x="1346200" y="5310188"/>
            <a:ext cx="288925" cy="26193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12" name="Oval 12"/>
          <p:cNvSpPr>
            <a:spLocks noChangeAspect="1" noChangeArrowheads="1"/>
          </p:cNvSpPr>
          <p:nvPr/>
        </p:nvSpPr>
        <p:spPr bwMode="auto">
          <a:xfrm>
            <a:off x="585788" y="41576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13" name="Oval 13"/>
          <p:cNvSpPr>
            <a:spLocks noChangeAspect="1" noChangeArrowheads="1"/>
          </p:cNvSpPr>
          <p:nvPr/>
        </p:nvSpPr>
        <p:spPr bwMode="auto">
          <a:xfrm>
            <a:off x="808038" y="4283075"/>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14" name="Oval 14"/>
          <p:cNvSpPr>
            <a:spLocks noChangeAspect="1" noChangeArrowheads="1"/>
          </p:cNvSpPr>
          <p:nvPr/>
        </p:nvSpPr>
        <p:spPr bwMode="auto">
          <a:xfrm>
            <a:off x="377825" y="4298950"/>
            <a:ext cx="287338"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15" name="Oval 15"/>
          <p:cNvSpPr>
            <a:spLocks noChangeAspect="1" noChangeArrowheads="1"/>
          </p:cNvSpPr>
          <p:nvPr/>
        </p:nvSpPr>
        <p:spPr bwMode="auto">
          <a:xfrm>
            <a:off x="590550" y="3944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16" name="Oval 16"/>
          <p:cNvSpPr>
            <a:spLocks noChangeAspect="1" noChangeArrowheads="1"/>
          </p:cNvSpPr>
          <p:nvPr/>
        </p:nvSpPr>
        <p:spPr bwMode="auto">
          <a:xfrm>
            <a:off x="808038" y="4532313"/>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17" name="Oval 17"/>
          <p:cNvSpPr>
            <a:spLocks noChangeAspect="1" noChangeArrowheads="1"/>
          </p:cNvSpPr>
          <p:nvPr/>
        </p:nvSpPr>
        <p:spPr bwMode="auto">
          <a:xfrm>
            <a:off x="747713" y="3776663"/>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18" name="Oval 18"/>
          <p:cNvSpPr>
            <a:spLocks noChangeAspect="1" noChangeArrowheads="1"/>
          </p:cNvSpPr>
          <p:nvPr/>
        </p:nvSpPr>
        <p:spPr bwMode="auto">
          <a:xfrm>
            <a:off x="623888" y="35750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19" name="Oval 19"/>
          <p:cNvSpPr>
            <a:spLocks noChangeAspect="1" noChangeArrowheads="1"/>
          </p:cNvSpPr>
          <p:nvPr/>
        </p:nvSpPr>
        <p:spPr bwMode="auto">
          <a:xfrm>
            <a:off x="769938" y="3392488"/>
            <a:ext cx="288925" cy="263525"/>
          </a:xfrm>
          <a:prstGeom prst="ellipse">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20" name="Oval 20"/>
          <p:cNvSpPr>
            <a:spLocks noChangeAspect="1" noChangeArrowheads="1"/>
          </p:cNvSpPr>
          <p:nvPr/>
        </p:nvSpPr>
        <p:spPr bwMode="auto">
          <a:xfrm>
            <a:off x="676275" y="3173413"/>
            <a:ext cx="288925" cy="2619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nvGrpSpPr>
          <p:cNvPr id="128021" name="Group 21"/>
          <p:cNvGrpSpPr>
            <a:grpSpLocks/>
          </p:cNvGrpSpPr>
          <p:nvPr/>
        </p:nvGrpSpPr>
        <p:grpSpPr bwMode="auto">
          <a:xfrm>
            <a:off x="1417638" y="3275013"/>
            <a:ext cx="1309687" cy="1436687"/>
            <a:chOff x="1864" y="2063"/>
            <a:chExt cx="825" cy="905"/>
          </a:xfrm>
        </p:grpSpPr>
        <p:sp>
          <p:nvSpPr>
            <p:cNvPr id="128022" name="Oval 22"/>
            <p:cNvSpPr>
              <a:spLocks noChangeAspect="1" noChangeArrowheads="1"/>
            </p:cNvSpPr>
            <p:nvPr/>
          </p:nvSpPr>
          <p:spPr bwMode="auto">
            <a:xfrm>
              <a:off x="2200" y="2567"/>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23" name="Oval 23"/>
            <p:cNvSpPr>
              <a:spLocks noChangeAspect="1" noChangeArrowheads="1"/>
            </p:cNvSpPr>
            <p:nvPr/>
          </p:nvSpPr>
          <p:spPr bwMode="auto">
            <a:xfrm>
              <a:off x="2340" y="264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24" name="Oval 24"/>
            <p:cNvSpPr>
              <a:spLocks noChangeAspect="1" noChangeArrowheads="1"/>
            </p:cNvSpPr>
            <p:nvPr/>
          </p:nvSpPr>
          <p:spPr bwMode="auto">
            <a:xfrm>
              <a:off x="2069" y="2655"/>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25" name="Oval 25"/>
            <p:cNvSpPr>
              <a:spLocks noChangeAspect="1" noChangeArrowheads="1"/>
            </p:cNvSpPr>
            <p:nvPr/>
          </p:nvSpPr>
          <p:spPr bwMode="auto">
            <a:xfrm>
              <a:off x="2203" y="243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26" name="Oval 26"/>
            <p:cNvSpPr>
              <a:spLocks noChangeAspect="1" noChangeArrowheads="1"/>
            </p:cNvSpPr>
            <p:nvPr/>
          </p:nvSpPr>
          <p:spPr bwMode="auto">
            <a:xfrm>
              <a:off x="2508" y="260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27" name="Oval 27"/>
            <p:cNvSpPr>
              <a:spLocks noChangeAspect="1" noChangeArrowheads="1"/>
            </p:cNvSpPr>
            <p:nvPr/>
          </p:nvSpPr>
          <p:spPr bwMode="auto">
            <a:xfrm>
              <a:off x="2340" y="2803"/>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28" name="Oval 28"/>
            <p:cNvSpPr>
              <a:spLocks noChangeAspect="1" noChangeArrowheads="1"/>
            </p:cNvSpPr>
            <p:nvPr/>
          </p:nvSpPr>
          <p:spPr bwMode="auto">
            <a:xfrm>
              <a:off x="2106"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29" name="Oval 29"/>
            <p:cNvSpPr>
              <a:spLocks noChangeAspect="1" noChangeArrowheads="1"/>
            </p:cNvSpPr>
            <p:nvPr/>
          </p:nvSpPr>
          <p:spPr bwMode="auto">
            <a:xfrm>
              <a:off x="1944" y="231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30" name="Oval 30"/>
            <p:cNvSpPr>
              <a:spLocks noChangeAspect="1" noChangeArrowheads="1"/>
            </p:cNvSpPr>
            <p:nvPr/>
          </p:nvSpPr>
          <p:spPr bwMode="auto">
            <a:xfrm>
              <a:off x="1945"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31" name="Oval 31"/>
            <p:cNvSpPr>
              <a:spLocks noChangeAspect="1" noChangeArrowheads="1"/>
            </p:cNvSpPr>
            <p:nvPr/>
          </p:nvSpPr>
          <p:spPr bwMode="auto">
            <a:xfrm>
              <a:off x="2105" y="231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32" name="Oval 32"/>
            <p:cNvSpPr>
              <a:spLocks noChangeAspect="1" noChangeArrowheads="1"/>
            </p:cNvSpPr>
            <p:nvPr/>
          </p:nvSpPr>
          <p:spPr bwMode="auto">
            <a:xfrm>
              <a:off x="2196" y="218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33" name="Oval 33"/>
            <p:cNvSpPr>
              <a:spLocks noChangeAspect="1" noChangeArrowheads="1"/>
            </p:cNvSpPr>
            <p:nvPr/>
          </p:nvSpPr>
          <p:spPr bwMode="auto">
            <a:xfrm>
              <a:off x="1864" y="2184"/>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28034" name="Group 34"/>
          <p:cNvGrpSpPr>
            <a:grpSpLocks/>
          </p:cNvGrpSpPr>
          <p:nvPr/>
        </p:nvGrpSpPr>
        <p:grpSpPr bwMode="auto">
          <a:xfrm flipV="1">
            <a:off x="2427288" y="3911600"/>
            <a:ext cx="984250" cy="1231900"/>
            <a:chOff x="935" y="3260"/>
            <a:chExt cx="620" cy="776"/>
          </a:xfrm>
        </p:grpSpPr>
        <p:sp>
          <p:nvSpPr>
            <p:cNvPr id="128035" name="Oval 35"/>
            <p:cNvSpPr>
              <a:spLocks noChangeAspect="1" noChangeArrowheads="1"/>
            </p:cNvSpPr>
            <p:nvPr/>
          </p:nvSpPr>
          <p:spPr bwMode="auto">
            <a:xfrm>
              <a:off x="1065" y="363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36" name="Oval 36"/>
            <p:cNvSpPr>
              <a:spLocks noChangeAspect="1" noChangeArrowheads="1"/>
            </p:cNvSpPr>
            <p:nvPr/>
          </p:nvSpPr>
          <p:spPr bwMode="auto">
            <a:xfrm>
              <a:off x="1206" y="371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37" name="Oval 37"/>
            <p:cNvSpPr>
              <a:spLocks noChangeAspect="1" noChangeArrowheads="1"/>
            </p:cNvSpPr>
            <p:nvPr/>
          </p:nvSpPr>
          <p:spPr bwMode="auto">
            <a:xfrm>
              <a:off x="935" y="3723"/>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38" name="Oval 38"/>
            <p:cNvSpPr>
              <a:spLocks noChangeAspect="1" noChangeArrowheads="1"/>
            </p:cNvSpPr>
            <p:nvPr/>
          </p:nvSpPr>
          <p:spPr bwMode="auto">
            <a:xfrm>
              <a:off x="1069" y="350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39" name="Oval 39"/>
            <p:cNvSpPr>
              <a:spLocks noChangeAspect="1" noChangeArrowheads="1"/>
            </p:cNvSpPr>
            <p:nvPr/>
          </p:nvSpPr>
          <p:spPr bwMode="auto">
            <a:xfrm>
              <a:off x="1373" y="3676"/>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40" name="Oval 40"/>
            <p:cNvSpPr>
              <a:spLocks noChangeAspect="1" noChangeArrowheads="1"/>
            </p:cNvSpPr>
            <p:nvPr/>
          </p:nvSpPr>
          <p:spPr bwMode="auto">
            <a:xfrm>
              <a:off x="1206" y="387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41" name="Oval 41"/>
            <p:cNvSpPr>
              <a:spLocks noChangeAspect="1" noChangeArrowheads="1"/>
            </p:cNvSpPr>
            <p:nvPr/>
          </p:nvSpPr>
          <p:spPr bwMode="auto">
            <a:xfrm>
              <a:off x="1168" y="339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42" name="Oval 42"/>
            <p:cNvSpPr>
              <a:spLocks noChangeAspect="1" noChangeArrowheads="1"/>
            </p:cNvSpPr>
            <p:nvPr/>
          </p:nvSpPr>
          <p:spPr bwMode="auto">
            <a:xfrm>
              <a:off x="1131" y="326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43" name="Oval 43"/>
            <p:cNvSpPr>
              <a:spLocks noChangeAspect="1" noChangeArrowheads="1"/>
            </p:cNvSpPr>
            <p:nvPr/>
          </p:nvSpPr>
          <p:spPr bwMode="auto">
            <a:xfrm>
              <a:off x="956" y="3400"/>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28044" name="Group 44"/>
          <p:cNvGrpSpPr>
            <a:grpSpLocks/>
          </p:cNvGrpSpPr>
          <p:nvPr/>
        </p:nvGrpSpPr>
        <p:grpSpPr bwMode="auto">
          <a:xfrm>
            <a:off x="3119438" y="3702050"/>
            <a:ext cx="984250" cy="1017588"/>
            <a:chOff x="4011" y="3439"/>
            <a:chExt cx="620" cy="641"/>
          </a:xfrm>
        </p:grpSpPr>
        <p:sp>
          <p:nvSpPr>
            <p:cNvPr id="128045" name="Oval 45"/>
            <p:cNvSpPr>
              <a:spLocks noChangeAspect="1" noChangeArrowheads="1"/>
            </p:cNvSpPr>
            <p:nvPr/>
          </p:nvSpPr>
          <p:spPr bwMode="auto">
            <a:xfrm>
              <a:off x="4141" y="367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46" name="Oval 46"/>
            <p:cNvSpPr>
              <a:spLocks noChangeAspect="1" noChangeArrowheads="1"/>
            </p:cNvSpPr>
            <p:nvPr/>
          </p:nvSpPr>
          <p:spPr bwMode="auto">
            <a:xfrm>
              <a:off x="4282" y="3757"/>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47" name="Oval 47"/>
            <p:cNvSpPr>
              <a:spLocks noChangeAspect="1" noChangeArrowheads="1"/>
            </p:cNvSpPr>
            <p:nvPr/>
          </p:nvSpPr>
          <p:spPr bwMode="auto">
            <a:xfrm>
              <a:off x="4011" y="3767"/>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48" name="Oval 48"/>
            <p:cNvSpPr>
              <a:spLocks noChangeAspect="1" noChangeArrowheads="1"/>
            </p:cNvSpPr>
            <p:nvPr/>
          </p:nvSpPr>
          <p:spPr bwMode="auto">
            <a:xfrm>
              <a:off x="4145" y="354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49" name="Oval 49"/>
            <p:cNvSpPr>
              <a:spLocks noChangeAspect="1" noChangeArrowheads="1"/>
            </p:cNvSpPr>
            <p:nvPr/>
          </p:nvSpPr>
          <p:spPr bwMode="auto">
            <a:xfrm>
              <a:off x="4449" y="372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50" name="Oval 50"/>
            <p:cNvSpPr>
              <a:spLocks noChangeAspect="1" noChangeArrowheads="1"/>
            </p:cNvSpPr>
            <p:nvPr/>
          </p:nvSpPr>
          <p:spPr bwMode="auto">
            <a:xfrm>
              <a:off x="4282" y="3914"/>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51" name="Oval 51"/>
            <p:cNvSpPr>
              <a:spLocks noChangeAspect="1" noChangeArrowheads="1"/>
            </p:cNvSpPr>
            <p:nvPr/>
          </p:nvSpPr>
          <p:spPr bwMode="auto">
            <a:xfrm>
              <a:off x="4244" y="343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8052" name="Oval 52"/>
            <p:cNvSpPr>
              <a:spLocks noChangeAspect="1" noChangeArrowheads="1"/>
            </p:cNvSpPr>
            <p:nvPr/>
          </p:nvSpPr>
          <p:spPr bwMode="auto">
            <a:xfrm>
              <a:off x="4032" y="3444"/>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spTree>
    <p:extLst>
      <p:ext uri="{BB962C8B-B14F-4D97-AF65-F5344CB8AC3E}">
        <p14:creationId xmlns:p14="http://schemas.microsoft.com/office/powerpoint/2010/main" val="29046436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ln>
            <a:noFill/>
          </a:ln>
        </p:spPr>
        <p:txBody>
          <a:bodyPr/>
          <a:lstStyle/>
          <a:p>
            <a:r>
              <a:rPr lang="en-US" altLang="en-US" sz="5400" b="1" dirty="0">
                <a:solidFill>
                  <a:schemeClr val="tx1"/>
                </a:solidFill>
                <a:latin typeface="Arial" charset="0"/>
              </a:rPr>
              <a:t>20 Amino Acids</a:t>
            </a:r>
          </a:p>
        </p:txBody>
      </p:sp>
      <p:sp>
        <p:nvSpPr>
          <p:cNvPr id="129027" name="Oval 3"/>
          <p:cNvSpPr>
            <a:spLocks noChangeAspect="1" noChangeArrowheads="1"/>
          </p:cNvSpPr>
          <p:nvPr/>
        </p:nvSpPr>
        <p:spPr bwMode="auto">
          <a:xfrm>
            <a:off x="1255713" y="43243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28" name="Oval 4"/>
          <p:cNvSpPr>
            <a:spLocks noChangeAspect="1" noChangeArrowheads="1"/>
          </p:cNvSpPr>
          <p:nvPr/>
        </p:nvSpPr>
        <p:spPr bwMode="auto">
          <a:xfrm>
            <a:off x="1477963" y="4198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29" name="Oval 5"/>
          <p:cNvSpPr>
            <a:spLocks noChangeAspect="1" noChangeArrowheads="1"/>
          </p:cNvSpPr>
          <p:nvPr/>
        </p:nvSpPr>
        <p:spPr bwMode="auto">
          <a:xfrm>
            <a:off x="1047750" y="4184650"/>
            <a:ext cx="288925"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30" name="Oval 6"/>
          <p:cNvSpPr>
            <a:spLocks noChangeAspect="1" noChangeArrowheads="1"/>
          </p:cNvSpPr>
          <p:nvPr/>
        </p:nvSpPr>
        <p:spPr bwMode="auto">
          <a:xfrm>
            <a:off x="1260475" y="4537075"/>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31" name="Oval 7"/>
          <p:cNvSpPr>
            <a:spLocks noChangeAspect="1" noChangeArrowheads="1"/>
          </p:cNvSpPr>
          <p:nvPr/>
        </p:nvSpPr>
        <p:spPr bwMode="auto">
          <a:xfrm>
            <a:off x="1477963" y="3949700"/>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32" name="Oval 8"/>
          <p:cNvSpPr>
            <a:spLocks noChangeAspect="1" noChangeArrowheads="1"/>
          </p:cNvSpPr>
          <p:nvPr/>
        </p:nvSpPr>
        <p:spPr bwMode="auto">
          <a:xfrm>
            <a:off x="1417638" y="4705350"/>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33" name="Oval 9"/>
          <p:cNvSpPr>
            <a:spLocks noChangeAspect="1" noChangeArrowheads="1"/>
          </p:cNvSpPr>
          <p:nvPr/>
        </p:nvSpPr>
        <p:spPr bwMode="auto">
          <a:xfrm>
            <a:off x="1293813" y="49069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34" name="Oval 10"/>
          <p:cNvSpPr>
            <a:spLocks noChangeAspect="1" noChangeArrowheads="1"/>
          </p:cNvSpPr>
          <p:nvPr/>
        </p:nvSpPr>
        <p:spPr bwMode="auto">
          <a:xfrm>
            <a:off x="1441450" y="5089525"/>
            <a:ext cx="287338"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35" name="Oval 11"/>
          <p:cNvSpPr>
            <a:spLocks noChangeAspect="1" noChangeArrowheads="1"/>
          </p:cNvSpPr>
          <p:nvPr/>
        </p:nvSpPr>
        <p:spPr bwMode="auto">
          <a:xfrm>
            <a:off x="1346200" y="5310188"/>
            <a:ext cx="288925" cy="26193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36" name="Oval 12"/>
          <p:cNvSpPr>
            <a:spLocks noChangeAspect="1" noChangeArrowheads="1"/>
          </p:cNvSpPr>
          <p:nvPr/>
        </p:nvSpPr>
        <p:spPr bwMode="auto">
          <a:xfrm>
            <a:off x="585788" y="41576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37" name="Oval 13"/>
          <p:cNvSpPr>
            <a:spLocks noChangeAspect="1" noChangeArrowheads="1"/>
          </p:cNvSpPr>
          <p:nvPr/>
        </p:nvSpPr>
        <p:spPr bwMode="auto">
          <a:xfrm>
            <a:off x="808038" y="4283075"/>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38" name="Oval 14"/>
          <p:cNvSpPr>
            <a:spLocks noChangeAspect="1" noChangeArrowheads="1"/>
          </p:cNvSpPr>
          <p:nvPr/>
        </p:nvSpPr>
        <p:spPr bwMode="auto">
          <a:xfrm>
            <a:off x="377825" y="4298950"/>
            <a:ext cx="287338"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39" name="Oval 15"/>
          <p:cNvSpPr>
            <a:spLocks noChangeAspect="1" noChangeArrowheads="1"/>
          </p:cNvSpPr>
          <p:nvPr/>
        </p:nvSpPr>
        <p:spPr bwMode="auto">
          <a:xfrm>
            <a:off x="590550" y="3944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40" name="Oval 16"/>
          <p:cNvSpPr>
            <a:spLocks noChangeAspect="1" noChangeArrowheads="1"/>
          </p:cNvSpPr>
          <p:nvPr/>
        </p:nvSpPr>
        <p:spPr bwMode="auto">
          <a:xfrm>
            <a:off x="808038" y="4532313"/>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41" name="Oval 17"/>
          <p:cNvSpPr>
            <a:spLocks noChangeAspect="1" noChangeArrowheads="1"/>
          </p:cNvSpPr>
          <p:nvPr/>
        </p:nvSpPr>
        <p:spPr bwMode="auto">
          <a:xfrm>
            <a:off x="747713" y="3776663"/>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42" name="Oval 18"/>
          <p:cNvSpPr>
            <a:spLocks noChangeAspect="1" noChangeArrowheads="1"/>
          </p:cNvSpPr>
          <p:nvPr/>
        </p:nvSpPr>
        <p:spPr bwMode="auto">
          <a:xfrm>
            <a:off x="623888" y="35750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43" name="Oval 19"/>
          <p:cNvSpPr>
            <a:spLocks noChangeAspect="1" noChangeArrowheads="1"/>
          </p:cNvSpPr>
          <p:nvPr/>
        </p:nvSpPr>
        <p:spPr bwMode="auto">
          <a:xfrm>
            <a:off x="769938" y="3392488"/>
            <a:ext cx="288925" cy="263525"/>
          </a:xfrm>
          <a:prstGeom prst="ellipse">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44" name="Oval 20"/>
          <p:cNvSpPr>
            <a:spLocks noChangeAspect="1" noChangeArrowheads="1"/>
          </p:cNvSpPr>
          <p:nvPr/>
        </p:nvSpPr>
        <p:spPr bwMode="auto">
          <a:xfrm>
            <a:off x="676275" y="3173413"/>
            <a:ext cx="288925" cy="2619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nvGrpSpPr>
          <p:cNvPr id="129045" name="Group 21"/>
          <p:cNvGrpSpPr>
            <a:grpSpLocks/>
          </p:cNvGrpSpPr>
          <p:nvPr/>
        </p:nvGrpSpPr>
        <p:grpSpPr bwMode="auto">
          <a:xfrm>
            <a:off x="1417638" y="3275013"/>
            <a:ext cx="1309687" cy="1436687"/>
            <a:chOff x="1864" y="2063"/>
            <a:chExt cx="825" cy="905"/>
          </a:xfrm>
        </p:grpSpPr>
        <p:sp>
          <p:nvSpPr>
            <p:cNvPr id="129046" name="Oval 22"/>
            <p:cNvSpPr>
              <a:spLocks noChangeAspect="1" noChangeArrowheads="1"/>
            </p:cNvSpPr>
            <p:nvPr/>
          </p:nvSpPr>
          <p:spPr bwMode="auto">
            <a:xfrm>
              <a:off x="2200" y="2567"/>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47" name="Oval 23"/>
            <p:cNvSpPr>
              <a:spLocks noChangeAspect="1" noChangeArrowheads="1"/>
            </p:cNvSpPr>
            <p:nvPr/>
          </p:nvSpPr>
          <p:spPr bwMode="auto">
            <a:xfrm>
              <a:off x="2340" y="264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48" name="Oval 24"/>
            <p:cNvSpPr>
              <a:spLocks noChangeAspect="1" noChangeArrowheads="1"/>
            </p:cNvSpPr>
            <p:nvPr/>
          </p:nvSpPr>
          <p:spPr bwMode="auto">
            <a:xfrm>
              <a:off x="2069" y="2655"/>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49" name="Oval 25"/>
            <p:cNvSpPr>
              <a:spLocks noChangeAspect="1" noChangeArrowheads="1"/>
            </p:cNvSpPr>
            <p:nvPr/>
          </p:nvSpPr>
          <p:spPr bwMode="auto">
            <a:xfrm>
              <a:off x="2203" y="243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50" name="Oval 26"/>
            <p:cNvSpPr>
              <a:spLocks noChangeAspect="1" noChangeArrowheads="1"/>
            </p:cNvSpPr>
            <p:nvPr/>
          </p:nvSpPr>
          <p:spPr bwMode="auto">
            <a:xfrm>
              <a:off x="2508" y="260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51" name="Oval 27"/>
            <p:cNvSpPr>
              <a:spLocks noChangeAspect="1" noChangeArrowheads="1"/>
            </p:cNvSpPr>
            <p:nvPr/>
          </p:nvSpPr>
          <p:spPr bwMode="auto">
            <a:xfrm>
              <a:off x="2340" y="2803"/>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52" name="Oval 28"/>
            <p:cNvSpPr>
              <a:spLocks noChangeAspect="1" noChangeArrowheads="1"/>
            </p:cNvSpPr>
            <p:nvPr/>
          </p:nvSpPr>
          <p:spPr bwMode="auto">
            <a:xfrm>
              <a:off x="2106"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53" name="Oval 29"/>
            <p:cNvSpPr>
              <a:spLocks noChangeAspect="1" noChangeArrowheads="1"/>
            </p:cNvSpPr>
            <p:nvPr/>
          </p:nvSpPr>
          <p:spPr bwMode="auto">
            <a:xfrm>
              <a:off x="1944" y="231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54" name="Oval 30"/>
            <p:cNvSpPr>
              <a:spLocks noChangeAspect="1" noChangeArrowheads="1"/>
            </p:cNvSpPr>
            <p:nvPr/>
          </p:nvSpPr>
          <p:spPr bwMode="auto">
            <a:xfrm>
              <a:off x="1945"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55" name="Oval 31"/>
            <p:cNvSpPr>
              <a:spLocks noChangeAspect="1" noChangeArrowheads="1"/>
            </p:cNvSpPr>
            <p:nvPr/>
          </p:nvSpPr>
          <p:spPr bwMode="auto">
            <a:xfrm>
              <a:off x="2105" y="231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56" name="Oval 32"/>
            <p:cNvSpPr>
              <a:spLocks noChangeAspect="1" noChangeArrowheads="1"/>
            </p:cNvSpPr>
            <p:nvPr/>
          </p:nvSpPr>
          <p:spPr bwMode="auto">
            <a:xfrm>
              <a:off x="2196" y="218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57" name="Oval 33"/>
            <p:cNvSpPr>
              <a:spLocks noChangeAspect="1" noChangeArrowheads="1"/>
            </p:cNvSpPr>
            <p:nvPr/>
          </p:nvSpPr>
          <p:spPr bwMode="auto">
            <a:xfrm>
              <a:off x="1864" y="2184"/>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29058" name="Group 34"/>
          <p:cNvGrpSpPr>
            <a:grpSpLocks/>
          </p:cNvGrpSpPr>
          <p:nvPr/>
        </p:nvGrpSpPr>
        <p:grpSpPr bwMode="auto">
          <a:xfrm flipV="1">
            <a:off x="2427288" y="3911600"/>
            <a:ext cx="984250" cy="1231900"/>
            <a:chOff x="935" y="3260"/>
            <a:chExt cx="620" cy="776"/>
          </a:xfrm>
        </p:grpSpPr>
        <p:sp>
          <p:nvSpPr>
            <p:cNvPr id="129059" name="Oval 35"/>
            <p:cNvSpPr>
              <a:spLocks noChangeAspect="1" noChangeArrowheads="1"/>
            </p:cNvSpPr>
            <p:nvPr/>
          </p:nvSpPr>
          <p:spPr bwMode="auto">
            <a:xfrm>
              <a:off x="1065" y="363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60" name="Oval 36"/>
            <p:cNvSpPr>
              <a:spLocks noChangeAspect="1" noChangeArrowheads="1"/>
            </p:cNvSpPr>
            <p:nvPr/>
          </p:nvSpPr>
          <p:spPr bwMode="auto">
            <a:xfrm>
              <a:off x="1206" y="371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61" name="Oval 37"/>
            <p:cNvSpPr>
              <a:spLocks noChangeAspect="1" noChangeArrowheads="1"/>
            </p:cNvSpPr>
            <p:nvPr/>
          </p:nvSpPr>
          <p:spPr bwMode="auto">
            <a:xfrm>
              <a:off x="935" y="3723"/>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62" name="Oval 38"/>
            <p:cNvSpPr>
              <a:spLocks noChangeAspect="1" noChangeArrowheads="1"/>
            </p:cNvSpPr>
            <p:nvPr/>
          </p:nvSpPr>
          <p:spPr bwMode="auto">
            <a:xfrm>
              <a:off x="1069" y="350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63" name="Oval 39"/>
            <p:cNvSpPr>
              <a:spLocks noChangeAspect="1" noChangeArrowheads="1"/>
            </p:cNvSpPr>
            <p:nvPr/>
          </p:nvSpPr>
          <p:spPr bwMode="auto">
            <a:xfrm>
              <a:off x="1373" y="3676"/>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64" name="Oval 40"/>
            <p:cNvSpPr>
              <a:spLocks noChangeAspect="1" noChangeArrowheads="1"/>
            </p:cNvSpPr>
            <p:nvPr/>
          </p:nvSpPr>
          <p:spPr bwMode="auto">
            <a:xfrm>
              <a:off x="1206" y="387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65" name="Oval 41"/>
            <p:cNvSpPr>
              <a:spLocks noChangeAspect="1" noChangeArrowheads="1"/>
            </p:cNvSpPr>
            <p:nvPr/>
          </p:nvSpPr>
          <p:spPr bwMode="auto">
            <a:xfrm>
              <a:off x="1168" y="339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66" name="Oval 42"/>
            <p:cNvSpPr>
              <a:spLocks noChangeAspect="1" noChangeArrowheads="1"/>
            </p:cNvSpPr>
            <p:nvPr/>
          </p:nvSpPr>
          <p:spPr bwMode="auto">
            <a:xfrm>
              <a:off x="1131" y="326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67" name="Oval 43"/>
            <p:cNvSpPr>
              <a:spLocks noChangeAspect="1" noChangeArrowheads="1"/>
            </p:cNvSpPr>
            <p:nvPr/>
          </p:nvSpPr>
          <p:spPr bwMode="auto">
            <a:xfrm>
              <a:off x="956" y="3400"/>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29068" name="Group 44"/>
          <p:cNvGrpSpPr>
            <a:grpSpLocks/>
          </p:cNvGrpSpPr>
          <p:nvPr/>
        </p:nvGrpSpPr>
        <p:grpSpPr bwMode="auto">
          <a:xfrm>
            <a:off x="3119438" y="3702050"/>
            <a:ext cx="984250" cy="1017588"/>
            <a:chOff x="4011" y="3439"/>
            <a:chExt cx="620" cy="641"/>
          </a:xfrm>
        </p:grpSpPr>
        <p:sp>
          <p:nvSpPr>
            <p:cNvPr id="129069" name="Oval 45"/>
            <p:cNvSpPr>
              <a:spLocks noChangeAspect="1" noChangeArrowheads="1"/>
            </p:cNvSpPr>
            <p:nvPr/>
          </p:nvSpPr>
          <p:spPr bwMode="auto">
            <a:xfrm>
              <a:off x="4141" y="367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70" name="Oval 46"/>
            <p:cNvSpPr>
              <a:spLocks noChangeAspect="1" noChangeArrowheads="1"/>
            </p:cNvSpPr>
            <p:nvPr/>
          </p:nvSpPr>
          <p:spPr bwMode="auto">
            <a:xfrm>
              <a:off x="4282" y="3757"/>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71" name="Oval 47"/>
            <p:cNvSpPr>
              <a:spLocks noChangeAspect="1" noChangeArrowheads="1"/>
            </p:cNvSpPr>
            <p:nvPr/>
          </p:nvSpPr>
          <p:spPr bwMode="auto">
            <a:xfrm>
              <a:off x="4011" y="3767"/>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72" name="Oval 48"/>
            <p:cNvSpPr>
              <a:spLocks noChangeAspect="1" noChangeArrowheads="1"/>
            </p:cNvSpPr>
            <p:nvPr/>
          </p:nvSpPr>
          <p:spPr bwMode="auto">
            <a:xfrm>
              <a:off x="4145" y="354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73" name="Oval 49"/>
            <p:cNvSpPr>
              <a:spLocks noChangeAspect="1" noChangeArrowheads="1"/>
            </p:cNvSpPr>
            <p:nvPr/>
          </p:nvSpPr>
          <p:spPr bwMode="auto">
            <a:xfrm>
              <a:off x="4449" y="372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74" name="Oval 50"/>
            <p:cNvSpPr>
              <a:spLocks noChangeAspect="1" noChangeArrowheads="1"/>
            </p:cNvSpPr>
            <p:nvPr/>
          </p:nvSpPr>
          <p:spPr bwMode="auto">
            <a:xfrm>
              <a:off x="4282" y="3914"/>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75" name="Oval 51"/>
            <p:cNvSpPr>
              <a:spLocks noChangeAspect="1" noChangeArrowheads="1"/>
            </p:cNvSpPr>
            <p:nvPr/>
          </p:nvSpPr>
          <p:spPr bwMode="auto">
            <a:xfrm>
              <a:off x="4244" y="343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76" name="Oval 52"/>
            <p:cNvSpPr>
              <a:spLocks noChangeAspect="1" noChangeArrowheads="1"/>
            </p:cNvSpPr>
            <p:nvPr/>
          </p:nvSpPr>
          <p:spPr bwMode="auto">
            <a:xfrm>
              <a:off x="4032" y="3444"/>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29077" name="Group 53"/>
          <p:cNvGrpSpPr>
            <a:grpSpLocks/>
          </p:cNvGrpSpPr>
          <p:nvPr/>
        </p:nvGrpSpPr>
        <p:grpSpPr bwMode="auto">
          <a:xfrm>
            <a:off x="4476750" y="2792413"/>
            <a:ext cx="1027113" cy="1846262"/>
            <a:chOff x="4838" y="561"/>
            <a:chExt cx="647" cy="1163"/>
          </a:xfrm>
        </p:grpSpPr>
        <p:sp>
          <p:nvSpPr>
            <p:cNvPr id="129078" name="Oval 54"/>
            <p:cNvSpPr>
              <a:spLocks noChangeAspect="1" noChangeArrowheads="1"/>
            </p:cNvSpPr>
            <p:nvPr/>
          </p:nvSpPr>
          <p:spPr bwMode="auto">
            <a:xfrm>
              <a:off x="4996" y="132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79" name="Oval 55"/>
            <p:cNvSpPr>
              <a:spLocks noChangeAspect="1" noChangeArrowheads="1"/>
            </p:cNvSpPr>
            <p:nvPr/>
          </p:nvSpPr>
          <p:spPr bwMode="auto">
            <a:xfrm>
              <a:off x="5137" y="1401"/>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80" name="Oval 56"/>
            <p:cNvSpPr>
              <a:spLocks noChangeAspect="1" noChangeArrowheads="1"/>
            </p:cNvSpPr>
            <p:nvPr/>
          </p:nvSpPr>
          <p:spPr bwMode="auto">
            <a:xfrm>
              <a:off x="4865" y="1411"/>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81" name="Oval 57"/>
            <p:cNvSpPr>
              <a:spLocks noChangeAspect="1" noChangeArrowheads="1"/>
            </p:cNvSpPr>
            <p:nvPr/>
          </p:nvSpPr>
          <p:spPr bwMode="auto">
            <a:xfrm>
              <a:off x="4999" y="118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82" name="Oval 58"/>
            <p:cNvSpPr>
              <a:spLocks noChangeAspect="1" noChangeArrowheads="1"/>
            </p:cNvSpPr>
            <p:nvPr/>
          </p:nvSpPr>
          <p:spPr bwMode="auto">
            <a:xfrm>
              <a:off x="5304" y="136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83" name="Oval 59"/>
            <p:cNvSpPr>
              <a:spLocks noChangeAspect="1" noChangeArrowheads="1"/>
            </p:cNvSpPr>
            <p:nvPr/>
          </p:nvSpPr>
          <p:spPr bwMode="auto">
            <a:xfrm>
              <a:off x="5137" y="155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84" name="Oval 60"/>
            <p:cNvSpPr>
              <a:spLocks noChangeAspect="1" noChangeArrowheads="1"/>
            </p:cNvSpPr>
            <p:nvPr/>
          </p:nvSpPr>
          <p:spPr bwMode="auto">
            <a:xfrm>
              <a:off x="5098" y="108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85" name="Oval 61"/>
            <p:cNvSpPr>
              <a:spLocks noChangeAspect="1" noChangeArrowheads="1"/>
            </p:cNvSpPr>
            <p:nvPr/>
          </p:nvSpPr>
          <p:spPr bwMode="auto">
            <a:xfrm>
              <a:off x="5020" y="95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86" name="Oval 62"/>
            <p:cNvSpPr>
              <a:spLocks noChangeAspect="1" noChangeArrowheads="1"/>
            </p:cNvSpPr>
            <p:nvPr/>
          </p:nvSpPr>
          <p:spPr bwMode="auto">
            <a:xfrm>
              <a:off x="5001" y="70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87" name="Oval 63"/>
            <p:cNvSpPr>
              <a:spLocks noChangeAspect="1" noChangeArrowheads="1"/>
            </p:cNvSpPr>
            <p:nvPr/>
          </p:nvSpPr>
          <p:spPr bwMode="auto">
            <a:xfrm>
              <a:off x="5086" y="828"/>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88" name="Oval 64"/>
            <p:cNvSpPr>
              <a:spLocks noChangeAspect="1" noChangeArrowheads="1"/>
            </p:cNvSpPr>
            <p:nvPr/>
          </p:nvSpPr>
          <p:spPr bwMode="auto">
            <a:xfrm>
              <a:off x="4838" y="70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29089" name="Oval 65"/>
            <p:cNvSpPr>
              <a:spLocks noChangeAspect="1" noChangeArrowheads="1"/>
            </p:cNvSpPr>
            <p:nvPr/>
          </p:nvSpPr>
          <p:spPr bwMode="auto">
            <a:xfrm>
              <a:off x="5044" y="561"/>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spTree>
    <p:extLst>
      <p:ext uri="{BB962C8B-B14F-4D97-AF65-F5344CB8AC3E}">
        <p14:creationId xmlns:p14="http://schemas.microsoft.com/office/powerpoint/2010/main" val="2770042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ln>
            <a:noFill/>
          </a:ln>
        </p:spPr>
        <p:txBody>
          <a:bodyPr/>
          <a:lstStyle/>
          <a:p>
            <a:r>
              <a:rPr lang="en-US" altLang="en-US" sz="5400" b="1" dirty="0">
                <a:solidFill>
                  <a:schemeClr val="tx1"/>
                </a:solidFill>
                <a:latin typeface="Arial" charset="0"/>
              </a:rPr>
              <a:t>20 Amino Acids</a:t>
            </a:r>
          </a:p>
        </p:txBody>
      </p:sp>
      <p:sp>
        <p:nvSpPr>
          <p:cNvPr id="130051" name="Oval 3"/>
          <p:cNvSpPr>
            <a:spLocks noChangeAspect="1" noChangeArrowheads="1"/>
          </p:cNvSpPr>
          <p:nvPr/>
        </p:nvSpPr>
        <p:spPr bwMode="auto">
          <a:xfrm>
            <a:off x="1255713" y="43243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52" name="Oval 4"/>
          <p:cNvSpPr>
            <a:spLocks noChangeAspect="1" noChangeArrowheads="1"/>
          </p:cNvSpPr>
          <p:nvPr/>
        </p:nvSpPr>
        <p:spPr bwMode="auto">
          <a:xfrm>
            <a:off x="1477963" y="4198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53" name="Oval 5"/>
          <p:cNvSpPr>
            <a:spLocks noChangeAspect="1" noChangeArrowheads="1"/>
          </p:cNvSpPr>
          <p:nvPr/>
        </p:nvSpPr>
        <p:spPr bwMode="auto">
          <a:xfrm>
            <a:off x="1047750" y="4184650"/>
            <a:ext cx="288925"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54" name="Oval 6"/>
          <p:cNvSpPr>
            <a:spLocks noChangeAspect="1" noChangeArrowheads="1"/>
          </p:cNvSpPr>
          <p:nvPr/>
        </p:nvSpPr>
        <p:spPr bwMode="auto">
          <a:xfrm>
            <a:off x="1260475" y="4537075"/>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55" name="Oval 7"/>
          <p:cNvSpPr>
            <a:spLocks noChangeAspect="1" noChangeArrowheads="1"/>
          </p:cNvSpPr>
          <p:nvPr/>
        </p:nvSpPr>
        <p:spPr bwMode="auto">
          <a:xfrm>
            <a:off x="1477963" y="3949700"/>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56" name="Oval 8"/>
          <p:cNvSpPr>
            <a:spLocks noChangeAspect="1" noChangeArrowheads="1"/>
          </p:cNvSpPr>
          <p:nvPr/>
        </p:nvSpPr>
        <p:spPr bwMode="auto">
          <a:xfrm>
            <a:off x="1417638" y="4705350"/>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57" name="Oval 9"/>
          <p:cNvSpPr>
            <a:spLocks noChangeAspect="1" noChangeArrowheads="1"/>
          </p:cNvSpPr>
          <p:nvPr/>
        </p:nvSpPr>
        <p:spPr bwMode="auto">
          <a:xfrm>
            <a:off x="1293813" y="49069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58" name="Oval 10"/>
          <p:cNvSpPr>
            <a:spLocks noChangeAspect="1" noChangeArrowheads="1"/>
          </p:cNvSpPr>
          <p:nvPr/>
        </p:nvSpPr>
        <p:spPr bwMode="auto">
          <a:xfrm>
            <a:off x="1441450" y="5089525"/>
            <a:ext cx="287338"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59" name="Oval 11"/>
          <p:cNvSpPr>
            <a:spLocks noChangeAspect="1" noChangeArrowheads="1"/>
          </p:cNvSpPr>
          <p:nvPr/>
        </p:nvSpPr>
        <p:spPr bwMode="auto">
          <a:xfrm>
            <a:off x="1346200" y="5310188"/>
            <a:ext cx="288925" cy="26193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60" name="Oval 12"/>
          <p:cNvSpPr>
            <a:spLocks noChangeAspect="1" noChangeArrowheads="1"/>
          </p:cNvSpPr>
          <p:nvPr/>
        </p:nvSpPr>
        <p:spPr bwMode="auto">
          <a:xfrm>
            <a:off x="585788" y="41576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61" name="Oval 13"/>
          <p:cNvSpPr>
            <a:spLocks noChangeAspect="1" noChangeArrowheads="1"/>
          </p:cNvSpPr>
          <p:nvPr/>
        </p:nvSpPr>
        <p:spPr bwMode="auto">
          <a:xfrm>
            <a:off x="808038" y="4283075"/>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62" name="Oval 14"/>
          <p:cNvSpPr>
            <a:spLocks noChangeAspect="1" noChangeArrowheads="1"/>
          </p:cNvSpPr>
          <p:nvPr/>
        </p:nvSpPr>
        <p:spPr bwMode="auto">
          <a:xfrm>
            <a:off x="377825" y="4298950"/>
            <a:ext cx="287338"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63" name="Oval 15"/>
          <p:cNvSpPr>
            <a:spLocks noChangeAspect="1" noChangeArrowheads="1"/>
          </p:cNvSpPr>
          <p:nvPr/>
        </p:nvSpPr>
        <p:spPr bwMode="auto">
          <a:xfrm>
            <a:off x="590550" y="3944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64" name="Oval 16"/>
          <p:cNvSpPr>
            <a:spLocks noChangeAspect="1" noChangeArrowheads="1"/>
          </p:cNvSpPr>
          <p:nvPr/>
        </p:nvSpPr>
        <p:spPr bwMode="auto">
          <a:xfrm>
            <a:off x="808038" y="4532313"/>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65" name="Oval 17"/>
          <p:cNvSpPr>
            <a:spLocks noChangeAspect="1" noChangeArrowheads="1"/>
          </p:cNvSpPr>
          <p:nvPr/>
        </p:nvSpPr>
        <p:spPr bwMode="auto">
          <a:xfrm>
            <a:off x="747713" y="3776663"/>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66" name="Oval 18"/>
          <p:cNvSpPr>
            <a:spLocks noChangeAspect="1" noChangeArrowheads="1"/>
          </p:cNvSpPr>
          <p:nvPr/>
        </p:nvSpPr>
        <p:spPr bwMode="auto">
          <a:xfrm>
            <a:off x="623888" y="35750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67" name="Oval 19"/>
          <p:cNvSpPr>
            <a:spLocks noChangeAspect="1" noChangeArrowheads="1"/>
          </p:cNvSpPr>
          <p:nvPr/>
        </p:nvSpPr>
        <p:spPr bwMode="auto">
          <a:xfrm>
            <a:off x="769938" y="3392488"/>
            <a:ext cx="288925" cy="263525"/>
          </a:xfrm>
          <a:prstGeom prst="ellipse">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68" name="Oval 20"/>
          <p:cNvSpPr>
            <a:spLocks noChangeAspect="1" noChangeArrowheads="1"/>
          </p:cNvSpPr>
          <p:nvPr/>
        </p:nvSpPr>
        <p:spPr bwMode="auto">
          <a:xfrm>
            <a:off x="676275" y="3173413"/>
            <a:ext cx="288925" cy="2619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nvGrpSpPr>
          <p:cNvPr id="130069" name="Group 21"/>
          <p:cNvGrpSpPr>
            <a:grpSpLocks/>
          </p:cNvGrpSpPr>
          <p:nvPr/>
        </p:nvGrpSpPr>
        <p:grpSpPr bwMode="auto">
          <a:xfrm>
            <a:off x="1417638" y="3275013"/>
            <a:ext cx="1309687" cy="1436687"/>
            <a:chOff x="1864" y="2063"/>
            <a:chExt cx="825" cy="905"/>
          </a:xfrm>
        </p:grpSpPr>
        <p:sp>
          <p:nvSpPr>
            <p:cNvPr id="130070" name="Oval 22"/>
            <p:cNvSpPr>
              <a:spLocks noChangeAspect="1" noChangeArrowheads="1"/>
            </p:cNvSpPr>
            <p:nvPr/>
          </p:nvSpPr>
          <p:spPr bwMode="auto">
            <a:xfrm>
              <a:off x="2200" y="2567"/>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71" name="Oval 23"/>
            <p:cNvSpPr>
              <a:spLocks noChangeAspect="1" noChangeArrowheads="1"/>
            </p:cNvSpPr>
            <p:nvPr/>
          </p:nvSpPr>
          <p:spPr bwMode="auto">
            <a:xfrm>
              <a:off x="2340" y="264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72" name="Oval 24"/>
            <p:cNvSpPr>
              <a:spLocks noChangeAspect="1" noChangeArrowheads="1"/>
            </p:cNvSpPr>
            <p:nvPr/>
          </p:nvSpPr>
          <p:spPr bwMode="auto">
            <a:xfrm>
              <a:off x="2069" y="2655"/>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73" name="Oval 25"/>
            <p:cNvSpPr>
              <a:spLocks noChangeAspect="1" noChangeArrowheads="1"/>
            </p:cNvSpPr>
            <p:nvPr/>
          </p:nvSpPr>
          <p:spPr bwMode="auto">
            <a:xfrm>
              <a:off x="2203" y="243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74" name="Oval 26"/>
            <p:cNvSpPr>
              <a:spLocks noChangeAspect="1" noChangeArrowheads="1"/>
            </p:cNvSpPr>
            <p:nvPr/>
          </p:nvSpPr>
          <p:spPr bwMode="auto">
            <a:xfrm>
              <a:off x="2508" y="260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75" name="Oval 27"/>
            <p:cNvSpPr>
              <a:spLocks noChangeAspect="1" noChangeArrowheads="1"/>
            </p:cNvSpPr>
            <p:nvPr/>
          </p:nvSpPr>
          <p:spPr bwMode="auto">
            <a:xfrm>
              <a:off x="2340" y="2803"/>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76" name="Oval 28"/>
            <p:cNvSpPr>
              <a:spLocks noChangeAspect="1" noChangeArrowheads="1"/>
            </p:cNvSpPr>
            <p:nvPr/>
          </p:nvSpPr>
          <p:spPr bwMode="auto">
            <a:xfrm>
              <a:off x="2106"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77" name="Oval 29"/>
            <p:cNvSpPr>
              <a:spLocks noChangeAspect="1" noChangeArrowheads="1"/>
            </p:cNvSpPr>
            <p:nvPr/>
          </p:nvSpPr>
          <p:spPr bwMode="auto">
            <a:xfrm>
              <a:off x="1944" y="231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78" name="Oval 30"/>
            <p:cNvSpPr>
              <a:spLocks noChangeAspect="1" noChangeArrowheads="1"/>
            </p:cNvSpPr>
            <p:nvPr/>
          </p:nvSpPr>
          <p:spPr bwMode="auto">
            <a:xfrm>
              <a:off x="1945"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79" name="Oval 31"/>
            <p:cNvSpPr>
              <a:spLocks noChangeAspect="1" noChangeArrowheads="1"/>
            </p:cNvSpPr>
            <p:nvPr/>
          </p:nvSpPr>
          <p:spPr bwMode="auto">
            <a:xfrm>
              <a:off x="2105" y="231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80" name="Oval 32"/>
            <p:cNvSpPr>
              <a:spLocks noChangeAspect="1" noChangeArrowheads="1"/>
            </p:cNvSpPr>
            <p:nvPr/>
          </p:nvSpPr>
          <p:spPr bwMode="auto">
            <a:xfrm>
              <a:off x="2196" y="218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81" name="Oval 33"/>
            <p:cNvSpPr>
              <a:spLocks noChangeAspect="1" noChangeArrowheads="1"/>
            </p:cNvSpPr>
            <p:nvPr/>
          </p:nvSpPr>
          <p:spPr bwMode="auto">
            <a:xfrm>
              <a:off x="1864" y="2184"/>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0082" name="Group 34"/>
          <p:cNvGrpSpPr>
            <a:grpSpLocks/>
          </p:cNvGrpSpPr>
          <p:nvPr/>
        </p:nvGrpSpPr>
        <p:grpSpPr bwMode="auto">
          <a:xfrm flipV="1">
            <a:off x="2427288" y="3911600"/>
            <a:ext cx="984250" cy="1231900"/>
            <a:chOff x="935" y="3260"/>
            <a:chExt cx="620" cy="776"/>
          </a:xfrm>
        </p:grpSpPr>
        <p:sp>
          <p:nvSpPr>
            <p:cNvPr id="130083" name="Oval 35"/>
            <p:cNvSpPr>
              <a:spLocks noChangeAspect="1" noChangeArrowheads="1"/>
            </p:cNvSpPr>
            <p:nvPr/>
          </p:nvSpPr>
          <p:spPr bwMode="auto">
            <a:xfrm>
              <a:off x="1065" y="363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84" name="Oval 36"/>
            <p:cNvSpPr>
              <a:spLocks noChangeAspect="1" noChangeArrowheads="1"/>
            </p:cNvSpPr>
            <p:nvPr/>
          </p:nvSpPr>
          <p:spPr bwMode="auto">
            <a:xfrm>
              <a:off x="1206" y="371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85" name="Oval 37"/>
            <p:cNvSpPr>
              <a:spLocks noChangeAspect="1" noChangeArrowheads="1"/>
            </p:cNvSpPr>
            <p:nvPr/>
          </p:nvSpPr>
          <p:spPr bwMode="auto">
            <a:xfrm>
              <a:off x="935" y="3723"/>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86" name="Oval 38"/>
            <p:cNvSpPr>
              <a:spLocks noChangeAspect="1" noChangeArrowheads="1"/>
            </p:cNvSpPr>
            <p:nvPr/>
          </p:nvSpPr>
          <p:spPr bwMode="auto">
            <a:xfrm>
              <a:off x="1069" y="350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87" name="Oval 39"/>
            <p:cNvSpPr>
              <a:spLocks noChangeAspect="1" noChangeArrowheads="1"/>
            </p:cNvSpPr>
            <p:nvPr/>
          </p:nvSpPr>
          <p:spPr bwMode="auto">
            <a:xfrm>
              <a:off x="1373" y="3676"/>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88" name="Oval 40"/>
            <p:cNvSpPr>
              <a:spLocks noChangeAspect="1" noChangeArrowheads="1"/>
            </p:cNvSpPr>
            <p:nvPr/>
          </p:nvSpPr>
          <p:spPr bwMode="auto">
            <a:xfrm>
              <a:off x="1206" y="387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89" name="Oval 41"/>
            <p:cNvSpPr>
              <a:spLocks noChangeAspect="1" noChangeArrowheads="1"/>
            </p:cNvSpPr>
            <p:nvPr/>
          </p:nvSpPr>
          <p:spPr bwMode="auto">
            <a:xfrm>
              <a:off x="1168" y="339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90" name="Oval 42"/>
            <p:cNvSpPr>
              <a:spLocks noChangeAspect="1" noChangeArrowheads="1"/>
            </p:cNvSpPr>
            <p:nvPr/>
          </p:nvSpPr>
          <p:spPr bwMode="auto">
            <a:xfrm>
              <a:off x="1131" y="326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91" name="Oval 43"/>
            <p:cNvSpPr>
              <a:spLocks noChangeAspect="1" noChangeArrowheads="1"/>
            </p:cNvSpPr>
            <p:nvPr/>
          </p:nvSpPr>
          <p:spPr bwMode="auto">
            <a:xfrm>
              <a:off x="956" y="3400"/>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0092" name="Group 44"/>
          <p:cNvGrpSpPr>
            <a:grpSpLocks/>
          </p:cNvGrpSpPr>
          <p:nvPr/>
        </p:nvGrpSpPr>
        <p:grpSpPr bwMode="auto">
          <a:xfrm>
            <a:off x="3119438" y="3702050"/>
            <a:ext cx="984250" cy="1017588"/>
            <a:chOff x="4011" y="3439"/>
            <a:chExt cx="620" cy="641"/>
          </a:xfrm>
        </p:grpSpPr>
        <p:sp>
          <p:nvSpPr>
            <p:cNvPr id="130093" name="Oval 45"/>
            <p:cNvSpPr>
              <a:spLocks noChangeAspect="1" noChangeArrowheads="1"/>
            </p:cNvSpPr>
            <p:nvPr/>
          </p:nvSpPr>
          <p:spPr bwMode="auto">
            <a:xfrm>
              <a:off x="4141" y="367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94" name="Oval 46"/>
            <p:cNvSpPr>
              <a:spLocks noChangeAspect="1" noChangeArrowheads="1"/>
            </p:cNvSpPr>
            <p:nvPr/>
          </p:nvSpPr>
          <p:spPr bwMode="auto">
            <a:xfrm>
              <a:off x="4282" y="3757"/>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95" name="Oval 47"/>
            <p:cNvSpPr>
              <a:spLocks noChangeAspect="1" noChangeArrowheads="1"/>
            </p:cNvSpPr>
            <p:nvPr/>
          </p:nvSpPr>
          <p:spPr bwMode="auto">
            <a:xfrm>
              <a:off x="4011" y="3767"/>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96" name="Oval 48"/>
            <p:cNvSpPr>
              <a:spLocks noChangeAspect="1" noChangeArrowheads="1"/>
            </p:cNvSpPr>
            <p:nvPr/>
          </p:nvSpPr>
          <p:spPr bwMode="auto">
            <a:xfrm>
              <a:off x="4145" y="354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97" name="Oval 49"/>
            <p:cNvSpPr>
              <a:spLocks noChangeAspect="1" noChangeArrowheads="1"/>
            </p:cNvSpPr>
            <p:nvPr/>
          </p:nvSpPr>
          <p:spPr bwMode="auto">
            <a:xfrm>
              <a:off x="4449" y="372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98" name="Oval 50"/>
            <p:cNvSpPr>
              <a:spLocks noChangeAspect="1" noChangeArrowheads="1"/>
            </p:cNvSpPr>
            <p:nvPr/>
          </p:nvSpPr>
          <p:spPr bwMode="auto">
            <a:xfrm>
              <a:off x="4282" y="3914"/>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099" name="Oval 51"/>
            <p:cNvSpPr>
              <a:spLocks noChangeAspect="1" noChangeArrowheads="1"/>
            </p:cNvSpPr>
            <p:nvPr/>
          </p:nvSpPr>
          <p:spPr bwMode="auto">
            <a:xfrm>
              <a:off x="4244" y="343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100" name="Oval 52"/>
            <p:cNvSpPr>
              <a:spLocks noChangeAspect="1" noChangeArrowheads="1"/>
            </p:cNvSpPr>
            <p:nvPr/>
          </p:nvSpPr>
          <p:spPr bwMode="auto">
            <a:xfrm>
              <a:off x="4032" y="3444"/>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0101" name="Group 53"/>
          <p:cNvGrpSpPr>
            <a:grpSpLocks/>
          </p:cNvGrpSpPr>
          <p:nvPr/>
        </p:nvGrpSpPr>
        <p:grpSpPr bwMode="auto">
          <a:xfrm flipV="1">
            <a:off x="3765550" y="3910013"/>
            <a:ext cx="1027113" cy="1846262"/>
            <a:chOff x="4838" y="561"/>
            <a:chExt cx="647" cy="1163"/>
          </a:xfrm>
        </p:grpSpPr>
        <p:sp>
          <p:nvSpPr>
            <p:cNvPr id="130102" name="Oval 54"/>
            <p:cNvSpPr>
              <a:spLocks noChangeAspect="1" noChangeArrowheads="1"/>
            </p:cNvSpPr>
            <p:nvPr/>
          </p:nvSpPr>
          <p:spPr bwMode="auto">
            <a:xfrm>
              <a:off x="4996" y="132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103" name="Oval 55"/>
            <p:cNvSpPr>
              <a:spLocks noChangeAspect="1" noChangeArrowheads="1"/>
            </p:cNvSpPr>
            <p:nvPr/>
          </p:nvSpPr>
          <p:spPr bwMode="auto">
            <a:xfrm>
              <a:off x="5137" y="1401"/>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104" name="Oval 56"/>
            <p:cNvSpPr>
              <a:spLocks noChangeAspect="1" noChangeArrowheads="1"/>
            </p:cNvSpPr>
            <p:nvPr/>
          </p:nvSpPr>
          <p:spPr bwMode="auto">
            <a:xfrm>
              <a:off x="4865" y="1411"/>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105" name="Oval 57"/>
            <p:cNvSpPr>
              <a:spLocks noChangeAspect="1" noChangeArrowheads="1"/>
            </p:cNvSpPr>
            <p:nvPr/>
          </p:nvSpPr>
          <p:spPr bwMode="auto">
            <a:xfrm>
              <a:off x="4999" y="118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106" name="Oval 58"/>
            <p:cNvSpPr>
              <a:spLocks noChangeAspect="1" noChangeArrowheads="1"/>
            </p:cNvSpPr>
            <p:nvPr/>
          </p:nvSpPr>
          <p:spPr bwMode="auto">
            <a:xfrm>
              <a:off x="5304" y="136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107" name="Oval 59"/>
            <p:cNvSpPr>
              <a:spLocks noChangeAspect="1" noChangeArrowheads="1"/>
            </p:cNvSpPr>
            <p:nvPr/>
          </p:nvSpPr>
          <p:spPr bwMode="auto">
            <a:xfrm>
              <a:off x="5137" y="155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108" name="Oval 60"/>
            <p:cNvSpPr>
              <a:spLocks noChangeAspect="1" noChangeArrowheads="1"/>
            </p:cNvSpPr>
            <p:nvPr/>
          </p:nvSpPr>
          <p:spPr bwMode="auto">
            <a:xfrm>
              <a:off x="5098" y="108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109" name="Oval 61"/>
            <p:cNvSpPr>
              <a:spLocks noChangeAspect="1" noChangeArrowheads="1"/>
            </p:cNvSpPr>
            <p:nvPr/>
          </p:nvSpPr>
          <p:spPr bwMode="auto">
            <a:xfrm>
              <a:off x="5020" y="95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110" name="Oval 62"/>
            <p:cNvSpPr>
              <a:spLocks noChangeAspect="1" noChangeArrowheads="1"/>
            </p:cNvSpPr>
            <p:nvPr/>
          </p:nvSpPr>
          <p:spPr bwMode="auto">
            <a:xfrm>
              <a:off x="5001" y="70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111" name="Oval 63"/>
            <p:cNvSpPr>
              <a:spLocks noChangeAspect="1" noChangeArrowheads="1"/>
            </p:cNvSpPr>
            <p:nvPr/>
          </p:nvSpPr>
          <p:spPr bwMode="auto">
            <a:xfrm>
              <a:off x="5086" y="828"/>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112" name="Oval 64"/>
            <p:cNvSpPr>
              <a:spLocks noChangeAspect="1" noChangeArrowheads="1"/>
            </p:cNvSpPr>
            <p:nvPr/>
          </p:nvSpPr>
          <p:spPr bwMode="auto">
            <a:xfrm>
              <a:off x="4838" y="70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0113" name="Oval 65"/>
            <p:cNvSpPr>
              <a:spLocks noChangeAspect="1" noChangeArrowheads="1"/>
            </p:cNvSpPr>
            <p:nvPr/>
          </p:nvSpPr>
          <p:spPr bwMode="auto">
            <a:xfrm>
              <a:off x="5044" y="561"/>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spTree>
    <p:extLst>
      <p:ext uri="{BB962C8B-B14F-4D97-AF65-F5344CB8AC3E}">
        <p14:creationId xmlns:p14="http://schemas.microsoft.com/office/powerpoint/2010/main" val="9973525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ln>
            <a:noFill/>
          </a:ln>
        </p:spPr>
        <p:txBody>
          <a:bodyPr/>
          <a:lstStyle/>
          <a:p>
            <a:r>
              <a:rPr lang="en-US" altLang="en-US" sz="5400" b="1" dirty="0">
                <a:solidFill>
                  <a:schemeClr val="tx1"/>
                </a:solidFill>
                <a:latin typeface="Arial" charset="0"/>
              </a:rPr>
              <a:t>20 Amino Acids</a:t>
            </a:r>
          </a:p>
        </p:txBody>
      </p:sp>
      <p:sp>
        <p:nvSpPr>
          <p:cNvPr id="131075" name="Oval 3"/>
          <p:cNvSpPr>
            <a:spLocks noChangeAspect="1" noChangeArrowheads="1"/>
          </p:cNvSpPr>
          <p:nvPr/>
        </p:nvSpPr>
        <p:spPr bwMode="auto">
          <a:xfrm>
            <a:off x="1255713" y="43243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076" name="Oval 4"/>
          <p:cNvSpPr>
            <a:spLocks noChangeAspect="1" noChangeArrowheads="1"/>
          </p:cNvSpPr>
          <p:nvPr/>
        </p:nvSpPr>
        <p:spPr bwMode="auto">
          <a:xfrm>
            <a:off x="1477963" y="4198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077" name="Oval 5"/>
          <p:cNvSpPr>
            <a:spLocks noChangeAspect="1" noChangeArrowheads="1"/>
          </p:cNvSpPr>
          <p:nvPr/>
        </p:nvSpPr>
        <p:spPr bwMode="auto">
          <a:xfrm>
            <a:off x="1047750" y="4184650"/>
            <a:ext cx="288925"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078" name="Oval 6"/>
          <p:cNvSpPr>
            <a:spLocks noChangeAspect="1" noChangeArrowheads="1"/>
          </p:cNvSpPr>
          <p:nvPr/>
        </p:nvSpPr>
        <p:spPr bwMode="auto">
          <a:xfrm>
            <a:off x="1260475" y="4537075"/>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079" name="Oval 7"/>
          <p:cNvSpPr>
            <a:spLocks noChangeAspect="1" noChangeArrowheads="1"/>
          </p:cNvSpPr>
          <p:nvPr/>
        </p:nvSpPr>
        <p:spPr bwMode="auto">
          <a:xfrm>
            <a:off x="1477963" y="3949700"/>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080" name="Oval 8"/>
          <p:cNvSpPr>
            <a:spLocks noChangeAspect="1" noChangeArrowheads="1"/>
          </p:cNvSpPr>
          <p:nvPr/>
        </p:nvSpPr>
        <p:spPr bwMode="auto">
          <a:xfrm>
            <a:off x="1417638" y="4705350"/>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081" name="Oval 9"/>
          <p:cNvSpPr>
            <a:spLocks noChangeAspect="1" noChangeArrowheads="1"/>
          </p:cNvSpPr>
          <p:nvPr/>
        </p:nvSpPr>
        <p:spPr bwMode="auto">
          <a:xfrm>
            <a:off x="1293813" y="49069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082" name="Oval 10"/>
          <p:cNvSpPr>
            <a:spLocks noChangeAspect="1" noChangeArrowheads="1"/>
          </p:cNvSpPr>
          <p:nvPr/>
        </p:nvSpPr>
        <p:spPr bwMode="auto">
          <a:xfrm>
            <a:off x="1441450" y="5089525"/>
            <a:ext cx="287338"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083" name="Oval 11"/>
          <p:cNvSpPr>
            <a:spLocks noChangeAspect="1" noChangeArrowheads="1"/>
          </p:cNvSpPr>
          <p:nvPr/>
        </p:nvSpPr>
        <p:spPr bwMode="auto">
          <a:xfrm>
            <a:off x="1346200" y="5310188"/>
            <a:ext cx="288925" cy="26193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084" name="Oval 12"/>
          <p:cNvSpPr>
            <a:spLocks noChangeAspect="1" noChangeArrowheads="1"/>
          </p:cNvSpPr>
          <p:nvPr/>
        </p:nvSpPr>
        <p:spPr bwMode="auto">
          <a:xfrm>
            <a:off x="585788" y="41576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085" name="Oval 13"/>
          <p:cNvSpPr>
            <a:spLocks noChangeAspect="1" noChangeArrowheads="1"/>
          </p:cNvSpPr>
          <p:nvPr/>
        </p:nvSpPr>
        <p:spPr bwMode="auto">
          <a:xfrm>
            <a:off x="808038" y="4283075"/>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086" name="Oval 14"/>
          <p:cNvSpPr>
            <a:spLocks noChangeAspect="1" noChangeArrowheads="1"/>
          </p:cNvSpPr>
          <p:nvPr/>
        </p:nvSpPr>
        <p:spPr bwMode="auto">
          <a:xfrm>
            <a:off x="377825" y="4298950"/>
            <a:ext cx="287338"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087" name="Oval 15"/>
          <p:cNvSpPr>
            <a:spLocks noChangeAspect="1" noChangeArrowheads="1"/>
          </p:cNvSpPr>
          <p:nvPr/>
        </p:nvSpPr>
        <p:spPr bwMode="auto">
          <a:xfrm>
            <a:off x="590550" y="3944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088" name="Oval 16"/>
          <p:cNvSpPr>
            <a:spLocks noChangeAspect="1" noChangeArrowheads="1"/>
          </p:cNvSpPr>
          <p:nvPr/>
        </p:nvSpPr>
        <p:spPr bwMode="auto">
          <a:xfrm>
            <a:off x="808038" y="4532313"/>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089" name="Oval 17"/>
          <p:cNvSpPr>
            <a:spLocks noChangeAspect="1" noChangeArrowheads="1"/>
          </p:cNvSpPr>
          <p:nvPr/>
        </p:nvSpPr>
        <p:spPr bwMode="auto">
          <a:xfrm>
            <a:off x="747713" y="3776663"/>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090" name="Oval 18"/>
          <p:cNvSpPr>
            <a:spLocks noChangeAspect="1" noChangeArrowheads="1"/>
          </p:cNvSpPr>
          <p:nvPr/>
        </p:nvSpPr>
        <p:spPr bwMode="auto">
          <a:xfrm>
            <a:off x="623888" y="35750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091" name="Oval 19"/>
          <p:cNvSpPr>
            <a:spLocks noChangeAspect="1" noChangeArrowheads="1"/>
          </p:cNvSpPr>
          <p:nvPr/>
        </p:nvSpPr>
        <p:spPr bwMode="auto">
          <a:xfrm>
            <a:off x="769938" y="3392488"/>
            <a:ext cx="288925" cy="263525"/>
          </a:xfrm>
          <a:prstGeom prst="ellipse">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092" name="Oval 20"/>
          <p:cNvSpPr>
            <a:spLocks noChangeAspect="1" noChangeArrowheads="1"/>
          </p:cNvSpPr>
          <p:nvPr/>
        </p:nvSpPr>
        <p:spPr bwMode="auto">
          <a:xfrm>
            <a:off x="676275" y="3173413"/>
            <a:ext cx="288925" cy="2619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nvGrpSpPr>
          <p:cNvPr id="131093" name="Group 21"/>
          <p:cNvGrpSpPr>
            <a:grpSpLocks/>
          </p:cNvGrpSpPr>
          <p:nvPr/>
        </p:nvGrpSpPr>
        <p:grpSpPr bwMode="auto">
          <a:xfrm>
            <a:off x="1417638" y="3275013"/>
            <a:ext cx="1309687" cy="1436687"/>
            <a:chOff x="1864" y="2063"/>
            <a:chExt cx="825" cy="905"/>
          </a:xfrm>
        </p:grpSpPr>
        <p:sp>
          <p:nvSpPr>
            <p:cNvPr id="131094" name="Oval 22"/>
            <p:cNvSpPr>
              <a:spLocks noChangeAspect="1" noChangeArrowheads="1"/>
            </p:cNvSpPr>
            <p:nvPr/>
          </p:nvSpPr>
          <p:spPr bwMode="auto">
            <a:xfrm>
              <a:off x="2200" y="2567"/>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095" name="Oval 23"/>
            <p:cNvSpPr>
              <a:spLocks noChangeAspect="1" noChangeArrowheads="1"/>
            </p:cNvSpPr>
            <p:nvPr/>
          </p:nvSpPr>
          <p:spPr bwMode="auto">
            <a:xfrm>
              <a:off x="2340" y="264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096" name="Oval 24"/>
            <p:cNvSpPr>
              <a:spLocks noChangeAspect="1" noChangeArrowheads="1"/>
            </p:cNvSpPr>
            <p:nvPr/>
          </p:nvSpPr>
          <p:spPr bwMode="auto">
            <a:xfrm>
              <a:off x="2069" y="2655"/>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097" name="Oval 25"/>
            <p:cNvSpPr>
              <a:spLocks noChangeAspect="1" noChangeArrowheads="1"/>
            </p:cNvSpPr>
            <p:nvPr/>
          </p:nvSpPr>
          <p:spPr bwMode="auto">
            <a:xfrm>
              <a:off x="2203" y="243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098" name="Oval 26"/>
            <p:cNvSpPr>
              <a:spLocks noChangeAspect="1" noChangeArrowheads="1"/>
            </p:cNvSpPr>
            <p:nvPr/>
          </p:nvSpPr>
          <p:spPr bwMode="auto">
            <a:xfrm>
              <a:off x="2508" y="260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099" name="Oval 27"/>
            <p:cNvSpPr>
              <a:spLocks noChangeAspect="1" noChangeArrowheads="1"/>
            </p:cNvSpPr>
            <p:nvPr/>
          </p:nvSpPr>
          <p:spPr bwMode="auto">
            <a:xfrm>
              <a:off x="2340" y="2803"/>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00" name="Oval 28"/>
            <p:cNvSpPr>
              <a:spLocks noChangeAspect="1" noChangeArrowheads="1"/>
            </p:cNvSpPr>
            <p:nvPr/>
          </p:nvSpPr>
          <p:spPr bwMode="auto">
            <a:xfrm>
              <a:off x="2106"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01" name="Oval 29"/>
            <p:cNvSpPr>
              <a:spLocks noChangeAspect="1" noChangeArrowheads="1"/>
            </p:cNvSpPr>
            <p:nvPr/>
          </p:nvSpPr>
          <p:spPr bwMode="auto">
            <a:xfrm>
              <a:off x="1944" y="231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02" name="Oval 30"/>
            <p:cNvSpPr>
              <a:spLocks noChangeAspect="1" noChangeArrowheads="1"/>
            </p:cNvSpPr>
            <p:nvPr/>
          </p:nvSpPr>
          <p:spPr bwMode="auto">
            <a:xfrm>
              <a:off x="1945"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03" name="Oval 31"/>
            <p:cNvSpPr>
              <a:spLocks noChangeAspect="1" noChangeArrowheads="1"/>
            </p:cNvSpPr>
            <p:nvPr/>
          </p:nvSpPr>
          <p:spPr bwMode="auto">
            <a:xfrm>
              <a:off x="2105" y="231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04" name="Oval 32"/>
            <p:cNvSpPr>
              <a:spLocks noChangeAspect="1" noChangeArrowheads="1"/>
            </p:cNvSpPr>
            <p:nvPr/>
          </p:nvSpPr>
          <p:spPr bwMode="auto">
            <a:xfrm>
              <a:off x="2196" y="218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05" name="Oval 33"/>
            <p:cNvSpPr>
              <a:spLocks noChangeAspect="1" noChangeArrowheads="1"/>
            </p:cNvSpPr>
            <p:nvPr/>
          </p:nvSpPr>
          <p:spPr bwMode="auto">
            <a:xfrm>
              <a:off x="1864" y="2184"/>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1106" name="Group 34"/>
          <p:cNvGrpSpPr>
            <a:grpSpLocks/>
          </p:cNvGrpSpPr>
          <p:nvPr/>
        </p:nvGrpSpPr>
        <p:grpSpPr bwMode="auto">
          <a:xfrm flipV="1">
            <a:off x="2427288" y="3911600"/>
            <a:ext cx="984250" cy="1231900"/>
            <a:chOff x="935" y="3260"/>
            <a:chExt cx="620" cy="776"/>
          </a:xfrm>
        </p:grpSpPr>
        <p:sp>
          <p:nvSpPr>
            <p:cNvPr id="131107" name="Oval 35"/>
            <p:cNvSpPr>
              <a:spLocks noChangeAspect="1" noChangeArrowheads="1"/>
            </p:cNvSpPr>
            <p:nvPr/>
          </p:nvSpPr>
          <p:spPr bwMode="auto">
            <a:xfrm>
              <a:off x="1065" y="363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08" name="Oval 36"/>
            <p:cNvSpPr>
              <a:spLocks noChangeAspect="1" noChangeArrowheads="1"/>
            </p:cNvSpPr>
            <p:nvPr/>
          </p:nvSpPr>
          <p:spPr bwMode="auto">
            <a:xfrm>
              <a:off x="1206" y="371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09" name="Oval 37"/>
            <p:cNvSpPr>
              <a:spLocks noChangeAspect="1" noChangeArrowheads="1"/>
            </p:cNvSpPr>
            <p:nvPr/>
          </p:nvSpPr>
          <p:spPr bwMode="auto">
            <a:xfrm>
              <a:off x="935" y="3723"/>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10" name="Oval 38"/>
            <p:cNvSpPr>
              <a:spLocks noChangeAspect="1" noChangeArrowheads="1"/>
            </p:cNvSpPr>
            <p:nvPr/>
          </p:nvSpPr>
          <p:spPr bwMode="auto">
            <a:xfrm>
              <a:off x="1069" y="350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11" name="Oval 39"/>
            <p:cNvSpPr>
              <a:spLocks noChangeAspect="1" noChangeArrowheads="1"/>
            </p:cNvSpPr>
            <p:nvPr/>
          </p:nvSpPr>
          <p:spPr bwMode="auto">
            <a:xfrm>
              <a:off x="1373" y="3676"/>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12" name="Oval 40"/>
            <p:cNvSpPr>
              <a:spLocks noChangeAspect="1" noChangeArrowheads="1"/>
            </p:cNvSpPr>
            <p:nvPr/>
          </p:nvSpPr>
          <p:spPr bwMode="auto">
            <a:xfrm>
              <a:off x="1206" y="387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13" name="Oval 41"/>
            <p:cNvSpPr>
              <a:spLocks noChangeAspect="1" noChangeArrowheads="1"/>
            </p:cNvSpPr>
            <p:nvPr/>
          </p:nvSpPr>
          <p:spPr bwMode="auto">
            <a:xfrm>
              <a:off x="1168" y="339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14" name="Oval 42"/>
            <p:cNvSpPr>
              <a:spLocks noChangeAspect="1" noChangeArrowheads="1"/>
            </p:cNvSpPr>
            <p:nvPr/>
          </p:nvSpPr>
          <p:spPr bwMode="auto">
            <a:xfrm>
              <a:off x="1131" y="326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15" name="Oval 43"/>
            <p:cNvSpPr>
              <a:spLocks noChangeAspect="1" noChangeArrowheads="1"/>
            </p:cNvSpPr>
            <p:nvPr/>
          </p:nvSpPr>
          <p:spPr bwMode="auto">
            <a:xfrm>
              <a:off x="956" y="3400"/>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1116" name="Group 44"/>
          <p:cNvGrpSpPr>
            <a:grpSpLocks/>
          </p:cNvGrpSpPr>
          <p:nvPr/>
        </p:nvGrpSpPr>
        <p:grpSpPr bwMode="auto">
          <a:xfrm>
            <a:off x="3119438" y="3702050"/>
            <a:ext cx="984250" cy="1017588"/>
            <a:chOff x="4011" y="3439"/>
            <a:chExt cx="620" cy="641"/>
          </a:xfrm>
        </p:grpSpPr>
        <p:sp>
          <p:nvSpPr>
            <p:cNvPr id="131117" name="Oval 45"/>
            <p:cNvSpPr>
              <a:spLocks noChangeAspect="1" noChangeArrowheads="1"/>
            </p:cNvSpPr>
            <p:nvPr/>
          </p:nvSpPr>
          <p:spPr bwMode="auto">
            <a:xfrm>
              <a:off x="4141" y="367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18" name="Oval 46"/>
            <p:cNvSpPr>
              <a:spLocks noChangeAspect="1" noChangeArrowheads="1"/>
            </p:cNvSpPr>
            <p:nvPr/>
          </p:nvSpPr>
          <p:spPr bwMode="auto">
            <a:xfrm>
              <a:off x="4282" y="3757"/>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19" name="Oval 47"/>
            <p:cNvSpPr>
              <a:spLocks noChangeAspect="1" noChangeArrowheads="1"/>
            </p:cNvSpPr>
            <p:nvPr/>
          </p:nvSpPr>
          <p:spPr bwMode="auto">
            <a:xfrm>
              <a:off x="4011" y="3767"/>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20" name="Oval 48"/>
            <p:cNvSpPr>
              <a:spLocks noChangeAspect="1" noChangeArrowheads="1"/>
            </p:cNvSpPr>
            <p:nvPr/>
          </p:nvSpPr>
          <p:spPr bwMode="auto">
            <a:xfrm>
              <a:off x="4145" y="354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21" name="Oval 49"/>
            <p:cNvSpPr>
              <a:spLocks noChangeAspect="1" noChangeArrowheads="1"/>
            </p:cNvSpPr>
            <p:nvPr/>
          </p:nvSpPr>
          <p:spPr bwMode="auto">
            <a:xfrm>
              <a:off x="4449" y="372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22" name="Oval 50"/>
            <p:cNvSpPr>
              <a:spLocks noChangeAspect="1" noChangeArrowheads="1"/>
            </p:cNvSpPr>
            <p:nvPr/>
          </p:nvSpPr>
          <p:spPr bwMode="auto">
            <a:xfrm>
              <a:off x="4282" y="3914"/>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23" name="Oval 51"/>
            <p:cNvSpPr>
              <a:spLocks noChangeAspect="1" noChangeArrowheads="1"/>
            </p:cNvSpPr>
            <p:nvPr/>
          </p:nvSpPr>
          <p:spPr bwMode="auto">
            <a:xfrm>
              <a:off x="4244" y="343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24" name="Oval 52"/>
            <p:cNvSpPr>
              <a:spLocks noChangeAspect="1" noChangeArrowheads="1"/>
            </p:cNvSpPr>
            <p:nvPr/>
          </p:nvSpPr>
          <p:spPr bwMode="auto">
            <a:xfrm>
              <a:off x="4032" y="3444"/>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1125" name="Group 53"/>
          <p:cNvGrpSpPr>
            <a:grpSpLocks/>
          </p:cNvGrpSpPr>
          <p:nvPr/>
        </p:nvGrpSpPr>
        <p:grpSpPr bwMode="auto">
          <a:xfrm flipV="1">
            <a:off x="3765550" y="3910013"/>
            <a:ext cx="1027113" cy="1846262"/>
            <a:chOff x="4838" y="561"/>
            <a:chExt cx="647" cy="1163"/>
          </a:xfrm>
        </p:grpSpPr>
        <p:sp>
          <p:nvSpPr>
            <p:cNvPr id="131126" name="Oval 54"/>
            <p:cNvSpPr>
              <a:spLocks noChangeAspect="1" noChangeArrowheads="1"/>
            </p:cNvSpPr>
            <p:nvPr/>
          </p:nvSpPr>
          <p:spPr bwMode="auto">
            <a:xfrm>
              <a:off x="4996" y="132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27" name="Oval 55"/>
            <p:cNvSpPr>
              <a:spLocks noChangeAspect="1" noChangeArrowheads="1"/>
            </p:cNvSpPr>
            <p:nvPr/>
          </p:nvSpPr>
          <p:spPr bwMode="auto">
            <a:xfrm>
              <a:off x="5137" y="1401"/>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28" name="Oval 56"/>
            <p:cNvSpPr>
              <a:spLocks noChangeAspect="1" noChangeArrowheads="1"/>
            </p:cNvSpPr>
            <p:nvPr/>
          </p:nvSpPr>
          <p:spPr bwMode="auto">
            <a:xfrm>
              <a:off x="4865" y="1411"/>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29" name="Oval 57"/>
            <p:cNvSpPr>
              <a:spLocks noChangeAspect="1" noChangeArrowheads="1"/>
            </p:cNvSpPr>
            <p:nvPr/>
          </p:nvSpPr>
          <p:spPr bwMode="auto">
            <a:xfrm>
              <a:off x="4999" y="118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30" name="Oval 58"/>
            <p:cNvSpPr>
              <a:spLocks noChangeAspect="1" noChangeArrowheads="1"/>
            </p:cNvSpPr>
            <p:nvPr/>
          </p:nvSpPr>
          <p:spPr bwMode="auto">
            <a:xfrm>
              <a:off x="5304" y="136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31" name="Oval 59"/>
            <p:cNvSpPr>
              <a:spLocks noChangeAspect="1" noChangeArrowheads="1"/>
            </p:cNvSpPr>
            <p:nvPr/>
          </p:nvSpPr>
          <p:spPr bwMode="auto">
            <a:xfrm>
              <a:off x="5137" y="155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32" name="Oval 60"/>
            <p:cNvSpPr>
              <a:spLocks noChangeAspect="1" noChangeArrowheads="1"/>
            </p:cNvSpPr>
            <p:nvPr/>
          </p:nvSpPr>
          <p:spPr bwMode="auto">
            <a:xfrm>
              <a:off x="5098" y="108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33" name="Oval 61"/>
            <p:cNvSpPr>
              <a:spLocks noChangeAspect="1" noChangeArrowheads="1"/>
            </p:cNvSpPr>
            <p:nvPr/>
          </p:nvSpPr>
          <p:spPr bwMode="auto">
            <a:xfrm>
              <a:off x="5020" y="95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34" name="Oval 62"/>
            <p:cNvSpPr>
              <a:spLocks noChangeAspect="1" noChangeArrowheads="1"/>
            </p:cNvSpPr>
            <p:nvPr/>
          </p:nvSpPr>
          <p:spPr bwMode="auto">
            <a:xfrm>
              <a:off x="5001" y="70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35" name="Oval 63"/>
            <p:cNvSpPr>
              <a:spLocks noChangeAspect="1" noChangeArrowheads="1"/>
            </p:cNvSpPr>
            <p:nvPr/>
          </p:nvSpPr>
          <p:spPr bwMode="auto">
            <a:xfrm>
              <a:off x="5086" y="828"/>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36" name="Oval 64"/>
            <p:cNvSpPr>
              <a:spLocks noChangeAspect="1" noChangeArrowheads="1"/>
            </p:cNvSpPr>
            <p:nvPr/>
          </p:nvSpPr>
          <p:spPr bwMode="auto">
            <a:xfrm>
              <a:off x="4838" y="70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37" name="Oval 65"/>
            <p:cNvSpPr>
              <a:spLocks noChangeAspect="1" noChangeArrowheads="1"/>
            </p:cNvSpPr>
            <p:nvPr/>
          </p:nvSpPr>
          <p:spPr bwMode="auto">
            <a:xfrm>
              <a:off x="5044" y="561"/>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1138" name="Group 66"/>
          <p:cNvGrpSpPr>
            <a:grpSpLocks/>
          </p:cNvGrpSpPr>
          <p:nvPr/>
        </p:nvGrpSpPr>
        <p:grpSpPr bwMode="auto">
          <a:xfrm>
            <a:off x="5213350" y="3870325"/>
            <a:ext cx="984250" cy="850900"/>
            <a:chOff x="824" y="1176"/>
            <a:chExt cx="620" cy="536"/>
          </a:xfrm>
        </p:grpSpPr>
        <p:sp>
          <p:nvSpPr>
            <p:cNvPr id="131139" name="Oval 67"/>
            <p:cNvSpPr>
              <a:spLocks noChangeAspect="1" noChangeArrowheads="1"/>
            </p:cNvSpPr>
            <p:nvPr/>
          </p:nvSpPr>
          <p:spPr bwMode="auto">
            <a:xfrm>
              <a:off x="955" y="131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40" name="Oval 68"/>
            <p:cNvSpPr>
              <a:spLocks noChangeAspect="1" noChangeArrowheads="1"/>
            </p:cNvSpPr>
            <p:nvPr/>
          </p:nvSpPr>
          <p:spPr bwMode="auto">
            <a:xfrm>
              <a:off x="1096" y="1389"/>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41" name="Oval 69"/>
            <p:cNvSpPr>
              <a:spLocks noChangeAspect="1" noChangeArrowheads="1"/>
            </p:cNvSpPr>
            <p:nvPr/>
          </p:nvSpPr>
          <p:spPr bwMode="auto">
            <a:xfrm>
              <a:off x="824" y="1398"/>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42" name="Oval 70"/>
            <p:cNvSpPr>
              <a:spLocks noChangeAspect="1" noChangeArrowheads="1"/>
            </p:cNvSpPr>
            <p:nvPr/>
          </p:nvSpPr>
          <p:spPr bwMode="auto">
            <a:xfrm>
              <a:off x="959" y="117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43" name="Oval 71"/>
            <p:cNvSpPr>
              <a:spLocks noChangeAspect="1" noChangeArrowheads="1"/>
            </p:cNvSpPr>
            <p:nvPr/>
          </p:nvSpPr>
          <p:spPr bwMode="auto">
            <a:xfrm>
              <a:off x="1263" y="1352"/>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1144" name="Oval 72"/>
            <p:cNvSpPr>
              <a:spLocks noChangeAspect="1" noChangeArrowheads="1"/>
            </p:cNvSpPr>
            <p:nvPr/>
          </p:nvSpPr>
          <p:spPr bwMode="auto">
            <a:xfrm>
              <a:off x="1096" y="1546"/>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spTree>
    <p:extLst>
      <p:ext uri="{BB962C8B-B14F-4D97-AF65-F5344CB8AC3E}">
        <p14:creationId xmlns:p14="http://schemas.microsoft.com/office/powerpoint/2010/main" val="25428895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ln>
            <a:noFill/>
          </a:ln>
        </p:spPr>
        <p:txBody>
          <a:bodyPr/>
          <a:lstStyle/>
          <a:p>
            <a:r>
              <a:rPr lang="en-US" altLang="en-US" sz="5400" b="1" dirty="0">
                <a:solidFill>
                  <a:schemeClr val="tx1"/>
                </a:solidFill>
                <a:latin typeface="Arial" charset="0"/>
              </a:rPr>
              <a:t>20 Amino Acids</a:t>
            </a:r>
          </a:p>
        </p:txBody>
      </p:sp>
      <p:sp>
        <p:nvSpPr>
          <p:cNvPr id="132099" name="Oval 3"/>
          <p:cNvSpPr>
            <a:spLocks noChangeAspect="1" noChangeArrowheads="1"/>
          </p:cNvSpPr>
          <p:nvPr/>
        </p:nvSpPr>
        <p:spPr bwMode="auto">
          <a:xfrm>
            <a:off x="1255713" y="43243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00" name="Oval 4"/>
          <p:cNvSpPr>
            <a:spLocks noChangeAspect="1" noChangeArrowheads="1"/>
          </p:cNvSpPr>
          <p:nvPr/>
        </p:nvSpPr>
        <p:spPr bwMode="auto">
          <a:xfrm>
            <a:off x="1477963" y="4198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01" name="Oval 5"/>
          <p:cNvSpPr>
            <a:spLocks noChangeAspect="1" noChangeArrowheads="1"/>
          </p:cNvSpPr>
          <p:nvPr/>
        </p:nvSpPr>
        <p:spPr bwMode="auto">
          <a:xfrm>
            <a:off x="1047750" y="4184650"/>
            <a:ext cx="288925"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02" name="Oval 6"/>
          <p:cNvSpPr>
            <a:spLocks noChangeAspect="1" noChangeArrowheads="1"/>
          </p:cNvSpPr>
          <p:nvPr/>
        </p:nvSpPr>
        <p:spPr bwMode="auto">
          <a:xfrm>
            <a:off x="1260475" y="4537075"/>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03" name="Oval 7"/>
          <p:cNvSpPr>
            <a:spLocks noChangeAspect="1" noChangeArrowheads="1"/>
          </p:cNvSpPr>
          <p:nvPr/>
        </p:nvSpPr>
        <p:spPr bwMode="auto">
          <a:xfrm>
            <a:off x="1477963" y="3949700"/>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04" name="Oval 8"/>
          <p:cNvSpPr>
            <a:spLocks noChangeAspect="1" noChangeArrowheads="1"/>
          </p:cNvSpPr>
          <p:nvPr/>
        </p:nvSpPr>
        <p:spPr bwMode="auto">
          <a:xfrm>
            <a:off x="1417638" y="4705350"/>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05" name="Oval 9"/>
          <p:cNvSpPr>
            <a:spLocks noChangeAspect="1" noChangeArrowheads="1"/>
          </p:cNvSpPr>
          <p:nvPr/>
        </p:nvSpPr>
        <p:spPr bwMode="auto">
          <a:xfrm>
            <a:off x="1293813" y="49069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06" name="Oval 10"/>
          <p:cNvSpPr>
            <a:spLocks noChangeAspect="1" noChangeArrowheads="1"/>
          </p:cNvSpPr>
          <p:nvPr/>
        </p:nvSpPr>
        <p:spPr bwMode="auto">
          <a:xfrm>
            <a:off x="1441450" y="5089525"/>
            <a:ext cx="287338"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07" name="Oval 11"/>
          <p:cNvSpPr>
            <a:spLocks noChangeAspect="1" noChangeArrowheads="1"/>
          </p:cNvSpPr>
          <p:nvPr/>
        </p:nvSpPr>
        <p:spPr bwMode="auto">
          <a:xfrm>
            <a:off x="1346200" y="5310188"/>
            <a:ext cx="288925" cy="26193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08" name="Oval 12"/>
          <p:cNvSpPr>
            <a:spLocks noChangeAspect="1" noChangeArrowheads="1"/>
          </p:cNvSpPr>
          <p:nvPr/>
        </p:nvSpPr>
        <p:spPr bwMode="auto">
          <a:xfrm>
            <a:off x="585788" y="41576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09" name="Oval 13"/>
          <p:cNvSpPr>
            <a:spLocks noChangeAspect="1" noChangeArrowheads="1"/>
          </p:cNvSpPr>
          <p:nvPr/>
        </p:nvSpPr>
        <p:spPr bwMode="auto">
          <a:xfrm>
            <a:off x="808038" y="4283075"/>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10" name="Oval 14"/>
          <p:cNvSpPr>
            <a:spLocks noChangeAspect="1" noChangeArrowheads="1"/>
          </p:cNvSpPr>
          <p:nvPr/>
        </p:nvSpPr>
        <p:spPr bwMode="auto">
          <a:xfrm>
            <a:off x="377825" y="4298950"/>
            <a:ext cx="287338"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11" name="Oval 15"/>
          <p:cNvSpPr>
            <a:spLocks noChangeAspect="1" noChangeArrowheads="1"/>
          </p:cNvSpPr>
          <p:nvPr/>
        </p:nvSpPr>
        <p:spPr bwMode="auto">
          <a:xfrm>
            <a:off x="590550" y="3944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12" name="Oval 16"/>
          <p:cNvSpPr>
            <a:spLocks noChangeAspect="1" noChangeArrowheads="1"/>
          </p:cNvSpPr>
          <p:nvPr/>
        </p:nvSpPr>
        <p:spPr bwMode="auto">
          <a:xfrm>
            <a:off x="808038" y="4532313"/>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13" name="Oval 17"/>
          <p:cNvSpPr>
            <a:spLocks noChangeAspect="1" noChangeArrowheads="1"/>
          </p:cNvSpPr>
          <p:nvPr/>
        </p:nvSpPr>
        <p:spPr bwMode="auto">
          <a:xfrm>
            <a:off x="747713" y="3776663"/>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14" name="Oval 18"/>
          <p:cNvSpPr>
            <a:spLocks noChangeAspect="1" noChangeArrowheads="1"/>
          </p:cNvSpPr>
          <p:nvPr/>
        </p:nvSpPr>
        <p:spPr bwMode="auto">
          <a:xfrm>
            <a:off x="623888" y="35750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15" name="Oval 19"/>
          <p:cNvSpPr>
            <a:spLocks noChangeAspect="1" noChangeArrowheads="1"/>
          </p:cNvSpPr>
          <p:nvPr/>
        </p:nvSpPr>
        <p:spPr bwMode="auto">
          <a:xfrm>
            <a:off x="769938" y="3392488"/>
            <a:ext cx="288925" cy="263525"/>
          </a:xfrm>
          <a:prstGeom prst="ellipse">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16" name="Oval 20"/>
          <p:cNvSpPr>
            <a:spLocks noChangeAspect="1" noChangeArrowheads="1"/>
          </p:cNvSpPr>
          <p:nvPr/>
        </p:nvSpPr>
        <p:spPr bwMode="auto">
          <a:xfrm>
            <a:off x="676275" y="3173413"/>
            <a:ext cx="288925" cy="2619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nvGrpSpPr>
          <p:cNvPr id="132117" name="Group 21"/>
          <p:cNvGrpSpPr>
            <a:grpSpLocks/>
          </p:cNvGrpSpPr>
          <p:nvPr/>
        </p:nvGrpSpPr>
        <p:grpSpPr bwMode="auto">
          <a:xfrm>
            <a:off x="1417638" y="3275013"/>
            <a:ext cx="1309687" cy="1436687"/>
            <a:chOff x="1864" y="2063"/>
            <a:chExt cx="825" cy="905"/>
          </a:xfrm>
        </p:grpSpPr>
        <p:sp>
          <p:nvSpPr>
            <p:cNvPr id="132118" name="Oval 22"/>
            <p:cNvSpPr>
              <a:spLocks noChangeAspect="1" noChangeArrowheads="1"/>
            </p:cNvSpPr>
            <p:nvPr/>
          </p:nvSpPr>
          <p:spPr bwMode="auto">
            <a:xfrm>
              <a:off x="2200" y="2567"/>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19" name="Oval 23"/>
            <p:cNvSpPr>
              <a:spLocks noChangeAspect="1" noChangeArrowheads="1"/>
            </p:cNvSpPr>
            <p:nvPr/>
          </p:nvSpPr>
          <p:spPr bwMode="auto">
            <a:xfrm>
              <a:off x="2340" y="264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20" name="Oval 24"/>
            <p:cNvSpPr>
              <a:spLocks noChangeAspect="1" noChangeArrowheads="1"/>
            </p:cNvSpPr>
            <p:nvPr/>
          </p:nvSpPr>
          <p:spPr bwMode="auto">
            <a:xfrm>
              <a:off x="2069" y="2655"/>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21" name="Oval 25"/>
            <p:cNvSpPr>
              <a:spLocks noChangeAspect="1" noChangeArrowheads="1"/>
            </p:cNvSpPr>
            <p:nvPr/>
          </p:nvSpPr>
          <p:spPr bwMode="auto">
            <a:xfrm>
              <a:off x="2203" y="243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22" name="Oval 26"/>
            <p:cNvSpPr>
              <a:spLocks noChangeAspect="1" noChangeArrowheads="1"/>
            </p:cNvSpPr>
            <p:nvPr/>
          </p:nvSpPr>
          <p:spPr bwMode="auto">
            <a:xfrm>
              <a:off x="2508" y="260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23" name="Oval 27"/>
            <p:cNvSpPr>
              <a:spLocks noChangeAspect="1" noChangeArrowheads="1"/>
            </p:cNvSpPr>
            <p:nvPr/>
          </p:nvSpPr>
          <p:spPr bwMode="auto">
            <a:xfrm>
              <a:off x="2340" y="2803"/>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24" name="Oval 28"/>
            <p:cNvSpPr>
              <a:spLocks noChangeAspect="1" noChangeArrowheads="1"/>
            </p:cNvSpPr>
            <p:nvPr/>
          </p:nvSpPr>
          <p:spPr bwMode="auto">
            <a:xfrm>
              <a:off x="2106"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25" name="Oval 29"/>
            <p:cNvSpPr>
              <a:spLocks noChangeAspect="1" noChangeArrowheads="1"/>
            </p:cNvSpPr>
            <p:nvPr/>
          </p:nvSpPr>
          <p:spPr bwMode="auto">
            <a:xfrm>
              <a:off x="1944" y="231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26" name="Oval 30"/>
            <p:cNvSpPr>
              <a:spLocks noChangeAspect="1" noChangeArrowheads="1"/>
            </p:cNvSpPr>
            <p:nvPr/>
          </p:nvSpPr>
          <p:spPr bwMode="auto">
            <a:xfrm>
              <a:off x="1945"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27" name="Oval 31"/>
            <p:cNvSpPr>
              <a:spLocks noChangeAspect="1" noChangeArrowheads="1"/>
            </p:cNvSpPr>
            <p:nvPr/>
          </p:nvSpPr>
          <p:spPr bwMode="auto">
            <a:xfrm>
              <a:off x="2105" y="231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28" name="Oval 32"/>
            <p:cNvSpPr>
              <a:spLocks noChangeAspect="1" noChangeArrowheads="1"/>
            </p:cNvSpPr>
            <p:nvPr/>
          </p:nvSpPr>
          <p:spPr bwMode="auto">
            <a:xfrm>
              <a:off x="2196" y="218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29" name="Oval 33"/>
            <p:cNvSpPr>
              <a:spLocks noChangeAspect="1" noChangeArrowheads="1"/>
            </p:cNvSpPr>
            <p:nvPr/>
          </p:nvSpPr>
          <p:spPr bwMode="auto">
            <a:xfrm>
              <a:off x="1864" y="2184"/>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2130" name="Group 34"/>
          <p:cNvGrpSpPr>
            <a:grpSpLocks/>
          </p:cNvGrpSpPr>
          <p:nvPr/>
        </p:nvGrpSpPr>
        <p:grpSpPr bwMode="auto">
          <a:xfrm flipV="1">
            <a:off x="2427288" y="3911600"/>
            <a:ext cx="984250" cy="1231900"/>
            <a:chOff x="935" y="3260"/>
            <a:chExt cx="620" cy="776"/>
          </a:xfrm>
        </p:grpSpPr>
        <p:sp>
          <p:nvSpPr>
            <p:cNvPr id="132131" name="Oval 35"/>
            <p:cNvSpPr>
              <a:spLocks noChangeAspect="1" noChangeArrowheads="1"/>
            </p:cNvSpPr>
            <p:nvPr/>
          </p:nvSpPr>
          <p:spPr bwMode="auto">
            <a:xfrm>
              <a:off x="1065" y="363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32" name="Oval 36"/>
            <p:cNvSpPr>
              <a:spLocks noChangeAspect="1" noChangeArrowheads="1"/>
            </p:cNvSpPr>
            <p:nvPr/>
          </p:nvSpPr>
          <p:spPr bwMode="auto">
            <a:xfrm>
              <a:off x="1206" y="371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33" name="Oval 37"/>
            <p:cNvSpPr>
              <a:spLocks noChangeAspect="1" noChangeArrowheads="1"/>
            </p:cNvSpPr>
            <p:nvPr/>
          </p:nvSpPr>
          <p:spPr bwMode="auto">
            <a:xfrm>
              <a:off x="935" y="3723"/>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34" name="Oval 38"/>
            <p:cNvSpPr>
              <a:spLocks noChangeAspect="1" noChangeArrowheads="1"/>
            </p:cNvSpPr>
            <p:nvPr/>
          </p:nvSpPr>
          <p:spPr bwMode="auto">
            <a:xfrm>
              <a:off x="1069" y="350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35" name="Oval 39"/>
            <p:cNvSpPr>
              <a:spLocks noChangeAspect="1" noChangeArrowheads="1"/>
            </p:cNvSpPr>
            <p:nvPr/>
          </p:nvSpPr>
          <p:spPr bwMode="auto">
            <a:xfrm>
              <a:off x="1373" y="3676"/>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36" name="Oval 40"/>
            <p:cNvSpPr>
              <a:spLocks noChangeAspect="1" noChangeArrowheads="1"/>
            </p:cNvSpPr>
            <p:nvPr/>
          </p:nvSpPr>
          <p:spPr bwMode="auto">
            <a:xfrm>
              <a:off x="1206" y="387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37" name="Oval 41"/>
            <p:cNvSpPr>
              <a:spLocks noChangeAspect="1" noChangeArrowheads="1"/>
            </p:cNvSpPr>
            <p:nvPr/>
          </p:nvSpPr>
          <p:spPr bwMode="auto">
            <a:xfrm>
              <a:off x="1168" y="339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38" name="Oval 42"/>
            <p:cNvSpPr>
              <a:spLocks noChangeAspect="1" noChangeArrowheads="1"/>
            </p:cNvSpPr>
            <p:nvPr/>
          </p:nvSpPr>
          <p:spPr bwMode="auto">
            <a:xfrm>
              <a:off x="1131" y="326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39" name="Oval 43"/>
            <p:cNvSpPr>
              <a:spLocks noChangeAspect="1" noChangeArrowheads="1"/>
            </p:cNvSpPr>
            <p:nvPr/>
          </p:nvSpPr>
          <p:spPr bwMode="auto">
            <a:xfrm>
              <a:off x="956" y="3400"/>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2140" name="Group 44"/>
          <p:cNvGrpSpPr>
            <a:grpSpLocks/>
          </p:cNvGrpSpPr>
          <p:nvPr/>
        </p:nvGrpSpPr>
        <p:grpSpPr bwMode="auto">
          <a:xfrm>
            <a:off x="3119438" y="3702050"/>
            <a:ext cx="984250" cy="1017588"/>
            <a:chOff x="4011" y="3439"/>
            <a:chExt cx="620" cy="641"/>
          </a:xfrm>
        </p:grpSpPr>
        <p:sp>
          <p:nvSpPr>
            <p:cNvPr id="132141" name="Oval 45"/>
            <p:cNvSpPr>
              <a:spLocks noChangeAspect="1" noChangeArrowheads="1"/>
            </p:cNvSpPr>
            <p:nvPr/>
          </p:nvSpPr>
          <p:spPr bwMode="auto">
            <a:xfrm>
              <a:off x="4141" y="367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42" name="Oval 46"/>
            <p:cNvSpPr>
              <a:spLocks noChangeAspect="1" noChangeArrowheads="1"/>
            </p:cNvSpPr>
            <p:nvPr/>
          </p:nvSpPr>
          <p:spPr bwMode="auto">
            <a:xfrm>
              <a:off x="4282" y="3757"/>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43" name="Oval 47"/>
            <p:cNvSpPr>
              <a:spLocks noChangeAspect="1" noChangeArrowheads="1"/>
            </p:cNvSpPr>
            <p:nvPr/>
          </p:nvSpPr>
          <p:spPr bwMode="auto">
            <a:xfrm>
              <a:off x="4011" y="3767"/>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44" name="Oval 48"/>
            <p:cNvSpPr>
              <a:spLocks noChangeAspect="1" noChangeArrowheads="1"/>
            </p:cNvSpPr>
            <p:nvPr/>
          </p:nvSpPr>
          <p:spPr bwMode="auto">
            <a:xfrm>
              <a:off x="4145" y="354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45" name="Oval 49"/>
            <p:cNvSpPr>
              <a:spLocks noChangeAspect="1" noChangeArrowheads="1"/>
            </p:cNvSpPr>
            <p:nvPr/>
          </p:nvSpPr>
          <p:spPr bwMode="auto">
            <a:xfrm>
              <a:off x="4449" y="372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46" name="Oval 50"/>
            <p:cNvSpPr>
              <a:spLocks noChangeAspect="1" noChangeArrowheads="1"/>
            </p:cNvSpPr>
            <p:nvPr/>
          </p:nvSpPr>
          <p:spPr bwMode="auto">
            <a:xfrm>
              <a:off x="4282" y="3914"/>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47" name="Oval 51"/>
            <p:cNvSpPr>
              <a:spLocks noChangeAspect="1" noChangeArrowheads="1"/>
            </p:cNvSpPr>
            <p:nvPr/>
          </p:nvSpPr>
          <p:spPr bwMode="auto">
            <a:xfrm>
              <a:off x="4244" y="343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48" name="Oval 52"/>
            <p:cNvSpPr>
              <a:spLocks noChangeAspect="1" noChangeArrowheads="1"/>
            </p:cNvSpPr>
            <p:nvPr/>
          </p:nvSpPr>
          <p:spPr bwMode="auto">
            <a:xfrm>
              <a:off x="4032" y="3444"/>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2149" name="Group 53"/>
          <p:cNvGrpSpPr>
            <a:grpSpLocks/>
          </p:cNvGrpSpPr>
          <p:nvPr/>
        </p:nvGrpSpPr>
        <p:grpSpPr bwMode="auto">
          <a:xfrm flipV="1">
            <a:off x="3765550" y="3910013"/>
            <a:ext cx="1027113" cy="1846262"/>
            <a:chOff x="4838" y="561"/>
            <a:chExt cx="647" cy="1163"/>
          </a:xfrm>
        </p:grpSpPr>
        <p:sp>
          <p:nvSpPr>
            <p:cNvPr id="132150" name="Oval 54"/>
            <p:cNvSpPr>
              <a:spLocks noChangeAspect="1" noChangeArrowheads="1"/>
            </p:cNvSpPr>
            <p:nvPr/>
          </p:nvSpPr>
          <p:spPr bwMode="auto">
            <a:xfrm>
              <a:off x="4996" y="132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51" name="Oval 55"/>
            <p:cNvSpPr>
              <a:spLocks noChangeAspect="1" noChangeArrowheads="1"/>
            </p:cNvSpPr>
            <p:nvPr/>
          </p:nvSpPr>
          <p:spPr bwMode="auto">
            <a:xfrm>
              <a:off x="5137" y="1401"/>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52" name="Oval 56"/>
            <p:cNvSpPr>
              <a:spLocks noChangeAspect="1" noChangeArrowheads="1"/>
            </p:cNvSpPr>
            <p:nvPr/>
          </p:nvSpPr>
          <p:spPr bwMode="auto">
            <a:xfrm>
              <a:off x="4865" y="1411"/>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53" name="Oval 57"/>
            <p:cNvSpPr>
              <a:spLocks noChangeAspect="1" noChangeArrowheads="1"/>
            </p:cNvSpPr>
            <p:nvPr/>
          </p:nvSpPr>
          <p:spPr bwMode="auto">
            <a:xfrm>
              <a:off x="4999" y="118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54" name="Oval 58"/>
            <p:cNvSpPr>
              <a:spLocks noChangeAspect="1" noChangeArrowheads="1"/>
            </p:cNvSpPr>
            <p:nvPr/>
          </p:nvSpPr>
          <p:spPr bwMode="auto">
            <a:xfrm>
              <a:off x="5304" y="136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55" name="Oval 59"/>
            <p:cNvSpPr>
              <a:spLocks noChangeAspect="1" noChangeArrowheads="1"/>
            </p:cNvSpPr>
            <p:nvPr/>
          </p:nvSpPr>
          <p:spPr bwMode="auto">
            <a:xfrm>
              <a:off x="5137" y="155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56" name="Oval 60"/>
            <p:cNvSpPr>
              <a:spLocks noChangeAspect="1" noChangeArrowheads="1"/>
            </p:cNvSpPr>
            <p:nvPr/>
          </p:nvSpPr>
          <p:spPr bwMode="auto">
            <a:xfrm>
              <a:off x="5098" y="108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57" name="Oval 61"/>
            <p:cNvSpPr>
              <a:spLocks noChangeAspect="1" noChangeArrowheads="1"/>
            </p:cNvSpPr>
            <p:nvPr/>
          </p:nvSpPr>
          <p:spPr bwMode="auto">
            <a:xfrm>
              <a:off x="5020" y="95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58" name="Oval 62"/>
            <p:cNvSpPr>
              <a:spLocks noChangeAspect="1" noChangeArrowheads="1"/>
            </p:cNvSpPr>
            <p:nvPr/>
          </p:nvSpPr>
          <p:spPr bwMode="auto">
            <a:xfrm>
              <a:off x="5001" y="70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59" name="Oval 63"/>
            <p:cNvSpPr>
              <a:spLocks noChangeAspect="1" noChangeArrowheads="1"/>
            </p:cNvSpPr>
            <p:nvPr/>
          </p:nvSpPr>
          <p:spPr bwMode="auto">
            <a:xfrm>
              <a:off x="5086" y="828"/>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60" name="Oval 64"/>
            <p:cNvSpPr>
              <a:spLocks noChangeAspect="1" noChangeArrowheads="1"/>
            </p:cNvSpPr>
            <p:nvPr/>
          </p:nvSpPr>
          <p:spPr bwMode="auto">
            <a:xfrm>
              <a:off x="4838" y="70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61" name="Oval 65"/>
            <p:cNvSpPr>
              <a:spLocks noChangeAspect="1" noChangeArrowheads="1"/>
            </p:cNvSpPr>
            <p:nvPr/>
          </p:nvSpPr>
          <p:spPr bwMode="auto">
            <a:xfrm>
              <a:off x="5044" y="561"/>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2162" name="Group 66"/>
          <p:cNvGrpSpPr>
            <a:grpSpLocks/>
          </p:cNvGrpSpPr>
          <p:nvPr/>
        </p:nvGrpSpPr>
        <p:grpSpPr bwMode="auto">
          <a:xfrm>
            <a:off x="4498975" y="3856038"/>
            <a:ext cx="984250" cy="850900"/>
            <a:chOff x="824" y="1176"/>
            <a:chExt cx="620" cy="536"/>
          </a:xfrm>
        </p:grpSpPr>
        <p:sp>
          <p:nvSpPr>
            <p:cNvPr id="132163" name="Oval 67"/>
            <p:cNvSpPr>
              <a:spLocks noChangeAspect="1" noChangeArrowheads="1"/>
            </p:cNvSpPr>
            <p:nvPr/>
          </p:nvSpPr>
          <p:spPr bwMode="auto">
            <a:xfrm>
              <a:off x="955" y="131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64" name="Oval 68"/>
            <p:cNvSpPr>
              <a:spLocks noChangeAspect="1" noChangeArrowheads="1"/>
            </p:cNvSpPr>
            <p:nvPr/>
          </p:nvSpPr>
          <p:spPr bwMode="auto">
            <a:xfrm>
              <a:off x="1096" y="1389"/>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65" name="Oval 69"/>
            <p:cNvSpPr>
              <a:spLocks noChangeAspect="1" noChangeArrowheads="1"/>
            </p:cNvSpPr>
            <p:nvPr/>
          </p:nvSpPr>
          <p:spPr bwMode="auto">
            <a:xfrm>
              <a:off x="824" y="1398"/>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66" name="Oval 70"/>
            <p:cNvSpPr>
              <a:spLocks noChangeAspect="1" noChangeArrowheads="1"/>
            </p:cNvSpPr>
            <p:nvPr/>
          </p:nvSpPr>
          <p:spPr bwMode="auto">
            <a:xfrm>
              <a:off x="959" y="117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67" name="Oval 71"/>
            <p:cNvSpPr>
              <a:spLocks noChangeAspect="1" noChangeArrowheads="1"/>
            </p:cNvSpPr>
            <p:nvPr/>
          </p:nvSpPr>
          <p:spPr bwMode="auto">
            <a:xfrm>
              <a:off x="1263" y="1352"/>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2168" name="Oval 72"/>
            <p:cNvSpPr>
              <a:spLocks noChangeAspect="1" noChangeArrowheads="1"/>
            </p:cNvSpPr>
            <p:nvPr/>
          </p:nvSpPr>
          <p:spPr bwMode="auto">
            <a:xfrm>
              <a:off x="1096" y="1546"/>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spTree>
    <p:extLst>
      <p:ext uri="{BB962C8B-B14F-4D97-AF65-F5344CB8AC3E}">
        <p14:creationId xmlns:p14="http://schemas.microsoft.com/office/powerpoint/2010/main" val="3302735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ln>
            <a:noFill/>
          </a:ln>
        </p:spPr>
        <p:txBody>
          <a:bodyPr/>
          <a:lstStyle/>
          <a:p>
            <a:r>
              <a:rPr lang="en-US" altLang="en-US" sz="5400" b="1" dirty="0">
                <a:solidFill>
                  <a:schemeClr val="tx1"/>
                </a:solidFill>
                <a:latin typeface="Arial" charset="0"/>
              </a:rPr>
              <a:t>20 Amino Acids</a:t>
            </a:r>
          </a:p>
        </p:txBody>
      </p:sp>
      <p:sp>
        <p:nvSpPr>
          <p:cNvPr id="133123" name="Oval 3"/>
          <p:cNvSpPr>
            <a:spLocks noChangeAspect="1" noChangeArrowheads="1"/>
          </p:cNvSpPr>
          <p:nvPr/>
        </p:nvSpPr>
        <p:spPr bwMode="auto">
          <a:xfrm>
            <a:off x="1255713" y="43243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24" name="Oval 4"/>
          <p:cNvSpPr>
            <a:spLocks noChangeAspect="1" noChangeArrowheads="1"/>
          </p:cNvSpPr>
          <p:nvPr/>
        </p:nvSpPr>
        <p:spPr bwMode="auto">
          <a:xfrm>
            <a:off x="1477963" y="4198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25" name="Oval 5"/>
          <p:cNvSpPr>
            <a:spLocks noChangeAspect="1" noChangeArrowheads="1"/>
          </p:cNvSpPr>
          <p:nvPr/>
        </p:nvSpPr>
        <p:spPr bwMode="auto">
          <a:xfrm>
            <a:off x="1047750" y="4184650"/>
            <a:ext cx="288925"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26" name="Oval 6"/>
          <p:cNvSpPr>
            <a:spLocks noChangeAspect="1" noChangeArrowheads="1"/>
          </p:cNvSpPr>
          <p:nvPr/>
        </p:nvSpPr>
        <p:spPr bwMode="auto">
          <a:xfrm>
            <a:off x="1260475" y="4537075"/>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27" name="Oval 7"/>
          <p:cNvSpPr>
            <a:spLocks noChangeAspect="1" noChangeArrowheads="1"/>
          </p:cNvSpPr>
          <p:nvPr/>
        </p:nvSpPr>
        <p:spPr bwMode="auto">
          <a:xfrm>
            <a:off x="1477963" y="3949700"/>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28" name="Oval 8"/>
          <p:cNvSpPr>
            <a:spLocks noChangeAspect="1" noChangeArrowheads="1"/>
          </p:cNvSpPr>
          <p:nvPr/>
        </p:nvSpPr>
        <p:spPr bwMode="auto">
          <a:xfrm>
            <a:off x="1417638" y="4705350"/>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29" name="Oval 9"/>
          <p:cNvSpPr>
            <a:spLocks noChangeAspect="1" noChangeArrowheads="1"/>
          </p:cNvSpPr>
          <p:nvPr/>
        </p:nvSpPr>
        <p:spPr bwMode="auto">
          <a:xfrm>
            <a:off x="1293813" y="49069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30" name="Oval 10"/>
          <p:cNvSpPr>
            <a:spLocks noChangeAspect="1" noChangeArrowheads="1"/>
          </p:cNvSpPr>
          <p:nvPr/>
        </p:nvSpPr>
        <p:spPr bwMode="auto">
          <a:xfrm>
            <a:off x="1441450" y="5089525"/>
            <a:ext cx="287338"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31" name="Oval 11"/>
          <p:cNvSpPr>
            <a:spLocks noChangeAspect="1" noChangeArrowheads="1"/>
          </p:cNvSpPr>
          <p:nvPr/>
        </p:nvSpPr>
        <p:spPr bwMode="auto">
          <a:xfrm>
            <a:off x="1346200" y="5310188"/>
            <a:ext cx="288925" cy="26193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32" name="Oval 12"/>
          <p:cNvSpPr>
            <a:spLocks noChangeAspect="1" noChangeArrowheads="1"/>
          </p:cNvSpPr>
          <p:nvPr/>
        </p:nvSpPr>
        <p:spPr bwMode="auto">
          <a:xfrm>
            <a:off x="585788" y="41576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33" name="Oval 13"/>
          <p:cNvSpPr>
            <a:spLocks noChangeAspect="1" noChangeArrowheads="1"/>
          </p:cNvSpPr>
          <p:nvPr/>
        </p:nvSpPr>
        <p:spPr bwMode="auto">
          <a:xfrm>
            <a:off x="808038" y="4283075"/>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34" name="Oval 14"/>
          <p:cNvSpPr>
            <a:spLocks noChangeAspect="1" noChangeArrowheads="1"/>
          </p:cNvSpPr>
          <p:nvPr/>
        </p:nvSpPr>
        <p:spPr bwMode="auto">
          <a:xfrm>
            <a:off x="377825" y="4298950"/>
            <a:ext cx="287338"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35" name="Oval 15"/>
          <p:cNvSpPr>
            <a:spLocks noChangeAspect="1" noChangeArrowheads="1"/>
          </p:cNvSpPr>
          <p:nvPr/>
        </p:nvSpPr>
        <p:spPr bwMode="auto">
          <a:xfrm>
            <a:off x="590550" y="3944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36" name="Oval 16"/>
          <p:cNvSpPr>
            <a:spLocks noChangeAspect="1" noChangeArrowheads="1"/>
          </p:cNvSpPr>
          <p:nvPr/>
        </p:nvSpPr>
        <p:spPr bwMode="auto">
          <a:xfrm>
            <a:off x="808038" y="4532313"/>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37" name="Oval 17"/>
          <p:cNvSpPr>
            <a:spLocks noChangeAspect="1" noChangeArrowheads="1"/>
          </p:cNvSpPr>
          <p:nvPr/>
        </p:nvSpPr>
        <p:spPr bwMode="auto">
          <a:xfrm>
            <a:off x="747713" y="3776663"/>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38" name="Oval 18"/>
          <p:cNvSpPr>
            <a:spLocks noChangeAspect="1" noChangeArrowheads="1"/>
          </p:cNvSpPr>
          <p:nvPr/>
        </p:nvSpPr>
        <p:spPr bwMode="auto">
          <a:xfrm>
            <a:off x="623888" y="35750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39" name="Oval 19"/>
          <p:cNvSpPr>
            <a:spLocks noChangeAspect="1" noChangeArrowheads="1"/>
          </p:cNvSpPr>
          <p:nvPr/>
        </p:nvSpPr>
        <p:spPr bwMode="auto">
          <a:xfrm>
            <a:off x="769938" y="3392488"/>
            <a:ext cx="288925" cy="263525"/>
          </a:xfrm>
          <a:prstGeom prst="ellipse">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40" name="Oval 20"/>
          <p:cNvSpPr>
            <a:spLocks noChangeAspect="1" noChangeArrowheads="1"/>
          </p:cNvSpPr>
          <p:nvPr/>
        </p:nvSpPr>
        <p:spPr bwMode="auto">
          <a:xfrm>
            <a:off x="676275" y="3173413"/>
            <a:ext cx="288925" cy="2619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nvGrpSpPr>
          <p:cNvPr id="133141" name="Group 21"/>
          <p:cNvGrpSpPr>
            <a:grpSpLocks/>
          </p:cNvGrpSpPr>
          <p:nvPr/>
        </p:nvGrpSpPr>
        <p:grpSpPr bwMode="auto">
          <a:xfrm>
            <a:off x="1417638" y="3275013"/>
            <a:ext cx="1309687" cy="1436687"/>
            <a:chOff x="1864" y="2063"/>
            <a:chExt cx="825" cy="905"/>
          </a:xfrm>
        </p:grpSpPr>
        <p:sp>
          <p:nvSpPr>
            <p:cNvPr id="133142" name="Oval 22"/>
            <p:cNvSpPr>
              <a:spLocks noChangeAspect="1" noChangeArrowheads="1"/>
            </p:cNvSpPr>
            <p:nvPr/>
          </p:nvSpPr>
          <p:spPr bwMode="auto">
            <a:xfrm>
              <a:off x="2200" y="2567"/>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43" name="Oval 23"/>
            <p:cNvSpPr>
              <a:spLocks noChangeAspect="1" noChangeArrowheads="1"/>
            </p:cNvSpPr>
            <p:nvPr/>
          </p:nvSpPr>
          <p:spPr bwMode="auto">
            <a:xfrm>
              <a:off x="2340" y="264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44" name="Oval 24"/>
            <p:cNvSpPr>
              <a:spLocks noChangeAspect="1" noChangeArrowheads="1"/>
            </p:cNvSpPr>
            <p:nvPr/>
          </p:nvSpPr>
          <p:spPr bwMode="auto">
            <a:xfrm>
              <a:off x="2069" y="2655"/>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45" name="Oval 25"/>
            <p:cNvSpPr>
              <a:spLocks noChangeAspect="1" noChangeArrowheads="1"/>
            </p:cNvSpPr>
            <p:nvPr/>
          </p:nvSpPr>
          <p:spPr bwMode="auto">
            <a:xfrm>
              <a:off x="2203" y="243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46" name="Oval 26"/>
            <p:cNvSpPr>
              <a:spLocks noChangeAspect="1" noChangeArrowheads="1"/>
            </p:cNvSpPr>
            <p:nvPr/>
          </p:nvSpPr>
          <p:spPr bwMode="auto">
            <a:xfrm>
              <a:off x="2508" y="260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47" name="Oval 27"/>
            <p:cNvSpPr>
              <a:spLocks noChangeAspect="1" noChangeArrowheads="1"/>
            </p:cNvSpPr>
            <p:nvPr/>
          </p:nvSpPr>
          <p:spPr bwMode="auto">
            <a:xfrm>
              <a:off x="2340" y="2803"/>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48" name="Oval 28"/>
            <p:cNvSpPr>
              <a:spLocks noChangeAspect="1" noChangeArrowheads="1"/>
            </p:cNvSpPr>
            <p:nvPr/>
          </p:nvSpPr>
          <p:spPr bwMode="auto">
            <a:xfrm>
              <a:off x="2106"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49" name="Oval 29"/>
            <p:cNvSpPr>
              <a:spLocks noChangeAspect="1" noChangeArrowheads="1"/>
            </p:cNvSpPr>
            <p:nvPr/>
          </p:nvSpPr>
          <p:spPr bwMode="auto">
            <a:xfrm>
              <a:off x="1944" y="231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50" name="Oval 30"/>
            <p:cNvSpPr>
              <a:spLocks noChangeAspect="1" noChangeArrowheads="1"/>
            </p:cNvSpPr>
            <p:nvPr/>
          </p:nvSpPr>
          <p:spPr bwMode="auto">
            <a:xfrm>
              <a:off x="1945"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51" name="Oval 31"/>
            <p:cNvSpPr>
              <a:spLocks noChangeAspect="1" noChangeArrowheads="1"/>
            </p:cNvSpPr>
            <p:nvPr/>
          </p:nvSpPr>
          <p:spPr bwMode="auto">
            <a:xfrm>
              <a:off x="2105" y="231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52" name="Oval 32"/>
            <p:cNvSpPr>
              <a:spLocks noChangeAspect="1" noChangeArrowheads="1"/>
            </p:cNvSpPr>
            <p:nvPr/>
          </p:nvSpPr>
          <p:spPr bwMode="auto">
            <a:xfrm>
              <a:off x="2196" y="218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53" name="Oval 33"/>
            <p:cNvSpPr>
              <a:spLocks noChangeAspect="1" noChangeArrowheads="1"/>
            </p:cNvSpPr>
            <p:nvPr/>
          </p:nvSpPr>
          <p:spPr bwMode="auto">
            <a:xfrm>
              <a:off x="1864" y="2184"/>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3154" name="Group 34"/>
          <p:cNvGrpSpPr>
            <a:grpSpLocks/>
          </p:cNvGrpSpPr>
          <p:nvPr/>
        </p:nvGrpSpPr>
        <p:grpSpPr bwMode="auto">
          <a:xfrm flipV="1">
            <a:off x="2427288" y="3911600"/>
            <a:ext cx="984250" cy="1231900"/>
            <a:chOff x="935" y="3260"/>
            <a:chExt cx="620" cy="776"/>
          </a:xfrm>
        </p:grpSpPr>
        <p:sp>
          <p:nvSpPr>
            <p:cNvPr id="133155" name="Oval 35"/>
            <p:cNvSpPr>
              <a:spLocks noChangeAspect="1" noChangeArrowheads="1"/>
            </p:cNvSpPr>
            <p:nvPr/>
          </p:nvSpPr>
          <p:spPr bwMode="auto">
            <a:xfrm>
              <a:off x="1065" y="363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56" name="Oval 36"/>
            <p:cNvSpPr>
              <a:spLocks noChangeAspect="1" noChangeArrowheads="1"/>
            </p:cNvSpPr>
            <p:nvPr/>
          </p:nvSpPr>
          <p:spPr bwMode="auto">
            <a:xfrm>
              <a:off x="1206" y="371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57" name="Oval 37"/>
            <p:cNvSpPr>
              <a:spLocks noChangeAspect="1" noChangeArrowheads="1"/>
            </p:cNvSpPr>
            <p:nvPr/>
          </p:nvSpPr>
          <p:spPr bwMode="auto">
            <a:xfrm>
              <a:off x="935" y="3723"/>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58" name="Oval 38"/>
            <p:cNvSpPr>
              <a:spLocks noChangeAspect="1" noChangeArrowheads="1"/>
            </p:cNvSpPr>
            <p:nvPr/>
          </p:nvSpPr>
          <p:spPr bwMode="auto">
            <a:xfrm>
              <a:off x="1069" y="350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59" name="Oval 39"/>
            <p:cNvSpPr>
              <a:spLocks noChangeAspect="1" noChangeArrowheads="1"/>
            </p:cNvSpPr>
            <p:nvPr/>
          </p:nvSpPr>
          <p:spPr bwMode="auto">
            <a:xfrm>
              <a:off x="1373" y="3676"/>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60" name="Oval 40"/>
            <p:cNvSpPr>
              <a:spLocks noChangeAspect="1" noChangeArrowheads="1"/>
            </p:cNvSpPr>
            <p:nvPr/>
          </p:nvSpPr>
          <p:spPr bwMode="auto">
            <a:xfrm>
              <a:off x="1206" y="387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61" name="Oval 41"/>
            <p:cNvSpPr>
              <a:spLocks noChangeAspect="1" noChangeArrowheads="1"/>
            </p:cNvSpPr>
            <p:nvPr/>
          </p:nvSpPr>
          <p:spPr bwMode="auto">
            <a:xfrm>
              <a:off x="1168" y="339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62" name="Oval 42"/>
            <p:cNvSpPr>
              <a:spLocks noChangeAspect="1" noChangeArrowheads="1"/>
            </p:cNvSpPr>
            <p:nvPr/>
          </p:nvSpPr>
          <p:spPr bwMode="auto">
            <a:xfrm>
              <a:off x="1131" y="326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63" name="Oval 43"/>
            <p:cNvSpPr>
              <a:spLocks noChangeAspect="1" noChangeArrowheads="1"/>
            </p:cNvSpPr>
            <p:nvPr/>
          </p:nvSpPr>
          <p:spPr bwMode="auto">
            <a:xfrm>
              <a:off x="956" y="3400"/>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3164" name="Group 44"/>
          <p:cNvGrpSpPr>
            <a:grpSpLocks/>
          </p:cNvGrpSpPr>
          <p:nvPr/>
        </p:nvGrpSpPr>
        <p:grpSpPr bwMode="auto">
          <a:xfrm>
            <a:off x="3119438" y="3702050"/>
            <a:ext cx="984250" cy="1017588"/>
            <a:chOff x="4011" y="3439"/>
            <a:chExt cx="620" cy="641"/>
          </a:xfrm>
        </p:grpSpPr>
        <p:sp>
          <p:nvSpPr>
            <p:cNvPr id="133165" name="Oval 45"/>
            <p:cNvSpPr>
              <a:spLocks noChangeAspect="1" noChangeArrowheads="1"/>
            </p:cNvSpPr>
            <p:nvPr/>
          </p:nvSpPr>
          <p:spPr bwMode="auto">
            <a:xfrm>
              <a:off x="4141" y="367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66" name="Oval 46"/>
            <p:cNvSpPr>
              <a:spLocks noChangeAspect="1" noChangeArrowheads="1"/>
            </p:cNvSpPr>
            <p:nvPr/>
          </p:nvSpPr>
          <p:spPr bwMode="auto">
            <a:xfrm>
              <a:off x="4282" y="3757"/>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67" name="Oval 47"/>
            <p:cNvSpPr>
              <a:spLocks noChangeAspect="1" noChangeArrowheads="1"/>
            </p:cNvSpPr>
            <p:nvPr/>
          </p:nvSpPr>
          <p:spPr bwMode="auto">
            <a:xfrm>
              <a:off x="4011" y="3767"/>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68" name="Oval 48"/>
            <p:cNvSpPr>
              <a:spLocks noChangeAspect="1" noChangeArrowheads="1"/>
            </p:cNvSpPr>
            <p:nvPr/>
          </p:nvSpPr>
          <p:spPr bwMode="auto">
            <a:xfrm>
              <a:off x="4145" y="354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69" name="Oval 49"/>
            <p:cNvSpPr>
              <a:spLocks noChangeAspect="1" noChangeArrowheads="1"/>
            </p:cNvSpPr>
            <p:nvPr/>
          </p:nvSpPr>
          <p:spPr bwMode="auto">
            <a:xfrm>
              <a:off x="4449" y="372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70" name="Oval 50"/>
            <p:cNvSpPr>
              <a:spLocks noChangeAspect="1" noChangeArrowheads="1"/>
            </p:cNvSpPr>
            <p:nvPr/>
          </p:nvSpPr>
          <p:spPr bwMode="auto">
            <a:xfrm>
              <a:off x="4282" y="3914"/>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71" name="Oval 51"/>
            <p:cNvSpPr>
              <a:spLocks noChangeAspect="1" noChangeArrowheads="1"/>
            </p:cNvSpPr>
            <p:nvPr/>
          </p:nvSpPr>
          <p:spPr bwMode="auto">
            <a:xfrm>
              <a:off x="4244" y="343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72" name="Oval 52"/>
            <p:cNvSpPr>
              <a:spLocks noChangeAspect="1" noChangeArrowheads="1"/>
            </p:cNvSpPr>
            <p:nvPr/>
          </p:nvSpPr>
          <p:spPr bwMode="auto">
            <a:xfrm>
              <a:off x="4032" y="3444"/>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3173" name="Group 53"/>
          <p:cNvGrpSpPr>
            <a:grpSpLocks/>
          </p:cNvGrpSpPr>
          <p:nvPr/>
        </p:nvGrpSpPr>
        <p:grpSpPr bwMode="auto">
          <a:xfrm flipV="1">
            <a:off x="3765550" y="3910013"/>
            <a:ext cx="1027113" cy="1846262"/>
            <a:chOff x="4838" y="561"/>
            <a:chExt cx="647" cy="1163"/>
          </a:xfrm>
        </p:grpSpPr>
        <p:sp>
          <p:nvSpPr>
            <p:cNvPr id="133174" name="Oval 54"/>
            <p:cNvSpPr>
              <a:spLocks noChangeAspect="1" noChangeArrowheads="1"/>
            </p:cNvSpPr>
            <p:nvPr/>
          </p:nvSpPr>
          <p:spPr bwMode="auto">
            <a:xfrm>
              <a:off x="4996" y="132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75" name="Oval 55"/>
            <p:cNvSpPr>
              <a:spLocks noChangeAspect="1" noChangeArrowheads="1"/>
            </p:cNvSpPr>
            <p:nvPr/>
          </p:nvSpPr>
          <p:spPr bwMode="auto">
            <a:xfrm>
              <a:off x="5137" y="1401"/>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76" name="Oval 56"/>
            <p:cNvSpPr>
              <a:spLocks noChangeAspect="1" noChangeArrowheads="1"/>
            </p:cNvSpPr>
            <p:nvPr/>
          </p:nvSpPr>
          <p:spPr bwMode="auto">
            <a:xfrm>
              <a:off x="4865" y="1411"/>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77" name="Oval 57"/>
            <p:cNvSpPr>
              <a:spLocks noChangeAspect="1" noChangeArrowheads="1"/>
            </p:cNvSpPr>
            <p:nvPr/>
          </p:nvSpPr>
          <p:spPr bwMode="auto">
            <a:xfrm>
              <a:off x="4999" y="118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78" name="Oval 58"/>
            <p:cNvSpPr>
              <a:spLocks noChangeAspect="1" noChangeArrowheads="1"/>
            </p:cNvSpPr>
            <p:nvPr/>
          </p:nvSpPr>
          <p:spPr bwMode="auto">
            <a:xfrm>
              <a:off x="5304" y="136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79" name="Oval 59"/>
            <p:cNvSpPr>
              <a:spLocks noChangeAspect="1" noChangeArrowheads="1"/>
            </p:cNvSpPr>
            <p:nvPr/>
          </p:nvSpPr>
          <p:spPr bwMode="auto">
            <a:xfrm>
              <a:off x="5137" y="155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80" name="Oval 60"/>
            <p:cNvSpPr>
              <a:spLocks noChangeAspect="1" noChangeArrowheads="1"/>
            </p:cNvSpPr>
            <p:nvPr/>
          </p:nvSpPr>
          <p:spPr bwMode="auto">
            <a:xfrm>
              <a:off x="5098" y="108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81" name="Oval 61"/>
            <p:cNvSpPr>
              <a:spLocks noChangeAspect="1" noChangeArrowheads="1"/>
            </p:cNvSpPr>
            <p:nvPr/>
          </p:nvSpPr>
          <p:spPr bwMode="auto">
            <a:xfrm>
              <a:off x="5020" y="95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82" name="Oval 62"/>
            <p:cNvSpPr>
              <a:spLocks noChangeAspect="1" noChangeArrowheads="1"/>
            </p:cNvSpPr>
            <p:nvPr/>
          </p:nvSpPr>
          <p:spPr bwMode="auto">
            <a:xfrm>
              <a:off x="5001" y="70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83" name="Oval 63"/>
            <p:cNvSpPr>
              <a:spLocks noChangeAspect="1" noChangeArrowheads="1"/>
            </p:cNvSpPr>
            <p:nvPr/>
          </p:nvSpPr>
          <p:spPr bwMode="auto">
            <a:xfrm>
              <a:off x="5086" y="828"/>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84" name="Oval 64"/>
            <p:cNvSpPr>
              <a:spLocks noChangeAspect="1" noChangeArrowheads="1"/>
            </p:cNvSpPr>
            <p:nvPr/>
          </p:nvSpPr>
          <p:spPr bwMode="auto">
            <a:xfrm>
              <a:off x="4838" y="70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85" name="Oval 65"/>
            <p:cNvSpPr>
              <a:spLocks noChangeAspect="1" noChangeArrowheads="1"/>
            </p:cNvSpPr>
            <p:nvPr/>
          </p:nvSpPr>
          <p:spPr bwMode="auto">
            <a:xfrm>
              <a:off x="5044" y="561"/>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3186" name="Group 66"/>
          <p:cNvGrpSpPr>
            <a:grpSpLocks/>
          </p:cNvGrpSpPr>
          <p:nvPr/>
        </p:nvGrpSpPr>
        <p:grpSpPr bwMode="auto">
          <a:xfrm>
            <a:off x="4498975" y="3856038"/>
            <a:ext cx="984250" cy="850900"/>
            <a:chOff x="824" y="1176"/>
            <a:chExt cx="620" cy="536"/>
          </a:xfrm>
        </p:grpSpPr>
        <p:sp>
          <p:nvSpPr>
            <p:cNvPr id="133187" name="Oval 67"/>
            <p:cNvSpPr>
              <a:spLocks noChangeAspect="1" noChangeArrowheads="1"/>
            </p:cNvSpPr>
            <p:nvPr/>
          </p:nvSpPr>
          <p:spPr bwMode="auto">
            <a:xfrm>
              <a:off x="955" y="131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88" name="Oval 68"/>
            <p:cNvSpPr>
              <a:spLocks noChangeAspect="1" noChangeArrowheads="1"/>
            </p:cNvSpPr>
            <p:nvPr/>
          </p:nvSpPr>
          <p:spPr bwMode="auto">
            <a:xfrm>
              <a:off x="1096" y="1389"/>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89" name="Oval 69"/>
            <p:cNvSpPr>
              <a:spLocks noChangeAspect="1" noChangeArrowheads="1"/>
            </p:cNvSpPr>
            <p:nvPr/>
          </p:nvSpPr>
          <p:spPr bwMode="auto">
            <a:xfrm>
              <a:off x="824" y="1398"/>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90" name="Oval 70"/>
            <p:cNvSpPr>
              <a:spLocks noChangeAspect="1" noChangeArrowheads="1"/>
            </p:cNvSpPr>
            <p:nvPr/>
          </p:nvSpPr>
          <p:spPr bwMode="auto">
            <a:xfrm>
              <a:off x="959" y="117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91" name="Oval 71"/>
            <p:cNvSpPr>
              <a:spLocks noChangeAspect="1" noChangeArrowheads="1"/>
            </p:cNvSpPr>
            <p:nvPr/>
          </p:nvSpPr>
          <p:spPr bwMode="auto">
            <a:xfrm>
              <a:off x="1263" y="1352"/>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192" name="Oval 72"/>
            <p:cNvSpPr>
              <a:spLocks noChangeAspect="1" noChangeArrowheads="1"/>
            </p:cNvSpPr>
            <p:nvPr/>
          </p:nvSpPr>
          <p:spPr bwMode="auto">
            <a:xfrm>
              <a:off x="1096" y="1546"/>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3204" name="Group 84"/>
          <p:cNvGrpSpPr>
            <a:grpSpLocks/>
          </p:cNvGrpSpPr>
          <p:nvPr/>
        </p:nvGrpSpPr>
        <p:grpSpPr bwMode="auto">
          <a:xfrm>
            <a:off x="5865813" y="3976688"/>
            <a:ext cx="984250" cy="638175"/>
            <a:chOff x="129" y="1326"/>
            <a:chExt cx="620" cy="402"/>
          </a:xfrm>
        </p:grpSpPr>
        <p:sp>
          <p:nvSpPr>
            <p:cNvPr id="133205" name="Oval 85"/>
            <p:cNvSpPr>
              <a:spLocks noChangeAspect="1" noChangeArrowheads="1"/>
            </p:cNvSpPr>
            <p:nvPr/>
          </p:nvSpPr>
          <p:spPr bwMode="auto">
            <a:xfrm>
              <a:off x="260" y="132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206" name="Oval 86"/>
            <p:cNvSpPr>
              <a:spLocks noChangeAspect="1" noChangeArrowheads="1"/>
            </p:cNvSpPr>
            <p:nvPr/>
          </p:nvSpPr>
          <p:spPr bwMode="auto">
            <a:xfrm>
              <a:off x="401" y="140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207" name="Oval 87"/>
            <p:cNvSpPr>
              <a:spLocks noChangeAspect="1" noChangeArrowheads="1"/>
            </p:cNvSpPr>
            <p:nvPr/>
          </p:nvSpPr>
          <p:spPr bwMode="auto">
            <a:xfrm>
              <a:off x="129" y="1415"/>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208" name="Oval 88"/>
            <p:cNvSpPr>
              <a:spLocks noChangeAspect="1" noChangeArrowheads="1"/>
            </p:cNvSpPr>
            <p:nvPr/>
          </p:nvSpPr>
          <p:spPr bwMode="auto">
            <a:xfrm>
              <a:off x="568" y="136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3209" name="Oval 89"/>
            <p:cNvSpPr>
              <a:spLocks noChangeAspect="1" noChangeArrowheads="1"/>
            </p:cNvSpPr>
            <p:nvPr/>
          </p:nvSpPr>
          <p:spPr bwMode="auto">
            <a:xfrm>
              <a:off x="401" y="1562"/>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spTree>
    <p:extLst>
      <p:ext uri="{BB962C8B-B14F-4D97-AF65-F5344CB8AC3E}">
        <p14:creationId xmlns:p14="http://schemas.microsoft.com/office/powerpoint/2010/main" val="41881069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ln>
            <a:noFill/>
          </a:ln>
        </p:spPr>
        <p:txBody>
          <a:bodyPr/>
          <a:lstStyle/>
          <a:p>
            <a:r>
              <a:rPr lang="en-US" altLang="en-US" sz="5400" b="1" dirty="0">
                <a:solidFill>
                  <a:schemeClr val="tx1"/>
                </a:solidFill>
                <a:latin typeface="Arial" charset="0"/>
              </a:rPr>
              <a:t>20 Amino Acids</a:t>
            </a:r>
          </a:p>
        </p:txBody>
      </p:sp>
      <p:sp>
        <p:nvSpPr>
          <p:cNvPr id="135171" name="Oval 3"/>
          <p:cNvSpPr>
            <a:spLocks noChangeAspect="1" noChangeArrowheads="1"/>
          </p:cNvSpPr>
          <p:nvPr/>
        </p:nvSpPr>
        <p:spPr bwMode="auto">
          <a:xfrm>
            <a:off x="1255713" y="43243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172" name="Oval 4"/>
          <p:cNvSpPr>
            <a:spLocks noChangeAspect="1" noChangeArrowheads="1"/>
          </p:cNvSpPr>
          <p:nvPr/>
        </p:nvSpPr>
        <p:spPr bwMode="auto">
          <a:xfrm>
            <a:off x="1477963" y="4198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173" name="Oval 5"/>
          <p:cNvSpPr>
            <a:spLocks noChangeAspect="1" noChangeArrowheads="1"/>
          </p:cNvSpPr>
          <p:nvPr/>
        </p:nvSpPr>
        <p:spPr bwMode="auto">
          <a:xfrm>
            <a:off x="1047750" y="4184650"/>
            <a:ext cx="288925"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174" name="Oval 6"/>
          <p:cNvSpPr>
            <a:spLocks noChangeAspect="1" noChangeArrowheads="1"/>
          </p:cNvSpPr>
          <p:nvPr/>
        </p:nvSpPr>
        <p:spPr bwMode="auto">
          <a:xfrm>
            <a:off x="1260475" y="4537075"/>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175" name="Oval 7"/>
          <p:cNvSpPr>
            <a:spLocks noChangeAspect="1" noChangeArrowheads="1"/>
          </p:cNvSpPr>
          <p:nvPr/>
        </p:nvSpPr>
        <p:spPr bwMode="auto">
          <a:xfrm>
            <a:off x="1477963" y="3949700"/>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176" name="Oval 8"/>
          <p:cNvSpPr>
            <a:spLocks noChangeAspect="1" noChangeArrowheads="1"/>
          </p:cNvSpPr>
          <p:nvPr/>
        </p:nvSpPr>
        <p:spPr bwMode="auto">
          <a:xfrm>
            <a:off x="1417638" y="4705350"/>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177" name="Oval 9"/>
          <p:cNvSpPr>
            <a:spLocks noChangeAspect="1" noChangeArrowheads="1"/>
          </p:cNvSpPr>
          <p:nvPr/>
        </p:nvSpPr>
        <p:spPr bwMode="auto">
          <a:xfrm>
            <a:off x="1293813" y="49069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178" name="Oval 10"/>
          <p:cNvSpPr>
            <a:spLocks noChangeAspect="1" noChangeArrowheads="1"/>
          </p:cNvSpPr>
          <p:nvPr/>
        </p:nvSpPr>
        <p:spPr bwMode="auto">
          <a:xfrm>
            <a:off x="1441450" y="5089525"/>
            <a:ext cx="287338"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179" name="Oval 11"/>
          <p:cNvSpPr>
            <a:spLocks noChangeAspect="1" noChangeArrowheads="1"/>
          </p:cNvSpPr>
          <p:nvPr/>
        </p:nvSpPr>
        <p:spPr bwMode="auto">
          <a:xfrm>
            <a:off x="1346200" y="5310188"/>
            <a:ext cx="288925" cy="26193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180" name="Oval 12"/>
          <p:cNvSpPr>
            <a:spLocks noChangeAspect="1" noChangeArrowheads="1"/>
          </p:cNvSpPr>
          <p:nvPr/>
        </p:nvSpPr>
        <p:spPr bwMode="auto">
          <a:xfrm>
            <a:off x="585788" y="41576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181" name="Oval 13"/>
          <p:cNvSpPr>
            <a:spLocks noChangeAspect="1" noChangeArrowheads="1"/>
          </p:cNvSpPr>
          <p:nvPr/>
        </p:nvSpPr>
        <p:spPr bwMode="auto">
          <a:xfrm>
            <a:off x="808038" y="4283075"/>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182" name="Oval 14"/>
          <p:cNvSpPr>
            <a:spLocks noChangeAspect="1" noChangeArrowheads="1"/>
          </p:cNvSpPr>
          <p:nvPr/>
        </p:nvSpPr>
        <p:spPr bwMode="auto">
          <a:xfrm>
            <a:off x="377825" y="4298950"/>
            <a:ext cx="287338"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183" name="Oval 15"/>
          <p:cNvSpPr>
            <a:spLocks noChangeAspect="1" noChangeArrowheads="1"/>
          </p:cNvSpPr>
          <p:nvPr/>
        </p:nvSpPr>
        <p:spPr bwMode="auto">
          <a:xfrm>
            <a:off x="590550" y="3944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184" name="Oval 16"/>
          <p:cNvSpPr>
            <a:spLocks noChangeAspect="1" noChangeArrowheads="1"/>
          </p:cNvSpPr>
          <p:nvPr/>
        </p:nvSpPr>
        <p:spPr bwMode="auto">
          <a:xfrm>
            <a:off x="808038" y="4532313"/>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185" name="Oval 17"/>
          <p:cNvSpPr>
            <a:spLocks noChangeAspect="1" noChangeArrowheads="1"/>
          </p:cNvSpPr>
          <p:nvPr/>
        </p:nvSpPr>
        <p:spPr bwMode="auto">
          <a:xfrm>
            <a:off x="747713" y="3776663"/>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186" name="Oval 18"/>
          <p:cNvSpPr>
            <a:spLocks noChangeAspect="1" noChangeArrowheads="1"/>
          </p:cNvSpPr>
          <p:nvPr/>
        </p:nvSpPr>
        <p:spPr bwMode="auto">
          <a:xfrm>
            <a:off x="623888" y="35750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187" name="Oval 19"/>
          <p:cNvSpPr>
            <a:spLocks noChangeAspect="1" noChangeArrowheads="1"/>
          </p:cNvSpPr>
          <p:nvPr/>
        </p:nvSpPr>
        <p:spPr bwMode="auto">
          <a:xfrm>
            <a:off x="769938" y="3392488"/>
            <a:ext cx="288925" cy="263525"/>
          </a:xfrm>
          <a:prstGeom prst="ellipse">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188" name="Oval 20"/>
          <p:cNvSpPr>
            <a:spLocks noChangeAspect="1" noChangeArrowheads="1"/>
          </p:cNvSpPr>
          <p:nvPr/>
        </p:nvSpPr>
        <p:spPr bwMode="auto">
          <a:xfrm>
            <a:off x="676275" y="3173413"/>
            <a:ext cx="288925" cy="2619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nvGrpSpPr>
          <p:cNvPr id="135189" name="Group 21"/>
          <p:cNvGrpSpPr>
            <a:grpSpLocks/>
          </p:cNvGrpSpPr>
          <p:nvPr/>
        </p:nvGrpSpPr>
        <p:grpSpPr bwMode="auto">
          <a:xfrm>
            <a:off x="1417638" y="3275013"/>
            <a:ext cx="1309687" cy="1436687"/>
            <a:chOff x="1864" y="2063"/>
            <a:chExt cx="825" cy="905"/>
          </a:xfrm>
        </p:grpSpPr>
        <p:sp>
          <p:nvSpPr>
            <p:cNvPr id="135190" name="Oval 22"/>
            <p:cNvSpPr>
              <a:spLocks noChangeAspect="1" noChangeArrowheads="1"/>
            </p:cNvSpPr>
            <p:nvPr/>
          </p:nvSpPr>
          <p:spPr bwMode="auto">
            <a:xfrm>
              <a:off x="2200" y="2567"/>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191" name="Oval 23"/>
            <p:cNvSpPr>
              <a:spLocks noChangeAspect="1" noChangeArrowheads="1"/>
            </p:cNvSpPr>
            <p:nvPr/>
          </p:nvSpPr>
          <p:spPr bwMode="auto">
            <a:xfrm>
              <a:off x="2340" y="264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192" name="Oval 24"/>
            <p:cNvSpPr>
              <a:spLocks noChangeAspect="1" noChangeArrowheads="1"/>
            </p:cNvSpPr>
            <p:nvPr/>
          </p:nvSpPr>
          <p:spPr bwMode="auto">
            <a:xfrm>
              <a:off x="2069" y="2655"/>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193" name="Oval 25"/>
            <p:cNvSpPr>
              <a:spLocks noChangeAspect="1" noChangeArrowheads="1"/>
            </p:cNvSpPr>
            <p:nvPr/>
          </p:nvSpPr>
          <p:spPr bwMode="auto">
            <a:xfrm>
              <a:off x="2203" y="243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194" name="Oval 26"/>
            <p:cNvSpPr>
              <a:spLocks noChangeAspect="1" noChangeArrowheads="1"/>
            </p:cNvSpPr>
            <p:nvPr/>
          </p:nvSpPr>
          <p:spPr bwMode="auto">
            <a:xfrm>
              <a:off x="2508" y="260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195" name="Oval 27"/>
            <p:cNvSpPr>
              <a:spLocks noChangeAspect="1" noChangeArrowheads="1"/>
            </p:cNvSpPr>
            <p:nvPr/>
          </p:nvSpPr>
          <p:spPr bwMode="auto">
            <a:xfrm>
              <a:off x="2340" y="2803"/>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196" name="Oval 28"/>
            <p:cNvSpPr>
              <a:spLocks noChangeAspect="1" noChangeArrowheads="1"/>
            </p:cNvSpPr>
            <p:nvPr/>
          </p:nvSpPr>
          <p:spPr bwMode="auto">
            <a:xfrm>
              <a:off x="2106"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197" name="Oval 29"/>
            <p:cNvSpPr>
              <a:spLocks noChangeAspect="1" noChangeArrowheads="1"/>
            </p:cNvSpPr>
            <p:nvPr/>
          </p:nvSpPr>
          <p:spPr bwMode="auto">
            <a:xfrm>
              <a:off x="1944" y="231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198" name="Oval 30"/>
            <p:cNvSpPr>
              <a:spLocks noChangeAspect="1" noChangeArrowheads="1"/>
            </p:cNvSpPr>
            <p:nvPr/>
          </p:nvSpPr>
          <p:spPr bwMode="auto">
            <a:xfrm>
              <a:off x="1945"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199" name="Oval 31"/>
            <p:cNvSpPr>
              <a:spLocks noChangeAspect="1" noChangeArrowheads="1"/>
            </p:cNvSpPr>
            <p:nvPr/>
          </p:nvSpPr>
          <p:spPr bwMode="auto">
            <a:xfrm>
              <a:off x="2105" y="231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00" name="Oval 32"/>
            <p:cNvSpPr>
              <a:spLocks noChangeAspect="1" noChangeArrowheads="1"/>
            </p:cNvSpPr>
            <p:nvPr/>
          </p:nvSpPr>
          <p:spPr bwMode="auto">
            <a:xfrm>
              <a:off x="2196" y="218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01" name="Oval 33"/>
            <p:cNvSpPr>
              <a:spLocks noChangeAspect="1" noChangeArrowheads="1"/>
            </p:cNvSpPr>
            <p:nvPr/>
          </p:nvSpPr>
          <p:spPr bwMode="auto">
            <a:xfrm>
              <a:off x="1864" y="2184"/>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5202" name="Group 34"/>
          <p:cNvGrpSpPr>
            <a:grpSpLocks/>
          </p:cNvGrpSpPr>
          <p:nvPr/>
        </p:nvGrpSpPr>
        <p:grpSpPr bwMode="auto">
          <a:xfrm flipV="1">
            <a:off x="2427288" y="3911600"/>
            <a:ext cx="984250" cy="1231900"/>
            <a:chOff x="935" y="3260"/>
            <a:chExt cx="620" cy="776"/>
          </a:xfrm>
        </p:grpSpPr>
        <p:sp>
          <p:nvSpPr>
            <p:cNvPr id="135203" name="Oval 35"/>
            <p:cNvSpPr>
              <a:spLocks noChangeAspect="1" noChangeArrowheads="1"/>
            </p:cNvSpPr>
            <p:nvPr/>
          </p:nvSpPr>
          <p:spPr bwMode="auto">
            <a:xfrm>
              <a:off x="1065" y="363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04" name="Oval 36"/>
            <p:cNvSpPr>
              <a:spLocks noChangeAspect="1" noChangeArrowheads="1"/>
            </p:cNvSpPr>
            <p:nvPr/>
          </p:nvSpPr>
          <p:spPr bwMode="auto">
            <a:xfrm>
              <a:off x="1206" y="371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05" name="Oval 37"/>
            <p:cNvSpPr>
              <a:spLocks noChangeAspect="1" noChangeArrowheads="1"/>
            </p:cNvSpPr>
            <p:nvPr/>
          </p:nvSpPr>
          <p:spPr bwMode="auto">
            <a:xfrm>
              <a:off x="935" y="3723"/>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06" name="Oval 38"/>
            <p:cNvSpPr>
              <a:spLocks noChangeAspect="1" noChangeArrowheads="1"/>
            </p:cNvSpPr>
            <p:nvPr/>
          </p:nvSpPr>
          <p:spPr bwMode="auto">
            <a:xfrm>
              <a:off x="1069" y="350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07" name="Oval 39"/>
            <p:cNvSpPr>
              <a:spLocks noChangeAspect="1" noChangeArrowheads="1"/>
            </p:cNvSpPr>
            <p:nvPr/>
          </p:nvSpPr>
          <p:spPr bwMode="auto">
            <a:xfrm>
              <a:off x="1373" y="3676"/>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08" name="Oval 40"/>
            <p:cNvSpPr>
              <a:spLocks noChangeAspect="1" noChangeArrowheads="1"/>
            </p:cNvSpPr>
            <p:nvPr/>
          </p:nvSpPr>
          <p:spPr bwMode="auto">
            <a:xfrm>
              <a:off x="1206" y="387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09" name="Oval 41"/>
            <p:cNvSpPr>
              <a:spLocks noChangeAspect="1" noChangeArrowheads="1"/>
            </p:cNvSpPr>
            <p:nvPr/>
          </p:nvSpPr>
          <p:spPr bwMode="auto">
            <a:xfrm>
              <a:off x="1168" y="339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10" name="Oval 42"/>
            <p:cNvSpPr>
              <a:spLocks noChangeAspect="1" noChangeArrowheads="1"/>
            </p:cNvSpPr>
            <p:nvPr/>
          </p:nvSpPr>
          <p:spPr bwMode="auto">
            <a:xfrm>
              <a:off x="1131" y="326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11" name="Oval 43"/>
            <p:cNvSpPr>
              <a:spLocks noChangeAspect="1" noChangeArrowheads="1"/>
            </p:cNvSpPr>
            <p:nvPr/>
          </p:nvSpPr>
          <p:spPr bwMode="auto">
            <a:xfrm>
              <a:off x="956" y="3400"/>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5212" name="Group 44"/>
          <p:cNvGrpSpPr>
            <a:grpSpLocks/>
          </p:cNvGrpSpPr>
          <p:nvPr/>
        </p:nvGrpSpPr>
        <p:grpSpPr bwMode="auto">
          <a:xfrm>
            <a:off x="3119438" y="3702050"/>
            <a:ext cx="984250" cy="1017588"/>
            <a:chOff x="4011" y="3439"/>
            <a:chExt cx="620" cy="641"/>
          </a:xfrm>
        </p:grpSpPr>
        <p:sp>
          <p:nvSpPr>
            <p:cNvPr id="135213" name="Oval 45"/>
            <p:cNvSpPr>
              <a:spLocks noChangeAspect="1" noChangeArrowheads="1"/>
            </p:cNvSpPr>
            <p:nvPr/>
          </p:nvSpPr>
          <p:spPr bwMode="auto">
            <a:xfrm>
              <a:off x="4141" y="367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14" name="Oval 46"/>
            <p:cNvSpPr>
              <a:spLocks noChangeAspect="1" noChangeArrowheads="1"/>
            </p:cNvSpPr>
            <p:nvPr/>
          </p:nvSpPr>
          <p:spPr bwMode="auto">
            <a:xfrm>
              <a:off x="4282" y="3757"/>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15" name="Oval 47"/>
            <p:cNvSpPr>
              <a:spLocks noChangeAspect="1" noChangeArrowheads="1"/>
            </p:cNvSpPr>
            <p:nvPr/>
          </p:nvSpPr>
          <p:spPr bwMode="auto">
            <a:xfrm>
              <a:off x="4011" y="3767"/>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16" name="Oval 48"/>
            <p:cNvSpPr>
              <a:spLocks noChangeAspect="1" noChangeArrowheads="1"/>
            </p:cNvSpPr>
            <p:nvPr/>
          </p:nvSpPr>
          <p:spPr bwMode="auto">
            <a:xfrm>
              <a:off x="4145" y="354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17" name="Oval 49"/>
            <p:cNvSpPr>
              <a:spLocks noChangeAspect="1" noChangeArrowheads="1"/>
            </p:cNvSpPr>
            <p:nvPr/>
          </p:nvSpPr>
          <p:spPr bwMode="auto">
            <a:xfrm>
              <a:off x="4449" y="372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18" name="Oval 50"/>
            <p:cNvSpPr>
              <a:spLocks noChangeAspect="1" noChangeArrowheads="1"/>
            </p:cNvSpPr>
            <p:nvPr/>
          </p:nvSpPr>
          <p:spPr bwMode="auto">
            <a:xfrm>
              <a:off x="4282" y="3914"/>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19" name="Oval 51"/>
            <p:cNvSpPr>
              <a:spLocks noChangeAspect="1" noChangeArrowheads="1"/>
            </p:cNvSpPr>
            <p:nvPr/>
          </p:nvSpPr>
          <p:spPr bwMode="auto">
            <a:xfrm>
              <a:off x="4244" y="343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20" name="Oval 52"/>
            <p:cNvSpPr>
              <a:spLocks noChangeAspect="1" noChangeArrowheads="1"/>
            </p:cNvSpPr>
            <p:nvPr/>
          </p:nvSpPr>
          <p:spPr bwMode="auto">
            <a:xfrm>
              <a:off x="4032" y="3444"/>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5221" name="Group 53"/>
          <p:cNvGrpSpPr>
            <a:grpSpLocks/>
          </p:cNvGrpSpPr>
          <p:nvPr/>
        </p:nvGrpSpPr>
        <p:grpSpPr bwMode="auto">
          <a:xfrm flipV="1">
            <a:off x="3765550" y="3910013"/>
            <a:ext cx="1027113" cy="1846262"/>
            <a:chOff x="4838" y="561"/>
            <a:chExt cx="647" cy="1163"/>
          </a:xfrm>
        </p:grpSpPr>
        <p:sp>
          <p:nvSpPr>
            <p:cNvPr id="135222" name="Oval 54"/>
            <p:cNvSpPr>
              <a:spLocks noChangeAspect="1" noChangeArrowheads="1"/>
            </p:cNvSpPr>
            <p:nvPr/>
          </p:nvSpPr>
          <p:spPr bwMode="auto">
            <a:xfrm>
              <a:off x="4996" y="132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23" name="Oval 55"/>
            <p:cNvSpPr>
              <a:spLocks noChangeAspect="1" noChangeArrowheads="1"/>
            </p:cNvSpPr>
            <p:nvPr/>
          </p:nvSpPr>
          <p:spPr bwMode="auto">
            <a:xfrm>
              <a:off x="5137" y="1401"/>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24" name="Oval 56"/>
            <p:cNvSpPr>
              <a:spLocks noChangeAspect="1" noChangeArrowheads="1"/>
            </p:cNvSpPr>
            <p:nvPr/>
          </p:nvSpPr>
          <p:spPr bwMode="auto">
            <a:xfrm>
              <a:off x="4865" y="1411"/>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25" name="Oval 57"/>
            <p:cNvSpPr>
              <a:spLocks noChangeAspect="1" noChangeArrowheads="1"/>
            </p:cNvSpPr>
            <p:nvPr/>
          </p:nvSpPr>
          <p:spPr bwMode="auto">
            <a:xfrm>
              <a:off x="4999" y="118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26" name="Oval 58"/>
            <p:cNvSpPr>
              <a:spLocks noChangeAspect="1" noChangeArrowheads="1"/>
            </p:cNvSpPr>
            <p:nvPr/>
          </p:nvSpPr>
          <p:spPr bwMode="auto">
            <a:xfrm>
              <a:off x="5304" y="136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27" name="Oval 59"/>
            <p:cNvSpPr>
              <a:spLocks noChangeAspect="1" noChangeArrowheads="1"/>
            </p:cNvSpPr>
            <p:nvPr/>
          </p:nvSpPr>
          <p:spPr bwMode="auto">
            <a:xfrm>
              <a:off x="5137" y="155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28" name="Oval 60"/>
            <p:cNvSpPr>
              <a:spLocks noChangeAspect="1" noChangeArrowheads="1"/>
            </p:cNvSpPr>
            <p:nvPr/>
          </p:nvSpPr>
          <p:spPr bwMode="auto">
            <a:xfrm>
              <a:off x="5098" y="108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29" name="Oval 61"/>
            <p:cNvSpPr>
              <a:spLocks noChangeAspect="1" noChangeArrowheads="1"/>
            </p:cNvSpPr>
            <p:nvPr/>
          </p:nvSpPr>
          <p:spPr bwMode="auto">
            <a:xfrm>
              <a:off x="5020" y="95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30" name="Oval 62"/>
            <p:cNvSpPr>
              <a:spLocks noChangeAspect="1" noChangeArrowheads="1"/>
            </p:cNvSpPr>
            <p:nvPr/>
          </p:nvSpPr>
          <p:spPr bwMode="auto">
            <a:xfrm>
              <a:off x="5001" y="70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31" name="Oval 63"/>
            <p:cNvSpPr>
              <a:spLocks noChangeAspect="1" noChangeArrowheads="1"/>
            </p:cNvSpPr>
            <p:nvPr/>
          </p:nvSpPr>
          <p:spPr bwMode="auto">
            <a:xfrm>
              <a:off x="5086" y="828"/>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32" name="Oval 64"/>
            <p:cNvSpPr>
              <a:spLocks noChangeAspect="1" noChangeArrowheads="1"/>
            </p:cNvSpPr>
            <p:nvPr/>
          </p:nvSpPr>
          <p:spPr bwMode="auto">
            <a:xfrm>
              <a:off x="4838" y="70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33" name="Oval 65"/>
            <p:cNvSpPr>
              <a:spLocks noChangeAspect="1" noChangeArrowheads="1"/>
            </p:cNvSpPr>
            <p:nvPr/>
          </p:nvSpPr>
          <p:spPr bwMode="auto">
            <a:xfrm>
              <a:off x="5044" y="561"/>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5234" name="Group 66"/>
          <p:cNvGrpSpPr>
            <a:grpSpLocks/>
          </p:cNvGrpSpPr>
          <p:nvPr/>
        </p:nvGrpSpPr>
        <p:grpSpPr bwMode="auto">
          <a:xfrm>
            <a:off x="4498975" y="3856038"/>
            <a:ext cx="984250" cy="850900"/>
            <a:chOff x="824" y="1176"/>
            <a:chExt cx="620" cy="536"/>
          </a:xfrm>
        </p:grpSpPr>
        <p:sp>
          <p:nvSpPr>
            <p:cNvPr id="135235" name="Oval 67"/>
            <p:cNvSpPr>
              <a:spLocks noChangeAspect="1" noChangeArrowheads="1"/>
            </p:cNvSpPr>
            <p:nvPr/>
          </p:nvSpPr>
          <p:spPr bwMode="auto">
            <a:xfrm>
              <a:off x="955" y="131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36" name="Oval 68"/>
            <p:cNvSpPr>
              <a:spLocks noChangeAspect="1" noChangeArrowheads="1"/>
            </p:cNvSpPr>
            <p:nvPr/>
          </p:nvSpPr>
          <p:spPr bwMode="auto">
            <a:xfrm>
              <a:off x="1096" y="1389"/>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37" name="Oval 69"/>
            <p:cNvSpPr>
              <a:spLocks noChangeAspect="1" noChangeArrowheads="1"/>
            </p:cNvSpPr>
            <p:nvPr/>
          </p:nvSpPr>
          <p:spPr bwMode="auto">
            <a:xfrm>
              <a:off x="824" y="1398"/>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38" name="Oval 70"/>
            <p:cNvSpPr>
              <a:spLocks noChangeAspect="1" noChangeArrowheads="1"/>
            </p:cNvSpPr>
            <p:nvPr/>
          </p:nvSpPr>
          <p:spPr bwMode="auto">
            <a:xfrm>
              <a:off x="959" y="117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39" name="Oval 71"/>
            <p:cNvSpPr>
              <a:spLocks noChangeAspect="1" noChangeArrowheads="1"/>
            </p:cNvSpPr>
            <p:nvPr/>
          </p:nvSpPr>
          <p:spPr bwMode="auto">
            <a:xfrm>
              <a:off x="1263" y="1352"/>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40" name="Oval 72"/>
            <p:cNvSpPr>
              <a:spLocks noChangeAspect="1" noChangeArrowheads="1"/>
            </p:cNvSpPr>
            <p:nvPr/>
          </p:nvSpPr>
          <p:spPr bwMode="auto">
            <a:xfrm>
              <a:off x="1096" y="1546"/>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5241" name="Group 73"/>
          <p:cNvGrpSpPr>
            <a:grpSpLocks/>
          </p:cNvGrpSpPr>
          <p:nvPr/>
        </p:nvGrpSpPr>
        <p:grpSpPr bwMode="auto">
          <a:xfrm flipV="1">
            <a:off x="5199063" y="3903663"/>
            <a:ext cx="984250" cy="638175"/>
            <a:chOff x="129" y="1326"/>
            <a:chExt cx="620" cy="402"/>
          </a:xfrm>
        </p:grpSpPr>
        <p:sp>
          <p:nvSpPr>
            <p:cNvPr id="135242" name="Oval 74"/>
            <p:cNvSpPr>
              <a:spLocks noChangeAspect="1" noChangeArrowheads="1"/>
            </p:cNvSpPr>
            <p:nvPr/>
          </p:nvSpPr>
          <p:spPr bwMode="auto">
            <a:xfrm>
              <a:off x="260" y="132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43" name="Oval 75"/>
            <p:cNvSpPr>
              <a:spLocks noChangeAspect="1" noChangeArrowheads="1"/>
            </p:cNvSpPr>
            <p:nvPr/>
          </p:nvSpPr>
          <p:spPr bwMode="auto">
            <a:xfrm>
              <a:off x="401" y="140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44" name="Oval 76"/>
            <p:cNvSpPr>
              <a:spLocks noChangeAspect="1" noChangeArrowheads="1"/>
            </p:cNvSpPr>
            <p:nvPr/>
          </p:nvSpPr>
          <p:spPr bwMode="auto">
            <a:xfrm>
              <a:off x="129" y="1415"/>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45" name="Oval 77"/>
            <p:cNvSpPr>
              <a:spLocks noChangeAspect="1" noChangeArrowheads="1"/>
            </p:cNvSpPr>
            <p:nvPr/>
          </p:nvSpPr>
          <p:spPr bwMode="auto">
            <a:xfrm>
              <a:off x="568" y="136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5246" name="Oval 78"/>
            <p:cNvSpPr>
              <a:spLocks noChangeAspect="1" noChangeArrowheads="1"/>
            </p:cNvSpPr>
            <p:nvPr/>
          </p:nvSpPr>
          <p:spPr bwMode="auto">
            <a:xfrm>
              <a:off x="401" y="1562"/>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spTree>
    <p:extLst>
      <p:ext uri="{BB962C8B-B14F-4D97-AF65-F5344CB8AC3E}">
        <p14:creationId xmlns:p14="http://schemas.microsoft.com/office/powerpoint/2010/main" val="36637184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ln>
            <a:noFill/>
          </a:ln>
        </p:spPr>
        <p:txBody>
          <a:bodyPr/>
          <a:lstStyle/>
          <a:p>
            <a:r>
              <a:rPr lang="en-US" altLang="en-US" sz="5400" b="1" dirty="0">
                <a:solidFill>
                  <a:schemeClr val="tx1"/>
                </a:solidFill>
                <a:latin typeface="Arial" charset="0"/>
              </a:rPr>
              <a:t>20 Amino Acids</a:t>
            </a:r>
          </a:p>
        </p:txBody>
      </p:sp>
      <p:sp>
        <p:nvSpPr>
          <p:cNvPr id="136195" name="Oval 3"/>
          <p:cNvSpPr>
            <a:spLocks noChangeAspect="1" noChangeArrowheads="1"/>
          </p:cNvSpPr>
          <p:nvPr/>
        </p:nvSpPr>
        <p:spPr bwMode="auto">
          <a:xfrm>
            <a:off x="1255713" y="43243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196" name="Oval 4"/>
          <p:cNvSpPr>
            <a:spLocks noChangeAspect="1" noChangeArrowheads="1"/>
          </p:cNvSpPr>
          <p:nvPr/>
        </p:nvSpPr>
        <p:spPr bwMode="auto">
          <a:xfrm>
            <a:off x="1477963" y="4198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197" name="Oval 5"/>
          <p:cNvSpPr>
            <a:spLocks noChangeAspect="1" noChangeArrowheads="1"/>
          </p:cNvSpPr>
          <p:nvPr/>
        </p:nvSpPr>
        <p:spPr bwMode="auto">
          <a:xfrm>
            <a:off x="1047750" y="4184650"/>
            <a:ext cx="288925"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198" name="Oval 6"/>
          <p:cNvSpPr>
            <a:spLocks noChangeAspect="1" noChangeArrowheads="1"/>
          </p:cNvSpPr>
          <p:nvPr/>
        </p:nvSpPr>
        <p:spPr bwMode="auto">
          <a:xfrm>
            <a:off x="1260475" y="4537075"/>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199" name="Oval 7"/>
          <p:cNvSpPr>
            <a:spLocks noChangeAspect="1" noChangeArrowheads="1"/>
          </p:cNvSpPr>
          <p:nvPr/>
        </p:nvSpPr>
        <p:spPr bwMode="auto">
          <a:xfrm>
            <a:off x="1477963" y="3949700"/>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00" name="Oval 8"/>
          <p:cNvSpPr>
            <a:spLocks noChangeAspect="1" noChangeArrowheads="1"/>
          </p:cNvSpPr>
          <p:nvPr/>
        </p:nvSpPr>
        <p:spPr bwMode="auto">
          <a:xfrm>
            <a:off x="1417638" y="4705350"/>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01" name="Oval 9"/>
          <p:cNvSpPr>
            <a:spLocks noChangeAspect="1" noChangeArrowheads="1"/>
          </p:cNvSpPr>
          <p:nvPr/>
        </p:nvSpPr>
        <p:spPr bwMode="auto">
          <a:xfrm>
            <a:off x="1293813" y="49069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02" name="Oval 10"/>
          <p:cNvSpPr>
            <a:spLocks noChangeAspect="1" noChangeArrowheads="1"/>
          </p:cNvSpPr>
          <p:nvPr/>
        </p:nvSpPr>
        <p:spPr bwMode="auto">
          <a:xfrm>
            <a:off x="1441450" y="5089525"/>
            <a:ext cx="287338"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03" name="Oval 11"/>
          <p:cNvSpPr>
            <a:spLocks noChangeAspect="1" noChangeArrowheads="1"/>
          </p:cNvSpPr>
          <p:nvPr/>
        </p:nvSpPr>
        <p:spPr bwMode="auto">
          <a:xfrm>
            <a:off x="1346200" y="5310188"/>
            <a:ext cx="288925" cy="26193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04" name="Oval 12"/>
          <p:cNvSpPr>
            <a:spLocks noChangeAspect="1" noChangeArrowheads="1"/>
          </p:cNvSpPr>
          <p:nvPr/>
        </p:nvSpPr>
        <p:spPr bwMode="auto">
          <a:xfrm>
            <a:off x="585788" y="41576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05" name="Oval 13"/>
          <p:cNvSpPr>
            <a:spLocks noChangeAspect="1" noChangeArrowheads="1"/>
          </p:cNvSpPr>
          <p:nvPr/>
        </p:nvSpPr>
        <p:spPr bwMode="auto">
          <a:xfrm>
            <a:off x="808038" y="4283075"/>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06" name="Oval 14"/>
          <p:cNvSpPr>
            <a:spLocks noChangeAspect="1" noChangeArrowheads="1"/>
          </p:cNvSpPr>
          <p:nvPr/>
        </p:nvSpPr>
        <p:spPr bwMode="auto">
          <a:xfrm>
            <a:off x="377825" y="4298950"/>
            <a:ext cx="287338"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07" name="Oval 15"/>
          <p:cNvSpPr>
            <a:spLocks noChangeAspect="1" noChangeArrowheads="1"/>
          </p:cNvSpPr>
          <p:nvPr/>
        </p:nvSpPr>
        <p:spPr bwMode="auto">
          <a:xfrm>
            <a:off x="590550" y="3944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08" name="Oval 16"/>
          <p:cNvSpPr>
            <a:spLocks noChangeAspect="1" noChangeArrowheads="1"/>
          </p:cNvSpPr>
          <p:nvPr/>
        </p:nvSpPr>
        <p:spPr bwMode="auto">
          <a:xfrm>
            <a:off x="808038" y="4532313"/>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09" name="Oval 17"/>
          <p:cNvSpPr>
            <a:spLocks noChangeAspect="1" noChangeArrowheads="1"/>
          </p:cNvSpPr>
          <p:nvPr/>
        </p:nvSpPr>
        <p:spPr bwMode="auto">
          <a:xfrm>
            <a:off x="747713" y="3776663"/>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10" name="Oval 18"/>
          <p:cNvSpPr>
            <a:spLocks noChangeAspect="1" noChangeArrowheads="1"/>
          </p:cNvSpPr>
          <p:nvPr/>
        </p:nvSpPr>
        <p:spPr bwMode="auto">
          <a:xfrm>
            <a:off x="623888" y="35750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11" name="Oval 19"/>
          <p:cNvSpPr>
            <a:spLocks noChangeAspect="1" noChangeArrowheads="1"/>
          </p:cNvSpPr>
          <p:nvPr/>
        </p:nvSpPr>
        <p:spPr bwMode="auto">
          <a:xfrm>
            <a:off x="769938" y="3392488"/>
            <a:ext cx="288925" cy="263525"/>
          </a:xfrm>
          <a:prstGeom prst="ellipse">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12" name="Oval 20"/>
          <p:cNvSpPr>
            <a:spLocks noChangeAspect="1" noChangeArrowheads="1"/>
          </p:cNvSpPr>
          <p:nvPr/>
        </p:nvSpPr>
        <p:spPr bwMode="auto">
          <a:xfrm>
            <a:off x="676275" y="3173413"/>
            <a:ext cx="288925" cy="2619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nvGrpSpPr>
          <p:cNvPr id="136213" name="Group 21"/>
          <p:cNvGrpSpPr>
            <a:grpSpLocks/>
          </p:cNvGrpSpPr>
          <p:nvPr/>
        </p:nvGrpSpPr>
        <p:grpSpPr bwMode="auto">
          <a:xfrm>
            <a:off x="1417638" y="3275013"/>
            <a:ext cx="1309687" cy="1436687"/>
            <a:chOff x="1864" y="2063"/>
            <a:chExt cx="825" cy="905"/>
          </a:xfrm>
        </p:grpSpPr>
        <p:sp>
          <p:nvSpPr>
            <p:cNvPr id="136214" name="Oval 22"/>
            <p:cNvSpPr>
              <a:spLocks noChangeAspect="1" noChangeArrowheads="1"/>
            </p:cNvSpPr>
            <p:nvPr/>
          </p:nvSpPr>
          <p:spPr bwMode="auto">
            <a:xfrm>
              <a:off x="2200" y="2567"/>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15" name="Oval 23"/>
            <p:cNvSpPr>
              <a:spLocks noChangeAspect="1" noChangeArrowheads="1"/>
            </p:cNvSpPr>
            <p:nvPr/>
          </p:nvSpPr>
          <p:spPr bwMode="auto">
            <a:xfrm>
              <a:off x="2340" y="264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16" name="Oval 24"/>
            <p:cNvSpPr>
              <a:spLocks noChangeAspect="1" noChangeArrowheads="1"/>
            </p:cNvSpPr>
            <p:nvPr/>
          </p:nvSpPr>
          <p:spPr bwMode="auto">
            <a:xfrm>
              <a:off x="2069" y="2655"/>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17" name="Oval 25"/>
            <p:cNvSpPr>
              <a:spLocks noChangeAspect="1" noChangeArrowheads="1"/>
            </p:cNvSpPr>
            <p:nvPr/>
          </p:nvSpPr>
          <p:spPr bwMode="auto">
            <a:xfrm>
              <a:off x="2203" y="243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18" name="Oval 26"/>
            <p:cNvSpPr>
              <a:spLocks noChangeAspect="1" noChangeArrowheads="1"/>
            </p:cNvSpPr>
            <p:nvPr/>
          </p:nvSpPr>
          <p:spPr bwMode="auto">
            <a:xfrm>
              <a:off x="2508" y="260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19" name="Oval 27"/>
            <p:cNvSpPr>
              <a:spLocks noChangeAspect="1" noChangeArrowheads="1"/>
            </p:cNvSpPr>
            <p:nvPr/>
          </p:nvSpPr>
          <p:spPr bwMode="auto">
            <a:xfrm>
              <a:off x="2340" y="2803"/>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20" name="Oval 28"/>
            <p:cNvSpPr>
              <a:spLocks noChangeAspect="1" noChangeArrowheads="1"/>
            </p:cNvSpPr>
            <p:nvPr/>
          </p:nvSpPr>
          <p:spPr bwMode="auto">
            <a:xfrm>
              <a:off x="2106"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21" name="Oval 29"/>
            <p:cNvSpPr>
              <a:spLocks noChangeAspect="1" noChangeArrowheads="1"/>
            </p:cNvSpPr>
            <p:nvPr/>
          </p:nvSpPr>
          <p:spPr bwMode="auto">
            <a:xfrm>
              <a:off x="1944" y="231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22" name="Oval 30"/>
            <p:cNvSpPr>
              <a:spLocks noChangeAspect="1" noChangeArrowheads="1"/>
            </p:cNvSpPr>
            <p:nvPr/>
          </p:nvSpPr>
          <p:spPr bwMode="auto">
            <a:xfrm>
              <a:off x="1945"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23" name="Oval 31"/>
            <p:cNvSpPr>
              <a:spLocks noChangeAspect="1" noChangeArrowheads="1"/>
            </p:cNvSpPr>
            <p:nvPr/>
          </p:nvSpPr>
          <p:spPr bwMode="auto">
            <a:xfrm>
              <a:off x="2105" y="231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24" name="Oval 32"/>
            <p:cNvSpPr>
              <a:spLocks noChangeAspect="1" noChangeArrowheads="1"/>
            </p:cNvSpPr>
            <p:nvPr/>
          </p:nvSpPr>
          <p:spPr bwMode="auto">
            <a:xfrm>
              <a:off x="2196" y="218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25" name="Oval 33"/>
            <p:cNvSpPr>
              <a:spLocks noChangeAspect="1" noChangeArrowheads="1"/>
            </p:cNvSpPr>
            <p:nvPr/>
          </p:nvSpPr>
          <p:spPr bwMode="auto">
            <a:xfrm>
              <a:off x="1864" y="2184"/>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6226" name="Group 34"/>
          <p:cNvGrpSpPr>
            <a:grpSpLocks/>
          </p:cNvGrpSpPr>
          <p:nvPr/>
        </p:nvGrpSpPr>
        <p:grpSpPr bwMode="auto">
          <a:xfrm flipV="1">
            <a:off x="2427288" y="3911600"/>
            <a:ext cx="984250" cy="1231900"/>
            <a:chOff x="935" y="3260"/>
            <a:chExt cx="620" cy="776"/>
          </a:xfrm>
        </p:grpSpPr>
        <p:sp>
          <p:nvSpPr>
            <p:cNvPr id="136227" name="Oval 35"/>
            <p:cNvSpPr>
              <a:spLocks noChangeAspect="1" noChangeArrowheads="1"/>
            </p:cNvSpPr>
            <p:nvPr/>
          </p:nvSpPr>
          <p:spPr bwMode="auto">
            <a:xfrm>
              <a:off x="1065" y="363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28" name="Oval 36"/>
            <p:cNvSpPr>
              <a:spLocks noChangeAspect="1" noChangeArrowheads="1"/>
            </p:cNvSpPr>
            <p:nvPr/>
          </p:nvSpPr>
          <p:spPr bwMode="auto">
            <a:xfrm>
              <a:off x="1206" y="371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29" name="Oval 37"/>
            <p:cNvSpPr>
              <a:spLocks noChangeAspect="1" noChangeArrowheads="1"/>
            </p:cNvSpPr>
            <p:nvPr/>
          </p:nvSpPr>
          <p:spPr bwMode="auto">
            <a:xfrm>
              <a:off x="935" y="3723"/>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30" name="Oval 38"/>
            <p:cNvSpPr>
              <a:spLocks noChangeAspect="1" noChangeArrowheads="1"/>
            </p:cNvSpPr>
            <p:nvPr/>
          </p:nvSpPr>
          <p:spPr bwMode="auto">
            <a:xfrm>
              <a:off x="1069" y="350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31" name="Oval 39"/>
            <p:cNvSpPr>
              <a:spLocks noChangeAspect="1" noChangeArrowheads="1"/>
            </p:cNvSpPr>
            <p:nvPr/>
          </p:nvSpPr>
          <p:spPr bwMode="auto">
            <a:xfrm>
              <a:off x="1373" y="3676"/>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32" name="Oval 40"/>
            <p:cNvSpPr>
              <a:spLocks noChangeAspect="1" noChangeArrowheads="1"/>
            </p:cNvSpPr>
            <p:nvPr/>
          </p:nvSpPr>
          <p:spPr bwMode="auto">
            <a:xfrm>
              <a:off x="1206" y="387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33" name="Oval 41"/>
            <p:cNvSpPr>
              <a:spLocks noChangeAspect="1" noChangeArrowheads="1"/>
            </p:cNvSpPr>
            <p:nvPr/>
          </p:nvSpPr>
          <p:spPr bwMode="auto">
            <a:xfrm>
              <a:off x="1168" y="339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34" name="Oval 42"/>
            <p:cNvSpPr>
              <a:spLocks noChangeAspect="1" noChangeArrowheads="1"/>
            </p:cNvSpPr>
            <p:nvPr/>
          </p:nvSpPr>
          <p:spPr bwMode="auto">
            <a:xfrm>
              <a:off x="1131" y="326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35" name="Oval 43"/>
            <p:cNvSpPr>
              <a:spLocks noChangeAspect="1" noChangeArrowheads="1"/>
            </p:cNvSpPr>
            <p:nvPr/>
          </p:nvSpPr>
          <p:spPr bwMode="auto">
            <a:xfrm>
              <a:off x="956" y="3400"/>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6236" name="Group 44"/>
          <p:cNvGrpSpPr>
            <a:grpSpLocks/>
          </p:cNvGrpSpPr>
          <p:nvPr/>
        </p:nvGrpSpPr>
        <p:grpSpPr bwMode="auto">
          <a:xfrm>
            <a:off x="3119438" y="3702050"/>
            <a:ext cx="984250" cy="1017588"/>
            <a:chOff x="4011" y="3439"/>
            <a:chExt cx="620" cy="641"/>
          </a:xfrm>
        </p:grpSpPr>
        <p:sp>
          <p:nvSpPr>
            <p:cNvPr id="136237" name="Oval 45"/>
            <p:cNvSpPr>
              <a:spLocks noChangeAspect="1" noChangeArrowheads="1"/>
            </p:cNvSpPr>
            <p:nvPr/>
          </p:nvSpPr>
          <p:spPr bwMode="auto">
            <a:xfrm>
              <a:off x="4141" y="367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38" name="Oval 46"/>
            <p:cNvSpPr>
              <a:spLocks noChangeAspect="1" noChangeArrowheads="1"/>
            </p:cNvSpPr>
            <p:nvPr/>
          </p:nvSpPr>
          <p:spPr bwMode="auto">
            <a:xfrm>
              <a:off x="4282" y="3757"/>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39" name="Oval 47"/>
            <p:cNvSpPr>
              <a:spLocks noChangeAspect="1" noChangeArrowheads="1"/>
            </p:cNvSpPr>
            <p:nvPr/>
          </p:nvSpPr>
          <p:spPr bwMode="auto">
            <a:xfrm>
              <a:off x="4011" y="3767"/>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40" name="Oval 48"/>
            <p:cNvSpPr>
              <a:spLocks noChangeAspect="1" noChangeArrowheads="1"/>
            </p:cNvSpPr>
            <p:nvPr/>
          </p:nvSpPr>
          <p:spPr bwMode="auto">
            <a:xfrm>
              <a:off x="4145" y="354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41" name="Oval 49"/>
            <p:cNvSpPr>
              <a:spLocks noChangeAspect="1" noChangeArrowheads="1"/>
            </p:cNvSpPr>
            <p:nvPr/>
          </p:nvSpPr>
          <p:spPr bwMode="auto">
            <a:xfrm>
              <a:off x="4449" y="372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42" name="Oval 50"/>
            <p:cNvSpPr>
              <a:spLocks noChangeAspect="1" noChangeArrowheads="1"/>
            </p:cNvSpPr>
            <p:nvPr/>
          </p:nvSpPr>
          <p:spPr bwMode="auto">
            <a:xfrm>
              <a:off x="4282" y="3914"/>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43" name="Oval 51"/>
            <p:cNvSpPr>
              <a:spLocks noChangeAspect="1" noChangeArrowheads="1"/>
            </p:cNvSpPr>
            <p:nvPr/>
          </p:nvSpPr>
          <p:spPr bwMode="auto">
            <a:xfrm>
              <a:off x="4244" y="343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44" name="Oval 52"/>
            <p:cNvSpPr>
              <a:spLocks noChangeAspect="1" noChangeArrowheads="1"/>
            </p:cNvSpPr>
            <p:nvPr/>
          </p:nvSpPr>
          <p:spPr bwMode="auto">
            <a:xfrm>
              <a:off x="4032" y="3444"/>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6245" name="Group 53"/>
          <p:cNvGrpSpPr>
            <a:grpSpLocks/>
          </p:cNvGrpSpPr>
          <p:nvPr/>
        </p:nvGrpSpPr>
        <p:grpSpPr bwMode="auto">
          <a:xfrm flipV="1">
            <a:off x="3765550" y="3910013"/>
            <a:ext cx="1027113" cy="1846262"/>
            <a:chOff x="4838" y="561"/>
            <a:chExt cx="647" cy="1163"/>
          </a:xfrm>
        </p:grpSpPr>
        <p:sp>
          <p:nvSpPr>
            <p:cNvPr id="136246" name="Oval 54"/>
            <p:cNvSpPr>
              <a:spLocks noChangeAspect="1" noChangeArrowheads="1"/>
            </p:cNvSpPr>
            <p:nvPr/>
          </p:nvSpPr>
          <p:spPr bwMode="auto">
            <a:xfrm>
              <a:off x="4996" y="132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47" name="Oval 55"/>
            <p:cNvSpPr>
              <a:spLocks noChangeAspect="1" noChangeArrowheads="1"/>
            </p:cNvSpPr>
            <p:nvPr/>
          </p:nvSpPr>
          <p:spPr bwMode="auto">
            <a:xfrm>
              <a:off x="5137" y="1401"/>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48" name="Oval 56"/>
            <p:cNvSpPr>
              <a:spLocks noChangeAspect="1" noChangeArrowheads="1"/>
            </p:cNvSpPr>
            <p:nvPr/>
          </p:nvSpPr>
          <p:spPr bwMode="auto">
            <a:xfrm>
              <a:off x="4865" y="1411"/>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49" name="Oval 57"/>
            <p:cNvSpPr>
              <a:spLocks noChangeAspect="1" noChangeArrowheads="1"/>
            </p:cNvSpPr>
            <p:nvPr/>
          </p:nvSpPr>
          <p:spPr bwMode="auto">
            <a:xfrm>
              <a:off x="4999" y="118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50" name="Oval 58"/>
            <p:cNvSpPr>
              <a:spLocks noChangeAspect="1" noChangeArrowheads="1"/>
            </p:cNvSpPr>
            <p:nvPr/>
          </p:nvSpPr>
          <p:spPr bwMode="auto">
            <a:xfrm>
              <a:off x="5304" y="136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51" name="Oval 59"/>
            <p:cNvSpPr>
              <a:spLocks noChangeAspect="1" noChangeArrowheads="1"/>
            </p:cNvSpPr>
            <p:nvPr/>
          </p:nvSpPr>
          <p:spPr bwMode="auto">
            <a:xfrm>
              <a:off x="5137" y="155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52" name="Oval 60"/>
            <p:cNvSpPr>
              <a:spLocks noChangeAspect="1" noChangeArrowheads="1"/>
            </p:cNvSpPr>
            <p:nvPr/>
          </p:nvSpPr>
          <p:spPr bwMode="auto">
            <a:xfrm>
              <a:off x="5098" y="108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53" name="Oval 61"/>
            <p:cNvSpPr>
              <a:spLocks noChangeAspect="1" noChangeArrowheads="1"/>
            </p:cNvSpPr>
            <p:nvPr/>
          </p:nvSpPr>
          <p:spPr bwMode="auto">
            <a:xfrm>
              <a:off x="5020" y="95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54" name="Oval 62"/>
            <p:cNvSpPr>
              <a:spLocks noChangeAspect="1" noChangeArrowheads="1"/>
            </p:cNvSpPr>
            <p:nvPr/>
          </p:nvSpPr>
          <p:spPr bwMode="auto">
            <a:xfrm>
              <a:off x="5001" y="70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55" name="Oval 63"/>
            <p:cNvSpPr>
              <a:spLocks noChangeAspect="1" noChangeArrowheads="1"/>
            </p:cNvSpPr>
            <p:nvPr/>
          </p:nvSpPr>
          <p:spPr bwMode="auto">
            <a:xfrm>
              <a:off x="5086" y="828"/>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56" name="Oval 64"/>
            <p:cNvSpPr>
              <a:spLocks noChangeAspect="1" noChangeArrowheads="1"/>
            </p:cNvSpPr>
            <p:nvPr/>
          </p:nvSpPr>
          <p:spPr bwMode="auto">
            <a:xfrm>
              <a:off x="4838" y="70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57" name="Oval 65"/>
            <p:cNvSpPr>
              <a:spLocks noChangeAspect="1" noChangeArrowheads="1"/>
            </p:cNvSpPr>
            <p:nvPr/>
          </p:nvSpPr>
          <p:spPr bwMode="auto">
            <a:xfrm>
              <a:off x="5044" y="561"/>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6258" name="Group 66"/>
          <p:cNvGrpSpPr>
            <a:grpSpLocks/>
          </p:cNvGrpSpPr>
          <p:nvPr/>
        </p:nvGrpSpPr>
        <p:grpSpPr bwMode="auto">
          <a:xfrm>
            <a:off x="4498975" y="3856038"/>
            <a:ext cx="984250" cy="850900"/>
            <a:chOff x="824" y="1176"/>
            <a:chExt cx="620" cy="536"/>
          </a:xfrm>
        </p:grpSpPr>
        <p:sp>
          <p:nvSpPr>
            <p:cNvPr id="136259" name="Oval 67"/>
            <p:cNvSpPr>
              <a:spLocks noChangeAspect="1" noChangeArrowheads="1"/>
            </p:cNvSpPr>
            <p:nvPr/>
          </p:nvSpPr>
          <p:spPr bwMode="auto">
            <a:xfrm>
              <a:off x="955" y="131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60" name="Oval 68"/>
            <p:cNvSpPr>
              <a:spLocks noChangeAspect="1" noChangeArrowheads="1"/>
            </p:cNvSpPr>
            <p:nvPr/>
          </p:nvSpPr>
          <p:spPr bwMode="auto">
            <a:xfrm>
              <a:off x="1096" y="1389"/>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61" name="Oval 69"/>
            <p:cNvSpPr>
              <a:spLocks noChangeAspect="1" noChangeArrowheads="1"/>
            </p:cNvSpPr>
            <p:nvPr/>
          </p:nvSpPr>
          <p:spPr bwMode="auto">
            <a:xfrm>
              <a:off x="824" y="1398"/>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62" name="Oval 70"/>
            <p:cNvSpPr>
              <a:spLocks noChangeAspect="1" noChangeArrowheads="1"/>
            </p:cNvSpPr>
            <p:nvPr/>
          </p:nvSpPr>
          <p:spPr bwMode="auto">
            <a:xfrm>
              <a:off x="959" y="117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63" name="Oval 71"/>
            <p:cNvSpPr>
              <a:spLocks noChangeAspect="1" noChangeArrowheads="1"/>
            </p:cNvSpPr>
            <p:nvPr/>
          </p:nvSpPr>
          <p:spPr bwMode="auto">
            <a:xfrm>
              <a:off x="1263" y="1352"/>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64" name="Oval 72"/>
            <p:cNvSpPr>
              <a:spLocks noChangeAspect="1" noChangeArrowheads="1"/>
            </p:cNvSpPr>
            <p:nvPr/>
          </p:nvSpPr>
          <p:spPr bwMode="auto">
            <a:xfrm>
              <a:off x="1096" y="1546"/>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6265" name="Group 73"/>
          <p:cNvGrpSpPr>
            <a:grpSpLocks/>
          </p:cNvGrpSpPr>
          <p:nvPr/>
        </p:nvGrpSpPr>
        <p:grpSpPr bwMode="auto">
          <a:xfrm flipV="1">
            <a:off x="5199063" y="3903663"/>
            <a:ext cx="984250" cy="638175"/>
            <a:chOff x="129" y="1326"/>
            <a:chExt cx="620" cy="402"/>
          </a:xfrm>
        </p:grpSpPr>
        <p:sp>
          <p:nvSpPr>
            <p:cNvPr id="136266" name="Oval 74"/>
            <p:cNvSpPr>
              <a:spLocks noChangeAspect="1" noChangeArrowheads="1"/>
            </p:cNvSpPr>
            <p:nvPr/>
          </p:nvSpPr>
          <p:spPr bwMode="auto">
            <a:xfrm>
              <a:off x="260" y="132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67" name="Oval 75"/>
            <p:cNvSpPr>
              <a:spLocks noChangeAspect="1" noChangeArrowheads="1"/>
            </p:cNvSpPr>
            <p:nvPr/>
          </p:nvSpPr>
          <p:spPr bwMode="auto">
            <a:xfrm>
              <a:off x="401" y="140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68" name="Oval 76"/>
            <p:cNvSpPr>
              <a:spLocks noChangeAspect="1" noChangeArrowheads="1"/>
            </p:cNvSpPr>
            <p:nvPr/>
          </p:nvSpPr>
          <p:spPr bwMode="auto">
            <a:xfrm>
              <a:off x="129" y="1415"/>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69" name="Oval 77"/>
            <p:cNvSpPr>
              <a:spLocks noChangeAspect="1" noChangeArrowheads="1"/>
            </p:cNvSpPr>
            <p:nvPr/>
          </p:nvSpPr>
          <p:spPr bwMode="auto">
            <a:xfrm>
              <a:off x="568" y="136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70" name="Oval 78"/>
            <p:cNvSpPr>
              <a:spLocks noChangeAspect="1" noChangeArrowheads="1"/>
            </p:cNvSpPr>
            <p:nvPr/>
          </p:nvSpPr>
          <p:spPr bwMode="auto">
            <a:xfrm>
              <a:off x="401" y="1562"/>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6271" name="Group 79"/>
          <p:cNvGrpSpPr>
            <a:grpSpLocks/>
          </p:cNvGrpSpPr>
          <p:nvPr/>
        </p:nvGrpSpPr>
        <p:grpSpPr bwMode="auto">
          <a:xfrm>
            <a:off x="6577013" y="3079750"/>
            <a:ext cx="984250" cy="1622425"/>
            <a:chOff x="1062" y="1977"/>
            <a:chExt cx="620" cy="1022"/>
          </a:xfrm>
        </p:grpSpPr>
        <p:sp>
          <p:nvSpPr>
            <p:cNvPr id="136272" name="Oval 80"/>
            <p:cNvSpPr>
              <a:spLocks noChangeAspect="1" noChangeArrowheads="1"/>
            </p:cNvSpPr>
            <p:nvPr/>
          </p:nvSpPr>
          <p:spPr bwMode="auto">
            <a:xfrm>
              <a:off x="1193" y="2597"/>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73" name="Oval 81"/>
            <p:cNvSpPr>
              <a:spLocks noChangeAspect="1" noChangeArrowheads="1"/>
            </p:cNvSpPr>
            <p:nvPr/>
          </p:nvSpPr>
          <p:spPr bwMode="auto">
            <a:xfrm>
              <a:off x="1333" y="267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74" name="Oval 82"/>
            <p:cNvSpPr>
              <a:spLocks noChangeAspect="1" noChangeArrowheads="1"/>
            </p:cNvSpPr>
            <p:nvPr/>
          </p:nvSpPr>
          <p:spPr bwMode="auto">
            <a:xfrm>
              <a:off x="1062" y="268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75" name="Oval 83"/>
            <p:cNvSpPr>
              <a:spLocks noChangeAspect="1" noChangeArrowheads="1"/>
            </p:cNvSpPr>
            <p:nvPr/>
          </p:nvSpPr>
          <p:spPr bwMode="auto">
            <a:xfrm>
              <a:off x="1196" y="246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76" name="Oval 84"/>
            <p:cNvSpPr>
              <a:spLocks noChangeAspect="1" noChangeArrowheads="1"/>
            </p:cNvSpPr>
            <p:nvPr/>
          </p:nvSpPr>
          <p:spPr bwMode="auto">
            <a:xfrm>
              <a:off x="1501" y="2639"/>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77" name="Oval 85"/>
            <p:cNvSpPr>
              <a:spLocks noChangeAspect="1" noChangeArrowheads="1"/>
            </p:cNvSpPr>
            <p:nvPr/>
          </p:nvSpPr>
          <p:spPr bwMode="auto">
            <a:xfrm>
              <a:off x="1333" y="2833"/>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78" name="Oval 86"/>
            <p:cNvSpPr>
              <a:spLocks noChangeAspect="1" noChangeArrowheads="1"/>
            </p:cNvSpPr>
            <p:nvPr/>
          </p:nvSpPr>
          <p:spPr bwMode="auto">
            <a:xfrm>
              <a:off x="1295" y="2358"/>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79" name="Oval 87"/>
            <p:cNvSpPr>
              <a:spLocks noChangeAspect="1" noChangeArrowheads="1"/>
            </p:cNvSpPr>
            <p:nvPr/>
          </p:nvSpPr>
          <p:spPr bwMode="auto">
            <a:xfrm>
              <a:off x="1217" y="223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80" name="Oval 88"/>
            <p:cNvSpPr>
              <a:spLocks noChangeAspect="1" noChangeArrowheads="1"/>
            </p:cNvSpPr>
            <p:nvPr/>
          </p:nvSpPr>
          <p:spPr bwMode="auto">
            <a:xfrm>
              <a:off x="1310" y="2116"/>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6281" name="Oval 89"/>
            <p:cNvSpPr>
              <a:spLocks noChangeAspect="1" noChangeArrowheads="1"/>
            </p:cNvSpPr>
            <p:nvPr/>
          </p:nvSpPr>
          <p:spPr bwMode="auto">
            <a:xfrm>
              <a:off x="1250" y="1977"/>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spTree>
    <p:extLst>
      <p:ext uri="{BB962C8B-B14F-4D97-AF65-F5344CB8AC3E}">
        <p14:creationId xmlns:p14="http://schemas.microsoft.com/office/powerpoint/2010/main" val="9755496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ln>
            <a:noFill/>
          </a:ln>
        </p:spPr>
        <p:txBody>
          <a:bodyPr/>
          <a:lstStyle/>
          <a:p>
            <a:r>
              <a:rPr lang="en-US" altLang="en-US" sz="5400" b="1" dirty="0">
                <a:solidFill>
                  <a:schemeClr val="tx1"/>
                </a:solidFill>
                <a:latin typeface="Arial" charset="0"/>
              </a:rPr>
              <a:t>20 Amino Acids</a:t>
            </a:r>
          </a:p>
        </p:txBody>
      </p:sp>
      <p:sp>
        <p:nvSpPr>
          <p:cNvPr id="137219" name="Oval 3"/>
          <p:cNvSpPr>
            <a:spLocks noChangeAspect="1" noChangeArrowheads="1"/>
          </p:cNvSpPr>
          <p:nvPr/>
        </p:nvSpPr>
        <p:spPr bwMode="auto">
          <a:xfrm>
            <a:off x="1255713" y="43243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20" name="Oval 4"/>
          <p:cNvSpPr>
            <a:spLocks noChangeAspect="1" noChangeArrowheads="1"/>
          </p:cNvSpPr>
          <p:nvPr/>
        </p:nvSpPr>
        <p:spPr bwMode="auto">
          <a:xfrm>
            <a:off x="1477963" y="4198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21" name="Oval 5"/>
          <p:cNvSpPr>
            <a:spLocks noChangeAspect="1" noChangeArrowheads="1"/>
          </p:cNvSpPr>
          <p:nvPr/>
        </p:nvSpPr>
        <p:spPr bwMode="auto">
          <a:xfrm>
            <a:off x="1047750" y="4184650"/>
            <a:ext cx="288925"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22" name="Oval 6"/>
          <p:cNvSpPr>
            <a:spLocks noChangeAspect="1" noChangeArrowheads="1"/>
          </p:cNvSpPr>
          <p:nvPr/>
        </p:nvSpPr>
        <p:spPr bwMode="auto">
          <a:xfrm>
            <a:off x="1260475" y="4537075"/>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23" name="Oval 7"/>
          <p:cNvSpPr>
            <a:spLocks noChangeAspect="1" noChangeArrowheads="1"/>
          </p:cNvSpPr>
          <p:nvPr/>
        </p:nvSpPr>
        <p:spPr bwMode="auto">
          <a:xfrm>
            <a:off x="1477963" y="3949700"/>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24" name="Oval 8"/>
          <p:cNvSpPr>
            <a:spLocks noChangeAspect="1" noChangeArrowheads="1"/>
          </p:cNvSpPr>
          <p:nvPr/>
        </p:nvSpPr>
        <p:spPr bwMode="auto">
          <a:xfrm>
            <a:off x="1417638" y="4705350"/>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25" name="Oval 9"/>
          <p:cNvSpPr>
            <a:spLocks noChangeAspect="1" noChangeArrowheads="1"/>
          </p:cNvSpPr>
          <p:nvPr/>
        </p:nvSpPr>
        <p:spPr bwMode="auto">
          <a:xfrm>
            <a:off x="1293813" y="49069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26" name="Oval 10"/>
          <p:cNvSpPr>
            <a:spLocks noChangeAspect="1" noChangeArrowheads="1"/>
          </p:cNvSpPr>
          <p:nvPr/>
        </p:nvSpPr>
        <p:spPr bwMode="auto">
          <a:xfrm>
            <a:off x="1441450" y="5089525"/>
            <a:ext cx="287338"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27" name="Oval 11"/>
          <p:cNvSpPr>
            <a:spLocks noChangeAspect="1" noChangeArrowheads="1"/>
          </p:cNvSpPr>
          <p:nvPr/>
        </p:nvSpPr>
        <p:spPr bwMode="auto">
          <a:xfrm>
            <a:off x="1346200" y="5310188"/>
            <a:ext cx="288925" cy="26193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28" name="Oval 12"/>
          <p:cNvSpPr>
            <a:spLocks noChangeAspect="1" noChangeArrowheads="1"/>
          </p:cNvSpPr>
          <p:nvPr/>
        </p:nvSpPr>
        <p:spPr bwMode="auto">
          <a:xfrm>
            <a:off x="585788" y="41576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29" name="Oval 13"/>
          <p:cNvSpPr>
            <a:spLocks noChangeAspect="1" noChangeArrowheads="1"/>
          </p:cNvSpPr>
          <p:nvPr/>
        </p:nvSpPr>
        <p:spPr bwMode="auto">
          <a:xfrm>
            <a:off x="808038" y="4283075"/>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30" name="Oval 14"/>
          <p:cNvSpPr>
            <a:spLocks noChangeAspect="1" noChangeArrowheads="1"/>
          </p:cNvSpPr>
          <p:nvPr/>
        </p:nvSpPr>
        <p:spPr bwMode="auto">
          <a:xfrm>
            <a:off x="377825" y="4298950"/>
            <a:ext cx="287338"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31" name="Oval 15"/>
          <p:cNvSpPr>
            <a:spLocks noChangeAspect="1" noChangeArrowheads="1"/>
          </p:cNvSpPr>
          <p:nvPr/>
        </p:nvSpPr>
        <p:spPr bwMode="auto">
          <a:xfrm>
            <a:off x="590550" y="3944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32" name="Oval 16"/>
          <p:cNvSpPr>
            <a:spLocks noChangeAspect="1" noChangeArrowheads="1"/>
          </p:cNvSpPr>
          <p:nvPr/>
        </p:nvSpPr>
        <p:spPr bwMode="auto">
          <a:xfrm>
            <a:off x="808038" y="4532313"/>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33" name="Oval 17"/>
          <p:cNvSpPr>
            <a:spLocks noChangeAspect="1" noChangeArrowheads="1"/>
          </p:cNvSpPr>
          <p:nvPr/>
        </p:nvSpPr>
        <p:spPr bwMode="auto">
          <a:xfrm>
            <a:off x="747713" y="3776663"/>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34" name="Oval 18"/>
          <p:cNvSpPr>
            <a:spLocks noChangeAspect="1" noChangeArrowheads="1"/>
          </p:cNvSpPr>
          <p:nvPr/>
        </p:nvSpPr>
        <p:spPr bwMode="auto">
          <a:xfrm>
            <a:off x="623888" y="35750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35" name="Oval 19"/>
          <p:cNvSpPr>
            <a:spLocks noChangeAspect="1" noChangeArrowheads="1"/>
          </p:cNvSpPr>
          <p:nvPr/>
        </p:nvSpPr>
        <p:spPr bwMode="auto">
          <a:xfrm>
            <a:off x="769938" y="3392488"/>
            <a:ext cx="288925" cy="263525"/>
          </a:xfrm>
          <a:prstGeom prst="ellipse">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36" name="Oval 20"/>
          <p:cNvSpPr>
            <a:spLocks noChangeAspect="1" noChangeArrowheads="1"/>
          </p:cNvSpPr>
          <p:nvPr/>
        </p:nvSpPr>
        <p:spPr bwMode="auto">
          <a:xfrm>
            <a:off x="676275" y="3173413"/>
            <a:ext cx="288925" cy="2619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nvGrpSpPr>
          <p:cNvPr id="137237" name="Group 21"/>
          <p:cNvGrpSpPr>
            <a:grpSpLocks/>
          </p:cNvGrpSpPr>
          <p:nvPr/>
        </p:nvGrpSpPr>
        <p:grpSpPr bwMode="auto">
          <a:xfrm>
            <a:off x="1417638" y="3275013"/>
            <a:ext cx="1309687" cy="1436687"/>
            <a:chOff x="1864" y="2063"/>
            <a:chExt cx="825" cy="905"/>
          </a:xfrm>
        </p:grpSpPr>
        <p:sp>
          <p:nvSpPr>
            <p:cNvPr id="137238" name="Oval 22"/>
            <p:cNvSpPr>
              <a:spLocks noChangeAspect="1" noChangeArrowheads="1"/>
            </p:cNvSpPr>
            <p:nvPr/>
          </p:nvSpPr>
          <p:spPr bwMode="auto">
            <a:xfrm>
              <a:off x="2200" y="2567"/>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39" name="Oval 23"/>
            <p:cNvSpPr>
              <a:spLocks noChangeAspect="1" noChangeArrowheads="1"/>
            </p:cNvSpPr>
            <p:nvPr/>
          </p:nvSpPr>
          <p:spPr bwMode="auto">
            <a:xfrm>
              <a:off x="2340" y="264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40" name="Oval 24"/>
            <p:cNvSpPr>
              <a:spLocks noChangeAspect="1" noChangeArrowheads="1"/>
            </p:cNvSpPr>
            <p:nvPr/>
          </p:nvSpPr>
          <p:spPr bwMode="auto">
            <a:xfrm>
              <a:off x="2069" y="2655"/>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41" name="Oval 25"/>
            <p:cNvSpPr>
              <a:spLocks noChangeAspect="1" noChangeArrowheads="1"/>
            </p:cNvSpPr>
            <p:nvPr/>
          </p:nvSpPr>
          <p:spPr bwMode="auto">
            <a:xfrm>
              <a:off x="2203" y="243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42" name="Oval 26"/>
            <p:cNvSpPr>
              <a:spLocks noChangeAspect="1" noChangeArrowheads="1"/>
            </p:cNvSpPr>
            <p:nvPr/>
          </p:nvSpPr>
          <p:spPr bwMode="auto">
            <a:xfrm>
              <a:off x="2508" y="260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43" name="Oval 27"/>
            <p:cNvSpPr>
              <a:spLocks noChangeAspect="1" noChangeArrowheads="1"/>
            </p:cNvSpPr>
            <p:nvPr/>
          </p:nvSpPr>
          <p:spPr bwMode="auto">
            <a:xfrm>
              <a:off x="2340" y="2803"/>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44" name="Oval 28"/>
            <p:cNvSpPr>
              <a:spLocks noChangeAspect="1" noChangeArrowheads="1"/>
            </p:cNvSpPr>
            <p:nvPr/>
          </p:nvSpPr>
          <p:spPr bwMode="auto">
            <a:xfrm>
              <a:off x="2106"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45" name="Oval 29"/>
            <p:cNvSpPr>
              <a:spLocks noChangeAspect="1" noChangeArrowheads="1"/>
            </p:cNvSpPr>
            <p:nvPr/>
          </p:nvSpPr>
          <p:spPr bwMode="auto">
            <a:xfrm>
              <a:off x="1944" y="231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46" name="Oval 30"/>
            <p:cNvSpPr>
              <a:spLocks noChangeAspect="1" noChangeArrowheads="1"/>
            </p:cNvSpPr>
            <p:nvPr/>
          </p:nvSpPr>
          <p:spPr bwMode="auto">
            <a:xfrm>
              <a:off x="1945"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47" name="Oval 31"/>
            <p:cNvSpPr>
              <a:spLocks noChangeAspect="1" noChangeArrowheads="1"/>
            </p:cNvSpPr>
            <p:nvPr/>
          </p:nvSpPr>
          <p:spPr bwMode="auto">
            <a:xfrm>
              <a:off x="2105" y="231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48" name="Oval 32"/>
            <p:cNvSpPr>
              <a:spLocks noChangeAspect="1" noChangeArrowheads="1"/>
            </p:cNvSpPr>
            <p:nvPr/>
          </p:nvSpPr>
          <p:spPr bwMode="auto">
            <a:xfrm>
              <a:off x="2196" y="218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49" name="Oval 33"/>
            <p:cNvSpPr>
              <a:spLocks noChangeAspect="1" noChangeArrowheads="1"/>
            </p:cNvSpPr>
            <p:nvPr/>
          </p:nvSpPr>
          <p:spPr bwMode="auto">
            <a:xfrm>
              <a:off x="1864" y="2184"/>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7250" name="Group 34"/>
          <p:cNvGrpSpPr>
            <a:grpSpLocks/>
          </p:cNvGrpSpPr>
          <p:nvPr/>
        </p:nvGrpSpPr>
        <p:grpSpPr bwMode="auto">
          <a:xfrm flipV="1">
            <a:off x="2427288" y="3911600"/>
            <a:ext cx="984250" cy="1231900"/>
            <a:chOff x="935" y="3260"/>
            <a:chExt cx="620" cy="776"/>
          </a:xfrm>
        </p:grpSpPr>
        <p:sp>
          <p:nvSpPr>
            <p:cNvPr id="137251" name="Oval 35"/>
            <p:cNvSpPr>
              <a:spLocks noChangeAspect="1" noChangeArrowheads="1"/>
            </p:cNvSpPr>
            <p:nvPr/>
          </p:nvSpPr>
          <p:spPr bwMode="auto">
            <a:xfrm>
              <a:off x="1065" y="363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52" name="Oval 36"/>
            <p:cNvSpPr>
              <a:spLocks noChangeAspect="1" noChangeArrowheads="1"/>
            </p:cNvSpPr>
            <p:nvPr/>
          </p:nvSpPr>
          <p:spPr bwMode="auto">
            <a:xfrm>
              <a:off x="1206" y="371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53" name="Oval 37"/>
            <p:cNvSpPr>
              <a:spLocks noChangeAspect="1" noChangeArrowheads="1"/>
            </p:cNvSpPr>
            <p:nvPr/>
          </p:nvSpPr>
          <p:spPr bwMode="auto">
            <a:xfrm>
              <a:off x="935" y="3723"/>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54" name="Oval 38"/>
            <p:cNvSpPr>
              <a:spLocks noChangeAspect="1" noChangeArrowheads="1"/>
            </p:cNvSpPr>
            <p:nvPr/>
          </p:nvSpPr>
          <p:spPr bwMode="auto">
            <a:xfrm>
              <a:off x="1069" y="350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55" name="Oval 39"/>
            <p:cNvSpPr>
              <a:spLocks noChangeAspect="1" noChangeArrowheads="1"/>
            </p:cNvSpPr>
            <p:nvPr/>
          </p:nvSpPr>
          <p:spPr bwMode="auto">
            <a:xfrm>
              <a:off x="1373" y="3676"/>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56" name="Oval 40"/>
            <p:cNvSpPr>
              <a:spLocks noChangeAspect="1" noChangeArrowheads="1"/>
            </p:cNvSpPr>
            <p:nvPr/>
          </p:nvSpPr>
          <p:spPr bwMode="auto">
            <a:xfrm>
              <a:off x="1206" y="387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57" name="Oval 41"/>
            <p:cNvSpPr>
              <a:spLocks noChangeAspect="1" noChangeArrowheads="1"/>
            </p:cNvSpPr>
            <p:nvPr/>
          </p:nvSpPr>
          <p:spPr bwMode="auto">
            <a:xfrm>
              <a:off x="1168" y="339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58" name="Oval 42"/>
            <p:cNvSpPr>
              <a:spLocks noChangeAspect="1" noChangeArrowheads="1"/>
            </p:cNvSpPr>
            <p:nvPr/>
          </p:nvSpPr>
          <p:spPr bwMode="auto">
            <a:xfrm>
              <a:off x="1131" y="326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59" name="Oval 43"/>
            <p:cNvSpPr>
              <a:spLocks noChangeAspect="1" noChangeArrowheads="1"/>
            </p:cNvSpPr>
            <p:nvPr/>
          </p:nvSpPr>
          <p:spPr bwMode="auto">
            <a:xfrm>
              <a:off x="956" y="3400"/>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7260" name="Group 44"/>
          <p:cNvGrpSpPr>
            <a:grpSpLocks/>
          </p:cNvGrpSpPr>
          <p:nvPr/>
        </p:nvGrpSpPr>
        <p:grpSpPr bwMode="auto">
          <a:xfrm>
            <a:off x="3119438" y="3702050"/>
            <a:ext cx="984250" cy="1017588"/>
            <a:chOff x="4011" y="3439"/>
            <a:chExt cx="620" cy="641"/>
          </a:xfrm>
        </p:grpSpPr>
        <p:sp>
          <p:nvSpPr>
            <p:cNvPr id="137261" name="Oval 45"/>
            <p:cNvSpPr>
              <a:spLocks noChangeAspect="1" noChangeArrowheads="1"/>
            </p:cNvSpPr>
            <p:nvPr/>
          </p:nvSpPr>
          <p:spPr bwMode="auto">
            <a:xfrm>
              <a:off x="4141" y="367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62" name="Oval 46"/>
            <p:cNvSpPr>
              <a:spLocks noChangeAspect="1" noChangeArrowheads="1"/>
            </p:cNvSpPr>
            <p:nvPr/>
          </p:nvSpPr>
          <p:spPr bwMode="auto">
            <a:xfrm>
              <a:off x="4282" y="3757"/>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63" name="Oval 47"/>
            <p:cNvSpPr>
              <a:spLocks noChangeAspect="1" noChangeArrowheads="1"/>
            </p:cNvSpPr>
            <p:nvPr/>
          </p:nvSpPr>
          <p:spPr bwMode="auto">
            <a:xfrm>
              <a:off x="4011" y="3767"/>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64" name="Oval 48"/>
            <p:cNvSpPr>
              <a:spLocks noChangeAspect="1" noChangeArrowheads="1"/>
            </p:cNvSpPr>
            <p:nvPr/>
          </p:nvSpPr>
          <p:spPr bwMode="auto">
            <a:xfrm>
              <a:off x="4145" y="354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65" name="Oval 49"/>
            <p:cNvSpPr>
              <a:spLocks noChangeAspect="1" noChangeArrowheads="1"/>
            </p:cNvSpPr>
            <p:nvPr/>
          </p:nvSpPr>
          <p:spPr bwMode="auto">
            <a:xfrm>
              <a:off x="4449" y="372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66" name="Oval 50"/>
            <p:cNvSpPr>
              <a:spLocks noChangeAspect="1" noChangeArrowheads="1"/>
            </p:cNvSpPr>
            <p:nvPr/>
          </p:nvSpPr>
          <p:spPr bwMode="auto">
            <a:xfrm>
              <a:off x="4282" y="3914"/>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67" name="Oval 51"/>
            <p:cNvSpPr>
              <a:spLocks noChangeAspect="1" noChangeArrowheads="1"/>
            </p:cNvSpPr>
            <p:nvPr/>
          </p:nvSpPr>
          <p:spPr bwMode="auto">
            <a:xfrm>
              <a:off x="4244" y="343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68" name="Oval 52"/>
            <p:cNvSpPr>
              <a:spLocks noChangeAspect="1" noChangeArrowheads="1"/>
            </p:cNvSpPr>
            <p:nvPr/>
          </p:nvSpPr>
          <p:spPr bwMode="auto">
            <a:xfrm>
              <a:off x="4032" y="3444"/>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7269" name="Group 53"/>
          <p:cNvGrpSpPr>
            <a:grpSpLocks/>
          </p:cNvGrpSpPr>
          <p:nvPr/>
        </p:nvGrpSpPr>
        <p:grpSpPr bwMode="auto">
          <a:xfrm flipV="1">
            <a:off x="3765550" y="3910013"/>
            <a:ext cx="1027113" cy="1846262"/>
            <a:chOff x="4838" y="561"/>
            <a:chExt cx="647" cy="1163"/>
          </a:xfrm>
        </p:grpSpPr>
        <p:sp>
          <p:nvSpPr>
            <p:cNvPr id="137270" name="Oval 54"/>
            <p:cNvSpPr>
              <a:spLocks noChangeAspect="1" noChangeArrowheads="1"/>
            </p:cNvSpPr>
            <p:nvPr/>
          </p:nvSpPr>
          <p:spPr bwMode="auto">
            <a:xfrm>
              <a:off x="4996" y="132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71" name="Oval 55"/>
            <p:cNvSpPr>
              <a:spLocks noChangeAspect="1" noChangeArrowheads="1"/>
            </p:cNvSpPr>
            <p:nvPr/>
          </p:nvSpPr>
          <p:spPr bwMode="auto">
            <a:xfrm>
              <a:off x="5137" y="1401"/>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72" name="Oval 56"/>
            <p:cNvSpPr>
              <a:spLocks noChangeAspect="1" noChangeArrowheads="1"/>
            </p:cNvSpPr>
            <p:nvPr/>
          </p:nvSpPr>
          <p:spPr bwMode="auto">
            <a:xfrm>
              <a:off x="4865" y="1411"/>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73" name="Oval 57"/>
            <p:cNvSpPr>
              <a:spLocks noChangeAspect="1" noChangeArrowheads="1"/>
            </p:cNvSpPr>
            <p:nvPr/>
          </p:nvSpPr>
          <p:spPr bwMode="auto">
            <a:xfrm>
              <a:off x="4999" y="118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74" name="Oval 58"/>
            <p:cNvSpPr>
              <a:spLocks noChangeAspect="1" noChangeArrowheads="1"/>
            </p:cNvSpPr>
            <p:nvPr/>
          </p:nvSpPr>
          <p:spPr bwMode="auto">
            <a:xfrm>
              <a:off x="5304" y="136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75" name="Oval 59"/>
            <p:cNvSpPr>
              <a:spLocks noChangeAspect="1" noChangeArrowheads="1"/>
            </p:cNvSpPr>
            <p:nvPr/>
          </p:nvSpPr>
          <p:spPr bwMode="auto">
            <a:xfrm>
              <a:off x="5137" y="155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76" name="Oval 60"/>
            <p:cNvSpPr>
              <a:spLocks noChangeAspect="1" noChangeArrowheads="1"/>
            </p:cNvSpPr>
            <p:nvPr/>
          </p:nvSpPr>
          <p:spPr bwMode="auto">
            <a:xfrm>
              <a:off x="5098" y="108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77" name="Oval 61"/>
            <p:cNvSpPr>
              <a:spLocks noChangeAspect="1" noChangeArrowheads="1"/>
            </p:cNvSpPr>
            <p:nvPr/>
          </p:nvSpPr>
          <p:spPr bwMode="auto">
            <a:xfrm>
              <a:off x="5020" y="95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78" name="Oval 62"/>
            <p:cNvSpPr>
              <a:spLocks noChangeAspect="1" noChangeArrowheads="1"/>
            </p:cNvSpPr>
            <p:nvPr/>
          </p:nvSpPr>
          <p:spPr bwMode="auto">
            <a:xfrm>
              <a:off x="5001" y="70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79" name="Oval 63"/>
            <p:cNvSpPr>
              <a:spLocks noChangeAspect="1" noChangeArrowheads="1"/>
            </p:cNvSpPr>
            <p:nvPr/>
          </p:nvSpPr>
          <p:spPr bwMode="auto">
            <a:xfrm>
              <a:off x="5086" y="828"/>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80" name="Oval 64"/>
            <p:cNvSpPr>
              <a:spLocks noChangeAspect="1" noChangeArrowheads="1"/>
            </p:cNvSpPr>
            <p:nvPr/>
          </p:nvSpPr>
          <p:spPr bwMode="auto">
            <a:xfrm>
              <a:off x="4838" y="70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81" name="Oval 65"/>
            <p:cNvSpPr>
              <a:spLocks noChangeAspect="1" noChangeArrowheads="1"/>
            </p:cNvSpPr>
            <p:nvPr/>
          </p:nvSpPr>
          <p:spPr bwMode="auto">
            <a:xfrm>
              <a:off x="5044" y="561"/>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7282" name="Group 66"/>
          <p:cNvGrpSpPr>
            <a:grpSpLocks/>
          </p:cNvGrpSpPr>
          <p:nvPr/>
        </p:nvGrpSpPr>
        <p:grpSpPr bwMode="auto">
          <a:xfrm>
            <a:off x="4498975" y="3856038"/>
            <a:ext cx="984250" cy="850900"/>
            <a:chOff x="824" y="1176"/>
            <a:chExt cx="620" cy="536"/>
          </a:xfrm>
        </p:grpSpPr>
        <p:sp>
          <p:nvSpPr>
            <p:cNvPr id="137283" name="Oval 67"/>
            <p:cNvSpPr>
              <a:spLocks noChangeAspect="1" noChangeArrowheads="1"/>
            </p:cNvSpPr>
            <p:nvPr/>
          </p:nvSpPr>
          <p:spPr bwMode="auto">
            <a:xfrm>
              <a:off x="955" y="131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84" name="Oval 68"/>
            <p:cNvSpPr>
              <a:spLocks noChangeAspect="1" noChangeArrowheads="1"/>
            </p:cNvSpPr>
            <p:nvPr/>
          </p:nvSpPr>
          <p:spPr bwMode="auto">
            <a:xfrm>
              <a:off x="1096" y="1389"/>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85" name="Oval 69"/>
            <p:cNvSpPr>
              <a:spLocks noChangeAspect="1" noChangeArrowheads="1"/>
            </p:cNvSpPr>
            <p:nvPr/>
          </p:nvSpPr>
          <p:spPr bwMode="auto">
            <a:xfrm>
              <a:off x="824" y="1398"/>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86" name="Oval 70"/>
            <p:cNvSpPr>
              <a:spLocks noChangeAspect="1" noChangeArrowheads="1"/>
            </p:cNvSpPr>
            <p:nvPr/>
          </p:nvSpPr>
          <p:spPr bwMode="auto">
            <a:xfrm>
              <a:off x="959" y="117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87" name="Oval 71"/>
            <p:cNvSpPr>
              <a:spLocks noChangeAspect="1" noChangeArrowheads="1"/>
            </p:cNvSpPr>
            <p:nvPr/>
          </p:nvSpPr>
          <p:spPr bwMode="auto">
            <a:xfrm>
              <a:off x="1263" y="1352"/>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88" name="Oval 72"/>
            <p:cNvSpPr>
              <a:spLocks noChangeAspect="1" noChangeArrowheads="1"/>
            </p:cNvSpPr>
            <p:nvPr/>
          </p:nvSpPr>
          <p:spPr bwMode="auto">
            <a:xfrm>
              <a:off x="1096" y="1546"/>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7289" name="Group 73"/>
          <p:cNvGrpSpPr>
            <a:grpSpLocks/>
          </p:cNvGrpSpPr>
          <p:nvPr/>
        </p:nvGrpSpPr>
        <p:grpSpPr bwMode="auto">
          <a:xfrm flipV="1">
            <a:off x="5199063" y="3903663"/>
            <a:ext cx="984250" cy="638175"/>
            <a:chOff x="129" y="1326"/>
            <a:chExt cx="620" cy="402"/>
          </a:xfrm>
        </p:grpSpPr>
        <p:sp>
          <p:nvSpPr>
            <p:cNvPr id="137290" name="Oval 74"/>
            <p:cNvSpPr>
              <a:spLocks noChangeAspect="1" noChangeArrowheads="1"/>
            </p:cNvSpPr>
            <p:nvPr/>
          </p:nvSpPr>
          <p:spPr bwMode="auto">
            <a:xfrm>
              <a:off x="260" y="132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91" name="Oval 75"/>
            <p:cNvSpPr>
              <a:spLocks noChangeAspect="1" noChangeArrowheads="1"/>
            </p:cNvSpPr>
            <p:nvPr/>
          </p:nvSpPr>
          <p:spPr bwMode="auto">
            <a:xfrm>
              <a:off x="401" y="140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92" name="Oval 76"/>
            <p:cNvSpPr>
              <a:spLocks noChangeAspect="1" noChangeArrowheads="1"/>
            </p:cNvSpPr>
            <p:nvPr/>
          </p:nvSpPr>
          <p:spPr bwMode="auto">
            <a:xfrm>
              <a:off x="129" y="1415"/>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93" name="Oval 77"/>
            <p:cNvSpPr>
              <a:spLocks noChangeAspect="1" noChangeArrowheads="1"/>
            </p:cNvSpPr>
            <p:nvPr/>
          </p:nvSpPr>
          <p:spPr bwMode="auto">
            <a:xfrm>
              <a:off x="568" y="136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94" name="Oval 78"/>
            <p:cNvSpPr>
              <a:spLocks noChangeAspect="1" noChangeArrowheads="1"/>
            </p:cNvSpPr>
            <p:nvPr/>
          </p:nvSpPr>
          <p:spPr bwMode="auto">
            <a:xfrm>
              <a:off x="401" y="1562"/>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7295" name="Group 79"/>
          <p:cNvGrpSpPr>
            <a:grpSpLocks/>
          </p:cNvGrpSpPr>
          <p:nvPr/>
        </p:nvGrpSpPr>
        <p:grpSpPr bwMode="auto">
          <a:xfrm>
            <a:off x="5895975" y="3094038"/>
            <a:ext cx="984250" cy="1622425"/>
            <a:chOff x="1062" y="1977"/>
            <a:chExt cx="620" cy="1022"/>
          </a:xfrm>
        </p:grpSpPr>
        <p:sp>
          <p:nvSpPr>
            <p:cNvPr id="137296" name="Oval 80"/>
            <p:cNvSpPr>
              <a:spLocks noChangeAspect="1" noChangeArrowheads="1"/>
            </p:cNvSpPr>
            <p:nvPr/>
          </p:nvSpPr>
          <p:spPr bwMode="auto">
            <a:xfrm>
              <a:off x="1193" y="2597"/>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97" name="Oval 81"/>
            <p:cNvSpPr>
              <a:spLocks noChangeAspect="1" noChangeArrowheads="1"/>
            </p:cNvSpPr>
            <p:nvPr/>
          </p:nvSpPr>
          <p:spPr bwMode="auto">
            <a:xfrm>
              <a:off x="1333" y="267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98" name="Oval 82"/>
            <p:cNvSpPr>
              <a:spLocks noChangeAspect="1" noChangeArrowheads="1"/>
            </p:cNvSpPr>
            <p:nvPr/>
          </p:nvSpPr>
          <p:spPr bwMode="auto">
            <a:xfrm>
              <a:off x="1062" y="268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299" name="Oval 83"/>
            <p:cNvSpPr>
              <a:spLocks noChangeAspect="1" noChangeArrowheads="1"/>
            </p:cNvSpPr>
            <p:nvPr/>
          </p:nvSpPr>
          <p:spPr bwMode="auto">
            <a:xfrm>
              <a:off x="1196" y="246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300" name="Oval 84"/>
            <p:cNvSpPr>
              <a:spLocks noChangeAspect="1" noChangeArrowheads="1"/>
            </p:cNvSpPr>
            <p:nvPr/>
          </p:nvSpPr>
          <p:spPr bwMode="auto">
            <a:xfrm>
              <a:off x="1501" y="2639"/>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301" name="Oval 85"/>
            <p:cNvSpPr>
              <a:spLocks noChangeAspect="1" noChangeArrowheads="1"/>
            </p:cNvSpPr>
            <p:nvPr/>
          </p:nvSpPr>
          <p:spPr bwMode="auto">
            <a:xfrm>
              <a:off x="1333" y="2833"/>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302" name="Oval 86"/>
            <p:cNvSpPr>
              <a:spLocks noChangeAspect="1" noChangeArrowheads="1"/>
            </p:cNvSpPr>
            <p:nvPr/>
          </p:nvSpPr>
          <p:spPr bwMode="auto">
            <a:xfrm>
              <a:off x="1295" y="2358"/>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303" name="Oval 87"/>
            <p:cNvSpPr>
              <a:spLocks noChangeAspect="1" noChangeArrowheads="1"/>
            </p:cNvSpPr>
            <p:nvPr/>
          </p:nvSpPr>
          <p:spPr bwMode="auto">
            <a:xfrm>
              <a:off x="1217" y="223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304" name="Oval 88"/>
            <p:cNvSpPr>
              <a:spLocks noChangeAspect="1" noChangeArrowheads="1"/>
            </p:cNvSpPr>
            <p:nvPr/>
          </p:nvSpPr>
          <p:spPr bwMode="auto">
            <a:xfrm>
              <a:off x="1310" y="2116"/>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7305" name="Oval 89"/>
            <p:cNvSpPr>
              <a:spLocks noChangeAspect="1" noChangeArrowheads="1"/>
            </p:cNvSpPr>
            <p:nvPr/>
          </p:nvSpPr>
          <p:spPr bwMode="auto">
            <a:xfrm>
              <a:off x="1250" y="1977"/>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spTree>
    <p:extLst>
      <p:ext uri="{BB962C8B-B14F-4D97-AF65-F5344CB8AC3E}">
        <p14:creationId xmlns:p14="http://schemas.microsoft.com/office/powerpoint/2010/main" val="2061300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ln>
            <a:noFill/>
          </a:ln>
        </p:spPr>
        <p:txBody>
          <a:bodyPr/>
          <a:lstStyle/>
          <a:p>
            <a:r>
              <a:rPr lang="en-US" altLang="en-US" sz="5400" b="1" dirty="0">
                <a:solidFill>
                  <a:schemeClr val="tx1"/>
                </a:solidFill>
                <a:latin typeface="Arial" charset="0"/>
              </a:rPr>
              <a:t>20 Amino Acids</a:t>
            </a:r>
          </a:p>
        </p:txBody>
      </p:sp>
      <p:sp>
        <p:nvSpPr>
          <p:cNvPr id="138243" name="Oval 3"/>
          <p:cNvSpPr>
            <a:spLocks noChangeAspect="1" noChangeArrowheads="1"/>
          </p:cNvSpPr>
          <p:nvPr/>
        </p:nvSpPr>
        <p:spPr bwMode="auto">
          <a:xfrm>
            <a:off x="1255713" y="43243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44" name="Oval 4"/>
          <p:cNvSpPr>
            <a:spLocks noChangeAspect="1" noChangeArrowheads="1"/>
          </p:cNvSpPr>
          <p:nvPr/>
        </p:nvSpPr>
        <p:spPr bwMode="auto">
          <a:xfrm>
            <a:off x="1477963" y="4198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45" name="Oval 5"/>
          <p:cNvSpPr>
            <a:spLocks noChangeAspect="1" noChangeArrowheads="1"/>
          </p:cNvSpPr>
          <p:nvPr/>
        </p:nvSpPr>
        <p:spPr bwMode="auto">
          <a:xfrm>
            <a:off x="1047750" y="4184650"/>
            <a:ext cx="288925"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46" name="Oval 6"/>
          <p:cNvSpPr>
            <a:spLocks noChangeAspect="1" noChangeArrowheads="1"/>
          </p:cNvSpPr>
          <p:nvPr/>
        </p:nvSpPr>
        <p:spPr bwMode="auto">
          <a:xfrm>
            <a:off x="1260475" y="4537075"/>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47" name="Oval 7"/>
          <p:cNvSpPr>
            <a:spLocks noChangeAspect="1" noChangeArrowheads="1"/>
          </p:cNvSpPr>
          <p:nvPr/>
        </p:nvSpPr>
        <p:spPr bwMode="auto">
          <a:xfrm>
            <a:off x="1477963" y="3949700"/>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48" name="Oval 8"/>
          <p:cNvSpPr>
            <a:spLocks noChangeAspect="1" noChangeArrowheads="1"/>
          </p:cNvSpPr>
          <p:nvPr/>
        </p:nvSpPr>
        <p:spPr bwMode="auto">
          <a:xfrm>
            <a:off x="1417638" y="4705350"/>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49" name="Oval 9"/>
          <p:cNvSpPr>
            <a:spLocks noChangeAspect="1" noChangeArrowheads="1"/>
          </p:cNvSpPr>
          <p:nvPr/>
        </p:nvSpPr>
        <p:spPr bwMode="auto">
          <a:xfrm>
            <a:off x="1293813" y="49069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50" name="Oval 10"/>
          <p:cNvSpPr>
            <a:spLocks noChangeAspect="1" noChangeArrowheads="1"/>
          </p:cNvSpPr>
          <p:nvPr/>
        </p:nvSpPr>
        <p:spPr bwMode="auto">
          <a:xfrm>
            <a:off x="1441450" y="5089525"/>
            <a:ext cx="287338"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51" name="Oval 11"/>
          <p:cNvSpPr>
            <a:spLocks noChangeAspect="1" noChangeArrowheads="1"/>
          </p:cNvSpPr>
          <p:nvPr/>
        </p:nvSpPr>
        <p:spPr bwMode="auto">
          <a:xfrm>
            <a:off x="1346200" y="5310188"/>
            <a:ext cx="288925" cy="26193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52" name="Oval 12"/>
          <p:cNvSpPr>
            <a:spLocks noChangeAspect="1" noChangeArrowheads="1"/>
          </p:cNvSpPr>
          <p:nvPr/>
        </p:nvSpPr>
        <p:spPr bwMode="auto">
          <a:xfrm>
            <a:off x="585788" y="41576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53" name="Oval 13"/>
          <p:cNvSpPr>
            <a:spLocks noChangeAspect="1" noChangeArrowheads="1"/>
          </p:cNvSpPr>
          <p:nvPr/>
        </p:nvSpPr>
        <p:spPr bwMode="auto">
          <a:xfrm>
            <a:off x="808038" y="4283075"/>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54" name="Oval 14"/>
          <p:cNvSpPr>
            <a:spLocks noChangeAspect="1" noChangeArrowheads="1"/>
          </p:cNvSpPr>
          <p:nvPr/>
        </p:nvSpPr>
        <p:spPr bwMode="auto">
          <a:xfrm>
            <a:off x="377825" y="4298950"/>
            <a:ext cx="287338"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55" name="Oval 15"/>
          <p:cNvSpPr>
            <a:spLocks noChangeAspect="1" noChangeArrowheads="1"/>
          </p:cNvSpPr>
          <p:nvPr/>
        </p:nvSpPr>
        <p:spPr bwMode="auto">
          <a:xfrm>
            <a:off x="590550" y="3944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56" name="Oval 16"/>
          <p:cNvSpPr>
            <a:spLocks noChangeAspect="1" noChangeArrowheads="1"/>
          </p:cNvSpPr>
          <p:nvPr/>
        </p:nvSpPr>
        <p:spPr bwMode="auto">
          <a:xfrm>
            <a:off x="808038" y="4532313"/>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57" name="Oval 17"/>
          <p:cNvSpPr>
            <a:spLocks noChangeAspect="1" noChangeArrowheads="1"/>
          </p:cNvSpPr>
          <p:nvPr/>
        </p:nvSpPr>
        <p:spPr bwMode="auto">
          <a:xfrm>
            <a:off x="747713" y="3776663"/>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58" name="Oval 18"/>
          <p:cNvSpPr>
            <a:spLocks noChangeAspect="1" noChangeArrowheads="1"/>
          </p:cNvSpPr>
          <p:nvPr/>
        </p:nvSpPr>
        <p:spPr bwMode="auto">
          <a:xfrm>
            <a:off x="623888" y="35750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59" name="Oval 19"/>
          <p:cNvSpPr>
            <a:spLocks noChangeAspect="1" noChangeArrowheads="1"/>
          </p:cNvSpPr>
          <p:nvPr/>
        </p:nvSpPr>
        <p:spPr bwMode="auto">
          <a:xfrm>
            <a:off x="769938" y="3392488"/>
            <a:ext cx="288925" cy="263525"/>
          </a:xfrm>
          <a:prstGeom prst="ellipse">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60" name="Oval 20"/>
          <p:cNvSpPr>
            <a:spLocks noChangeAspect="1" noChangeArrowheads="1"/>
          </p:cNvSpPr>
          <p:nvPr/>
        </p:nvSpPr>
        <p:spPr bwMode="auto">
          <a:xfrm>
            <a:off x="676275" y="3173413"/>
            <a:ext cx="288925" cy="2619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nvGrpSpPr>
          <p:cNvPr id="138261" name="Group 21"/>
          <p:cNvGrpSpPr>
            <a:grpSpLocks/>
          </p:cNvGrpSpPr>
          <p:nvPr/>
        </p:nvGrpSpPr>
        <p:grpSpPr bwMode="auto">
          <a:xfrm>
            <a:off x="1417638" y="3275013"/>
            <a:ext cx="1309687" cy="1436687"/>
            <a:chOff x="1864" y="2063"/>
            <a:chExt cx="825" cy="905"/>
          </a:xfrm>
        </p:grpSpPr>
        <p:sp>
          <p:nvSpPr>
            <p:cNvPr id="138262" name="Oval 22"/>
            <p:cNvSpPr>
              <a:spLocks noChangeAspect="1" noChangeArrowheads="1"/>
            </p:cNvSpPr>
            <p:nvPr/>
          </p:nvSpPr>
          <p:spPr bwMode="auto">
            <a:xfrm>
              <a:off x="2200" y="2567"/>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63" name="Oval 23"/>
            <p:cNvSpPr>
              <a:spLocks noChangeAspect="1" noChangeArrowheads="1"/>
            </p:cNvSpPr>
            <p:nvPr/>
          </p:nvSpPr>
          <p:spPr bwMode="auto">
            <a:xfrm>
              <a:off x="2340" y="264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64" name="Oval 24"/>
            <p:cNvSpPr>
              <a:spLocks noChangeAspect="1" noChangeArrowheads="1"/>
            </p:cNvSpPr>
            <p:nvPr/>
          </p:nvSpPr>
          <p:spPr bwMode="auto">
            <a:xfrm>
              <a:off x="2069" y="2655"/>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65" name="Oval 25"/>
            <p:cNvSpPr>
              <a:spLocks noChangeAspect="1" noChangeArrowheads="1"/>
            </p:cNvSpPr>
            <p:nvPr/>
          </p:nvSpPr>
          <p:spPr bwMode="auto">
            <a:xfrm>
              <a:off x="2203" y="243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66" name="Oval 26"/>
            <p:cNvSpPr>
              <a:spLocks noChangeAspect="1" noChangeArrowheads="1"/>
            </p:cNvSpPr>
            <p:nvPr/>
          </p:nvSpPr>
          <p:spPr bwMode="auto">
            <a:xfrm>
              <a:off x="2508" y="260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67" name="Oval 27"/>
            <p:cNvSpPr>
              <a:spLocks noChangeAspect="1" noChangeArrowheads="1"/>
            </p:cNvSpPr>
            <p:nvPr/>
          </p:nvSpPr>
          <p:spPr bwMode="auto">
            <a:xfrm>
              <a:off x="2340" y="2803"/>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68" name="Oval 28"/>
            <p:cNvSpPr>
              <a:spLocks noChangeAspect="1" noChangeArrowheads="1"/>
            </p:cNvSpPr>
            <p:nvPr/>
          </p:nvSpPr>
          <p:spPr bwMode="auto">
            <a:xfrm>
              <a:off x="2106"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69" name="Oval 29"/>
            <p:cNvSpPr>
              <a:spLocks noChangeAspect="1" noChangeArrowheads="1"/>
            </p:cNvSpPr>
            <p:nvPr/>
          </p:nvSpPr>
          <p:spPr bwMode="auto">
            <a:xfrm>
              <a:off x="1944" y="231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70" name="Oval 30"/>
            <p:cNvSpPr>
              <a:spLocks noChangeAspect="1" noChangeArrowheads="1"/>
            </p:cNvSpPr>
            <p:nvPr/>
          </p:nvSpPr>
          <p:spPr bwMode="auto">
            <a:xfrm>
              <a:off x="1945"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71" name="Oval 31"/>
            <p:cNvSpPr>
              <a:spLocks noChangeAspect="1" noChangeArrowheads="1"/>
            </p:cNvSpPr>
            <p:nvPr/>
          </p:nvSpPr>
          <p:spPr bwMode="auto">
            <a:xfrm>
              <a:off x="2105" y="231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72" name="Oval 32"/>
            <p:cNvSpPr>
              <a:spLocks noChangeAspect="1" noChangeArrowheads="1"/>
            </p:cNvSpPr>
            <p:nvPr/>
          </p:nvSpPr>
          <p:spPr bwMode="auto">
            <a:xfrm>
              <a:off x="2196" y="218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73" name="Oval 33"/>
            <p:cNvSpPr>
              <a:spLocks noChangeAspect="1" noChangeArrowheads="1"/>
            </p:cNvSpPr>
            <p:nvPr/>
          </p:nvSpPr>
          <p:spPr bwMode="auto">
            <a:xfrm>
              <a:off x="1864" y="2184"/>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8274" name="Group 34"/>
          <p:cNvGrpSpPr>
            <a:grpSpLocks/>
          </p:cNvGrpSpPr>
          <p:nvPr/>
        </p:nvGrpSpPr>
        <p:grpSpPr bwMode="auto">
          <a:xfrm flipV="1">
            <a:off x="2427288" y="3911600"/>
            <a:ext cx="984250" cy="1231900"/>
            <a:chOff x="935" y="3260"/>
            <a:chExt cx="620" cy="776"/>
          </a:xfrm>
        </p:grpSpPr>
        <p:sp>
          <p:nvSpPr>
            <p:cNvPr id="138275" name="Oval 35"/>
            <p:cNvSpPr>
              <a:spLocks noChangeAspect="1" noChangeArrowheads="1"/>
            </p:cNvSpPr>
            <p:nvPr/>
          </p:nvSpPr>
          <p:spPr bwMode="auto">
            <a:xfrm>
              <a:off x="1065" y="363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76" name="Oval 36"/>
            <p:cNvSpPr>
              <a:spLocks noChangeAspect="1" noChangeArrowheads="1"/>
            </p:cNvSpPr>
            <p:nvPr/>
          </p:nvSpPr>
          <p:spPr bwMode="auto">
            <a:xfrm>
              <a:off x="1206" y="371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77" name="Oval 37"/>
            <p:cNvSpPr>
              <a:spLocks noChangeAspect="1" noChangeArrowheads="1"/>
            </p:cNvSpPr>
            <p:nvPr/>
          </p:nvSpPr>
          <p:spPr bwMode="auto">
            <a:xfrm>
              <a:off x="935" y="3723"/>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78" name="Oval 38"/>
            <p:cNvSpPr>
              <a:spLocks noChangeAspect="1" noChangeArrowheads="1"/>
            </p:cNvSpPr>
            <p:nvPr/>
          </p:nvSpPr>
          <p:spPr bwMode="auto">
            <a:xfrm>
              <a:off x="1069" y="350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79" name="Oval 39"/>
            <p:cNvSpPr>
              <a:spLocks noChangeAspect="1" noChangeArrowheads="1"/>
            </p:cNvSpPr>
            <p:nvPr/>
          </p:nvSpPr>
          <p:spPr bwMode="auto">
            <a:xfrm>
              <a:off x="1373" y="3676"/>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80" name="Oval 40"/>
            <p:cNvSpPr>
              <a:spLocks noChangeAspect="1" noChangeArrowheads="1"/>
            </p:cNvSpPr>
            <p:nvPr/>
          </p:nvSpPr>
          <p:spPr bwMode="auto">
            <a:xfrm>
              <a:off x="1206" y="387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81" name="Oval 41"/>
            <p:cNvSpPr>
              <a:spLocks noChangeAspect="1" noChangeArrowheads="1"/>
            </p:cNvSpPr>
            <p:nvPr/>
          </p:nvSpPr>
          <p:spPr bwMode="auto">
            <a:xfrm>
              <a:off x="1168" y="339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82" name="Oval 42"/>
            <p:cNvSpPr>
              <a:spLocks noChangeAspect="1" noChangeArrowheads="1"/>
            </p:cNvSpPr>
            <p:nvPr/>
          </p:nvSpPr>
          <p:spPr bwMode="auto">
            <a:xfrm>
              <a:off x="1131" y="326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83" name="Oval 43"/>
            <p:cNvSpPr>
              <a:spLocks noChangeAspect="1" noChangeArrowheads="1"/>
            </p:cNvSpPr>
            <p:nvPr/>
          </p:nvSpPr>
          <p:spPr bwMode="auto">
            <a:xfrm>
              <a:off x="956" y="3400"/>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8284" name="Group 44"/>
          <p:cNvGrpSpPr>
            <a:grpSpLocks/>
          </p:cNvGrpSpPr>
          <p:nvPr/>
        </p:nvGrpSpPr>
        <p:grpSpPr bwMode="auto">
          <a:xfrm>
            <a:off x="3119438" y="3702050"/>
            <a:ext cx="984250" cy="1017588"/>
            <a:chOff x="4011" y="3439"/>
            <a:chExt cx="620" cy="641"/>
          </a:xfrm>
        </p:grpSpPr>
        <p:sp>
          <p:nvSpPr>
            <p:cNvPr id="138285" name="Oval 45"/>
            <p:cNvSpPr>
              <a:spLocks noChangeAspect="1" noChangeArrowheads="1"/>
            </p:cNvSpPr>
            <p:nvPr/>
          </p:nvSpPr>
          <p:spPr bwMode="auto">
            <a:xfrm>
              <a:off x="4141" y="367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86" name="Oval 46"/>
            <p:cNvSpPr>
              <a:spLocks noChangeAspect="1" noChangeArrowheads="1"/>
            </p:cNvSpPr>
            <p:nvPr/>
          </p:nvSpPr>
          <p:spPr bwMode="auto">
            <a:xfrm>
              <a:off x="4282" y="3757"/>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87" name="Oval 47"/>
            <p:cNvSpPr>
              <a:spLocks noChangeAspect="1" noChangeArrowheads="1"/>
            </p:cNvSpPr>
            <p:nvPr/>
          </p:nvSpPr>
          <p:spPr bwMode="auto">
            <a:xfrm>
              <a:off x="4011" y="3767"/>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88" name="Oval 48"/>
            <p:cNvSpPr>
              <a:spLocks noChangeAspect="1" noChangeArrowheads="1"/>
            </p:cNvSpPr>
            <p:nvPr/>
          </p:nvSpPr>
          <p:spPr bwMode="auto">
            <a:xfrm>
              <a:off x="4145" y="354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89" name="Oval 49"/>
            <p:cNvSpPr>
              <a:spLocks noChangeAspect="1" noChangeArrowheads="1"/>
            </p:cNvSpPr>
            <p:nvPr/>
          </p:nvSpPr>
          <p:spPr bwMode="auto">
            <a:xfrm>
              <a:off x="4449" y="372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90" name="Oval 50"/>
            <p:cNvSpPr>
              <a:spLocks noChangeAspect="1" noChangeArrowheads="1"/>
            </p:cNvSpPr>
            <p:nvPr/>
          </p:nvSpPr>
          <p:spPr bwMode="auto">
            <a:xfrm>
              <a:off x="4282" y="3914"/>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91" name="Oval 51"/>
            <p:cNvSpPr>
              <a:spLocks noChangeAspect="1" noChangeArrowheads="1"/>
            </p:cNvSpPr>
            <p:nvPr/>
          </p:nvSpPr>
          <p:spPr bwMode="auto">
            <a:xfrm>
              <a:off x="4244" y="343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92" name="Oval 52"/>
            <p:cNvSpPr>
              <a:spLocks noChangeAspect="1" noChangeArrowheads="1"/>
            </p:cNvSpPr>
            <p:nvPr/>
          </p:nvSpPr>
          <p:spPr bwMode="auto">
            <a:xfrm>
              <a:off x="4032" y="3444"/>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8293" name="Group 53"/>
          <p:cNvGrpSpPr>
            <a:grpSpLocks/>
          </p:cNvGrpSpPr>
          <p:nvPr/>
        </p:nvGrpSpPr>
        <p:grpSpPr bwMode="auto">
          <a:xfrm flipV="1">
            <a:off x="3765550" y="3910013"/>
            <a:ext cx="1027113" cy="1846262"/>
            <a:chOff x="4838" y="561"/>
            <a:chExt cx="647" cy="1163"/>
          </a:xfrm>
        </p:grpSpPr>
        <p:sp>
          <p:nvSpPr>
            <p:cNvPr id="138294" name="Oval 54"/>
            <p:cNvSpPr>
              <a:spLocks noChangeAspect="1" noChangeArrowheads="1"/>
            </p:cNvSpPr>
            <p:nvPr/>
          </p:nvSpPr>
          <p:spPr bwMode="auto">
            <a:xfrm>
              <a:off x="4996" y="132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95" name="Oval 55"/>
            <p:cNvSpPr>
              <a:spLocks noChangeAspect="1" noChangeArrowheads="1"/>
            </p:cNvSpPr>
            <p:nvPr/>
          </p:nvSpPr>
          <p:spPr bwMode="auto">
            <a:xfrm>
              <a:off x="5137" y="1401"/>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96" name="Oval 56"/>
            <p:cNvSpPr>
              <a:spLocks noChangeAspect="1" noChangeArrowheads="1"/>
            </p:cNvSpPr>
            <p:nvPr/>
          </p:nvSpPr>
          <p:spPr bwMode="auto">
            <a:xfrm>
              <a:off x="4865" y="1411"/>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97" name="Oval 57"/>
            <p:cNvSpPr>
              <a:spLocks noChangeAspect="1" noChangeArrowheads="1"/>
            </p:cNvSpPr>
            <p:nvPr/>
          </p:nvSpPr>
          <p:spPr bwMode="auto">
            <a:xfrm>
              <a:off x="4999" y="118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98" name="Oval 58"/>
            <p:cNvSpPr>
              <a:spLocks noChangeAspect="1" noChangeArrowheads="1"/>
            </p:cNvSpPr>
            <p:nvPr/>
          </p:nvSpPr>
          <p:spPr bwMode="auto">
            <a:xfrm>
              <a:off x="5304" y="136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299" name="Oval 59"/>
            <p:cNvSpPr>
              <a:spLocks noChangeAspect="1" noChangeArrowheads="1"/>
            </p:cNvSpPr>
            <p:nvPr/>
          </p:nvSpPr>
          <p:spPr bwMode="auto">
            <a:xfrm>
              <a:off x="5137" y="155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300" name="Oval 60"/>
            <p:cNvSpPr>
              <a:spLocks noChangeAspect="1" noChangeArrowheads="1"/>
            </p:cNvSpPr>
            <p:nvPr/>
          </p:nvSpPr>
          <p:spPr bwMode="auto">
            <a:xfrm>
              <a:off x="5098" y="108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301" name="Oval 61"/>
            <p:cNvSpPr>
              <a:spLocks noChangeAspect="1" noChangeArrowheads="1"/>
            </p:cNvSpPr>
            <p:nvPr/>
          </p:nvSpPr>
          <p:spPr bwMode="auto">
            <a:xfrm>
              <a:off x="5020" y="95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302" name="Oval 62"/>
            <p:cNvSpPr>
              <a:spLocks noChangeAspect="1" noChangeArrowheads="1"/>
            </p:cNvSpPr>
            <p:nvPr/>
          </p:nvSpPr>
          <p:spPr bwMode="auto">
            <a:xfrm>
              <a:off x="5001" y="70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303" name="Oval 63"/>
            <p:cNvSpPr>
              <a:spLocks noChangeAspect="1" noChangeArrowheads="1"/>
            </p:cNvSpPr>
            <p:nvPr/>
          </p:nvSpPr>
          <p:spPr bwMode="auto">
            <a:xfrm>
              <a:off x="5086" y="828"/>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304" name="Oval 64"/>
            <p:cNvSpPr>
              <a:spLocks noChangeAspect="1" noChangeArrowheads="1"/>
            </p:cNvSpPr>
            <p:nvPr/>
          </p:nvSpPr>
          <p:spPr bwMode="auto">
            <a:xfrm>
              <a:off x="4838" y="70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305" name="Oval 65"/>
            <p:cNvSpPr>
              <a:spLocks noChangeAspect="1" noChangeArrowheads="1"/>
            </p:cNvSpPr>
            <p:nvPr/>
          </p:nvSpPr>
          <p:spPr bwMode="auto">
            <a:xfrm>
              <a:off x="5044" y="561"/>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8306" name="Group 66"/>
          <p:cNvGrpSpPr>
            <a:grpSpLocks/>
          </p:cNvGrpSpPr>
          <p:nvPr/>
        </p:nvGrpSpPr>
        <p:grpSpPr bwMode="auto">
          <a:xfrm>
            <a:off x="4498975" y="3856038"/>
            <a:ext cx="984250" cy="850900"/>
            <a:chOff x="824" y="1176"/>
            <a:chExt cx="620" cy="536"/>
          </a:xfrm>
        </p:grpSpPr>
        <p:sp>
          <p:nvSpPr>
            <p:cNvPr id="138307" name="Oval 67"/>
            <p:cNvSpPr>
              <a:spLocks noChangeAspect="1" noChangeArrowheads="1"/>
            </p:cNvSpPr>
            <p:nvPr/>
          </p:nvSpPr>
          <p:spPr bwMode="auto">
            <a:xfrm>
              <a:off x="955" y="131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308" name="Oval 68"/>
            <p:cNvSpPr>
              <a:spLocks noChangeAspect="1" noChangeArrowheads="1"/>
            </p:cNvSpPr>
            <p:nvPr/>
          </p:nvSpPr>
          <p:spPr bwMode="auto">
            <a:xfrm>
              <a:off x="1096" y="1389"/>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309" name="Oval 69"/>
            <p:cNvSpPr>
              <a:spLocks noChangeAspect="1" noChangeArrowheads="1"/>
            </p:cNvSpPr>
            <p:nvPr/>
          </p:nvSpPr>
          <p:spPr bwMode="auto">
            <a:xfrm>
              <a:off x="824" y="1398"/>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310" name="Oval 70"/>
            <p:cNvSpPr>
              <a:spLocks noChangeAspect="1" noChangeArrowheads="1"/>
            </p:cNvSpPr>
            <p:nvPr/>
          </p:nvSpPr>
          <p:spPr bwMode="auto">
            <a:xfrm>
              <a:off x="959" y="117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311" name="Oval 71"/>
            <p:cNvSpPr>
              <a:spLocks noChangeAspect="1" noChangeArrowheads="1"/>
            </p:cNvSpPr>
            <p:nvPr/>
          </p:nvSpPr>
          <p:spPr bwMode="auto">
            <a:xfrm>
              <a:off x="1263" y="1352"/>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312" name="Oval 72"/>
            <p:cNvSpPr>
              <a:spLocks noChangeAspect="1" noChangeArrowheads="1"/>
            </p:cNvSpPr>
            <p:nvPr/>
          </p:nvSpPr>
          <p:spPr bwMode="auto">
            <a:xfrm>
              <a:off x="1096" y="1546"/>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8313" name="Group 73"/>
          <p:cNvGrpSpPr>
            <a:grpSpLocks/>
          </p:cNvGrpSpPr>
          <p:nvPr/>
        </p:nvGrpSpPr>
        <p:grpSpPr bwMode="auto">
          <a:xfrm flipV="1">
            <a:off x="5199063" y="3903663"/>
            <a:ext cx="984250" cy="638175"/>
            <a:chOff x="129" y="1326"/>
            <a:chExt cx="620" cy="402"/>
          </a:xfrm>
        </p:grpSpPr>
        <p:sp>
          <p:nvSpPr>
            <p:cNvPr id="138314" name="Oval 74"/>
            <p:cNvSpPr>
              <a:spLocks noChangeAspect="1" noChangeArrowheads="1"/>
            </p:cNvSpPr>
            <p:nvPr/>
          </p:nvSpPr>
          <p:spPr bwMode="auto">
            <a:xfrm>
              <a:off x="260" y="132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315" name="Oval 75"/>
            <p:cNvSpPr>
              <a:spLocks noChangeAspect="1" noChangeArrowheads="1"/>
            </p:cNvSpPr>
            <p:nvPr/>
          </p:nvSpPr>
          <p:spPr bwMode="auto">
            <a:xfrm>
              <a:off x="401" y="140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316" name="Oval 76"/>
            <p:cNvSpPr>
              <a:spLocks noChangeAspect="1" noChangeArrowheads="1"/>
            </p:cNvSpPr>
            <p:nvPr/>
          </p:nvSpPr>
          <p:spPr bwMode="auto">
            <a:xfrm>
              <a:off x="129" y="1415"/>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317" name="Oval 77"/>
            <p:cNvSpPr>
              <a:spLocks noChangeAspect="1" noChangeArrowheads="1"/>
            </p:cNvSpPr>
            <p:nvPr/>
          </p:nvSpPr>
          <p:spPr bwMode="auto">
            <a:xfrm>
              <a:off x="568" y="136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318" name="Oval 78"/>
            <p:cNvSpPr>
              <a:spLocks noChangeAspect="1" noChangeArrowheads="1"/>
            </p:cNvSpPr>
            <p:nvPr/>
          </p:nvSpPr>
          <p:spPr bwMode="auto">
            <a:xfrm>
              <a:off x="401" y="1562"/>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8319" name="Group 79"/>
          <p:cNvGrpSpPr>
            <a:grpSpLocks/>
          </p:cNvGrpSpPr>
          <p:nvPr/>
        </p:nvGrpSpPr>
        <p:grpSpPr bwMode="auto">
          <a:xfrm>
            <a:off x="5895975" y="3094038"/>
            <a:ext cx="984250" cy="1622425"/>
            <a:chOff x="1062" y="1977"/>
            <a:chExt cx="620" cy="1022"/>
          </a:xfrm>
        </p:grpSpPr>
        <p:sp>
          <p:nvSpPr>
            <p:cNvPr id="138320" name="Oval 80"/>
            <p:cNvSpPr>
              <a:spLocks noChangeAspect="1" noChangeArrowheads="1"/>
            </p:cNvSpPr>
            <p:nvPr/>
          </p:nvSpPr>
          <p:spPr bwMode="auto">
            <a:xfrm>
              <a:off x="1193" y="2597"/>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321" name="Oval 81"/>
            <p:cNvSpPr>
              <a:spLocks noChangeAspect="1" noChangeArrowheads="1"/>
            </p:cNvSpPr>
            <p:nvPr/>
          </p:nvSpPr>
          <p:spPr bwMode="auto">
            <a:xfrm>
              <a:off x="1333" y="267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322" name="Oval 82"/>
            <p:cNvSpPr>
              <a:spLocks noChangeAspect="1" noChangeArrowheads="1"/>
            </p:cNvSpPr>
            <p:nvPr/>
          </p:nvSpPr>
          <p:spPr bwMode="auto">
            <a:xfrm>
              <a:off x="1062" y="268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323" name="Oval 83"/>
            <p:cNvSpPr>
              <a:spLocks noChangeAspect="1" noChangeArrowheads="1"/>
            </p:cNvSpPr>
            <p:nvPr/>
          </p:nvSpPr>
          <p:spPr bwMode="auto">
            <a:xfrm>
              <a:off x="1196" y="246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324" name="Oval 84"/>
            <p:cNvSpPr>
              <a:spLocks noChangeAspect="1" noChangeArrowheads="1"/>
            </p:cNvSpPr>
            <p:nvPr/>
          </p:nvSpPr>
          <p:spPr bwMode="auto">
            <a:xfrm>
              <a:off x="1501" y="2639"/>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325" name="Oval 85"/>
            <p:cNvSpPr>
              <a:spLocks noChangeAspect="1" noChangeArrowheads="1"/>
            </p:cNvSpPr>
            <p:nvPr/>
          </p:nvSpPr>
          <p:spPr bwMode="auto">
            <a:xfrm>
              <a:off x="1333" y="2833"/>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326" name="Oval 86"/>
            <p:cNvSpPr>
              <a:spLocks noChangeAspect="1" noChangeArrowheads="1"/>
            </p:cNvSpPr>
            <p:nvPr/>
          </p:nvSpPr>
          <p:spPr bwMode="auto">
            <a:xfrm>
              <a:off x="1295" y="2358"/>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327" name="Oval 87"/>
            <p:cNvSpPr>
              <a:spLocks noChangeAspect="1" noChangeArrowheads="1"/>
            </p:cNvSpPr>
            <p:nvPr/>
          </p:nvSpPr>
          <p:spPr bwMode="auto">
            <a:xfrm>
              <a:off x="1217" y="223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328" name="Oval 88"/>
            <p:cNvSpPr>
              <a:spLocks noChangeAspect="1" noChangeArrowheads="1"/>
            </p:cNvSpPr>
            <p:nvPr/>
          </p:nvSpPr>
          <p:spPr bwMode="auto">
            <a:xfrm>
              <a:off x="1310" y="2116"/>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329" name="Oval 89"/>
            <p:cNvSpPr>
              <a:spLocks noChangeAspect="1" noChangeArrowheads="1"/>
            </p:cNvSpPr>
            <p:nvPr/>
          </p:nvSpPr>
          <p:spPr bwMode="auto">
            <a:xfrm>
              <a:off x="1250" y="1977"/>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8330" name="Group 90"/>
          <p:cNvGrpSpPr>
            <a:grpSpLocks/>
          </p:cNvGrpSpPr>
          <p:nvPr/>
        </p:nvGrpSpPr>
        <p:grpSpPr bwMode="auto">
          <a:xfrm>
            <a:off x="7446963" y="3616325"/>
            <a:ext cx="984250" cy="1017588"/>
            <a:chOff x="4901" y="3439"/>
            <a:chExt cx="620" cy="641"/>
          </a:xfrm>
        </p:grpSpPr>
        <p:sp>
          <p:nvSpPr>
            <p:cNvPr id="138331" name="Oval 91"/>
            <p:cNvSpPr>
              <a:spLocks noChangeAspect="1" noChangeArrowheads="1"/>
            </p:cNvSpPr>
            <p:nvPr/>
          </p:nvSpPr>
          <p:spPr bwMode="auto">
            <a:xfrm>
              <a:off x="5032" y="3678"/>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332" name="Oval 92"/>
            <p:cNvSpPr>
              <a:spLocks noChangeAspect="1" noChangeArrowheads="1"/>
            </p:cNvSpPr>
            <p:nvPr/>
          </p:nvSpPr>
          <p:spPr bwMode="auto">
            <a:xfrm>
              <a:off x="5173" y="3757"/>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333" name="Oval 93"/>
            <p:cNvSpPr>
              <a:spLocks noChangeAspect="1" noChangeArrowheads="1"/>
            </p:cNvSpPr>
            <p:nvPr/>
          </p:nvSpPr>
          <p:spPr bwMode="auto">
            <a:xfrm>
              <a:off x="4901" y="3767"/>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334" name="Oval 94"/>
            <p:cNvSpPr>
              <a:spLocks noChangeAspect="1" noChangeArrowheads="1"/>
            </p:cNvSpPr>
            <p:nvPr/>
          </p:nvSpPr>
          <p:spPr bwMode="auto">
            <a:xfrm>
              <a:off x="5035" y="354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335" name="Oval 95"/>
            <p:cNvSpPr>
              <a:spLocks noChangeAspect="1" noChangeArrowheads="1"/>
            </p:cNvSpPr>
            <p:nvPr/>
          </p:nvSpPr>
          <p:spPr bwMode="auto">
            <a:xfrm>
              <a:off x="5340" y="3720"/>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336" name="Oval 96"/>
            <p:cNvSpPr>
              <a:spLocks noChangeAspect="1" noChangeArrowheads="1"/>
            </p:cNvSpPr>
            <p:nvPr/>
          </p:nvSpPr>
          <p:spPr bwMode="auto">
            <a:xfrm>
              <a:off x="5173" y="391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337" name="Oval 97"/>
            <p:cNvSpPr>
              <a:spLocks noChangeAspect="1" noChangeArrowheads="1"/>
            </p:cNvSpPr>
            <p:nvPr/>
          </p:nvSpPr>
          <p:spPr bwMode="auto">
            <a:xfrm>
              <a:off x="5134" y="3439"/>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8338" name="Oval 98"/>
            <p:cNvSpPr>
              <a:spLocks noChangeAspect="1" noChangeArrowheads="1"/>
            </p:cNvSpPr>
            <p:nvPr/>
          </p:nvSpPr>
          <p:spPr bwMode="auto">
            <a:xfrm>
              <a:off x="4922" y="3444"/>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spTree>
    <p:extLst>
      <p:ext uri="{BB962C8B-B14F-4D97-AF65-F5344CB8AC3E}">
        <p14:creationId xmlns:p14="http://schemas.microsoft.com/office/powerpoint/2010/main" val="7628405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1244339"/>
            <a:ext cx="7772400" cy="2356112"/>
          </a:xfrm>
        </p:spPr>
        <p:txBody>
          <a:bodyPr/>
          <a:lstStyle/>
          <a:p>
            <a:pPr eaLnBrk="1" hangingPunct="1"/>
            <a:r>
              <a:rPr lang="en-US" altLang="en-US" sz="6600" dirty="0" smtClean="0"/>
              <a:t>Protein</a:t>
            </a:r>
            <a:br>
              <a:rPr lang="en-US" altLang="en-US" sz="6600" dirty="0" smtClean="0"/>
            </a:br>
            <a:r>
              <a:rPr lang="en-US" altLang="en-US" sz="6600" dirty="0" smtClean="0"/>
              <a:t>Crystallo</a:t>
            </a:r>
            <a:r>
              <a:rPr lang="en-US" altLang="en-US" sz="6600" dirty="0" smtClean="0">
                <a:solidFill>
                  <a:srgbClr val="FF0000"/>
                </a:solidFill>
              </a:rPr>
              <a:t>graphy</a:t>
            </a:r>
            <a:endParaRPr lang="en-US" altLang="en-US" sz="6600" dirty="0" smtClean="0">
              <a:solidFill>
                <a:srgbClr val="FF0000"/>
              </a:solidFill>
            </a:endParaRPr>
          </a:p>
        </p:txBody>
      </p:sp>
      <p:sp>
        <p:nvSpPr>
          <p:cNvPr id="5123" name="Rectangle 3"/>
          <p:cNvSpPr>
            <a:spLocks noGrp="1" noChangeArrowheads="1"/>
          </p:cNvSpPr>
          <p:nvPr>
            <p:ph type="subTitle" idx="1"/>
          </p:nvPr>
        </p:nvSpPr>
        <p:spPr/>
        <p:txBody>
          <a:bodyPr/>
          <a:lstStyle/>
          <a:p>
            <a:pPr eaLnBrk="1" hangingPunct="1"/>
            <a:r>
              <a:rPr lang="en-US" altLang="en-US" dirty="0"/>
              <a:t>Scattering in structural biology</a:t>
            </a:r>
          </a:p>
        </p:txBody>
      </p:sp>
    </p:spTree>
    <p:extLst>
      <p:ext uri="{BB962C8B-B14F-4D97-AF65-F5344CB8AC3E}">
        <p14:creationId xmlns:p14="http://schemas.microsoft.com/office/powerpoint/2010/main" val="9368479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ln>
            <a:noFill/>
          </a:ln>
        </p:spPr>
        <p:txBody>
          <a:bodyPr/>
          <a:lstStyle/>
          <a:p>
            <a:r>
              <a:rPr lang="en-US" altLang="en-US" sz="5400" b="1" dirty="0">
                <a:solidFill>
                  <a:schemeClr val="tx1"/>
                </a:solidFill>
                <a:latin typeface="Arial" charset="0"/>
              </a:rPr>
              <a:t>20 Amino Acids</a:t>
            </a:r>
          </a:p>
        </p:txBody>
      </p:sp>
      <p:sp>
        <p:nvSpPr>
          <p:cNvPr id="139267" name="Oval 3"/>
          <p:cNvSpPr>
            <a:spLocks noChangeAspect="1" noChangeArrowheads="1"/>
          </p:cNvSpPr>
          <p:nvPr/>
        </p:nvSpPr>
        <p:spPr bwMode="auto">
          <a:xfrm>
            <a:off x="1255713" y="43243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268" name="Oval 4"/>
          <p:cNvSpPr>
            <a:spLocks noChangeAspect="1" noChangeArrowheads="1"/>
          </p:cNvSpPr>
          <p:nvPr/>
        </p:nvSpPr>
        <p:spPr bwMode="auto">
          <a:xfrm>
            <a:off x="1477963" y="4198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269" name="Oval 5"/>
          <p:cNvSpPr>
            <a:spLocks noChangeAspect="1" noChangeArrowheads="1"/>
          </p:cNvSpPr>
          <p:nvPr/>
        </p:nvSpPr>
        <p:spPr bwMode="auto">
          <a:xfrm>
            <a:off x="1047750" y="4184650"/>
            <a:ext cx="288925"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270" name="Oval 6"/>
          <p:cNvSpPr>
            <a:spLocks noChangeAspect="1" noChangeArrowheads="1"/>
          </p:cNvSpPr>
          <p:nvPr/>
        </p:nvSpPr>
        <p:spPr bwMode="auto">
          <a:xfrm>
            <a:off x="1260475" y="4537075"/>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271" name="Oval 7"/>
          <p:cNvSpPr>
            <a:spLocks noChangeAspect="1" noChangeArrowheads="1"/>
          </p:cNvSpPr>
          <p:nvPr/>
        </p:nvSpPr>
        <p:spPr bwMode="auto">
          <a:xfrm>
            <a:off x="1477963" y="3949700"/>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272" name="Oval 8"/>
          <p:cNvSpPr>
            <a:spLocks noChangeAspect="1" noChangeArrowheads="1"/>
          </p:cNvSpPr>
          <p:nvPr/>
        </p:nvSpPr>
        <p:spPr bwMode="auto">
          <a:xfrm>
            <a:off x="1417638" y="4705350"/>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273" name="Oval 9"/>
          <p:cNvSpPr>
            <a:spLocks noChangeAspect="1" noChangeArrowheads="1"/>
          </p:cNvSpPr>
          <p:nvPr/>
        </p:nvSpPr>
        <p:spPr bwMode="auto">
          <a:xfrm>
            <a:off x="1293813" y="49069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274" name="Oval 10"/>
          <p:cNvSpPr>
            <a:spLocks noChangeAspect="1" noChangeArrowheads="1"/>
          </p:cNvSpPr>
          <p:nvPr/>
        </p:nvSpPr>
        <p:spPr bwMode="auto">
          <a:xfrm>
            <a:off x="1441450" y="5089525"/>
            <a:ext cx="287338"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275" name="Oval 11"/>
          <p:cNvSpPr>
            <a:spLocks noChangeAspect="1" noChangeArrowheads="1"/>
          </p:cNvSpPr>
          <p:nvPr/>
        </p:nvSpPr>
        <p:spPr bwMode="auto">
          <a:xfrm>
            <a:off x="1346200" y="5310188"/>
            <a:ext cx="288925" cy="26193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276" name="Oval 12"/>
          <p:cNvSpPr>
            <a:spLocks noChangeAspect="1" noChangeArrowheads="1"/>
          </p:cNvSpPr>
          <p:nvPr/>
        </p:nvSpPr>
        <p:spPr bwMode="auto">
          <a:xfrm>
            <a:off x="585788" y="41576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277" name="Oval 13"/>
          <p:cNvSpPr>
            <a:spLocks noChangeAspect="1" noChangeArrowheads="1"/>
          </p:cNvSpPr>
          <p:nvPr/>
        </p:nvSpPr>
        <p:spPr bwMode="auto">
          <a:xfrm>
            <a:off x="808038" y="4283075"/>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278" name="Oval 14"/>
          <p:cNvSpPr>
            <a:spLocks noChangeAspect="1" noChangeArrowheads="1"/>
          </p:cNvSpPr>
          <p:nvPr/>
        </p:nvSpPr>
        <p:spPr bwMode="auto">
          <a:xfrm>
            <a:off x="377825" y="4298950"/>
            <a:ext cx="287338"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279" name="Oval 15"/>
          <p:cNvSpPr>
            <a:spLocks noChangeAspect="1" noChangeArrowheads="1"/>
          </p:cNvSpPr>
          <p:nvPr/>
        </p:nvSpPr>
        <p:spPr bwMode="auto">
          <a:xfrm>
            <a:off x="590550" y="3944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280" name="Oval 16"/>
          <p:cNvSpPr>
            <a:spLocks noChangeAspect="1" noChangeArrowheads="1"/>
          </p:cNvSpPr>
          <p:nvPr/>
        </p:nvSpPr>
        <p:spPr bwMode="auto">
          <a:xfrm>
            <a:off x="808038" y="4532313"/>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281" name="Oval 17"/>
          <p:cNvSpPr>
            <a:spLocks noChangeAspect="1" noChangeArrowheads="1"/>
          </p:cNvSpPr>
          <p:nvPr/>
        </p:nvSpPr>
        <p:spPr bwMode="auto">
          <a:xfrm>
            <a:off x="747713" y="3776663"/>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282" name="Oval 18"/>
          <p:cNvSpPr>
            <a:spLocks noChangeAspect="1" noChangeArrowheads="1"/>
          </p:cNvSpPr>
          <p:nvPr/>
        </p:nvSpPr>
        <p:spPr bwMode="auto">
          <a:xfrm>
            <a:off x="623888" y="35750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283" name="Oval 19"/>
          <p:cNvSpPr>
            <a:spLocks noChangeAspect="1" noChangeArrowheads="1"/>
          </p:cNvSpPr>
          <p:nvPr/>
        </p:nvSpPr>
        <p:spPr bwMode="auto">
          <a:xfrm>
            <a:off x="769938" y="3392488"/>
            <a:ext cx="288925" cy="263525"/>
          </a:xfrm>
          <a:prstGeom prst="ellipse">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284" name="Oval 20"/>
          <p:cNvSpPr>
            <a:spLocks noChangeAspect="1" noChangeArrowheads="1"/>
          </p:cNvSpPr>
          <p:nvPr/>
        </p:nvSpPr>
        <p:spPr bwMode="auto">
          <a:xfrm>
            <a:off x="676275" y="3173413"/>
            <a:ext cx="288925" cy="2619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nvGrpSpPr>
          <p:cNvPr id="139285" name="Group 21"/>
          <p:cNvGrpSpPr>
            <a:grpSpLocks/>
          </p:cNvGrpSpPr>
          <p:nvPr/>
        </p:nvGrpSpPr>
        <p:grpSpPr bwMode="auto">
          <a:xfrm>
            <a:off x="1417638" y="3275013"/>
            <a:ext cx="1309687" cy="1436687"/>
            <a:chOff x="1864" y="2063"/>
            <a:chExt cx="825" cy="905"/>
          </a:xfrm>
        </p:grpSpPr>
        <p:sp>
          <p:nvSpPr>
            <p:cNvPr id="139286" name="Oval 22"/>
            <p:cNvSpPr>
              <a:spLocks noChangeAspect="1" noChangeArrowheads="1"/>
            </p:cNvSpPr>
            <p:nvPr/>
          </p:nvSpPr>
          <p:spPr bwMode="auto">
            <a:xfrm>
              <a:off x="2200" y="2567"/>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287" name="Oval 23"/>
            <p:cNvSpPr>
              <a:spLocks noChangeAspect="1" noChangeArrowheads="1"/>
            </p:cNvSpPr>
            <p:nvPr/>
          </p:nvSpPr>
          <p:spPr bwMode="auto">
            <a:xfrm>
              <a:off x="2340" y="264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288" name="Oval 24"/>
            <p:cNvSpPr>
              <a:spLocks noChangeAspect="1" noChangeArrowheads="1"/>
            </p:cNvSpPr>
            <p:nvPr/>
          </p:nvSpPr>
          <p:spPr bwMode="auto">
            <a:xfrm>
              <a:off x="2069" y="2655"/>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289" name="Oval 25"/>
            <p:cNvSpPr>
              <a:spLocks noChangeAspect="1" noChangeArrowheads="1"/>
            </p:cNvSpPr>
            <p:nvPr/>
          </p:nvSpPr>
          <p:spPr bwMode="auto">
            <a:xfrm>
              <a:off x="2203" y="243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290" name="Oval 26"/>
            <p:cNvSpPr>
              <a:spLocks noChangeAspect="1" noChangeArrowheads="1"/>
            </p:cNvSpPr>
            <p:nvPr/>
          </p:nvSpPr>
          <p:spPr bwMode="auto">
            <a:xfrm>
              <a:off x="2508" y="260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291" name="Oval 27"/>
            <p:cNvSpPr>
              <a:spLocks noChangeAspect="1" noChangeArrowheads="1"/>
            </p:cNvSpPr>
            <p:nvPr/>
          </p:nvSpPr>
          <p:spPr bwMode="auto">
            <a:xfrm>
              <a:off x="2340" y="2803"/>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292" name="Oval 28"/>
            <p:cNvSpPr>
              <a:spLocks noChangeAspect="1" noChangeArrowheads="1"/>
            </p:cNvSpPr>
            <p:nvPr/>
          </p:nvSpPr>
          <p:spPr bwMode="auto">
            <a:xfrm>
              <a:off x="2106"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293" name="Oval 29"/>
            <p:cNvSpPr>
              <a:spLocks noChangeAspect="1" noChangeArrowheads="1"/>
            </p:cNvSpPr>
            <p:nvPr/>
          </p:nvSpPr>
          <p:spPr bwMode="auto">
            <a:xfrm>
              <a:off x="1944" y="231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294" name="Oval 30"/>
            <p:cNvSpPr>
              <a:spLocks noChangeAspect="1" noChangeArrowheads="1"/>
            </p:cNvSpPr>
            <p:nvPr/>
          </p:nvSpPr>
          <p:spPr bwMode="auto">
            <a:xfrm>
              <a:off x="1945"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295" name="Oval 31"/>
            <p:cNvSpPr>
              <a:spLocks noChangeAspect="1" noChangeArrowheads="1"/>
            </p:cNvSpPr>
            <p:nvPr/>
          </p:nvSpPr>
          <p:spPr bwMode="auto">
            <a:xfrm>
              <a:off x="2105" y="231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296" name="Oval 32"/>
            <p:cNvSpPr>
              <a:spLocks noChangeAspect="1" noChangeArrowheads="1"/>
            </p:cNvSpPr>
            <p:nvPr/>
          </p:nvSpPr>
          <p:spPr bwMode="auto">
            <a:xfrm>
              <a:off x="2196" y="218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297" name="Oval 33"/>
            <p:cNvSpPr>
              <a:spLocks noChangeAspect="1" noChangeArrowheads="1"/>
            </p:cNvSpPr>
            <p:nvPr/>
          </p:nvSpPr>
          <p:spPr bwMode="auto">
            <a:xfrm>
              <a:off x="1864" y="2184"/>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9298" name="Group 34"/>
          <p:cNvGrpSpPr>
            <a:grpSpLocks/>
          </p:cNvGrpSpPr>
          <p:nvPr/>
        </p:nvGrpSpPr>
        <p:grpSpPr bwMode="auto">
          <a:xfrm flipV="1">
            <a:off x="2427288" y="3911600"/>
            <a:ext cx="984250" cy="1231900"/>
            <a:chOff x="935" y="3260"/>
            <a:chExt cx="620" cy="776"/>
          </a:xfrm>
        </p:grpSpPr>
        <p:sp>
          <p:nvSpPr>
            <p:cNvPr id="139299" name="Oval 35"/>
            <p:cNvSpPr>
              <a:spLocks noChangeAspect="1" noChangeArrowheads="1"/>
            </p:cNvSpPr>
            <p:nvPr/>
          </p:nvSpPr>
          <p:spPr bwMode="auto">
            <a:xfrm>
              <a:off x="1065" y="363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00" name="Oval 36"/>
            <p:cNvSpPr>
              <a:spLocks noChangeAspect="1" noChangeArrowheads="1"/>
            </p:cNvSpPr>
            <p:nvPr/>
          </p:nvSpPr>
          <p:spPr bwMode="auto">
            <a:xfrm>
              <a:off x="1206" y="371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01" name="Oval 37"/>
            <p:cNvSpPr>
              <a:spLocks noChangeAspect="1" noChangeArrowheads="1"/>
            </p:cNvSpPr>
            <p:nvPr/>
          </p:nvSpPr>
          <p:spPr bwMode="auto">
            <a:xfrm>
              <a:off x="935" y="3723"/>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02" name="Oval 38"/>
            <p:cNvSpPr>
              <a:spLocks noChangeAspect="1" noChangeArrowheads="1"/>
            </p:cNvSpPr>
            <p:nvPr/>
          </p:nvSpPr>
          <p:spPr bwMode="auto">
            <a:xfrm>
              <a:off x="1069" y="350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03" name="Oval 39"/>
            <p:cNvSpPr>
              <a:spLocks noChangeAspect="1" noChangeArrowheads="1"/>
            </p:cNvSpPr>
            <p:nvPr/>
          </p:nvSpPr>
          <p:spPr bwMode="auto">
            <a:xfrm>
              <a:off x="1373" y="3676"/>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04" name="Oval 40"/>
            <p:cNvSpPr>
              <a:spLocks noChangeAspect="1" noChangeArrowheads="1"/>
            </p:cNvSpPr>
            <p:nvPr/>
          </p:nvSpPr>
          <p:spPr bwMode="auto">
            <a:xfrm>
              <a:off x="1206" y="387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05" name="Oval 41"/>
            <p:cNvSpPr>
              <a:spLocks noChangeAspect="1" noChangeArrowheads="1"/>
            </p:cNvSpPr>
            <p:nvPr/>
          </p:nvSpPr>
          <p:spPr bwMode="auto">
            <a:xfrm>
              <a:off x="1168" y="339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06" name="Oval 42"/>
            <p:cNvSpPr>
              <a:spLocks noChangeAspect="1" noChangeArrowheads="1"/>
            </p:cNvSpPr>
            <p:nvPr/>
          </p:nvSpPr>
          <p:spPr bwMode="auto">
            <a:xfrm>
              <a:off x="1131" y="326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07" name="Oval 43"/>
            <p:cNvSpPr>
              <a:spLocks noChangeAspect="1" noChangeArrowheads="1"/>
            </p:cNvSpPr>
            <p:nvPr/>
          </p:nvSpPr>
          <p:spPr bwMode="auto">
            <a:xfrm>
              <a:off x="956" y="3400"/>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9308" name="Group 44"/>
          <p:cNvGrpSpPr>
            <a:grpSpLocks/>
          </p:cNvGrpSpPr>
          <p:nvPr/>
        </p:nvGrpSpPr>
        <p:grpSpPr bwMode="auto">
          <a:xfrm>
            <a:off x="3119438" y="3702050"/>
            <a:ext cx="984250" cy="1017588"/>
            <a:chOff x="4011" y="3439"/>
            <a:chExt cx="620" cy="641"/>
          </a:xfrm>
        </p:grpSpPr>
        <p:sp>
          <p:nvSpPr>
            <p:cNvPr id="139309" name="Oval 45"/>
            <p:cNvSpPr>
              <a:spLocks noChangeAspect="1" noChangeArrowheads="1"/>
            </p:cNvSpPr>
            <p:nvPr/>
          </p:nvSpPr>
          <p:spPr bwMode="auto">
            <a:xfrm>
              <a:off x="4141" y="367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10" name="Oval 46"/>
            <p:cNvSpPr>
              <a:spLocks noChangeAspect="1" noChangeArrowheads="1"/>
            </p:cNvSpPr>
            <p:nvPr/>
          </p:nvSpPr>
          <p:spPr bwMode="auto">
            <a:xfrm>
              <a:off x="4282" y="3757"/>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11" name="Oval 47"/>
            <p:cNvSpPr>
              <a:spLocks noChangeAspect="1" noChangeArrowheads="1"/>
            </p:cNvSpPr>
            <p:nvPr/>
          </p:nvSpPr>
          <p:spPr bwMode="auto">
            <a:xfrm>
              <a:off x="4011" y="3767"/>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12" name="Oval 48"/>
            <p:cNvSpPr>
              <a:spLocks noChangeAspect="1" noChangeArrowheads="1"/>
            </p:cNvSpPr>
            <p:nvPr/>
          </p:nvSpPr>
          <p:spPr bwMode="auto">
            <a:xfrm>
              <a:off x="4145" y="354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13" name="Oval 49"/>
            <p:cNvSpPr>
              <a:spLocks noChangeAspect="1" noChangeArrowheads="1"/>
            </p:cNvSpPr>
            <p:nvPr/>
          </p:nvSpPr>
          <p:spPr bwMode="auto">
            <a:xfrm>
              <a:off x="4449" y="372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14" name="Oval 50"/>
            <p:cNvSpPr>
              <a:spLocks noChangeAspect="1" noChangeArrowheads="1"/>
            </p:cNvSpPr>
            <p:nvPr/>
          </p:nvSpPr>
          <p:spPr bwMode="auto">
            <a:xfrm>
              <a:off x="4282" y="3914"/>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15" name="Oval 51"/>
            <p:cNvSpPr>
              <a:spLocks noChangeAspect="1" noChangeArrowheads="1"/>
            </p:cNvSpPr>
            <p:nvPr/>
          </p:nvSpPr>
          <p:spPr bwMode="auto">
            <a:xfrm>
              <a:off x="4244" y="343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16" name="Oval 52"/>
            <p:cNvSpPr>
              <a:spLocks noChangeAspect="1" noChangeArrowheads="1"/>
            </p:cNvSpPr>
            <p:nvPr/>
          </p:nvSpPr>
          <p:spPr bwMode="auto">
            <a:xfrm>
              <a:off x="4032" y="3444"/>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9317" name="Group 53"/>
          <p:cNvGrpSpPr>
            <a:grpSpLocks/>
          </p:cNvGrpSpPr>
          <p:nvPr/>
        </p:nvGrpSpPr>
        <p:grpSpPr bwMode="auto">
          <a:xfrm flipV="1">
            <a:off x="3765550" y="3910013"/>
            <a:ext cx="1027113" cy="1846262"/>
            <a:chOff x="4838" y="561"/>
            <a:chExt cx="647" cy="1163"/>
          </a:xfrm>
        </p:grpSpPr>
        <p:sp>
          <p:nvSpPr>
            <p:cNvPr id="139318" name="Oval 54"/>
            <p:cNvSpPr>
              <a:spLocks noChangeAspect="1" noChangeArrowheads="1"/>
            </p:cNvSpPr>
            <p:nvPr/>
          </p:nvSpPr>
          <p:spPr bwMode="auto">
            <a:xfrm>
              <a:off x="4996" y="132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19" name="Oval 55"/>
            <p:cNvSpPr>
              <a:spLocks noChangeAspect="1" noChangeArrowheads="1"/>
            </p:cNvSpPr>
            <p:nvPr/>
          </p:nvSpPr>
          <p:spPr bwMode="auto">
            <a:xfrm>
              <a:off x="5137" y="1401"/>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20" name="Oval 56"/>
            <p:cNvSpPr>
              <a:spLocks noChangeAspect="1" noChangeArrowheads="1"/>
            </p:cNvSpPr>
            <p:nvPr/>
          </p:nvSpPr>
          <p:spPr bwMode="auto">
            <a:xfrm>
              <a:off x="4865" y="1411"/>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21" name="Oval 57"/>
            <p:cNvSpPr>
              <a:spLocks noChangeAspect="1" noChangeArrowheads="1"/>
            </p:cNvSpPr>
            <p:nvPr/>
          </p:nvSpPr>
          <p:spPr bwMode="auto">
            <a:xfrm>
              <a:off x="4999" y="118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22" name="Oval 58"/>
            <p:cNvSpPr>
              <a:spLocks noChangeAspect="1" noChangeArrowheads="1"/>
            </p:cNvSpPr>
            <p:nvPr/>
          </p:nvSpPr>
          <p:spPr bwMode="auto">
            <a:xfrm>
              <a:off x="5304" y="136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23" name="Oval 59"/>
            <p:cNvSpPr>
              <a:spLocks noChangeAspect="1" noChangeArrowheads="1"/>
            </p:cNvSpPr>
            <p:nvPr/>
          </p:nvSpPr>
          <p:spPr bwMode="auto">
            <a:xfrm>
              <a:off x="5137" y="155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24" name="Oval 60"/>
            <p:cNvSpPr>
              <a:spLocks noChangeAspect="1" noChangeArrowheads="1"/>
            </p:cNvSpPr>
            <p:nvPr/>
          </p:nvSpPr>
          <p:spPr bwMode="auto">
            <a:xfrm>
              <a:off x="5098" y="108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25" name="Oval 61"/>
            <p:cNvSpPr>
              <a:spLocks noChangeAspect="1" noChangeArrowheads="1"/>
            </p:cNvSpPr>
            <p:nvPr/>
          </p:nvSpPr>
          <p:spPr bwMode="auto">
            <a:xfrm>
              <a:off x="5020" y="95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26" name="Oval 62"/>
            <p:cNvSpPr>
              <a:spLocks noChangeAspect="1" noChangeArrowheads="1"/>
            </p:cNvSpPr>
            <p:nvPr/>
          </p:nvSpPr>
          <p:spPr bwMode="auto">
            <a:xfrm>
              <a:off x="5001" y="70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27" name="Oval 63"/>
            <p:cNvSpPr>
              <a:spLocks noChangeAspect="1" noChangeArrowheads="1"/>
            </p:cNvSpPr>
            <p:nvPr/>
          </p:nvSpPr>
          <p:spPr bwMode="auto">
            <a:xfrm>
              <a:off x="5086" y="828"/>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28" name="Oval 64"/>
            <p:cNvSpPr>
              <a:spLocks noChangeAspect="1" noChangeArrowheads="1"/>
            </p:cNvSpPr>
            <p:nvPr/>
          </p:nvSpPr>
          <p:spPr bwMode="auto">
            <a:xfrm>
              <a:off x="4838" y="70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29" name="Oval 65"/>
            <p:cNvSpPr>
              <a:spLocks noChangeAspect="1" noChangeArrowheads="1"/>
            </p:cNvSpPr>
            <p:nvPr/>
          </p:nvSpPr>
          <p:spPr bwMode="auto">
            <a:xfrm>
              <a:off x="5044" y="561"/>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9330" name="Group 66"/>
          <p:cNvGrpSpPr>
            <a:grpSpLocks/>
          </p:cNvGrpSpPr>
          <p:nvPr/>
        </p:nvGrpSpPr>
        <p:grpSpPr bwMode="auto">
          <a:xfrm>
            <a:off x="4498975" y="3856038"/>
            <a:ext cx="984250" cy="850900"/>
            <a:chOff x="824" y="1176"/>
            <a:chExt cx="620" cy="536"/>
          </a:xfrm>
        </p:grpSpPr>
        <p:sp>
          <p:nvSpPr>
            <p:cNvPr id="139331" name="Oval 67"/>
            <p:cNvSpPr>
              <a:spLocks noChangeAspect="1" noChangeArrowheads="1"/>
            </p:cNvSpPr>
            <p:nvPr/>
          </p:nvSpPr>
          <p:spPr bwMode="auto">
            <a:xfrm>
              <a:off x="955" y="131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32" name="Oval 68"/>
            <p:cNvSpPr>
              <a:spLocks noChangeAspect="1" noChangeArrowheads="1"/>
            </p:cNvSpPr>
            <p:nvPr/>
          </p:nvSpPr>
          <p:spPr bwMode="auto">
            <a:xfrm>
              <a:off x="1096" y="1389"/>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33" name="Oval 69"/>
            <p:cNvSpPr>
              <a:spLocks noChangeAspect="1" noChangeArrowheads="1"/>
            </p:cNvSpPr>
            <p:nvPr/>
          </p:nvSpPr>
          <p:spPr bwMode="auto">
            <a:xfrm>
              <a:off x="824" y="1398"/>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34" name="Oval 70"/>
            <p:cNvSpPr>
              <a:spLocks noChangeAspect="1" noChangeArrowheads="1"/>
            </p:cNvSpPr>
            <p:nvPr/>
          </p:nvSpPr>
          <p:spPr bwMode="auto">
            <a:xfrm>
              <a:off x="959" y="117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35" name="Oval 71"/>
            <p:cNvSpPr>
              <a:spLocks noChangeAspect="1" noChangeArrowheads="1"/>
            </p:cNvSpPr>
            <p:nvPr/>
          </p:nvSpPr>
          <p:spPr bwMode="auto">
            <a:xfrm>
              <a:off x="1263" y="1352"/>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36" name="Oval 72"/>
            <p:cNvSpPr>
              <a:spLocks noChangeAspect="1" noChangeArrowheads="1"/>
            </p:cNvSpPr>
            <p:nvPr/>
          </p:nvSpPr>
          <p:spPr bwMode="auto">
            <a:xfrm>
              <a:off x="1096" y="1546"/>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9337" name="Group 73"/>
          <p:cNvGrpSpPr>
            <a:grpSpLocks/>
          </p:cNvGrpSpPr>
          <p:nvPr/>
        </p:nvGrpSpPr>
        <p:grpSpPr bwMode="auto">
          <a:xfrm flipV="1">
            <a:off x="5199063" y="3903663"/>
            <a:ext cx="984250" cy="638175"/>
            <a:chOff x="129" y="1326"/>
            <a:chExt cx="620" cy="402"/>
          </a:xfrm>
        </p:grpSpPr>
        <p:sp>
          <p:nvSpPr>
            <p:cNvPr id="139338" name="Oval 74"/>
            <p:cNvSpPr>
              <a:spLocks noChangeAspect="1" noChangeArrowheads="1"/>
            </p:cNvSpPr>
            <p:nvPr/>
          </p:nvSpPr>
          <p:spPr bwMode="auto">
            <a:xfrm>
              <a:off x="260" y="132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39" name="Oval 75"/>
            <p:cNvSpPr>
              <a:spLocks noChangeAspect="1" noChangeArrowheads="1"/>
            </p:cNvSpPr>
            <p:nvPr/>
          </p:nvSpPr>
          <p:spPr bwMode="auto">
            <a:xfrm>
              <a:off x="401" y="140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40" name="Oval 76"/>
            <p:cNvSpPr>
              <a:spLocks noChangeAspect="1" noChangeArrowheads="1"/>
            </p:cNvSpPr>
            <p:nvPr/>
          </p:nvSpPr>
          <p:spPr bwMode="auto">
            <a:xfrm>
              <a:off x="129" y="1415"/>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41" name="Oval 77"/>
            <p:cNvSpPr>
              <a:spLocks noChangeAspect="1" noChangeArrowheads="1"/>
            </p:cNvSpPr>
            <p:nvPr/>
          </p:nvSpPr>
          <p:spPr bwMode="auto">
            <a:xfrm>
              <a:off x="568" y="136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42" name="Oval 78"/>
            <p:cNvSpPr>
              <a:spLocks noChangeAspect="1" noChangeArrowheads="1"/>
            </p:cNvSpPr>
            <p:nvPr/>
          </p:nvSpPr>
          <p:spPr bwMode="auto">
            <a:xfrm>
              <a:off x="401" y="1562"/>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9343" name="Group 79"/>
          <p:cNvGrpSpPr>
            <a:grpSpLocks/>
          </p:cNvGrpSpPr>
          <p:nvPr/>
        </p:nvGrpSpPr>
        <p:grpSpPr bwMode="auto">
          <a:xfrm>
            <a:off x="5895975" y="3094038"/>
            <a:ext cx="984250" cy="1622425"/>
            <a:chOff x="1062" y="1977"/>
            <a:chExt cx="620" cy="1022"/>
          </a:xfrm>
        </p:grpSpPr>
        <p:sp>
          <p:nvSpPr>
            <p:cNvPr id="139344" name="Oval 80"/>
            <p:cNvSpPr>
              <a:spLocks noChangeAspect="1" noChangeArrowheads="1"/>
            </p:cNvSpPr>
            <p:nvPr/>
          </p:nvSpPr>
          <p:spPr bwMode="auto">
            <a:xfrm>
              <a:off x="1193" y="2597"/>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45" name="Oval 81"/>
            <p:cNvSpPr>
              <a:spLocks noChangeAspect="1" noChangeArrowheads="1"/>
            </p:cNvSpPr>
            <p:nvPr/>
          </p:nvSpPr>
          <p:spPr bwMode="auto">
            <a:xfrm>
              <a:off x="1333" y="267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46" name="Oval 82"/>
            <p:cNvSpPr>
              <a:spLocks noChangeAspect="1" noChangeArrowheads="1"/>
            </p:cNvSpPr>
            <p:nvPr/>
          </p:nvSpPr>
          <p:spPr bwMode="auto">
            <a:xfrm>
              <a:off x="1062" y="268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47" name="Oval 83"/>
            <p:cNvSpPr>
              <a:spLocks noChangeAspect="1" noChangeArrowheads="1"/>
            </p:cNvSpPr>
            <p:nvPr/>
          </p:nvSpPr>
          <p:spPr bwMode="auto">
            <a:xfrm>
              <a:off x="1196" y="246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48" name="Oval 84"/>
            <p:cNvSpPr>
              <a:spLocks noChangeAspect="1" noChangeArrowheads="1"/>
            </p:cNvSpPr>
            <p:nvPr/>
          </p:nvSpPr>
          <p:spPr bwMode="auto">
            <a:xfrm>
              <a:off x="1501" y="2639"/>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49" name="Oval 85"/>
            <p:cNvSpPr>
              <a:spLocks noChangeAspect="1" noChangeArrowheads="1"/>
            </p:cNvSpPr>
            <p:nvPr/>
          </p:nvSpPr>
          <p:spPr bwMode="auto">
            <a:xfrm>
              <a:off x="1333" y="2833"/>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50" name="Oval 86"/>
            <p:cNvSpPr>
              <a:spLocks noChangeAspect="1" noChangeArrowheads="1"/>
            </p:cNvSpPr>
            <p:nvPr/>
          </p:nvSpPr>
          <p:spPr bwMode="auto">
            <a:xfrm>
              <a:off x="1295" y="2358"/>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51" name="Oval 87"/>
            <p:cNvSpPr>
              <a:spLocks noChangeAspect="1" noChangeArrowheads="1"/>
            </p:cNvSpPr>
            <p:nvPr/>
          </p:nvSpPr>
          <p:spPr bwMode="auto">
            <a:xfrm>
              <a:off x="1217" y="223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52" name="Oval 88"/>
            <p:cNvSpPr>
              <a:spLocks noChangeAspect="1" noChangeArrowheads="1"/>
            </p:cNvSpPr>
            <p:nvPr/>
          </p:nvSpPr>
          <p:spPr bwMode="auto">
            <a:xfrm>
              <a:off x="1310" y="2116"/>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53" name="Oval 89"/>
            <p:cNvSpPr>
              <a:spLocks noChangeAspect="1" noChangeArrowheads="1"/>
            </p:cNvSpPr>
            <p:nvPr/>
          </p:nvSpPr>
          <p:spPr bwMode="auto">
            <a:xfrm>
              <a:off x="1250" y="1977"/>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39354" name="Group 90"/>
          <p:cNvGrpSpPr>
            <a:grpSpLocks/>
          </p:cNvGrpSpPr>
          <p:nvPr/>
        </p:nvGrpSpPr>
        <p:grpSpPr bwMode="auto">
          <a:xfrm flipV="1">
            <a:off x="6589713" y="3921125"/>
            <a:ext cx="984250" cy="1017588"/>
            <a:chOff x="4901" y="3439"/>
            <a:chExt cx="620" cy="641"/>
          </a:xfrm>
        </p:grpSpPr>
        <p:sp>
          <p:nvSpPr>
            <p:cNvPr id="139355" name="Oval 91"/>
            <p:cNvSpPr>
              <a:spLocks noChangeAspect="1" noChangeArrowheads="1"/>
            </p:cNvSpPr>
            <p:nvPr/>
          </p:nvSpPr>
          <p:spPr bwMode="auto">
            <a:xfrm>
              <a:off x="5032" y="3678"/>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56" name="Oval 92"/>
            <p:cNvSpPr>
              <a:spLocks noChangeAspect="1" noChangeArrowheads="1"/>
            </p:cNvSpPr>
            <p:nvPr/>
          </p:nvSpPr>
          <p:spPr bwMode="auto">
            <a:xfrm>
              <a:off x="5173" y="3757"/>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57" name="Oval 93"/>
            <p:cNvSpPr>
              <a:spLocks noChangeAspect="1" noChangeArrowheads="1"/>
            </p:cNvSpPr>
            <p:nvPr/>
          </p:nvSpPr>
          <p:spPr bwMode="auto">
            <a:xfrm>
              <a:off x="4901" y="3767"/>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58" name="Oval 94"/>
            <p:cNvSpPr>
              <a:spLocks noChangeAspect="1" noChangeArrowheads="1"/>
            </p:cNvSpPr>
            <p:nvPr/>
          </p:nvSpPr>
          <p:spPr bwMode="auto">
            <a:xfrm>
              <a:off x="5035" y="354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59" name="Oval 95"/>
            <p:cNvSpPr>
              <a:spLocks noChangeAspect="1" noChangeArrowheads="1"/>
            </p:cNvSpPr>
            <p:nvPr/>
          </p:nvSpPr>
          <p:spPr bwMode="auto">
            <a:xfrm>
              <a:off x="5340" y="3720"/>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60" name="Oval 96"/>
            <p:cNvSpPr>
              <a:spLocks noChangeAspect="1" noChangeArrowheads="1"/>
            </p:cNvSpPr>
            <p:nvPr/>
          </p:nvSpPr>
          <p:spPr bwMode="auto">
            <a:xfrm>
              <a:off x="5173" y="391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61" name="Oval 97"/>
            <p:cNvSpPr>
              <a:spLocks noChangeAspect="1" noChangeArrowheads="1"/>
            </p:cNvSpPr>
            <p:nvPr/>
          </p:nvSpPr>
          <p:spPr bwMode="auto">
            <a:xfrm>
              <a:off x="5134" y="3439"/>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39362" name="Oval 98"/>
            <p:cNvSpPr>
              <a:spLocks noChangeAspect="1" noChangeArrowheads="1"/>
            </p:cNvSpPr>
            <p:nvPr/>
          </p:nvSpPr>
          <p:spPr bwMode="auto">
            <a:xfrm>
              <a:off x="4922" y="3444"/>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spTree>
    <p:extLst>
      <p:ext uri="{BB962C8B-B14F-4D97-AF65-F5344CB8AC3E}">
        <p14:creationId xmlns:p14="http://schemas.microsoft.com/office/powerpoint/2010/main" val="40051151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ln>
            <a:noFill/>
          </a:ln>
        </p:spPr>
        <p:txBody>
          <a:bodyPr/>
          <a:lstStyle/>
          <a:p>
            <a:r>
              <a:rPr lang="en-US" altLang="en-US" sz="5400" b="1" dirty="0">
                <a:solidFill>
                  <a:schemeClr val="tx1"/>
                </a:solidFill>
                <a:latin typeface="Arial" charset="0"/>
              </a:rPr>
              <a:t>20 Amino Acids</a:t>
            </a:r>
          </a:p>
        </p:txBody>
      </p:sp>
      <p:sp>
        <p:nvSpPr>
          <p:cNvPr id="140291" name="Oval 3"/>
          <p:cNvSpPr>
            <a:spLocks noChangeAspect="1" noChangeArrowheads="1"/>
          </p:cNvSpPr>
          <p:nvPr/>
        </p:nvSpPr>
        <p:spPr bwMode="auto">
          <a:xfrm>
            <a:off x="1255713" y="43243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292" name="Oval 4"/>
          <p:cNvSpPr>
            <a:spLocks noChangeAspect="1" noChangeArrowheads="1"/>
          </p:cNvSpPr>
          <p:nvPr/>
        </p:nvSpPr>
        <p:spPr bwMode="auto">
          <a:xfrm>
            <a:off x="1477963" y="4198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293" name="Oval 5"/>
          <p:cNvSpPr>
            <a:spLocks noChangeAspect="1" noChangeArrowheads="1"/>
          </p:cNvSpPr>
          <p:nvPr/>
        </p:nvSpPr>
        <p:spPr bwMode="auto">
          <a:xfrm>
            <a:off x="1047750" y="4184650"/>
            <a:ext cx="288925"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294" name="Oval 6"/>
          <p:cNvSpPr>
            <a:spLocks noChangeAspect="1" noChangeArrowheads="1"/>
          </p:cNvSpPr>
          <p:nvPr/>
        </p:nvSpPr>
        <p:spPr bwMode="auto">
          <a:xfrm>
            <a:off x="1260475" y="4537075"/>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295" name="Oval 7"/>
          <p:cNvSpPr>
            <a:spLocks noChangeAspect="1" noChangeArrowheads="1"/>
          </p:cNvSpPr>
          <p:nvPr/>
        </p:nvSpPr>
        <p:spPr bwMode="auto">
          <a:xfrm>
            <a:off x="1477963" y="3949700"/>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296" name="Oval 8"/>
          <p:cNvSpPr>
            <a:spLocks noChangeAspect="1" noChangeArrowheads="1"/>
          </p:cNvSpPr>
          <p:nvPr/>
        </p:nvSpPr>
        <p:spPr bwMode="auto">
          <a:xfrm>
            <a:off x="1417638" y="4705350"/>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297" name="Oval 9"/>
          <p:cNvSpPr>
            <a:spLocks noChangeAspect="1" noChangeArrowheads="1"/>
          </p:cNvSpPr>
          <p:nvPr/>
        </p:nvSpPr>
        <p:spPr bwMode="auto">
          <a:xfrm>
            <a:off x="1293813" y="49069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298" name="Oval 10"/>
          <p:cNvSpPr>
            <a:spLocks noChangeAspect="1" noChangeArrowheads="1"/>
          </p:cNvSpPr>
          <p:nvPr/>
        </p:nvSpPr>
        <p:spPr bwMode="auto">
          <a:xfrm>
            <a:off x="1441450" y="5089525"/>
            <a:ext cx="287338"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299" name="Oval 11"/>
          <p:cNvSpPr>
            <a:spLocks noChangeAspect="1" noChangeArrowheads="1"/>
          </p:cNvSpPr>
          <p:nvPr/>
        </p:nvSpPr>
        <p:spPr bwMode="auto">
          <a:xfrm>
            <a:off x="1346200" y="5310188"/>
            <a:ext cx="288925" cy="26193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00" name="Oval 12"/>
          <p:cNvSpPr>
            <a:spLocks noChangeAspect="1" noChangeArrowheads="1"/>
          </p:cNvSpPr>
          <p:nvPr/>
        </p:nvSpPr>
        <p:spPr bwMode="auto">
          <a:xfrm>
            <a:off x="585788" y="41576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01" name="Oval 13"/>
          <p:cNvSpPr>
            <a:spLocks noChangeAspect="1" noChangeArrowheads="1"/>
          </p:cNvSpPr>
          <p:nvPr/>
        </p:nvSpPr>
        <p:spPr bwMode="auto">
          <a:xfrm>
            <a:off x="808038" y="4283075"/>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02" name="Oval 14"/>
          <p:cNvSpPr>
            <a:spLocks noChangeAspect="1" noChangeArrowheads="1"/>
          </p:cNvSpPr>
          <p:nvPr/>
        </p:nvSpPr>
        <p:spPr bwMode="auto">
          <a:xfrm>
            <a:off x="377825" y="4298950"/>
            <a:ext cx="287338"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03" name="Oval 15"/>
          <p:cNvSpPr>
            <a:spLocks noChangeAspect="1" noChangeArrowheads="1"/>
          </p:cNvSpPr>
          <p:nvPr/>
        </p:nvSpPr>
        <p:spPr bwMode="auto">
          <a:xfrm>
            <a:off x="590550" y="3944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04" name="Oval 16"/>
          <p:cNvSpPr>
            <a:spLocks noChangeAspect="1" noChangeArrowheads="1"/>
          </p:cNvSpPr>
          <p:nvPr/>
        </p:nvSpPr>
        <p:spPr bwMode="auto">
          <a:xfrm>
            <a:off x="808038" y="4532313"/>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05" name="Oval 17"/>
          <p:cNvSpPr>
            <a:spLocks noChangeAspect="1" noChangeArrowheads="1"/>
          </p:cNvSpPr>
          <p:nvPr/>
        </p:nvSpPr>
        <p:spPr bwMode="auto">
          <a:xfrm>
            <a:off x="747713" y="3776663"/>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06" name="Oval 18"/>
          <p:cNvSpPr>
            <a:spLocks noChangeAspect="1" noChangeArrowheads="1"/>
          </p:cNvSpPr>
          <p:nvPr/>
        </p:nvSpPr>
        <p:spPr bwMode="auto">
          <a:xfrm>
            <a:off x="623888" y="35750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07" name="Oval 19"/>
          <p:cNvSpPr>
            <a:spLocks noChangeAspect="1" noChangeArrowheads="1"/>
          </p:cNvSpPr>
          <p:nvPr/>
        </p:nvSpPr>
        <p:spPr bwMode="auto">
          <a:xfrm>
            <a:off x="769938" y="3392488"/>
            <a:ext cx="288925" cy="263525"/>
          </a:xfrm>
          <a:prstGeom prst="ellipse">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08" name="Oval 20"/>
          <p:cNvSpPr>
            <a:spLocks noChangeAspect="1" noChangeArrowheads="1"/>
          </p:cNvSpPr>
          <p:nvPr/>
        </p:nvSpPr>
        <p:spPr bwMode="auto">
          <a:xfrm>
            <a:off x="676275" y="3173413"/>
            <a:ext cx="288925" cy="2619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nvGrpSpPr>
          <p:cNvPr id="140309" name="Group 21"/>
          <p:cNvGrpSpPr>
            <a:grpSpLocks/>
          </p:cNvGrpSpPr>
          <p:nvPr/>
        </p:nvGrpSpPr>
        <p:grpSpPr bwMode="auto">
          <a:xfrm>
            <a:off x="1417638" y="3275013"/>
            <a:ext cx="1309687" cy="1436687"/>
            <a:chOff x="1864" y="2063"/>
            <a:chExt cx="825" cy="905"/>
          </a:xfrm>
        </p:grpSpPr>
        <p:sp>
          <p:nvSpPr>
            <p:cNvPr id="140310" name="Oval 22"/>
            <p:cNvSpPr>
              <a:spLocks noChangeAspect="1" noChangeArrowheads="1"/>
            </p:cNvSpPr>
            <p:nvPr/>
          </p:nvSpPr>
          <p:spPr bwMode="auto">
            <a:xfrm>
              <a:off x="2200" y="2567"/>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11" name="Oval 23"/>
            <p:cNvSpPr>
              <a:spLocks noChangeAspect="1" noChangeArrowheads="1"/>
            </p:cNvSpPr>
            <p:nvPr/>
          </p:nvSpPr>
          <p:spPr bwMode="auto">
            <a:xfrm>
              <a:off x="2340" y="264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12" name="Oval 24"/>
            <p:cNvSpPr>
              <a:spLocks noChangeAspect="1" noChangeArrowheads="1"/>
            </p:cNvSpPr>
            <p:nvPr/>
          </p:nvSpPr>
          <p:spPr bwMode="auto">
            <a:xfrm>
              <a:off x="2069" y="2655"/>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13" name="Oval 25"/>
            <p:cNvSpPr>
              <a:spLocks noChangeAspect="1" noChangeArrowheads="1"/>
            </p:cNvSpPr>
            <p:nvPr/>
          </p:nvSpPr>
          <p:spPr bwMode="auto">
            <a:xfrm>
              <a:off x="2203" y="243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14" name="Oval 26"/>
            <p:cNvSpPr>
              <a:spLocks noChangeAspect="1" noChangeArrowheads="1"/>
            </p:cNvSpPr>
            <p:nvPr/>
          </p:nvSpPr>
          <p:spPr bwMode="auto">
            <a:xfrm>
              <a:off x="2508" y="260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15" name="Oval 27"/>
            <p:cNvSpPr>
              <a:spLocks noChangeAspect="1" noChangeArrowheads="1"/>
            </p:cNvSpPr>
            <p:nvPr/>
          </p:nvSpPr>
          <p:spPr bwMode="auto">
            <a:xfrm>
              <a:off x="2340" y="2803"/>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16" name="Oval 28"/>
            <p:cNvSpPr>
              <a:spLocks noChangeAspect="1" noChangeArrowheads="1"/>
            </p:cNvSpPr>
            <p:nvPr/>
          </p:nvSpPr>
          <p:spPr bwMode="auto">
            <a:xfrm>
              <a:off x="2106"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17" name="Oval 29"/>
            <p:cNvSpPr>
              <a:spLocks noChangeAspect="1" noChangeArrowheads="1"/>
            </p:cNvSpPr>
            <p:nvPr/>
          </p:nvSpPr>
          <p:spPr bwMode="auto">
            <a:xfrm>
              <a:off x="1944" y="231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18" name="Oval 30"/>
            <p:cNvSpPr>
              <a:spLocks noChangeAspect="1" noChangeArrowheads="1"/>
            </p:cNvSpPr>
            <p:nvPr/>
          </p:nvSpPr>
          <p:spPr bwMode="auto">
            <a:xfrm>
              <a:off x="1945"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19" name="Oval 31"/>
            <p:cNvSpPr>
              <a:spLocks noChangeAspect="1" noChangeArrowheads="1"/>
            </p:cNvSpPr>
            <p:nvPr/>
          </p:nvSpPr>
          <p:spPr bwMode="auto">
            <a:xfrm>
              <a:off x="2105" y="231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20" name="Oval 32"/>
            <p:cNvSpPr>
              <a:spLocks noChangeAspect="1" noChangeArrowheads="1"/>
            </p:cNvSpPr>
            <p:nvPr/>
          </p:nvSpPr>
          <p:spPr bwMode="auto">
            <a:xfrm>
              <a:off x="2196" y="218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21" name="Oval 33"/>
            <p:cNvSpPr>
              <a:spLocks noChangeAspect="1" noChangeArrowheads="1"/>
            </p:cNvSpPr>
            <p:nvPr/>
          </p:nvSpPr>
          <p:spPr bwMode="auto">
            <a:xfrm>
              <a:off x="1864" y="2184"/>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0322" name="Group 34"/>
          <p:cNvGrpSpPr>
            <a:grpSpLocks/>
          </p:cNvGrpSpPr>
          <p:nvPr/>
        </p:nvGrpSpPr>
        <p:grpSpPr bwMode="auto">
          <a:xfrm flipV="1">
            <a:off x="2427288" y="3911600"/>
            <a:ext cx="984250" cy="1231900"/>
            <a:chOff x="935" y="3260"/>
            <a:chExt cx="620" cy="776"/>
          </a:xfrm>
        </p:grpSpPr>
        <p:sp>
          <p:nvSpPr>
            <p:cNvPr id="140323" name="Oval 35"/>
            <p:cNvSpPr>
              <a:spLocks noChangeAspect="1" noChangeArrowheads="1"/>
            </p:cNvSpPr>
            <p:nvPr/>
          </p:nvSpPr>
          <p:spPr bwMode="auto">
            <a:xfrm>
              <a:off x="1065" y="363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24" name="Oval 36"/>
            <p:cNvSpPr>
              <a:spLocks noChangeAspect="1" noChangeArrowheads="1"/>
            </p:cNvSpPr>
            <p:nvPr/>
          </p:nvSpPr>
          <p:spPr bwMode="auto">
            <a:xfrm>
              <a:off x="1206" y="371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25" name="Oval 37"/>
            <p:cNvSpPr>
              <a:spLocks noChangeAspect="1" noChangeArrowheads="1"/>
            </p:cNvSpPr>
            <p:nvPr/>
          </p:nvSpPr>
          <p:spPr bwMode="auto">
            <a:xfrm>
              <a:off x="935" y="3723"/>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26" name="Oval 38"/>
            <p:cNvSpPr>
              <a:spLocks noChangeAspect="1" noChangeArrowheads="1"/>
            </p:cNvSpPr>
            <p:nvPr/>
          </p:nvSpPr>
          <p:spPr bwMode="auto">
            <a:xfrm>
              <a:off x="1069" y="350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27" name="Oval 39"/>
            <p:cNvSpPr>
              <a:spLocks noChangeAspect="1" noChangeArrowheads="1"/>
            </p:cNvSpPr>
            <p:nvPr/>
          </p:nvSpPr>
          <p:spPr bwMode="auto">
            <a:xfrm>
              <a:off x="1373" y="3676"/>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28" name="Oval 40"/>
            <p:cNvSpPr>
              <a:spLocks noChangeAspect="1" noChangeArrowheads="1"/>
            </p:cNvSpPr>
            <p:nvPr/>
          </p:nvSpPr>
          <p:spPr bwMode="auto">
            <a:xfrm>
              <a:off x="1206" y="387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29" name="Oval 41"/>
            <p:cNvSpPr>
              <a:spLocks noChangeAspect="1" noChangeArrowheads="1"/>
            </p:cNvSpPr>
            <p:nvPr/>
          </p:nvSpPr>
          <p:spPr bwMode="auto">
            <a:xfrm>
              <a:off x="1168" y="339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30" name="Oval 42"/>
            <p:cNvSpPr>
              <a:spLocks noChangeAspect="1" noChangeArrowheads="1"/>
            </p:cNvSpPr>
            <p:nvPr/>
          </p:nvSpPr>
          <p:spPr bwMode="auto">
            <a:xfrm>
              <a:off x="1131" y="326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31" name="Oval 43"/>
            <p:cNvSpPr>
              <a:spLocks noChangeAspect="1" noChangeArrowheads="1"/>
            </p:cNvSpPr>
            <p:nvPr/>
          </p:nvSpPr>
          <p:spPr bwMode="auto">
            <a:xfrm>
              <a:off x="956" y="3400"/>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0332" name="Group 44"/>
          <p:cNvGrpSpPr>
            <a:grpSpLocks/>
          </p:cNvGrpSpPr>
          <p:nvPr/>
        </p:nvGrpSpPr>
        <p:grpSpPr bwMode="auto">
          <a:xfrm>
            <a:off x="3119438" y="3702050"/>
            <a:ext cx="984250" cy="1017588"/>
            <a:chOff x="4011" y="3439"/>
            <a:chExt cx="620" cy="641"/>
          </a:xfrm>
        </p:grpSpPr>
        <p:sp>
          <p:nvSpPr>
            <p:cNvPr id="140333" name="Oval 45"/>
            <p:cNvSpPr>
              <a:spLocks noChangeAspect="1" noChangeArrowheads="1"/>
            </p:cNvSpPr>
            <p:nvPr/>
          </p:nvSpPr>
          <p:spPr bwMode="auto">
            <a:xfrm>
              <a:off x="4141" y="367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34" name="Oval 46"/>
            <p:cNvSpPr>
              <a:spLocks noChangeAspect="1" noChangeArrowheads="1"/>
            </p:cNvSpPr>
            <p:nvPr/>
          </p:nvSpPr>
          <p:spPr bwMode="auto">
            <a:xfrm>
              <a:off x="4282" y="3757"/>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35" name="Oval 47"/>
            <p:cNvSpPr>
              <a:spLocks noChangeAspect="1" noChangeArrowheads="1"/>
            </p:cNvSpPr>
            <p:nvPr/>
          </p:nvSpPr>
          <p:spPr bwMode="auto">
            <a:xfrm>
              <a:off x="4011" y="3767"/>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36" name="Oval 48"/>
            <p:cNvSpPr>
              <a:spLocks noChangeAspect="1" noChangeArrowheads="1"/>
            </p:cNvSpPr>
            <p:nvPr/>
          </p:nvSpPr>
          <p:spPr bwMode="auto">
            <a:xfrm>
              <a:off x="4145" y="354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37" name="Oval 49"/>
            <p:cNvSpPr>
              <a:spLocks noChangeAspect="1" noChangeArrowheads="1"/>
            </p:cNvSpPr>
            <p:nvPr/>
          </p:nvSpPr>
          <p:spPr bwMode="auto">
            <a:xfrm>
              <a:off x="4449" y="372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38" name="Oval 50"/>
            <p:cNvSpPr>
              <a:spLocks noChangeAspect="1" noChangeArrowheads="1"/>
            </p:cNvSpPr>
            <p:nvPr/>
          </p:nvSpPr>
          <p:spPr bwMode="auto">
            <a:xfrm>
              <a:off x="4282" y="3914"/>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39" name="Oval 51"/>
            <p:cNvSpPr>
              <a:spLocks noChangeAspect="1" noChangeArrowheads="1"/>
            </p:cNvSpPr>
            <p:nvPr/>
          </p:nvSpPr>
          <p:spPr bwMode="auto">
            <a:xfrm>
              <a:off x="4244" y="343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40" name="Oval 52"/>
            <p:cNvSpPr>
              <a:spLocks noChangeAspect="1" noChangeArrowheads="1"/>
            </p:cNvSpPr>
            <p:nvPr/>
          </p:nvSpPr>
          <p:spPr bwMode="auto">
            <a:xfrm>
              <a:off x="4032" y="3444"/>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0341" name="Group 53"/>
          <p:cNvGrpSpPr>
            <a:grpSpLocks/>
          </p:cNvGrpSpPr>
          <p:nvPr/>
        </p:nvGrpSpPr>
        <p:grpSpPr bwMode="auto">
          <a:xfrm flipV="1">
            <a:off x="3765550" y="3910013"/>
            <a:ext cx="1027113" cy="1846262"/>
            <a:chOff x="4838" y="561"/>
            <a:chExt cx="647" cy="1163"/>
          </a:xfrm>
        </p:grpSpPr>
        <p:sp>
          <p:nvSpPr>
            <p:cNvPr id="140342" name="Oval 54"/>
            <p:cNvSpPr>
              <a:spLocks noChangeAspect="1" noChangeArrowheads="1"/>
            </p:cNvSpPr>
            <p:nvPr/>
          </p:nvSpPr>
          <p:spPr bwMode="auto">
            <a:xfrm>
              <a:off x="4996" y="132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43" name="Oval 55"/>
            <p:cNvSpPr>
              <a:spLocks noChangeAspect="1" noChangeArrowheads="1"/>
            </p:cNvSpPr>
            <p:nvPr/>
          </p:nvSpPr>
          <p:spPr bwMode="auto">
            <a:xfrm>
              <a:off x="5137" y="1401"/>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44" name="Oval 56"/>
            <p:cNvSpPr>
              <a:spLocks noChangeAspect="1" noChangeArrowheads="1"/>
            </p:cNvSpPr>
            <p:nvPr/>
          </p:nvSpPr>
          <p:spPr bwMode="auto">
            <a:xfrm>
              <a:off x="4865" y="1411"/>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45" name="Oval 57"/>
            <p:cNvSpPr>
              <a:spLocks noChangeAspect="1" noChangeArrowheads="1"/>
            </p:cNvSpPr>
            <p:nvPr/>
          </p:nvSpPr>
          <p:spPr bwMode="auto">
            <a:xfrm>
              <a:off x="4999" y="118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46" name="Oval 58"/>
            <p:cNvSpPr>
              <a:spLocks noChangeAspect="1" noChangeArrowheads="1"/>
            </p:cNvSpPr>
            <p:nvPr/>
          </p:nvSpPr>
          <p:spPr bwMode="auto">
            <a:xfrm>
              <a:off x="5304" y="136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47" name="Oval 59"/>
            <p:cNvSpPr>
              <a:spLocks noChangeAspect="1" noChangeArrowheads="1"/>
            </p:cNvSpPr>
            <p:nvPr/>
          </p:nvSpPr>
          <p:spPr bwMode="auto">
            <a:xfrm>
              <a:off x="5137" y="155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48" name="Oval 60"/>
            <p:cNvSpPr>
              <a:spLocks noChangeAspect="1" noChangeArrowheads="1"/>
            </p:cNvSpPr>
            <p:nvPr/>
          </p:nvSpPr>
          <p:spPr bwMode="auto">
            <a:xfrm>
              <a:off x="5098" y="108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49" name="Oval 61"/>
            <p:cNvSpPr>
              <a:spLocks noChangeAspect="1" noChangeArrowheads="1"/>
            </p:cNvSpPr>
            <p:nvPr/>
          </p:nvSpPr>
          <p:spPr bwMode="auto">
            <a:xfrm>
              <a:off x="5020" y="95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50" name="Oval 62"/>
            <p:cNvSpPr>
              <a:spLocks noChangeAspect="1" noChangeArrowheads="1"/>
            </p:cNvSpPr>
            <p:nvPr/>
          </p:nvSpPr>
          <p:spPr bwMode="auto">
            <a:xfrm>
              <a:off x="5001" y="70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51" name="Oval 63"/>
            <p:cNvSpPr>
              <a:spLocks noChangeAspect="1" noChangeArrowheads="1"/>
            </p:cNvSpPr>
            <p:nvPr/>
          </p:nvSpPr>
          <p:spPr bwMode="auto">
            <a:xfrm>
              <a:off x="5086" y="828"/>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52" name="Oval 64"/>
            <p:cNvSpPr>
              <a:spLocks noChangeAspect="1" noChangeArrowheads="1"/>
            </p:cNvSpPr>
            <p:nvPr/>
          </p:nvSpPr>
          <p:spPr bwMode="auto">
            <a:xfrm>
              <a:off x="4838" y="70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53" name="Oval 65"/>
            <p:cNvSpPr>
              <a:spLocks noChangeAspect="1" noChangeArrowheads="1"/>
            </p:cNvSpPr>
            <p:nvPr/>
          </p:nvSpPr>
          <p:spPr bwMode="auto">
            <a:xfrm>
              <a:off x="5044" y="561"/>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0354" name="Group 66"/>
          <p:cNvGrpSpPr>
            <a:grpSpLocks/>
          </p:cNvGrpSpPr>
          <p:nvPr/>
        </p:nvGrpSpPr>
        <p:grpSpPr bwMode="auto">
          <a:xfrm>
            <a:off x="4498975" y="3856038"/>
            <a:ext cx="984250" cy="850900"/>
            <a:chOff x="824" y="1176"/>
            <a:chExt cx="620" cy="536"/>
          </a:xfrm>
        </p:grpSpPr>
        <p:sp>
          <p:nvSpPr>
            <p:cNvPr id="140355" name="Oval 67"/>
            <p:cNvSpPr>
              <a:spLocks noChangeAspect="1" noChangeArrowheads="1"/>
            </p:cNvSpPr>
            <p:nvPr/>
          </p:nvSpPr>
          <p:spPr bwMode="auto">
            <a:xfrm>
              <a:off x="955" y="131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56" name="Oval 68"/>
            <p:cNvSpPr>
              <a:spLocks noChangeAspect="1" noChangeArrowheads="1"/>
            </p:cNvSpPr>
            <p:nvPr/>
          </p:nvSpPr>
          <p:spPr bwMode="auto">
            <a:xfrm>
              <a:off x="1096" y="1389"/>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57" name="Oval 69"/>
            <p:cNvSpPr>
              <a:spLocks noChangeAspect="1" noChangeArrowheads="1"/>
            </p:cNvSpPr>
            <p:nvPr/>
          </p:nvSpPr>
          <p:spPr bwMode="auto">
            <a:xfrm>
              <a:off x="824" y="1398"/>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58" name="Oval 70"/>
            <p:cNvSpPr>
              <a:spLocks noChangeAspect="1" noChangeArrowheads="1"/>
            </p:cNvSpPr>
            <p:nvPr/>
          </p:nvSpPr>
          <p:spPr bwMode="auto">
            <a:xfrm>
              <a:off x="959" y="117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59" name="Oval 71"/>
            <p:cNvSpPr>
              <a:spLocks noChangeAspect="1" noChangeArrowheads="1"/>
            </p:cNvSpPr>
            <p:nvPr/>
          </p:nvSpPr>
          <p:spPr bwMode="auto">
            <a:xfrm>
              <a:off x="1263" y="1352"/>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60" name="Oval 72"/>
            <p:cNvSpPr>
              <a:spLocks noChangeAspect="1" noChangeArrowheads="1"/>
            </p:cNvSpPr>
            <p:nvPr/>
          </p:nvSpPr>
          <p:spPr bwMode="auto">
            <a:xfrm>
              <a:off x="1096" y="1546"/>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0361" name="Group 73"/>
          <p:cNvGrpSpPr>
            <a:grpSpLocks/>
          </p:cNvGrpSpPr>
          <p:nvPr/>
        </p:nvGrpSpPr>
        <p:grpSpPr bwMode="auto">
          <a:xfrm flipV="1">
            <a:off x="5199063" y="3903663"/>
            <a:ext cx="984250" cy="638175"/>
            <a:chOff x="129" y="1326"/>
            <a:chExt cx="620" cy="402"/>
          </a:xfrm>
        </p:grpSpPr>
        <p:sp>
          <p:nvSpPr>
            <p:cNvPr id="140362" name="Oval 74"/>
            <p:cNvSpPr>
              <a:spLocks noChangeAspect="1" noChangeArrowheads="1"/>
            </p:cNvSpPr>
            <p:nvPr/>
          </p:nvSpPr>
          <p:spPr bwMode="auto">
            <a:xfrm>
              <a:off x="260" y="132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63" name="Oval 75"/>
            <p:cNvSpPr>
              <a:spLocks noChangeAspect="1" noChangeArrowheads="1"/>
            </p:cNvSpPr>
            <p:nvPr/>
          </p:nvSpPr>
          <p:spPr bwMode="auto">
            <a:xfrm>
              <a:off x="401" y="140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64" name="Oval 76"/>
            <p:cNvSpPr>
              <a:spLocks noChangeAspect="1" noChangeArrowheads="1"/>
            </p:cNvSpPr>
            <p:nvPr/>
          </p:nvSpPr>
          <p:spPr bwMode="auto">
            <a:xfrm>
              <a:off x="129" y="1415"/>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65" name="Oval 77"/>
            <p:cNvSpPr>
              <a:spLocks noChangeAspect="1" noChangeArrowheads="1"/>
            </p:cNvSpPr>
            <p:nvPr/>
          </p:nvSpPr>
          <p:spPr bwMode="auto">
            <a:xfrm>
              <a:off x="568" y="136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66" name="Oval 78"/>
            <p:cNvSpPr>
              <a:spLocks noChangeAspect="1" noChangeArrowheads="1"/>
            </p:cNvSpPr>
            <p:nvPr/>
          </p:nvSpPr>
          <p:spPr bwMode="auto">
            <a:xfrm>
              <a:off x="401" y="1562"/>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0367" name="Group 79"/>
          <p:cNvGrpSpPr>
            <a:grpSpLocks/>
          </p:cNvGrpSpPr>
          <p:nvPr/>
        </p:nvGrpSpPr>
        <p:grpSpPr bwMode="auto">
          <a:xfrm>
            <a:off x="5895975" y="3094038"/>
            <a:ext cx="984250" cy="1622425"/>
            <a:chOff x="1062" y="1977"/>
            <a:chExt cx="620" cy="1022"/>
          </a:xfrm>
        </p:grpSpPr>
        <p:sp>
          <p:nvSpPr>
            <p:cNvPr id="140368" name="Oval 80"/>
            <p:cNvSpPr>
              <a:spLocks noChangeAspect="1" noChangeArrowheads="1"/>
            </p:cNvSpPr>
            <p:nvPr/>
          </p:nvSpPr>
          <p:spPr bwMode="auto">
            <a:xfrm>
              <a:off x="1193" y="2597"/>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69" name="Oval 81"/>
            <p:cNvSpPr>
              <a:spLocks noChangeAspect="1" noChangeArrowheads="1"/>
            </p:cNvSpPr>
            <p:nvPr/>
          </p:nvSpPr>
          <p:spPr bwMode="auto">
            <a:xfrm>
              <a:off x="1333" y="267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70" name="Oval 82"/>
            <p:cNvSpPr>
              <a:spLocks noChangeAspect="1" noChangeArrowheads="1"/>
            </p:cNvSpPr>
            <p:nvPr/>
          </p:nvSpPr>
          <p:spPr bwMode="auto">
            <a:xfrm>
              <a:off x="1062" y="268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71" name="Oval 83"/>
            <p:cNvSpPr>
              <a:spLocks noChangeAspect="1" noChangeArrowheads="1"/>
            </p:cNvSpPr>
            <p:nvPr/>
          </p:nvSpPr>
          <p:spPr bwMode="auto">
            <a:xfrm>
              <a:off x="1196" y="246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72" name="Oval 84"/>
            <p:cNvSpPr>
              <a:spLocks noChangeAspect="1" noChangeArrowheads="1"/>
            </p:cNvSpPr>
            <p:nvPr/>
          </p:nvSpPr>
          <p:spPr bwMode="auto">
            <a:xfrm>
              <a:off x="1501" y="2639"/>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73" name="Oval 85"/>
            <p:cNvSpPr>
              <a:spLocks noChangeAspect="1" noChangeArrowheads="1"/>
            </p:cNvSpPr>
            <p:nvPr/>
          </p:nvSpPr>
          <p:spPr bwMode="auto">
            <a:xfrm>
              <a:off x="1333" y="2833"/>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74" name="Oval 86"/>
            <p:cNvSpPr>
              <a:spLocks noChangeAspect="1" noChangeArrowheads="1"/>
            </p:cNvSpPr>
            <p:nvPr/>
          </p:nvSpPr>
          <p:spPr bwMode="auto">
            <a:xfrm>
              <a:off x="1295" y="2358"/>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75" name="Oval 87"/>
            <p:cNvSpPr>
              <a:spLocks noChangeAspect="1" noChangeArrowheads="1"/>
            </p:cNvSpPr>
            <p:nvPr/>
          </p:nvSpPr>
          <p:spPr bwMode="auto">
            <a:xfrm>
              <a:off x="1217" y="223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76" name="Oval 88"/>
            <p:cNvSpPr>
              <a:spLocks noChangeAspect="1" noChangeArrowheads="1"/>
            </p:cNvSpPr>
            <p:nvPr/>
          </p:nvSpPr>
          <p:spPr bwMode="auto">
            <a:xfrm>
              <a:off x="1310" y="2116"/>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77" name="Oval 89"/>
            <p:cNvSpPr>
              <a:spLocks noChangeAspect="1" noChangeArrowheads="1"/>
            </p:cNvSpPr>
            <p:nvPr/>
          </p:nvSpPr>
          <p:spPr bwMode="auto">
            <a:xfrm>
              <a:off x="1250" y="1977"/>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0378" name="Group 90"/>
          <p:cNvGrpSpPr>
            <a:grpSpLocks/>
          </p:cNvGrpSpPr>
          <p:nvPr/>
        </p:nvGrpSpPr>
        <p:grpSpPr bwMode="auto">
          <a:xfrm flipV="1">
            <a:off x="6589713" y="3921125"/>
            <a:ext cx="984250" cy="1017588"/>
            <a:chOff x="4901" y="3439"/>
            <a:chExt cx="620" cy="641"/>
          </a:xfrm>
        </p:grpSpPr>
        <p:sp>
          <p:nvSpPr>
            <p:cNvPr id="140379" name="Oval 91"/>
            <p:cNvSpPr>
              <a:spLocks noChangeAspect="1" noChangeArrowheads="1"/>
            </p:cNvSpPr>
            <p:nvPr/>
          </p:nvSpPr>
          <p:spPr bwMode="auto">
            <a:xfrm>
              <a:off x="5032" y="3678"/>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80" name="Oval 92"/>
            <p:cNvSpPr>
              <a:spLocks noChangeAspect="1" noChangeArrowheads="1"/>
            </p:cNvSpPr>
            <p:nvPr/>
          </p:nvSpPr>
          <p:spPr bwMode="auto">
            <a:xfrm>
              <a:off x="5173" y="3757"/>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81" name="Oval 93"/>
            <p:cNvSpPr>
              <a:spLocks noChangeAspect="1" noChangeArrowheads="1"/>
            </p:cNvSpPr>
            <p:nvPr/>
          </p:nvSpPr>
          <p:spPr bwMode="auto">
            <a:xfrm>
              <a:off x="4901" y="3767"/>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82" name="Oval 94"/>
            <p:cNvSpPr>
              <a:spLocks noChangeAspect="1" noChangeArrowheads="1"/>
            </p:cNvSpPr>
            <p:nvPr/>
          </p:nvSpPr>
          <p:spPr bwMode="auto">
            <a:xfrm>
              <a:off x="5035" y="354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83" name="Oval 95"/>
            <p:cNvSpPr>
              <a:spLocks noChangeAspect="1" noChangeArrowheads="1"/>
            </p:cNvSpPr>
            <p:nvPr/>
          </p:nvSpPr>
          <p:spPr bwMode="auto">
            <a:xfrm>
              <a:off x="5340" y="3720"/>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84" name="Oval 96"/>
            <p:cNvSpPr>
              <a:spLocks noChangeAspect="1" noChangeArrowheads="1"/>
            </p:cNvSpPr>
            <p:nvPr/>
          </p:nvSpPr>
          <p:spPr bwMode="auto">
            <a:xfrm>
              <a:off x="5173" y="391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85" name="Oval 97"/>
            <p:cNvSpPr>
              <a:spLocks noChangeAspect="1" noChangeArrowheads="1"/>
            </p:cNvSpPr>
            <p:nvPr/>
          </p:nvSpPr>
          <p:spPr bwMode="auto">
            <a:xfrm>
              <a:off x="5134" y="3439"/>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86" name="Oval 98"/>
            <p:cNvSpPr>
              <a:spLocks noChangeAspect="1" noChangeArrowheads="1"/>
            </p:cNvSpPr>
            <p:nvPr/>
          </p:nvSpPr>
          <p:spPr bwMode="auto">
            <a:xfrm>
              <a:off x="4922" y="3444"/>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0387" name="Group 99"/>
          <p:cNvGrpSpPr>
            <a:grpSpLocks/>
          </p:cNvGrpSpPr>
          <p:nvPr/>
        </p:nvGrpSpPr>
        <p:grpSpPr bwMode="auto">
          <a:xfrm>
            <a:off x="7866063" y="3687763"/>
            <a:ext cx="984250" cy="1017587"/>
            <a:chOff x="3181" y="1125"/>
            <a:chExt cx="620" cy="641"/>
          </a:xfrm>
        </p:grpSpPr>
        <p:sp>
          <p:nvSpPr>
            <p:cNvPr id="140388" name="Oval 100"/>
            <p:cNvSpPr>
              <a:spLocks noChangeAspect="1" noChangeArrowheads="1"/>
            </p:cNvSpPr>
            <p:nvPr/>
          </p:nvSpPr>
          <p:spPr bwMode="auto">
            <a:xfrm>
              <a:off x="3312" y="136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89" name="Oval 101"/>
            <p:cNvSpPr>
              <a:spLocks noChangeAspect="1" noChangeArrowheads="1"/>
            </p:cNvSpPr>
            <p:nvPr/>
          </p:nvSpPr>
          <p:spPr bwMode="auto">
            <a:xfrm>
              <a:off x="3453" y="144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90" name="Oval 102"/>
            <p:cNvSpPr>
              <a:spLocks noChangeAspect="1" noChangeArrowheads="1"/>
            </p:cNvSpPr>
            <p:nvPr/>
          </p:nvSpPr>
          <p:spPr bwMode="auto">
            <a:xfrm>
              <a:off x="3181" y="1453"/>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91" name="Oval 103"/>
            <p:cNvSpPr>
              <a:spLocks noChangeAspect="1" noChangeArrowheads="1"/>
            </p:cNvSpPr>
            <p:nvPr/>
          </p:nvSpPr>
          <p:spPr bwMode="auto">
            <a:xfrm>
              <a:off x="3316" y="1231"/>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92" name="Oval 104"/>
            <p:cNvSpPr>
              <a:spLocks noChangeAspect="1" noChangeArrowheads="1"/>
            </p:cNvSpPr>
            <p:nvPr/>
          </p:nvSpPr>
          <p:spPr bwMode="auto">
            <a:xfrm>
              <a:off x="3620" y="1407"/>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93" name="Oval 105"/>
            <p:cNvSpPr>
              <a:spLocks noChangeAspect="1" noChangeArrowheads="1"/>
            </p:cNvSpPr>
            <p:nvPr/>
          </p:nvSpPr>
          <p:spPr bwMode="auto">
            <a:xfrm>
              <a:off x="3453" y="1601"/>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94" name="Oval 106"/>
            <p:cNvSpPr>
              <a:spLocks noChangeAspect="1" noChangeArrowheads="1"/>
            </p:cNvSpPr>
            <p:nvPr/>
          </p:nvSpPr>
          <p:spPr bwMode="auto">
            <a:xfrm>
              <a:off x="3414" y="112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0395" name="Oval 107"/>
            <p:cNvSpPr>
              <a:spLocks noChangeAspect="1" noChangeArrowheads="1"/>
            </p:cNvSpPr>
            <p:nvPr/>
          </p:nvSpPr>
          <p:spPr bwMode="auto">
            <a:xfrm>
              <a:off x="3202" y="1130"/>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spTree>
    <p:extLst>
      <p:ext uri="{BB962C8B-B14F-4D97-AF65-F5344CB8AC3E}">
        <p14:creationId xmlns:p14="http://schemas.microsoft.com/office/powerpoint/2010/main" val="6066545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ln>
            <a:noFill/>
          </a:ln>
        </p:spPr>
        <p:txBody>
          <a:bodyPr/>
          <a:lstStyle/>
          <a:p>
            <a:r>
              <a:rPr lang="en-US" altLang="en-US" sz="5400" b="1" dirty="0">
                <a:solidFill>
                  <a:schemeClr val="tx1"/>
                </a:solidFill>
                <a:latin typeface="Arial" charset="0"/>
              </a:rPr>
              <a:t>20 Amino Acids</a:t>
            </a:r>
          </a:p>
        </p:txBody>
      </p:sp>
      <p:sp>
        <p:nvSpPr>
          <p:cNvPr id="141315" name="Oval 3"/>
          <p:cNvSpPr>
            <a:spLocks noChangeAspect="1" noChangeArrowheads="1"/>
          </p:cNvSpPr>
          <p:nvPr/>
        </p:nvSpPr>
        <p:spPr bwMode="auto">
          <a:xfrm>
            <a:off x="1255713" y="43243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16" name="Oval 4"/>
          <p:cNvSpPr>
            <a:spLocks noChangeAspect="1" noChangeArrowheads="1"/>
          </p:cNvSpPr>
          <p:nvPr/>
        </p:nvSpPr>
        <p:spPr bwMode="auto">
          <a:xfrm>
            <a:off x="1477963" y="4198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17" name="Oval 5"/>
          <p:cNvSpPr>
            <a:spLocks noChangeAspect="1" noChangeArrowheads="1"/>
          </p:cNvSpPr>
          <p:nvPr/>
        </p:nvSpPr>
        <p:spPr bwMode="auto">
          <a:xfrm>
            <a:off x="1047750" y="4184650"/>
            <a:ext cx="288925"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18" name="Oval 6"/>
          <p:cNvSpPr>
            <a:spLocks noChangeAspect="1" noChangeArrowheads="1"/>
          </p:cNvSpPr>
          <p:nvPr/>
        </p:nvSpPr>
        <p:spPr bwMode="auto">
          <a:xfrm>
            <a:off x="1260475" y="4537075"/>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19" name="Oval 7"/>
          <p:cNvSpPr>
            <a:spLocks noChangeAspect="1" noChangeArrowheads="1"/>
          </p:cNvSpPr>
          <p:nvPr/>
        </p:nvSpPr>
        <p:spPr bwMode="auto">
          <a:xfrm>
            <a:off x="1477963" y="3949700"/>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20" name="Oval 8"/>
          <p:cNvSpPr>
            <a:spLocks noChangeAspect="1" noChangeArrowheads="1"/>
          </p:cNvSpPr>
          <p:nvPr/>
        </p:nvSpPr>
        <p:spPr bwMode="auto">
          <a:xfrm>
            <a:off x="1417638" y="4705350"/>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21" name="Oval 9"/>
          <p:cNvSpPr>
            <a:spLocks noChangeAspect="1" noChangeArrowheads="1"/>
          </p:cNvSpPr>
          <p:nvPr/>
        </p:nvSpPr>
        <p:spPr bwMode="auto">
          <a:xfrm>
            <a:off x="1293813" y="49069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22" name="Oval 10"/>
          <p:cNvSpPr>
            <a:spLocks noChangeAspect="1" noChangeArrowheads="1"/>
          </p:cNvSpPr>
          <p:nvPr/>
        </p:nvSpPr>
        <p:spPr bwMode="auto">
          <a:xfrm>
            <a:off x="1441450" y="5089525"/>
            <a:ext cx="287338"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23" name="Oval 11"/>
          <p:cNvSpPr>
            <a:spLocks noChangeAspect="1" noChangeArrowheads="1"/>
          </p:cNvSpPr>
          <p:nvPr/>
        </p:nvSpPr>
        <p:spPr bwMode="auto">
          <a:xfrm>
            <a:off x="1346200" y="5310188"/>
            <a:ext cx="288925" cy="26193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24" name="Oval 12"/>
          <p:cNvSpPr>
            <a:spLocks noChangeAspect="1" noChangeArrowheads="1"/>
          </p:cNvSpPr>
          <p:nvPr/>
        </p:nvSpPr>
        <p:spPr bwMode="auto">
          <a:xfrm>
            <a:off x="585788" y="41576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25" name="Oval 13"/>
          <p:cNvSpPr>
            <a:spLocks noChangeAspect="1" noChangeArrowheads="1"/>
          </p:cNvSpPr>
          <p:nvPr/>
        </p:nvSpPr>
        <p:spPr bwMode="auto">
          <a:xfrm>
            <a:off x="808038" y="4283075"/>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26" name="Oval 14"/>
          <p:cNvSpPr>
            <a:spLocks noChangeAspect="1" noChangeArrowheads="1"/>
          </p:cNvSpPr>
          <p:nvPr/>
        </p:nvSpPr>
        <p:spPr bwMode="auto">
          <a:xfrm>
            <a:off x="377825" y="4298950"/>
            <a:ext cx="287338"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27" name="Oval 15"/>
          <p:cNvSpPr>
            <a:spLocks noChangeAspect="1" noChangeArrowheads="1"/>
          </p:cNvSpPr>
          <p:nvPr/>
        </p:nvSpPr>
        <p:spPr bwMode="auto">
          <a:xfrm>
            <a:off x="590550" y="3944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28" name="Oval 16"/>
          <p:cNvSpPr>
            <a:spLocks noChangeAspect="1" noChangeArrowheads="1"/>
          </p:cNvSpPr>
          <p:nvPr/>
        </p:nvSpPr>
        <p:spPr bwMode="auto">
          <a:xfrm>
            <a:off x="808038" y="4532313"/>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29" name="Oval 17"/>
          <p:cNvSpPr>
            <a:spLocks noChangeAspect="1" noChangeArrowheads="1"/>
          </p:cNvSpPr>
          <p:nvPr/>
        </p:nvSpPr>
        <p:spPr bwMode="auto">
          <a:xfrm>
            <a:off x="747713" y="3776663"/>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30" name="Oval 18"/>
          <p:cNvSpPr>
            <a:spLocks noChangeAspect="1" noChangeArrowheads="1"/>
          </p:cNvSpPr>
          <p:nvPr/>
        </p:nvSpPr>
        <p:spPr bwMode="auto">
          <a:xfrm>
            <a:off x="623888" y="35750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31" name="Oval 19"/>
          <p:cNvSpPr>
            <a:spLocks noChangeAspect="1" noChangeArrowheads="1"/>
          </p:cNvSpPr>
          <p:nvPr/>
        </p:nvSpPr>
        <p:spPr bwMode="auto">
          <a:xfrm>
            <a:off x="769938" y="3392488"/>
            <a:ext cx="288925" cy="263525"/>
          </a:xfrm>
          <a:prstGeom prst="ellipse">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32" name="Oval 20"/>
          <p:cNvSpPr>
            <a:spLocks noChangeAspect="1" noChangeArrowheads="1"/>
          </p:cNvSpPr>
          <p:nvPr/>
        </p:nvSpPr>
        <p:spPr bwMode="auto">
          <a:xfrm>
            <a:off x="676275" y="3173413"/>
            <a:ext cx="288925" cy="2619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nvGrpSpPr>
          <p:cNvPr id="141333" name="Group 21"/>
          <p:cNvGrpSpPr>
            <a:grpSpLocks/>
          </p:cNvGrpSpPr>
          <p:nvPr/>
        </p:nvGrpSpPr>
        <p:grpSpPr bwMode="auto">
          <a:xfrm>
            <a:off x="1417638" y="3275013"/>
            <a:ext cx="1309687" cy="1436687"/>
            <a:chOff x="1864" y="2063"/>
            <a:chExt cx="825" cy="905"/>
          </a:xfrm>
        </p:grpSpPr>
        <p:sp>
          <p:nvSpPr>
            <p:cNvPr id="141334" name="Oval 22"/>
            <p:cNvSpPr>
              <a:spLocks noChangeAspect="1" noChangeArrowheads="1"/>
            </p:cNvSpPr>
            <p:nvPr/>
          </p:nvSpPr>
          <p:spPr bwMode="auto">
            <a:xfrm>
              <a:off x="2200" y="2567"/>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35" name="Oval 23"/>
            <p:cNvSpPr>
              <a:spLocks noChangeAspect="1" noChangeArrowheads="1"/>
            </p:cNvSpPr>
            <p:nvPr/>
          </p:nvSpPr>
          <p:spPr bwMode="auto">
            <a:xfrm>
              <a:off x="2340" y="264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36" name="Oval 24"/>
            <p:cNvSpPr>
              <a:spLocks noChangeAspect="1" noChangeArrowheads="1"/>
            </p:cNvSpPr>
            <p:nvPr/>
          </p:nvSpPr>
          <p:spPr bwMode="auto">
            <a:xfrm>
              <a:off x="2069" y="2655"/>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37" name="Oval 25"/>
            <p:cNvSpPr>
              <a:spLocks noChangeAspect="1" noChangeArrowheads="1"/>
            </p:cNvSpPr>
            <p:nvPr/>
          </p:nvSpPr>
          <p:spPr bwMode="auto">
            <a:xfrm>
              <a:off x="2203" y="243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38" name="Oval 26"/>
            <p:cNvSpPr>
              <a:spLocks noChangeAspect="1" noChangeArrowheads="1"/>
            </p:cNvSpPr>
            <p:nvPr/>
          </p:nvSpPr>
          <p:spPr bwMode="auto">
            <a:xfrm>
              <a:off x="2508" y="260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39" name="Oval 27"/>
            <p:cNvSpPr>
              <a:spLocks noChangeAspect="1" noChangeArrowheads="1"/>
            </p:cNvSpPr>
            <p:nvPr/>
          </p:nvSpPr>
          <p:spPr bwMode="auto">
            <a:xfrm>
              <a:off x="2340" y="2803"/>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40" name="Oval 28"/>
            <p:cNvSpPr>
              <a:spLocks noChangeAspect="1" noChangeArrowheads="1"/>
            </p:cNvSpPr>
            <p:nvPr/>
          </p:nvSpPr>
          <p:spPr bwMode="auto">
            <a:xfrm>
              <a:off x="2106"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41" name="Oval 29"/>
            <p:cNvSpPr>
              <a:spLocks noChangeAspect="1" noChangeArrowheads="1"/>
            </p:cNvSpPr>
            <p:nvPr/>
          </p:nvSpPr>
          <p:spPr bwMode="auto">
            <a:xfrm>
              <a:off x="1944" y="231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42" name="Oval 30"/>
            <p:cNvSpPr>
              <a:spLocks noChangeAspect="1" noChangeArrowheads="1"/>
            </p:cNvSpPr>
            <p:nvPr/>
          </p:nvSpPr>
          <p:spPr bwMode="auto">
            <a:xfrm>
              <a:off x="1945"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43" name="Oval 31"/>
            <p:cNvSpPr>
              <a:spLocks noChangeAspect="1" noChangeArrowheads="1"/>
            </p:cNvSpPr>
            <p:nvPr/>
          </p:nvSpPr>
          <p:spPr bwMode="auto">
            <a:xfrm>
              <a:off x="2105" y="231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44" name="Oval 32"/>
            <p:cNvSpPr>
              <a:spLocks noChangeAspect="1" noChangeArrowheads="1"/>
            </p:cNvSpPr>
            <p:nvPr/>
          </p:nvSpPr>
          <p:spPr bwMode="auto">
            <a:xfrm>
              <a:off x="2196" y="218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45" name="Oval 33"/>
            <p:cNvSpPr>
              <a:spLocks noChangeAspect="1" noChangeArrowheads="1"/>
            </p:cNvSpPr>
            <p:nvPr/>
          </p:nvSpPr>
          <p:spPr bwMode="auto">
            <a:xfrm>
              <a:off x="1864" y="2184"/>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1346" name="Group 34"/>
          <p:cNvGrpSpPr>
            <a:grpSpLocks/>
          </p:cNvGrpSpPr>
          <p:nvPr/>
        </p:nvGrpSpPr>
        <p:grpSpPr bwMode="auto">
          <a:xfrm flipV="1">
            <a:off x="2427288" y="3911600"/>
            <a:ext cx="984250" cy="1231900"/>
            <a:chOff x="935" y="3260"/>
            <a:chExt cx="620" cy="776"/>
          </a:xfrm>
        </p:grpSpPr>
        <p:sp>
          <p:nvSpPr>
            <p:cNvPr id="141347" name="Oval 35"/>
            <p:cNvSpPr>
              <a:spLocks noChangeAspect="1" noChangeArrowheads="1"/>
            </p:cNvSpPr>
            <p:nvPr/>
          </p:nvSpPr>
          <p:spPr bwMode="auto">
            <a:xfrm>
              <a:off x="1065" y="363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48" name="Oval 36"/>
            <p:cNvSpPr>
              <a:spLocks noChangeAspect="1" noChangeArrowheads="1"/>
            </p:cNvSpPr>
            <p:nvPr/>
          </p:nvSpPr>
          <p:spPr bwMode="auto">
            <a:xfrm>
              <a:off x="1206" y="371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49" name="Oval 37"/>
            <p:cNvSpPr>
              <a:spLocks noChangeAspect="1" noChangeArrowheads="1"/>
            </p:cNvSpPr>
            <p:nvPr/>
          </p:nvSpPr>
          <p:spPr bwMode="auto">
            <a:xfrm>
              <a:off x="935" y="3723"/>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50" name="Oval 38"/>
            <p:cNvSpPr>
              <a:spLocks noChangeAspect="1" noChangeArrowheads="1"/>
            </p:cNvSpPr>
            <p:nvPr/>
          </p:nvSpPr>
          <p:spPr bwMode="auto">
            <a:xfrm>
              <a:off x="1069" y="350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51" name="Oval 39"/>
            <p:cNvSpPr>
              <a:spLocks noChangeAspect="1" noChangeArrowheads="1"/>
            </p:cNvSpPr>
            <p:nvPr/>
          </p:nvSpPr>
          <p:spPr bwMode="auto">
            <a:xfrm>
              <a:off x="1373" y="3676"/>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52" name="Oval 40"/>
            <p:cNvSpPr>
              <a:spLocks noChangeAspect="1" noChangeArrowheads="1"/>
            </p:cNvSpPr>
            <p:nvPr/>
          </p:nvSpPr>
          <p:spPr bwMode="auto">
            <a:xfrm>
              <a:off x="1206" y="387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53" name="Oval 41"/>
            <p:cNvSpPr>
              <a:spLocks noChangeAspect="1" noChangeArrowheads="1"/>
            </p:cNvSpPr>
            <p:nvPr/>
          </p:nvSpPr>
          <p:spPr bwMode="auto">
            <a:xfrm>
              <a:off x="1168" y="339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54" name="Oval 42"/>
            <p:cNvSpPr>
              <a:spLocks noChangeAspect="1" noChangeArrowheads="1"/>
            </p:cNvSpPr>
            <p:nvPr/>
          </p:nvSpPr>
          <p:spPr bwMode="auto">
            <a:xfrm>
              <a:off x="1131" y="326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55" name="Oval 43"/>
            <p:cNvSpPr>
              <a:spLocks noChangeAspect="1" noChangeArrowheads="1"/>
            </p:cNvSpPr>
            <p:nvPr/>
          </p:nvSpPr>
          <p:spPr bwMode="auto">
            <a:xfrm>
              <a:off x="956" y="3400"/>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1356" name="Group 44"/>
          <p:cNvGrpSpPr>
            <a:grpSpLocks/>
          </p:cNvGrpSpPr>
          <p:nvPr/>
        </p:nvGrpSpPr>
        <p:grpSpPr bwMode="auto">
          <a:xfrm>
            <a:off x="3119438" y="3702050"/>
            <a:ext cx="984250" cy="1017588"/>
            <a:chOff x="4011" y="3439"/>
            <a:chExt cx="620" cy="641"/>
          </a:xfrm>
        </p:grpSpPr>
        <p:sp>
          <p:nvSpPr>
            <p:cNvPr id="141357" name="Oval 45"/>
            <p:cNvSpPr>
              <a:spLocks noChangeAspect="1" noChangeArrowheads="1"/>
            </p:cNvSpPr>
            <p:nvPr/>
          </p:nvSpPr>
          <p:spPr bwMode="auto">
            <a:xfrm>
              <a:off x="4141" y="367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58" name="Oval 46"/>
            <p:cNvSpPr>
              <a:spLocks noChangeAspect="1" noChangeArrowheads="1"/>
            </p:cNvSpPr>
            <p:nvPr/>
          </p:nvSpPr>
          <p:spPr bwMode="auto">
            <a:xfrm>
              <a:off x="4282" y="3757"/>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59" name="Oval 47"/>
            <p:cNvSpPr>
              <a:spLocks noChangeAspect="1" noChangeArrowheads="1"/>
            </p:cNvSpPr>
            <p:nvPr/>
          </p:nvSpPr>
          <p:spPr bwMode="auto">
            <a:xfrm>
              <a:off x="4011" y="3767"/>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60" name="Oval 48"/>
            <p:cNvSpPr>
              <a:spLocks noChangeAspect="1" noChangeArrowheads="1"/>
            </p:cNvSpPr>
            <p:nvPr/>
          </p:nvSpPr>
          <p:spPr bwMode="auto">
            <a:xfrm>
              <a:off x="4145" y="354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61" name="Oval 49"/>
            <p:cNvSpPr>
              <a:spLocks noChangeAspect="1" noChangeArrowheads="1"/>
            </p:cNvSpPr>
            <p:nvPr/>
          </p:nvSpPr>
          <p:spPr bwMode="auto">
            <a:xfrm>
              <a:off x="4449" y="372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62" name="Oval 50"/>
            <p:cNvSpPr>
              <a:spLocks noChangeAspect="1" noChangeArrowheads="1"/>
            </p:cNvSpPr>
            <p:nvPr/>
          </p:nvSpPr>
          <p:spPr bwMode="auto">
            <a:xfrm>
              <a:off x="4282" y="3914"/>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63" name="Oval 51"/>
            <p:cNvSpPr>
              <a:spLocks noChangeAspect="1" noChangeArrowheads="1"/>
            </p:cNvSpPr>
            <p:nvPr/>
          </p:nvSpPr>
          <p:spPr bwMode="auto">
            <a:xfrm>
              <a:off x="4244" y="343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64" name="Oval 52"/>
            <p:cNvSpPr>
              <a:spLocks noChangeAspect="1" noChangeArrowheads="1"/>
            </p:cNvSpPr>
            <p:nvPr/>
          </p:nvSpPr>
          <p:spPr bwMode="auto">
            <a:xfrm>
              <a:off x="4032" y="3444"/>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1365" name="Group 53"/>
          <p:cNvGrpSpPr>
            <a:grpSpLocks/>
          </p:cNvGrpSpPr>
          <p:nvPr/>
        </p:nvGrpSpPr>
        <p:grpSpPr bwMode="auto">
          <a:xfrm flipV="1">
            <a:off x="3765550" y="3910013"/>
            <a:ext cx="1027113" cy="1846262"/>
            <a:chOff x="4838" y="561"/>
            <a:chExt cx="647" cy="1163"/>
          </a:xfrm>
        </p:grpSpPr>
        <p:sp>
          <p:nvSpPr>
            <p:cNvPr id="141366" name="Oval 54"/>
            <p:cNvSpPr>
              <a:spLocks noChangeAspect="1" noChangeArrowheads="1"/>
            </p:cNvSpPr>
            <p:nvPr/>
          </p:nvSpPr>
          <p:spPr bwMode="auto">
            <a:xfrm>
              <a:off x="4996" y="132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67" name="Oval 55"/>
            <p:cNvSpPr>
              <a:spLocks noChangeAspect="1" noChangeArrowheads="1"/>
            </p:cNvSpPr>
            <p:nvPr/>
          </p:nvSpPr>
          <p:spPr bwMode="auto">
            <a:xfrm>
              <a:off x="5137" y="1401"/>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68" name="Oval 56"/>
            <p:cNvSpPr>
              <a:spLocks noChangeAspect="1" noChangeArrowheads="1"/>
            </p:cNvSpPr>
            <p:nvPr/>
          </p:nvSpPr>
          <p:spPr bwMode="auto">
            <a:xfrm>
              <a:off x="4865" y="1411"/>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69" name="Oval 57"/>
            <p:cNvSpPr>
              <a:spLocks noChangeAspect="1" noChangeArrowheads="1"/>
            </p:cNvSpPr>
            <p:nvPr/>
          </p:nvSpPr>
          <p:spPr bwMode="auto">
            <a:xfrm>
              <a:off x="4999" y="118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70" name="Oval 58"/>
            <p:cNvSpPr>
              <a:spLocks noChangeAspect="1" noChangeArrowheads="1"/>
            </p:cNvSpPr>
            <p:nvPr/>
          </p:nvSpPr>
          <p:spPr bwMode="auto">
            <a:xfrm>
              <a:off x="5304" y="136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71" name="Oval 59"/>
            <p:cNvSpPr>
              <a:spLocks noChangeAspect="1" noChangeArrowheads="1"/>
            </p:cNvSpPr>
            <p:nvPr/>
          </p:nvSpPr>
          <p:spPr bwMode="auto">
            <a:xfrm>
              <a:off x="5137" y="155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72" name="Oval 60"/>
            <p:cNvSpPr>
              <a:spLocks noChangeAspect="1" noChangeArrowheads="1"/>
            </p:cNvSpPr>
            <p:nvPr/>
          </p:nvSpPr>
          <p:spPr bwMode="auto">
            <a:xfrm>
              <a:off x="5098" y="108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73" name="Oval 61"/>
            <p:cNvSpPr>
              <a:spLocks noChangeAspect="1" noChangeArrowheads="1"/>
            </p:cNvSpPr>
            <p:nvPr/>
          </p:nvSpPr>
          <p:spPr bwMode="auto">
            <a:xfrm>
              <a:off x="5020" y="95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74" name="Oval 62"/>
            <p:cNvSpPr>
              <a:spLocks noChangeAspect="1" noChangeArrowheads="1"/>
            </p:cNvSpPr>
            <p:nvPr/>
          </p:nvSpPr>
          <p:spPr bwMode="auto">
            <a:xfrm>
              <a:off x="5001" y="70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75" name="Oval 63"/>
            <p:cNvSpPr>
              <a:spLocks noChangeAspect="1" noChangeArrowheads="1"/>
            </p:cNvSpPr>
            <p:nvPr/>
          </p:nvSpPr>
          <p:spPr bwMode="auto">
            <a:xfrm>
              <a:off x="5086" y="828"/>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76" name="Oval 64"/>
            <p:cNvSpPr>
              <a:spLocks noChangeAspect="1" noChangeArrowheads="1"/>
            </p:cNvSpPr>
            <p:nvPr/>
          </p:nvSpPr>
          <p:spPr bwMode="auto">
            <a:xfrm>
              <a:off x="4838" y="70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77" name="Oval 65"/>
            <p:cNvSpPr>
              <a:spLocks noChangeAspect="1" noChangeArrowheads="1"/>
            </p:cNvSpPr>
            <p:nvPr/>
          </p:nvSpPr>
          <p:spPr bwMode="auto">
            <a:xfrm>
              <a:off x="5044" y="561"/>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1378" name="Group 66"/>
          <p:cNvGrpSpPr>
            <a:grpSpLocks/>
          </p:cNvGrpSpPr>
          <p:nvPr/>
        </p:nvGrpSpPr>
        <p:grpSpPr bwMode="auto">
          <a:xfrm>
            <a:off x="4498975" y="3856038"/>
            <a:ext cx="984250" cy="850900"/>
            <a:chOff x="824" y="1176"/>
            <a:chExt cx="620" cy="536"/>
          </a:xfrm>
        </p:grpSpPr>
        <p:sp>
          <p:nvSpPr>
            <p:cNvPr id="141379" name="Oval 67"/>
            <p:cNvSpPr>
              <a:spLocks noChangeAspect="1" noChangeArrowheads="1"/>
            </p:cNvSpPr>
            <p:nvPr/>
          </p:nvSpPr>
          <p:spPr bwMode="auto">
            <a:xfrm>
              <a:off x="955" y="131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80" name="Oval 68"/>
            <p:cNvSpPr>
              <a:spLocks noChangeAspect="1" noChangeArrowheads="1"/>
            </p:cNvSpPr>
            <p:nvPr/>
          </p:nvSpPr>
          <p:spPr bwMode="auto">
            <a:xfrm>
              <a:off x="1096" y="1389"/>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81" name="Oval 69"/>
            <p:cNvSpPr>
              <a:spLocks noChangeAspect="1" noChangeArrowheads="1"/>
            </p:cNvSpPr>
            <p:nvPr/>
          </p:nvSpPr>
          <p:spPr bwMode="auto">
            <a:xfrm>
              <a:off x="824" y="1398"/>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82" name="Oval 70"/>
            <p:cNvSpPr>
              <a:spLocks noChangeAspect="1" noChangeArrowheads="1"/>
            </p:cNvSpPr>
            <p:nvPr/>
          </p:nvSpPr>
          <p:spPr bwMode="auto">
            <a:xfrm>
              <a:off x="959" y="117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83" name="Oval 71"/>
            <p:cNvSpPr>
              <a:spLocks noChangeAspect="1" noChangeArrowheads="1"/>
            </p:cNvSpPr>
            <p:nvPr/>
          </p:nvSpPr>
          <p:spPr bwMode="auto">
            <a:xfrm>
              <a:off x="1263" y="1352"/>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84" name="Oval 72"/>
            <p:cNvSpPr>
              <a:spLocks noChangeAspect="1" noChangeArrowheads="1"/>
            </p:cNvSpPr>
            <p:nvPr/>
          </p:nvSpPr>
          <p:spPr bwMode="auto">
            <a:xfrm>
              <a:off x="1096" y="1546"/>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1385" name="Group 73"/>
          <p:cNvGrpSpPr>
            <a:grpSpLocks/>
          </p:cNvGrpSpPr>
          <p:nvPr/>
        </p:nvGrpSpPr>
        <p:grpSpPr bwMode="auto">
          <a:xfrm flipV="1">
            <a:off x="5199063" y="3903663"/>
            <a:ext cx="984250" cy="638175"/>
            <a:chOff x="129" y="1326"/>
            <a:chExt cx="620" cy="402"/>
          </a:xfrm>
        </p:grpSpPr>
        <p:sp>
          <p:nvSpPr>
            <p:cNvPr id="141386" name="Oval 74"/>
            <p:cNvSpPr>
              <a:spLocks noChangeAspect="1" noChangeArrowheads="1"/>
            </p:cNvSpPr>
            <p:nvPr/>
          </p:nvSpPr>
          <p:spPr bwMode="auto">
            <a:xfrm>
              <a:off x="260" y="132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87" name="Oval 75"/>
            <p:cNvSpPr>
              <a:spLocks noChangeAspect="1" noChangeArrowheads="1"/>
            </p:cNvSpPr>
            <p:nvPr/>
          </p:nvSpPr>
          <p:spPr bwMode="auto">
            <a:xfrm>
              <a:off x="401" y="140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88" name="Oval 76"/>
            <p:cNvSpPr>
              <a:spLocks noChangeAspect="1" noChangeArrowheads="1"/>
            </p:cNvSpPr>
            <p:nvPr/>
          </p:nvSpPr>
          <p:spPr bwMode="auto">
            <a:xfrm>
              <a:off x="129" y="1415"/>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89" name="Oval 77"/>
            <p:cNvSpPr>
              <a:spLocks noChangeAspect="1" noChangeArrowheads="1"/>
            </p:cNvSpPr>
            <p:nvPr/>
          </p:nvSpPr>
          <p:spPr bwMode="auto">
            <a:xfrm>
              <a:off x="568" y="136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90" name="Oval 78"/>
            <p:cNvSpPr>
              <a:spLocks noChangeAspect="1" noChangeArrowheads="1"/>
            </p:cNvSpPr>
            <p:nvPr/>
          </p:nvSpPr>
          <p:spPr bwMode="auto">
            <a:xfrm>
              <a:off x="401" y="1562"/>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1391" name="Group 79"/>
          <p:cNvGrpSpPr>
            <a:grpSpLocks/>
          </p:cNvGrpSpPr>
          <p:nvPr/>
        </p:nvGrpSpPr>
        <p:grpSpPr bwMode="auto">
          <a:xfrm>
            <a:off x="5895975" y="3094038"/>
            <a:ext cx="984250" cy="1622425"/>
            <a:chOff x="1062" y="1977"/>
            <a:chExt cx="620" cy="1022"/>
          </a:xfrm>
        </p:grpSpPr>
        <p:sp>
          <p:nvSpPr>
            <p:cNvPr id="141392" name="Oval 80"/>
            <p:cNvSpPr>
              <a:spLocks noChangeAspect="1" noChangeArrowheads="1"/>
            </p:cNvSpPr>
            <p:nvPr/>
          </p:nvSpPr>
          <p:spPr bwMode="auto">
            <a:xfrm>
              <a:off x="1193" y="2597"/>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93" name="Oval 81"/>
            <p:cNvSpPr>
              <a:spLocks noChangeAspect="1" noChangeArrowheads="1"/>
            </p:cNvSpPr>
            <p:nvPr/>
          </p:nvSpPr>
          <p:spPr bwMode="auto">
            <a:xfrm>
              <a:off x="1333" y="267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94" name="Oval 82"/>
            <p:cNvSpPr>
              <a:spLocks noChangeAspect="1" noChangeArrowheads="1"/>
            </p:cNvSpPr>
            <p:nvPr/>
          </p:nvSpPr>
          <p:spPr bwMode="auto">
            <a:xfrm>
              <a:off x="1062" y="268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95" name="Oval 83"/>
            <p:cNvSpPr>
              <a:spLocks noChangeAspect="1" noChangeArrowheads="1"/>
            </p:cNvSpPr>
            <p:nvPr/>
          </p:nvSpPr>
          <p:spPr bwMode="auto">
            <a:xfrm>
              <a:off x="1196" y="246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96" name="Oval 84"/>
            <p:cNvSpPr>
              <a:spLocks noChangeAspect="1" noChangeArrowheads="1"/>
            </p:cNvSpPr>
            <p:nvPr/>
          </p:nvSpPr>
          <p:spPr bwMode="auto">
            <a:xfrm>
              <a:off x="1501" y="2639"/>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97" name="Oval 85"/>
            <p:cNvSpPr>
              <a:spLocks noChangeAspect="1" noChangeArrowheads="1"/>
            </p:cNvSpPr>
            <p:nvPr/>
          </p:nvSpPr>
          <p:spPr bwMode="auto">
            <a:xfrm>
              <a:off x="1333" y="2833"/>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98" name="Oval 86"/>
            <p:cNvSpPr>
              <a:spLocks noChangeAspect="1" noChangeArrowheads="1"/>
            </p:cNvSpPr>
            <p:nvPr/>
          </p:nvSpPr>
          <p:spPr bwMode="auto">
            <a:xfrm>
              <a:off x="1295" y="2358"/>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399" name="Oval 87"/>
            <p:cNvSpPr>
              <a:spLocks noChangeAspect="1" noChangeArrowheads="1"/>
            </p:cNvSpPr>
            <p:nvPr/>
          </p:nvSpPr>
          <p:spPr bwMode="auto">
            <a:xfrm>
              <a:off x="1217" y="223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400" name="Oval 88"/>
            <p:cNvSpPr>
              <a:spLocks noChangeAspect="1" noChangeArrowheads="1"/>
            </p:cNvSpPr>
            <p:nvPr/>
          </p:nvSpPr>
          <p:spPr bwMode="auto">
            <a:xfrm>
              <a:off x="1310" y="2116"/>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401" name="Oval 89"/>
            <p:cNvSpPr>
              <a:spLocks noChangeAspect="1" noChangeArrowheads="1"/>
            </p:cNvSpPr>
            <p:nvPr/>
          </p:nvSpPr>
          <p:spPr bwMode="auto">
            <a:xfrm>
              <a:off x="1250" y="1977"/>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1402" name="Group 90"/>
          <p:cNvGrpSpPr>
            <a:grpSpLocks/>
          </p:cNvGrpSpPr>
          <p:nvPr/>
        </p:nvGrpSpPr>
        <p:grpSpPr bwMode="auto">
          <a:xfrm flipV="1">
            <a:off x="6589713" y="3921125"/>
            <a:ext cx="984250" cy="1017588"/>
            <a:chOff x="4901" y="3439"/>
            <a:chExt cx="620" cy="641"/>
          </a:xfrm>
        </p:grpSpPr>
        <p:sp>
          <p:nvSpPr>
            <p:cNvPr id="141403" name="Oval 91"/>
            <p:cNvSpPr>
              <a:spLocks noChangeAspect="1" noChangeArrowheads="1"/>
            </p:cNvSpPr>
            <p:nvPr/>
          </p:nvSpPr>
          <p:spPr bwMode="auto">
            <a:xfrm>
              <a:off x="5032" y="3678"/>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404" name="Oval 92"/>
            <p:cNvSpPr>
              <a:spLocks noChangeAspect="1" noChangeArrowheads="1"/>
            </p:cNvSpPr>
            <p:nvPr/>
          </p:nvSpPr>
          <p:spPr bwMode="auto">
            <a:xfrm>
              <a:off x="5173" y="3757"/>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405" name="Oval 93"/>
            <p:cNvSpPr>
              <a:spLocks noChangeAspect="1" noChangeArrowheads="1"/>
            </p:cNvSpPr>
            <p:nvPr/>
          </p:nvSpPr>
          <p:spPr bwMode="auto">
            <a:xfrm>
              <a:off x="4901" y="3767"/>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406" name="Oval 94"/>
            <p:cNvSpPr>
              <a:spLocks noChangeAspect="1" noChangeArrowheads="1"/>
            </p:cNvSpPr>
            <p:nvPr/>
          </p:nvSpPr>
          <p:spPr bwMode="auto">
            <a:xfrm>
              <a:off x="5035" y="354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407" name="Oval 95"/>
            <p:cNvSpPr>
              <a:spLocks noChangeAspect="1" noChangeArrowheads="1"/>
            </p:cNvSpPr>
            <p:nvPr/>
          </p:nvSpPr>
          <p:spPr bwMode="auto">
            <a:xfrm>
              <a:off x="5340" y="3720"/>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408" name="Oval 96"/>
            <p:cNvSpPr>
              <a:spLocks noChangeAspect="1" noChangeArrowheads="1"/>
            </p:cNvSpPr>
            <p:nvPr/>
          </p:nvSpPr>
          <p:spPr bwMode="auto">
            <a:xfrm>
              <a:off x="5173" y="391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409" name="Oval 97"/>
            <p:cNvSpPr>
              <a:spLocks noChangeAspect="1" noChangeArrowheads="1"/>
            </p:cNvSpPr>
            <p:nvPr/>
          </p:nvSpPr>
          <p:spPr bwMode="auto">
            <a:xfrm>
              <a:off x="5134" y="3439"/>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410" name="Oval 98"/>
            <p:cNvSpPr>
              <a:spLocks noChangeAspect="1" noChangeArrowheads="1"/>
            </p:cNvSpPr>
            <p:nvPr/>
          </p:nvSpPr>
          <p:spPr bwMode="auto">
            <a:xfrm>
              <a:off x="4922" y="3444"/>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1411" name="Group 99"/>
          <p:cNvGrpSpPr>
            <a:grpSpLocks/>
          </p:cNvGrpSpPr>
          <p:nvPr/>
        </p:nvGrpSpPr>
        <p:grpSpPr bwMode="auto">
          <a:xfrm>
            <a:off x="7286625" y="3702050"/>
            <a:ext cx="984250" cy="1017588"/>
            <a:chOff x="3181" y="1125"/>
            <a:chExt cx="620" cy="641"/>
          </a:xfrm>
        </p:grpSpPr>
        <p:sp>
          <p:nvSpPr>
            <p:cNvPr id="141412" name="Oval 100"/>
            <p:cNvSpPr>
              <a:spLocks noChangeAspect="1" noChangeArrowheads="1"/>
            </p:cNvSpPr>
            <p:nvPr/>
          </p:nvSpPr>
          <p:spPr bwMode="auto">
            <a:xfrm>
              <a:off x="3312" y="136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413" name="Oval 101"/>
            <p:cNvSpPr>
              <a:spLocks noChangeAspect="1" noChangeArrowheads="1"/>
            </p:cNvSpPr>
            <p:nvPr/>
          </p:nvSpPr>
          <p:spPr bwMode="auto">
            <a:xfrm>
              <a:off x="3453" y="144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414" name="Oval 102"/>
            <p:cNvSpPr>
              <a:spLocks noChangeAspect="1" noChangeArrowheads="1"/>
            </p:cNvSpPr>
            <p:nvPr/>
          </p:nvSpPr>
          <p:spPr bwMode="auto">
            <a:xfrm>
              <a:off x="3181" y="1453"/>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415" name="Oval 103"/>
            <p:cNvSpPr>
              <a:spLocks noChangeAspect="1" noChangeArrowheads="1"/>
            </p:cNvSpPr>
            <p:nvPr/>
          </p:nvSpPr>
          <p:spPr bwMode="auto">
            <a:xfrm>
              <a:off x="3316" y="1231"/>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416" name="Oval 104"/>
            <p:cNvSpPr>
              <a:spLocks noChangeAspect="1" noChangeArrowheads="1"/>
            </p:cNvSpPr>
            <p:nvPr/>
          </p:nvSpPr>
          <p:spPr bwMode="auto">
            <a:xfrm>
              <a:off x="3620" y="1407"/>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417" name="Oval 105"/>
            <p:cNvSpPr>
              <a:spLocks noChangeAspect="1" noChangeArrowheads="1"/>
            </p:cNvSpPr>
            <p:nvPr/>
          </p:nvSpPr>
          <p:spPr bwMode="auto">
            <a:xfrm>
              <a:off x="3453" y="1601"/>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418" name="Oval 106"/>
            <p:cNvSpPr>
              <a:spLocks noChangeAspect="1" noChangeArrowheads="1"/>
            </p:cNvSpPr>
            <p:nvPr/>
          </p:nvSpPr>
          <p:spPr bwMode="auto">
            <a:xfrm>
              <a:off x="3414" y="112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1419" name="Oval 107"/>
            <p:cNvSpPr>
              <a:spLocks noChangeAspect="1" noChangeArrowheads="1"/>
            </p:cNvSpPr>
            <p:nvPr/>
          </p:nvSpPr>
          <p:spPr bwMode="auto">
            <a:xfrm>
              <a:off x="3202" y="1130"/>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spTree>
    <p:extLst>
      <p:ext uri="{BB962C8B-B14F-4D97-AF65-F5344CB8AC3E}">
        <p14:creationId xmlns:p14="http://schemas.microsoft.com/office/powerpoint/2010/main" val="10495766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ln>
            <a:noFill/>
          </a:ln>
        </p:spPr>
        <p:txBody>
          <a:bodyPr/>
          <a:lstStyle/>
          <a:p>
            <a:r>
              <a:rPr lang="en-US" altLang="en-US" sz="5400" b="1" dirty="0">
                <a:solidFill>
                  <a:schemeClr val="tx1"/>
                </a:solidFill>
                <a:latin typeface="Arial" charset="0"/>
              </a:rPr>
              <a:t>20 Amino Acids</a:t>
            </a:r>
          </a:p>
        </p:txBody>
      </p:sp>
      <p:sp>
        <p:nvSpPr>
          <p:cNvPr id="142339" name="Oval 3"/>
          <p:cNvSpPr>
            <a:spLocks noChangeAspect="1" noChangeArrowheads="1"/>
          </p:cNvSpPr>
          <p:nvPr/>
        </p:nvSpPr>
        <p:spPr bwMode="auto">
          <a:xfrm>
            <a:off x="1255713" y="43243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40" name="Oval 4"/>
          <p:cNvSpPr>
            <a:spLocks noChangeAspect="1" noChangeArrowheads="1"/>
          </p:cNvSpPr>
          <p:nvPr/>
        </p:nvSpPr>
        <p:spPr bwMode="auto">
          <a:xfrm>
            <a:off x="1477963" y="4198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41" name="Oval 5"/>
          <p:cNvSpPr>
            <a:spLocks noChangeAspect="1" noChangeArrowheads="1"/>
          </p:cNvSpPr>
          <p:nvPr/>
        </p:nvSpPr>
        <p:spPr bwMode="auto">
          <a:xfrm>
            <a:off x="1047750" y="4184650"/>
            <a:ext cx="288925"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42" name="Oval 6"/>
          <p:cNvSpPr>
            <a:spLocks noChangeAspect="1" noChangeArrowheads="1"/>
          </p:cNvSpPr>
          <p:nvPr/>
        </p:nvSpPr>
        <p:spPr bwMode="auto">
          <a:xfrm>
            <a:off x="1260475" y="4537075"/>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43" name="Oval 7"/>
          <p:cNvSpPr>
            <a:spLocks noChangeAspect="1" noChangeArrowheads="1"/>
          </p:cNvSpPr>
          <p:nvPr/>
        </p:nvSpPr>
        <p:spPr bwMode="auto">
          <a:xfrm>
            <a:off x="1477963" y="3949700"/>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44" name="Oval 8"/>
          <p:cNvSpPr>
            <a:spLocks noChangeAspect="1" noChangeArrowheads="1"/>
          </p:cNvSpPr>
          <p:nvPr/>
        </p:nvSpPr>
        <p:spPr bwMode="auto">
          <a:xfrm>
            <a:off x="1417638" y="4705350"/>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45" name="Oval 9"/>
          <p:cNvSpPr>
            <a:spLocks noChangeAspect="1" noChangeArrowheads="1"/>
          </p:cNvSpPr>
          <p:nvPr/>
        </p:nvSpPr>
        <p:spPr bwMode="auto">
          <a:xfrm>
            <a:off x="1293813" y="49069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46" name="Oval 10"/>
          <p:cNvSpPr>
            <a:spLocks noChangeAspect="1" noChangeArrowheads="1"/>
          </p:cNvSpPr>
          <p:nvPr/>
        </p:nvSpPr>
        <p:spPr bwMode="auto">
          <a:xfrm>
            <a:off x="1441450" y="5089525"/>
            <a:ext cx="287338"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47" name="Oval 11"/>
          <p:cNvSpPr>
            <a:spLocks noChangeAspect="1" noChangeArrowheads="1"/>
          </p:cNvSpPr>
          <p:nvPr/>
        </p:nvSpPr>
        <p:spPr bwMode="auto">
          <a:xfrm>
            <a:off x="1346200" y="5310188"/>
            <a:ext cx="288925" cy="26193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48" name="Oval 12"/>
          <p:cNvSpPr>
            <a:spLocks noChangeAspect="1" noChangeArrowheads="1"/>
          </p:cNvSpPr>
          <p:nvPr/>
        </p:nvSpPr>
        <p:spPr bwMode="auto">
          <a:xfrm>
            <a:off x="585788" y="41576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49" name="Oval 13"/>
          <p:cNvSpPr>
            <a:spLocks noChangeAspect="1" noChangeArrowheads="1"/>
          </p:cNvSpPr>
          <p:nvPr/>
        </p:nvSpPr>
        <p:spPr bwMode="auto">
          <a:xfrm>
            <a:off x="808038" y="4283075"/>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50" name="Oval 14"/>
          <p:cNvSpPr>
            <a:spLocks noChangeAspect="1" noChangeArrowheads="1"/>
          </p:cNvSpPr>
          <p:nvPr/>
        </p:nvSpPr>
        <p:spPr bwMode="auto">
          <a:xfrm>
            <a:off x="377825" y="4298950"/>
            <a:ext cx="287338"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51" name="Oval 15"/>
          <p:cNvSpPr>
            <a:spLocks noChangeAspect="1" noChangeArrowheads="1"/>
          </p:cNvSpPr>
          <p:nvPr/>
        </p:nvSpPr>
        <p:spPr bwMode="auto">
          <a:xfrm>
            <a:off x="590550" y="3944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52" name="Oval 16"/>
          <p:cNvSpPr>
            <a:spLocks noChangeAspect="1" noChangeArrowheads="1"/>
          </p:cNvSpPr>
          <p:nvPr/>
        </p:nvSpPr>
        <p:spPr bwMode="auto">
          <a:xfrm>
            <a:off x="808038" y="4532313"/>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53" name="Oval 17"/>
          <p:cNvSpPr>
            <a:spLocks noChangeAspect="1" noChangeArrowheads="1"/>
          </p:cNvSpPr>
          <p:nvPr/>
        </p:nvSpPr>
        <p:spPr bwMode="auto">
          <a:xfrm>
            <a:off x="747713" y="3776663"/>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54" name="Oval 18"/>
          <p:cNvSpPr>
            <a:spLocks noChangeAspect="1" noChangeArrowheads="1"/>
          </p:cNvSpPr>
          <p:nvPr/>
        </p:nvSpPr>
        <p:spPr bwMode="auto">
          <a:xfrm>
            <a:off x="623888" y="35750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55" name="Oval 19"/>
          <p:cNvSpPr>
            <a:spLocks noChangeAspect="1" noChangeArrowheads="1"/>
          </p:cNvSpPr>
          <p:nvPr/>
        </p:nvSpPr>
        <p:spPr bwMode="auto">
          <a:xfrm>
            <a:off x="769938" y="3392488"/>
            <a:ext cx="288925" cy="263525"/>
          </a:xfrm>
          <a:prstGeom prst="ellipse">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56" name="Oval 20"/>
          <p:cNvSpPr>
            <a:spLocks noChangeAspect="1" noChangeArrowheads="1"/>
          </p:cNvSpPr>
          <p:nvPr/>
        </p:nvSpPr>
        <p:spPr bwMode="auto">
          <a:xfrm>
            <a:off x="676275" y="3173413"/>
            <a:ext cx="288925" cy="2619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nvGrpSpPr>
          <p:cNvPr id="142357" name="Group 21"/>
          <p:cNvGrpSpPr>
            <a:grpSpLocks/>
          </p:cNvGrpSpPr>
          <p:nvPr/>
        </p:nvGrpSpPr>
        <p:grpSpPr bwMode="auto">
          <a:xfrm>
            <a:off x="1417638" y="3275013"/>
            <a:ext cx="1309687" cy="1436687"/>
            <a:chOff x="1864" y="2063"/>
            <a:chExt cx="825" cy="905"/>
          </a:xfrm>
        </p:grpSpPr>
        <p:sp>
          <p:nvSpPr>
            <p:cNvPr id="142358" name="Oval 22"/>
            <p:cNvSpPr>
              <a:spLocks noChangeAspect="1" noChangeArrowheads="1"/>
            </p:cNvSpPr>
            <p:nvPr/>
          </p:nvSpPr>
          <p:spPr bwMode="auto">
            <a:xfrm>
              <a:off x="2200" y="2567"/>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59" name="Oval 23"/>
            <p:cNvSpPr>
              <a:spLocks noChangeAspect="1" noChangeArrowheads="1"/>
            </p:cNvSpPr>
            <p:nvPr/>
          </p:nvSpPr>
          <p:spPr bwMode="auto">
            <a:xfrm>
              <a:off x="2340" y="264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60" name="Oval 24"/>
            <p:cNvSpPr>
              <a:spLocks noChangeAspect="1" noChangeArrowheads="1"/>
            </p:cNvSpPr>
            <p:nvPr/>
          </p:nvSpPr>
          <p:spPr bwMode="auto">
            <a:xfrm>
              <a:off x="2069" y="2655"/>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61" name="Oval 25"/>
            <p:cNvSpPr>
              <a:spLocks noChangeAspect="1" noChangeArrowheads="1"/>
            </p:cNvSpPr>
            <p:nvPr/>
          </p:nvSpPr>
          <p:spPr bwMode="auto">
            <a:xfrm>
              <a:off x="2203" y="243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62" name="Oval 26"/>
            <p:cNvSpPr>
              <a:spLocks noChangeAspect="1" noChangeArrowheads="1"/>
            </p:cNvSpPr>
            <p:nvPr/>
          </p:nvSpPr>
          <p:spPr bwMode="auto">
            <a:xfrm>
              <a:off x="2508" y="260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63" name="Oval 27"/>
            <p:cNvSpPr>
              <a:spLocks noChangeAspect="1" noChangeArrowheads="1"/>
            </p:cNvSpPr>
            <p:nvPr/>
          </p:nvSpPr>
          <p:spPr bwMode="auto">
            <a:xfrm>
              <a:off x="2340" y="2803"/>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64" name="Oval 28"/>
            <p:cNvSpPr>
              <a:spLocks noChangeAspect="1" noChangeArrowheads="1"/>
            </p:cNvSpPr>
            <p:nvPr/>
          </p:nvSpPr>
          <p:spPr bwMode="auto">
            <a:xfrm>
              <a:off x="2106"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65" name="Oval 29"/>
            <p:cNvSpPr>
              <a:spLocks noChangeAspect="1" noChangeArrowheads="1"/>
            </p:cNvSpPr>
            <p:nvPr/>
          </p:nvSpPr>
          <p:spPr bwMode="auto">
            <a:xfrm>
              <a:off x="1944" y="231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66" name="Oval 30"/>
            <p:cNvSpPr>
              <a:spLocks noChangeAspect="1" noChangeArrowheads="1"/>
            </p:cNvSpPr>
            <p:nvPr/>
          </p:nvSpPr>
          <p:spPr bwMode="auto">
            <a:xfrm>
              <a:off x="1945"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67" name="Oval 31"/>
            <p:cNvSpPr>
              <a:spLocks noChangeAspect="1" noChangeArrowheads="1"/>
            </p:cNvSpPr>
            <p:nvPr/>
          </p:nvSpPr>
          <p:spPr bwMode="auto">
            <a:xfrm>
              <a:off x="2105" y="231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68" name="Oval 32"/>
            <p:cNvSpPr>
              <a:spLocks noChangeAspect="1" noChangeArrowheads="1"/>
            </p:cNvSpPr>
            <p:nvPr/>
          </p:nvSpPr>
          <p:spPr bwMode="auto">
            <a:xfrm>
              <a:off x="2196" y="218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69" name="Oval 33"/>
            <p:cNvSpPr>
              <a:spLocks noChangeAspect="1" noChangeArrowheads="1"/>
            </p:cNvSpPr>
            <p:nvPr/>
          </p:nvSpPr>
          <p:spPr bwMode="auto">
            <a:xfrm>
              <a:off x="1864" y="2184"/>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2370" name="Group 34"/>
          <p:cNvGrpSpPr>
            <a:grpSpLocks/>
          </p:cNvGrpSpPr>
          <p:nvPr/>
        </p:nvGrpSpPr>
        <p:grpSpPr bwMode="auto">
          <a:xfrm flipV="1">
            <a:off x="2427288" y="3911600"/>
            <a:ext cx="984250" cy="1231900"/>
            <a:chOff x="935" y="3260"/>
            <a:chExt cx="620" cy="776"/>
          </a:xfrm>
        </p:grpSpPr>
        <p:sp>
          <p:nvSpPr>
            <p:cNvPr id="142371" name="Oval 35"/>
            <p:cNvSpPr>
              <a:spLocks noChangeAspect="1" noChangeArrowheads="1"/>
            </p:cNvSpPr>
            <p:nvPr/>
          </p:nvSpPr>
          <p:spPr bwMode="auto">
            <a:xfrm>
              <a:off x="1065" y="363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72" name="Oval 36"/>
            <p:cNvSpPr>
              <a:spLocks noChangeAspect="1" noChangeArrowheads="1"/>
            </p:cNvSpPr>
            <p:nvPr/>
          </p:nvSpPr>
          <p:spPr bwMode="auto">
            <a:xfrm>
              <a:off x="1206" y="371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73" name="Oval 37"/>
            <p:cNvSpPr>
              <a:spLocks noChangeAspect="1" noChangeArrowheads="1"/>
            </p:cNvSpPr>
            <p:nvPr/>
          </p:nvSpPr>
          <p:spPr bwMode="auto">
            <a:xfrm>
              <a:off x="935" y="3723"/>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74" name="Oval 38"/>
            <p:cNvSpPr>
              <a:spLocks noChangeAspect="1" noChangeArrowheads="1"/>
            </p:cNvSpPr>
            <p:nvPr/>
          </p:nvSpPr>
          <p:spPr bwMode="auto">
            <a:xfrm>
              <a:off x="1069" y="350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75" name="Oval 39"/>
            <p:cNvSpPr>
              <a:spLocks noChangeAspect="1" noChangeArrowheads="1"/>
            </p:cNvSpPr>
            <p:nvPr/>
          </p:nvSpPr>
          <p:spPr bwMode="auto">
            <a:xfrm>
              <a:off x="1373" y="3676"/>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76" name="Oval 40"/>
            <p:cNvSpPr>
              <a:spLocks noChangeAspect="1" noChangeArrowheads="1"/>
            </p:cNvSpPr>
            <p:nvPr/>
          </p:nvSpPr>
          <p:spPr bwMode="auto">
            <a:xfrm>
              <a:off x="1206" y="387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77" name="Oval 41"/>
            <p:cNvSpPr>
              <a:spLocks noChangeAspect="1" noChangeArrowheads="1"/>
            </p:cNvSpPr>
            <p:nvPr/>
          </p:nvSpPr>
          <p:spPr bwMode="auto">
            <a:xfrm>
              <a:off x="1168" y="339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78" name="Oval 42"/>
            <p:cNvSpPr>
              <a:spLocks noChangeAspect="1" noChangeArrowheads="1"/>
            </p:cNvSpPr>
            <p:nvPr/>
          </p:nvSpPr>
          <p:spPr bwMode="auto">
            <a:xfrm>
              <a:off x="1131" y="326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79" name="Oval 43"/>
            <p:cNvSpPr>
              <a:spLocks noChangeAspect="1" noChangeArrowheads="1"/>
            </p:cNvSpPr>
            <p:nvPr/>
          </p:nvSpPr>
          <p:spPr bwMode="auto">
            <a:xfrm>
              <a:off x="956" y="3400"/>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2380" name="Group 44"/>
          <p:cNvGrpSpPr>
            <a:grpSpLocks/>
          </p:cNvGrpSpPr>
          <p:nvPr/>
        </p:nvGrpSpPr>
        <p:grpSpPr bwMode="auto">
          <a:xfrm>
            <a:off x="3119438" y="3702050"/>
            <a:ext cx="984250" cy="1017588"/>
            <a:chOff x="4011" y="3439"/>
            <a:chExt cx="620" cy="641"/>
          </a:xfrm>
        </p:grpSpPr>
        <p:sp>
          <p:nvSpPr>
            <p:cNvPr id="142381" name="Oval 45"/>
            <p:cNvSpPr>
              <a:spLocks noChangeAspect="1" noChangeArrowheads="1"/>
            </p:cNvSpPr>
            <p:nvPr/>
          </p:nvSpPr>
          <p:spPr bwMode="auto">
            <a:xfrm>
              <a:off x="4141" y="367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82" name="Oval 46"/>
            <p:cNvSpPr>
              <a:spLocks noChangeAspect="1" noChangeArrowheads="1"/>
            </p:cNvSpPr>
            <p:nvPr/>
          </p:nvSpPr>
          <p:spPr bwMode="auto">
            <a:xfrm>
              <a:off x="4282" y="3757"/>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83" name="Oval 47"/>
            <p:cNvSpPr>
              <a:spLocks noChangeAspect="1" noChangeArrowheads="1"/>
            </p:cNvSpPr>
            <p:nvPr/>
          </p:nvSpPr>
          <p:spPr bwMode="auto">
            <a:xfrm>
              <a:off x="4011" y="3767"/>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84" name="Oval 48"/>
            <p:cNvSpPr>
              <a:spLocks noChangeAspect="1" noChangeArrowheads="1"/>
            </p:cNvSpPr>
            <p:nvPr/>
          </p:nvSpPr>
          <p:spPr bwMode="auto">
            <a:xfrm>
              <a:off x="4145" y="354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85" name="Oval 49"/>
            <p:cNvSpPr>
              <a:spLocks noChangeAspect="1" noChangeArrowheads="1"/>
            </p:cNvSpPr>
            <p:nvPr/>
          </p:nvSpPr>
          <p:spPr bwMode="auto">
            <a:xfrm>
              <a:off x="4449" y="372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86" name="Oval 50"/>
            <p:cNvSpPr>
              <a:spLocks noChangeAspect="1" noChangeArrowheads="1"/>
            </p:cNvSpPr>
            <p:nvPr/>
          </p:nvSpPr>
          <p:spPr bwMode="auto">
            <a:xfrm>
              <a:off x="4282" y="3914"/>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87" name="Oval 51"/>
            <p:cNvSpPr>
              <a:spLocks noChangeAspect="1" noChangeArrowheads="1"/>
            </p:cNvSpPr>
            <p:nvPr/>
          </p:nvSpPr>
          <p:spPr bwMode="auto">
            <a:xfrm>
              <a:off x="4244" y="343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88" name="Oval 52"/>
            <p:cNvSpPr>
              <a:spLocks noChangeAspect="1" noChangeArrowheads="1"/>
            </p:cNvSpPr>
            <p:nvPr/>
          </p:nvSpPr>
          <p:spPr bwMode="auto">
            <a:xfrm>
              <a:off x="4032" y="3444"/>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2389" name="Group 53"/>
          <p:cNvGrpSpPr>
            <a:grpSpLocks/>
          </p:cNvGrpSpPr>
          <p:nvPr/>
        </p:nvGrpSpPr>
        <p:grpSpPr bwMode="auto">
          <a:xfrm flipV="1">
            <a:off x="3765550" y="3910013"/>
            <a:ext cx="1027113" cy="1846262"/>
            <a:chOff x="4838" y="561"/>
            <a:chExt cx="647" cy="1163"/>
          </a:xfrm>
        </p:grpSpPr>
        <p:sp>
          <p:nvSpPr>
            <p:cNvPr id="142390" name="Oval 54"/>
            <p:cNvSpPr>
              <a:spLocks noChangeAspect="1" noChangeArrowheads="1"/>
            </p:cNvSpPr>
            <p:nvPr/>
          </p:nvSpPr>
          <p:spPr bwMode="auto">
            <a:xfrm>
              <a:off x="4996" y="132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91" name="Oval 55"/>
            <p:cNvSpPr>
              <a:spLocks noChangeAspect="1" noChangeArrowheads="1"/>
            </p:cNvSpPr>
            <p:nvPr/>
          </p:nvSpPr>
          <p:spPr bwMode="auto">
            <a:xfrm>
              <a:off x="5137" y="1401"/>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92" name="Oval 56"/>
            <p:cNvSpPr>
              <a:spLocks noChangeAspect="1" noChangeArrowheads="1"/>
            </p:cNvSpPr>
            <p:nvPr/>
          </p:nvSpPr>
          <p:spPr bwMode="auto">
            <a:xfrm>
              <a:off x="4865" y="1411"/>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93" name="Oval 57"/>
            <p:cNvSpPr>
              <a:spLocks noChangeAspect="1" noChangeArrowheads="1"/>
            </p:cNvSpPr>
            <p:nvPr/>
          </p:nvSpPr>
          <p:spPr bwMode="auto">
            <a:xfrm>
              <a:off x="4999" y="118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94" name="Oval 58"/>
            <p:cNvSpPr>
              <a:spLocks noChangeAspect="1" noChangeArrowheads="1"/>
            </p:cNvSpPr>
            <p:nvPr/>
          </p:nvSpPr>
          <p:spPr bwMode="auto">
            <a:xfrm>
              <a:off x="5304" y="136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95" name="Oval 59"/>
            <p:cNvSpPr>
              <a:spLocks noChangeAspect="1" noChangeArrowheads="1"/>
            </p:cNvSpPr>
            <p:nvPr/>
          </p:nvSpPr>
          <p:spPr bwMode="auto">
            <a:xfrm>
              <a:off x="5137" y="155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96" name="Oval 60"/>
            <p:cNvSpPr>
              <a:spLocks noChangeAspect="1" noChangeArrowheads="1"/>
            </p:cNvSpPr>
            <p:nvPr/>
          </p:nvSpPr>
          <p:spPr bwMode="auto">
            <a:xfrm>
              <a:off x="5098" y="108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97" name="Oval 61"/>
            <p:cNvSpPr>
              <a:spLocks noChangeAspect="1" noChangeArrowheads="1"/>
            </p:cNvSpPr>
            <p:nvPr/>
          </p:nvSpPr>
          <p:spPr bwMode="auto">
            <a:xfrm>
              <a:off x="5020" y="95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98" name="Oval 62"/>
            <p:cNvSpPr>
              <a:spLocks noChangeAspect="1" noChangeArrowheads="1"/>
            </p:cNvSpPr>
            <p:nvPr/>
          </p:nvSpPr>
          <p:spPr bwMode="auto">
            <a:xfrm>
              <a:off x="5001" y="70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399" name="Oval 63"/>
            <p:cNvSpPr>
              <a:spLocks noChangeAspect="1" noChangeArrowheads="1"/>
            </p:cNvSpPr>
            <p:nvPr/>
          </p:nvSpPr>
          <p:spPr bwMode="auto">
            <a:xfrm>
              <a:off x="5086" y="828"/>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00" name="Oval 64"/>
            <p:cNvSpPr>
              <a:spLocks noChangeAspect="1" noChangeArrowheads="1"/>
            </p:cNvSpPr>
            <p:nvPr/>
          </p:nvSpPr>
          <p:spPr bwMode="auto">
            <a:xfrm>
              <a:off x="4838" y="70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01" name="Oval 65"/>
            <p:cNvSpPr>
              <a:spLocks noChangeAspect="1" noChangeArrowheads="1"/>
            </p:cNvSpPr>
            <p:nvPr/>
          </p:nvSpPr>
          <p:spPr bwMode="auto">
            <a:xfrm>
              <a:off x="5044" y="561"/>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2402" name="Group 66"/>
          <p:cNvGrpSpPr>
            <a:grpSpLocks/>
          </p:cNvGrpSpPr>
          <p:nvPr/>
        </p:nvGrpSpPr>
        <p:grpSpPr bwMode="auto">
          <a:xfrm>
            <a:off x="4498975" y="3856038"/>
            <a:ext cx="984250" cy="850900"/>
            <a:chOff x="824" y="1176"/>
            <a:chExt cx="620" cy="536"/>
          </a:xfrm>
        </p:grpSpPr>
        <p:sp>
          <p:nvSpPr>
            <p:cNvPr id="142403" name="Oval 67"/>
            <p:cNvSpPr>
              <a:spLocks noChangeAspect="1" noChangeArrowheads="1"/>
            </p:cNvSpPr>
            <p:nvPr/>
          </p:nvSpPr>
          <p:spPr bwMode="auto">
            <a:xfrm>
              <a:off x="955" y="131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04" name="Oval 68"/>
            <p:cNvSpPr>
              <a:spLocks noChangeAspect="1" noChangeArrowheads="1"/>
            </p:cNvSpPr>
            <p:nvPr/>
          </p:nvSpPr>
          <p:spPr bwMode="auto">
            <a:xfrm>
              <a:off x="1096" y="1389"/>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05" name="Oval 69"/>
            <p:cNvSpPr>
              <a:spLocks noChangeAspect="1" noChangeArrowheads="1"/>
            </p:cNvSpPr>
            <p:nvPr/>
          </p:nvSpPr>
          <p:spPr bwMode="auto">
            <a:xfrm>
              <a:off x="824" y="1398"/>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06" name="Oval 70"/>
            <p:cNvSpPr>
              <a:spLocks noChangeAspect="1" noChangeArrowheads="1"/>
            </p:cNvSpPr>
            <p:nvPr/>
          </p:nvSpPr>
          <p:spPr bwMode="auto">
            <a:xfrm>
              <a:off x="959" y="117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07" name="Oval 71"/>
            <p:cNvSpPr>
              <a:spLocks noChangeAspect="1" noChangeArrowheads="1"/>
            </p:cNvSpPr>
            <p:nvPr/>
          </p:nvSpPr>
          <p:spPr bwMode="auto">
            <a:xfrm>
              <a:off x="1263" y="1352"/>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08" name="Oval 72"/>
            <p:cNvSpPr>
              <a:spLocks noChangeAspect="1" noChangeArrowheads="1"/>
            </p:cNvSpPr>
            <p:nvPr/>
          </p:nvSpPr>
          <p:spPr bwMode="auto">
            <a:xfrm>
              <a:off x="1096" y="1546"/>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2409" name="Group 73"/>
          <p:cNvGrpSpPr>
            <a:grpSpLocks/>
          </p:cNvGrpSpPr>
          <p:nvPr/>
        </p:nvGrpSpPr>
        <p:grpSpPr bwMode="auto">
          <a:xfrm flipV="1">
            <a:off x="5199063" y="3903663"/>
            <a:ext cx="984250" cy="638175"/>
            <a:chOff x="129" y="1326"/>
            <a:chExt cx="620" cy="402"/>
          </a:xfrm>
        </p:grpSpPr>
        <p:sp>
          <p:nvSpPr>
            <p:cNvPr id="142410" name="Oval 74"/>
            <p:cNvSpPr>
              <a:spLocks noChangeAspect="1" noChangeArrowheads="1"/>
            </p:cNvSpPr>
            <p:nvPr/>
          </p:nvSpPr>
          <p:spPr bwMode="auto">
            <a:xfrm>
              <a:off x="260" y="132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11" name="Oval 75"/>
            <p:cNvSpPr>
              <a:spLocks noChangeAspect="1" noChangeArrowheads="1"/>
            </p:cNvSpPr>
            <p:nvPr/>
          </p:nvSpPr>
          <p:spPr bwMode="auto">
            <a:xfrm>
              <a:off x="401" y="140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12" name="Oval 76"/>
            <p:cNvSpPr>
              <a:spLocks noChangeAspect="1" noChangeArrowheads="1"/>
            </p:cNvSpPr>
            <p:nvPr/>
          </p:nvSpPr>
          <p:spPr bwMode="auto">
            <a:xfrm>
              <a:off x="129" y="1415"/>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13" name="Oval 77"/>
            <p:cNvSpPr>
              <a:spLocks noChangeAspect="1" noChangeArrowheads="1"/>
            </p:cNvSpPr>
            <p:nvPr/>
          </p:nvSpPr>
          <p:spPr bwMode="auto">
            <a:xfrm>
              <a:off x="568" y="136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14" name="Oval 78"/>
            <p:cNvSpPr>
              <a:spLocks noChangeAspect="1" noChangeArrowheads="1"/>
            </p:cNvSpPr>
            <p:nvPr/>
          </p:nvSpPr>
          <p:spPr bwMode="auto">
            <a:xfrm>
              <a:off x="401" y="1562"/>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2415" name="Group 79"/>
          <p:cNvGrpSpPr>
            <a:grpSpLocks/>
          </p:cNvGrpSpPr>
          <p:nvPr/>
        </p:nvGrpSpPr>
        <p:grpSpPr bwMode="auto">
          <a:xfrm>
            <a:off x="5895975" y="3094038"/>
            <a:ext cx="984250" cy="1622425"/>
            <a:chOff x="1062" y="1977"/>
            <a:chExt cx="620" cy="1022"/>
          </a:xfrm>
        </p:grpSpPr>
        <p:sp>
          <p:nvSpPr>
            <p:cNvPr id="142416" name="Oval 80"/>
            <p:cNvSpPr>
              <a:spLocks noChangeAspect="1" noChangeArrowheads="1"/>
            </p:cNvSpPr>
            <p:nvPr/>
          </p:nvSpPr>
          <p:spPr bwMode="auto">
            <a:xfrm>
              <a:off x="1193" y="2597"/>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17" name="Oval 81"/>
            <p:cNvSpPr>
              <a:spLocks noChangeAspect="1" noChangeArrowheads="1"/>
            </p:cNvSpPr>
            <p:nvPr/>
          </p:nvSpPr>
          <p:spPr bwMode="auto">
            <a:xfrm>
              <a:off x="1333" y="267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18" name="Oval 82"/>
            <p:cNvSpPr>
              <a:spLocks noChangeAspect="1" noChangeArrowheads="1"/>
            </p:cNvSpPr>
            <p:nvPr/>
          </p:nvSpPr>
          <p:spPr bwMode="auto">
            <a:xfrm>
              <a:off x="1062" y="268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19" name="Oval 83"/>
            <p:cNvSpPr>
              <a:spLocks noChangeAspect="1" noChangeArrowheads="1"/>
            </p:cNvSpPr>
            <p:nvPr/>
          </p:nvSpPr>
          <p:spPr bwMode="auto">
            <a:xfrm>
              <a:off x="1196" y="246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20" name="Oval 84"/>
            <p:cNvSpPr>
              <a:spLocks noChangeAspect="1" noChangeArrowheads="1"/>
            </p:cNvSpPr>
            <p:nvPr/>
          </p:nvSpPr>
          <p:spPr bwMode="auto">
            <a:xfrm>
              <a:off x="1501" y="2639"/>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21" name="Oval 85"/>
            <p:cNvSpPr>
              <a:spLocks noChangeAspect="1" noChangeArrowheads="1"/>
            </p:cNvSpPr>
            <p:nvPr/>
          </p:nvSpPr>
          <p:spPr bwMode="auto">
            <a:xfrm>
              <a:off x="1333" y="2833"/>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22" name="Oval 86"/>
            <p:cNvSpPr>
              <a:spLocks noChangeAspect="1" noChangeArrowheads="1"/>
            </p:cNvSpPr>
            <p:nvPr/>
          </p:nvSpPr>
          <p:spPr bwMode="auto">
            <a:xfrm>
              <a:off x="1295" y="2358"/>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23" name="Oval 87"/>
            <p:cNvSpPr>
              <a:spLocks noChangeAspect="1" noChangeArrowheads="1"/>
            </p:cNvSpPr>
            <p:nvPr/>
          </p:nvSpPr>
          <p:spPr bwMode="auto">
            <a:xfrm>
              <a:off x="1217" y="223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24" name="Oval 88"/>
            <p:cNvSpPr>
              <a:spLocks noChangeAspect="1" noChangeArrowheads="1"/>
            </p:cNvSpPr>
            <p:nvPr/>
          </p:nvSpPr>
          <p:spPr bwMode="auto">
            <a:xfrm>
              <a:off x="1310" y="2116"/>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25" name="Oval 89"/>
            <p:cNvSpPr>
              <a:spLocks noChangeAspect="1" noChangeArrowheads="1"/>
            </p:cNvSpPr>
            <p:nvPr/>
          </p:nvSpPr>
          <p:spPr bwMode="auto">
            <a:xfrm>
              <a:off x="1250" y="1977"/>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2426" name="Group 90"/>
          <p:cNvGrpSpPr>
            <a:grpSpLocks/>
          </p:cNvGrpSpPr>
          <p:nvPr/>
        </p:nvGrpSpPr>
        <p:grpSpPr bwMode="auto">
          <a:xfrm flipV="1">
            <a:off x="6589713" y="3921125"/>
            <a:ext cx="984250" cy="1017588"/>
            <a:chOff x="4901" y="3439"/>
            <a:chExt cx="620" cy="641"/>
          </a:xfrm>
        </p:grpSpPr>
        <p:sp>
          <p:nvSpPr>
            <p:cNvPr id="142427" name="Oval 91"/>
            <p:cNvSpPr>
              <a:spLocks noChangeAspect="1" noChangeArrowheads="1"/>
            </p:cNvSpPr>
            <p:nvPr/>
          </p:nvSpPr>
          <p:spPr bwMode="auto">
            <a:xfrm>
              <a:off x="5032" y="3678"/>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28" name="Oval 92"/>
            <p:cNvSpPr>
              <a:spLocks noChangeAspect="1" noChangeArrowheads="1"/>
            </p:cNvSpPr>
            <p:nvPr/>
          </p:nvSpPr>
          <p:spPr bwMode="auto">
            <a:xfrm>
              <a:off x="5173" y="3757"/>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29" name="Oval 93"/>
            <p:cNvSpPr>
              <a:spLocks noChangeAspect="1" noChangeArrowheads="1"/>
            </p:cNvSpPr>
            <p:nvPr/>
          </p:nvSpPr>
          <p:spPr bwMode="auto">
            <a:xfrm>
              <a:off x="4901" y="3767"/>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30" name="Oval 94"/>
            <p:cNvSpPr>
              <a:spLocks noChangeAspect="1" noChangeArrowheads="1"/>
            </p:cNvSpPr>
            <p:nvPr/>
          </p:nvSpPr>
          <p:spPr bwMode="auto">
            <a:xfrm>
              <a:off x="5035" y="354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31" name="Oval 95"/>
            <p:cNvSpPr>
              <a:spLocks noChangeAspect="1" noChangeArrowheads="1"/>
            </p:cNvSpPr>
            <p:nvPr/>
          </p:nvSpPr>
          <p:spPr bwMode="auto">
            <a:xfrm>
              <a:off x="5340" y="3720"/>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32" name="Oval 96"/>
            <p:cNvSpPr>
              <a:spLocks noChangeAspect="1" noChangeArrowheads="1"/>
            </p:cNvSpPr>
            <p:nvPr/>
          </p:nvSpPr>
          <p:spPr bwMode="auto">
            <a:xfrm>
              <a:off x="5173" y="391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33" name="Oval 97"/>
            <p:cNvSpPr>
              <a:spLocks noChangeAspect="1" noChangeArrowheads="1"/>
            </p:cNvSpPr>
            <p:nvPr/>
          </p:nvSpPr>
          <p:spPr bwMode="auto">
            <a:xfrm>
              <a:off x="5134" y="3439"/>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34" name="Oval 98"/>
            <p:cNvSpPr>
              <a:spLocks noChangeAspect="1" noChangeArrowheads="1"/>
            </p:cNvSpPr>
            <p:nvPr/>
          </p:nvSpPr>
          <p:spPr bwMode="auto">
            <a:xfrm>
              <a:off x="4922" y="3444"/>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2435" name="Group 99"/>
          <p:cNvGrpSpPr>
            <a:grpSpLocks/>
          </p:cNvGrpSpPr>
          <p:nvPr/>
        </p:nvGrpSpPr>
        <p:grpSpPr bwMode="auto">
          <a:xfrm>
            <a:off x="7286625" y="3702050"/>
            <a:ext cx="984250" cy="1017588"/>
            <a:chOff x="3181" y="1125"/>
            <a:chExt cx="620" cy="641"/>
          </a:xfrm>
        </p:grpSpPr>
        <p:sp>
          <p:nvSpPr>
            <p:cNvPr id="142436" name="Oval 100"/>
            <p:cNvSpPr>
              <a:spLocks noChangeAspect="1" noChangeArrowheads="1"/>
            </p:cNvSpPr>
            <p:nvPr/>
          </p:nvSpPr>
          <p:spPr bwMode="auto">
            <a:xfrm>
              <a:off x="3312" y="136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37" name="Oval 101"/>
            <p:cNvSpPr>
              <a:spLocks noChangeAspect="1" noChangeArrowheads="1"/>
            </p:cNvSpPr>
            <p:nvPr/>
          </p:nvSpPr>
          <p:spPr bwMode="auto">
            <a:xfrm>
              <a:off x="3453" y="144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38" name="Oval 102"/>
            <p:cNvSpPr>
              <a:spLocks noChangeAspect="1" noChangeArrowheads="1"/>
            </p:cNvSpPr>
            <p:nvPr/>
          </p:nvSpPr>
          <p:spPr bwMode="auto">
            <a:xfrm>
              <a:off x="3181" y="1453"/>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39" name="Oval 103"/>
            <p:cNvSpPr>
              <a:spLocks noChangeAspect="1" noChangeArrowheads="1"/>
            </p:cNvSpPr>
            <p:nvPr/>
          </p:nvSpPr>
          <p:spPr bwMode="auto">
            <a:xfrm>
              <a:off x="3316" y="1231"/>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40" name="Oval 104"/>
            <p:cNvSpPr>
              <a:spLocks noChangeAspect="1" noChangeArrowheads="1"/>
            </p:cNvSpPr>
            <p:nvPr/>
          </p:nvSpPr>
          <p:spPr bwMode="auto">
            <a:xfrm>
              <a:off x="3620" y="1407"/>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41" name="Oval 105"/>
            <p:cNvSpPr>
              <a:spLocks noChangeAspect="1" noChangeArrowheads="1"/>
            </p:cNvSpPr>
            <p:nvPr/>
          </p:nvSpPr>
          <p:spPr bwMode="auto">
            <a:xfrm>
              <a:off x="3453" y="1601"/>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42" name="Oval 106"/>
            <p:cNvSpPr>
              <a:spLocks noChangeAspect="1" noChangeArrowheads="1"/>
            </p:cNvSpPr>
            <p:nvPr/>
          </p:nvSpPr>
          <p:spPr bwMode="auto">
            <a:xfrm>
              <a:off x="3414" y="112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43" name="Oval 107"/>
            <p:cNvSpPr>
              <a:spLocks noChangeAspect="1" noChangeArrowheads="1"/>
            </p:cNvSpPr>
            <p:nvPr/>
          </p:nvSpPr>
          <p:spPr bwMode="auto">
            <a:xfrm>
              <a:off x="3202" y="1130"/>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2444" name="Group 108"/>
          <p:cNvGrpSpPr>
            <a:grpSpLocks/>
          </p:cNvGrpSpPr>
          <p:nvPr/>
        </p:nvGrpSpPr>
        <p:grpSpPr bwMode="auto">
          <a:xfrm>
            <a:off x="8348663" y="2778125"/>
            <a:ext cx="1027112" cy="1846263"/>
            <a:chOff x="4838" y="561"/>
            <a:chExt cx="647" cy="1163"/>
          </a:xfrm>
        </p:grpSpPr>
        <p:sp>
          <p:nvSpPr>
            <p:cNvPr id="142445" name="Oval 109"/>
            <p:cNvSpPr>
              <a:spLocks noChangeAspect="1" noChangeArrowheads="1"/>
            </p:cNvSpPr>
            <p:nvPr/>
          </p:nvSpPr>
          <p:spPr bwMode="auto">
            <a:xfrm>
              <a:off x="4996" y="132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46" name="Oval 110"/>
            <p:cNvSpPr>
              <a:spLocks noChangeAspect="1" noChangeArrowheads="1"/>
            </p:cNvSpPr>
            <p:nvPr/>
          </p:nvSpPr>
          <p:spPr bwMode="auto">
            <a:xfrm>
              <a:off x="5137" y="1401"/>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47" name="Oval 111"/>
            <p:cNvSpPr>
              <a:spLocks noChangeAspect="1" noChangeArrowheads="1"/>
            </p:cNvSpPr>
            <p:nvPr/>
          </p:nvSpPr>
          <p:spPr bwMode="auto">
            <a:xfrm>
              <a:off x="4865" y="1411"/>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48" name="Oval 112"/>
            <p:cNvSpPr>
              <a:spLocks noChangeAspect="1" noChangeArrowheads="1"/>
            </p:cNvSpPr>
            <p:nvPr/>
          </p:nvSpPr>
          <p:spPr bwMode="auto">
            <a:xfrm>
              <a:off x="4999" y="118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49" name="Oval 113"/>
            <p:cNvSpPr>
              <a:spLocks noChangeAspect="1" noChangeArrowheads="1"/>
            </p:cNvSpPr>
            <p:nvPr/>
          </p:nvSpPr>
          <p:spPr bwMode="auto">
            <a:xfrm>
              <a:off x="5304" y="136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50" name="Oval 114"/>
            <p:cNvSpPr>
              <a:spLocks noChangeAspect="1" noChangeArrowheads="1"/>
            </p:cNvSpPr>
            <p:nvPr/>
          </p:nvSpPr>
          <p:spPr bwMode="auto">
            <a:xfrm>
              <a:off x="5137" y="155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51" name="Oval 115"/>
            <p:cNvSpPr>
              <a:spLocks noChangeAspect="1" noChangeArrowheads="1"/>
            </p:cNvSpPr>
            <p:nvPr/>
          </p:nvSpPr>
          <p:spPr bwMode="auto">
            <a:xfrm>
              <a:off x="5098" y="108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52" name="Oval 116"/>
            <p:cNvSpPr>
              <a:spLocks noChangeAspect="1" noChangeArrowheads="1"/>
            </p:cNvSpPr>
            <p:nvPr/>
          </p:nvSpPr>
          <p:spPr bwMode="auto">
            <a:xfrm>
              <a:off x="5020" y="95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53" name="Oval 117"/>
            <p:cNvSpPr>
              <a:spLocks noChangeAspect="1" noChangeArrowheads="1"/>
            </p:cNvSpPr>
            <p:nvPr/>
          </p:nvSpPr>
          <p:spPr bwMode="auto">
            <a:xfrm>
              <a:off x="5001" y="70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54" name="Oval 118"/>
            <p:cNvSpPr>
              <a:spLocks noChangeAspect="1" noChangeArrowheads="1"/>
            </p:cNvSpPr>
            <p:nvPr/>
          </p:nvSpPr>
          <p:spPr bwMode="auto">
            <a:xfrm>
              <a:off x="5086" y="828"/>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55" name="Oval 119"/>
            <p:cNvSpPr>
              <a:spLocks noChangeAspect="1" noChangeArrowheads="1"/>
            </p:cNvSpPr>
            <p:nvPr/>
          </p:nvSpPr>
          <p:spPr bwMode="auto">
            <a:xfrm>
              <a:off x="4838" y="70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2456" name="Oval 120"/>
            <p:cNvSpPr>
              <a:spLocks noChangeAspect="1" noChangeArrowheads="1"/>
            </p:cNvSpPr>
            <p:nvPr/>
          </p:nvSpPr>
          <p:spPr bwMode="auto">
            <a:xfrm>
              <a:off x="5044" y="561"/>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spTree>
    <p:extLst>
      <p:ext uri="{BB962C8B-B14F-4D97-AF65-F5344CB8AC3E}">
        <p14:creationId xmlns:p14="http://schemas.microsoft.com/office/powerpoint/2010/main" val="28621044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ln>
            <a:noFill/>
          </a:ln>
        </p:spPr>
        <p:txBody>
          <a:bodyPr/>
          <a:lstStyle/>
          <a:p>
            <a:r>
              <a:rPr lang="en-US" altLang="en-US" sz="5400" b="1" dirty="0">
                <a:solidFill>
                  <a:schemeClr val="tx1"/>
                </a:solidFill>
                <a:latin typeface="Arial" charset="0"/>
              </a:rPr>
              <a:t>20 Amino Acids</a:t>
            </a:r>
          </a:p>
        </p:txBody>
      </p:sp>
      <p:sp>
        <p:nvSpPr>
          <p:cNvPr id="143363" name="Oval 3"/>
          <p:cNvSpPr>
            <a:spLocks noChangeAspect="1" noChangeArrowheads="1"/>
          </p:cNvSpPr>
          <p:nvPr/>
        </p:nvSpPr>
        <p:spPr bwMode="auto">
          <a:xfrm>
            <a:off x="1255713" y="43243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364" name="Oval 4"/>
          <p:cNvSpPr>
            <a:spLocks noChangeAspect="1" noChangeArrowheads="1"/>
          </p:cNvSpPr>
          <p:nvPr/>
        </p:nvSpPr>
        <p:spPr bwMode="auto">
          <a:xfrm>
            <a:off x="1477963" y="4198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365" name="Oval 5"/>
          <p:cNvSpPr>
            <a:spLocks noChangeAspect="1" noChangeArrowheads="1"/>
          </p:cNvSpPr>
          <p:nvPr/>
        </p:nvSpPr>
        <p:spPr bwMode="auto">
          <a:xfrm>
            <a:off x="1047750" y="4184650"/>
            <a:ext cx="288925"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366" name="Oval 6"/>
          <p:cNvSpPr>
            <a:spLocks noChangeAspect="1" noChangeArrowheads="1"/>
          </p:cNvSpPr>
          <p:nvPr/>
        </p:nvSpPr>
        <p:spPr bwMode="auto">
          <a:xfrm>
            <a:off x="1260475" y="4537075"/>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367" name="Oval 7"/>
          <p:cNvSpPr>
            <a:spLocks noChangeAspect="1" noChangeArrowheads="1"/>
          </p:cNvSpPr>
          <p:nvPr/>
        </p:nvSpPr>
        <p:spPr bwMode="auto">
          <a:xfrm>
            <a:off x="1477963" y="3949700"/>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368" name="Oval 8"/>
          <p:cNvSpPr>
            <a:spLocks noChangeAspect="1" noChangeArrowheads="1"/>
          </p:cNvSpPr>
          <p:nvPr/>
        </p:nvSpPr>
        <p:spPr bwMode="auto">
          <a:xfrm>
            <a:off x="1417638" y="4705350"/>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369" name="Oval 9"/>
          <p:cNvSpPr>
            <a:spLocks noChangeAspect="1" noChangeArrowheads="1"/>
          </p:cNvSpPr>
          <p:nvPr/>
        </p:nvSpPr>
        <p:spPr bwMode="auto">
          <a:xfrm>
            <a:off x="1293813" y="49069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370" name="Oval 10"/>
          <p:cNvSpPr>
            <a:spLocks noChangeAspect="1" noChangeArrowheads="1"/>
          </p:cNvSpPr>
          <p:nvPr/>
        </p:nvSpPr>
        <p:spPr bwMode="auto">
          <a:xfrm>
            <a:off x="1441450" y="5089525"/>
            <a:ext cx="287338"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371" name="Oval 11"/>
          <p:cNvSpPr>
            <a:spLocks noChangeAspect="1" noChangeArrowheads="1"/>
          </p:cNvSpPr>
          <p:nvPr/>
        </p:nvSpPr>
        <p:spPr bwMode="auto">
          <a:xfrm>
            <a:off x="1346200" y="5310188"/>
            <a:ext cx="288925" cy="26193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372" name="Oval 12"/>
          <p:cNvSpPr>
            <a:spLocks noChangeAspect="1" noChangeArrowheads="1"/>
          </p:cNvSpPr>
          <p:nvPr/>
        </p:nvSpPr>
        <p:spPr bwMode="auto">
          <a:xfrm>
            <a:off x="585788" y="41576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373" name="Oval 13"/>
          <p:cNvSpPr>
            <a:spLocks noChangeAspect="1" noChangeArrowheads="1"/>
          </p:cNvSpPr>
          <p:nvPr/>
        </p:nvSpPr>
        <p:spPr bwMode="auto">
          <a:xfrm>
            <a:off x="808038" y="4283075"/>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374" name="Oval 14"/>
          <p:cNvSpPr>
            <a:spLocks noChangeAspect="1" noChangeArrowheads="1"/>
          </p:cNvSpPr>
          <p:nvPr/>
        </p:nvSpPr>
        <p:spPr bwMode="auto">
          <a:xfrm>
            <a:off x="377825" y="4298950"/>
            <a:ext cx="287338"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375" name="Oval 15"/>
          <p:cNvSpPr>
            <a:spLocks noChangeAspect="1" noChangeArrowheads="1"/>
          </p:cNvSpPr>
          <p:nvPr/>
        </p:nvSpPr>
        <p:spPr bwMode="auto">
          <a:xfrm>
            <a:off x="590550" y="3944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376" name="Oval 16"/>
          <p:cNvSpPr>
            <a:spLocks noChangeAspect="1" noChangeArrowheads="1"/>
          </p:cNvSpPr>
          <p:nvPr/>
        </p:nvSpPr>
        <p:spPr bwMode="auto">
          <a:xfrm>
            <a:off x="808038" y="4532313"/>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377" name="Oval 17"/>
          <p:cNvSpPr>
            <a:spLocks noChangeAspect="1" noChangeArrowheads="1"/>
          </p:cNvSpPr>
          <p:nvPr/>
        </p:nvSpPr>
        <p:spPr bwMode="auto">
          <a:xfrm>
            <a:off x="747713" y="3776663"/>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378" name="Oval 18"/>
          <p:cNvSpPr>
            <a:spLocks noChangeAspect="1" noChangeArrowheads="1"/>
          </p:cNvSpPr>
          <p:nvPr/>
        </p:nvSpPr>
        <p:spPr bwMode="auto">
          <a:xfrm>
            <a:off x="623888" y="35750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379" name="Oval 19"/>
          <p:cNvSpPr>
            <a:spLocks noChangeAspect="1" noChangeArrowheads="1"/>
          </p:cNvSpPr>
          <p:nvPr/>
        </p:nvSpPr>
        <p:spPr bwMode="auto">
          <a:xfrm>
            <a:off x="769938" y="3392488"/>
            <a:ext cx="288925" cy="263525"/>
          </a:xfrm>
          <a:prstGeom prst="ellipse">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380" name="Oval 20"/>
          <p:cNvSpPr>
            <a:spLocks noChangeAspect="1" noChangeArrowheads="1"/>
          </p:cNvSpPr>
          <p:nvPr/>
        </p:nvSpPr>
        <p:spPr bwMode="auto">
          <a:xfrm>
            <a:off x="676275" y="3173413"/>
            <a:ext cx="288925" cy="2619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nvGrpSpPr>
          <p:cNvPr id="143381" name="Group 21"/>
          <p:cNvGrpSpPr>
            <a:grpSpLocks/>
          </p:cNvGrpSpPr>
          <p:nvPr/>
        </p:nvGrpSpPr>
        <p:grpSpPr bwMode="auto">
          <a:xfrm>
            <a:off x="1417638" y="3275013"/>
            <a:ext cx="1309687" cy="1436687"/>
            <a:chOff x="1864" y="2063"/>
            <a:chExt cx="825" cy="905"/>
          </a:xfrm>
        </p:grpSpPr>
        <p:sp>
          <p:nvSpPr>
            <p:cNvPr id="143382" name="Oval 22"/>
            <p:cNvSpPr>
              <a:spLocks noChangeAspect="1" noChangeArrowheads="1"/>
            </p:cNvSpPr>
            <p:nvPr/>
          </p:nvSpPr>
          <p:spPr bwMode="auto">
            <a:xfrm>
              <a:off x="2200" y="2567"/>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383" name="Oval 23"/>
            <p:cNvSpPr>
              <a:spLocks noChangeAspect="1" noChangeArrowheads="1"/>
            </p:cNvSpPr>
            <p:nvPr/>
          </p:nvSpPr>
          <p:spPr bwMode="auto">
            <a:xfrm>
              <a:off x="2340" y="264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384" name="Oval 24"/>
            <p:cNvSpPr>
              <a:spLocks noChangeAspect="1" noChangeArrowheads="1"/>
            </p:cNvSpPr>
            <p:nvPr/>
          </p:nvSpPr>
          <p:spPr bwMode="auto">
            <a:xfrm>
              <a:off x="2069" y="2655"/>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385" name="Oval 25"/>
            <p:cNvSpPr>
              <a:spLocks noChangeAspect="1" noChangeArrowheads="1"/>
            </p:cNvSpPr>
            <p:nvPr/>
          </p:nvSpPr>
          <p:spPr bwMode="auto">
            <a:xfrm>
              <a:off x="2203" y="243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386" name="Oval 26"/>
            <p:cNvSpPr>
              <a:spLocks noChangeAspect="1" noChangeArrowheads="1"/>
            </p:cNvSpPr>
            <p:nvPr/>
          </p:nvSpPr>
          <p:spPr bwMode="auto">
            <a:xfrm>
              <a:off x="2508" y="260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387" name="Oval 27"/>
            <p:cNvSpPr>
              <a:spLocks noChangeAspect="1" noChangeArrowheads="1"/>
            </p:cNvSpPr>
            <p:nvPr/>
          </p:nvSpPr>
          <p:spPr bwMode="auto">
            <a:xfrm>
              <a:off x="2340" y="2803"/>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388" name="Oval 28"/>
            <p:cNvSpPr>
              <a:spLocks noChangeAspect="1" noChangeArrowheads="1"/>
            </p:cNvSpPr>
            <p:nvPr/>
          </p:nvSpPr>
          <p:spPr bwMode="auto">
            <a:xfrm>
              <a:off x="2106"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389" name="Oval 29"/>
            <p:cNvSpPr>
              <a:spLocks noChangeAspect="1" noChangeArrowheads="1"/>
            </p:cNvSpPr>
            <p:nvPr/>
          </p:nvSpPr>
          <p:spPr bwMode="auto">
            <a:xfrm>
              <a:off x="1944" y="231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390" name="Oval 30"/>
            <p:cNvSpPr>
              <a:spLocks noChangeAspect="1" noChangeArrowheads="1"/>
            </p:cNvSpPr>
            <p:nvPr/>
          </p:nvSpPr>
          <p:spPr bwMode="auto">
            <a:xfrm>
              <a:off x="1945"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391" name="Oval 31"/>
            <p:cNvSpPr>
              <a:spLocks noChangeAspect="1" noChangeArrowheads="1"/>
            </p:cNvSpPr>
            <p:nvPr/>
          </p:nvSpPr>
          <p:spPr bwMode="auto">
            <a:xfrm>
              <a:off x="2105" y="231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392" name="Oval 32"/>
            <p:cNvSpPr>
              <a:spLocks noChangeAspect="1" noChangeArrowheads="1"/>
            </p:cNvSpPr>
            <p:nvPr/>
          </p:nvSpPr>
          <p:spPr bwMode="auto">
            <a:xfrm>
              <a:off x="2196" y="218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393" name="Oval 33"/>
            <p:cNvSpPr>
              <a:spLocks noChangeAspect="1" noChangeArrowheads="1"/>
            </p:cNvSpPr>
            <p:nvPr/>
          </p:nvSpPr>
          <p:spPr bwMode="auto">
            <a:xfrm>
              <a:off x="1864" y="2184"/>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3394" name="Group 34"/>
          <p:cNvGrpSpPr>
            <a:grpSpLocks/>
          </p:cNvGrpSpPr>
          <p:nvPr/>
        </p:nvGrpSpPr>
        <p:grpSpPr bwMode="auto">
          <a:xfrm flipV="1">
            <a:off x="2427288" y="3911600"/>
            <a:ext cx="984250" cy="1231900"/>
            <a:chOff x="935" y="3260"/>
            <a:chExt cx="620" cy="776"/>
          </a:xfrm>
        </p:grpSpPr>
        <p:sp>
          <p:nvSpPr>
            <p:cNvPr id="143395" name="Oval 35"/>
            <p:cNvSpPr>
              <a:spLocks noChangeAspect="1" noChangeArrowheads="1"/>
            </p:cNvSpPr>
            <p:nvPr/>
          </p:nvSpPr>
          <p:spPr bwMode="auto">
            <a:xfrm>
              <a:off x="1065" y="363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396" name="Oval 36"/>
            <p:cNvSpPr>
              <a:spLocks noChangeAspect="1" noChangeArrowheads="1"/>
            </p:cNvSpPr>
            <p:nvPr/>
          </p:nvSpPr>
          <p:spPr bwMode="auto">
            <a:xfrm>
              <a:off x="1206" y="371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397" name="Oval 37"/>
            <p:cNvSpPr>
              <a:spLocks noChangeAspect="1" noChangeArrowheads="1"/>
            </p:cNvSpPr>
            <p:nvPr/>
          </p:nvSpPr>
          <p:spPr bwMode="auto">
            <a:xfrm>
              <a:off x="935" y="3723"/>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398" name="Oval 38"/>
            <p:cNvSpPr>
              <a:spLocks noChangeAspect="1" noChangeArrowheads="1"/>
            </p:cNvSpPr>
            <p:nvPr/>
          </p:nvSpPr>
          <p:spPr bwMode="auto">
            <a:xfrm>
              <a:off x="1069" y="350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399" name="Oval 39"/>
            <p:cNvSpPr>
              <a:spLocks noChangeAspect="1" noChangeArrowheads="1"/>
            </p:cNvSpPr>
            <p:nvPr/>
          </p:nvSpPr>
          <p:spPr bwMode="auto">
            <a:xfrm>
              <a:off x="1373" y="3676"/>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00" name="Oval 40"/>
            <p:cNvSpPr>
              <a:spLocks noChangeAspect="1" noChangeArrowheads="1"/>
            </p:cNvSpPr>
            <p:nvPr/>
          </p:nvSpPr>
          <p:spPr bwMode="auto">
            <a:xfrm>
              <a:off x="1206" y="387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01" name="Oval 41"/>
            <p:cNvSpPr>
              <a:spLocks noChangeAspect="1" noChangeArrowheads="1"/>
            </p:cNvSpPr>
            <p:nvPr/>
          </p:nvSpPr>
          <p:spPr bwMode="auto">
            <a:xfrm>
              <a:off x="1168" y="339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02" name="Oval 42"/>
            <p:cNvSpPr>
              <a:spLocks noChangeAspect="1" noChangeArrowheads="1"/>
            </p:cNvSpPr>
            <p:nvPr/>
          </p:nvSpPr>
          <p:spPr bwMode="auto">
            <a:xfrm>
              <a:off x="1131" y="326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03" name="Oval 43"/>
            <p:cNvSpPr>
              <a:spLocks noChangeAspect="1" noChangeArrowheads="1"/>
            </p:cNvSpPr>
            <p:nvPr/>
          </p:nvSpPr>
          <p:spPr bwMode="auto">
            <a:xfrm>
              <a:off x="956" y="3400"/>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3404" name="Group 44"/>
          <p:cNvGrpSpPr>
            <a:grpSpLocks/>
          </p:cNvGrpSpPr>
          <p:nvPr/>
        </p:nvGrpSpPr>
        <p:grpSpPr bwMode="auto">
          <a:xfrm>
            <a:off x="3119438" y="3702050"/>
            <a:ext cx="984250" cy="1017588"/>
            <a:chOff x="4011" y="3439"/>
            <a:chExt cx="620" cy="641"/>
          </a:xfrm>
        </p:grpSpPr>
        <p:sp>
          <p:nvSpPr>
            <p:cNvPr id="143405" name="Oval 45"/>
            <p:cNvSpPr>
              <a:spLocks noChangeAspect="1" noChangeArrowheads="1"/>
            </p:cNvSpPr>
            <p:nvPr/>
          </p:nvSpPr>
          <p:spPr bwMode="auto">
            <a:xfrm>
              <a:off x="4141" y="367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06" name="Oval 46"/>
            <p:cNvSpPr>
              <a:spLocks noChangeAspect="1" noChangeArrowheads="1"/>
            </p:cNvSpPr>
            <p:nvPr/>
          </p:nvSpPr>
          <p:spPr bwMode="auto">
            <a:xfrm>
              <a:off x="4282" y="3757"/>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07" name="Oval 47"/>
            <p:cNvSpPr>
              <a:spLocks noChangeAspect="1" noChangeArrowheads="1"/>
            </p:cNvSpPr>
            <p:nvPr/>
          </p:nvSpPr>
          <p:spPr bwMode="auto">
            <a:xfrm>
              <a:off x="4011" y="3767"/>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08" name="Oval 48"/>
            <p:cNvSpPr>
              <a:spLocks noChangeAspect="1" noChangeArrowheads="1"/>
            </p:cNvSpPr>
            <p:nvPr/>
          </p:nvSpPr>
          <p:spPr bwMode="auto">
            <a:xfrm>
              <a:off x="4145" y="354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09" name="Oval 49"/>
            <p:cNvSpPr>
              <a:spLocks noChangeAspect="1" noChangeArrowheads="1"/>
            </p:cNvSpPr>
            <p:nvPr/>
          </p:nvSpPr>
          <p:spPr bwMode="auto">
            <a:xfrm>
              <a:off x="4449" y="372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10" name="Oval 50"/>
            <p:cNvSpPr>
              <a:spLocks noChangeAspect="1" noChangeArrowheads="1"/>
            </p:cNvSpPr>
            <p:nvPr/>
          </p:nvSpPr>
          <p:spPr bwMode="auto">
            <a:xfrm>
              <a:off x="4282" y="3914"/>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11" name="Oval 51"/>
            <p:cNvSpPr>
              <a:spLocks noChangeAspect="1" noChangeArrowheads="1"/>
            </p:cNvSpPr>
            <p:nvPr/>
          </p:nvSpPr>
          <p:spPr bwMode="auto">
            <a:xfrm>
              <a:off x="4244" y="343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12" name="Oval 52"/>
            <p:cNvSpPr>
              <a:spLocks noChangeAspect="1" noChangeArrowheads="1"/>
            </p:cNvSpPr>
            <p:nvPr/>
          </p:nvSpPr>
          <p:spPr bwMode="auto">
            <a:xfrm>
              <a:off x="4032" y="3444"/>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3413" name="Group 53"/>
          <p:cNvGrpSpPr>
            <a:grpSpLocks/>
          </p:cNvGrpSpPr>
          <p:nvPr/>
        </p:nvGrpSpPr>
        <p:grpSpPr bwMode="auto">
          <a:xfrm flipV="1">
            <a:off x="3765550" y="3910013"/>
            <a:ext cx="1027113" cy="1846262"/>
            <a:chOff x="4838" y="561"/>
            <a:chExt cx="647" cy="1163"/>
          </a:xfrm>
        </p:grpSpPr>
        <p:sp>
          <p:nvSpPr>
            <p:cNvPr id="143414" name="Oval 54"/>
            <p:cNvSpPr>
              <a:spLocks noChangeAspect="1" noChangeArrowheads="1"/>
            </p:cNvSpPr>
            <p:nvPr/>
          </p:nvSpPr>
          <p:spPr bwMode="auto">
            <a:xfrm>
              <a:off x="4996" y="132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15" name="Oval 55"/>
            <p:cNvSpPr>
              <a:spLocks noChangeAspect="1" noChangeArrowheads="1"/>
            </p:cNvSpPr>
            <p:nvPr/>
          </p:nvSpPr>
          <p:spPr bwMode="auto">
            <a:xfrm>
              <a:off x="5137" y="1401"/>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16" name="Oval 56"/>
            <p:cNvSpPr>
              <a:spLocks noChangeAspect="1" noChangeArrowheads="1"/>
            </p:cNvSpPr>
            <p:nvPr/>
          </p:nvSpPr>
          <p:spPr bwMode="auto">
            <a:xfrm>
              <a:off x="4865" y="1411"/>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17" name="Oval 57"/>
            <p:cNvSpPr>
              <a:spLocks noChangeAspect="1" noChangeArrowheads="1"/>
            </p:cNvSpPr>
            <p:nvPr/>
          </p:nvSpPr>
          <p:spPr bwMode="auto">
            <a:xfrm>
              <a:off x="4999" y="118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18" name="Oval 58"/>
            <p:cNvSpPr>
              <a:spLocks noChangeAspect="1" noChangeArrowheads="1"/>
            </p:cNvSpPr>
            <p:nvPr/>
          </p:nvSpPr>
          <p:spPr bwMode="auto">
            <a:xfrm>
              <a:off x="5304" y="136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19" name="Oval 59"/>
            <p:cNvSpPr>
              <a:spLocks noChangeAspect="1" noChangeArrowheads="1"/>
            </p:cNvSpPr>
            <p:nvPr/>
          </p:nvSpPr>
          <p:spPr bwMode="auto">
            <a:xfrm>
              <a:off x="5137" y="155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20" name="Oval 60"/>
            <p:cNvSpPr>
              <a:spLocks noChangeAspect="1" noChangeArrowheads="1"/>
            </p:cNvSpPr>
            <p:nvPr/>
          </p:nvSpPr>
          <p:spPr bwMode="auto">
            <a:xfrm>
              <a:off x="5098" y="108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21" name="Oval 61"/>
            <p:cNvSpPr>
              <a:spLocks noChangeAspect="1" noChangeArrowheads="1"/>
            </p:cNvSpPr>
            <p:nvPr/>
          </p:nvSpPr>
          <p:spPr bwMode="auto">
            <a:xfrm>
              <a:off x="5020" y="95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22" name="Oval 62"/>
            <p:cNvSpPr>
              <a:spLocks noChangeAspect="1" noChangeArrowheads="1"/>
            </p:cNvSpPr>
            <p:nvPr/>
          </p:nvSpPr>
          <p:spPr bwMode="auto">
            <a:xfrm>
              <a:off x="5001" y="70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23" name="Oval 63"/>
            <p:cNvSpPr>
              <a:spLocks noChangeAspect="1" noChangeArrowheads="1"/>
            </p:cNvSpPr>
            <p:nvPr/>
          </p:nvSpPr>
          <p:spPr bwMode="auto">
            <a:xfrm>
              <a:off x="5086" y="828"/>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24" name="Oval 64"/>
            <p:cNvSpPr>
              <a:spLocks noChangeAspect="1" noChangeArrowheads="1"/>
            </p:cNvSpPr>
            <p:nvPr/>
          </p:nvSpPr>
          <p:spPr bwMode="auto">
            <a:xfrm>
              <a:off x="4838" y="70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25" name="Oval 65"/>
            <p:cNvSpPr>
              <a:spLocks noChangeAspect="1" noChangeArrowheads="1"/>
            </p:cNvSpPr>
            <p:nvPr/>
          </p:nvSpPr>
          <p:spPr bwMode="auto">
            <a:xfrm>
              <a:off x="5044" y="561"/>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3426" name="Group 66"/>
          <p:cNvGrpSpPr>
            <a:grpSpLocks/>
          </p:cNvGrpSpPr>
          <p:nvPr/>
        </p:nvGrpSpPr>
        <p:grpSpPr bwMode="auto">
          <a:xfrm>
            <a:off x="4498975" y="3856038"/>
            <a:ext cx="984250" cy="850900"/>
            <a:chOff x="824" y="1176"/>
            <a:chExt cx="620" cy="536"/>
          </a:xfrm>
        </p:grpSpPr>
        <p:sp>
          <p:nvSpPr>
            <p:cNvPr id="143427" name="Oval 67"/>
            <p:cNvSpPr>
              <a:spLocks noChangeAspect="1" noChangeArrowheads="1"/>
            </p:cNvSpPr>
            <p:nvPr/>
          </p:nvSpPr>
          <p:spPr bwMode="auto">
            <a:xfrm>
              <a:off x="955" y="131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28" name="Oval 68"/>
            <p:cNvSpPr>
              <a:spLocks noChangeAspect="1" noChangeArrowheads="1"/>
            </p:cNvSpPr>
            <p:nvPr/>
          </p:nvSpPr>
          <p:spPr bwMode="auto">
            <a:xfrm>
              <a:off x="1096" y="1389"/>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29" name="Oval 69"/>
            <p:cNvSpPr>
              <a:spLocks noChangeAspect="1" noChangeArrowheads="1"/>
            </p:cNvSpPr>
            <p:nvPr/>
          </p:nvSpPr>
          <p:spPr bwMode="auto">
            <a:xfrm>
              <a:off x="824" y="1398"/>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30" name="Oval 70"/>
            <p:cNvSpPr>
              <a:spLocks noChangeAspect="1" noChangeArrowheads="1"/>
            </p:cNvSpPr>
            <p:nvPr/>
          </p:nvSpPr>
          <p:spPr bwMode="auto">
            <a:xfrm>
              <a:off x="959" y="117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31" name="Oval 71"/>
            <p:cNvSpPr>
              <a:spLocks noChangeAspect="1" noChangeArrowheads="1"/>
            </p:cNvSpPr>
            <p:nvPr/>
          </p:nvSpPr>
          <p:spPr bwMode="auto">
            <a:xfrm>
              <a:off x="1263" y="1352"/>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32" name="Oval 72"/>
            <p:cNvSpPr>
              <a:spLocks noChangeAspect="1" noChangeArrowheads="1"/>
            </p:cNvSpPr>
            <p:nvPr/>
          </p:nvSpPr>
          <p:spPr bwMode="auto">
            <a:xfrm>
              <a:off x="1096" y="1546"/>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3433" name="Group 73"/>
          <p:cNvGrpSpPr>
            <a:grpSpLocks/>
          </p:cNvGrpSpPr>
          <p:nvPr/>
        </p:nvGrpSpPr>
        <p:grpSpPr bwMode="auto">
          <a:xfrm flipV="1">
            <a:off x="5199063" y="3903663"/>
            <a:ext cx="984250" cy="638175"/>
            <a:chOff x="129" y="1326"/>
            <a:chExt cx="620" cy="402"/>
          </a:xfrm>
        </p:grpSpPr>
        <p:sp>
          <p:nvSpPr>
            <p:cNvPr id="143434" name="Oval 74"/>
            <p:cNvSpPr>
              <a:spLocks noChangeAspect="1" noChangeArrowheads="1"/>
            </p:cNvSpPr>
            <p:nvPr/>
          </p:nvSpPr>
          <p:spPr bwMode="auto">
            <a:xfrm>
              <a:off x="260" y="132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35" name="Oval 75"/>
            <p:cNvSpPr>
              <a:spLocks noChangeAspect="1" noChangeArrowheads="1"/>
            </p:cNvSpPr>
            <p:nvPr/>
          </p:nvSpPr>
          <p:spPr bwMode="auto">
            <a:xfrm>
              <a:off x="401" y="140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36" name="Oval 76"/>
            <p:cNvSpPr>
              <a:spLocks noChangeAspect="1" noChangeArrowheads="1"/>
            </p:cNvSpPr>
            <p:nvPr/>
          </p:nvSpPr>
          <p:spPr bwMode="auto">
            <a:xfrm>
              <a:off x="129" y="1415"/>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37" name="Oval 77"/>
            <p:cNvSpPr>
              <a:spLocks noChangeAspect="1" noChangeArrowheads="1"/>
            </p:cNvSpPr>
            <p:nvPr/>
          </p:nvSpPr>
          <p:spPr bwMode="auto">
            <a:xfrm>
              <a:off x="568" y="136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38" name="Oval 78"/>
            <p:cNvSpPr>
              <a:spLocks noChangeAspect="1" noChangeArrowheads="1"/>
            </p:cNvSpPr>
            <p:nvPr/>
          </p:nvSpPr>
          <p:spPr bwMode="auto">
            <a:xfrm>
              <a:off x="401" y="1562"/>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3439" name="Group 79"/>
          <p:cNvGrpSpPr>
            <a:grpSpLocks/>
          </p:cNvGrpSpPr>
          <p:nvPr/>
        </p:nvGrpSpPr>
        <p:grpSpPr bwMode="auto">
          <a:xfrm>
            <a:off x="5895975" y="3094038"/>
            <a:ext cx="984250" cy="1622425"/>
            <a:chOff x="1062" y="1977"/>
            <a:chExt cx="620" cy="1022"/>
          </a:xfrm>
        </p:grpSpPr>
        <p:sp>
          <p:nvSpPr>
            <p:cNvPr id="143440" name="Oval 80"/>
            <p:cNvSpPr>
              <a:spLocks noChangeAspect="1" noChangeArrowheads="1"/>
            </p:cNvSpPr>
            <p:nvPr/>
          </p:nvSpPr>
          <p:spPr bwMode="auto">
            <a:xfrm>
              <a:off x="1193" y="2597"/>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41" name="Oval 81"/>
            <p:cNvSpPr>
              <a:spLocks noChangeAspect="1" noChangeArrowheads="1"/>
            </p:cNvSpPr>
            <p:nvPr/>
          </p:nvSpPr>
          <p:spPr bwMode="auto">
            <a:xfrm>
              <a:off x="1333" y="267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42" name="Oval 82"/>
            <p:cNvSpPr>
              <a:spLocks noChangeAspect="1" noChangeArrowheads="1"/>
            </p:cNvSpPr>
            <p:nvPr/>
          </p:nvSpPr>
          <p:spPr bwMode="auto">
            <a:xfrm>
              <a:off x="1062" y="268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43" name="Oval 83"/>
            <p:cNvSpPr>
              <a:spLocks noChangeAspect="1" noChangeArrowheads="1"/>
            </p:cNvSpPr>
            <p:nvPr/>
          </p:nvSpPr>
          <p:spPr bwMode="auto">
            <a:xfrm>
              <a:off x="1196" y="246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44" name="Oval 84"/>
            <p:cNvSpPr>
              <a:spLocks noChangeAspect="1" noChangeArrowheads="1"/>
            </p:cNvSpPr>
            <p:nvPr/>
          </p:nvSpPr>
          <p:spPr bwMode="auto">
            <a:xfrm>
              <a:off x="1501" y="2639"/>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45" name="Oval 85"/>
            <p:cNvSpPr>
              <a:spLocks noChangeAspect="1" noChangeArrowheads="1"/>
            </p:cNvSpPr>
            <p:nvPr/>
          </p:nvSpPr>
          <p:spPr bwMode="auto">
            <a:xfrm>
              <a:off x="1333" y="2833"/>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46" name="Oval 86"/>
            <p:cNvSpPr>
              <a:spLocks noChangeAspect="1" noChangeArrowheads="1"/>
            </p:cNvSpPr>
            <p:nvPr/>
          </p:nvSpPr>
          <p:spPr bwMode="auto">
            <a:xfrm>
              <a:off x="1295" y="2358"/>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47" name="Oval 87"/>
            <p:cNvSpPr>
              <a:spLocks noChangeAspect="1" noChangeArrowheads="1"/>
            </p:cNvSpPr>
            <p:nvPr/>
          </p:nvSpPr>
          <p:spPr bwMode="auto">
            <a:xfrm>
              <a:off x="1217" y="223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48" name="Oval 88"/>
            <p:cNvSpPr>
              <a:spLocks noChangeAspect="1" noChangeArrowheads="1"/>
            </p:cNvSpPr>
            <p:nvPr/>
          </p:nvSpPr>
          <p:spPr bwMode="auto">
            <a:xfrm>
              <a:off x="1310" y="2116"/>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49" name="Oval 89"/>
            <p:cNvSpPr>
              <a:spLocks noChangeAspect="1" noChangeArrowheads="1"/>
            </p:cNvSpPr>
            <p:nvPr/>
          </p:nvSpPr>
          <p:spPr bwMode="auto">
            <a:xfrm>
              <a:off x="1250" y="1977"/>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3450" name="Group 90"/>
          <p:cNvGrpSpPr>
            <a:grpSpLocks/>
          </p:cNvGrpSpPr>
          <p:nvPr/>
        </p:nvGrpSpPr>
        <p:grpSpPr bwMode="auto">
          <a:xfrm flipV="1">
            <a:off x="6589713" y="3921125"/>
            <a:ext cx="984250" cy="1017588"/>
            <a:chOff x="4901" y="3439"/>
            <a:chExt cx="620" cy="641"/>
          </a:xfrm>
        </p:grpSpPr>
        <p:sp>
          <p:nvSpPr>
            <p:cNvPr id="143451" name="Oval 91"/>
            <p:cNvSpPr>
              <a:spLocks noChangeAspect="1" noChangeArrowheads="1"/>
            </p:cNvSpPr>
            <p:nvPr/>
          </p:nvSpPr>
          <p:spPr bwMode="auto">
            <a:xfrm>
              <a:off x="5032" y="3678"/>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52" name="Oval 92"/>
            <p:cNvSpPr>
              <a:spLocks noChangeAspect="1" noChangeArrowheads="1"/>
            </p:cNvSpPr>
            <p:nvPr/>
          </p:nvSpPr>
          <p:spPr bwMode="auto">
            <a:xfrm>
              <a:off x="5173" y="3757"/>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53" name="Oval 93"/>
            <p:cNvSpPr>
              <a:spLocks noChangeAspect="1" noChangeArrowheads="1"/>
            </p:cNvSpPr>
            <p:nvPr/>
          </p:nvSpPr>
          <p:spPr bwMode="auto">
            <a:xfrm>
              <a:off x="4901" y="3767"/>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54" name="Oval 94"/>
            <p:cNvSpPr>
              <a:spLocks noChangeAspect="1" noChangeArrowheads="1"/>
            </p:cNvSpPr>
            <p:nvPr/>
          </p:nvSpPr>
          <p:spPr bwMode="auto">
            <a:xfrm>
              <a:off x="5035" y="354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55" name="Oval 95"/>
            <p:cNvSpPr>
              <a:spLocks noChangeAspect="1" noChangeArrowheads="1"/>
            </p:cNvSpPr>
            <p:nvPr/>
          </p:nvSpPr>
          <p:spPr bwMode="auto">
            <a:xfrm>
              <a:off x="5340" y="3720"/>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56" name="Oval 96"/>
            <p:cNvSpPr>
              <a:spLocks noChangeAspect="1" noChangeArrowheads="1"/>
            </p:cNvSpPr>
            <p:nvPr/>
          </p:nvSpPr>
          <p:spPr bwMode="auto">
            <a:xfrm>
              <a:off x="5173" y="391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57" name="Oval 97"/>
            <p:cNvSpPr>
              <a:spLocks noChangeAspect="1" noChangeArrowheads="1"/>
            </p:cNvSpPr>
            <p:nvPr/>
          </p:nvSpPr>
          <p:spPr bwMode="auto">
            <a:xfrm>
              <a:off x="5134" y="3439"/>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58" name="Oval 98"/>
            <p:cNvSpPr>
              <a:spLocks noChangeAspect="1" noChangeArrowheads="1"/>
            </p:cNvSpPr>
            <p:nvPr/>
          </p:nvSpPr>
          <p:spPr bwMode="auto">
            <a:xfrm>
              <a:off x="4922" y="3444"/>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3459" name="Group 99"/>
          <p:cNvGrpSpPr>
            <a:grpSpLocks/>
          </p:cNvGrpSpPr>
          <p:nvPr/>
        </p:nvGrpSpPr>
        <p:grpSpPr bwMode="auto">
          <a:xfrm>
            <a:off x="7286625" y="3702050"/>
            <a:ext cx="984250" cy="1017588"/>
            <a:chOff x="3181" y="1125"/>
            <a:chExt cx="620" cy="641"/>
          </a:xfrm>
        </p:grpSpPr>
        <p:sp>
          <p:nvSpPr>
            <p:cNvPr id="143460" name="Oval 100"/>
            <p:cNvSpPr>
              <a:spLocks noChangeAspect="1" noChangeArrowheads="1"/>
            </p:cNvSpPr>
            <p:nvPr/>
          </p:nvSpPr>
          <p:spPr bwMode="auto">
            <a:xfrm>
              <a:off x="3312" y="136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61" name="Oval 101"/>
            <p:cNvSpPr>
              <a:spLocks noChangeAspect="1" noChangeArrowheads="1"/>
            </p:cNvSpPr>
            <p:nvPr/>
          </p:nvSpPr>
          <p:spPr bwMode="auto">
            <a:xfrm>
              <a:off x="3453" y="144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62" name="Oval 102"/>
            <p:cNvSpPr>
              <a:spLocks noChangeAspect="1" noChangeArrowheads="1"/>
            </p:cNvSpPr>
            <p:nvPr/>
          </p:nvSpPr>
          <p:spPr bwMode="auto">
            <a:xfrm>
              <a:off x="3181" y="1453"/>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63" name="Oval 103"/>
            <p:cNvSpPr>
              <a:spLocks noChangeAspect="1" noChangeArrowheads="1"/>
            </p:cNvSpPr>
            <p:nvPr/>
          </p:nvSpPr>
          <p:spPr bwMode="auto">
            <a:xfrm>
              <a:off x="3316" y="1231"/>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64" name="Oval 104"/>
            <p:cNvSpPr>
              <a:spLocks noChangeAspect="1" noChangeArrowheads="1"/>
            </p:cNvSpPr>
            <p:nvPr/>
          </p:nvSpPr>
          <p:spPr bwMode="auto">
            <a:xfrm>
              <a:off x="3620" y="1407"/>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65" name="Oval 105"/>
            <p:cNvSpPr>
              <a:spLocks noChangeAspect="1" noChangeArrowheads="1"/>
            </p:cNvSpPr>
            <p:nvPr/>
          </p:nvSpPr>
          <p:spPr bwMode="auto">
            <a:xfrm>
              <a:off x="3453" y="1601"/>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66" name="Oval 106"/>
            <p:cNvSpPr>
              <a:spLocks noChangeAspect="1" noChangeArrowheads="1"/>
            </p:cNvSpPr>
            <p:nvPr/>
          </p:nvSpPr>
          <p:spPr bwMode="auto">
            <a:xfrm>
              <a:off x="3414" y="112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67" name="Oval 107"/>
            <p:cNvSpPr>
              <a:spLocks noChangeAspect="1" noChangeArrowheads="1"/>
            </p:cNvSpPr>
            <p:nvPr/>
          </p:nvSpPr>
          <p:spPr bwMode="auto">
            <a:xfrm>
              <a:off x="3202" y="1130"/>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3468" name="Group 108"/>
          <p:cNvGrpSpPr>
            <a:grpSpLocks/>
          </p:cNvGrpSpPr>
          <p:nvPr/>
        </p:nvGrpSpPr>
        <p:grpSpPr bwMode="auto">
          <a:xfrm flipV="1">
            <a:off x="7942263" y="3910013"/>
            <a:ext cx="1027112" cy="1846262"/>
            <a:chOff x="4838" y="561"/>
            <a:chExt cx="647" cy="1163"/>
          </a:xfrm>
        </p:grpSpPr>
        <p:sp>
          <p:nvSpPr>
            <p:cNvPr id="143469" name="Oval 109"/>
            <p:cNvSpPr>
              <a:spLocks noChangeAspect="1" noChangeArrowheads="1"/>
            </p:cNvSpPr>
            <p:nvPr/>
          </p:nvSpPr>
          <p:spPr bwMode="auto">
            <a:xfrm>
              <a:off x="4996" y="132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70" name="Oval 110"/>
            <p:cNvSpPr>
              <a:spLocks noChangeAspect="1" noChangeArrowheads="1"/>
            </p:cNvSpPr>
            <p:nvPr/>
          </p:nvSpPr>
          <p:spPr bwMode="auto">
            <a:xfrm>
              <a:off x="5137" y="1401"/>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71" name="Oval 111"/>
            <p:cNvSpPr>
              <a:spLocks noChangeAspect="1" noChangeArrowheads="1"/>
            </p:cNvSpPr>
            <p:nvPr/>
          </p:nvSpPr>
          <p:spPr bwMode="auto">
            <a:xfrm>
              <a:off x="4865" y="1411"/>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72" name="Oval 112"/>
            <p:cNvSpPr>
              <a:spLocks noChangeAspect="1" noChangeArrowheads="1"/>
            </p:cNvSpPr>
            <p:nvPr/>
          </p:nvSpPr>
          <p:spPr bwMode="auto">
            <a:xfrm>
              <a:off x="4999" y="118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73" name="Oval 113"/>
            <p:cNvSpPr>
              <a:spLocks noChangeAspect="1" noChangeArrowheads="1"/>
            </p:cNvSpPr>
            <p:nvPr/>
          </p:nvSpPr>
          <p:spPr bwMode="auto">
            <a:xfrm>
              <a:off x="5304" y="136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74" name="Oval 114"/>
            <p:cNvSpPr>
              <a:spLocks noChangeAspect="1" noChangeArrowheads="1"/>
            </p:cNvSpPr>
            <p:nvPr/>
          </p:nvSpPr>
          <p:spPr bwMode="auto">
            <a:xfrm>
              <a:off x="5137" y="155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75" name="Oval 115"/>
            <p:cNvSpPr>
              <a:spLocks noChangeAspect="1" noChangeArrowheads="1"/>
            </p:cNvSpPr>
            <p:nvPr/>
          </p:nvSpPr>
          <p:spPr bwMode="auto">
            <a:xfrm>
              <a:off x="5098" y="108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76" name="Oval 116"/>
            <p:cNvSpPr>
              <a:spLocks noChangeAspect="1" noChangeArrowheads="1"/>
            </p:cNvSpPr>
            <p:nvPr/>
          </p:nvSpPr>
          <p:spPr bwMode="auto">
            <a:xfrm>
              <a:off x="5020" y="95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77" name="Oval 117"/>
            <p:cNvSpPr>
              <a:spLocks noChangeAspect="1" noChangeArrowheads="1"/>
            </p:cNvSpPr>
            <p:nvPr/>
          </p:nvSpPr>
          <p:spPr bwMode="auto">
            <a:xfrm>
              <a:off x="5001" y="70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78" name="Oval 118"/>
            <p:cNvSpPr>
              <a:spLocks noChangeAspect="1" noChangeArrowheads="1"/>
            </p:cNvSpPr>
            <p:nvPr/>
          </p:nvSpPr>
          <p:spPr bwMode="auto">
            <a:xfrm>
              <a:off x="5086" y="828"/>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79" name="Oval 119"/>
            <p:cNvSpPr>
              <a:spLocks noChangeAspect="1" noChangeArrowheads="1"/>
            </p:cNvSpPr>
            <p:nvPr/>
          </p:nvSpPr>
          <p:spPr bwMode="auto">
            <a:xfrm>
              <a:off x="4838" y="70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3480" name="Oval 120"/>
            <p:cNvSpPr>
              <a:spLocks noChangeAspect="1" noChangeArrowheads="1"/>
            </p:cNvSpPr>
            <p:nvPr/>
          </p:nvSpPr>
          <p:spPr bwMode="auto">
            <a:xfrm>
              <a:off x="5044" y="561"/>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spTree>
    <p:extLst>
      <p:ext uri="{BB962C8B-B14F-4D97-AF65-F5344CB8AC3E}">
        <p14:creationId xmlns:p14="http://schemas.microsoft.com/office/powerpoint/2010/main" val="36392778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ln>
            <a:noFill/>
          </a:ln>
        </p:spPr>
        <p:txBody>
          <a:bodyPr/>
          <a:lstStyle/>
          <a:p>
            <a:r>
              <a:rPr lang="en-US" altLang="en-US" sz="5400" b="1">
                <a:solidFill>
                  <a:schemeClr val="tx1"/>
                </a:solidFill>
                <a:latin typeface="Arial" charset="0"/>
              </a:rPr>
              <a:t>20 Amino Acids</a:t>
            </a:r>
          </a:p>
        </p:txBody>
      </p:sp>
      <p:sp>
        <p:nvSpPr>
          <p:cNvPr id="144387" name="Oval 3"/>
          <p:cNvSpPr>
            <a:spLocks noChangeAspect="1" noChangeArrowheads="1"/>
          </p:cNvSpPr>
          <p:nvPr/>
        </p:nvSpPr>
        <p:spPr bwMode="auto">
          <a:xfrm>
            <a:off x="1255713" y="43243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388" name="Oval 4"/>
          <p:cNvSpPr>
            <a:spLocks noChangeAspect="1" noChangeArrowheads="1"/>
          </p:cNvSpPr>
          <p:nvPr/>
        </p:nvSpPr>
        <p:spPr bwMode="auto">
          <a:xfrm>
            <a:off x="1477963" y="4198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389" name="Oval 5"/>
          <p:cNvSpPr>
            <a:spLocks noChangeAspect="1" noChangeArrowheads="1"/>
          </p:cNvSpPr>
          <p:nvPr/>
        </p:nvSpPr>
        <p:spPr bwMode="auto">
          <a:xfrm>
            <a:off x="1047750" y="4184650"/>
            <a:ext cx="288925"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390" name="Oval 6"/>
          <p:cNvSpPr>
            <a:spLocks noChangeAspect="1" noChangeArrowheads="1"/>
          </p:cNvSpPr>
          <p:nvPr/>
        </p:nvSpPr>
        <p:spPr bwMode="auto">
          <a:xfrm>
            <a:off x="1260475" y="4537075"/>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391" name="Oval 7"/>
          <p:cNvSpPr>
            <a:spLocks noChangeAspect="1" noChangeArrowheads="1"/>
          </p:cNvSpPr>
          <p:nvPr/>
        </p:nvSpPr>
        <p:spPr bwMode="auto">
          <a:xfrm>
            <a:off x="1477963" y="3949700"/>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392" name="Oval 8"/>
          <p:cNvSpPr>
            <a:spLocks noChangeAspect="1" noChangeArrowheads="1"/>
          </p:cNvSpPr>
          <p:nvPr/>
        </p:nvSpPr>
        <p:spPr bwMode="auto">
          <a:xfrm>
            <a:off x="1417638" y="4705350"/>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393" name="Oval 9"/>
          <p:cNvSpPr>
            <a:spLocks noChangeAspect="1" noChangeArrowheads="1"/>
          </p:cNvSpPr>
          <p:nvPr/>
        </p:nvSpPr>
        <p:spPr bwMode="auto">
          <a:xfrm>
            <a:off x="1293813" y="49069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394" name="Oval 10"/>
          <p:cNvSpPr>
            <a:spLocks noChangeAspect="1" noChangeArrowheads="1"/>
          </p:cNvSpPr>
          <p:nvPr/>
        </p:nvSpPr>
        <p:spPr bwMode="auto">
          <a:xfrm>
            <a:off x="1441450" y="5089525"/>
            <a:ext cx="287338"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395" name="Oval 11"/>
          <p:cNvSpPr>
            <a:spLocks noChangeAspect="1" noChangeArrowheads="1"/>
          </p:cNvSpPr>
          <p:nvPr/>
        </p:nvSpPr>
        <p:spPr bwMode="auto">
          <a:xfrm>
            <a:off x="1346200" y="5310188"/>
            <a:ext cx="288925" cy="26193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396" name="Oval 12"/>
          <p:cNvSpPr>
            <a:spLocks noChangeAspect="1" noChangeArrowheads="1"/>
          </p:cNvSpPr>
          <p:nvPr/>
        </p:nvSpPr>
        <p:spPr bwMode="auto">
          <a:xfrm>
            <a:off x="585788" y="41576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397" name="Oval 13"/>
          <p:cNvSpPr>
            <a:spLocks noChangeAspect="1" noChangeArrowheads="1"/>
          </p:cNvSpPr>
          <p:nvPr/>
        </p:nvSpPr>
        <p:spPr bwMode="auto">
          <a:xfrm>
            <a:off x="808038" y="4283075"/>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398" name="Oval 14"/>
          <p:cNvSpPr>
            <a:spLocks noChangeAspect="1" noChangeArrowheads="1"/>
          </p:cNvSpPr>
          <p:nvPr/>
        </p:nvSpPr>
        <p:spPr bwMode="auto">
          <a:xfrm>
            <a:off x="377825" y="4298950"/>
            <a:ext cx="287338"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399" name="Oval 15"/>
          <p:cNvSpPr>
            <a:spLocks noChangeAspect="1" noChangeArrowheads="1"/>
          </p:cNvSpPr>
          <p:nvPr/>
        </p:nvSpPr>
        <p:spPr bwMode="auto">
          <a:xfrm>
            <a:off x="590550" y="3944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00" name="Oval 16"/>
          <p:cNvSpPr>
            <a:spLocks noChangeAspect="1" noChangeArrowheads="1"/>
          </p:cNvSpPr>
          <p:nvPr/>
        </p:nvSpPr>
        <p:spPr bwMode="auto">
          <a:xfrm>
            <a:off x="808038" y="4532313"/>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01" name="Oval 17"/>
          <p:cNvSpPr>
            <a:spLocks noChangeAspect="1" noChangeArrowheads="1"/>
          </p:cNvSpPr>
          <p:nvPr/>
        </p:nvSpPr>
        <p:spPr bwMode="auto">
          <a:xfrm>
            <a:off x="747713" y="3776663"/>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02" name="Oval 18"/>
          <p:cNvSpPr>
            <a:spLocks noChangeAspect="1" noChangeArrowheads="1"/>
          </p:cNvSpPr>
          <p:nvPr/>
        </p:nvSpPr>
        <p:spPr bwMode="auto">
          <a:xfrm>
            <a:off x="623888" y="35750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03" name="Oval 19"/>
          <p:cNvSpPr>
            <a:spLocks noChangeAspect="1" noChangeArrowheads="1"/>
          </p:cNvSpPr>
          <p:nvPr/>
        </p:nvSpPr>
        <p:spPr bwMode="auto">
          <a:xfrm>
            <a:off x="769938" y="3392488"/>
            <a:ext cx="288925" cy="263525"/>
          </a:xfrm>
          <a:prstGeom prst="ellipse">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04" name="Oval 20"/>
          <p:cNvSpPr>
            <a:spLocks noChangeAspect="1" noChangeArrowheads="1"/>
          </p:cNvSpPr>
          <p:nvPr/>
        </p:nvSpPr>
        <p:spPr bwMode="auto">
          <a:xfrm>
            <a:off x="676275" y="3173413"/>
            <a:ext cx="288925" cy="2619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nvGrpSpPr>
          <p:cNvPr id="144405" name="Group 21"/>
          <p:cNvGrpSpPr>
            <a:grpSpLocks/>
          </p:cNvGrpSpPr>
          <p:nvPr/>
        </p:nvGrpSpPr>
        <p:grpSpPr bwMode="auto">
          <a:xfrm>
            <a:off x="1417638" y="3275013"/>
            <a:ext cx="1309687" cy="1436687"/>
            <a:chOff x="1864" y="2063"/>
            <a:chExt cx="825" cy="905"/>
          </a:xfrm>
        </p:grpSpPr>
        <p:sp>
          <p:nvSpPr>
            <p:cNvPr id="144406" name="Oval 22"/>
            <p:cNvSpPr>
              <a:spLocks noChangeAspect="1" noChangeArrowheads="1"/>
            </p:cNvSpPr>
            <p:nvPr/>
          </p:nvSpPr>
          <p:spPr bwMode="auto">
            <a:xfrm>
              <a:off x="2200" y="2567"/>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07" name="Oval 23"/>
            <p:cNvSpPr>
              <a:spLocks noChangeAspect="1" noChangeArrowheads="1"/>
            </p:cNvSpPr>
            <p:nvPr/>
          </p:nvSpPr>
          <p:spPr bwMode="auto">
            <a:xfrm>
              <a:off x="2340" y="264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08" name="Oval 24"/>
            <p:cNvSpPr>
              <a:spLocks noChangeAspect="1" noChangeArrowheads="1"/>
            </p:cNvSpPr>
            <p:nvPr/>
          </p:nvSpPr>
          <p:spPr bwMode="auto">
            <a:xfrm>
              <a:off x="2069" y="2655"/>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09" name="Oval 25"/>
            <p:cNvSpPr>
              <a:spLocks noChangeAspect="1" noChangeArrowheads="1"/>
            </p:cNvSpPr>
            <p:nvPr/>
          </p:nvSpPr>
          <p:spPr bwMode="auto">
            <a:xfrm>
              <a:off x="2203" y="243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10" name="Oval 26"/>
            <p:cNvSpPr>
              <a:spLocks noChangeAspect="1" noChangeArrowheads="1"/>
            </p:cNvSpPr>
            <p:nvPr/>
          </p:nvSpPr>
          <p:spPr bwMode="auto">
            <a:xfrm>
              <a:off x="2508" y="260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11" name="Oval 27"/>
            <p:cNvSpPr>
              <a:spLocks noChangeAspect="1" noChangeArrowheads="1"/>
            </p:cNvSpPr>
            <p:nvPr/>
          </p:nvSpPr>
          <p:spPr bwMode="auto">
            <a:xfrm>
              <a:off x="2340" y="2803"/>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12" name="Oval 28"/>
            <p:cNvSpPr>
              <a:spLocks noChangeAspect="1" noChangeArrowheads="1"/>
            </p:cNvSpPr>
            <p:nvPr/>
          </p:nvSpPr>
          <p:spPr bwMode="auto">
            <a:xfrm>
              <a:off x="2106"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13" name="Oval 29"/>
            <p:cNvSpPr>
              <a:spLocks noChangeAspect="1" noChangeArrowheads="1"/>
            </p:cNvSpPr>
            <p:nvPr/>
          </p:nvSpPr>
          <p:spPr bwMode="auto">
            <a:xfrm>
              <a:off x="1944" y="231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14" name="Oval 30"/>
            <p:cNvSpPr>
              <a:spLocks noChangeAspect="1" noChangeArrowheads="1"/>
            </p:cNvSpPr>
            <p:nvPr/>
          </p:nvSpPr>
          <p:spPr bwMode="auto">
            <a:xfrm>
              <a:off x="1945"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15" name="Oval 31"/>
            <p:cNvSpPr>
              <a:spLocks noChangeAspect="1" noChangeArrowheads="1"/>
            </p:cNvSpPr>
            <p:nvPr/>
          </p:nvSpPr>
          <p:spPr bwMode="auto">
            <a:xfrm>
              <a:off x="2105" y="231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16" name="Oval 32"/>
            <p:cNvSpPr>
              <a:spLocks noChangeAspect="1" noChangeArrowheads="1"/>
            </p:cNvSpPr>
            <p:nvPr/>
          </p:nvSpPr>
          <p:spPr bwMode="auto">
            <a:xfrm>
              <a:off x="2196" y="218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17" name="Oval 33"/>
            <p:cNvSpPr>
              <a:spLocks noChangeAspect="1" noChangeArrowheads="1"/>
            </p:cNvSpPr>
            <p:nvPr/>
          </p:nvSpPr>
          <p:spPr bwMode="auto">
            <a:xfrm>
              <a:off x="1864" y="2184"/>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4418" name="Group 34"/>
          <p:cNvGrpSpPr>
            <a:grpSpLocks/>
          </p:cNvGrpSpPr>
          <p:nvPr/>
        </p:nvGrpSpPr>
        <p:grpSpPr bwMode="auto">
          <a:xfrm flipV="1">
            <a:off x="2427288" y="3911600"/>
            <a:ext cx="984250" cy="1231900"/>
            <a:chOff x="935" y="3260"/>
            <a:chExt cx="620" cy="776"/>
          </a:xfrm>
        </p:grpSpPr>
        <p:sp>
          <p:nvSpPr>
            <p:cNvPr id="144419" name="Oval 35"/>
            <p:cNvSpPr>
              <a:spLocks noChangeAspect="1" noChangeArrowheads="1"/>
            </p:cNvSpPr>
            <p:nvPr/>
          </p:nvSpPr>
          <p:spPr bwMode="auto">
            <a:xfrm>
              <a:off x="1065" y="363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20" name="Oval 36"/>
            <p:cNvSpPr>
              <a:spLocks noChangeAspect="1" noChangeArrowheads="1"/>
            </p:cNvSpPr>
            <p:nvPr/>
          </p:nvSpPr>
          <p:spPr bwMode="auto">
            <a:xfrm>
              <a:off x="1206" y="371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21" name="Oval 37"/>
            <p:cNvSpPr>
              <a:spLocks noChangeAspect="1" noChangeArrowheads="1"/>
            </p:cNvSpPr>
            <p:nvPr/>
          </p:nvSpPr>
          <p:spPr bwMode="auto">
            <a:xfrm>
              <a:off x="935" y="3723"/>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22" name="Oval 38"/>
            <p:cNvSpPr>
              <a:spLocks noChangeAspect="1" noChangeArrowheads="1"/>
            </p:cNvSpPr>
            <p:nvPr/>
          </p:nvSpPr>
          <p:spPr bwMode="auto">
            <a:xfrm>
              <a:off x="1069" y="350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23" name="Oval 39"/>
            <p:cNvSpPr>
              <a:spLocks noChangeAspect="1" noChangeArrowheads="1"/>
            </p:cNvSpPr>
            <p:nvPr/>
          </p:nvSpPr>
          <p:spPr bwMode="auto">
            <a:xfrm>
              <a:off x="1373" y="3676"/>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24" name="Oval 40"/>
            <p:cNvSpPr>
              <a:spLocks noChangeAspect="1" noChangeArrowheads="1"/>
            </p:cNvSpPr>
            <p:nvPr/>
          </p:nvSpPr>
          <p:spPr bwMode="auto">
            <a:xfrm>
              <a:off x="1206" y="387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25" name="Oval 41"/>
            <p:cNvSpPr>
              <a:spLocks noChangeAspect="1" noChangeArrowheads="1"/>
            </p:cNvSpPr>
            <p:nvPr/>
          </p:nvSpPr>
          <p:spPr bwMode="auto">
            <a:xfrm>
              <a:off x="1168" y="339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26" name="Oval 42"/>
            <p:cNvSpPr>
              <a:spLocks noChangeAspect="1" noChangeArrowheads="1"/>
            </p:cNvSpPr>
            <p:nvPr/>
          </p:nvSpPr>
          <p:spPr bwMode="auto">
            <a:xfrm>
              <a:off x="1131" y="326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27" name="Oval 43"/>
            <p:cNvSpPr>
              <a:spLocks noChangeAspect="1" noChangeArrowheads="1"/>
            </p:cNvSpPr>
            <p:nvPr/>
          </p:nvSpPr>
          <p:spPr bwMode="auto">
            <a:xfrm>
              <a:off x="956" y="3400"/>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4428" name="Group 44"/>
          <p:cNvGrpSpPr>
            <a:grpSpLocks/>
          </p:cNvGrpSpPr>
          <p:nvPr/>
        </p:nvGrpSpPr>
        <p:grpSpPr bwMode="auto">
          <a:xfrm>
            <a:off x="3119438" y="3702050"/>
            <a:ext cx="984250" cy="1017588"/>
            <a:chOff x="4011" y="3439"/>
            <a:chExt cx="620" cy="641"/>
          </a:xfrm>
        </p:grpSpPr>
        <p:sp>
          <p:nvSpPr>
            <p:cNvPr id="144429" name="Oval 45"/>
            <p:cNvSpPr>
              <a:spLocks noChangeAspect="1" noChangeArrowheads="1"/>
            </p:cNvSpPr>
            <p:nvPr/>
          </p:nvSpPr>
          <p:spPr bwMode="auto">
            <a:xfrm>
              <a:off x="4141" y="367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30" name="Oval 46"/>
            <p:cNvSpPr>
              <a:spLocks noChangeAspect="1" noChangeArrowheads="1"/>
            </p:cNvSpPr>
            <p:nvPr/>
          </p:nvSpPr>
          <p:spPr bwMode="auto">
            <a:xfrm>
              <a:off x="4282" y="3757"/>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31" name="Oval 47"/>
            <p:cNvSpPr>
              <a:spLocks noChangeAspect="1" noChangeArrowheads="1"/>
            </p:cNvSpPr>
            <p:nvPr/>
          </p:nvSpPr>
          <p:spPr bwMode="auto">
            <a:xfrm>
              <a:off x="4011" y="3767"/>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32" name="Oval 48"/>
            <p:cNvSpPr>
              <a:spLocks noChangeAspect="1" noChangeArrowheads="1"/>
            </p:cNvSpPr>
            <p:nvPr/>
          </p:nvSpPr>
          <p:spPr bwMode="auto">
            <a:xfrm>
              <a:off x="4145" y="354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33" name="Oval 49"/>
            <p:cNvSpPr>
              <a:spLocks noChangeAspect="1" noChangeArrowheads="1"/>
            </p:cNvSpPr>
            <p:nvPr/>
          </p:nvSpPr>
          <p:spPr bwMode="auto">
            <a:xfrm>
              <a:off x="4449" y="372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34" name="Oval 50"/>
            <p:cNvSpPr>
              <a:spLocks noChangeAspect="1" noChangeArrowheads="1"/>
            </p:cNvSpPr>
            <p:nvPr/>
          </p:nvSpPr>
          <p:spPr bwMode="auto">
            <a:xfrm>
              <a:off x="4282" y="3914"/>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35" name="Oval 51"/>
            <p:cNvSpPr>
              <a:spLocks noChangeAspect="1" noChangeArrowheads="1"/>
            </p:cNvSpPr>
            <p:nvPr/>
          </p:nvSpPr>
          <p:spPr bwMode="auto">
            <a:xfrm>
              <a:off x="4244" y="343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36" name="Oval 52"/>
            <p:cNvSpPr>
              <a:spLocks noChangeAspect="1" noChangeArrowheads="1"/>
            </p:cNvSpPr>
            <p:nvPr/>
          </p:nvSpPr>
          <p:spPr bwMode="auto">
            <a:xfrm>
              <a:off x="4032" y="3444"/>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4437" name="Group 53"/>
          <p:cNvGrpSpPr>
            <a:grpSpLocks/>
          </p:cNvGrpSpPr>
          <p:nvPr/>
        </p:nvGrpSpPr>
        <p:grpSpPr bwMode="auto">
          <a:xfrm flipV="1">
            <a:off x="3765550" y="3910013"/>
            <a:ext cx="1027113" cy="1846262"/>
            <a:chOff x="4838" y="561"/>
            <a:chExt cx="647" cy="1163"/>
          </a:xfrm>
        </p:grpSpPr>
        <p:sp>
          <p:nvSpPr>
            <p:cNvPr id="144438" name="Oval 54"/>
            <p:cNvSpPr>
              <a:spLocks noChangeAspect="1" noChangeArrowheads="1"/>
            </p:cNvSpPr>
            <p:nvPr/>
          </p:nvSpPr>
          <p:spPr bwMode="auto">
            <a:xfrm>
              <a:off x="4996" y="132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39" name="Oval 55"/>
            <p:cNvSpPr>
              <a:spLocks noChangeAspect="1" noChangeArrowheads="1"/>
            </p:cNvSpPr>
            <p:nvPr/>
          </p:nvSpPr>
          <p:spPr bwMode="auto">
            <a:xfrm>
              <a:off x="5137" y="1401"/>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40" name="Oval 56"/>
            <p:cNvSpPr>
              <a:spLocks noChangeAspect="1" noChangeArrowheads="1"/>
            </p:cNvSpPr>
            <p:nvPr/>
          </p:nvSpPr>
          <p:spPr bwMode="auto">
            <a:xfrm>
              <a:off x="4865" y="1411"/>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41" name="Oval 57"/>
            <p:cNvSpPr>
              <a:spLocks noChangeAspect="1" noChangeArrowheads="1"/>
            </p:cNvSpPr>
            <p:nvPr/>
          </p:nvSpPr>
          <p:spPr bwMode="auto">
            <a:xfrm>
              <a:off x="4999" y="118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42" name="Oval 58"/>
            <p:cNvSpPr>
              <a:spLocks noChangeAspect="1" noChangeArrowheads="1"/>
            </p:cNvSpPr>
            <p:nvPr/>
          </p:nvSpPr>
          <p:spPr bwMode="auto">
            <a:xfrm>
              <a:off x="5304" y="136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43" name="Oval 59"/>
            <p:cNvSpPr>
              <a:spLocks noChangeAspect="1" noChangeArrowheads="1"/>
            </p:cNvSpPr>
            <p:nvPr/>
          </p:nvSpPr>
          <p:spPr bwMode="auto">
            <a:xfrm>
              <a:off x="5137" y="155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44" name="Oval 60"/>
            <p:cNvSpPr>
              <a:spLocks noChangeAspect="1" noChangeArrowheads="1"/>
            </p:cNvSpPr>
            <p:nvPr/>
          </p:nvSpPr>
          <p:spPr bwMode="auto">
            <a:xfrm>
              <a:off x="5098" y="108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45" name="Oval 61"/>
            <p:cNvSpPr>
              <a:spLocks noChangeAspect="1" noChangeArrowheads="1"/>
            </p:cNvSpPr>
            <p:nvPr/>
          </p:nvSpPr>
          <p:spPr bwMode="auto">
            <a:xfrm>
              <a:off x="5020" y="95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46" name="Oval 62"/>
            <p:cNvSpPr>
              <a:spLocks noChangeAspect="1" noChangeArrowheads="1"/>
            </p:cNvSpPr>
            <p:nvPr/>
          </p:nvSpPr>
          <p:spPr bwMode="auto">
            <a:xfrm>
              <a:off x="5001" y="70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47" name="Oval 63"/>
            <p:cNvSpPr>
              <a:spLocks noChangeAspect="1" noChangeArrowheads="1"/>
            </p:cNvSpPr>
            <p:nvPr/>
          </p:nvSpPr>
          <p:spPr bwMode="auto">
            <a:xfrm>
              <a:off x="5086" y="828"/>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48" name="Oval 64"/>
            <p:cNvSpPr>
              <a:spLocks noChangeAspect="1" noChangeArrowheads="1"/>
            </p:cNvSpPr>
            <p:nvPr/>
          </p:nvSpPr>
          <p:spPr bwMode="auto">
            <a:xfrm>
              <a:off x="4838" y="70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49" name="Oval 65"/>
            <p:cNvSpPr>
              <a:spLocks noChangeAspect="1" noChangeArrowheads="1"/>
            </p:cNvSpPr>
            <p:nvPr/>
          </p:nvSpPr>
          <p:spPr bwMode="auto">
            <a:xfrm>
              <a:off x="5044" y="561"/>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4450" name="Group 66"/>
          <p:cNvGrpSpPr>
            <a:grpSpLocks/>
          </p:cNvGrpSpPr>
          <p:nvPr/>
        </p:nvGrpSpPr>
        <p:grpSpPr bwMode="auto">
          <a:xfrm>
            <a:off x="4498975" y="3856038"/>
            <a:ext cx="984250" cy="850900"/>
            <a:chOff x="824" y="1176"/>
            <a:chExt cx="620" cy="536"/>
          </a:xfrm>
        </p:grpSpPr>
        <p:sp>
          <p:nvSpPr>
            <p:cNvPr id="144451" name="Oval 67"/>
            <p:cNvSpPr>
              <a:spLocks noChangeAspect="1" noChangeArrowheads="1"/>
            </p:cNvSpPr>
            <p:nvPr/>
          </p:nvSpPr>
          <p:spPr bwMode="auto">
            <a:xfrm>
              <a:off x="955" y="131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52" name="Oval 68"/>
            <p:cNvSpPr>
              <a:spLocks noChangeAspect="1" noChangeArrowheads="1"/>
            </p:cNvSpPr>
            <p:nvPr/>
          </p:nvSpPr>
          <p:spPr bwMode="auto">
            <a:xfrm>
              <a:off x="1096" y="1389"/>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53" name="Oval 69"/>
            <p:cNvSpPr>
              <a:spLocks noChangeAspect="1" noChangeArrowheads="1"/>
            </p:cNvSpPr>
            <p:nvPr/>
          </p:nvSpPr>
          <p:spPr bwMode="auto">
            <a:xfrm>
              <a:off x="824" y="1398"/>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54" name="Oval 70"/>
            <p:cNvSpPr>
              <a:spLocks noChangeAspect="1" noChangeArrowheads="1"/>
            </p:cNvSpPr>
            <p:nvPr/>
          </p:nvSpPr>
          <p:spPr bwMode="auto">
            <a:xfrm>
              <a:off x="959" y="117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55" name="Oval 71"/>
            <p:cNvSpPr>
              <a:spLocks noChangeAspect="1" noChangeArrowheads="1"/>
            </p:cNvSpPr>
            <p:nvPr/>
          </p:nvSpPr>
          <p:spPr bwMode="auto">
            <a:xfrm>
              <a:off x="1263" y="1352"/>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56" name="Oval 72"/>
            <p:cNvSpPr>
              <a:spLocks noChangeAspect="1" noChangeArrowheads="1"/>
            </p:cNvSpPr>
            <p:nvPr/>
          </p:nvSpPr>
          <p:spPr bwMode="auto">
            <a:xfrm>
              <a:off x="1096" y="1546"/>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4457" name="Group 73"/>
          <p:cNvGrpSpPr>
            <a:grpSpLocks/>
          </p:cNvGrpSpPr>
          <p:nvPr/>
        </p:nvGrpSpPr>
        <p:grpSpPr bwMode="auto">
          <a:xfrm flipV="1">
            <a:off x="5199063" y="3903663"/>
            <a:ext cx="984250" cy="638175"/>
            <a:chOff x="129" y="1326"/>
            <a:chExt cx="620" cy="402"/>
          </a:xfrm>
        </p:grpSpPr>
        <p:sp>
          <p:nvSpPr>
            <p:cNvPr id="144458" name="Oval 74"/>
            <p:cNvSpPr>
              <a:spLocks noChangeAspect="1" noChangeArrowheads="1"/>
            </p:cNvSpPr>
            <p:nvPr/>
          </p:nvSpPr>
          <p:spPr bwMode="auto">
            <a:xfrm>
              <a:off x="260" y="132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59" name="Oval 75"/>
            <p:cNvSpPr>
              <a:spLocks noChangeAspect="1" noChangeArrowheads="1"/>
            </p:cNvSpPr>
            <p:nvPr/>
          </p:nvSpPr>
          <p:spPr bwMode="auto">
            <a:xfrm>
              <a:off x="401" y="140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60" name="Oval 76"/>
            <p:cNvSpPr>
              <a:spLocks noChangeAspect="1" noChangeArrowheads="1"/>
            </p:cNvSpPr>
            <p:nvPr/>
          </p:nvSpPr>
          <p:spPr bwMode="auto">
            <a:xfrm>
              <a:off x="129" y="1415"/>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61" name="Oval 77"/>
            <p:cNvSpPr>
              <a:spLocks noChangeAspect="1" noChangeArrowheads="1"/>
            </p:cNvSpPr>
            <p:nvPr/>
          </p:nvSpPr>
          <p:spPr bwMode="auto">
            <a:xfrm>
              <a:off x="568" y="136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62" name="Oval 78"/>
            <p:cNvSpPr>
              <a:spLocks noChangeAspect="1" noChangeArrowheads="1"/>
            </p:cNvSpPr>
            <p:nvPr/>
          </p:nvSpPr>
          <p:spPr bwMode="auto">
            <a:xfrm>
              <a:off x="401" y="1562"/>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4463" name="Group 79"/>
          <p:cNvGrpSpPr>
            <a:grpSpLocks/>
          </p:cNvGrpSpPr>
          <p:nvPr/>
        </p:nvGrpSpPr>
        <p:grpSpPr bwMode="auto">
          <a:xfrm>
            <a:off x="5895975" y="3094038"/>
            <a:ext cx="984250" cy="1622425"/>
            <a:chOff x="1062" y="1977"/>
            <a:chExt cx="620" cy="1022"/>
          </a:xfrm>
        </p:grpSpPr>
        <p:sp>
          <p:nvSpPr>
            <p:cNvPr id="144464" name="Oval 80"/>
            <p:cNvSpPr>
              <a:spLocks noChangeAspect="1" noChangeArrowheads="1"/>
            </p:cNvSpPr>
            <p:nvPr/>
          </p:nvSpPr>
          <p:spPr bwMode="auto">
            <a:xfrm>
              <a:off x="1193" y="2597"/>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65" name="Oval 81"/>
            <p:cNvSpPr>
              <a:spLocks noChangeAspect="1" noChangeArrowheads="1"/>
            </p:cNvSpPr>
            <p:nvPr/>
          </p:nvSpPr>
          <p:spPr bwMode="auto">
            <a:xfrm>
              <a:off x="1333" y="267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66" name="Oval 82"/>
            <p:cNvSpPr>
              <a:spLocks noChangeAspect="1" noChangeArrowheads="1"/>
            </p:cNvSpPr>
            <p:nvPr/>
          </p:nvSpPr>
          <p:spPr bwMode="auto">
            <a:xfrm>
              <a:off x="1062" y="268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67" name="Oval 83"/>
            <p:cNvSpPr>
              <a:spLocks noChangeAspect="1" noChangeArrowheads="1"/>
            </p:cNvSpPr>
            <p:nvPr/>
          </p:nvSpPr>
          <p:spPr bwMode="auto">
            <a:xfrm>
              <a:off x="1196" y="246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68" name="Oval 84"/>
            <p:cNvSpPr>
              <a:spLocks noChangeAspect="1" noChangeArrowheads="1"/>
            </p:cNvSpPr>
            <p:nvPr/>
          </p:nvSpPr>
          <p:spPr bwMode="auto">
            <a:xfrm>
              <a:off x="1501" y="2639"/>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69" name="Oval 85"/>
            <p:cNvSpPr>
              <a:spLocks noChangeAspect="1" noChangeArrowheads="1"/>
            </p:cNvSpPr>
            <p:nvPr/>
          </p:nvSpPr>
          <p:spPr bwMode="auto">
            <a:xfrm>
              <a:off x="1333" y="2833"/>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70" name="Oval 86"/>
            <p:cNvSpPr>
              <a:spLocks noChangeAspect="1" noChangeArrowheads="1"/>
            </p:cNvSpPr>
            <p:nvPr/>
          </p:nvSpPr>
          <p:spPr bwMode="auto">
            <a:xfrm>
              <a:off x="1295" y="2358"/>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71" name="Oval 87"/>
            <p:cNvSpPr>
              <a:spLocks noChangeAspect="1" noChangeArrowheads="1"/>
            </p:cNvSpPr>
            <p:nvPr/>
          </p:nvSpPr>
          <p:spPr bwMode="auto">
            <a:xfrm>
              <a:off x="1217" y="223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72" name="Oval 88"/>
            <p:cNvSpPr>
              <a:spLocks noChangeAspect="1" noChangeArrowheads="1"/>
            </p:cNvSpPr>
            <p:nvPr/>
          </p:nvSpPr>
          <p:spPr bwMode="auto">
            <a:xfrm>
              <a:off x="1310" y="2116"/>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73" name="Oval 89"/>
            <p:cNvSpPr>
              <a:spLocks noChangeAspect="1" noChangeArrowheads="1"/>
            </p:cNvSpPr>
            <p:nvPr/>
          </p:nvSpPr>
          <p:spPr bwMode="auto">
            <a:xfrm>
              <a:off x="1250" y="1977"/>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4474" name="Group 90"/>
          <p:cNvGrpSpPr>
            <a:grpSpLocks/>
          </p:cNvGrpSpPr>
          <p:nvPr/>
        </p:nvGrpSpPr>
        <p:grpSpPr bwMode="auto">
          <a:xfrm flipV="1">
            <a:off x="6589713" y="3921125"/>
            <a:ext cx="984250" cy="1017588"/>
            <a:chOff x="4901" y="3439"/>
            <a:chExt cx="620" cy="641"/>
          </a:xfrm>
        </p:grpSpPr>
        <p:sp>
          <p:nvSpPr>
            <p:cNvPr id="144475" name="Oval 91"/>
            <p:cNvSpPr>
              <a:spLocks noChangeAspect="1" noChangeArrowheads="1"/>
            </p:cNvSpPr>
            <p:nvPr/>
          </p:nvSpPr>
          <p:spPr bwMode="auto">
            <a:xfrm>
              <a:off x="5032" y="3678"/>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76" name="Oval 92"/>
            <p:cNvSpPr>
              <a:spLocks noChangeAspect="1" noChangeArrowheads="1"/>
            </p:cNvSpPr>
            <p:nvPr/>
          </p:nvSpPr>
          <p:spPr bwMode="auto">
            <a:xfrm>
              <a:off x="5173" y="3757"/>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77" name="Oval 93"/>
            <p:cNvSpPr>
              <a:spLocks noChangeAspect="1" noChangeArrowheads="1"/>
            </p:cNvSpPr>
            <p:nvPr/>
          </p:nvSpPr>
          <p:spPr bwMode="auto">
            <a:xfrm>
              <a:off x="4901" y="3767"/>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78" name="Oval 94"/>
            <p:cNvSpPr>
              <a:spLocks noChangeAspect="1" noChangeArrowheads="1"/>
            </p:cNvSpPr>
            <p:nvPr/>
          </p:nvSpPr>
          <p:spPr bwMode="auto">
            <a:xfrm>
              <a:off x="5035" y="354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79" name="Oval 95"/>
            <p:cNvSpPr>
              <a:spLocks noChangeAspect="1" noChangeArrowheads="1"/>
            </p:cNvSpPr>
            <p:nvPr/>
          </p:nvSpPr>
          <p:spPr bwMode="auto">
            <a:xfrm>
              <a:off x="5340" y="3720"/>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80" name="Oval 96"/>
            <p:cNvSpPr>
              <a:spLocks noChangeAspect="1" noChangeArrowheads="1"/>
            </p:cNvSpPr>
            <p:nvPr/>
          </p:nvSpPr>
          <p:spPr bwMode="auto">
            <a:xfrm>
              <a:off x="5173" y="391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81" name="Oval 97"/>
            <p:cNvSpPr>
              <a:spLocks noChangeAspect="1" noChangeArrowheads="1"/>
            </p:cNvSpPr>
            <p:nvPr/>
          </p:nvSpPr>
          <p:spPr bwMode="auto">
            <a:xfrm>
              <a:off x="5134" y="3439"/>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82" name="Oval 98"/>
            <p:cNvSpPr>
              <a:spLocks noChangeAspect="1" noChangeArrowheads="1"/>
            </p:cNvSpPr>
            <p:nvPr/>
          </p:nvSpPr>
          <p:spPr bwMode="auto">
            <a:xfrm>
              <a:off x="4922" y="3444"/>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4483" name="Group 99"/>
          <p:cNvGrpSpPr>
            <a:grpSpLocks/>
          </p:cNvGrpSpPr>
          <p:nvPr/>
        </p:nvGrpSpPr>
        <p:grpSpPr bwMode="auto">
          <a:xfrm>
            <a:off x="7286625" y="3702050"/>
            <a:ext cx="984250" cy="1017588"/>
            <a:chOff x="3181" y="1125"/>
            <a:chExt cx="620" cy="641"/>
          </a:xfrm>
        </p:grpSpPr>
        <p:sp>
          <p:nvSpPr>
            <p:cNvPr id="144484" name="Oval 100"/>
            <p:cNvSpPr>
              <a:spLocks noChangeAspect="1" noChangeArrowheads="1"/>
            </p:cNvSpPr>
            <p:nvPr/>
          </p:nvSpPr>
          <p:spPr bwMode="auto">
            <a:xfrm>
              <a:off x="3312" y="136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85" name="Oval 101"/>
            <p:cNvSpPr>
              <a:spLocks noChangeAspect="1" noChangeArrowheads="1"/>
            </p:cNvSpPr>
            <p:nvPr/>
          </p:nvSpPr>
          <p:spPr bwMode="auto">
            <a:xfrm>
              <a:off x="3453" y="144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86" name="Oval 102"/>
            <p:cNvSpPr>
              <a:spLocks noChangeAspect="1" noChangeArrowheads="1"/>
            </p:cNvSpPr>
            <p:nvPr/>
          </p:nvSpPr>
          <p:spPr bwMode="auto">
            <a:xfrm>
              <a:off x="3181" y="1453"/>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87" name="Oval 103"/>
            <p:cNvSpPr>
              <a:spLocks noChangeAspect="1" noChangeArrowheads="1"/>
            </p:cNvSpPr>
            <p:nvPr/>
          </p:nvSpPr>
          <p:spPr bwMode="auto">
            <a:xfrm>
              <a:off x="3316" y="1231"/>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88" name="Oval 104"/>
            <p:cNvSpPr>
              <a:spLocks noChangeAspect="1" noChangeArrowheads="1"/>
            </p:cNvSpPr>
            <p:nvPr/>
          </p:nvSpPr>
          <p:spPr bwMode="auto">
            <a:xfrm>
              <a:off x="3620" y="1407"/>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89" name="Oval 105"/>
            <p:cNvSpPr>
              <a:spLocks noChangeAspect="1" noChangeArrowheads="1"/>
            </p:cNvSpPr>
            <p:nvPr/>
          </p:nvSpPr>
          <p:spPr bwMode="auto">
            <a:xfrm>
              <a:off x="3453" y="1601"/>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90" name="Oval 106"/>
            <p:cNvSpPr>
              <a:spLocks noChangeAspect="1" noChangeArrowheads="1"/>
            </p:cNvSpPr>
            <p:nvPr/>
          </p:nvSpPr>
          <p:spPr bwMode="auto">
            <a:xfrm>
              <a:off x="3414" y="112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91" name="Oval 107"/>
            <p:cNvSpPr>
              <a:spLocks noChangeAspect="1" noChangeArrowheads="1"/>
            </p:cNvSpPr>
            <p:nvPr/>
          </p:nvSpPr>
          <p:spPr bwMode="auto">
            <a:xfrm>
              <a:off x="3202" y="1130"/>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4492" name="Group 108"/>
          <p:cNvGrpSpPr>
            <a:grpSpLocks/>
          </p:cNvGrpSpPr>
          <p:nvPr/>
        </p:nvGrpSpPr>
        <p:grpSpPr bwMode="auto">
          <a:xfrm flipV="1">
            <a:off x="7942263" y="3910013"/>
            <a:ext cx="1027112" cy="1846262"/>
            <a:chOff x="4838" y="561"/>
            <a:chExt cx="647" cy="1163"/>
          </a:xfrm>
        </p:grpSpPr>
        <p:sp>
          <p:nvSpPr>
            <p:cNvPr id="144493" name="Oval 109"/>
            <p:cNvSpPr>
              <a:spLocks noChangeAspect="1" noChangeArrowheads="1"/>
            </p:cNvSpPr>
            <p:nvPr/>
          </p:nvSpPr>
          <p:spPr bwMode="auto">
            <a:xfrm>
              <a:off x="4996" y="132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94" name="Oval 110"/>
            <p:cNvSpPr>
              <a:spLocks noChangeAspect="1" noChangeArrowheads="1"/>
            </p:cNvSpPr>
            <p:nvPr/>
          </p:nvSpPr>
          <p:spPr bwMode="auto">
            <a:xfrm>
              <a:off x="5137" y="1401"/>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95" name="Oval 111"/>
            <p:cNvSpPr>
              <a:spLocks noChangeAspect="1" noChangeArrowheads="1"/>
            </p:cNvSpPr>
            <p:nvPr/>
          </p:nvSpPr>
          <p:spPr bwMode="auto">
            <a:xfrm>
              <a:off x="4865" y="1411"/>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96" name="Oval 112"/>
            <p:cNvSpPr>
              <a:spLocks noChangeAspect="1" noChangeArrowheads="1"/>
            </p:cNvSpPr>
            <p:nvPr/>
          </p:nvSpPr>
          <p:spPr bwMode="auto">
            <a:xfrm>
              <a:off x="4999" y="118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97" name="Oval 113"/>
            <p:cNvSpPr>
              <a:spLocks noChangeAspect="1" noChangeArrowheads="1"/>
            </p:cNvSpPr>
            <p:nvPr/>
          </p:nvSpPr>
          <p:spPr bwMode="auto">
            <a:xfrm>
              <a:off x="5304" y="136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98" name="Oval 114"/>
            <p:cNvSpPr>
              <a:spLocks noChangeAspect="1" noChangeArrowheads="1"/>
            </p:cNvSpPr>
            <p:nvPr/>
          </p:nvSpPr>
          <p:spPr bwMode="auto">
            <a:xfrm>
              <a:off x="5137" y="155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499" name="Oval 115"/>
            <p:cNvSpPr>
              <a:spLocks noChangeAspect="1" noChangeArrowheads="1"/>
            </p:cNvSpPr>
            <p:nvPr/>
          </p:nvSpPr>
          <p:spPr bwMode="auto">
            <a:xfrm>
              <a:off x="5098" y="108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500" name="Oval 116"/>
            <p:cNvSpPr>
              <a:spLocks noChangeAspect="1" noChangeArrowheads="1"/>
            </p:cNvSpPr>
            <p:nvPr/>
          </p:nvSpPr>
          <p:spPr bwMode="auto">
            <a:xfrm>
              <a:off x="5020" y="95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501" name="Oval 117"/>
            <p:cNvSpPr>
              <a:spLocks noChangeAspect="1" noChangeArrowheads="1"/>
            </p:cNvSpPr>
            <p:nvPr/>
          </p:nvSpPr>
          <p:spPr bwMode="auto">
            <a:xfrm>
              <a:off x="5001" y="70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502" name="Oval 118"/>
            <p:cNvSpPr>
              <a:spLocks noChangeAspect="1" noChangeArrowheads="1"/>
            </p:cNvSpPr>
            <p:nvPr/>
          </p:nvSpPr>
          <p:spPr bwMode="auto">
            <a:xfrm>
              <a:off x="5086" y="828"/>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503" name="Oval 119"/>
            <p:cNvSpPr>
              <a:spLocks noChangeAspect="1" noChangeArrowheads="1"/>
            </p:cNvSpPr>
            <p:nvPr/>
          </p:nvSpPr>
          <p:spPr bwMode="auto">
            <a:xfrm>
              <a:off x="4838" y="70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504" name="Oval 120"/>
            <p:cNvSpPr>
              <a:spLocks noChangeAspect="1" noChangeArrowheads="1"/>
            </p:cNvSpPr>
            <p:nvPr/>
          </p:nvSpPr>
          <p:spPr bwMode="auto">
            <a:xfrm>
              <a:off x="5044" y="561"/>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44505" name="Group 121"/>
          <p:cNvGrpSpPr>
            <a:grpSpLocks/>
          </p:cNvGrpSpPr>
          <p:nvPr/>
        </p:nvGrpSpPr>
        <p:grpSpPr bwMode="auto">
          <a:xfrm>
            <a:off x="8680450" y="4079875"/>
            <a:ext cx="984250" cy="638175"/>
            <a:chOff x="129" y="1326"/>
            <a:chExt cx="620" cy="402"/>
          </a:xfrm>
        </p:grpSpPr>
        <p:sp>
          <p:nvSpPr>
            <p:cNvPr id="144506" name="Oval 122"/>
            <p:cNvSpPr>
              <a:spLocks noChangeAspect="1" noChangeArrowheads="1"/>
            </p:cNvSpPr>
            <p:nvPr/>
          </p:nvSpPr>
          <p:spPr bwMode="auto">
            <a:xfrm>
              <a:off x="260" y="132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507" name="Oval 123"/>
            <p:cNvSpPr>
              <a:spLocks noChangeAspect="1" noChangeArrowheads="1"/>
            </p:cNvSpPr>
            <p:nvPr/>
          </p:nvSpPr>
          <p:spPr bwMode="auto">
            <a:xfrm>
              <a:off x="401" y="140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508" name="Oval 124"/>
            <p:cNvSpPr>
              <a:spLocks noChangeAspect="1" noChangeArrowheads="1"/>
            </p:cNvSpPr>
            <p:nvPr/>
          </p:nvSpPr>
          <p:spPr bwMode="auto">
            <a:xfrm>
              <a:off x="129" y="1415"/>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509" name="Oval 125"/>
            <p:cNvSpPr>
              <a:spLocks noChangeAspect="1" noChangeArrowheads="1"/>
            </p:cNvSpPr>
            <p:nvPr/>
          </p:nvSpPr>
          <p:spPr bwMode="auto">
            <a:xfrm>
              <a:off x="568" y="136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44510" name="Oval 126"/>
            <p:cNvSpPr>
              <a:spLocks noChangeAspect="1" noChangeArrowheads="1"/>
            </p:cNvSpPr>
            <p:nvPr/>
          </p:nvSpPr>
          <p:spPr bwMode="auto">
            <a:xfrm>
              <a:off x="401" y="1562"/>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spTree>
    <p:extLst>
      <p:ext uri="{BB962C8B-B14F-4D97-AF65-F5344CB8AC3E}">
        <p14:creationId xmlns:p14="http://schemas.microsoft.com/office/powerpoint/2010/main" val="7906206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ln>
            <a:noFill/>
          </a:ln>
        </p:spPr>
        <p:txBody>
          <a:bodyPr/>
          <a:lstStyle/>
          <a:p>
            <a:r>
              <a:rPr lang="en-US" altLang="en-US" sz="5400" b="1" dirty="0">
                <a:solidFill>
                  <a:schemeClr val="tx1"/>
                </a:solidFill>
                <a:latin typeface="Arial" charset="0"/>
              </a:rPr>
              <a:t>Protein</a:t>
            </a:r>
          </a:p>
        </p:txBody>
      </p:sp>
      <p:sp>
        <p:nvSpPr>
          <p:cNvPr id="162819" name="Oval 3"/>
          <p:cNvSpPr>
            <a:spLocks noChangeAspect="1" noChangeArrowheads="1"/>
          </p:cNvSpPr>
          <p:nvPr/>
        </p:nvSpPr>
        <p:spPr bwMode="auto">
          <a:xfrm>
            <a:off x="1255713" y="43243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20" name="Oval 4"/>
          <p:cNvSpPr>
            <a:spLocks noChangeAspect="1" noChangeArrowheads="1"/>
          </p:cNvSpPr>
          <p:nvPr/>
        </p:nvSpPr>
        <p:spPr bwMode="auto">
          <a:xfrm>
            <a:off x="1477963" y="4198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21" name="Oval 5"/>
          <p:cNvSpPr>
            <a:spLocks noChangeAspect="1" noChangeArrowheads="1"/>
          </p:cNvSpPr>
          <p:nvPr/>
        </p:nvSpPr>
        <p:spPr bwMode="auto">
          <a:xfrm>
            <a:off x="1047750" y="4184650"/>
            <a:ext cx="288925"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22" name="Oval 6"/>
          <p:cNvSpPr>
            <a:spLocks noChangeAspect="1" noChangeArrowheads="1"/>
          </p:cNvSpPr>
          <p:nvPr/>
        </p:nvSpPr>
        <p:spPr bwMode="auto">
          <a:xfrm>
            <a:off x="1260475" y="4537075"/>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23" name="Oval 7"/>
          <p:cNvSpPr>
            <a:spLocks noChangeAspect="1" noChangeArrowheads="1"/>
          </p:cNvSpPr>
          <p:nvPr/>
        </p:nvSpPr>
        <p:spPr bwMode="auto">
          <a:xfrm>
            <a:off x="1477963" y="3949700"/>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24" name="Oval 8"/>
          <p:cNvSpPr>
            <a:spLocks noChangeAspect="1" noChangeArrowheads="1"/>
          </p:cNvSpPr>
          <p:nvPr/>
        </p:nvSpPr>
        <p:spPr bwMode="auto">
          <a:xfrm>
            <a:off x="1417638" y="4705350"/>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25" name="Oval 9"/>
          <p:cNvSpPr>
            <a:spLocks noChangeAspect="1" noChangeArrowheads="1"/>
          </p:cNvSpPr>
          <p:nvPr/>
        </p:nvSpPr>
        <p:spPr bwMode="auto">
          <a:xfrm>
            <a:off x="1293813" y="49069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26" name="Oval 10"/>
          <p:cNvSpPr>
            <a:spLocks noChangeAspect="1" noChangeArrowheads="1"/>
          </p:cNvSpPr>
          <p:nvPr/>
        </p:nvSpPr>
        <p:spPr bwMode="auto">
          <a:xfrm>
            <a:off x="1441450" y="5089525"/>
            <a:ext cx="287338"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27" name="Oval 11"/>
          <p:cNvSpPr>
            <a:spLocks noChangeAspect="1" noChangeArrowheads="1"/>
          </p:cNvSpPr>
          <p:nvPr/>
        </p:nvSpPr>
        <p:spPr bwMode="auto">
          <a:xfrm>
            <a:off x="1346200" y="5310188"/>
            <a:ext cx="288925" cy="26193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28" name="Oval 12"/>
          <p:cNvSpPr>
            <a:spLocks noChangeAspect="1" noChangeArrowheads="1"/>
          </p:cNvSpPr>
          <p:nvPr/>
        </p:nvSpPr>
        <p:spPr bwMode="auto">
          <a:xfrm>
            <a:off x="585788" y="4157663"/>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29" name="Oval 13"/>
          <p:cNvSpPr>
            <a:spLocks noChangeAspect="1" noChangeArrowheads="1"/>
          </p:cNvSpPr>
          <p:nvPr/>
        </p:nvSpPr>
        <p:spPr bwMode="auto">
          <a:xfrm>
            <a:off x="808038" y="4283075"/>
            <a:ext cx="288925" cy="2619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30" name="Oval 14"/>
          <p:cNvSpPr>
            <a:spLocks noChangeAspect="1" noChangeArrowheads="1"/>
          </p:cNvSpPr>
          <p:nvPr/>
        </p:nvSpPr>
        <p:spPr bwMode="auto">
          <a:xfrm>
            <a:off x="377825" y="4298950"/>
            <a:ext cx="287338" cy="2619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31" name="Oval 15"/>
          <p:cNvSpPr>
            <a:spLocks noChangeAspect="1" noChangeArrowheads="1"/>
          </p:cNvSpPr>
          <p:nvPr/>
        </p:nvSpPr>
        <p:spPr bwMode="auto">
          <a:xfrm>
            <a:off x="590550" y="3944938"/>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32" name="Oval 16"/>
          <p:cNvSpPr>
            <a:spLocks noChangeAspect="1" noChangeArrowheads="1"/>
          </p:cNvSpPr>
          <p:nvPr/>
        </p:nvSpPr>
        <p:spPr bwMode="auto">
          <a:xfrm>
            <a:off x="808038" y="4532313"/>
            <a:ext cx="288925" cy="2635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33" name="Oval 17"/>
          <p:cNvSpPr>
            <a:spLocks noChangeAspect="1" noChangeArrowheads="1"/>
          </p:cNvSpPr>
          <p:nvPr/>
        </p:nvSpPr>
        <p:spPr bwMode="auto">
          <a:xfrm>
            <a:off x="747713" y="3776663"/>
            <a:ext cx="288925"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34" name="Oval 18"/>
          <p:cNvSpPr>
            <a:spLocks noChangeAspect="1" noChangeArrowheads="1"/>
          </p:cNvSpPr>
          <p:nvPr/>
        </p:nvSpPr>
        <p:spPr bwMode="auto">
          <a:xfrm>
            <a:off x="623888" y="3575050"/>
            <a:ext cx="287337" cy="2635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35" name="Oval 19"/>
          <p:cNvSpPr>
            <a:spLocks noChangeAspect="1" noChangeArrowheads="1"/>
          </p:cNvSpPr>
          <p:nvPr/>
        </p:nvSpPr>
        <p:spPr bwMode="auto">
          <a:xfrm>
            <a:off x="769938" y="3392488"/>
            <a:ext cx="288925" cy="263525"/>
          </a:xfrm>
          <a:prstGeom prst="ellipse">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36" name="Oval 20"/>
          <p:cNvSpPr>
            <a:spLocks noChangeAspect="1" noChangeArrowheads="1"/>
          </p:cNvSpPr>
          <p:nvPr/>
        </p:nvSpPr>
        <p:spPr bwMode="auto">
          <a:xfrm>
            <a:off x="676275" y="3173413"/>
            <a:ext cx="288925" cy="2619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nvGrpSpPr>
          <p:cNvPr id="162837" name="Group 21"/>
          <p:cNvGrpSpPr>
            <a:grpSpLocks/>
          </p:cNvGrpSpPr>
          <p:nvPr/>
        </p:nvGrpSpPr>
        <p:grpSpPr bwMode="auto">
          <a:xfrm>
            <a:off x="1417638" y="3275013"/>
            <a:ext cx="1309687" cy="1436687"/>
            <a:chOff x="1864" y="2063"/>
            <a:chExt cx="825" cy="905"/>
          </a:xfrm>
        </p:grpSpPr>
        <p:sp>
          <p:nvSpPr>
            <p:cNvPr id="162838" name="Oval 22"/>
            <p:cNvSpPr>
              <a:spLocks noChangeAspect="1" noChangeArrowheads="1"/>
            </p:cNvSpPr>
            <p:nvPr/>
          </p:nvSpPr>
          <p:spPr bwMode="auto">
            <a:xfrm>
              <a:off x="2200" y="2567"/>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39" name="Oval 23"/>
            <p:cNvSpPr>
              <a:spLocks noChangeAspect="1" noChangeArrowheads="1"/>
            </p:cNvSpPr>
            <p:nvPr/>
          </p:nvSpPr>
          <p:spPr bwMode="auto">
            <a:xfrm>
              <a:off x="2340" y="264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40" name="Oval 24"/>
            <p:cNvSpPr>
              <a:spLocks noChangeAspect="1" noChangeArrowheads="1"/>
            </p:cNvSpPr>
            <p:nvPr/>
          </p:nvSpPr>
          <p:spPr bwMode="auto">
            <a:xfrm>
              <a:off x="2069" y="2655"/>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41" name="Oval 25"/>
            <p:cNvSpPr>
              <a:spLocks noChangeAspect="1" noChangeArrowheads="1"/>
            </p:cNvSpPr>
            <p:nvPr/>
          </p:nvSpPr>
          <p:spPr bwMode="auto">
            <a:xfrm>
              <a:off x="2203" y="243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42" name="Oval 26"/>
            <p:cNvSpPr>
              <a:spLocks noChangeAspect="1" noChangeArrowheads="1"/>
            </p:cNvSpPr>
            <p:nvPr/>
          </p:nvSpPr>
          <p:spPr bwMode="auto">
            <a:xfrm>
              <a:off x="2508" y="260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43" name="Oval 27"/>
            <p:cNvSpPr>
              <a:spLocks noChangeAspect="1" noChangeArrowheads="1"/>
            </p:cNvSpPr>
            <p:nvPr/>
          </p:nvSpPr>
          <p:spPr bwMode="auto">
            <a:xfrm>
              <a:off x="2340" y="2803"/>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44" name="Oval 28"/>
            <p:cNvSpPr>
              <a:spLocks noChangeAspect="1" noChangeArrowheads="1"/>
            </p:cNvSpPr>
            <p:nvPr/>
          </p:nvSpPr>
          <p:spPr bwMode="auto">
            <a:xfrm>
              <a:off x="2106"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45" name="Oval 29"/>
            <p:cNvSpPr>
              <a:spLocks noChangeAspect="1" noChangeArrowheads="1"/>
            </p:cNvSpPr>
            <p:nvPr/>
          </p:nvSpPr>
          <p:spPr bwMode="auto">
            <a:xfrm>
              <a:off x="1944" y="231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46" name="Oval 30"/>
            <p:cNvSpPr>
              <a:spLocks noChangeAspect="1" noChangeArrowheads="1"/>
            </p:cNvSpPr>
            <p:nvPr/>
          </p:nvSpPr>
          <p:spPr bwMode="auto">
            <a:xfrm>
              <a:off x="1945" y="206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47" name="Oval 31"/>
            <p:cNvSpPr>
              <a:spLocks noChangeAspect="1" noChangeArrowheads="1"/>
            </p:cNvSpPr>
            <p:nvPr/>
          </p:nvSpPr>
          <p:spPr bwMode="auto">
            <a:xfrm>
              <a:off x="2105" y="231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48" name="Oval 32"/>
            <p:cNvSpPr>
              <a:spLocks noChangeAspect="1" noChangeArrowheads="1"/>
            </p:cNvSpPr>
            <p:nvPr/>
          </p:nvSpPr>
          <p:spPr bwMode="auto">
            <a:xfrm>
              <a:off x="2196" y="218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49" name="Oval 33"/>
            <p:cNvSpPr>
              <a:spLocks noChangeAspect="1" noChangeArrowheads="1"/>
            </p:cNvSpPr>
            <p:nvPr/>
          </p:nvSpPr>
          <p:spPr bwMode="auto">
            <a:xfrm>
              <a:off x="1864" y="2184"/>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62850" name="Group 34"/>
          <p:cNvGrpSpPr>
            <a:grpSpLocks/>
          </p:cNvGrpSpPr>
          <p:nvPr/>
        </p:nvGrpSpPr>
        <p:grpSpPr bwMode="auto">
          <a:xfrm flipV="1">
            <a:off x="2427288" y="3911600"/>
            <a:ext cx="984250" cy="1231900"/>
            <a:chOff x="935" y="3260"/>
            <a:chExt cx="620" cy="776"/>
          </a:xfrm>
        </p:grpSpPr>
        <p:sp>
          <p:nvSpPr>
            <p:cNvPr id="162851" name="Oval 35"/>
            <p:cNvSpPr>
              <a:spLocks noChangeAspect="1" noChangeArrowheads="1"/>
            </p:cNvSpPr>
            <p:nvPr/>
          </p:nvSpPr>
          <p:spPr bwMode="auto">
            <a:xfrm>
              <a:off x="1065" y="363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52" name="Oval 36"/>
            <p:cNvSpPr>
              <a:spLocks noChangeAspect="1" noChangeArrowheads="1"/>
            </p:cNvSpPr>
            <p:nvPr/>
          </p:nvSpPr>
          <p:spPr bwMode="auto">
            <a:xfrm>
              <a:off x="1206" y="371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53" name="Oval 37"/>
            <p:cNvSpPr>
              <a:spLocks noChangeAspect="1" noChangeArrowheads="1"/>
            </p:cNvSpPr>
            <p:nvPr/>
          </p:nvSpPr>
          <p:spPr bwMode="auto">
            <a:xfrm>
              <a:off x="935" y="3723"/>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54" name="Oval 38"/>
            <p:cNvSpPr>
              <a:spLocks noChangeAspect="1" noChangeArrowheads="1"/>
            </p:cNvSpPr>
            <p:nvPr/>
          </p:nvSpPr>
          <p:spPr bwMode="auto">
            <a:xfrm>
              <a:off x="1069" y="350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55" name="Oval 39"/>
            <p:cNvSpPr>
              <a:spLocks noChangeAspect="1" noChangeArrowheads="1"/>
            </p:cNvSpPr>
            <p:nvPr/>
          </p:nvSpPr>
          <p:spPr bwMode="auto">
            <a:xfrm>
              <a:off x="1373" y="3676"/>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56" name="Oval 40"/>
            <p:cNvSpPr>
              <a:spLocks noChangeAspect="1" noChangeArrowheads="1"/>
            </p:cNvSpPr>
            <p:nvPr/>
          </p:nvSpPr>
          <p:spPr bwMode="auto">
            <a:xfrm>
              <a:off x="1206" y="387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57" name="Oval 41"/>
            <p:cNvSpPr>
              <a:spLocks noChangeAspect="1" noChangeArrowheads="1"/>
            </p:cNvSpPr>
            <p:nvPr/>
          </p:nvSpPr>
          <p:spPr bwMode="auto">
            <a:xfrm>
              <a:off x="1168" y="339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58" name="Oval 42"/>
            <p:cNvSpPr>
              <a:spLocks noChangeAspect="1" noChangeArrowheads="1"/>
            </p:cNvSpPr>
            <p:nvPr/>
          </p:nvSpPr>
          <p:spPr bwMode="auto">
            <a:xfrm>
              <a:off x="1131" y="326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59" name="Oval 43"/>
            <p:cNvSpPr>
              <a:spLocks noChangeAspect="1" noChangeArrowheads="1"/>
            </p:cNvSpPr>
            <p:nvPr/>
          </p:nvSpPr>
          <p:spPr bwMode="auto">
            <a:xfrm>
              <a:off x="956" y="3400"/>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62860" name="Group 44"/>
          <p:cNvGrpSpPr>
            <a:grpSpLocks/>
          </p:cNvGrpSpPr>
          <p:nvPr/>
        </p:nvGrpSpPr>
        <p:grpSpPr bwMode="auto">
          <a:xfrm>
            <a:off x="3119438" y="3702050"/>
            <a:ext cx="984250" cy="1017588"/>
            <a:chOff x="4011" y="3439"/>
            <a:chExt cx="620" cy="641"/>
          </a:xfrm>
        </p:grpSpPr>
        <p:sp>
          <p:nvSpPr>
            <p:cNvPr id="162861" name="Oval 45"/>
            <p:cNvSpPr>
              <a:spLocks noChangeAspect="1" noChangeArrowheads="1"/>
            </p:cNvSpPr>
            <p:nvPr/>
          </p:nvSpPr>
          <p:spPr bwMode="auto">
            <a:xfrm>
              <a:off x="4141" y="367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62" name="Oval 46"/>
            <p:cNvSpPr>
              <a:spLocks noChangeAspect="1" noChangeArrowheads="1"/>
            </p:cNvSpPr>
            <p:nvPr/>
          </p:nvSpPr>
          <p:spPr bwMode="auto">
            <a:xfrm>
              <a:off x="4282" y="3757"/>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63" name="Oval 47"/>
            <p:cNvSpPr>
              <a:spLocks noChangeAspect="1" noChangeArrowheads="1"/>
            </p:cNvSpPr>
            <p:nvPr/>
          </p:nvSpPr>
          <p:spPr bwMode="auto">
            <a:xfrm>
              <a:off x="4011" y="3767"/>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64" name="Oval 48"/>
            <p:cNvSpPr>
              <a:spLocks noChangeAspect="1" noChangeArrowheads="1"/>
            </p:cNvSpPr>
            <p:nvPr/>
          </p:nvSpPr>
          <p:spPr bwMode="auto">
            <a:xfrm>
              <a:off x="4145" y="354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65" name="Oval 49"/>
            <p:cNvSpPr>
              <a:spLocks noChangeAspect="1" noChangeArrowheads="1"/>
            </p:cNvSpPr>
            <p:nvPr/>
          </p:nvSpPr>
          <p:spPr bwMode="auto">
            <a:xfrm>
              <a:off x="4449" y="372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66" name="Oval 50"/>
            <p:cNvSpPr>
              <a:spLocks noChangeAspect="1" noChangeArrowheads="1"/>
            </p:cNvSpPr>
            <p:nvPr/>
          </p:nvSpPr>
          <p:spPr bwMode="auto">
            <a:xfrm>
              <a:off x="4282" y="3914"/>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67" name="Oval 51"/>
            <p:cNvSpPr>
              <a:spLocks noChangeAspect="1" noChangeArrowheads="1"/>
            </p:cNvSpPr>
            <p:nvPr/>
          </p:nvSpPr>
          <p:spPr bwMode="auto">
            <a:xfrm>
              <a:off x="4244" y="343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68" name="Oval 52"/>
            <p:cNvSpPr>
              <a:spLocks noChangeAspect="1" noChangeArrowheads="1"/>
            </p:cNvSpPr>
            <p:nvPr/>
          </p:nvSpPr>
          <p:spPr bwMode="auto">
            <a:xfrm>
              <a:off x="4032" y="3444"/>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62869" name="Group 53"/>
          <p:cNvGrpSpPr>
            <a:grpSpLocks/>
          </p:cNvGrpSpPr>
          <p:nvPr/>
        </p:nvGrpSpPr>
        <p:grpSpPr bwMode="auto">
          <a:xfrm flipV="1">
            <a:off x="3765550" y="3910013"/>
            <a:ext cx="1027113" cy="1846262"/>
            <a:chOff x="4838" y="561"/>
            <a:chExt cx="647" cy="1163"/>
          </a:xfrm>
        </p:grpSpPr>
        <p:sp>
          <p:nvSpPr>
            <p:cNvPr id="162870" name="Oval 54"/>
            <p:cNvSpPr>
              <a:spLocks noChangeAspect="1" noChangeArrowheads="1"/>
            </p:cNvSpPr>
            <p:nvPr/>
          </p:nvSpPr>
          <p:spPr bwMode="auto">
            <a:xfrm>
              <a:off x="4996" y="132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71" name="Oval 55"/>
            <p:cNvSpPr>
              <a:spLocks noChangeAspect="1" noChangeArrowheads="1"/>
            </p:cNvSpPr>
            <p:nvPr/>
          </p:nvSpPr>
          <p:spPr bwMode="auto">
            <a:xfrm>
              <a:off x="5137" y="1401"/>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72" name="Oval 56"/>
            <p:cNvSpPr>
              <a:spLocks noChangeAspect="1" noChangeArrowheads="1"/>
            </p:cNvSpPr>
            <p:nvPr/>
          </p:nvSpPr>
          <p:spPr bwMode="auto">
            <a:xfrm>
              <a:off x="4865" y="1411"/>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73" name="Oval 57"/>
            <p:cNvSpPr>
              <a:spLocks noChangeAspect="1" noChangeArrowheads="1"/>
            </p:cNvSpPr>
            <p:nvPr/>
          </p:nvSpPr>
          <p:spPr bwMode="auto">
            <a:xfrm>
              <a:off x="4999" y="118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74" name="Oval 58"/>
            <p:cNvSpPr>
              <a:spLocks noChangeAspect="1" noChangeArrowheads="1"/>
            </p:cNvSpPr>
            <p:nvPr/>
          </p:nvSpPr>
          <p:spPr bwMode="auto">
            <a:xfrm>
              <a:off x="5304" y="136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75" name="Oval 59"/>
            <p:cNvSpPr>
              <a:spLocks noChangeAspect="1" noChangeArrowheads="1"/>
            </p:cNvSpPr>
            <p:nvPr/>
          </p:nvSpPr>
          <p:spPr bwMode="auto">
            <a:xfrm>
              <a:off x="5137" y="155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76" name="Oval 60"/>
            <p:cNvSpPr>
              <a:spLocks noChangeAspect="1" noChangeArrowheads="1"/>
            </p:cNvSpPr>
            <p:nvPr/>
          </p:nvSpPr>
          <p:spPr bwMode="auto">
            <a:xfrm>
              <a:off x="5098" y="108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77" name="Oval 61"/>
            <p:cNvSpPr>
              <a:spLocks noChangeAspect="1" noChangeArrowheads="1"/>
            </p:cNvSpPr>
            <p:nvPr/>
          </p:nvSpPr>
          <p:spPr bwMode="auto">
            <a:xfrm>
              <a:off x="5020" y="95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78" name="Oval 62"/>
            <p:cNvSpPr>
              <a:spLocks noChangeAspect="1" noChangeArrowheads="1"/>
            </p:cNvSpPr>
            <p:nvPr/>
          </p:nvSpPr>
          <p:spPr bwMode="auto">
            <a:xfrm>
              <a:off x="5001" y="70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79" name="Oval 63"/>
            <p:cNvSpPr>
              <a:spLocks noChangeAspect="1" noChangeArrowheads="1"/>
            </p:cNvSpPr>
            <p:nvPr/>
          </p:nvSpPr>
          <p:spPr bwMode="auto">
            <a:xfrm>
              <a:off x="5086" y="828"/>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80" name="Oval 64"/>
            <p:cNvSpPr>
              <a:spLocks noChangeAspect="1" noChangeArrowheads="1"/>
            </p:cNvSpPr>
            <p:nvPr/>
          </p:nvSpPr>
          <p:spPr bwMode="auto">
            <a:xfrm>
              <a:off x="4838" y="70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81" name="Oval 65"/>
            <p:cNvSpPr>
              <a:spLocks noChangeAspect="1" noChangeArrowheads="1"/>
            </p:cNvSpPr>
            <p:nvPr/>
          </p:nvSpPr>
          <p:spPr bwMode="auto">
            <a:xfrm>
              <a:off x="5044" y="561"/>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62882" name="Group 66"/>
          <p:cNvGrpSpPr>
            <a:grpSpLocks/>
          </p:cNvGrpSpPr>
          <p:nvPr/>
        </p:nvGrpSpPr>
        <p:grpSpPr bwMode="auto">
          <a:xfrm>
            <a:off x="4498975" y="3856038"/>
            <a:ext cx="984250" cy="850900"/>
            <a:chOff x="824" y="1176"/>
            <a:chExt cx="620" cy="536"/>
          </a:xfrm>
        </p:grpSpPr>
        <p:sp>
          <p:nvSpPr>
            <p:cNvPr id="162883" name="Oval 67"/>
            <p:cNvSpPr>
              <a:spLocks noChangeAspect="1" noChangeArrowheads="1"/>
            </p:cNvSpPr>
            <p:nvPr/>
          </p:nvSpPr>
          <p:spPr bwMode="auto">
            <a:xfrm>
              <a:off x="955" y="131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84" name="Oval 68"/>
            <p:cNvSpPr>
              <a:spLocks noChangeAspect="1" noChangeArrowheads="1"/>
            </p:cNvSpPr>
            <p:nvPr/>
          </p:nvSpPr>
          <p:spPr bwMode="auto">
            <a:xfrm>
              <a:off x="1096" y="1389"/>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85" name="Oval 69"/>
            <p:cNvSpPr>
              <a:spLocks noChangeAspect="1" noChangeArrowheads="1"/>
            </p:cNvSpPr>
            <p:nvPr/>
          </p:nvSpPr>
          <p:spPr bwMode="auto">
            <a:xfrm>
              <a:off x="824" y="1398"/>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86" name="Oval 70"/>
            <p:cNvSpPr>
              <a:spLocks noChangeAspect="1" noChangeArrowheads="1"/>
            </p:cNvSpPr>
            <p:nvPr/>
          </p:nvSpPr>
          <p:spPr bwMode="auto">
            <a:xfrm>
              <a:off x="959" y="117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87" name="Oval 71"/>
            <p:cNvSpPr>
              <a:spLocks noChangeAspect="1" noChangeArrowheads="1"/>
            </p:cNvSpPr>
            <p:nvPr/>
          </p:nvSpPr>
          <p:spPr bwMode="auto">
            <a:xfrm>
              <a:off x="1263" y="1352"/>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88" name="Oval 72"/>
            <p:cNvSpPr>
              <a:spLocks noChangeAspect="1" noChangeArrowheads="1"/>
            </p:cNvSpPr>
            <p:nvPr/>
          </p:nvSpPr>
          <p:spPr bwMode="auto">
            <a:xfrm>
              <a:off x="1096" y="1546"/>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62889" name="Group 73"/>
          <p:cNvGrpSpPr>
            <a:grpSpLocks/>
          </p:cNvGrpSpPr>
          <p:nvPr/>
        </p:nvGrpSpPr>
        <p:grpSpPr bwMode="auto">
          <a:xfrm flipV="1">
            <a:off x="5199063" y="3903663"/>
            <a:ext cx="984250" cy="638175"/>
            <a:chOff x="129" y="1326"/>
            <a:chExt cx="620" cy="402"/>
          </a:xfrm>
        </p:grpSpPr>
        <p:sp>
          <p:nvSpPr>
            <p:cNvPr id="162890" name="Oval 74"/>
            <p:cNvSpPr>
              <a:spLocks noChangeAspect="1" noChangeArrowheads="1"/>
            </p:cNvSpPr>
            <p:nvPr/>
          </p:nvSpPr>
          <p:spPr bwMode="auto">
            <a:xfrm>
              <a:off x="260" y="132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91" name="Oval 75"/>
            <p:cNvSpPr>
              <a:spLocks noChangeAspect="1" noChangeArrowheads="1"/>
            </p:cNvSpPr>
            <p:nvPr/>
          </p:nvSpPr>
          <p:spPr bwMode="auto">
            <a:xfrm>
              <a:off x="401" y="140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92" name="Oval 76"/>
            <p:cNvSpPr>
              <a:spLocks noChangeAspect="1" noChangeArrowheads="1"/>
            </p:cNvSpPr>
            <p:nvPr/>
          </p:nvSpPr>
          <p:spPr bwMode="auto">
            <a:xfrm>
              <a:off x="129" y="1415"/>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93" name="Oval 77"/>
            <p:cNvSpPr>
              <a:spLocks noChangeAspect="1" noChangeArrowheads="1"/>
            </p:cNvSpPr>
            <p:nvPr/>
          </p:nvSpPr>
          <p:spPr bwMode="auto">
            <a:xfrm>
              <a:off x="568" y="136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94" name="Oval 78"/>
            <p:cNvSpPr>
              <a:spLocks noChangeAspect="1" noChangeArrowheads="1"/>
            </p:cNvSpPr>
            <p:nvPr/>
          </p:nvSpPr>
          <p:spPr bwMode="auto">
            <a:xfrm>
              <a:off x="401" y="1562"/>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62895" name="Group 79"/>
          <p:cNvGrpSpPr>
            <a:grpSpLocks/>
          </p:cNvGrpSpPr>
          <p:nvPr/>
        </p:nvGrpSpPr>
        <p:grpSpPr bwMode="auto">
          <a:xfrm>
            <a:off x="5895975" y="3094038"/>
            <a:ext cx="984250" cy="1622425"/>
            <a:chOff x="1062" y="1977"/>
            <a:chExt cx="620" cy="1022"/>
          </a:xfrm>
        </p:grpSpPr>
        <p:sp>
          <p:nvSpPr>
            <p:cNvPr id="162896" name="Oval 80"/>
            <p:cNvSpPr>
              <a:spLocks noChangeAspect="1" noChangeArrowheads="1"/>
            </p:cNvSpPr>
            <p:nvPr/>
          </p:nvSpPr>
          <p:spPr bwMode="auto">
            <a:xfrm>
              <a:off x="1193" y="2597"/>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97" name="Oval 81"/>
            <p:cNvSpPr>
              <a:spLocks noChangeAspect="1" noChangeArrowheads="1"/>
            </p:cNvSpPr>
            <p:nvPr/>
          </p:nvSpPr>
          <p:spPr bwMode="auto">
            <a:xfrm>
              <a:off x="1333" y="2676"/>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98" name="Oval 82"/>
            <p:cNvSpPr>
              <a:spLocks noChangeAspect="1" noChangeArrowheads="1"/>
            </p:cNvSpPr>
            <p:nvPr/>
          </p:nvSpPr>
          <p:spPr bwMode="auto">
            <a:xfrm>
              <a:off x="1062" y="268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899" name="Oval 83"/>
            <p:cNvSpPr>
              <a:spLocks noChangeAspect="1" noChangeArrowheads="1"/>
            </p:cNvSpPr>
            <p:nvPr/>
          </p:nvSpPr>
          <p:spPr bwMode="auto">
            <a:xfrm>
              <a:off x="1196" y="2463"/>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00" name="Oval 84"/>
            <p:cNvSpPr>
              <a:spLocks noChangeAspect="1" noChangeArrowheads="1"/>
            </p:cNvSpPr>
            <p:nvPr/>
          </p:nvSpPr>
          <p:spPr bwMode="auto">
            <a:xfrm>
              <a:off x="1501" y="2639"/>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01" name="Oval 85"/>
            <p:cNvSpPr>
              <a:spLocks noChangeAspect="1" noChangeArrowheads="1"/>
            </p:cNvSpPr>
            <p:nvPr/>
          </p:nvSpPr>
          <p:spPr bwMode="auto">
            <a:xfrm>
              <a:off x="1333" y="2833"/>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02" name="Oval 86"/>
            <p:cNvSpPr>
              <a:spLocks noChangeAspect="1" noChangeArrowheads="1"/>
            </p:cNvSpPr>
            <p:nvPr/>
          </p:nvSpPr>
          <p:spPr bwMode="auto">
            <a:xfrm>
              <a:off x="1295" y="2358"/>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03" name="Oval 87"/>
            <p:cNvSpPr>
              <a:spLocks noChangeAspect="1" noChangeArrowheads="1"/>
            </p:cNvSpPr>
            <p:nvPr/>
          </p:nvSpPr>
          <p:spPr bwMode="auto">
            <a:xfrm>
              <a:off x="1217" y="2230"/>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04" name="Oval 88"/>
            <p:cNvSpPr>
              <a:spLocks noChangeAspect="1" noChangeArrowheads="1"/>
            </p:cNvSpPr>
            <p:nvPr/>
          </p:nvSpPr>
          <p:spPr bwMode="auto">
            <a:xfrm>
              <a:off x="1310" y="2116"/>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05" name="Oval 89"/>
            <p:cNvSpPr>
              <a:spLocks noChangeAspect="1" noChangeArrowheads="1"/>
            </p:cNvSpPr>
            <p:nvPr/>
          </p:nvSpPr>
          <p:spPr bwMode="auto">
            <a:xfrm>
              <a:off x="1250" y="1977"/>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62906" name="Group 90"/>
          <p:cNvGrpSpPr>
            <a:grpSpLocks/>
          </p:cNvGrpSpPr>
          <p:nvPr/>
        </p:nvGrpSpPr>
        <p:grpSpPr bwMode="auto">
          <a:xfrm flipV="1">
            <a:off x="6589713" y="3921125"/>
            <a:ext cx="984250" cy="1017588"/>
            <a:chOff x="4901" y="3439"/>
            <a:chExt cx="620" cy="641"/>
          </a:xfrm>
        </p:grpSpPr>
        <p:sp>
          <p:nvSpPr>
            <p:cNvPr id="162907" name="Oval 91"/>
            <p:cNvSpPr>
              <a:spLocks noChangeAspect="1" noChangeArrowheads="1"/>
            </p:cNvSpPr>
            <p:nvPr/>
          </p:nvSpPr>
          <p:spPr bwMode="auto">
            <a:xfrm>
              <a:off x="5032" y="3678"/>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08" name="Oval 92"/>
            <p:cNvSpPr>
              <a:spLocks noChangeAspect="1" noChangeArrowheads="1"/>
            </p:cNvSpPr>
            <p:nvPr/>
          </p:nvSpPr>
          <p:spPr bwMode="auto">
            <a:xfrm>
              <a:off x="5173" y="3757"/>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09" name="Oval 93"/>
            <p:cNvSpPr>
              <a:spLocks noChangeAspect="1" noChangeArrowheads="1"/>
            </p:cNvSpPr>
            <p:nvPr/>
          </p:nvSpPr>
          <p:spPr bwMode="auto">
            <a:xfrm>
              <a:off x="4901" y="3767"/>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10" name="Oval 94"/>
            <p:cNvSpPr>
              <a:spLocks noChangeAspect="1" noChangeArrowheads="1"/>
            </p:cNvSpPr>
            <p:nvPr/>
          </p:nvSpPr>
          <p:spPr bwMode="auto">
            <a:xfrm>
              <a:off x="5035" y="3544"/>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11" name="Oval 95"/>
            <p:cNvSpPr>
              <a:spLocks noChangeAspect="1" noChangeArrowheads="1"/>
            </p:cNvSpPr>
            <p:nvPr/>
          </p:nvSpPr>
          <p:spPr bwMode="auto">
            <a:xfrm>
              <a:off x="5340" y="3720"/>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12" name="Oval 96"/>
            <p:cNvSpPr>
              <a:spLocks noChangeAspect="1" noChangeArrowheads="1"/>
            </p:cNvSpPr>
            <p:nvPr/>
          </p:nvSpPr>
          <p:spPr bwMode="auto">
            <a:xfrm>
              <a:off x="5173" y="391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13" name="Oval 97"/>
            <p:cNvSpPr>
              <a:spLocks noChangeAspect="1" noChangeArrowheads="1"/>
            </p:cNvSpPr>
            <p:nvPr/>
          </p:nvSpPr>
          <p:spPr bwMode="auto">
            <a:xfrm>
              <a:off x="5134" y="3439"/>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14" name="Oval 98"/>
            <p:cNvSpPr>
              <a:spLocks noChangeAspect="1" noChangeArrowheads="1"/>
            </p:cNvSpPr>
            <p:nvPr/>
          </p:nvSpPr>
          <p:spPr bwMode="auto">
            <a:xfrm>
              <a:off x="4922" y="3444"/>
              <a:ext cx="182"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62915" name="Group 99"/>
          <p:cNvGrpSpPr>
            <a:grpSpLocks/>
          </p:cNvGrpSpPr>
          <p:nvPr/>
        </p:nvGrpSpPr>
        <p:grpSpPr bwMode="auto">
          <a:xfrm>
            <a:off x="7286625" y="3702050"/>
            <a:ext cx="984250" cy="1017588"/>
            <a:chOff x="3181" y="1125"/>
            <a:chExt cx="620" cy="641"/>
          </a:xfrm>
        </p:grpSpPr>
        <p:sp>
          <p:nvSpPr>
            <p:cNvPr id="162916" name="Oval 100"/>
            <p:cNvSpPr>
              <a:spLocks noChangeAspect="1" noChangeArrowheads="1"/>
            </p:cNvSpPr>
            <p:nvPr/>
          </p:nvSpPr>
          <p:spPr bwMode="auto">
            <a:xfrm>
              <a:off x="3312" y="1365"/>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17" name="Oval 101"/>
            <p:cNvSpPr>
              <a:spLocks noChangeAspect="1" noChangeArrowheads="1"/>
            </p:cNvSpPr>
            <p:nvPr/>
          </p:nvSpPr>
          <p:spPr bwMode="auto">
            <a:xfrm>
              <a:off x="3453" y="1443"/>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18" name="Oval 102"/>
            <p:cNvSpPr>
              <a:spLocks noChangeAspect="1" noChangeArrowheads="1"/>
            </p:cNvSpPr>
            <p:nvPr/>
          </p:nvSpPr>
          <p:spPr bwMode="auto">
            <a:xfrm>
              <a:off x="3181" y="1453"/>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19" name="Oval 103"/>
            <p:cNvSpPr>
              <a:spLocks noChangeAspect="1" noChangeArrowheads="1"/>
            </p:cNvSpPr>
            <p:nvPr/>
          </p:nvSpPr>
          <p:spPr bwMode="auto">
            <a:xfrm>
              <a:off x="3316" y="1231"/>
              <a:ext cx="181"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20" name="Oval 104"/>
            <p:cNvSpPr>
              <a:spLocks noChangeAspect="1" noChangeArrowheads="1"/>
            </p:cNvSpPr>
            <p:nvPr/>
          </p:nvSpPr>
          <p:spPr bwMode="auto">
            <a:xfrm>
              <a:off x="3620" y="1407"/>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21" name="Oval 105"/>
            <p:cNvSpPr>
              <a:spLocks noChangeAspect="1" noChangeArrowheads="1"/>
            </p:cNvSpPr>
            <p:nvPr/>
          </p:nvSpPr>
          <p:spPr bwMode="auto">
            <a:xfrm>
              <a:off x="3453" y="1601"/>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22" name="Oval 106"/>
            <p:cNvSpPr>
              <a:spLocks noChangeAspect="1" noChangeArrowheads="1"/>
            </p:cNvSpPr>
            <p:nvPr/>
          </p:nvSpPr>
          <p:spPr bwMode="auto">
            <a:xfrm>
              <a:off x="3414" y="1125"/>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23" name="Oval 107"/>
            <p:cNvSpPr>
              <a:spLocks noChangeAspect="1" noChangeArrowheads="1"/>
            </p:cNvSpPr>
            <p:nvPr/>
          </p:nvSpPr>
          <p:spPr bwMode="auto">
            <a:xfrm>
              <a:off x="3202" y="1130"/>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62924" name="Group 108"/>
          <p:cNvGrpSpPr>
            <a:grpSpLocks/>
          </p:cNvGrpSpPr>
          <p:nvPr/>
        </p:nvGrpSpPr>
        <p:grpSpPr bwMode="auto">
          <a:xfrm flipV="1">
            <a:off x="7942263" y="3910013"/>
            <a:ext cx="1027112" cy="1846262"/>
            <a:chOff x="4838" y="561"/>
            <a:chExt cx="647" cy="1163"/>
          </a:xfrm>
        </p:grpSpPr>
        <p:sp>
          <p:nvSpPr>
            <p:cNvPr id="162925" name="Oval 109"/>
            <p:cNvSpPr>
              <a:spLocks noChangeAspect="1" noChangeArrowheads="1"/>
            </p:cNvSpPr>
            <p:nvPr/>
          </p:nvSpPr>
          <p:spPr bwMode="auto">
            <a:xfrm>
              <a:off x="4996" y="132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26" name="Oval 110"/>
            <p:cNvSpPr>
              <a:spLocks noChangeAspect="1" noChangeArrowheads="1"/>
            </p:cNvSpPr>
            <p:nvPr/>
          </p:nvSpPr>
          <p:spPr bwMode="auto">
            <a:xfrm>
              <a:off x="5137" y="1401"/>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27" name="Oval 111"/>
            <p:cNvSpPr>
              <a:spLocks noChangeAspect="1" noChangeArrowheads="1"/>
            </p:cNvSpPr>
            <p:nvPr/>
          </p:nvSpPr>
          <p:spPr bwMode="auto">
            <a:xfrm>
              <a:off x="4865" y="1411"/>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28" name="Oval 112"/>
            <p:cNvSpPr>
              <a:spLocks noChangeAspect="1" noChangeArrowheads="1"/>
            </p:cNvSpPr>
            <p:nvPr/>
          </p:nvSpPr>
          <p:spPr bwMode="auto">
            <a:xfrm>
              <a:off x="4999" y="1188"/>
              <a:ext cx="182"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29" name="Oval 113"/>
            <p:cNvSpPr>
              <a:spLocks noChangeAspect="1" noChangeArrowheads="1"/>
            </p:cNvSpPr>
            <p:nvPr/>
          </p:nvSpPr>
          <p:spPr bwMode="auto">
            <a:xfrm>
              <a:off x="5304" y="1364"/>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30" name="Oval 114"/>
            <p:cNvSpPr>
              <a:spLocks noChangeAspect="1" noChangeArrowheads="1"/>
            </p:cNvSpPr>
            <p:nvPr/>
          </p:nvSpPr>
          <p:spPr bwMode="auto">
            <a:xfrm>
              <a:off x="5137" y="155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31" name="Oval 115"/>
            <p:cNvSpPr>
              <a:spLocks noChangeAspect="1" noChangeArrowheads="1"/>
            </p:cNvSpPr>
            <p:nvPr/>
          </p:nvSpPr>
          <p:spPr bwMode="auto">
            <a:xfrm>
              <a:off x="5098" y="1083"/>
              <a:ext cx="182" cy="1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32" name="Oval 116"/>
            <p:cNvSpPr>
              <a:spLocks noChangeAspect="1" noChangeArrowheads="1"/>
            </p:cNvSpPr>
            <p:nvPr/>
          </p:nvSpPr>
          <p:spPr bwMode="auto">
            <a:xfrm>
              <a:off x="5020" y="95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33" name="Oval 117"/>
            <p:cNvSpPr>
              <a:spLocks noChangeAspect="1" noChangeArrowheads="1"/>
            </p:cNvSpPr>
            <p:nvPr/>
          </p:nvSpPr>
          <p:spPr bwMode="auto">
            <a:xfrm>
              <a:off x="5001" y="702"/>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34" name="Oval 118"/>
            <p:cNvSpPr>
              <a:spLocks noChangeAspect="1" noChangeArrowheads="1"/>
            </p:cNvSpPr>
            <p:nvPr/>
          </p:nvSpPr>
          <p:spPr bwMode="auto">
            <a:xfrm>
              <a:off x="5086" y="828"/>
              <a:ext cx="181"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35" name="Oval 119"/>
            <p:cNvSpPr>
              <a:spLocks noChangeAspect="1" noChangeArrowheads="1"/>
            </p:cNvSpPr>
            <p:nvPr/>
          </p:nvSpPr>
          <p:spPr bwMode="auto">
            <a:xfrm>
              <a:off x="4838" y="706"/>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36" name="Oval 120"/>
            <p:cNvSpPr>
              <a:spLocks noChangeAspect="1" noChangeArrowheads="1"/>
            </p:cNvSpPr>
            <p:nvPr/>
          </p:nvSpPr>
          <p:spPr bwMode="auto">
            <a:xfrm>
              <a:off x="5044" y="561"/>
              <a:ext cx="182" cy="16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grpSp>
        <p:nvGrpSpPr>
          <p:cNvPr id="162937" name="Group 121"/>
          <p:cNvGrpSpPr>
            <a:grpSpLocks/>
          </p:cNvGrpSpPr>
          <p:nvPr/>
        </p:nvGrpSpPr>
        <p:grpSpPr bwMode="auto">
          <a:xfrm>
            <a:off x="8680450" y="4079875"/>
            <a:ext cx="984250" cy="638175"/>
            <a:chOff x="129" y="1326"/>
            <a:chExt cx="620" cy="402"/>
          </a:xfrm>
        </p:grpSpPr>
        <p:sp>
          <p:nvSpPr>
            <p:cNvPr id="162938" name="Oval 122"/>
            <p:cNvSpPr>
              <a:spLocks noChangeAspect="1" noChangeArrowheads="1"/>
            </p:cNvSpPr>
            <p:nvPr/>
          </p:nvSpPr>
          <p:spPr bwMode="auto">
            <a:xfrm>
              <a:off x="260" y="1326"/>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39" name="Oval 123"/>
            <p:cNvSpPr>
              <a:spLocks noChangeAspect="1" noChangeArrowheads="1"/>
            </p:cNvSpPr>
            <p:nvPr/>
          </p:nvSpPr>
          <p:spPr bwMode="auto">
            <a:xfrm>
              <a:off x="401" y="1405"/>
              <a:ext cx="181" cy="1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40" name="Oval 124"/>
            <p:cNvSpPr>
              <a:spLocks noChangeAspect="1" noChangeArrowheads="1"/>
            </p:cNvSpPr>
            <p:nvPr/>
          </p:nvSpPr>
          <p:spPr bwMode="auto">
            <a:xfrm>
              <a:off x="129" y="1415"/>
              <a:ext cx="182" cy="16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41" name="Oval 125"/>
            <p:cNvSpPr>
              <a:spLocks noChangeAspect="1" noChangeArrowheads="1"/>
            </p:cNvSpPr>
            <p:nvPr/>
          </p:nvSpPr>
          <p:spPr bwMode="auto">
            <a:xfrm>
              <a:off x="568" y="1368"/>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2942" name="Oval 126"/>
            <p:cNvSpPr>
              <a:spLocks noChangeAspect="1" noChangeArrowheads="1"/>
            </p:cNvSpPr>
            <p:nvPr/>
          </p:nvSpPr>
          <p:spPr bwMode="auto">
            <a:xfrm>
              <a:off x="401" y="1562"/>
              <a:ext cx="181"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spTree>
    <p:extLst>
      <p:ext uri="{BB962C8B-B14F-4D97-AF65-F5344CB8AC3E}">
        <p14:creationId xmlns:p14="http://schemas.microsoft.com/office/powerpoint/2010/main" val="36402063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714676" y="0"/>
            <a:ext cx="7772400" cy="1143000"/>
          </a:xfrm>
        </p:spPr>
        <p:txBody>
          <a:bodyPr/>
          <a:lstStyle/>
          <a:p>
            <a:r>
              <a:rPr lang="en-US" altLang="en-US" sz="5400" b="1" dirty="0">
                <a:solidFill>
                  <a:schemeClr val="tx1"/>
                </a:solidFill>
                <a:latin typeface="Arial" charset="0"/>
              </a:rPr>
              <a:t>Protein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130" y="1021080"/>
            <a:ext cx="8016240" cy="5836920"/>
          </a:xfrm>
          <a:prstGeom prst="rect">
            <a:avLst/>
          </a:prstGeom>
        </p:spPr>
      </p:pic>
    </p:spTree>
    <p:extLst>
      <p:ext uri="{BB962C8B-B14F-4D97-AF65-F5344CB8AC3E}">
        <p14:creationId xmlns:p14="http://schemas.microsoft.com/office/powerpoint/2010/main" val="29692283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714676" y="0"/>
            <a:ext cx="7772400" cy="1143000"/>
          </a:xfrm>
        </p:spPr>
        <p:txBody>
          <a:bodyPr/>
          <a:lstStyle/>
          <a:p>
            <a:r>
              <a:rPr lang="en-US" altLang="en-US" sz="5400" b="1" dirty="0">
                <a:solidFill>
                  <a:schemeClr val="tx1"/>
                </a:solidFill>
                <a:latin typeface="Arial" charset="0"/>
              </a:rPr>
              <a:t>Protein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505" y="1021080"/>
            <a:ext cx="8016240" cy="5836920"/>
          </a:xfrm>
          <a:prstGeom prst="rect">
            <a:avLst/>
          </a:prstGeom>
        </p:spPr>
      </p:pic>
    </p:spTree>
    <p:extLst>
      <p:ext uri="{BB962C8B-B14F-4D97-AF65-F5344CB8AC3E}">
        <p14:creationId xmlns:p14="http://schemas.microsoft.com/office/powerpoint/2010/main" val="24483419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714676" y="0"/>
            <a:ext cx="7772400" cy="1143000"/>
          </a:xfrm>
        </p:spPr>
        <p:txBody>
          <a:bodyPr/>
          <a:lstStyle/>
          <a:p>
            <a:r>
              <a:rPr lang="en-US" altLang="en-US" sz="5400" b="1" dirty="0">
                <a:solidFill>
                  <a:schemeClr val="tx1"/>
                </a:solidFill>
                <a:latin typeface="Arial" charset="0"/>
              </a:rPr>
              <a:t>Protein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 y="1021080"/>
            <a:ext cx="8016240" cy="5836920"/>
          </a:xfrm>
          <a:prstGeom prst="rect">
            <a:avLst/>
          </a:prstGeom>
        </p:spPr>
      </p:pic>
    </p:spTree>
    <p:extLst>
      <p:ext uri="{BB962C8B-B14F-4D97-AF65-F5344CB8AC3E}">
        <p14:creationId xmlns:p14="http://schemas.microsoft.com/office/powerpoint/2010/main" val="23931758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152400"/>
            <a:ext cx="8229600" cy="1143000"/>
          </a:xfrm>
        </p:spPr>
        <p:txBody>
          <a:bodyPr/>
          <a:lstStyle/>
          <a:p>
            <a:pPr eaLnBrk="1" hangingPunct="1"/>
            <a:r>
              <a:rPr lang="en-US" altLang="en-US" smtClean="0"/>
              <a:t>Geo</a:t>
            </a:r>
            <a:r>
              <a:rPr lang="en-US" altLang="en-US" smtClean="0">
                <a:solidFill>
                  <a:srgbClr val="FF0000"/>
                </a:solidFill>
              </a:rPr>
              <a:t>graphy</a:t>
            </a:r>
          </a:p>
        </p:txBody>
      </p:sp>
      <p:sp>
        <p:nvSpPr>
          <p:cNvPr id="6147" name="Rectangle 3"/>
          <p:cNvSpPr>
            <a:spLocks noGrp="1" noChangeArrowheads="1"/>
          </p:cNvSpPr>
          <p:nvPr>
            <p:ph type="body" idx="1"/>
          </p:nvPr>
        </p:nvSpPr>
        <p:spPr/>
        <p:txBody>
          <a:bodyPr/>
          <a:lstStyle/>
          <a:p>
            <a:pPr eaLnBrk="1" hangingPunct="1"/>
            <a:endParaRPr lang="en-US" altLang="en-US" smtClean="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884238"/>
            <a:ext cx="9140825" cy="597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23707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r>
              <a:rPr lang="en-US" altLang="en-US" sz="5400" b="1">
                <a:solidFill>
                  <a:schemeClr val="tx1"/>
                </a:solidFill>
                <a:latin typeface="Arial" charset="0"/>
              </a:rPr>
              <a:t>What is Protein?</a:t>
            </a:r>
          </a:p>
        </p:txBody>
      </p:sp>
      <p:sp>
        <p:nvSpPr>
          <p:cNvPr id="171011" name="Rectangle 3"/>
          <p:cNvSpPr>
            <a:spLocks noGrp="1" noChangeArrowheads="1"/>
          </p:cNvSpPr>
          <p:nvPr>
            <p:ph idx="1"/>
          </p:nvPr>
        </p:nvSpPr>
        <p:spPr/>
        <p:txBody>
          <a:bodyPr>
            <a:normAutofit/>
          </a:bodyPr>
          <a:lstStyle/>
          <a:p>
            <a:r>
              <a:rPr lang="en-US" altLang="en-US" sz="3600" dirty="0">
                <a:latin typeface="Arial" charset="0"/>
              </a:rPr>
              <a:t>50% (dry weight) of cells</a:t>
            </a:r>
          </a:p>
          <a:p>
            <a:r>
              <a:rPr lang="en-US" altLang="en-US" sz="3600" dirty="0">
                <a:latin typeface="Arial" charset="0"/>
              </a:rPr>
              <a:t>~30,000 different kinds in humans</a:t>
            </a:r>
          </a:p>
          <a:p>
            <a:r>
              <a:rPr lang="en-US" altLang="en-US" sz="3600" dirty="0">
                <a:latin typeface="Arial" charset="0"/>
              </a:rPr>
              <a:t>Large molecules </a:t>
            </a:r>
            <a:r>
              <a:rPr lang="en-US" altLang="en-US" sz="2400" dirty="0">
                <a:latin typeface="Arial" charset="0"/>
              </a:rPr>
              <a:t>(1000-1000000 atoms)</a:t>
            </a:r>
          </a:p>
          <a:p>
            <a:r>
              <a:rPr lang="en-US" altLang="en-US" sz="3600" dirty="0">
                <a:latin typeface="Arial" charset="0"/>
              </a:rPr>
              <a:t>Incredibly well-organized</a:t>
            </a:r>
          </a:p>
          <a:p>
            <a:endParaRPr lang="en-US" altLang="en-US" sz="3600" dirty="0">
              <a:latin typeface="Arial" charset="0"/>
            </a:endParaRPr>
          </a:p>
          <a:p>
            <a:r>
              <a:rPr lang="en-US" altLang="en-US" sz="3600" dirty="0">
                <a:latin typeface="Arial" charset="0"/>
              </a:rPr>
              <a:t>All 30,000 necessary for life</a:t>
            </a:r>
          </a:p>
        </p:txBody>
      </p:sp>
    </p:spTree>
    <p:extLst>
      <p:ext uri="{BB962C8B-B14F-4D97-AF65-F5344CB8AC3E}">
        <p14:creationId xmlns:p14="http://schemas.microsoft.com/office/powerpoint/2010/main" val="5556379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10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10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10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10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tLang="en-US" b="1">
                <a:solidFill>
                  <a:schemeClr val="tx1"/>
                </a:solidFill>
                <a:latin typeface="Arial" charset="0"/>
              </a:rPr>
              <a:t>What do Proteins do?</a:t>
            </a:r>
          </a:p>
        </p:txBody>
      </p:sp>
    </p:spTree>
    <p:extLst>
      <p:ext uri="{BB962C8B-B14F-4D97-AF65-F5344CB8AC3E}">
        <p14:creationId xmlns:p14="http://schemas.microsoft.com/office/powerpoint/2010/main" val="34009588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tLang="en-US" b="1">
                <a:solidFill>
                  <a:schemeClr val="tx1"/>
                </a:solidFill>
                <a:latin typeface="Arial" charset="0"/>
              </a:rPr>
              <a:t>What do Proteins do?</a:t>
            </a:r>
          </a:p>
        </p:txBody>
      </p:sp>
      <p:sp>
        <p:nvSpPr>
          <p:cNvPr id="69635" name="Rectangle 3"/>
          <p:cNvSpPr>
            <a:spLocks noGrp="1" noChangeArrowheads="1"/>
          </p:cNvSpPr>
          <p:nvPr>
            <p:ph idx="1"/>
          </p:nvPr>
        </p:nvSpPr>
        <p:spPr/>
        <p:txBody>
          <a:bodyPr/>
          <a:lstStyle/>
          <a:p>
            <a:pPr>
              <a:lnSpc>
                <a:spcPct val="140000"/>
              </a:lnSpc>
            </a:pPr>
            <a:r>
              <a:rPr lang="en-US" altLang="en-US" sz="3600">
                <a:latin typeface="Arial" charset="0"/>
              </a:rPr>
              <a:t>Break down food</a:t>
            </a:r>
          </a:p>
        </p:txBody>
      </p:sp>
    </p:spTree>
    <p:extLst>
      <p:ext uri="{BB962C8B-B14F-4D97-AF65-F5344CB8AC3E}">
        <p14:creationId xmlns:p14="http://schemas.microsoft.com/office/powerpoint/2010/main" val="24039436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b="1">
                <a:solidFill>
                  <a:schemeClr val="tx1"/>
                </a:solidFill>
                <a:latin typeface="Arial" charset="0"/>
              </a:rPr>
              <a:t>What do Proteins do?</a:t>
            </a:r>
          </a:p>
        </p:txBody>
      </p:sp>
      <p:sp>
        <p:nvSpPr>
          <p:cNvPr id="68611" name="Rectangle 3"/>
          <p:cNvSpPr>
            <a:spLocks noGrp="1" noChangeArrowheads="1"/>
          </p:cNvSpPr>
          <p:nvPr>
            <p:ph idx="1"/>
          </p:nvPr>
        </p:nvSpPr>
        <p:spPr/>
        <p:txBody>
          <a:bodyPr/>
          <a:lstStyle/>
          <a:p>
            <a:pPr>
              <a:lnSpc>
                <a:spcPct val="140000"/>
              </a:lnSpc>
            </a:pPr>
            <a:r>
              <a:rPr lang="en-US" altLang="en-US" sz="3600">
                <a:latin typeface="Arial" charset="0"/>
              </a:rPr>
              <a:t>Break down food</a:t>
            </a:r>
          </a:p>
          <a:p>
            <a:pPr>
              <a:lnSpc>
                <a:spcPct val="140000"/>
              </a:lnSpc>
            </a:pPr>
            <a:r>
              <a:rPr lang="en-US" altLang="en-US" sz="3600">
                <a:latin typeface="Arial" charset="0"/>
              </a:rPr>
              <a:t>Build new molecules</a:t>
            </a:r>
          </a:p>
        </p:txBody>
      </p:sp>
    </p:spTree>
    <p:extLst>
      <p:ext uri="{BB962C8B-B14F-4D97-AF65-F5344CB8AC3E}">
        <p14:creationId xmlns:p14="http://schemas.microsoft.com/office/powerpoint/2010/main" val="15472390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en-US" b="1">
                <a:solidFill>
                  <a:schemeClr val="tx1"/>
                </a:solidFill>
                <a:latin typeface="Arial" charset="0"/>
              </a:rPr>
              <a:t>What do Proteins do?</a:t>
            </a:r>
          </a:p>
        </p:txBody>
      </p:sp>
      <p:sp>
        <p:nvSpPr>
          <p:cNvPr id="67587" name="Rectangle 3"/>
          <p:cNvSpPr>
            <a:spLocks noGrp="1" noChangeArrowheads="1"/>
          </p:cNvSpPr>
          <p:nvPr>
            <p:ph idx="1"/>
          </p:nvPr>
        </p:nvSpPr>
        <p:spPr/>
        <p:txBody>
          <a:bodyPr/>
          <a:lstStyle/>
          <a:p>
            <a:pPr>
              <a:lnSpc>
                <a:spcPct val="140000"/>
              </a:lnSpc>
            </a:pPr>
            <a:r>
              <a:rPr lang="en-US" altLang="en-US" sz="3600">
                <a:latin typeface="Arial" charset="0"/>
              </a:rPr>
              <a:t>Break down food</a:t>
            </a:r>
          </a:p>
          <a:p>
            <a:pPr>
              <a:lnSpc>
                <a:spcPct val="140000"/>
              </a:lnSpc>
            </a:pPr>
            <a:r>
              <a:rPr lang="en-US" altLang="en-US" sz="3600">
                <a:latin typeface="Arial" charset="0"/>
              </a:rPr>
              <a:t>Build new molecules</a:t>
            </a:r>
          </a:p>
          <a:p>
            <a:pPr>
              <a:lnSpc>
                <a:spcPct val="140000"/>
              </a:lnSpc>
            </a:pPr>
            <a:r>
              <a:rPr lang="en-US" altLang="en-US" sz="3600">
                <a:latin typeface="Arial" charset="0"/>
              </a:rPr>
              <a:t>Hold cells together</a:t>
            </a:r>
          </a:p>
        </p:txBody>
      </p:sp>
    </p:spTree>
    <p:extLst>
      <p:ext uri="{BB962C8B-B14F-4D97-AF65-F5344CB8AC3E}">
        <p14:creationId xmlns:p14="http://schemas.microsoft.com/office/powerpoint/2010/main" val="17797732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b="1">
                <a:solidFill>
                  <a:schemeClr val="tx1"/>
                </a:solidFill>
                <a:latin typeface="Arial" charset="0"/>
              </a:rPr>
              <a:t>What do Proteins do?</a:t>
            </a:r>
          </a:p>
        </p:txBody>
      </p:sp>
      <p:sp>
        <p:nvSpPr>
          <p:cNvPr id="13315" name="Rectangle 3"/>
          <p:cNvSpPr>
            <a:spLocks noGrp="1" noChangeArrowheads="1"/>
          </p:cNvSpPr>
          <p:nvPr>
            <p:ph idx="1"/>
          </p:nvPr>
        </p:nvSpPr>
        <p:spPr/>
        <p:txBody>
          <a:bodyPr/>
          <a:lstStyle/>
          <a:p>
            <a:pPr>
              <a:lnSpc>
                <a:spcPct val="140000"/>
              </a:lnSpc>
            </a:pPr>
            <a:r>
              <a:rPr lang="en-US" altLang="en-US" sz="3600">
                <a:latin typeface="Arial" charset="0"/>
              </a:rPr>
              <a:t>Break down food</a:t>
            </a:r>
          </a:p>
          <a:p>
            <a:pPr>
              <a:lnSpc>
                <a:spcPct val="140000"/>
              </a:lnSpc>
            </a:pPr>
            <a:r>
              <a:rPr lang="en-US" altLang="en-US" sz="3600">
                <a:latin typeface="Arial" charset="0"/>
              </a:rPr>
              <a:t>Build new molecules</a:t>
            </a:r>
          </a:p>
          <a:p>
            <a:pPr>
              <a:lnSpc>
                <a:spcPct val="140000"/>
              </a:lnSpc>
            </a:pPr>
            <a:r>
              <a:rPr lang="en-US" altLang="en-US" sz="3600">
                <a:latin typeface="Arial" charset="0"/>
              </a:rPr>
              <a:t>Hold cells together</a:t>
            </a:r>
          </a:p>
          <a:p>
            <a:pPr>
              <a:lnSpc>
                <a:spcPct val="140000"/>
              </a:lnSpc>
            </a:pPr>
            <a:r>
              <a:rPr lang="en-US" altLang="en-US" sz="3600">
                <a:latin typeface="Arial" charset="0"/>
              </a:rPr>
              <a:t>Move objects</a:t>
            </a:r>
          </a:p>
        </p:txBody>
      </p:sp>
    </p:spTree>
    <p:extLst>
      <p:ext uri="{BB962C8B-B14F-4D97-AF65-F5344CB8AC3E}">
        <p14:creationId xmlns:p14="http://schemas.microsoft.com/office/powerpoint/2010/main" val="38203609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685800" y="304800"/>
            <a:ext cx="7772400" cy="1143000"/>
          </a:xfrm>
        </p:spPr>
        <p:txBody>
          <a:bodyPr/>
          <a:lstStyle/>
          <a:p>
            <a:r>
              <a:rPr lang="en-US" altLang="en-US" sz="4000">
                <a:solidFill>
                  <a:schemeClr val="tx1"/>
                </a:solidFill>
                <a:latin typeface="Arial" charset="0"/>
              </a:rPr>
              <a:t>Aspartate Transcarbamoylase</a:t>
            </a:r>
          </a:p>
        </p:txBody>
      </p:sp>
      <p:grpSp>
        <p:nvGrpSpPr>
          <p:cNvPr id="163844" name="Group 4"/>
          <p:cNvGrpSpPr>
            <a:grpSpLocks noChangeAspect="1"/>
          </p:cNvGrpSpPr>
          <p:nvPr/>
        </p:nvGrpSpPr>
        <p:grpSpPr bwMode="auto">
          <a:xfrm>
            <a:off x="3576638" y="2724150"/>
            <a:ext cx="1968500" cy="2035175"/>
            <a:chOff x="4011" y="3439"/>
            <a:chExt cx="620" cy="641"/>
          </a:xfrm>
        </p:grpSpPr>
        <p:sp>
          <p:nvSpPr>
            <p:cNvPr id="163845" name="Oval 5"/>
            <p:cNvSpPr>
              <a:spLocks noChangeAspect="1" noChangeArrowheads="1"/>
            </p:cNvSpPr>
            <p:nvPr/>
          </p:nvSpPr>
          <p:spPr bwMode="auto">
            <a:xfrm>
              <a:off x="4141" y="3678"/>
              <a:ext cx="182" cy="166"/>
            </a:xfrm>
            <a:prstGeom prst="ellipse">
              <a:avLst/>
            </a:pr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3846" name="Oval 6"/>
            <p:cNvSpPr>
              <a:spLocks noChangeAspect="1" noChangeArrowheads="1"/>
            </p:cNvSpPr>
            <p:nvPr/>
          </p:nvSpPr>
          <p:spPr bwMode="auto">
            <a:xfrm>
              <a:off x="4282" y="3757"/>
              <a:ext cx="182" cy="166"/>
            </a:xfrm>
            <a:prstGeom prst="ellipse">
              <a:avLst/>
            </a:pr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3847" name="Oval 7"/>
            <p:cNvSpPr>
              <a:spLocks noChangeAspect="1" noChangeArrowheads="1"/>
            </p:cNvSpPr>
            <p:nvPr/>
          </p:nvSpPr>
          <p:spPr bwMode="auto">
            <a:xfrm>
              <a:off x="4011" y="3767"/>
              <a:ext cx="181" cy="165"/>
            </a:xfrm>
            <a:prstGeom prst="ellipse">
              <a:avLst/>
            </a:prstGeom>
            <a:solidFill>
              <a:srgbClr val="0066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3848" name="Oval 8"/>
            <p:cNvSpPr>
              <a:spLocks noChangeAspect="1" noChangeArrowheads="1"/>
            </p:cNvSpPr>
            <p:nvPr/>
          </p:nvSpPr>
          <p:spPr bwMode="auto">
            <a:xfrm>
              <a:off x="4145" y="3544"/>
              <a:ext cx="182" cy="166"/>
            </a:xfrm>
            <a:prstGeom prst="ellipse">
              <a:avLst/>
            </a:pr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3849" name="Oval 9"/>
            <p:cNvSpPr>
              <a:spLocks noChangeAspect="1" noChangeArrowheads="1"/>
            </p:cNvSpPr>
            <p:nvPr/>
          </p:nvSpPr>
          <p:spPr bwMode="auto">
            <a:xfrm>
              <a:off x="4449" y="3720"/>
              <a:ext cx="182" cy="16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3850" name="Oval 10"/>
            <p:cNvSpPr>
              <a:spLocks noChangeAspect="1" noChangeArrowheads="1"/>
            </p:cNvSpPr>
            <p:nvPr/>
          </p:nvSpPr>
          <p:spPr bwMode="auto">
            <a:xfrm>
              <a:off x="4282" y="3914"/>
              <a:ext cx="182" cy="16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3851" name="Oval 11"/>
            <p:cNvSpPr>
              <a:spLocks noChangeAspect="1" noChangeArrowheads="1"/>
            </p:cNvSpPr>
            <p:nvPr/>
          </p:nvSpPr>
          <p:spPr bwMode="auto">
            <a:xfrm>
              <a:off x="4244" y="3439"/>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3852" name="Oval 12"/>
            <p:cNvSpPr>
              <a:spLocks noChangeAspect="1" noChangeArrowheads="1"/>
            </p:cNvSpPr>
            <p:nvPr/>
          </p:nvSpPr>
          <p:spPr bwMode="auto">
            <a:xfrm>
              <a:off x="4032" y="3444"/>
              <a:ext cx="181" cy="16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grpSp>
      <p:sp>
        <p:nvSpPr>
          <p:cNvPr id="163863" name="Text Box 23"/>
          <p:cNvSpPr txBox="1">
            <a:spLocks noChangeAspect="1" noChangeArrowheads="1"/>
          </p:cNvSpPr>
          <p:nvPr/>
        </p:nvSpPr>
        <p:spPr bwMode="auto">
          <a:xfrm>
            <a:off x="3825875" y="4899025"/>
            <a:ext cx="12001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rPr>
              <a:t>aspartate</a:t>
            </a:r>
          </a:p>
        </p:txBody>
      </p:sp>
    </p:spTree>
    <p:extLst>
      <p:ext uri="{BB962C8B-B14F-4D97-AF65-F5344CB8AC3E}">
        <p14:creationId xmlns:p14="http://schemas.microsoft.com/office/powerpoint/2010/main" val="39009176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685800" y="304800"/>
            <a:ext cx="7772400" cy="1143000"/>
          </a:xfrm>
        </p:spPr>
        <p:txBody>
          <a:bodyPr/>
          <a:lstStyle/>
          <a:p>
            <a:r>
              <a:rPr lang="en-US" altLang="en-US" sz="4000">
                <a:solidFill>
                  <a:schemeClr val="tx1"/>
                </a:solidFill>
                <a:latin typeface="Arial" charset="0"/>
              </a:rPr>
              <a:t>Aspartate Transcarbamoylase</a:t>
            </a:r>
          </a:p>
        </p:txBody>
      </p:sp>
      <p:sp>
        <p:nvSpPr>
          <p:cNvPr id="164868" name="Oval 4"/>
          <p:cNvSpPr>
            <a:spLocks noChangeAspect="1" noChangeArrowheads="1"/>
          </p:cNvSpPr>
          <p:nvPr/>
        </p:nvSpPr>
        <p:spPr bwMode="auto">
          <a:xfrm>
            <a:off x="3989388" y="3482975"/>
            <a:ext cx="577850" cy="527050"/>
          </a:xfrm>
          <a:prstGeom prst="ellipse">
            <a:avLst/>
          </a:prstGeom>
          <a:solidFill>
            <a:srgbClr val="00CC00"/>
          </a:solidFill>
          <a:ln w="9525">
            <a:solidFill>
              <a:schemeClr val="tx1"/>
            </a:solidFill>
            <a:round/>
            <a:headEnd/>
            <a:tailEnd/>
          </a:ln>
          <a:effectLst/>
          <a:extLst/>
        </p:spPr>
        <p:txBody>
          <a:bodyPr wrap="none" anchor="ctr"/>
          <a:lstStyle/>
          <a:p>
            <a:pPr algn="ctr"/>
            <a:endParaRPr lang="en-US" sz="5400" b="1">
              <a:solidFill>
                <a:srgbClr val="000000"/>
              </a:solidFill>
            </a:endParaRPr>
          </a:p>
        </p:txBody>
      </p:sp>
      <p:sp>
        <p:nvSpPr>
          <p:cNvPr id="164869" name="Oval 5"/>
          <p:cNvSpPr>
            <a:spLocks noChangeAspect="1" noChangeArrowheads="1"/>
          </p:cNvSpPr>
          <p:nvPr/>
        </p:nvSpPr>
        <p:spPr bwMode="auto">
          <a:xfrm>
            <a:off x="4437063" y="3733800"/>
            <a:ext cx="577850" cy="527050"/>
          </a:xfrm>
          <a:prstGeom prst="ellipse">
            <a:avLst/>
          </a:prstGeom>
          <a:solidFill>
            <a:srgbClr val="00CC00"/>
          </a:solidFill>
          <a:ln w="9525">
            <a:solidFill>
              <a:schemeClr val="tx1"/>
            </a:solidFill>
            <a:round/>
            <a:headEnd/>
            <a:tailEnd/>
          </a:ln>
          <a:effectLst/>
          <a:extLst/>
        </p:spPr>
        <p:txBody>
          <a:bodyPr wrap="none" anchor="ctr"/>
          <a:lstStyle/>
          <a:p>
            <a:pPr algn="ctr"/>
            <a:endParaRPr lang="en-US" sz="5400" b="1">
              <a:solidFill>
                <a:srgbClr val="000000"/>
              </a:solidFill>
            </a:endParaRPr>
          </a:p>
        </p:txBody>
      </p:sp>
      <p:sp>
        <p:nvSpPr>
          <p:cNvPr id="164870" name="Oval 6"/>
          <p:cNvSpPr>
            <a:spLocks noChangeAspect="1" noChangeArrowheads="1"/>
          </p:cNvSpPr>
          <p:nvPr/>
        </p:nvSpPr>
        <p:spPr bwMode="auto">
          <a:xfrm>
            <a:off x="3576638" y="3765550"/>
            <a:ext cx="574675" cy="523875"/>
          </a:xfrm>
          <a:prstGeom prst="ellipse">
            <a:avLst/>
          </a:prstGeom>
          <a:solidFill>
            <a:srgbClr val="0066CC"/>
          </a:solidFill>
          <a:ln w="9525">
            <a:solidFill>
              <a:schemeClr val="tx1"/>
            </a:solidFill>
            <a:round/>
            <a:headEnd/>
            <a:tailEnd/>
          </a:ln>
          <a:effectLst/>
          <a:extLst/>
        </p:spPr>
        <p:txBody>
          <a:bodyPr wrap="none" anchor="ctr"/>
          <a:lstStyle/>
          <a:p>
            <a:pPr algn="ctr"/>
            <a:endParaRPr lang="en-US" sz="5400" b="1">
              <a:solidFill>
                <a:srgbClr val="000000"/>
              </a:solidFill>
            </a:endParaRPr>
          </a:p>
        </p:txBody>
      </p:sp>
      <p:sp>
        <p:nvSpPr>
          <p:cNvPr id="164871" name="Oval 7"/>
          <p:cNvSpPr>
            <a:spLocks noChangeAspect="1" noChangeArrowheads="1"/>
          </p:cNvSpPr>
          <p:nvPr/>
        </p:nvSpPr>
        <p:spPr bwMode="auto">
          <a:xfrm>
            <a:off x="4002088" y="3057525"/>
            <a:ext cx="577850" cy="527050"/>
          </a:xfrm>
          <a:prstGeom prst="ellipse">
            <a:avLst/>
          </a:prstGeom>
          <a:solidFill>
            <a:srgbClr val="00CC00"/>
          </a:solidFill>
          <a:ln w="9525">
            <a:solidFill>
              <a:schemeClr val="tx1"/>
            </a:solidFill>
            <a:round/>
            <a:headEnd/>
            <a:tailEnd/>
          </a:ln>
          <a:effectLst/>
          <a:extLst/>
        </p:spPr>
        <p:txBody>
          <a:bodyPr wrap="none" anchor="ctr"/>
          <a:lstStyle/>
          <a:p>
            <a:pPr algn="ctr"/>
            <a:endParaRPr lang="en-US" sz="5400" b="1">
              <a:solidFill>
                <a:srgbClr val="000000"/>
              </a:solidFill>
            </a:endParaRPr>
          </a:p>
        </p:txBody>
      </p:sp>
      <p:sp>
        <p:nvSpPr>
          <p:cNvPr id="164872" name="Oval 8"/>
          <p:cNvSpPr>
            <a:spLocks noChangeAspect="1" noChangeArrowheads="1"/>
          </p:cNvSpPr>
          <p:nvPr/>
        </p:nvSpPr>
        <p:spPr bwMode="auto">
          <a:xfrm>
            <a:off x="4967288" y="3616325"/>
            <a:ext cx="577850" cy="527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4873" name="Oval 9"/>
          <p:cNvSpPr>
            <a:spLocks noChangeAspect="1" noChangeArrowheads="1"/>
          </p:cNvSpPr>
          <p:nvPr/>
        </p:nvSpPr>
        <p:spPr bwMode="auto">
          <a:xfrm>
            <a:off x="4437063" y="4232275"/>
            <a:ext cx="577850" cy="5270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4874" name="Oval 10"/>
          <p:cNvSpPr>
            <a:spLocks noChangeAspect="1" noChangeArrowheads="1"/>
          </p:cNvSpPr>
          <p:nvPr/>
        </p:nvSpPr>
        <p:spPr bwMode="auto">
          <a:xfrm>
            <a:off x="4316413" y="2724150"/>
            <a:ext cx="574675" cy="523875"/>
          </a:xfrm>
          <a:prstGeom prst="ellipse">
            <a:avLst/>
          </a:prstGeom>
          <a:solidFill>
            <a:srgbClr val="0066CC"/>
          </a:solidFill>
          <a:ln w="9525">
            <a:solidFill>
              <a:schemeClr val="accent2"/>
            </a:solidFill>
            <a:round/>
            <a:headEnd/>
            <a:tailEnd/>
          </a:ln>
          <a:effectLst/>
          <a:extLst/>
        </p:spPr>
        <p:txBody>
          <a:bodyPr wrap="none" anchor="ctr"/>
          <a:lstStyle/>
          <a:p>
            <a:pPr algn="ctr"/>
            <a:endParaRPr lang="en-US" sz="5400" b="1">
              <a:solidFill>
                <a:srgbClr val="000000"/>
              </a:solidFill>
            </a:endParaRPr>
          </a:p>
        </p:txBody>
      </p:sp>
      <p:sp>
        <p:nvSpPr>
          <p:cNvPr id="164875" name="Oval 11"/>
          <p:cNvSpPr>
            <a:spLocks noChangeAspect="1" noChangeArrowheads="1"/>
          </p:cNvSpPr>
          <p:nvPr/>
        </p:nvSpPr>
        <p:spPr bwMode="auto">
          <a:xfrm>
            <a:off x="3643313" y="2740025"/>
            <a:ext cx="574675" cy="52387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164876" name="Text Box 12"/>
          <p:cNvSpPr txBox="1">
            <a:spLocks noChangeAspect="1" noChangeArrowheads="1"/>
          </p:cNvSpPr>
          <p:nvPr/>
        </p:nvSpPr>
        <p:spPr bwMode="auto">
          <a:xfrm>
            <a:off x="3730625" y="4899025"/>
            <a:ext cx="13906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rPr>
              <a:t>asparagine</a:t>
            </a:r>
          </a:p>
        </p:txBody>
      </p:sp>
    </p:spTree>
    <p:extLst>
      <p:ext uri="{BB962C8B-B14F-4D97-AF65-F5344CB8AC3E}">
        <p14:creationId xmlns:p14="http://schemas.microsoft.com/office/powerpoint/2010/main" val="4496571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304800"/>
            <a:ext cx="7772400" cy="1143000"/>
          </a:xfrm>
        </p:spPr>
        <p:txBody>
          <a:bodyPr/>
          <a:lstStyle/>
          <a:p>
            <a:r>
              <a:rPr lang="en-US" altLang="en-US" sz="4000">
                <a:solidFill>
                  <a:srgbClr val="FFFFFF"/>
                </a:solidFill>
                <a:latin typeface="Arial" charset="0"/>
              </a:rPr>
              <a:t>Aspartate Transcarbamoylase</a:t>
            </a:r>
          </a:p>
        </p:txBody>
      </p:sp>
      <p:pic>
        <p:nvPicPr>
          <p:cNvPr id="5126" name="atcase.avi">
            <a:hlinkClick r:id="" action="ppaction://media"/>
          </p:cNvPr>
          <p:cNvPicPr>
            <a:picLocks noRot="1" noChangeAspect="1" noChangeArrowheads="1"/>
          </p:cNvPicPr>
          <p:nvPr>
            <a:videoFile r:link="rId1"/>
          </p:nvPr>
        </p:nvPicPr>
        <p:blipFill>
          <a:blip r:embed="rId3"/>
          <a:srcRect/>
          <a:stretch>
            <a:fillRect/>
          </a:stretch>
        </p:blipFill>
        <p:spPr bwMode="auto">
          <a:xfrm>
            <a:off x="762000" y="1141413"/>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0077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1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126"/>
                </p:tgtEl>
              </p:cMediaNode>
            </p:video>
            <p:seq concurrent="1" nextAc="seek">
              <p:cTn id="8" restart="whenNotActive" fill="hold" evtFilter="cancelBubble" nodeType="interactiveSeq">
                <p:stCondLst>
                  <p:cond evt="onClick" delay="0">
                    <p:tgtEl>
                      <p:spTgt spid="512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126"/>
                                        </p:tgtEl>
                                      </p:cBhvr>
                                    </p:cmd>
                                  </p:childTnLst>
                                </p:cTn>
                              </p:par>
                            </p:childTnLst>
                          </p:cTn>
                        </p:par>
                      </p:childTnLst>
                    </p:cTn>
                  </p:par>
                </p:childTnLst>
              </p:cTn>
              <p:nextCondLst>
                <p:cond evt="onClick" delay="0">
                  <p:tgtEl>
                    <p:spTgt spid="5126"/>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chomp.avi">
            <a:hlinkClick r:id="" action="ppaction://media"/>
          </p:cNvPr>
          <p:cNvPicPr>
            <a:picLocks noRot="1" noChangeAspect="1" noChangeArrowheads="1"/>
          </p:cNvPicPr>
          <p:nvPr>
            <a:videoFile r:link="rId1"/>
          </p:nvPr>
        </p:nvPicPr>
        <p:blipFill>
          <a:blip r:embed="rId3"/>
          <a:srcRect/>
          <a:stretch>
            <a:fillRect/>
          </a:stretch>
        </p:blipFill>
        <p:spPr bwMode="auto">
          <a:xfrm>
            <a:off x="762000" y="114300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0243" name="Rectangle 3"/>
          <p:cNvSpPr>
            <a:spLocks noGrp="1" noChangeArrowheads="1"/>
          </p:cNvSpPr>
          <p:nvPr>
            <p:ph type="title"/>
          </p:nvPr>
        </p:nvSpPr>
        <p:spPr>
          <a:xfrm>
            <a:off x="685800" y="304800"/>
            <a:ext cx="7772400" cy="1143000"/>
          </a:xfrm>
        </p:spPr>
        <p:txBody>
          <a:bodyPr/>
          <a:lstStyle/>
          <a:p>
            <a:r>
              <a:rPr lang="en-US" altLang="en-US">
                <a:solidFill>
                  <a:srgbClr val="FFFFFF"/>
                </a:solidFill>
                <a:latin typeface="Arial" charset="0"/>
              </a:rPr>
              <a:t>Proteins Move</a:t>
            </a:r>
          </a:p>
        </p:txBody>
      </p:sp>
    </p:spTree>
    <p:extLst>
      <p:ext uri="{BB962C8B-B14F-4D97-AF65-F5344CB8AC3E}">
        <p14:creationId xmlns:p14="http://schemas.microsoft.com/office/powerpoint/2010/main" val="20345352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024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0242"/>
                </p:tgtEl>
              </p:cMediaNode>
            </p:video>
            <p:seq concurrent="1" nextAc="seek">
              <p:cTn id="8" restart="whenNotActive" fill="hold" evtFilter="cancelBubble" nodeType="interactiveSeq">
                <p:stCondLst>
                  <p:cond evt="onClick" delay="0">
                    <p:tgtEl>
                      <p:spTgt spid="1024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0242"/>
                                        </p:tgtEl>
                                      </p:cBhvr>
                                    </p:cmd>
                                  </p:childTnLst>
                                </p:cTn>
                              </p:par>
                            </p:childTnLst>
                          </p:cTn>
                        </p:par>
                      </p:childTnLst>
                    </p:cTn>
                  </p:par>
                </p:childTnLst>
              </p:cTn>
              <p:nextCondLst>
                <p:cond evt="onClick" delay="0">
                  <p:tgtEl>
                    <p:spTgt spid="1024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52400"/>
            <a:ext cx="8229600" cy="1143000"/>
          </a:xfrm>
        </p:spPr>
        <p:txBody>
          <a:bodyPr/>
          <a:lstStyle/>
          <a:p>
            <a:pPr eaLnBrk="1" hangingPunct="1"/>
            <a:r>
              <a:rPr lang="en-US" altLang="en-US" smtClean="0"/>
              <a:t>Crystallo</a:t>
            </a:r>
            <a:r>
              <a:rPr lang="en-US" altLang="en-US" smtClean="0">
                <a:solidFill>
                  <a:srgbClr val="FF0000"/>
                </a:solidFill>
              </a:rPr>
              <a:t>graphy</a:t>
            </a:r>
          </a:p>
        </p:txBody>
      </p:sp>
      <p:sp>
        <p:nvSpPr>
          <p:cNvPr id="7171" name="Rectangle 3"/>
          <p:cNvSpPr>
            <a:spLocks noGrp="1" noChangeArrowheads="1"/>
          </p:cNvSpPr>
          <p:nvPr>
            <p:ph type="body" idx="1"/>
          </p:nvPr>
        </p:nvSpPr>
        <p:spPr/>
        <p:txBody>
          <a:bodyPr/>
          <a:lstStyle/>
          <a:p>
            <a:pPr eaLnBrk="1" hangingPunct="1"/>
            <a:endParaRPr lang="en-US" altLang="en-US" smtClean="0"/>
          </a:p>
        </p:txBody>
      </p:sp>
      <p:pic>
        <p:nvPicPr>
          <p:cNvPr id="717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00113"/>
            <a:ext cx="10420350" cy="595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62821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r>
              <a:rPr lang="en-US" altLang="en-US" sz="5400" b="1">
                <a:solidFill>
                  <a:schemeClr val="tx1"/>
                </a:solidFill>
                <a:latin typeface="Arial" charset="0"/>
              </a:rPr>
              <a:t>How big are proteins?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0196" y="2646946"/>
            <a:ext cx="3232053" cy="2353377"/>
          </a:xfrm>
          <a:prstGeom prst="rect">
            <a:avLst/>
          </a:prstGeom>
        </p:spPr>
      </p:pic>
    </p:spTree>
    <p:extLst>
      <p:ext uri="{BB962C8B-B14F-4D97-AF65-F5344CB8AC3E}">
        <p14:creationId xmlns:p14="http://schemas.microsoft.com/office/powerpoint/2010/main" val="20840247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r>
              <a:rPr lang="en-US" altLang="en-US" sz="5400" b="1">
                <a:solidFill>
                  <a:schemeClr val="tx1"/>
                </a:solidFill>
                <a:latin typeface="Arial" charset="0"/>
              </a:rPr>
              <a:t>How big are proteins?</a:t>
            </a:r>
          </a:p>
        </p:txBody>
      </p:sp>
      <p:sp>
        <p:nvSpPr>
          <p:cNvPr id="154628" name="Line 4"/>
          <p:cNvSpPr>
            <a:spLocks noChangeShapeType="1"/>
          </p:cNvSpPr>
          <p:nvPr/>
        </p:nvSpPr>
        <p:spPr bwMode="auto">
          <a:xfrm>
            <a:off x="3425825" y="5486400"/>
            <a:ext cx="2133600" cy="0"/>
          </a:xfrm>
          <a:prstGeom prst="line">
            <a:avLst/>
          </a:prstGeom>
          <a:noFill/>
          <a:ln w="762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54629" name="Text Box 5"/>
          <p:cNvSpPr txBox="1">
            <a:spLocks noChangeArrowheads="1"/>
          </p:cNvSpPr>
          <p:nvPr/>
        </p:nvSpPr>
        <p:spPr bwMode="auto">
          <a:xfrm>
            <a:off x="3885610" y="5842000"/>
            <a:ext cx="1074333"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1" dirty="0" smtClean="0">
                <a:solidFill>
                  <a:srgbClr val="000000"/>
                </a:solidFill>
              </a:rPr>
              <a:t>30</a:t>
            </a:r>
            <a:r>
              <a:rPr lang="en-US" altLang="en-US" sz="2400" b="1" dirty="0" smtClean="0">
                <a:solidFill>
                  <a:srgbClr val="000000"/>
                </a:solidFill>
              </a:rPr>
              <a:t> nm</a:t>
            </a:r>
            <a:endParaRPr lang="en-US" altLang="en-US" sz="2400" b="1" dirty="0">
              <a:solidFill>
                <a:srgbClr val="00000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0196" y="2646946"/>
            <a:ext cx="3232053" cy="2353377"/>
          </a:xfrm>
          <a:prstGeom prst="rect">
            <a:avLst/>
          </a:prstGeom>
        </p:spPr>
      </p:pic>
    </p:spTree>
    <p:extLst>
      <p:ext uri="{BB962C8B-B14F-4D97-AF65-F5344CB8AC3E}">
        <p14:creationId xmlns:p14="http://schemas.microsoft.com/office/powerpoint/2010/main" val="17245186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r>
              <a:rPr lang="en-US" altLang="en-US" b="1">
                <a:solidFill>
                  <a:schemeClr val="tx1"/>
                </a:solidFill>
                <a:latin typeface="Arial" charset="0"/>
              </a:rPr>
              <a:t>How can you see proteins?</a:t>
            </a:r>
          </a:p>
        </p:txBody>
      </p:sp>
      <p:sp>
        <p:nvSpPr>
          <p:cNvPr id="156676" name="Line 4"/>
          <p:cNvSpPr>
            <a:spLocks noChangeShapeType="1"/>
          </p:cNvSpPr>
          <p:nvPr/>
        </p:nvSpPr>
        <p:spPr bwMode="auto">
          <a:xfrm>
            <a:off x="3425825" y="5486400"/>
            <a:ext cx="2133600" cy="0"/>
          </a:xfrm>
          <a:prstGeom prst="line">
            <a:avLst/>
          </a:prstGeom>
          <a:noFill/>
          <a:ln w="762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56677" name="Text Box 5"/>
          <p:cNvSpPr txBox="1">
            <a:spLocks noChangeArrowheads="1"/>
          </p:cNvSpPr>
          <p:nvPr/>
        </p:nvSpPr>
        <p:spPr bwMode="auto">
          <a:xfrm>
            <a:off x="3885610" y="5842000"/>
            <a:ext cx="1074333"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1" dirty="0" smtClean="0">
                <a:solidFill>
                  <a:srgbClr val="000000"/>
                </a:solidFill>
              </a:rPr>
              <a:t>30 nm</a:t>
            </a:r>
            <a:endParaRPr lang="en-US" altLang="en-US" sz="2400" b="1" dirty="0">
              <a:solidFill>
                <a:srgbClr val="00000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0196" y="2646946"/>
            <a:ext cx="3232053" cy="2353377"/>
          </a:xfrm>
          <a:prstGeom prst="rect">
            <a:avLst/>
          </a:prstGeom>
        </p:spPr>
      </p:pic>
    </p:spTree>
    <p:extLst>
      <p:ext uri="{BB962C8B-B14F-4D97-AF65-F5344CB8AC3E}">
        <p14:creationId xmlns:p14="http://schemas.microsoft.com/office/powerpoint/2010/main" val="33691964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altLang="en-US" b="1">
                <a:solidFill>
                  <a:schemeClr val="tx1"/>
                </a:solidFill>
                <a:latin typeface="Arial" charset="0"/>
              </a:rPr>
              <a:t>How can you see proteins?</a:t>
            </a:r>
          </a:p>
        </p:txBody>
      </p:sp>
      <p:sp>
        <p:nvSpPr>
          <p:cNvPr id="172036" name="Line 4"/>
          <p:cNvSpPr>
            <a:spLocks noChangeShapeType="1"/>
          </p:cNvSpPr>
          <p:nvPr/>
        </p:nvSpPr>
        <p:spPr bwMode="auto">
          <a:xfrm flipV="1">
            <a:off x="347663" y="5472113"/>
            <a:ext cx="8274050" cy="14287"/>
          </a:xfrm>
          <a:prstGeom prst="line">
            <a:avLst/>
          </a:prstGeom>
          <a:noFill/>
          <a:ln w="762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2037" name="Text Box 5"/>
          <p:cNvSpPr txBox="1">
            <a:spLocks noChangeArrowheads="1"/>
          </p:cNvSpPr>
          <p:nvPr/>
        </p:nvSpPr>
        <p:spPr bwMode="auto">
          <a:xfrm>
            <a:off x="3798261" y="5842000"/>
            <a:ext cx="12458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1" dirty="0" smtClean="0">
                <a:solidFill>
                  <a:srgbClr val="000000"/>
                </a:solidFill>
              </a:rPr>
              <a:t>500 nm</a:t>
            </a:r>
            <a:endParaRPr lang="en-US" altLang="en-US" sz="2400" b="1" dirty="0">
              <a:solidFill>
                <a:srgbClr val="000000"/>
              </a:solidFill>
            </a:endParaRPr>
          </a:p>
        </p:txBody>
      </p:sp>
      <p:sp>
        <p:nvSpPr>
          <p:cNvPr id="172038" name="Text Box 6"/>
          <p:cNvSpPr txBox="1">
            <a:spLocks noChangeArrowheads="1"/>
          </p:cNvSpPr>
          <p:nvPr/>
        </p:nvSpPr>
        <p:spPr bwMode="auto">
          <a:xfrm>
            <a:off x="3549650" y="4541838"/>
            <a:ext cx="189071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1">
                <a:solidFill>
                  <a:srgbClr val="000000"/>
                </a:solidFill>
              </a:rPr>
              <a:t>Visible light</a:t>
            </a:r>
          </a:p>
        </p:txBody>
      </p:sp>
      <p:sp>
        <p:nvSpPr>
          <p:cNvPr id="172041" name="Freeform 9"/>
          <p:cNvSpPr>
            <a:spLocks/>
          </p:cNvSpPr>
          <p:nvPr/>
        </p:nvSpPr>
        <p:spPr bwMode="auto">
          <a:xfrm>
            <a:off x="420688" y="2170113"/>
            <a:ext cx="8650287" cy="1392237"/>
          </a:xfrm>
          <a:custGeom>
            <a:avLst/>
            <a:gdLst>
              <a:gd name="T0" fmla="*/ 0 w 5449"/>
              <a:gd name="T1" fmla="*/ 471 h 877"/>
              <a:gd name="T2" fmla="*/ 1353 w 5449"/>
              <a:gd name="T3" fmla="*/ 59 h 877"/>
              <a:gd name="T4" fmla="*/ 3676 w 5449"/>
              <a:gd name="T5" fmla="*/ 827 h 877"/>
              <a:gd name="T6" fmla="*/ 5449 w 5449"/>
              <a:gd name="T7" fmla="*/ 361 h 877"/>
            </a:gdLst>
            <a:ahLst/>
            <a:cxnLst>
              <a:cxn ang="0">
                <a:pos x="T0" y="T1"/>
              </a:cxn>
              <a:cxn ang="0">
                <a:pos x="T2" y="T3"/>
              </a:cxn>
              <a:cxn ang="0">
                <a:pos x="T4" y="T5"/>
              </a:cxn>
              <a:cxn ang="0">
                <a:pos x="T6" y="T7"/>
              </a:cxn>
            </a:cxnLst>
            <a:rect l="0" t="0" r="r" b="b"/>
            <a:pathLst>
              <a:path w="5449" h="877">
                <a:moveTo>
                  <a:pt x="0" y="471"/>
                </a:moveTo>
                <a:cubicBezTo>
                  <a:pt x="370" y="235"/>
                  <a:pt x="740" y="0"/>
                  <a:pt x="1353" y="59"/>
                </a:cubicBezTo>
                <a:cubicBezTo>
                  <a:pt x="1966" y="118"/>
                  <a:pt x="2993" y="777"/>
                  <a:pt x="3676" y="827"/>
                </a:cubicBezTo>
                <a:cubicBezTo>
                  <a:pt x="4359" y="877"/>
                  <a:pt x="4904" y="619"/>
                  <a:pt x="5449" y="361"/>
                </a:cubicBezTo>
              </a:path>
            </a:pathLst>
          </a:custGeom>
          <a:solidFill>
            <a:srgbClr val="FFFFFF"/>
          </a:solidFill>
          <a:ln w="9525" cap="flat" cmpd="sng">
            <a:solidFill>
              <a:schemeClr val="accent2"/>
            </a:solidFill>
            <a:prstDash val="solid"/>
            <a:round/>
            <a:headEnd/>
            <a:tailEnd/>
          </a:ln>
          <a:effectLst/>
        </p:spPr>
        <p:txBody>
          <a:bodyPr anchor="ctr"/>
          <a:lstStyle/>
          <a:p>
            <a:pPr algn="ctr"/>
            <a:endParaRPr lang="en-US" sz="5400" b="1">
              <a:solidFill>
                <a:srgbClr val="000000"/>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1481" y="3574749"/>
            <a:ext cx="860658" cy="626677"/>
          </a:xfrm>
          <a:prstGeom prst="rect">
            <a:avLst/>
          </a:prstGeom>
        </p:spPr>
      </p:pic>
    </p:spTree>
    <p:extLst>
      <p:ext uri="{BB962C8B-B14F-4D97-AF65-F5344CB8AC3E}">
        <p14:creationId xmlns:p14="http://schemas.microsoft.com/office/powerpoint/2010/main" val="42734139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r>
              <a:rPr lang="en-US" altLang="en-US" b="1">
                <a:solidFill>
                  <a:schemeClr val="tx1"/>
                </a:solidFill>
                <a:latin typeface="Arial" charset="0"/>
              </a:rPr>
              <a:t>How can you see proteins?</a:t>
            </a:r>
          </a:p>
        </p:txBody>
      </p:sp>
      <p:sp>
        <p:nvSpPr>
          <p:cNvPr id="173060" name="Line 4"/>
          <p:cNvSpPr>
            <a:spLocks noChangeShapeType="1"/>
          </p:cNvSpPr>
          <p:nvPr/>
        </p:nvSpPr>
        <p:spPr bwMode="auto">
          <a:xfrm flipV="1">
            <a:off x="347663" y="5472113"/>
            <a:ext cx="8274050" cy="14287"/>
          </a:xfrm>
          <a:prstGeom prst="line">
            <a:avLst/>
          </a:prstGeom>
          <a:noFill/>
          <a:ln w="762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061" name="Text Box 5"/>
          <p:cNvSpPr txBox="1">
            <a:spLocks noChangeArrowheads="1"/>
          </p:cNvSpPr>
          <p:nvPr/>
        </p:nvSpPr>
        <p:spPr bwMode="auto">
          <a:xfrm>
            <a:off x="3798260" y="5842000"/>
            <a:ext cx="1245854"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1" dirty="0" smtClean="0">
                <a:solidFill>
                  <a:srgbClr val="000000"/>
                </a:solidFill>
              </a:rPr>
              <a:t>500 nm</a:t>
            </a:r>
            <a:endParaRPr lang="en-US" altLang="en-US" sz="2400" b="1" dirty="0">
              <a:solidFill>
                <a:srgbClr val="000000"/>
              </a:solidFill>
            </a:endParaRPr>
          </a:p>
        </p:txBody>
      </p:sp>
      <p:grpSp>
        <p:nvGrpSpPr>
          <p:cNvPr id="173101" name="Group 45"/>
          <p:cNvGrpSpPr>
            <a:grpSpLocks/>
          </p:cNvGrpSpPr>
          <p:nvPr/>
        </p:nvGrpSpPr>
        <p:grpSpPr bwMode="auto">
          <a:xfrm>
            <a:off x="2830513" y="2324100"/>
            <a:ext cx="3711575" cy="1352550"/>
            <a:chOff x="241" y="1494"/>
            <a:chExt cx="4671" cy="852"/>
          </a:xfrm>
        </p:grpSpPr>
        <p:grpSp>
          <p:nvGrpSpPr>
            <p:cNvPr id="173082" name="Group 26"/>
            <p:cNvGrpSpPr>
              <a:grpSpLocks/>
            </p:cNvGrpSpPr>
            <p:nvPr/>
          </p:nvGrpSpPr>
          <p:grpSpPr bwMode="auto">
            <a:xfrm>
              <a:off x="241" y="1494"/>
              <a:ext cx="2337" cy="852"/>
              <a:chOff x="241" y="1485"/>
              <a:chExt cx="2337" cy="852"/>
            </a:xfrm>
          </p:grpSpPr>
          <p:sp>
            <p:nvSpPr>
              <p:cNvPr id="173065" name="Freeform 9"/>
              <p:cNvSpPr>
                <a:spLocks/>
              </p:cNvSpPr>
              <p:nvPr/>
            </p:nvSpPr>
            <p:spPr bwMode="auto">
              <a:xfrm>
                <a:off x="241"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066" name="Freeform 10"/>
              <p:cNvSpPr>
                <a:spLocks/>
              </p:cNvSpPr>
              <p:nvPr/>
            </p:nvSpPr>
            <p:spPr bwMode="auto">
              <a:xfrm>
                <a:off x="379"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067" name="Freeform 11"/>
              <p:cNvSpPr>
                <a:spLocks/>
              </p:cNvSpPr>
              <p:nvPr/>
            </p:nvSpPr>
            <p:spPr bwMode="auto">
              <a:xfrm>
                <a:off x="517"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068" name="Freeform 12"/>
              <p:cNvSpPr>
                <a:spLocks/>
              </p:cNvSpPr>
              <p:nvPr/>
            </p:nvSpPr>
            <p:spPr bwMode="auto">
              <a:xfrm>
                <a:off x="655"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069" name="Freeform 13"/>
              <p:cNvSpPr>
                <a:spLocks/>
              </p:cNvSpPr>
              <p:nvPr/>
            </p:nvSpPr>
            <p:spPr bwMode="auto">
              <a:xfrm>
                <a:off x="793"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070" name="Freeform 14"/>
              <p:cNvSpPr>
                <a:spLocks/>
              </p:cNvSpPr>
              <p:nvPr/>
            </p:nvSpPr>
            <p:spPr bwMode="auto">
              <a:xfrm>
                <a:off x="931"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071" name="Freeform 15"/>
              <p:cNvSpPr>
                <a:spLocks/>
              </p:cNvSpPr>
              <p:nvPr/>
            </p:nvSpPr>
            <p:spPr bwMode="auto">
              <a:xfrm>
                <a:off x="1063"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072" name="Freeform 16"/>
              <p:cNvSpPr>
                <a:spLocks/>
              </p:cNvSpPr>
              <p:nvPr/>
            </p:nvSpPr>
            <p:spPr bwMode="auto">
              <a:xfrm>
                <a:off x="1201"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073" name="Freeform 17"/>
              <p:cNvSpPr>
                <a:spLocks/>
              </p:cNvSpPr>
              <p:nvPr/>
            </p:nvSpPr>
            <p:spPr bwMode="auto">
              <a:xfrm>
                <a:off x="1339"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074" name="Freeform 18"/>
              <p:cNvSpPr>
                <a:spLocks/>
              </p:cNvSpPr>
              <p:nvPr/>
            </p:nvSpPr>
            <p:spPr bwMode="auto">
              <a:xfrm>
                <a:off x="1477"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075" name="Freeform 19"/>
              <p:cNvSpPr>
                <a:spLocks/>
              </p:cNvSpPr>
              <p:nvPr/>
            </p:nvSpPr>
            <p:spPr bwMode="auto">
              <a:xfrm>
                <a:off x="1615"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076" name="Freeform 20"/>
              <p:cNvSpPr>
                <a:spLocks/>
              </p:cNvSpPr>
              <p:nvPr/>
            </p:nvSpPr>
            <p:spPr bwMode="auto">
              <a:xfrm>
                <a:off x="1753"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077" name="Freeform 21"/>
              <p:cNvSpPr>
                <a:spLocks/>
              </p:cNvSpPr>
              <p:nvPr/>
            </p:nvSpPr>
            <p:spPr bwMode="auto">
              <a:xfrm>
                <a:off x="1891"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078" name="Freeform 22"/>
              <p:cNvSpPr>
                <a:spLocks/>
              </p:cNvSpPr>
              <p:nvPr/>
            </p:nvSpPr>
            <p:spPr bwMode="auto">
              <a:xfrm>
                <a:off x="2029"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079" name="Freeform 23"/>
              <p:cNvSpPr>
                <a:spLocks/>
              </p:cNvSpPr>
              <p:nvPr/>
            </p:nvSpPr>
            <p:spPr bwMode="auto">
              <a:xfrm>
                <a:off x="2167"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080" name="Freeform 24"/>
              <p:cNvSpPr>
                <a:spLocks/>
              </p:cNvSpPr>
              <p:nvPr/>
            </p:nvSpPr>
            <p:spPr bwMode="auto">
              <a:xfrm>
                <a:off x="2305"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081" name="Freeform 25"/>
              <p:cNvSpPr>
                <a:spLocks/>
              </p:cNvSpPr>
              <p:nvPr/>
            </p:nvSpPr>
            <p:spPr bwMode="auto">
              <a:xfrm>
                <a:off x="2441"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grpSp>
        <p:grpSp>
          <p:nvGrpSpPr>
            <p:cNvPr id="173083" name="Group 27"/>
            <p:cNvGrpSpPr>
              <a:grpSpLocks/>
            </p:cNvGrpSpPr>
            <p:nvPr/>
          </p:nvGrpSpPr>
          <p:grpSpPr bwMode="auto">
            <a:xfrm>
              <a:off x="2575" y="1494"/>
              <a:ext cx="2337" cy="852"/>
              <a:chOff x="241" y="1485"/>
              <a:chExt cx="2337" cy="852"/>
            </a:xfrm>
          </p:grpSpPr>
          <p:sp>
            <p:nvSpPr>
              <p:cNvPr id="173084" name="Freeform 28"/>
              <p:cNvSpPr>
                <a:spLocks/>
              </p:cNvSpPr>
              <p:nvPr/>
            </p:nvSpPr>
            <p:spPr bwMode="auto">
              <a:xfrm>
                <a:off x="241"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085" name="Freeform 29"/>
              <p:cNvSpPr>
                <a:spLocks/>
              </p:cNvSpPr>
              <p:nvPr/>
            </p:nvSpPr>
            <p:spPr bwMode="auto">
              <a:xfrm>
                <a:off x="379"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086" name="Freeform 30"/>
              <p:cNvSpPr>
                <a:spLocks/>
              </p:cNvSpPr>
              <p:nvPr/>
            </p:nvSpPr>
            <p:spPr bwMode="auto">
              <a:xfrm>
                <a:off x="517"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087" name="Freeform 31"/>
              <p:cNvSpPr>
                <a:spLocks/>
              </p:cNvSpPr>
              <p:nvPr/>
            </p:nvSpPr>
            <p:spPr bwMode="auto">
              <a:xfrm>
                <a:off x="655"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088" name="Freeform 32"/>
              <p:cNvSpPr>
                <a:spLocks/>
              </p:cNvSpPr>
              <p:nvPr/>
            </p:nvSpPr>
            <p:spPr bwMode="auto">
              <a:xfrm>
                <a:off x="793"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089" name="Freeform 33"/>
              <p:cNvSpPr>
                <a:spLocks/>
              </p:cNvSpPr>
              <p:nvPr/>
            </p:nvSpPr>
            <p:spPr bwMode="auto">
              <a:xfrm>
                <a:off x="931"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090" name="Freeform 34"/>
              <p:cNvSpPr>
                <a:spLocks/>
              </p:cNvSpPr>
              <p:nvPr/>
            </p:nvSpPr>
            <p:spPr bwMode="auto">
              <a:xfrm>
                <a:off x="1063"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091" name="Freeform 35"/>
              <p:cNvSpPr>
                <a:spLocks/>
              </p:cNvSpPr>
              <p:nvPr/>
            </p:nvSpPr>
            <p:spPr bwMode="auto">
              <a:xfrm>
                <a:off x="1201"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092" name="Freeform 36"/>
              <p:cNvSpPr>
                <a:spLocks/>
              </p:cNvSpPr>
              <p:nvPr/>
            </p:nvSpPr>
            <p:spPr bwMode="auto">
              <a:xfrm>
                <a:off x="1339"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093" name="Freeform 37"/>
              <p:cNvSpPr>
                <a:spLocks/>
              </p:cNvSpPr>
              <p:nvPr/>
            </p:nvSpPr>
            <p:spPr bwMode="auto">
              <a:xfrm>
                <a:off x="1477"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094" name="Freeform 38"/>
              <p:cNvSpPr>
                <a:spLocks/>
              </p:cNvSpPr>
              <p:nvPr/>
            </p:nvSpPr>
            <p:spPr bwMode="auto">
              <a:xfrm>
                <a:off x="1615"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095" name="Freeform 39"/>
              <p:cNvSpPr>
                <a:spLocks/>
              </p:cNvSpPr>
              <p:nvPr/>
            </p:nvSpPr>
            <p:spPr bwMode="auto">
              <a:xfrm>
                <a:off x="1753"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096" name="Freeform 40"/>
              <p:cNvSpPr>
                <a:spLocks/>
              </p:cNvSpPr>
              <p:nvPr/>
            </p:nvSpPr>
            <p:spPr bwMode="auto">
              <a:xfrm>
                <a:off x="1891"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097" name="Freeform 41"/>
              <p:cNvSpPr>
                <a:spLocks/>
              </p:cNvSpPr>
              <p:nvPr/>
            </p:nvSpPr>
            <p:spPr bwMode="auto">
              <a:xfrm>
                <a:off x="2029"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098" name="Freeform 42"/>
              <p:cNvSpPr>
                <a:spLocks/>
              </p:cNvSpPr>
              <p:nvPr/>
            </p:nvSpPr>
            <p:spPr bwMode="auto">
              <a:xfrm>
                <a:off x="2167"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099" name="Freeform 43"/>
              <p:cNvSpPr>
                <a:spLocks/>
              </p:cNvSpPr>
              <p:nvPr/>
            </p:nvSpPr>
            <p:spPr bwMode="auto">
              <a:xfrm>
                <a:off x="2305"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00" name="Freeform 44"/>
              <p:cNvSpPr>
                <a:spLocks/>
              </p:cNvSpPr>
              <p:nvPr/>
            </p:nvSpPr>
            <p:spPr bwMode="auto">
              <a:xfrm>
                <a:off x="2441"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grpSp>
      </p:grpSp>
      <p:grpSp>
        <p:nvGrpSpPr>
          <p:cNvPr id="173102" name="Group 46"/>
          <p:cNvGrpSpPr>
            <a:grpSpLocks/>
          </p:cNvGrpSpPr>
          <p:nvPr/>
        </p:nvGrpSpPr>
        <p:grpSpPr bwMode="auto">
          <a:xfrm>
            <a:off x="-876300" y="2325688"/>
            <a:ext cx="3711575" cy="1352550"/>
            <a:chOff x="241" y="1494"/>
            <a:chExt cx="4671" cy="852"/>
          </a:xfrm>
        </p:grpSpPr>
        <p:grpSp>
          <p:nvGrpSpPr>
            <p:cNvPr id="173103" name="Group 47"/>
            <p:cNvGrpSpPr>
              <a:grpSpLocks/>
            </p:cNvGrpSpPr>
            <p:nvPr/>
          </p:nvGrpSpPr>
          <p:grpSpPr bwMode="auto">
            <a:xfrm>
              <a:off x="241" y="1494"/>
              <a:ext cx="2337" cy="852"/>
              <a:chOff x="241" y="1485"/>
              <a:chExt cx="2337" cy="852"/>
            </a:xfrm>
          </p:grpSpPr>
          <p:sp>
            <p:nvSpPr>
              <p:cNvPr id="173104" name="Freeform 48"/>
              <p:cNvSpPr>
                <a:spLocks/>
              </p:cNvSpPr>
              <p:nvPr/>
            </p:nvSpPr>
            <p:spPr bwMode="auto">
              <a:xfrm>
                <a:off x="241"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05" name="Freeform 49"/>
              <p:cNvSpPr>
                <a:spLocks/>
              </p:cNvSpPr>
              <p:nvPr/>
            </p:nvSpPr>
            <p:spPr bwMode="auto">
              <a:xfrm>
                <a:off x="379"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06" name="Freeform 50"/>
              <p:cNvSpPr>
                <a:spLocks/>
              </p:cNvSpPr>
              <p:nvPr/>
            </p:nvSpPr>
            <p:spPr bwMode="auto">
              <a:xfrm>
                <a:off x="517"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07" name="Freeform 51"/>
              <p:cNvSpPr>
                <a:spLocks/>
              </p:cNvSpPr>
              <p:nvPr/>
            </p:nvSpPr>
            <p:spPr bwMode="auto">
              <a:xfrm>
                <a:off x="655"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08" name="Freeform 52"/>
              <p:cNvSpPr>
                <a:spLocks/>
              </p:cNvSpPr>
              <p:nvPr/>
            </p:nvSpPr>
            <p:spPr bwMode="auto">
              <a:xfrm>
                <a:off x="793"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09" name="Freeform 53"/>
              <p:cNvSpPr>
                <a:spLocks/>
              </p:cNvSpPr>
              <p:nvPr/>
            </p:nvSpPr>
            <p:spPr bwMode="auto">
              <a:xfrm>
                <a:off x="931"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10" name="Freeform 54"/>
              <p:cNvSpPr>
                <a:spLocks/>
              </p:cNvSpPr>
              <p:nvPr/>
            </p:nvSpPr>
            <p:spPr bwMode="auto">
              <a:xfrm>
                <a:off x="1063"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11" name="Freeform 55"/>
              <p:cNvSpPr>
                <a:spLocks/>
              </p:cNvSpPr>
              <p:nvPr/>
            </p:nvSpPr>
            <p:spPr bwMode="auto">
              <a:xfrm>
                <a:off x="1201"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12" name="Freeform 56"/>
              <p:cNvSpPr>
                <a:spLocks/>
              </p:cNvSpPr>
              <p:nvPr/>
            </p:nvSpPr>
            <p:spPr bwMode="auto">
              <a:xfrm>
                <a:off x="1339"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13" name="Freeform 57"/>
              <p:cNvSpPr>
                <a:spLocks/>
              </p:cNvSpPr>
              <p:nvPr/>
            </p:nvSpPr>
            <p:spPr bwMode="auto">
              <a:xfrm>
                <a:off x="1477"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14" name="Freeform 58"/>
              <p:cNvSpPr>
                <a:spLocks/>
              </p:cNvSpPr>
              <p:nvPr/>
            </p:nvSpPr>
            <p:spPr bwMode="auto">
              <a:xfrm>
                <a:off x="1615"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15" name="Freeform 59"/>
              <p:cNvSpPr>
                <a:spLocks/>
              </p:cNvSpPr>
              <p:nvPr/>
            </p:nvSpPr>
            <p:spPr bwMode="auto">
              <a:xfrm>
                <a:off x="1753"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16" name="Freeform 60"/>
              <p:cNvSpPr>
                <a:spLocks/>
              </p:cNvSpPr>
              <p:nvPr/>
            </p:nvSpPr>
            <p:spPr bwMode="auto">
              <a:xfrm>
                <a:off x="1891"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17" name="Freeform 61"/>
              <p:cNvSpPr>
                <a:spLocks/>
              </p:cNvSpPr>
              <p:nvPr/>
            </p:nvSpPr>
            <p:spPr bwMode="auto">
              <a:xfrm>
                <a:off x="2029"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18" name="Freeform 62"/>
              <p:cNvSpPr>
                <a:spLocks/>
              </p:cNvSpPr>
              <p:nvPr/>
            </p:nvSpPr>
            <p:spPr bwMode="auto">
              <a:xfrm>
                <a:off x="2167"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19" name="Freeform 63"/>
              <p:cNvSpPr>
                <a:spLocks/>
              </p:cNvSpPr>
              <p:nvPr/>
            </p:nvSpPr>
            <p:spPr bwMode="auto">
              <a:xfrm>
                <a:off x="2305"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20" name="Freeform 64"/>
              <p:cNvSpPr>
                <a:spLocks/>
              </p:cNvSpPr>
              <p:nvPr/>
            </p:nvSpPr>
            <p:spPr bwMode="auto">
              <a:xfrm>
                <a:off x="2441"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grpSp>
        <p:grpSp>
          <p:nvGrpSpPr>
            <p:cNvPr id="173121" name="Group 65"/>
            <p:cNvGrpSpPr>
              <a:grpSpLocks/>
            </p:cNvGrpSpPr>
            <p:nvPr/>
          </p:nvGrpSpPr>
          <p:grpSpPr bwMode="auto">
            <a:xfrm>
              <a:off x="2575" y="1494"/>
              <a:ext cx="2337" cy="852"/>
              <a:chOff x="241" y="1485"/>
              <a:chExt cx="2337" cy="852"/>
            </a:xfrm>
          </p:grpSpPr>
          <p:sp>
            <p:nvSpPr>
              <p:cNvPr id="173122" name="Freeform 66"/>
              <p:cNvSpPr>
                <a:spLocks/>
              </p:cNvSpPr>
              <p:nvPr/>
            </p:nvSpPr>
            <p:spPr bwMode="auto">
              <a:xfrm>
                <a:off x="241"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23" name="Freeform 67"/>
              <p:cNvSpPr>
                <a:spLocks/>
              </p:cNvSpPr>
              <p:nvPr/>
            </p:nvSpPr>
            <p:spPr bwMode="auto">
              <a:xfrm>
                <a:off x="379"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24" name="Freeform 68"/>
              <p:cNvSpPr>
                <a:spLocks/>
              </p:cNvSpPr>
              <p:nvPr/>
            </p:nvSpPr>
            <p:spPr bwMode="auto">
              <a:xfrm>
                <a:off x="517"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25" name="Freeform 69"/>
              <p:cNvSpPr>
                <a:spLocks/>
              </p:cNvSpPr>
              <p:nvPr/>
            </p:nvSpPr>
            <p:spPr bwMode="auto">
              <a:xfrm>
                <a:off x="655"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26" name="Freeform 70"/>
              <p:cNvSpPr>
                <a:spLocks/>
              </p:cNvSpPr>
              <p:nvPr/>
            </p:nvSpPr>
            <p:spPr bwMode="auto">
              <a:xfrm>
                <a:off x="793"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27" name="Freeform 71"/>
              <p:cNvSpPr>
                <a:spLocks/>
              </p:cNvSpPr>
              <p:nvPr/>
            </p:nvSpPr>
            <p:spPr bwMode="auto">
              <a:xfrm>
                <a:off x="931"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28" name="Freeform 72"/>
              <p:cNvSpPr>
                <a:spLocks/>
              </p:cNvSpPr>
              <p:nvPr/>
            </p:nvSpPr>
            <p:spPr bwMode="auto">
              <a:xfrm>
                <a:off x="1063"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29" name="Freeform 73"/>
              <p:cNvSpPr>
                <a:spLocks/>
              </p:cNvSpPr>
              <p:nvPr/>
            </p:nvSpPr>
            <p:spPr bwMode="auto">
              <a:xfrm>
                <a:off x="1201"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30" name="Freeform 74"/>
              <p:cNvSpPr>
                <a:spLocks/>
              </p:cNvSpPr>
              <p:nvPr/>
            </p:nvSpPr>
            <p:spPr bwMode="auto">
              <a:xfrm>
                <a:off x="1339"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31" name="Freeform 75"/>
              <p:cNvSpPr>
                <a:spLocks/>
              </p:cNvSpPr>
              <p:nvPr/>
            </p:nvSpPr>
            <p:spPr bwMode="auto">
              <a:xfrm>
                <a:off x="1477"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32" name="Freeform 76"/>
              <p:cNvSpPr>
                <a:spLocks/>
              </p:cNvSpPr>
              <p:nvPr/>
            </p:nvSpPr>
            <p:spPr bwMode="auto">
              <a:xfrm>
                <a:off x="1615"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33" name="Freeform 77"/>
              <p:cNvSpPr>
                <a:spLocks/>
              </p:cNvSpPr>
              <p:nvPr/>
            </p:nvSpPr>
            <p:spPr bwMode="auto">
              <a:xfrm>
                <a:off x="1753"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34" name="Freeform 78"/>
              <p:cNvSpPr>
                <a:spLocks/>
              </p:cNvSpPr>
              <p:nvPr/>
            </p:nvSpPr>
            <p:spPr bwMode="auto">
              <a:xfrm>
                <a:off x="1891"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35" name="Freeform 79"/>
              <p:cNvSpPr>
                <a:spLocks/>
              </p:cNvSpPr>
              <p:nvPr/>
            </p:nvSpPr>
            <p:spPr bwMode="auto">
              <a:xfrm>
                <a:off x="2029"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36" name="Freeform 80"/>
              <p:cNvSpPr>
                <a:spLocks/>
              </p:cNvSpPr>
              <p:nvPr/>
            </p:nvSpPr>
            <p:spPr bwMode="auto">
              <a:xfrm>
                <a:off x="2167"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37" name="Freeform 81"/>
              <p:cNvSpPr>
                <a:spLocks/>
              </p:cNvSpPr>
              <p:nvPr/>
            </p:nvSpPr>
            <p:spPr bwMode="auto">
              <a:xfrm>
                <a:off x="2305"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38" name="Freeform 82"/>
              <p:cNvSpPr>
                <a:spLocks/>
              </p:cNvSpPr>
              <p:nvPr/>
            </p:nvSpPr>
            <p:spPr bwMode="auto">
              <a:xfrm>
                <a:off x="2441"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grpSp>
      </p:grpSp>
      <p:grpSp>
        <p:nvGrpSpPr>
          <p:cNvPr id="173139" name="Group 83"/>
          <p:cNvGrpSpPr>
            <a:grpSpLocks/>
          </p:cNvGrpSpPr>
          <p:nvPr/>
        </p:nvGrpSpPr>
        <p:grpSpPr bwMode="auto">
          <a:xfrm>
            <a:off x="6542088" y="2319338"/>
            <a:ext cx="3711575" cy="1352550"/>
            <a:chOff x="241" y="1494"/>
            <a:chExt cx="4671" cy="852"/>
          </a:xfrm>
        </p:grpSpPr>
        <p:grpSp>
          <p:nvGrpSpPr>
            <p:cNvPr id="173140" name="Group 84"/>
            <p:cNvGrpSpPr>
              <a:grpSpLocks/>
            </p:cNvGrpSpPr>
            <p:nvPr/>
          </p:nvGrpSpPr>
          <p:grpSpPr bwMode="auto">
            <a:xfrm>
              <a:off x="241" y="1494"/>
              <a:ext cx="2337" cy="852"/>
              <a:chOff x="241" y="1485"/>
              <a:chExt cx="2337" cy="852"/>
            </a:xfrm>
          </p:grpSpPr>
          <p:sp>
            <p:nvSpPr>
              <p:cNvPr id="173141" name="Freeform 85"/>
              <p:cNvSpPr>
                <a:spLocks/>
              </p:cNvSpPr>
              <p:nvPr/>
            </p:nvSpPr>
            <p:spPr bwMode="auto">
              <a:xfrm>
                <a:off x="241"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42" name="Freeform 86"/>
              <p:cNvSpPr>
                <a:spLocks/>
              </p:cNvSpPr>
              <p:nvPr/>
            </p:nvSpPr>
            <p:spPr bwMode="auto">
              <a:xfrm>
                <a:off x="379"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43" name="Freeform 87"/>
              <p:cNvSpPr>
                <a:spLocks/>
              </p:cNvSpPr>
              <p:nvPr/>
            </p:nvSpPr>
            <p:spPr bwMode="auto">
              <a:xfrm>
                <a:off x="517"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44" name="Freeform 88"/>
              <p:cNvSpPr>
                <a:spLocks/>
              </p:cNvSpPr>
              <p:nvPr/>
            </p:nvSpPr>
            <p:spPr bwMode="auto">
              <a:xfrm>
                <a:off x="655"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45" name="Freeform 89"/>
              <p:cNvSpPr>
                <a:spLocks/>
              </p:cNvSpPr>
              <p:nvPr/>
            </p:nvSpPr>
            <p:spPr bwMode="auto">
              <a:xfrm>
                <a:off x="793"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46" name="Freeform 90"/>
              <p:cNvSpPr>
                <a:spLocks/>
              </p:cNvSpPr>
              <p:nvPr/>
            </p:nvSpPr>
            <p:spPr bwMode="auto">
              <a:xfrm>
                <a:off x="931"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47" name="Freeform 91"/>
              <p:cNvSpPr>
                <a:spLocks/>
              </p:cNvSpPr>
              <p:nvPr/>
            </p:nvSpPr>
            <p:spPr bwMode="auto">
              <a:xfrm>
                <a:off x="1063"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48" name="Freeform 92"/>
              <p:cNvSpPr>
                <a:spLocks/>
              </p:cNvSpPr>
              <p:nvPr/>
            </p:nvSpPr>
            <p:spPr bwMode="auto">
              <a:xfrm>
                <a:off x="1201"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49" name="Freeform 93"/>
              <p:cNvSpPr>
                <a:spLocks/>
              </p:cNvSpPr>
              <p:nvPr/>
            </p:nvSpPr>
            <p:spPr bwMode="auto">
              <a:xfrm>
                <a:off x="1339"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50" name="Freeform 94"/>
              <p:cNvSpPr>
                <a:spLocks/>
              </p:cNvSpPr>
              <p:nvPr/>
            </p:nvSpPr>
            <p:spPr bwMode="auto">
              <a:xfrm>
                <a:off x="1477"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51" name="Freeform 95"/>
              <p:cNvSpPr>
                <a:spLocks/>
              </p:cNvSpPr>
              <p:nvPr/>
            </p:nvSpPr>
            <p:spPr bwMode="auto">
              <a:xfrm>
                <a:off x="1615"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52" name="Freeform 96"/>
              <p:cNvSpPr>
                <a:spLocks/>
              </p:cNvSpPr>
              <p:nvPr/>
            </p:nvSpPr>
            <p:spPr bwMode="auto">
              <a:xfrm>
                <a:off x="1753"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53" name="Freeform 97"/>
              <p:cNvSpPr>
                <a:spLocks/>
              </p:cNvSpPr>
              <p:nvPr/>
            </p:nvSpPr>
            <p:spPr bwMode="auto">
              <a:xfrm>
                <a:off x="1891"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54" name="Freeform 98"/>
              <p:cNvSpPr>
                <a:spLocks/>
              </p:cNvSpPr>
              <p:nvPr/>
            </p:nvSpPr>
            <p:spPr bwMode="auto">
              <a:xfrm>
                <a:off x="2029"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55" name="Freeform 99"/>
              <p:cNvSpPr>
                <a:spLocks/>
              </p:cNvSpPr>
              <p:nvPr/>
            </p:nvSpPr>
            <p:spPr bwMode="auto">
              <a:xfrm>
                <a:off x="2167"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56" name="Freeform 100"/>
              <p:cNvSpPr>
                <a:spLocks/>
              </p:cNvSpPr>
              <p:nvPr/>
            </p:nvSpPr>
            <p:spPr bwMode="auto">
              <a:xfrm>
                <a:off x="2305"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57" name="Freeform 101"/>
              <p:cNvSpPr>
                <a:spLocks/>
              </p:cNvSpPr>
              <p:nvPr/>
            </p:nvSpPr>
            <p:spPr bwMode="auto">
              <a:xfrm>
                <a:off x="2441"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grpSp>
        <p:grpSp>
          <p:nvGrpSpPr>
            <p:cNvPr id="173158" name="Group 102"/>
            <p:cNvGrpSpPr>
              <a:grpSpLocks/>
            </p:cNvGrpSpPr>
            <p:nvPr/>
          </p:nvGrpSpPr>
          <p:grpSpPr bwMode="auto">
            <a:xfrm>
              <a:off x="2575" y="1494"/>
              <a:ext cx="2337" cy="852"/>
              <a:chOff x="241" y="1485"/>
              <a:chExt cx="2337" cy="852"/>
            </a:xfrm>
          </p:grpSpPr>
          <p:sp>
            <p:nvSpPr>
              <p:cNvPr id="173159" name="Freeform 103"/>
              <p:cNvSpPr>
                <a:spLocks/>
              </p:cNvSpPr>
              <p:nvPr/>
            </p:nvSpPr>
            <p:spPr bwMode="auto">
              <a:xfrm>
                <a:off x="241"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60" name="Freeform 104"/>
              <p:cNvSpPr>
                <a:spLocks/>
              </p:cNvSpPr>
              <p:nvPr/>
            </p:nvSpPr>
            <p:spPr bwMode="auto">
              <a:xfrm>
                <a:off x="379"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61" name="Freeform 105"/>
              <p:cNvSpPr>
                <a:spLocks/>
              </p:cNvSpPr>
              <p:nvPr/>
            </p:nvSpPr>
            <p:spPr bwMode="auto">
              <a:xfrm>
                <a:off x="517"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62" name="Freeform 106"/>
              <p:cNvSpPr>
                <a:spLocks/>
              </p:cNvSpPr>
              <p:nvPr/>
            </p:nvSpPr>
            <p:spPr bwMode="auto">
              <a:xfrm>
                <a:off x="655"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63" name="Freeform 107"/>
              <p:cNvSpPr>
                <a:spLocks/>
              </p:cNvSpPr>
              <p:nvPr/>
            </p:nvSpPr>
            <p:spPr bwMode="auto">
              <a:xfrm>
                <a:off x="793"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64" name="Freeform 108"/>
              <p:cNvSpPr>
                <a:spLocks/>
              </p:cNvSpPr>
              <p:nvPr/>
            </p:nvSpPr>
            <p:spPr bwMode="auto">
              <a:xfrm>
                <a:off x="931"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65" name="Freeform 109"/>
              <p:cNvSpPr>
                <a:spLocks/>
              </p:cNvSpPr>
              <p:nvPr/>
            </p:nvSpPr>
            <p:spPr bwMode="auto">
              <a:xfrm>
                <a:off x="1063"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66" name="Freeform 110"/>
              <p:cNvSpPr>
                <a:spLocks/>
              </p:cNvSpPr>
              <p:nvPr/>
            </p:nvSpPr>
            <p:spPr bwMode="auto">
              <a:xfrm>
                <a:off x="1201"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67" name="Freeform 111"/>
              <p:cNvSpPr>
                <a:spLocks/>
              </p:cNvSpPr>
              <p:nvPr/>
            </p:nvSpPr>
            <p:spPr bwMode="auto">
              <a:xfrm>
                <a:off x="1339"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68" name="Freeform 112"/>
              <p:cNvSpPr>
                <a:spLocks/>
              </p:cNvSpPr>
              <p:nvPr/>
            </p:nvSpPr>
            <p:spPr bwMode="auto">
              <a:xfrm>
                <a:off x="1477"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69" name="Freeform 113"/>
              <p:cNvSpPr>
                <a:spLocks/>
              </p:cNvSpPr>
              <p:nvPr/>
            </p:nvSpPr>
            <p:spPr bwMode="auto">
              <a:xfrm>
                <a:off x="1615"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70" name="Freeform 114"/>
              <p:cNvSpPr>
                <a:spLocks/>
              </p:cNvSpPr>
              <p:nvPr/>
            </p:nvSpPr>
            <p:spPr bwMode="auto">
              <a:xfrm>
                <a:off x="1753"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71" name="Freeform 115"/>
              <p:cNvSpPr>
                <a:spLocks/>
              </p:cNvSpPr>
              <p:nvPr/>
            </p:nvSpPr>
            <p:spPr bwMode="auto">
              <a:xfrm>
                <a:off x="1891"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72" name="Freeform 116"/>
              <p:cNvSpPr>
                <a:spLocks/>
              </p:cNvSpPr>
              <p:nvPr/>
            </p:nvSpPr>
            <p:spPr bwMode="auto">
              <a:xfrm>
                <a:off x="2029"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73" name="Freeform 117"/>
              <p:cNvSpPr>
                <a:spLocks/>
              </p:cNvSpPr>
              <p:nvPr/>
            </p:nvSpPr>
            <p:spPr bwMode="auto">
              <a:xfrm>
                <a:off x="2167"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74" name="Freeform 118"/>
              <p:cNvSpPr>
                <a:spLocks/>
              </p:cNvSpPr>
              <p:nvPr/>
            </p:nvSpPr>
            <p:spPr bwMode="auto">
              <a:xfrm>
                <a:off x="2305"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73175" name="Freeform 119"/>
              <p:cNvSpPr>
                <a:spLocks/>
              </p:cNvSpPr>
              <p:nvPr/>
            </p:nvSpPr>
            <p:spPr bwMode="auto">
              <a:xfrm>
                <a:off x="2441" y="1485"/>
                <a:ext cx="137" cy="852"/>
              </a:xfrm>
              <a:custGeom>
                <a:avLst/>
                <a:gdLst>
                  <a:gd name="T0" fmla="*/ 0 w 137"/>
                  <a:gd name="T1" fmla="*/ 457 h 852"/>
                  <a:gd name="T2" fmla="*/ 37 w 137"/>
                  <a:gd name="T3" fmla="*/ 55 h 852"/>
                  <a:gd name="T4" fmla="*/ 82 w 137"/>
                  <a:gd name="T5" fmla="*/ 787 h 852"/>
                  <a:gd name="T6" fmla="*/ 137 w 137"/>
                  <a:gd name="T7" fmla="*/ 448 h 852"/>
                </a:gdLst>
                <a:ahLst/>
                <a:cxnLst>
                  <a:cxn ang="0">
                    <a:pos x="T0" y="T1"/>
                  </a:cxn>
                  <a:cxn ang="0">
                    <a:pos x="T2" y="T3"/>
                  </a:cxn>
                  <a:cxn ang="0">
                    <a:pos x="T4" y="T5"/>
                  </a:cxn>
                  <a:cxn ang="0">
                    <a:pos x="T6" y="T7"/>
                  </a:cxn>
                </a:cxnLst>
                <a:rect l="0" t="0" r="r" b="b"/>
                <a:pathLst>
                  <a:path w="137" h="852">
                    <a:moveTo>
                      <a:pt x="0" y="457"/>
                    </a:moveTo>
                    <a:cubicBezTo>
                      <a:pt x="11" y="228"/>
                      <a:pt x="23" y="0"/>
                      <a:pt x="37" y="55"/>
                    </a:cubicBezTo>
                    <a:cubicBezTo>
                      <a:pt x="51" y="110"/>
                      <a:pt x="65" y="722"/>
                      <a:pt x="82" y="787"/>
                    </a:cubicBezTo>
                    <a:cubicBezTo>
                      <a:pt x="99" y="852"/>
                      <a:pt x="128" y="504"/>
                      <a:pt x="137" y="448"/>
                    </a:cubicBezTo>
                  </a:path>
                </a:pathLst>
              </a:custGeom>
              <a:noFill/>
              <a:ln w="952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grpSp>
      </p:grpSp>
      <p:sp>
        <p:nvSpPr>
          <p:cNvPr id="120" name="Text Box 6"/>
          <p:cNvSpPr txBox="1">
            <a:spLocks noChangeArrowheads="1"/>
          </p:cNvSpPr>
          <p:nvPr/>
        </p:nvSpPr>
        <p:spPr bwMode="auto">
          <a:xfrm>
            <a:off x="3663950" y="4541838"/>
            <a:ext cx="16732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1" dirty="0"/>
              <a:t>X-ray light</a:t>
            </a:r>
          </a:p>
        </p:txBody>
      </p:sp>
      <p:pic>
        <p:nvPicPr>
          <p:cNvPr id="121" name="Picture 1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1481" y="3574749"/>
            <a:ext cx="860658" cy="626677"/>
          </a:xfrm>
          <a:prstGeom prst="rect">
            <a:avLst/>
          </a:prstGeom>
        </p:spPr>
      </p:pic>
      <p:grpSp>
        <p:nvGrpSpPr>
          <p:cNvPr id="3" name="Group 2"/>
          <p:cNvGrpSpPr/>
          <p:nvPr/>
        </p:nvGrpSpPr>
        <p:grpSpPr>
          <a:xfrm>
            <a:off x="6592273" y="3671107"/>
            <a:ext cx="1988045" cy="590398"/>
            <a:chOff x="6592273" y="3671107"/>
            <a:chExt cx="1988045" cy="590398"/>
          </a:xfrm>
        </p:grpSpPr>
        <p:sp>
          <p:nvSpPr>
            <p:cNvPr id="122" name="Line 4"/>
            <p:cNvSpPr>
              <a:spLocks noChangeShapeType="1"/>
            </p:cNvSpPr>
            <p:nvPr/>
          </p:nvSpPr>
          <p:spPr bwMode="auto">
            <a:xfrm flipV="1">
              <a:off x="7555830" y="3671107"/>
              <a:ext cx="192506" cy="0"/>
            </a:xfrm>
            <a:prstGeom prst="line">
              <a:avLst/>
            </a:prstGeom>
            <a:noFill/>
            <a:ln w="31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5400" b="1">
                <a:solidFill>
                  <a:srgbClr val="000000"/>
                </a:solidFill>
              </a:endParaRPr>
            </a:p>
          </p:txBody>
        </p:sp>
        <p:sp>
          <p:nvSpPr>
            <p:cNvPr id="123" name="Text Box 5"/>
            <p:cNvSpPr txBox="1">
              <a:spLocks noChangeArrowheads="1"/>
            </p:cNvSpPr>
            <p:nvPr/>
          </p:nvSpPr>
          <p:spPr bwMode="auto">
            <a:xfrm>
              <a:off x="6592273" y="3799840"/>
              <a:ext cx="198804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1" dirty="0" smtClean="0">
                  <a:solidFill>
                    <a:srgbClr val="000000"/>
                  </a:solidFill>
                </a:rPr>
                <a:t>0.1 nm = 1 Å</a:t>
              </a:r>
              <a:endParaRPr lang="en-US" altLang="en-US" sz="2400" b="1" dirty="0">
                <a:solidFill>
                  <a:srgbClr val="000000"/>
                </a:solidFill>
              </a:endParaRPr>
            </a:p>
          </p:txBody>
        </p:sp>
      </p:grpSp>
    </p:spTree>
    <p:extLst>
      <p:ext uri="{BB962C8B-B14F-4D97-AF65-F5344CB8AC3E}">
        <p14:creationId xmlns:p14="http://schemas.microsoft.com/office/powerpoint/2010/main" val="29542681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3538" name="Group 2"/>
          <p:cNvGrpSpPr>
            <a:grpSpLocks/>
          </p:cNvGrpSpPr>
          <p:nvPr/>
        </p:nvGrpSpPr>
        <p:grpSpPr bwMode="auto">
          <a:xfrm>
            <a:off x="6542088" y="1193800"/>
            <a:ext cx="455612" cy="5562600"/>
            <a:chOff x="4129" y="744"/>
            <a:chExt cx="287" cy="3504"/>
          </a:xfrm>
        </p:grpSpPr>
        <p:sp>
          <p:nvSpPr>
            <p:cNvPr id="77869" name="Line 3"/>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7870" name="Text Box 4"/>
            <p:cNvSpPr txBox="1">
              <a:spLocks noChangeArrowheads="1"/>
            </p:cNvSpPr>
            <p:nvPr/>
          </p:nvSpPr>
          <p:spPr bwMode="auto">
            <a:xfrm rot="-54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detector</a:t>
              </a:r>
            </a:p>
          </p:txBody>
        </p:sp>
      </p:grpSp>
      <p:sp>
        <p:nvSpPr>
          <p:cNvPr id="77827" name="Rectangle 5"/>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77828" name="Text Box 6"/>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sample</a:t>
            </a:r>
          </a:p>
        </p:txBody>
      </p:sp>
      <p:grpSp>
        <p:nvGrpSpPr>
          <p:cNvPr id="193543" name="Group 7"/>
          <p:cNvGrpSpPr>
            <a:grpSpLocks/>
          </p:cNvGrpSpPr>
          <p:nvPr/>
        </p:nvGrpSpPr>
        <p:grpSpPr bwMode="auto">
          <a:xfrm>
            <a:off x="6554788" y="1181100"/>
            <a:ext cx="455612" cy="5562600"/>
            <a:chOff x="4129" y="744"/>
            <a:chExt cx="287" cy="3504"/>
          </a:xfrm>
        </p:grpSpPr>
        <p:sp>
          <p:nvSpPr>
            <p:cNvPr id="77867" name="Line 8"/>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7868" name="Text Box 9"/>
            <p:cNvSpPr txBox="1">
              <a:spLocks noChangeArrowheads="1"/>
            </p:cNvSpPr>
            <p:nvPr/>
          </p:nvSpPr>
          <p:spPr bwMode="auto">
            <a:xfrm rot="-54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detector</a:t>
              </a:r>
            </a:p>
          </p:txBody>
        </p:sp>
      </p:grpSp>
      <p:sp>
        <p:nvSpPr>
          <p:cNvPr id="77830" name="Text Box 10"/>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x-ray beam</a:t>
            </a:r>
          </a:p>
        </p:txBody>
      </p:sp>
      <p:grpSp>
        <p:nvGrpSpPr>
          <p:cNvPr id="193547" name="Group 11"/>
          <p:cNvGrpSpPr>
            <a:grpSpLocks/>
          </p:cNvGrpSpPr>
          <p:nvPr/>
        </p:nvGrpSpPr>
        <p:grpSpPr bwMode="auto">
          <a:xfrm>
            <a:off x="-1524000" y="3390900"/>
            <a:ext cx="4876800" cy="304800"/>
            <a:chOff x="-960" y="2136"/>
            <a:chExt cx="3072" cy="192"/>
          </a:xfrm>
        </p:grpSpPr>
        <p:sp>
          <p:nvSpPr>
            <p:cNvPr id="77859" name="Freeform 12"/>
            <p:cNvSpPr>
              <a:spLocks/>
            </p:cNvSpPr>
            <p:nvPr/>
          </p:nvSpPr>
          <p:spPr bwMode="auto">
            <a:xfrm>
              <a:off x="-960"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7860" name="Freeform 13"/>
            <p:cNvSpPr>
              <a:spLocks/>
            </p:cNvSpPr>
            <p:nvPr/>
          </p:nvSpPr>
          <p:spPr bwMode="auto">
            <a:xfrm>
              <a:off x="-576"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7861" name="Freeform 14"/>
            <p:cNvSpPr>
              <a:spLocks/>
            </p:cNvSpPr>
            <p:nvPr/>
          </p:nvSpPr>
          <p:spPr bwMode="auto">
            <a:xfrm>
              <a:off x="-192"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7862" name="Freeform 15"/>
            <p:cNvSpPr>
              <a:spLocks/>
            </p:cNvSpPr>
            <p:nvPr/>
          </p:nvSpPr>
          <p:spPr bwMode="auto">
            <a:xfrm>
              <a:off x="192"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7863" name="Freeform 16"/>
            <p:cNvSpPr>
              <a:spLocks/>
            </p:cNvSpPr>
            <p:nvPr/>
          </p:nvSpPr>
          <p:spPr bwMode="auto">
            <a:xfrm>
              <a:off x="576"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7864" name="Freeform 17"/>
            <p:cNvSpPr>
              <a:spLocks/>
            </p:cNvSpPr>
            <p:nvPr/>
          </p:nvSpPr>
          <p:spPr bwMode="auto">
            <a:xfrm>
              <a:off x="960"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7865" name="Freeform 18"/>
            <p:cNvSpPr>
              <a:spLocks/>
            </p:cNvSpPr>
            <p:nvPr/>
          </p:nvSpPr>
          <p:spPr bwMode="auto">
            <a:xfrm>
              <a:off x="1344"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7866" name="Freeform 19"/>
            <p:cNvSpPr>
              <a:spLocks/>
            </p:cNvSpPr>
            <p:nvPr/>
          </p:nvSpPr>
          <p:spPr bwMode="auto">
            <a:xfrm>
              <a:off x="1728"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sp>
        <p:nvSpPr>
          <p:cNvPr id="77832" name="Rectangle 20"/>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smtClean="0">
                <a:solidFill>
                  <a:srgbClr val="000000"/>
                </a:solidFill>
              </a:rPr>
              <a:t>scattering</a:t>
            </a:r>
          </a:p>
        </p:txBody>
      </p:sp>
      <p:sp>
        <p:nvSpPr>
          <p:cNvPr id="77833" name="Oval 21"/>
          <p:cNvSpPr>
            <a:spLocks noChangeArrowheads="1"/>
          </p:cNvSpPr>
          <p:nvPr/>
        </p:nvSpPr>
        <p:spPr bwMode="auto">
          <a:xfrm>
            <a:off x="3273425" y="3502025"/>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193558" name="Oval 22"/>
          <p:cNvSpPr>
            <a:spLocks noChangeArrowheads="1"/>
          </p:cNvSpPr>
          <p:nvPr/>
        </p:nvSpPr>
        <p:spPr bwMode="auto">
          <a:xfrm>
            <a:off x="2892425" y="3121025"/>
            <a:ext cx="914400" cy="914400"/>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193559" name="Oval 23"/>
          <p:cNvSpPr>
            <a:spLocks noChangeArrowheads="1"/>
          </p:cNvSpPr>
          <p:nvPr/>
        </p:nvSpPr>
        <p:spPr bwMode="auto">
          <a:xfrm>
            <a:off x="2284413" y="2513013"/>
            <a:ext cx="2130425" cy="2130425"/>
          </a:xfrm>
          <a:prstGeom prst="ellipse">
            <a:avLst/>
          </a:prstGeom>
          <a:noFill/>
          <a:ln w="254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193560" name="Oval 24"/>
          <p:cNvSpPr>
            <a:spLocks noChangeArrowheads="1"/>
          </p:cNvSpPr>
          <p:nvPr/>
        </p:nvSpPr>
        <p:spPr bwMode="auto">
          <a:xfrm>
            <a:off x="1676400" y="1905000"/>
            <a:ext cx="3344863" cy="3344863"/>
          </a:xfrm>
          <a:prstGeom prst="ellipse">
            <a:avLst/>
          </a:prstGeom>
          <a:noFill/>
          <a:ln w="254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nvGrpSpPr>
          <p:cNvPr id="193561" name="Group 25"/>
          <p:cNvGrpSpPr>
            <a:grpSpLocks/>
          </p:cNvGrpSpPr>
          <p:nvPr/>
        </p:nvGrpSpPr>
        <p:grpSpPr bwMode="auto">
          <a:xfrm>
            <a:off x="-1524000" y="3060700"/>
            <a:ext cx="6545263" cy="3344863"/>
            <a:chOff x="-960" y="1928"/>
            <a:chExt cx="4123" cy="2107"/>
          </a:xfrm>
        </p:grpSpPr>
        <p:grpSp>
          <p:nvGrpSpPr>
            <p:cNvPr id="77845" name="Group 26"/>
            <p:cNvGrpSpPr>
              <a:grpSpLocks/>
            </p:cNvGrpSpPr>
            <p:nvPr/>
          </p:nvGrpSpPr>
          <p:grpSpPr bwMode="auto">
            <a:xfrm>
              <a:off x="-960" y="2904"/>
              <a:ext cx="3072" cy="192"/>
              <a:chOff x="288" y="3936"/>
              <a:chExt cx="3072" cy="192"/>
            </a:xfrm>
          </p:grpSpPr>
          <p:sp>
            <p:nvSpPr>
              <p:cNvPr id="77851" name="Freeform 2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7852" name="Freeform 2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7853" name="Freeform 2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7854" name="Freeform 3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7855" name="Freeform 3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7856" name="Freeform 3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7857" name="Freeform 3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7858" name="Freeform 3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sp>
          <p:nvSpPr>
            <p:cNvPr id="77846" name="Oval 35"/>
            <p:cNvSpPr>
              <a:spLocks noChangeArrowheads="1"/>
            </p:cNvSpPr>
            <p:nvPr/>
          </p:nvSpPr>
          <p:spPr bwMode="auto">
            <a:xfrm>
              <a:off x="2064" y="2928"/>
              <a:ext cx="96" cy="96"/>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nvGrpSpPr>
            <p:cNvPr id="77847" name="Group 36"/>
            <p:cNvGrpSpPr>
              <a:grpSpLocks/>
            </p:cNvGrpSpPr>
            <p:nvPr/>
          </p:nvGrpSpPr>
          <p:grpSpPr bwMode="auto">
            <a:xfrm>
              <a:off x="1056" y="1928"/>
              <a:ext cx="2107" cy="2107"/>
              <a:chOff x="1056" y="1200"/>
              <a:chExt cx="2107" cy="2107"/>
            </a:xfrm>
          </p:grpSpPr>
          <p:sp>
            <p:nvSpPr>
              <p:cNvPr id="77848" name="Oval 37"/>
              <p:cNvSpPr>
                <a:spLocks noChangeArrowheads="1"/>
              </p:cNvSpPr>
              <p:nvPr/>
            </p:nvSpPr>
            <p:spPr bwMode="auto">
              <a:xfrm>
                <a:off x="1822" y="1966"/>
                <a:ext cx="576" cy="576"/>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77849" name="Oval 38"/>
              <p:cNvSpPr>
                <a:spLocks noChangeArrowheads="1"/>
              </p:cNvSpPr>
              <p:nvPr/>
            </p:nvSpPr>
            <p:spPr bwMode="auto">
              <a:xfrm>
                <a:off x="1439" y="1583"/>
                <a:ext cx="1342" cy="1342"/>
              </a:xfrm>
              <a:prstGeom prst="ellipse">
                <a:avLst/>
              </a:prstGeom>
              <a:noFill/>
              <a:ln w="254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77850" name="Oval 39"/>
              <p:cNvSpPr>
                <a:spLocks noChangeArrowheads="1"/>
              </p:cNvSpPr>
              <p:nvPr/>
            </p:nvSpPr>
            <p:spPr bwMode="auto">
              <a:xfrm>
                <a:off x="1056" y="1200"/>
                <a:ext cx="2107" cy="2107"/>
              </a:xfrm>
              <a:prstGeom prst="ellipse">
                <a:avLst/>
              </a:prstGeom>
              <a:noFill/>
              <a:ln w="254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grpSp>
      <p:grpSp>
        <p:nvGrpSpPr>
          <p:cNvPr id="193576" name="Group 40"/>
          <p:cNvGrpSpPr>
            <a:grpSpLocks/>
          </p:cNvGrpSpPr>
          <p:nvPr/>
        </p:nvGrpSpPr>
        <p:grpSpPr bwMode="auto">
          <a:xfrm>
            <a:off x="6908800" y="1371600"/>
            <a:ext cx="635000" cy="5788025"/>
            <a:chOff x="4360" y="864"/>
            <a:chExt cx="400" cy="3646"/>
          </a:xfrm>
        </p:grpSpPr>
        <p:sp>
          <p:nvSpPr>
            <p:cNvPr id="77842" name="Freeform 41"/>
            <p:cNvSpPr>
              <a:spLocks/>
            </p:cNvSpPr>
            <p:nvPr/>
          </p:nvSpPr>
          <p:spPr bwMode="auto">
            <a:xfrm>
              <a:off x="4360" y="2280"/>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7843" name="Freeform 42"/>
            <p:cNvSpPr>
              <a:spLocks/>
            </p:cNvSpPr>
            <p:nvPr/>
          </p:nvSpPr>
          <p:spPr bwMode="auto">
            <a:xfrm>
              <a:off x="4368" y="864"/>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7844" name="Freeform 43"/>
            <p:cNvSpPr>
              <a:spLocks/>
            </p:cNvSpPr>
            <p:nvPr/>
          </p:nvSpPr>
          <p:spPr bwMode="auto">
            <a:xfrm>
              <a:off x="4364" y="3694"/>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grpSp>
        <p:nvGrpSpPr>
          <p:cNvPr id="193580" name="Group 44"/>
          <p:cNvGrpSpPr>
            <a:grpSpLocks/>
          </p:cNvGrpSpPr>
          <p:nvPr/>
        </p:nvGrpSpPr>
        <p:grpSpPr bwMode="auto">
          <a:xfrm>
            <a:off x="3263900" y="3009900"/>
            <a:ext cx="622300" cy="2433638"/>
            <a:chOff x="2072" y="1888"/>
            <a:chExt cx="392" cy="1533"/>
          </a:xfrm>
        </p:grpSpPr>
        <p:sp>
          <p:nvSpPr>
            <p:cNvPr id="77840" name="Freeform 45"/>
            <p:cNvSpPr>
              <a:spLocks/>
            </p:cNvSpPr>
            <p:nvPr/>
          </p:nvSpPr>
          <p:spPr bwMode="auto">
            <a:xfrm>
              <a:off x="2072" y="1888"/>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7841" name="Freeform 46"/>
            <p:cNvSpPr>
              <a:spLocks/>
            </p:cNvSpPr>
            <p:nvPr/>
          </p:nvSpPr>
          <p:spPr bwMode="auto">
            <a:xfrm>
              <a:off x="2072" y="2605"/>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spTree>
    <p:extLst>
      <p:ext uri="{BB962C8B-B14F-4D97-AF65-F5344CB8AC3E}">
        <p14:creationId xmlns:p14="http://schemas.microsoft.com/office/powerpoint/2010/main" val="19138645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93547"/>
                                        </p:tgtEl>
                                        <p:attrNameLst>
                                          <p:attrName>style.visibility</p:attrName>
                                        </p:attrNameLst>
                                      </p:cBhvr>
                                      <p:to>
                                        <p:strVal val="visible"/>
                                      </p:to>
                                    </p:set>
                                    <p:animEffect transition="in" filter="wipe(left)">
                                      <p:cBhvr>
                                        <p:cTn id="7" dur="500"/>
                                        <p:tgtEl>
                                          <p:spTgt spid="193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9355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93559"/>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93560"/>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193561"/>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93576"/>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xit" presetSubtype="0" fill="hold" nodeType="clickEffect">
                                  <p:stCondLst>
                                    <p:cond delay="0"/>
                                  </p:stCondLst>
                                  <p:childTnLst>
                                    <p:set>
                                      <p:cBhvr>
                                        <p:cTn id="31" dur="1" fill="hold">
                                          <p:stCondLst>
                                            <p:cond delay="0"/>
                                          </p:stCondLst>
                                        </p:cTn>
                                        <p:tgtEl>
                                          <p:spTgt spid="193576"/>
                                        </p:tgtEl>
                                        <p:attrNameLst>
                                          <p:attrName>style.visibility</p:attrName>
                                        </p:attrNameLst>
                                      </p:cBhvr>
                                      <p:to>
                                        <p:strVal val="hidden"/>
                                      </p:to>
                                    </p:set>
                                  </p:childTnLst>
                                </p:cTn>
                              </p:par>
                              <p:par>
                                <p:cTn id="32" presetID="35" presetClass="path" presetSubtype="0" decel="50000" fill="hold" nodeType="withEffect">
                                  <p:stCondLst>
                                    <p:cond delay="0"/>
                                  </p:stCondLst>
                                  <p:childTnLst>
                                    <p:animMotion origin="layout" path="M -1.94444E-6 -3.29325E-6 L -0.39948 -3.29325E-6 " pathEditMode="relative" rAng="0" ptsTypes="AA">
                                      <p:cBhvr>
                                        <p:cTn id="33" dur="2000" fill="hold"/>
                                        <p:tgtEl>
                                          <p:spTgt spid="193543"/>
                                        </p:tgtEl>
                                        <p:attrNameLst>
                                          <p:attrName>ppt_x</p:attrName>
                                          <p:attrName>ppt_y</p:attrName>
                                        </p:attrNameLst>
                                      </p:cBhvr>
                                      <p:rCtr x="-19983" y="0"/>
                                    </p:animMotion>
                                  </p:childTnLst>
                                </p:cTn>
                              </p:par>
                            </p:childTnLst>
                          </p:cTn>
                        </p:par>
                        <p:par>
                          <p:cTn id="34" fill="hold" nodeType="afterGroup">
                            <p:stCondLst>
                              <p:cond delay="2000"/>
                            </p:stCondLst>
                            <p:childTnLst>
                              <p:par>
                                <p:cTn id="35" presetID="1" presetClass="entr" presetSubtype="0" fill="hold" nodeType="afterEffect">
                                  <p:stCondLst>
                                    <p:cond delay="0"/>
                                  </p:stCondLst>
                                  <p:childTnLst>
                                    <p:set>
                                      <p:cBhvr>
                                        <p:cTn id="36" dur="1" fill="hold">
                                          <p:stCondLst>
                                            <p:cond delay="0"/>
                                          </p:stCondLst>
                                        </p:cTn>
                                        <p:tgtEl>
                                          <p:spTgt spid="193580"/>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nodeType="clickEffect">
                                  <p:stCondLst>
                                    <p:cond delay="0"/>
                                  </p:stCondLst>
                                  <p:childTnLst>
                                    <p:set>
                                      <p:cBhvr>
                                        <p:cTn id="40" dur="1" fill="hold">
                                          <p:stCondLst>
                                            <p:cond delay="0"/>
                                          </p:stCondLst>
                                        </p:cTn>
                                        <p:tgtEl>
                                          <p:spTgt spid="193580"/>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93543"/>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93538"/>
                                        </p:tgtEl>
                                        <p:attrNameLst>
                                          <p:attrName>style.visibility</p:attrName>
                                        </p:attrNameLst>
                                      </p:cBhvr>
                                      <p:to>
                                        <p:strVal val="visible"/>
                                      </p:to>
                                    </p:set>
                                  </p:childTnLst>
                                </p:cTn>
                              </p:par>
                              <p:par>
                                <p:cTn id="45" presetID="35" presetClass="path" presetSubtype="0" decel="50000" fill="remove" nodeType="withEffect">
                                  <p:stCondLst>
                                    <p:cond delay="0"/>
                                  </p:stCondLst>
                                  <p:childTnLst>
                                    <p:animMotion origin="layout" path="M -1.94444E-6 -3.29325E-6 L -0.39948 -3.29325E-6 " pathEditMode="relative" rAng="0" ptsTypes="AA">
                                      <p:cBhvr>
                                        <p:cTn id="46" dur="2000" spd="-100000" fill="hold"/>
                                        <p:tgtEl>
                                          <p:spTgt spid="193538"/>
                                        </p:tgtEl>
                                        <p:attrNameLst>
                                          <p:attrName>ppt_x</p:attrName>
                                          <p:attrName>ppt_y</p:attrName>
                                        </p:attrNameLst>
                                      </p:cBhvr>
                                      <p:rCtr x="-19983" y="0"/>
                                    </p:animMotion>
                                  </p:childTnLst>
                                </p:cTn>
                              </p:par>
                            </p:childTnLst>
                          </p:cTn>
                        </p:par>
                        <p:par>
                          <p:cTn id="47" fill="hold" nodeType="afterGroup">
                            <p:stCondLst>
                              <p:cond delay="2000"/>
                            </p:stCondLst>
                            <p:childTnLst>
                              <p:par>
                                <p:cTn id="48" presetID="1" presetClass="entr" presetSubtype="0" fill="hold" nodeType="afterEffect">
                                  <p:stCondLst>
                                    <p:cond delay="0"/>
                                  </p:stCondLst>
                                  <p:childTnLst>
                                    <p:set>
                                      <p:cBhvr>
                                        <p:cTn id="49" dur="1" fill="hold">
                                          <p:stCondLst>
                                            <p:cond delay="0"/>
                                          </p:stCondLst>
                                        </p:cTn>
                                        <p:tgtEl>
                                          <p:spTgt spid="193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58" grpId="0" animBg="1"/>
      <p:bldP spid="193559" grpId="0" animBg="1"/>
      <p:bldP spid="19356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AutoShape 2"/>
          <p:cNvSpPr>
            <a:spLocks noChangeArrowheads="1"/>
          </p:cNvSpPr>
          <p:nvPr/>
        </p:nvSpPr>
        <p:spPr bwMode="auto">
          <a:xfrm>
            <a:off x="304800" y="6248400"/>
            <a:ext cx="1905000" cy="304800"/>
          </a:xfrm>
          <a:prstGeom prst="parallelogram">
            <a:avLst>
              <a:gd name="adj" fmla="val 15625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nvGrpSpPr>
          <p:cNvPr id="194563" name="Group 3"/>
          <p:cNvGrpSpPr>
            <a:grpSpLocks/>
          </p:cNvGrpSpPr>
          <p:nvPr/>
        </p:nvGrpSpPr>
        <p:grpSpPr bwMode="auto">
          <a:xfrm>
            <a:off x="1066800" y="228600"/>
            <a:ext cx="7847013" cy="6399213"/>
            <a:chOff x="672" y="144"/>
            <a:chExt cx="4943" cy="4031"/>
          </a:xfrm>
        </p:grpSpPr>
        <p:pic>
          <p:nvPicPr>
            <p:cNvPr id="78915" name="Picture 4" descr="wb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 y="144"/>
              <a:ext cx="4031" cy="40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78916" name="Group 5"/>
            <p:cNvGrpSpPr>
              <a:grpSpLocks/>
            </p:cNvGrpSpPr>
            <p:nvPr/>
          </p:nvGrpSpPr>
          <p:grpSpPr bwMode="auto">
            <a:xfrm>
              <a:off x="672" y="3936"/>
              <a:ext cx="278" cy="86"/>
              <a:chOff x="672" y="3994"/>
              <a:chExt cx="278" cy="86"/>
            </a:xfrm>
          </p:grpSpPr>
          <p:sp>
            <p:nvSpPr>
              <p:cNvPr id="78917" name="AutoShape 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78918" name="AutoShape 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grpSp>
      <p:sp>
        <p:nvSpPr>
          <p:cNvPr id="78852" name="Freeform 8"/>
          <p:cNvSpPr>
            <a:spLocks/>
          </p:cNvSpPr>
          <p:nvPr/>
        </p:nvSpPr>
        <p:spPr bwMode="auto">
          <a:xfrm>
            <a:off x="1828800" y="6477000"/>
            <a:ext cx="609600" cy="330200"/>
          </a:xfrm>
          <a:custGeom>
            <a:avLst/>
            <a:gdLst>
              <a:gd name="T0" fmla="*/ 0 w 384"/>
              <a:gd name="T1" fmla="*/ 152400 h 208"/>
              <a:gd name="T2" fmla="*/ 304800 w 384"/>
              <a:gd name="T3" fmla="*/ 304800 h 208"/>
              <a:gd name="T4" fmla="*/ 609600 w 384"/>
              <a:gd name="T5" fmla="*/ 0 h 208"/>
              <a:gd name="T6" fmla="*/ 0 60000 65536"/>
              <a:gd name="T7" fmla="*/ 0 60000 65536"/>
              <a:gd name="T8" fmla="*/ 0 60000 65536"/>
            </a:gdLst>
            <a:ahLst/>
            <a:cxnLst>
              <a:cxn ang="T6">
                <a:pos x="T0" y="T1"/>
              </a:cxn>
              <a:cxn ang="T7">
                <a:pos x="T2" y="T3"/>
              </a:cxn>
              <a:cxn ang="T8">
                <a:pos x="T4" y="T5"/>
              </a:cxn>
            </a:cxnLst>
            <a:rect l="0" t="0" r="r" b="b"/>
            <a:pathLst>
              <a:path w="384" h="208">
                <a:moveTo>
                  <a:pt x="0" y="96"/>
                </a:moveTo>
                <a:cubicBezTo>
                  <a:pt x="64" y="152"/>
                  <a:pt x="128" y="208"/>
                  <a:pt x="192" y="192"/>
                </a:cubicBezTo>
                <a:cubicBezTo>
                  <a:pt x="256" y="176"/>
                  <a:pt x="320" y="88"/>
                  <a:pt x="384" y="0"/>
                </a:cubicBezTo>
              </a:path>
            </a:pathLst>
          </a:custGeom>
          <a:noFill/>
          <a:ln w="9525">
            <a:solidFill>
              <a:schemeClr val="tx1"/>
            </a:solidFill>
            <a:round/>
            <a:headEnd/>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nvGrpSpPr>
          <p:cNvPr id="194569" name="Group 9"/>
          <p:cNvGrpSpPr>
            <a:grpSpLocks/>
          </p:cNvGrpSpPr>
          <p:nvPr/>
        </p:nvGrpSpPr>
        <p:grpSpPr bwMode="auto">
          <a:xfrm>
            <a:off x="1066800" y="228600"/>
            <a:ext cx="7845425" cy="6399213"/>
            <a:chOff x="672" y="143"/>
            <a:chExt cx="4942" cy="4031"/>
          </a:xfrm>
        </p:grpSpPr>
        <p:grpSp>
          <p:nvGrpSpPr>
            <p:cNvPr id="78911" name="Group 10"/>
            <p:cNvGrpSpPr>
              <a:grpSpLocks/>
            </p:cNvGrpSpPr>
            <p:nvPr/>
          </p:nvGrpSpPr>
          <p:grpSpPr bwMode="auto">
            <a:xfrm>
              <a:off x="672" y="3888"/>
              <a:ext cx="278" cy="86"/>
              <a:chOff x="672" y="3994"/>
              <a:chExt cx="278" cy="86"/>
            </a:xfrm>
          </p:grpSpPr>
          <p:sp>
            <p:nvSpPr>
              <p:cNvPr id="78913" name="AutoShape 1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78914" name="AutoShape 1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pic>
          <p:nvPicPr>
            <p:cNvPr id="78912" name="Picture 13" descr="wb_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74" name="Group 14"/>
          <p:cNvGrpSpPr>
            <a:grpSpLocks/>
          </p:cNvGrpSpPr>
          <p:nvPr/>
        </p:nvGrpSpPr>
        <p:grpSpPr bwMode="auto">
          <a:xfrm>
            <a:off x="1066800" y="228600"/>
            <a:ext cx="7845425" cy="6399213"/>
            <a:chOff x="672" y="143"/>
            <a:chExt cx="4942" cy="4031"/>
          </a:xfrm>
        </p:grpSpPr>
        <p:pic>
          <p:nvPicPr>
            <p:cNvPr id="78907" name="Picture 15" descr="wb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908" name="Group 16"/>
            <p:cNvGrpSpPr>
              <a:grpSpLocks/>
            </p:cNvGrpSpPr>
            <p:nvPr/>
          </p:nvGrpSpPr>
          <p:grpSpPr bwMode="auto">
            <a:xfrm>
              <a:off x="672" y="3840"/>
              <a:ext cx="278" cy="86"/>
              <a:chOff x="672" y="3994"/>
              <a:chExt cx="278" cy="86"/>
            </a:xfrm>
          </p:grpSpPr>
          <p:sp>
            <p:nvSpPr>
              <p:cNvPr id="78909" name="AutoShape 17"/>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78910" name="AutoShape 18"/>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grpSp>
      <p:grpSp>
        <p:nvGrpSpPr>
          <p:cNvPr id="194579" name="Group 19"/>
          <p:cNvGrpSpPr>
            <a:grpSpLocks/>
          </p:cNvGrpSpPr>
          <p:nvPr/>
        </p:nvGrpSpPr>
        <p:grpSpPr bwMode="auto">
          <a:xfrm>
            <a:off x="1066800" y="227013"/>
            <a:ext cx="7845425" cy="6399212"/>
            <a:chOff x="672" y="143"/>
            <a:chExt cx="4942" cy="4031"/>
          </a:xfrm>
        </p:grpSpPr>
        <p:grpSp>
          <p:nvGrpSpPr>
            <p:cNvPr id="78903" name="Group 20"/>
            <p:cNvGrpSpPr>
              <a:grpSpLocks/>
            </p:cNvGrpSpPr>
            <p:nvPr/>
          </p:nvGrpSpPr>
          <p:grpSpPr bwMode="auto">
            <a:xfrm>
              <a:off x="672" y="3744"/>
              <a:ext cx="278" cy="86"/>
              <a:chOff x="672" y="3994"/>
              <a:chExt cx="278" cy="86"/>
            </a:xfrm>
          </p:grpSpPr>
          <p:sp>
            <p:nvSpPr>
              <p:cNvPr id="78905" name="AutoShape 2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78906" name="AutoShape 2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pic>
          <p:nvPicPr>
            <p:cNvPr id="78904" name="Picture 23" descr="wb_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84" name="Group 24"/>
          <p:cNvGrpSpPr>
            <a:grpSpLocks/>
          </p:cNvGrpSpPr>
          <p:nvPr/>
        </p:nvGrpSpPr>
        <p:grpSpPr bwMode="auto">
          <a:xfrm>
            <a:off x="1066800" y="227013"/>
            <a:ext cx="7845425" cy="6399212"/>
            <a:chOff x="672" y="143"/>
            <a:chExt cx="4942" cy="4031"/>
          </a:xfrm>
        </p:grpSpPr>
        <p:grpSp>
          <p:nvGrpSpPr>
            <p:cNvPr id="78899" name="Group 25"/>
            <p:cNvGrpSpPr>
              <a:grpSpLocks/>
            </p:cNvGrpSpPr>
            <p:nvPr/>
          </p:nvGrpSpPr>
          <p:grpSpPr bwMode="auto">
            <a:xfrm>
              <a:off x="672" y="3600"/>
              <a:ext cx="278" cy="86"/>
              <a:chOff x="672" y="3994"/>
              <a:chExt cx="278" cy="86"/>
            </a:xfrm>
          </p:grpSpPr>
          <p:sp>
            <p:nvSpPr>
              <p:cNvPr id="78901" name="AutoShape 2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78902" name="AutoShape 2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pic>
          <p:nvPicPr>
            <p:cNvPr id="78900" name="Picture 28" descr="wb_0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89" name="Group 29"/>
          <p:cNvGrpSpPr>
            <a:grpSpLocks/>
          </p:cNvGrpSpPr>
          <p:nvPr/>
        </p:nvGrpSpPr>
        <p:grpSpPr bwMode="auto">
          <a:xfrm>
            <a:off x="1066800" y="227013"/>
            <a:ext cx="7845425" cy="6399212"/>
            <a:chOff x="672" y="143"/>
            <a:chExt cx="4942" cy="4031"/>
          </a:xfrm>
        </p:grpSpPr>
        <p:grpSp>
          <p:nvGrpSpPr>
            <p:cNvPr id="78895" name="Group 30"/>
            <p:cNvGrpSpPr>
              <a:grpSpLocks/>
            </p:cNvGrpSpPr>
            <p:nvPr/>
          </p:nvGrpSpPr>
          <p:grpSpPr bwMode="auto">
            <a:xfrm>
              <a:off x="672" y="3360"/>
              <a:ext cx="278" cy="86"/>
              <a:chOff x="672" y="3994"/>
              <a:chExt cx="278" cy="86"/>
            </a:xfrm>
          </p:grpSpPr>
          <p:sp>
            <p:nvSpPr>
              <p:cNvPr id="78897" name="AutoShape 3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78898" name="AutoShape 3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pic>
          <p:nvPicPr>
            <p:cNvPr id="78896" name="Picture 33" descr="wb_0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94" name="Group 34"/>
          <p:cNvGrpSpPr>
            <a:grpSpLocks/>
          </p:cNvGrpSpPr>
          <p:nvPr/>
        </p:nvGrpSpPr>
        <p:grpSpPr bwMode="auto">
          <a:xfrm>
            <a:off x="1066800" y="227013"/>
            <a:ext cx="7845425" cy="6399212"/>
            <a:chOff x="672" y="143"/>
            <a:chExt cx="4942" cy="4031"/>
          </a:xfrm>
        </p:grpSpPr>
        <p:grpSp>
          <p:nvGrpSpPr>
            <p:cNvPr id="78891" name="Group 35"/>
            <p:cNvGrpSpPr>
              <a:grpSpLocks/>
            </p:cNvGrpSpPr>
            <p:nvPr/>
          </p:nvGrpSpPr>
          <p:grpSpPr bwMode="auto">
            <a:xfrm>
              <a:off x="672" y="3034"/>
              <a:ext cx="278" cy="86"/>
              <a:chOff x="672" y="3994"/>
              <a:chExt cx="278" cy="86"/>
            </a:xfrm>
          </p:grpSpPr>
          <p:sp>
            <p:nvSpPr>
              <p:cNvPr id="78893" name="AutoShape 3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78894" name="AutoShape 3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pic>
          <p:nvPicPr>
            <p:cNvPr id="78892" name="Picture 38" descr="wb_0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99" name="Group 39"/>
          <p:cNvGrpSpPr>
            <a:grpSpLocks/>
          </p:cNvGrpSpPr>
          <p:nvPr/>
        </p:nvGrpSpPr>
        <p:grpSpPr bwMode="auto">
          <a:xfrm>
            <a:off x="1066800" y="227013"/>
            <a:ext cx="7845425" cy="6399212"/>
            <a:chOff x="672" y="143"/>
            <a:chExt cx="4942" cy="4031"/>
          </a:xfrm>
        </p:grpSpPr>
        <p:grpSp>
          <p:nvGrpSpPr>
            <p:cNvPr id="78887" name="Group 40"/>
            <p:cNvGrpSpPr>
              <a:grpSpLocks/>
            </p:cNvGrpSpPr>
            <p:nvPr/>
          </p:nvGrpSpPr>
          <p:grpSpPr bwMode="auto">
            <a:xfrm>
              <a:off x="672" y="2544"/>
              <a:ext cx="278" cy="86"/>
              <a:chOff x="672" y="3994"/>
              <a:chExt cx="278" cy="86"/>
            </a:xfrm>
          </p:grpSpPr>
          <p:sp>
            <p:nvSpPr>
              <p:cNvPr id="78889" name="AutoShape 4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78890" name="AutoShape 4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pic>
          <p:nvPicPr>
            <p:cNvPr id="78888" name="Picture 43" descr="wb_0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604" name="Group 44"/>
          <p:cNvGrpSpPr>
            <a:grpSpLocks/>
          </p:cNvGrpSpPr>
          <p:nvPr/>
        </p:nvGrpSpPr>
        <p:grpSpPr bwMode="auto">
          <a:xfrm>
            <a:off x="1066800" y="227013"/>
            <a:ext cx="7845425" cy="6399212"/>
            <a:chOff x="672" y="143"/>
            <a:chExt cx="4942" cy="4031"/>
          </a:xfrm>
        </p:grpSpPr>
        <p:grpSp>
          <p:nvGrpSpPr>
            <p:cNvPr id="78883" name="Group 45"/>
            <p:cNvGrpSpPr>
              <a:grpSpLocks/>
            </p:cNvGrpSpPr>
            <p:nvPr/>
          </p:nvGrpSpPr>
          <p:grpSpPr bwMode="auto">
            <a:xfrm>
              <a:off x="672" y="1872"/>
              <a:ext cx="278" cy="86"/>
              <a:chOff x="672" y="3994"/>
              <a:chExt cx="278" cy="86"/>
            </a:xfrm>
          </p:grpSpPr>
          <p:sp>
            <p:nvSpPr>
              <p:cNvPr id="78885" name="AutoShape 4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78886" name="AutoShape 4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pic>
          <p:nvPicPr>
            <p:cNvPr id="78884" name="Picture 48" descr="wb_0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609" name="Group 49"/>
          <p:cNvGrpSpPr>
            <a:grpSpLocks/>
          </p:cNvGrpSpPr>
          <p:nvPr/>
        </p:nvGrpSpPr>
        <p:grpSpPr bwMode="auto">
          <a:xfrm>
            <a:off x="1066800" y="227013"/>
            <a:ext cx="7845425" cy="6399212"/>
            <a:chOff x="672" y="143"/>
            <a:chExt cx="4942" cy="4031"/>
          </a:xfrm>
        </p:grpSpPr>
        <p:grpSp>
          <p:nvGrpSpPr>
            <p:cNvPr id="78879" name="Group 50"/>
            <p:cNvGrpSpPr>
              <a:grpSpLocks/>
            </p:cNvGrpSpPr>
            <p:nvPr/>
          </p:nvGrpSpPr>
          <p:grpSpPr bwMode="auto">
            <a:xfrm>
              <a:off x="672" y="912"/>
              <a:ext cx="278" cy="86"/>
              <a:chOff x="672" y="3994"/>
              <a:chExt cx="278" cy="86"/>
            </a:xfrm>
          </p:grpSpPr>
          <p:sp>
            <p:nvSpPr>
              <p:cNvPr id="78881" name="AutoShape 5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78882" name="AutoShape 5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pic>
          <p:nvPicPr>
            <p:cNvPr id="78880" name="Picture 53" descr="wb_0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4614" name="Picture 54" descr="wb_0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5" name="Picture 55" descr="wb_02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6" name="Picture 56" descr="wb_02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7" name="Picture 57" descr="wb_02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8" name="Picture 58" descr="wb_02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9" name="Picture 59" descr="wb_03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0" name="Picture 60" descr="wb_03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1" name="Picture 61" descr="wb_03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2" name="Picture 62" descr="wb_03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3" name="Picture 63" descr="wb_03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4" name="Picture 64" descr="wb_04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5" name="Picture 65" descr="wb_04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6" name="Picture 66" descr="wb_04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7" name="Picture 67" descr="wb_04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8" name="Picture 68" descr="wb_049"/>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9" name="Picture 69" descr="wb_05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8" name="Rectangle 70"/>
          <p:cNvSpPr>
            <a:spLocks noChangeArrowheads="1"/>
          </p:cNvSpPr>
          <p:nvPr/>
        </p:nvSpPr>
        <p:spPr bwMode="auto">
          <a:xfrm>
            <a:off x="2513013" y="227013"/>
            <a:ext cx="6399212" cy="6399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Tree>
    <p:extLst>
      <p:ext uri="{BB962C8B-B14F-4D97-AF65-F5344CB8AC3E}">
        <p14:creationId xmlns:p14="http://schemas.microsoft.com/office/powerpoint/2010/main" val="18403122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9456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9456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19456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9457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19457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9457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194579"/>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9458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194584"/>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9458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nodeType="clickEffect">
                                  <p:stCondLst>
                                    <p:cond delay="0"/>
                                  </p:stCondLst>
                                  <p:childTnLst>
                                    <p:set>
                                      <p:cBhvr>
                                        <p:cTn id="40" dur="1" fill="hold">
                                          <p:stCondLst>
                                            <p:cond delay="0"/>
                                          </p:stCondLst>
                                        </p:cTn>
                                        <p:tgtEl>
                                          <p:spTgt spid="194589"/>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9459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19459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94599"/>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nodeType="clickEffect">
                                  <p:stCondLst>
                                    <p:cond delay="0"/>
                                  </p:stCondLst>
                                  <p:childTnLst>
                                    <p:set>
                                      <p:cBhvr>
                                        <p:cTn id="52" dur="1" fill="hold">
                                          <p:stCondLst>
                                            <p:cond delay="0"/>
                                          </p:stCondLst>
                                        </p:cTn>
                                        <p:tgtEl>
                                          <p:spTgt spid="194599"/>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19460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xit" presetSubtype="0" fill="hold" nodeType="clickEffect">
                                  <p:stCondLst>
                                    <p:cond delay="0"/>
                                  </p:stCondLst>
                                  <p:childTnLst>
                                    <p:set>
                                      <p:cBhvr>
                                        <p:cTn id="58" dur="1" fill="hold">
                                          <p:stCondLst>
                                            <p:cond delay="0"/>
                                          </p:stCondLst>
                                        </p:cTn>
                                        <p:tgtEl>
                                          <p:spTgt spid="194604"/>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94609"/>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xit" presetSubtype="0" fill="hold" nodeType="clickEffect">
                                  <p:stCondLst>
                                    <p:cond delay="0"/>
                                  </p:stCondLst>
                                  <p:childTnLst>
                                    <p:set>
                                      <p:cBhvr>
                                        <p:cTn id="64" dur="1" fill="hold">
                                          <p:stCondLst>
                                            <p:cond delay="0"/>
                                          </p:stCondLst>
                                        </p:cTn>
                                        <p:tgtEl>
                                          <p:spTgt spid="194609"/>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19461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xit" presetSubtype="0" fill="hold" nodeType="clickEffect">
                                  <p:stCondLst>
                                    <p:cond delay="0"/>
                                  </p:stCondLst>
                                  <p:childTnLst>
                                    <p:set>
                                      <p:cBhvr>
                                        <p:cTn id="70" dur="1" fill="hold">
                                          <p:stCondLst>
                                            <p:cond delay="0"/>
                                          </p:stCondLst>
                                        </p:cTn>
                                        <p:tgtEl>
                                          <p:spTgt spid="19461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94615"/>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xit" presetSubtype="0" fill="hold" nodeType="clickEffect">
                                  <p:stCondLst>
                                    <p:cond delay="0"/>
                                  </p:stCondLst>
                                  <p:childTnLst>
                                    <p:set>
                                      <p:cBhvr>
                                        <p:cTn id="76" dur="1" fill="hold">
                                          <p:stCondLst>
                                            <p:cond delay="0"/>
                                          </p:stCondLst>
                                        </p:cTn>
                                        <p:tgtEl>
                                          <p:spTgt spid="194615"/>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194616"/>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194616"/>
                                        </p:tgtEl>
                                        <p:attrNameLst>
                                          <p:attrName>style.visibility</p:attrName>
                                        </p:attrNameLst>
                                      </p:cBhvr>
                                      <p:to>
                                        <p:strVal val="hidden"/>
                                      </p:to>
                                    </p:set>
                                  </p:childTnLst>
                                </p:cTn>
                              </p:par>
                              <p:par>
                                <p:cTn id="83" presetID="1" presetClass="entr" presetSubtype="0" fill="hold" nodeType="withEffect">
                                  <p:stCondLst>
                                    <p:cond delay="0"/>
                                  </p:stCondLst>
                                  <p:childTnLst>
                                    <p:set>
                                      <p:cBhvr>
                                        <p:cTn id="84" dur="1" fill="hold">
                                          <p:stCondLst>
                                            <p:cond delay="0"/>
                                          </p:stCondLst>
                                        </p:cTn>
                                        <p:tgtEl>
                                          <p:spTgt spid="19461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19461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194619"/>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194620"/>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nodeType="clickEffect">
                                  <p:stCondLst>
                                    <p:cond delay="0"/>
                                  </p:stCondLst>
                                  <p:childTnLst>
                                    <p:set>
                                      <p:cBhvr>
                                        <p:cTn id="100" dur="1" fill="hold">
                                          <p:stCondLst>
                                            <p:cond delay="0"/>
                                          </p:stCondLst>
                                        </p:cTn>
                                        <p:tgtEl>
                                          <p:spTgt spid="194621"/>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nodeType="clickEffect">
                                  <p:stCondLst>
                                    <p:cond delay="0"/>
                                  </p:stCondLst>
                                  <p:childTnLst>
                                    <p:set>
                                      <p:cBhvr>
                                        <p:cTn id="104" dur="1" fill="hold">
                                          <p:stCondLst>
                                            <p:cond delay="0"/>
                                          </p:stCondLst>
                                        </p:cTn>
                                        <p:tgtEl>
                                          <p:spTgt spid="194622"/>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nodeType="clickEffect">
                                  <p:stCondLst>
                                    <p:cond delay="0"/>
                                  </p:stCondLst>
                                  <p:childTnLst>
                                    <p:set>
                                      <p:cBhvr>
                                        <p:cTn id="108" dur="1" fill="hold">
                                          <p:stCondLst>
                                            <p:cond delay="0"/>
                                          </p:stCondLst>
                                        </p:cTn>
                                        <p:tgtEl>
                                          <p:spTgt spid="194623"/>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nodeType="clickEffect">
                                  <p:stCondLst>
                                    <p:cond delay="0"/>
                                  </p:stCondLst>
                                  <p:childTnLst>
                                    <p:set>
                                      <p:cBhvr>
                                        <p:cTn id="112" dur="1" fill="hold">
                                          <p:stCondLst>
                                            <p:cond delay="0"/>
                                          </p:stCondLst>
                                        </p:cTn>
                                        <p:tgtEl>
                                          <p:spTgt spid="194624"/>
                                        </p:tgtEl>
                                        <p:attrNameLst>
                                          <p:attrName>style.visibility</p:attrName>
                                        </p:attrNameLst>
                                      </p:cBhvr>
                                      <p:to>
                                        <p:strVal val="visible"/>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nodeType="clickEffect">
                                  <p:stCondLst>
                                    <p:cond delay="0"/>
                                  </p:stCondLst>
                                  <p:childTnLst>
                                    <p:set>
                                      <p:cBhvr>
                                        <p:cTn id="116" dur="1" fill="hold">
                                          <p:stCondLst>
                                            <p:cond delay="0"/>
                                          </p:stCondLst>
                                        </p:cTn>
                                        <p:tgtEl>
                                          <p:spTgt spid="194625"/>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nodeType="clickEffect">
                                  <p:stCondLst>
                                    <p:cond delay="0"/>
                                  </p:stCondLst>
                                  <p:childTnLst>
                                    <p:set>
                                      <p:cBhvr>
                                        <p:cTn id="120" dur="1" fill="hold">
                                          <p:stCondLst>
                                            <p:cond delay="0"/>
                                          </p:stCondLst>
                                        </p:cTn>
                                        <p:tgtEl>
                                          <p:spTgt spid="194626"/>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 presetClass="entr" presetSubtype="0" fill="hold" nodeType="clickEffect">
                                  <p:stCondLst>
                                    <p:cond delay="0"/>
                                  </p:stCondLst>
                                  <p:childTnLst>
                                    <p:set>
                                      <p:cBhvr>
                                        <p:cTn id="124" dur="1" fill="hold">
                                          <p:stCondLst>
                                            <p:cond delay="0"/>
                                          </p:stCondLst>
                                        </p:cTn>
                                        <p:tgtEl>
                                          <p:spTgt spid="194627"/>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nodeType="clickEffect">
                                  <p:stCondLst>
                                    <p:cond delay="0"/>
                                  </p:stCondLst>
                                  <p:childTnLst>
                                    <p:set>
                                      <p:cBhvr>
                                        <p:cTn id="128" dur="1" fill="hold">
                                          <p:stCondLst>
                                            <p:cond delay="0"/>
                                          </p:stCondLst>
                                        </p:cTn>
                                        <p:tgtEl>
                                          <p:spTgt spid="194628"/>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nodeType="clickEffect">
                                  <p:stCondLst>
                                    <p:cond delay="0"/>
                                  </p:stCondLst>
                                  <p:childTnLst>
                                    <p:set>
                                      <p:cBhvr>
                                        <p:cTn id="132" dur="1" fill="hold">
                                          <p:stCondLst>
                                            <p:cond delay="0"/>
                                          </p:stCondLst>
                                        </p:cTn>
                                        <p:tgtEl>
                                          <p:spTgt spid="194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79875"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9876"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sample</a:t>
            </a:r>
          </a:p>
        </p:txBody>
      </p:sp>
      <p:sp>
        <p:nvSpPr>
          <p:cNvPr id="79877"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detector</a:t>
            </a:r>
          </a:p>
        </p:txBody>
      </p:sp>
      <p:sp>
        <p:nvSpPr>
          <p:cNvPr id="79878"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x-ray beam</a:t>
            </a:r>
          </a:p>
        </p:txBody>
      </p:sp>
      <p:grpSp>
        <p:nvGrpSpPr>
          <p:cNvPr id="79879" name="Group 7"/>
          <p:cNvGrpSpPr>
            <a:grpSpLocks/>
          </p:cNvGrpSpPr>
          <p:nvPr/>
        </p:nvGrpSpPr>
        <p:grpSpPr bwMode="auto">
          <a:xfrm>
            <a:off x="-1524000" y="3390900"/>
            <a:ext cx="4876800" cy="304800"/>
            <a:chOff x="288" y="3936"/>
            <a:chExt cx="3072" cy="192"/>
          </a:xfrm>
        </p:grpSpPr>
        <p:sp>
          <p:nvSpPr>
            <p:cNvPr id="79915"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9916"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9917"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9918"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9919"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9920"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9921"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9922"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grpSp>
        <p:nvGrpSpPr>
          <p:cNvPr id="195600" name="Group 16"/>
          <p:cNvGrpSpPr>
            <a:grpSpLocks/>
          </p:cNvGrpSpPr>
          <p:nvPr/>
        </p:nvGrpSpPr>
        <p:grpSpPr bwMode="auto">
          <a:xfrm rot="245220">
            <a:off x="3363913" y="3532188"/>
            <a:ext cx="3640137" cy="620712"/>
            <a:chOff x="2119" y="1780"/>
            <a:chExt cx="2293" cy="391"/>
          </a:xfrm>
        </p:grpSpPr>
        <p:sp>
          <p:nvSpPr>
            <p:cNvPr id="79909" name="Freeform 17"/>
            <p:cNvSpPr>
              <a:spLocks/>
            </p:cNvSpPr>
            <p:nvPr/>
          </p:nvSpPr>
          <p:spPr bwMode="auto">
            <a:xfrm rot="356812">
              <a:off x="2119" y="178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9910" name="Freeform 18"/>
            <p:cNvSpPr>
              <a:spLocks/>
            </p:cNvSpPr>
            <p:nvPr/>
          </p:nvSpPr>
          <p:spPr bwMode="auto">
            <a:xfrm rot="356812">
              <a:off x="2501" y="182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9911" name="Freeform 19"/>
            <p:cNvSpPr>
              <a:spLocks/>
            </p:cNvSpPr>
            <p:nvPr/>
          </p:nvSpPr>
          <p:spPr bwMode="auto">
            <a:xfrm rot="356812">
              <a:off x="2883" y="186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9912" name="Freeform 20"/>
            <p:cNvSpPr>
              <a:spLocks/>
            </p:cNvSpPr>
            <p:nvPr/>
          </p:nvSpPr>
          <p:spPr bwMode="auto">
            <a:xfrm rot="356812">
              <a:off x="3265" y="190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9913" name="Freeform 21"/>
            <p:cNvSpPr>
              <a:spLocks/>
            </p:cNvSpPr>
            <p:nvPr/>
          </p:nvSpPr>
          <p:spPr bwMode="auto">
            <a:xfrm rot="356812">
              <a:off x="3646" y="1939"/>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9914" name="Freeform 22"/>
            <p:cNvSpPr>
              <a:spLocks/>
            </p:cNvSpPr>
            <p:nvPr/>
          </p:nvSpPr>
          <p:spPr bwMode="auto">
            <a:xfrm rot="356812">
              <a:off x="4028" y="1979"/>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grpSp>
        <p:nvGrpSpPr>
          <p:cNvPr id="195607" name="Group 23"/>
          <p:cNvGrpSpPr>
            <a:grpSpLocks/>
          </p:cNvGrpSpPr>
          <p:nvPr/>
        </p:nvGrpSpPr>
        <p:grpSpPr bwMode="auto">
          <a:xfrm>
            <a:off x="3375025" y="4076700"/>
            <a:ext cx="3624263" cy="744538"/>
            <a:chOff x="2126" y="2124"/>
            <a:chExt cx="2283" cy="469"/>
          </a:xfrm>
        </p:grpSpPr>
        <p:sp>
          <p:nvSpPr>
            <p:cNvPr id="79903" name="Freeform 24"/>
            <p:cNvSpPr>
              <a:spLocks/>
            </p:cNvSpPr>
            <p:nvPr/>
          </p:nvSpPr>
          <p:spPr bwMode="auto">
            <a:xfrm rot="-497829">
              <a:off x="2126" y="2401"/>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9904" name="Freeform 25"/>
            <p:cNvSpPr>
              <a:spLocks/>
            </p:cNvSpPr>
            <p:nvPr/>
          </p:nvSpPr>
          <p:spPr bwMode="auto">
            <a:xfrm rot="-497829">
              <a:off x="2506" y="234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9905" name="Freeform 26"/>
            <p:cNvSpPr>
              <a:spLocks/>
            </p:cNvSpPr>
            <p:nvPr/>
          </p:nvSpPr>
          <p:spPr bwMode="auto">
            <a:xfrm rot="-497829">
              <a:off x="2886" y="2291"/>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9906" name="Freeform 27"/>
            <p:cNvSpPr>
              <a:spLocks/>
            </p:cNvSpPr>
            <p:nvPr/>
          </p:nvSpPr>
          <p:spPr bwMode="auto">
            <a:xfrm rot="-497829">
              <a:off x="3266" y="2235"/>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9907" name="Freeform 28"/>
            <p:cNvSpPr>
              <a:spLocks/>
            </p:cNvSpPr>
            <p:nvPr/>
          </p:nvSpPr>
          <p:spPr bwMode="auto">
            <a:xfrm rot="-497829">
              <a:off x="3645" y="218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9908" name="Freeform 29"/>
            <p:cNvSpPr>
              <a:spLocks/>
            </p:cNvSpPr>
            <p:nvPr/>
          </p:nvSpPr>
          <p:spPr bwMode="auto">
            <a:xfrm rot="-497829">
              <a:off x="4025" y="2124"/>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sp>
        <p:nvSpPr>
          <p:cNvPr id="79882" name="Rectangle 30"/>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smtClean="0">
                <a:solidFill>
                  <a:srgbClr val="000000"/>
                </a:solidFill>
              </a:rPr>
              <a:t>scattering</a:t>
            </a:r>
          </a:p>
        </p:txBody>
      </p:sp>
      <p:sp>
        <p:nvSpPr>
          <p:cNvPr id="195615" name="Freeform 31"/>
          <p:cNvSpPr>
            <a:spLocks/>
          </p:cNvSpPr>
          <p:nvPr/>
        </p:nvSpPr>
        <p:spPr bwMode="auto">
          <a:xfrm>
            <a:off x="6921500" y="3619500"/>
            <a:ext cx="622300" cy="1295400"/>
          </a:xfrm>
          <a:custGeom>
            <a:avLst/>
            <a:gdLst>
              <a:gd name="T0" fmla="*/ 88900 w 392"/>
              <a:gd name="T1" fmla="*/ 0 h 816"/>
              <a:gd name="T2" fmla="*/ 88900 w 392"/>
              <a:gd name="T3" fmla="*/ 228600 h 816"/>
              <a:gd name="T4" fmla="*/ 88900 w 392"/>
              <a:gd name="T5" fmla="*/ 457200 h 816"/>
              <a:gd name="T6" fmla="*/ 622300 w 392"/>
              <a:gd name="T7" fmla="*/ 533400 h 816"/>
              <a:gd name="T8" fmla="*/ 88900 w 392"/>
              <a:gd name="T9" fmla="*/ 685800 h 816"/>
              <a:gd name="T10" fmla="*/ 88900 w 392"/>
              <a:gd name="T11" fmla="*/ 838200 h 816"/>
              <a:gd name="T12" fmla="*/ 88900 w 392"/>
              <a:gd name="T13" fmla="*/ 1066800 h 816"/>
              <a:gd name="T14" fmla="*/ 88900 w 392"/>
              <a:gd name="T15" fmla="*/ 1295400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9884" name="Oval 32"/>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nvGrpSpPr>
          <p:cNvPr id="195617" name="Group 33"/>
          <p:cNvGrpSpPr>
            <a:grpSpLocks/>
          </p:cNvGrpSpPr>
          <p:nvPr/>
        </p:nvGrpSpPr>
        <p:grpSpPr bwMode="auto">
          <a:xfrm>
            <a:off x="1676400" y="1905000"/>
            <a:ext cx="3344863" cy="3344863"/>
            <a:chOff x="1056" y="1200"/>
            <a:chExt cx="2107" cy="2107"/>
          </a:xfrm>
        </p:grpSpPr>
        <p:sp>
          <p:nvSpPr>
            <p:cNvPr id="79900" name="Oval 34"/>
            <p:cNvSpPr>
              <a:spLocks noChangeArrowheads="1"/>
            </p:cNvSpPr>
            <p:nvPr/>
          </p:nvSpPr>
          <p:spPr bwMode="auto">
            <a:xfrm>
              <a:off x="1822" y="1966"/>
              <a:ext cx="576" cy="576"/>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79901" name="Oval 35"/>
            <p:cNvSpPr>
              <a:spLocks noChangeArrowheads="1"/>
            </p:cNvSpPr>
            <p:nvPr/>
          </p:nvSpPr>
          <p:spPr bwMode="auto">
            <a:xfrm>
              <a:off x="1439" y="1583"/>
              <a:ext cx="1342" cy="1342"/>
            </a:xfrm>
            <a:prstGeom prst="ellipse">
              <a:avLst/>
            </a:prstGeom>
            <a:noFill/>
            <a:ln w="254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79902" name="Oval 36"/>
            <p:cNvSpPr>
              <a:spLocks noChangeArrowheads="1"/>
            </p:cNvSpPr>
            <p:nvPr/>
          </p:nvSpPr>
          <p:spPr bwMode="auto">
            <a:xfrm>
              <a:off x="1056" y="1200"/>
              <a:ext cx="2107" cy="2107"/>
            </a:xfrm>
            <a:prstGeom prst="ellipse">
              <a:avLst/>
            </a:prstGeom>
            <a:noFill/>
            <a:ln w="254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grpSp>
        <p:nvGrpSpPr>
          <p:cNvPr id="79886" name="Group 37"/>
          <p:cNvGrpSpPr>
            <a:grpSpLocks/>
          </p:cNvGrpSpPr>
          <p:nvPr/>
        </p:nvGrpSpPr>
        <p:grpSpPr bwMode="auto">
          <a:xfrm>
            <a:off x="-1524000" y="4610100"/>
            <a:ext cx="4876800" cy="304800"/>
            <a:chOff x="288" y="3936"/>
            <a:chExt cx="3072" cy="192"/>
          </a:xfrm>
        </p:grpSpPr>
        <p:sp>
          <p:nvSpPr>
            <p:cNvPr id="79892" name="Freeform 3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9893" name="Freeform 3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9894" name="Freeform 4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9895" name="Freeform 4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9896" name="Freeform 4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9897" name="Freeform 4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9898" name="Freeform 4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79899" name="Freeform 4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sp>
        <p:nvSpPr>
          <p:cNvPr id="79887" name="Oval 4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nvGrpSpPr>
          <p:cNvPr id="195631" name="Group 47"/>
          <p:cNvGrpSpPr>
            <a:grpSpLocks/>
          </p:cNvGrpSpPr>
          <p:nvPr/>
        </p:nvGrpSpPr>
        <p:grpSpPr bwMode="auto">
          <a:xfrm>
            <a:off x="1676400" y="3060700"/>
            <a:ext cx="3344863" cy="3344863"/>
            <a:chOff x="1056" y="1200"/>
            <a:chExt cx="2107" cy="2107"/>
          </a:xfrm>
        </p:grpSpPr>
        <p:sp>
          <p:nvSpPr>
            <p:cNvPr id="79889" name="Oval 48"/>
            <p:cNvSpPr>
              <a:spLocks noChangeArrowheads="1"/>
            </p:cNvSpPr>
            <p:nvPr/>
          </p:nvSpPr>
          <p:spPr bwMode="auto">
            <a:xfrm>
              <a:off x="1822" y="1966"/>
              <a:ext cx="576" cy="576"/>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79890" name="Oval 49"/>
            <p:cNvSpPr>
              <a:spLocks noChangeArrowheads="1"/>
            </p:cNvSpPr>
            <p:nvPr/>
          </p:nvSpPr>
          <p:spPr bwMode="auto">
            <a:xfrm>
              <a:off x="1439" y="1583"/>
              <a:ext cx="1342" cy="1342"/>
            </a:xfrm>
            <a:prstGeom prst="ellipse">
              <a:avLst/>
            </a:prstGeom>
            <a:noFill/>
            <a:ln w="254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79891" name="Oval 50"/>
            <p:cNvSpPr>
              <a:spLocks noChangeArrowheads="1"/>
            </p:cNvSpPr>
            <p:nvPr/>
          </p:nvSpPr>
          <p:spPr bwMode="auto">
            <a:xfrm>
              <a:off x="1056" y="1200"/>
              <a:ext cx="2107" cy="2107"/>
            </a:xfrm>
            <a:prstGeom prst="ellipse">
              <a:avLst/>
            </a:prstGeom>
            <a:noFill/>
            <a:ln w="254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spTree>
    <p:extLst>
      <p:ext uri="{BB962C8B-B14F-4D97-AF65-F5344CB8AC3E}">
        <p14:creationId xmlns:p14="http://schemas.microsoft.com/office/powerpoint/2010/main" val="19241783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9561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95631"/>
                                        </p:tgtEl>
                                        <p:attrNameLst>
                                          <p:attrName>style.visibility</p:attrName>
                                        </p:attrNameLst>
                                      </p:cBhvr>
                                      <p:to>
                                        <p:strVal val="hidden"/>
                                      </p:to>
                                    </p:set>
                                  </p:childTnLst>
                                </p:cTn>
                              </p:par>
                              <p:par>
                                <p:cTn id="9" presetID="22" presetClass="entr" presetSubtype="8" fill="hold" nodeType="withEffect">
                                  <p:stCondLst>
                                    <p:cond delay="0"/>
                                  </p:stCondLst>
                                  <p:childTnLst>
                                    <p:set>
                                      <p:cBhvr>
                                        <p:cTn id="10" dur="1" fill="hold">
                                          <p:stCondLst>
                                            <p:cond delay="0"/>
                                          </p:stCondLst>
                                        </p:cTn>
                                        <p:tgtEl>
                                          <p:spTgt spid="195600"/>
                                        </p:tgtEl>
                                        <p:attrNameLst>
                                          <p:attrName>style.visibility</p:attrName>
                                        </p:attrNameLst>
                                      </p:cBhvr>
                                      <p:to>
                                        <p:strVal val="visible"/>
                                      </p:to>
                                    </p:set>
                                    <p:animEffect transition="in" filter="wipe(left)">
                                      <p:cBhvr>
                                        <p:cTn id="11" dur="500"/>
                                        <p:tgtEl>
                                          <p:spTgt spid="195600"/>
                                        </p:tgtEl>
                                      </p:cBhvr>
                                    </p:animEffect>
                                  </p:childTnLst>
                                </p:cTn>
                              </p:par>
                              <p:par>
                                <p:cTn id="12" presetID="22" presetClass="entr" presetSubtype="8" fill="hold" nodeType="withEffect">
                                  <p:stCondLst>
                                    <p:cond delay="0"/>
                                  </p:stCondLst>
                                  <p:childTnLst>
                                    <p:set>
                                      <p:cBhvr>
                                        <p:cTn id="13" dur="1" fill="hold">
                                          <p:stCondLst>
                                            <p:cond delay="0"/>
                                          </p:stCondLst>
                                        </p:cTn>
                                        <p:tgtEl>
                                          <p:spTgt spid="195607"/>
                                        </p:tgtEl>
                                        <p:attrNameLst>
                                          <p:attrName>style.visibility</p:attrName>
                                        </p:attrNameLst>
                                      </p:cBhvr>
                                      <p:to>
                                        <p:strVal val="visible"/>
                                      </p:to>
                                    </p:set>
                                    <p:animEffect transition="in" filter="wipe(left)">
                                      <p:cBhvr>
                                        <p:cTn id="14" dur="500"/>
                                        <p:tgtEl>
                                          <p:spTgt spid="19560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5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61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0899"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0900"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sample</a:t>
            </a:r>
          </a:p>
        </p:txBody>
      </p:sp>
      <p:sp>
        <p:nvSpPr>
          <p:cNvPr id="80901"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detector</a:t>
            </a:r>
          </a:p>
        </p:txBody>
      </p:sp>
      <p:sp>
        <p:nvSpPr>
          <p:cNvPr id="80902"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x-ray beam</a:t>
            </a:r>
          </a:p>
        </p:txBody>
      </p:sp>
      <p:grpSp>
        <p:nvGrpSpPr>
          <p:cNvPr id="80903" name="Group 7"/>
          <p:cNvGrpSpPr>
            <a:grpSpLocks/>
          </p:cNvGrpSpPr>
          <p:nvPr/>
        </p:nvGrpSpPr>
        <p:grpSpPr bwMode="auto">
          <a:xfrm>
            <a:off x="-1524000" y="4610100"/>
            <a:ext cx="4876800" cy="304800"/>
            <a:chOff x="288" y="3936"/>
            <a:chExt cx="3072" cy="192"/>
          </a:xfrm>
        </p:grpSpPr>
        <p:sp>
          <p:nvSpPr>
            <p:cNvPr id="80929"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0930"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0931"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0932"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0933"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0934"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0935"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0936"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grpSp>
        <p:nvGrpSpPr>
          <p:cNvPr id="80904" name="Group 16"/>
          <p:cNvGrpSpPr>
            <a:grpSpLocks/>
          </p:cNvGrpSpPr>
          <p:nvPr/>
        </p:nvGrpSpPr>
        <p:grpSpPr bwMode="auto">
          <a:xfrm>
            <a:off x="-1524000" y="3390900"/>
            <a:ext cx="4876800" cy="304800"/>
            <a:chOff x="288" y="3936"/>
            <a:chExt cx="3072" cy="192"/>
          </a:xfrm>
        </p:grpSpPr>
        <p:sp>
          <p:nvSpPr>
            <p:cNvPr id="80921"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0922"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0923"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0924"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0925"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0926"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0927"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0928"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sp>
        <p:nvSpPr>
          <p:cNvPr id="80905"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smtClean="0">
                <a:solidFill>
                  <a:srgbClr val="000000"/>
                </a:solidFill>
              </a:rPr>
              <a:t>scattering</a:t>
            </a:r>
          </a:p>
        </p:txBody>
      </p:sp>
      <p:sp>
        <p:nvSpPr>
          <p:cNvPr id="80906" name="Oval 2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0907" name="Oval 27"/>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0908" name="Freeform 28"/>
          <p:cNvSpPr>
            <a:spLocks/>
          </p:cNvSpPr>
          <p:nvPr/>
        </p:nvSpPr>
        <p:spPr bwMode="auto">
          <a:xfrm rot="-433624">
            <a:off x="3368675" y="3392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0909" name="Freeform 29"/>
          <p:cNvSpPr>
            <a:spLocks/>
          </p:cNvSpPr>
          <p:nvPr/>
        </p:nvSpPr>
        <p:spPr bwMode="auto">
          <a:xfrm rot="-433624">
            <a:off x="3973513" y="33147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0910" name="Freeform 30"/>
          <p:cNvSpPr>
            <a:spLocks/>
          </p:cNvSpPr>
          <p:nvPr/>
        </p:nvSpPr>
        <p:spPr bwMode="auto">
          <a:xfrm rot="-433624">
            <a:off x="4578350" y="32385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0911" name="Freeform 31"/>
          <p:cNvSpPr>
            <a:spLocks/>
          </p:cNvSpPr>
          <p:nvPr/>
        </p:nvSpPr>
        <p:spPr bwMode="auto">
          <a:xfrm rot="-433624">
            <a:off x="5183188" y="3162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0912" name="Freeform 32"/>
          <p:cNvSpPr>
            <a:spLocks/>
          </p:cNvSpPr>
          <p:nvPr/>
        </p:nvSpPr>
        <p:spPr bwMode="auto">
          <a:xfrm rot="-433624">
            <a:off x="5788025" y="308451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0913" name="Freeform 33"/>
          <p:cNvSpPr>
            <a:spLocks/>
          </p:cNvSpPr>
          <p:nvPr/>
        </p:nvSpPr>
        <p:spPr bwMode="auto">
          <a:xfrm rot="-433624">
            <a:off x="6392863" y="300831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0914" name="Freeform 34"/>
          <p:cNvSpPr>
            <a:spLocks/>
          </p:cNvSpPr>
          <p:nvPr/>
        </p:nvSpPr>
        <p:spPr bwMode="auto">
          <a:xfrm rot="-1405177">
            <a:off x="3375025" y="44291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0915" name="Freeform 35"/>
          <p:cNvSpPr>
            <a:spLocks/>
          </p:cNvSpPr>
          <p:nvPr/>
        </p:nvSpPr>
        <p:spPr bwMode="auto">
          <a:xfrm rot="-1405177">
            <a:off x="3935413" y="41862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0916" name="Freeform 36"/>
          <p:cNvSpPr>
            <a:spLocks/>
          </p:cNvSpPr>
          <p:nvPr/>
        </p:nvSpPr>
        <p:spPr bwMode="auto">
          <a:xfrm rot="-1405177">
            <a:off x="4494213" y="39433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0917" name="Freeform 37"/>
          <p:cNvSpPr>
            <a:spLocks/>
          </p:cNvSpPr>
          <p:nvPr/>
        </p:nvSpPr>
        <p:spPr bwMode="auto">
          <a:xfrm rot="-1405177">
            <a:off x="5053013" y="37020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0918" name="Freeform 38"/>
          <p:cNvSpPr>
            <a:spLocks/>
          </p:cNvSpPr>
          <p:nvPr/>
        </p:nvSpPr>
        <p:spPr bwMode="auto">
          <a:xfrm rot="-1405177">
            <a:off x="5613400" y="3459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0919" name="Freeform 39"/>
          <p:cNvSpPr>
            <a:spLocks/>
          </p:cNvSpPr>
          <p:nvPr/>
        </p:nvSpPr>
        <p:spPr bwMode="auto">
          <a:xfrm rot="-1405177">
            <a:off x="6172200" y="32178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0920" name="Freeform 40"/>
          <p:cNvSpPr>
            <a:spLocks/>
          </p:cNvSpPr>
          <p:nvPr/>
        </p:nvSpPr>
        <p:spPr bwMode="auto">
          <a:xfrm>
            <a:off x="6754813" y="3027363"/>
            <a:ext cx="280987" cy="220662"/>
          </a:xfrm>
          <a:custGeom>
            <a:avLst/>
            <a:gdLst>
              <a:gd name="T0" fmla="*/ 0 w 177"/>
              <a:gd name="T1" fmla="*/ 220662 h 139"/>
              <a:gd name="T2" fmla="*/ 79375 w 177"/>
              <a:gd name="T3" fmla="*/ 20637 h 139"/>
              <a:gd name="T4" fmla="*/ 280987 w 177"/>
              <a:gd name="T5" fmla="*/ 100012 h 139"/>
              <a:gd name="T6" fmla="*/ 0 60000 65536"/>
              <a:gd name="T7" fmla="*/ 0 60000 65536"/>
              <a:gd name="T8" fmla="*/ 0 60000 65536"/>
            </a:gdLst>
            <a:ahLst/>
            <a:cxnLst>
              <a:cxn ang="T6">
                <a:pos x="T0" y="T1"/>
              </a:cxn>
              <a:cxn ang="T7">
                <a:pos x="T2" y="T3"/>
              </a:cxn>
              <a:cxn ang="T8">
                <a:pos x="T4" y="T5"/>
              </a:cxn>
            </a:cxnLst>
            <a:rect l="0" t="0" r="r" b="b"/>
            <a:pathLst>
              <a:path w="177" h="139">
                <a:moveTo>
                  <a:pt x="0" y="139"/>
                </a:moveTo>
                <a:cubicBezTo>
                  <a:pt x="11" y="82"/>
                  <a:pt x="21" y="25"/>
                  <a:pt x="50" y="13"/>
                </a:cubicBezTo>
                <a:cubicBezTo>
                  <a:pt x="80" y="0"/>
                  <a:pt x="156" y="55"/>
                  <a:pt x="177" y="63"/>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Tree>
    <p:extLst>
      <p:ext uri="{BB962C8B-B14F-4D97-AF65-F5344CB8AC3E}">
        <p14:creationId xmlns:p14="http://schemas.microsoft.com/office/powerpoint/2010/main" val="34835339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1923"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1924"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sample</a:t>
            </a:r>
          </a:p>
        </p:txBody>
      </p:sp>
      <p:sp>
        <p:nvSpPr>
          <p:cNvPr id="81925"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detector</a:t>
            </a:r>
          </a:p>
        </p:txBody>
      </p:sp>
      <p:sp>
        <p:nvSpPr>
          <p:cNvPr id="81926"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x-ray beam</a:t>
            </a:r>
          </a:p>
        </p:txBody>
      </p:sp>
      <p:grpSp>
        <p:nvGrpSpPr>
          <p:cNvPr id="81927" name="Group 7"/>
          <p:cNvGrpSpPr>
            <a:grpSpLocks/>
          </p:cNvGrpSpPr>
          <p:nvPr/>
        </p:nvGrpSpPr>
        <p:grpSpPr bwMode="auto">
          <a:xfrm>
            <a:off x="-1524000" y="4610100"/>
            <a:ext cx="4876800" cy="304800"/>
            <a:chOff x="288" y="3936"/>
            <a:chExt cx="3072" cy="192"/>
          </a:xfrm>
        </p:grpSpPr>
        <p:sp>
          <p:nvSpPr>
            <p:cNvPr id="81956"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1957"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1958"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1959"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1960"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1961"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1962"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1963"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grpSp>
        <p:nvGrpSpPr>
          <p:cNvPr id="81928" name="Group 16"/>
          <p:cNvGrpSpPr>
            <a:grpSpLocks/>
          </p:cNvGrpSpPr>
          <p:nvPr/>
        </p:nvGrpSpPr>
        <p:grpSpPr bwMode="auto">
          <a:xfrm>
            <a:off x="-1524000" y="3390900"/>
            <a:ext cx="4876800" cy="304800"/>
            <a:chOff x="288" y="3936"/>
            <a:chExt cx="3072" cy="192"/>
          </a:xfrm>
        </p:grpSpPr>
        <p:sp>
          <p:nvSpPr>
            <p:cNvPr id="81948"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1949"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1950"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1951"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1952"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1953"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1954"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1955"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sp>
        <p:nvSpPr>
          <p:cNvPr id="81929"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smtClean="0">
                <a:solidFill>
                  <a:srgbClr val="000000"/>
                </a:solidFill>
              </a:rPr>
              <a:t>scattering</a:t>
            </a:r>
          </a:p>
        </p:txBody>
      </p:sp>
      <p:sp>
        <p:nvSpPr>
          <p:cNvPr id="81930" name="Oval 2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1931" name="Oval 27"/>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1932" name="Freeform 28"/>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1933" name="Freeform 29"/>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1934" name="Freeform 30"/>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1935" name="Freeform 31"/>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1936" name="Freeform 32"/>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1937" name="Freeform 33"/>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1938" name="Freeform 34"/>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1939" name="Freeform 35"/>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1940" name="Freeform 36"/>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1941" name="Freeform 37"/>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1942" name="Freeform 38"/>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1943" name="Freeform 39"/>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1944" name="Freeform 40"/>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1945" name="Freeform 41"/>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1946" name="Freeform 42"/>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1947" name="Freeform 43"/>
          <p:cNvSpPr>
            <a:spLocks/>
          </p:cNvSpPr>
          <p:nvPr/>
        </p:nvSpPr>
        <p:spPr bwMode="auto">
          <a:xfrm>
            <a:off x="6934200" y="1371600"/>
            <a:ext cx="622300" cy="1295400"/>
          </a:xfrm>
          <a:custGeom>
            <a:avLst/>
            <a:gdLst>
              <a:gd name="T0" fmla="*/ 88900 w 392"/>
              <a:gd name="T1" fmla="*/ 0 h 816"/>
              <a:gd name="T2" fmla="*/ 88900 w 392"/>
              <a:gd name="T3" fmla="*/ 228600 h 816"/>
              <a:gd name="T4" fmla="*/ 88900 w 392"/>
              <a:gd name="T5" fmla="*/ 457200 h 816"/>
              <a:gd name="T6" fmla="*/ 622300 w 392"/>
              <a:gd name="T7" fmla="*/ 533400 h 816"/>
              <a:gd name="T8" fmla="*/ 88900 w 392"/>
              <a:gd name="T9" fmla="*/ 685800 h 816"/>
              <a:gd name="T10" fmla="*/ 88900 w 392"/>
              <a:gd name="T11" fmla="*/ 838200 h 816"/>
              <a:gd name="T12" fmla="*/ 88900 w 392"/>
              <a:gd name="T13" fmla="*/ 1066800 h 816"/>
              <a:gd name="T14" fmla="*/ 88900 w 392"/>
              <a:gd name="T15" fmla="*/ 1295400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Tree>
    <p:extLst>
      <p:ext uri="{BB962C8B-B14F-4D97-AF65-F5344CB8AC3E}">
        <p14:creationId xmlns:p14="http://schemas.microsoft.com/office/powerpoint/2010/main" val="31320552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7204"/>
          </a:xfrm>
        </p:spPr>
        <p:txBody>
          <a:bodyPr>
            <a:normAutofit/>
          </a:bodyPr>
          <a:lstStyle/>
          <a:p>
            <a:r>
              <a:rPr lang="en-US" dirty="0" smtClean="0"/>
              <a:t>Cure for Cancer</a:t>
            </a:r>
            <a:endParaRPr lang="en-US" dirty="0"/>
          </a:p>
        </p:txBody>
      </p:sp>
      <p:sp>
        <p:nvSpPr>
          <p:cNvPr id="3" name="Content Placeholder 2"/>
          <p:cNvSpPr>
            <a:spLocks noGrp="1"/>
          </p:cNvSpPr>
          <p:nvPr>
            <p:ph idx="1"/>
          </p:nvPr>
        </p:nvSpPr>
        <p:spPr>
          <a:xfrm>
            <a:off x="457200" y="6163056"/>
            <a:ext cx="8229600" cy="694944"/>
          </a:xfrm>
        </p:spPr>
        <p:txBody>
          <a:bodyPr>
            <a:normAutofit/>
          </a:bodyPr>
          <a:lstStyle/>
          <a:p>
            <a:pPr marL="0" indent="0">
              <a:buNone/>
            </a:pPr>
            <a:r>
              <a:rPr lang="en-US" sz="2400" dirty="0">
                <a:latin typeface="Arial" panose="020B0604020202020204" pitchFamily="34" charset="0"/>
                <a:cs typeface="Arial" panose="020B0604020202020204" pitchFamily="34" charset="0"/>
              </a:rPr>
              <a:t>Zhang C, </a:t>
            </a:r>
            <a:r>
              <a:rPr lang="en-US" sz="2400" i="1" dirty="0" smtClean="0">
                <a:latin typeface="Arial" panose="020B0604020202020204" pitchFamily="34" charset="0"/>
                <a:cs typeface="Arial" panose="020B0604020202020204" pitchFamily="34" charset="0"/>
              </a:rPr>
              <a:t>et </a:t>
            </a:r>
            <a:r>
              <a:rPr lang="en-US" sz="2400" i="1" dirty="0">
                <a:latin typeface="Arial" panose="020B0604020202020204" pitchFamily="34" charset="0"/>
                <a:cs typeface="Arial" panose="020B0604020202020204" pitchFamily="34" charset="0"/>
              </a:rPr>
              <a:t>al.</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(2015) </a:t>
            </a:r>
            <a:r>
              <a:rPr lang="en-US" sz="2400" i="1" u="sng" dirty="0" smtClean="0">
                <a:latin typeface="Arial" panose="020B0604020202020204" pitchFamily="34" charset="0"/>
                <a:cs typeface="Arial" panose="020B0604020202020204" pitchFamily="34" charset="0"/>
              </a:rPr>
              <a:t>Nature</a:t>
            </a:r>
            <a:r>
              <a:rPr lang="en-US" sz="2400" i="1" u="sng"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526,</a:t>
            </a:r>
            <a:r>
              <a:rPr lang="en-US" sz="2400" dirty="0" smtClean="0">
                <a:latin typeface="Arial" panose="020B0604020202020204" pitchFamily="34" charset="0"/>
                <a:cs typeface="Arial" panose="020B0604020202020204" pitchFamily="34" charset="0"/>
              </a:rPr>
              <a:t> 583-6</a:t>
            </a:r>
            <a:r>
              <a:rPr lang="en-US" sz="2400" dirty="0">
                <a:latin typeface="Arial" panose="020B0604020202020204" pitchFamily="34" charset="0"/>
                <a:cs typeface="Arial" panose="020B0604020202020204" pitchFamily="34" charset="0"/>
              </a:rPr>
              <a:t>.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991140" y="2536739"/>
            <a:ext cx="3404192" cy="2684074"/>
          </a:xfrm>
          <a:prstGeom prst="rect">
            <a:avLst/>
          </a:prstGeom>
          <a:ln>
            <a:noFill/>
          </a:ln>
          <a:extLst>
            <a:ext uri="{53640926-AAD7-44D8-BBD7-CCE9431645EC}">
              <a14:shadowObscured xmlns:a14="http://schemas.microsoft.com/office/drawing/2010/main"/>
            </a:ext>
          </a:extLst>
        </p:spPr>
      </p:pic>
      <p:pic>
        <p:nvPicPr>
          <p:cNvPr id="5837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98613" y="1536549"/>
            <a:ext cx="2187388" cy="50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7200" y="5582595"/>
            <a:ext cx="4176271" cy="400110"/>
          </a:xfrm>
          <a:prstGeom prst="rect">
            <a:avLst/>
          </a:prstGeom>
          <a:noFill/>
        </p:spPr>
        <p:txBody>
          <a:bodyPr wrap="none" rtlCol="0">
            <a:spAutoFit/>
          </a:bodyPr>
          <a:lstStyle/>
          <a:p>
            <a:r>
              <a:rPr lang="en-US" sz="2000" b="1" dirty="0">
                <a:solidFill>
                  <a:srgbClr val="006600"/>
                </a:solidFill>
              </a:rPr>
              <a:t>N</a:t>
            </a:r>
            <a:r>
              <a:rPr lang="en-US" sz="2000" b="1" dirty="0" smtClean="0">
                <a:solidFill>
                  <a:srgbClr val="006600"/>
                </a:solidFill>
              </a:rPr>
              <a:t>ear-exclusive use of </a:t>
            </a:r>
            <a:r>
              <a:rPr lang="en-US" sz="2000" b="1" dirty="0" smtClean="0">
                <a:solidFill>
                  <a:srgbClr val="006600"/>
                </a:solidFill>
              </a:rPr>
              <a:t>ALS 8.3.1</a:t>
            </a:r>
            <a:endParaRPr lang="en-US" sz="2000" b="1" dirty="0">
              <a:solidFill>
                <a:srgbClr val="006600"/>
              </a:solidFill>
            </a:endParaRPr>
          </a:p>
        </p:txBody>
      </p:sp>
      <p:grpSp>
        <p:nvGrpSpPr>
          <p:cNvPr id="6" name="Group 5"/>
          <p:cNvGrpSpPr/>
          <p:nvPr/>
        </p:nvGrpSpPr>
        <p:grpSpPr>
          <a:xfrm>
            <a:off x="4247279" y="2450066"/>
            <a:ext cx="4825233" cy="3150634"/>
            <a:chOff x="4581144" y="2091997"/>
            <a:chExt cx="3754120" cy="2597985"/>
          </a:xfrm>
        </p:grpSpPr>
        <p:pic>
          <p:nvPicPr>
            <p:cNvPr id="56322" name="Picture 2" descr="Image result for zelboraf pet sc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1144" y="2091997"/>
              <a:ext cx="3754120" cy="25979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40502" y="3006941"/>
              <a:ext cx="671979" cy="1138773"/>
            </a:xfrm>
            <a:prstGeom prst="rect">
              <a:avLst/>
            </a:prstGeom>
            <a:noFill/>
          </p:spPr>
          <p:txBody>
            <a:bodyPr wrap="none" rtlCol="0">
              <a:spAutoFit/>
            </a:bodyPr>
            <a:lstStyle/>
            <a:p>
              <a:pPr algn="ctr"/>
              <a:r>
                <a:rPr lang="en-US" dirty="0" smtClean="0"/>
                <a:t>15</a:t>
              </a:r>
            </a:p>
            <a:p>
              <a:pPr algn="ctr"/>
              <a:r>
                <a:rPr lang="en-US" dirty="0"/>
                <a:t>d</a:t>
              </a:r>
              <a:r>
                <a:rPr lang="en-US" dirty="0" smtClean="0"/>
                <a:t>ays</a:t>
              </a:r>
            </a:p>
            <a:p>
              <a:pPr algn="ctr"/>
              <a:r>
                <a:rPr lang="en-US" sz="3200" dirty="0" smtClean="0"/>
                <a:t>→</a:t>
              </a:r>
              <a:endParaRPr lang="en-US" sz="3200" dirty="0"/>
            </a:p>
          </p:txBody>
        </p:sp>
      </p:grpSp>
      <p:sp>
        <p:nvSpPr>
          <p:cNvPr id="8" name="TextBox 7"/>
          <p:cNvSpPr txBox="1"/>
          <p:nvPr/>
        </p:nvSpPr>
        <p:spPr>
          <a:xfrm>
            <a:off x="2587752" y="1449786"/>
            <a:ext cx="6164829" cy="861774"/>
          </a:xfrm>
          <a:prstGeom prst="rect">
            <a:avLst/>
          </a:prstGeom>
          <a:noFill/>
        </p:spPr>
        <p:txBody>
          <a:bodyPr wrap="none" rtlCol="0">
            <a:spAutoFit/>
          </a:bodyPr>
          <a:lstStyle/>
          <a:p>
            <a:r>
              <a:rPr lang="en-US" sz="2000" dirty="0" err="1">
                <a:solidFill>
                  <a:srgbClr val="0070C0"/>
                </a:solidFill>
              </a:rPr>
              <a:t>Zelboraf</a:t>
            </a:r>
            <a:r>
              <a:rPr lang="en-US" sz="2000" dirty="0" smtClean="0">
                <a:solidFill>
                  <a:srgbClr val="0070C0"/>
                </a:solidFill>
              </a:rPr>
              <a:t>® for BRAF positive metastatic melanoma</a:t>
            </a:r>
          </a:p>
          <a:p>
            <a:pPr>
              <a:lnSpc>
                <a:spcPct val="150000"/>
              </a:lnSpc>
            </a:pPr>
            <a:r>
              <a:rPr lang="en-US" sz="2000" dirty="0" smtClean="0">
                <a:solidFill>
                  <a:srgbClr val="0070C0"/>
                </a:solidFill>
              </a:rPr>
              <a:t>PLX3397 for </a:t>
            </a:r>
            <a:r>
              <a:rPr lang="en-US" sz="2000" dirty="0" err="1" smtClean="0">
                <a:solidFill>
                  <a:srgbClr val="0070C0"/>
                </a:solidFill>
              </a:rPr>
              <a:t>Tenosynovial</a:t>
            </a:r>
            <a:r>
              <a:rPr lang="en-US" sz="2000" dirty="0" smtClean="0">
                <a:solidFill>
                  <a:srgbClr val="0070C0"/>
                </a:solidFill>
              </a:rPr>
              <a:t> </a:t>
            </a:r>
            <a:r>
              <a:rPr lang="en-US" sz="2000" dirty="0">
                <a:solidFill>
                  <a:srgbClr val="0070C0"/>
                </a:solidFill>
              </a:rPr>
              <a:t>Giant Cell Tumor (TGCT) </a:t>
            </a:r>
          </a:p>
        </p:txBody>
      </p:sp>
      <p:pic>
        <p:nvPicPr>
          <p:cNvPr id="56324" name="Picture 4" descr="Image result for Daiichi Sankyo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59" y="2029429"/>
            <a:ext cx="992932" cy="973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6908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2"/>
          <p:cNvGrpSpPr>
            <a:grpSpLocks/>
          </p:cNvGrpSpPr>
          <p:nvPr/>
        </p:nvGrpSpPr>
        <p:grpSpPr bwMode="auto">
          <a:xfrm>
            <a:off x="552450" y="533400"/>
            <a:ext cx="7905750" cy="5280025"/>
            <a:chOff x="348" y="336"/>
            <a:chExt cx="4980" cy="3326"/>
          </a:xfrm>
        </p:grpSpPr>
        <p:sp>
          <p:nvSpPr>
            <p:cNvPr id="82949" name="Rectangle 3"/>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2950" name="Line 4"/>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2951" name="Oval 5"/>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2952" name="Oval 6"/>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2953" name="Line 7"/>
            <p:cNvSpPr>
              <a:spLocks noChangeShapeType="1"/>
            </p:cNvSpPr>
            <p:nvPr/>
          </p:nvSpPr>
          <p:spPr bwMode="auto">
            <a:xfrm>
              <a:off x="384" y="1920"/>
              <a:ext cx="244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2954" name="Line 8"/>
            <p:cNvSpPr>
              <a:spLocks noChangeShapeType="1"/>
            </p:cNvSpPr>
            <p:nvPr/>
          </p:nvSpPr>
          <p:spPr bwMode="auto">
            <a:xfrm>
              <a:off x="384" y="3120"/>
              <a:ext cx="312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2955" name="Line 9"/>
            <p:cNvSpPr>
              <a:spLocks noChangeShapeType="1"/>
            </p:cNvSpPr>
            <p:nvPr/>
          </p:nvSpPr>
          <p:spPr bwMode="auto">
            <a:xfrm flipV="1">
              <a:off x="2832" y="336"/>
              <a:ext cx="1824" cy="158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2956" name="Line 10"/>
            <p:cNvSpPr>
              <a:spLocks noChangeShapeType="1"/>
            </p:cNvSpPr>
            <p:nvPr/>
          </p:nvSpPr>
          <p:spPr bwMode="auto">
            <a:xfrm flipV="1">
              <a:off x="3504" y="1536"/>
              <a:ext cx="1824" cy="158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2957" name="Line 11"/>
            <p:cNvSpPr>
              <a:spLocks noChangeShapeType="1"/>
            </p:cNvSpPr>
            <p:nvPr/>
          </p:nvSpPr>
          <p:spPr bwMode="auto">
            <a:xfrm flipH="1">
              <a:off x="384" y="2832"/>
              <a:ext cx="624" cy="0"/>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2958" name="Text Box 12"/>
            <p:cNvSpPr txBox="1">
              <a:spLocks noChangeArrowheads="1"/>
            </p:cNvSpPr>
            <p:nvPr/>
          </p:nvSpPr>
          <p:spPr bwMode="auto">
            <a:xfrm>
              <a:off x="348" y="2496"/>
              <a:ext cx="7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to source</a:t>
              </a:r>
            </a:p>
          </p:txBody>
        </p:sp>
        <p:sp>
          <p:nvSpPr>
            <p:cNvPr id="82959" name="Text Box 13"/>
            <p:cNvSpPr txBox="1">
              <a:spLocks noChangeArrowheads="1"/>
            </p:cNvSpPr>
            <p:nvPr/>
          </p:nvSpPr>
          <p:spPr bwMode="auto">
            <a:xfrm rot="-2388334">
              <a:off x="4320" y="864"/>
              <a:ext cx="7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to detector</a:t>
              </a:r>
            </a:p>
          </p:txBody>
        </p:sp>
        <p:sp>
          <p:nvSpPr>
            <p:cNvPr id="82960" name="Line 14"/>
            <p:cNvSpPr>
              <a:spLocks noChangeShapeType="1"/>
            </p:cNvSpPr>
            <p:nvPr/>
          </p:nvSpPr>
          <p:spPr bwMode="auto">
            <a:xfrm flipV="1">
              <a:off x="4560" y="960"/>
              <a:ext cx="528" cy="432"/>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2961" name="Line 15"/>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2962" name="Text Box 16"/>
            <p:cNvSpPr txBox="1">
              <a:spLocks noChangeArrowheads="1"/>
            </p:cNvSpPr>
            <p:nvPr/>
          </p:nvSpPr>
          <p:spPr bwMode="auto">
            <a:xfrm rot="-1882992">
              <a:off x="3163" y="2349"/>
              <a:ext cx="2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smtClean="0">
                  <a:solidFill>
                    <a:srgbClr val="808080"/>
                  </a:solidFill>
                </a:rPr>
                <a:t>d</a:t>
              </a:r>
            </a:p>
          </p:txBody>
        </p:sp>
        <p:cxnSp>
          <p:nvCxnSpPr>
            <p:cNvPr id="82963" name="AutoShape 17"/>
            <p:cNvCxnSpPr>
              <a:cxnSpLocks noChangeShapeType="1"/>
            </p:cNvCxnSpPr>
            <p:nvPr/>
          </p:nvCxnSpPr>
          <p:spPr bwMode="auto">
            <a:xfrm rot="5400000" flipH="1">
              <a:off x="3096" y="3240"/>
              <a:ext cx="336" cy="288"/>
            </a:xfrm>
            <a:prstGeom prst="curvedConnector3">
              <a:avLst>
                <a:gd name="adj1" fmla="val 10116"/>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964" name="Text Box 18"/>
            <p:cNvSpPr txBox="1">
              <a:spLocks noChangeArrowheads="1"/>
            </p:cNvSpPr>
            <p:nvPr/>
          </p:nvSpPr>
          <p:spPr bwMode="auto">
            <a:xfrm>
              <a:off x="3398" y="3431"/>
              <a:ext cx="5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d</a:t>
              </a:r>
              <a:r>
                <a:rPr lang="en-US" altLang="en-US" smtClean="0">
                  <a:solidFill>
                    <a:srgbClr val="000000"/>
                  </a:solidFill>
                  <a:cs typeface="Arial" charset="0"/>
                </a:rPr>
                <a:t>∙</a:t>
              </a:r>
              <a:r>
                <a:rPr lang="en-US" altLang="en-US" smtClean="0">
                  <a:solidFill>
                    <a:srgbClr val="000000"/>
                  </a:solidFill>
                </a:rPr>
                <a:t>sin(</a:t>
              </a:r>
              <a:r>
                <a:rPr lang="el-GR" altLang="en-US" smtClean="0">
                  <a:solidFill>
                    <a:srgbClr val="000000"/>
                  </a:solidFill>
                  <a:cs typeface="Arial" charset="0"/>
                </a:rPr>
                <a:t>θ</a:t>
              </a:r>
              <a:r>
                <a:rPr lang="en-US" altLang="en-US" smtClean="0">
                  <a:solidFill>
                    <a:srgbClr val="000000"/>
                  </a:solidFill>
                  <a:cs typeface="Arial" charset="0"/>
                </a:rPr>
                <a:t>)</a:t>
              </a:r>
              <a:endParaRPr lang="el-GR" altLang="en-US" smtClean="0">
                <a:solidFill>
                  <a:srgbClr val="000000"/>
                </a:solidFill>
                <a:cs typeface="Arial" charset="0"/>
              </a:endParaRPr>
            </a:p>
          </p:txBody>
        </p:sp>
        <p:sp>
          <p:nvSpPr>
            <p:cNvPr id="82965" name="Arc 19"/>
            <p:cNvSpPr>
              <a:spLocks/>
            </p:cNvSpPr>
            <p:nvPr/>
          </p:nvSpPr>
          <p:spPr bwMode="auto">
            <a:xfrm rot="670182" flipV="1">
              <a:off x="2832" y="2015"/>
              <a:ext cx="194" cy="287"/>
            </a:xfrm>
            <a:custGeom>
              <a:avLst/>
              <a:gdLst>
                <a:gd name="T0" fmla="*/ 26 w 14629"/>
                <a:gd name="T1" fmla="*/ 0 h 21513"/>
                <a:gd name="T2" fmla="*/ 194 w 14629"/>
                <a:gd name="T3" fmla="*/ 75 h 21513"/>
                <a:gd name="T4" fmla="*/ 0 w 14629"/>
                <a:gd name="T5" fmla="*/ 287 h 21513"/>
                <a:gd name="T6" fmla="*/ 0 60000 65536"/>
                <a:gd name="T7" fmla="*/ 0 60000 65536"/>
                <a:gd name="T8" fmla="*/ 0 60000 65536"/>
              </a:gdLst>
              <a:ahLst/>
              <a:cxnLst>
                <a:cxn ang="T6">
                  <a:pos x="T0" y="T1"/>
                </a:cxn>
                <a:cxn ang="T7">
                  <a:pos x="T2" y="T3"/>
                </a:cxn>
                <a:cxn ang="T8">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lnTo>
                    <a:pt x="1939" y="0"/>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82966" name="Text Box 20"/>
            <p:cNvSpPr txBox="1">
              <a:spLocks noChangeArrowheads="1"/>
            </p:cNvSpPr>
            <p:nvPr/>
          </p:nvSpPr>
          <p:spPr bwMode="auto">
            <a:xfrm>
              <a:off x="2802" y="2078"/>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n-US" smtClean="0">
                  <a:solidFill>
                    <a:srgbClr val="808080"/>
                  </a:solidFill>
                  <a:cs typeface="Arial" charset="0"/>
                </a:rPr>
                <a:t>θ</a:t>
              </a:r>
            </a:p>
          </p:txBody>
        </p:sp>
        <p:sp>
          <p:nvSpPr>
            <p:cNvPr id="82967" name="Text Box 21"/>
            <p:cNvSpPr txBox="1">
              <a:spLocks noChangeArrowheads="1"/>
            </p:cNvSpPr>
            <p:nvPr/>
          </p:nvSpPr>
          <p:spPr bwMode="auto">
            <a:xfrm>
              <a:off x="2964" y="1833"/>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atom #1</a:t>
              </a:r>
            </a:p>
          </p:txBody>
        </p:sp>
        <p:sp>
          <p:nvSpPr>
            <p:cNvPr id="82968" name="Text Box 22"/>
            <p:cNvSpPr txBox="1">
              <a:spLocks noChangeArrowheads="1"/>
            </p:cNvSpPr>
            <p:nvPr/>
          </p:nvSpPr>
          <p:spPr bwMode="auto">
            <a:xfrm>
              <a:off x="3636" y="3033"/>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atom #2</a:t>
              </a:r>
            </a:p>
          </p:txBody>
        </p:sp>
      </p:grpSp>
      <p:sp>
        <p:nvSpPr>
          <p:cNvPr id="82947" name="Text Box 23"/>
          <p:cNvSpPr txBox="1">
            <a:spLocks noChangeArrowheads="1"/>
          </p:cNvSpPr>
          <p:nvPr/>
        </p:nvSpPr>
        <p:spPr bwMode="auto">
          <a:xfrm>
            <a:off x="398463" y="269875"/>
            <a:ext cx="3956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5400" smtClean="0">
                <a:solidFill>
                  <a:srgbClr val="000000"/>
                </a:solidFill>
              </a:rPr>
              <a:t>Bragg’s Law</a:t>
            </a:r>
          </a:p>
        </p:txBody>
      </p:sp>
      <p:sp>
        <p:nvSpPr>
          <p:cNvPr id="198680"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smtClean="0">
                <a:solidFill>
                  <a:srgbClr val="000000"/>
                </a:solidFill>
              </a:rPr>
              <a:t>n</a:t>
            </a:r>
            <a:r>
              <a:rPr lang="el-GR" altLang="en-US" sz="2800" b="1" smtClean="0">
                <a:solidFill>
                  <a:srgbClr val="000000"/>
                </a:solidFill>
                <a:cs typeface="Arial" charset="0"/>
              </a:rPr>
              <a:t>λ</a:t>
            </a:r>
            <a:r>
              <a:rPr lang="en-US" altLang="en-US" sz="2800" b="1" smtClean="0">
                <a:solidFill>
                  <a:srgbClr val="000000"/>
                </a:solidFill>
                <a:cs typeface="Arial" charset="0"/>
              </a:rPr>
              <a:t> = 2d sin(</a:t>
            </a:r>
            <a:r>
              <a:rPr lang="el-GR" altLang="en-US" sz="2800" b="1" smtClean="0">
                <a:solidFill>
                  <a:srgbClr val="000000"/>
                </a:solidFill>
                <a:cs typeface="Arial" charset="0"/>
              </a:rPr>
              <a:t>θ</a:t>
            </a:r>
            <a:r>
              <a:rPr lang="en-US" altLang="en-US" sz="2800" b="1" smtClean="0">
                <a:solidFill>
                  <a:srgbClr val="000000"/>
                </a:solidFill>
                <a:cs typeface="Arial" charset="0"/>
              </a:rPr>
              <a:t>)</a:t>
            </a:r>
            <a:endParaRPr lang="el-GR" altLang="en-US" sz="2800" b="1" smtClean="0">
              <a:solidFill>
                <a:srgbClr val="000000"/>
              </a:solidFill>
              <a:cs typeface="Arial" charset="0"/>
            </a:endParaRPr>
          </a:p>
        </p:txBody>
      </p:sp>
    </p:spTree>
    <p:extLst>
      <p:ext uri="{BB962C8B-B14F-4D97-AF65-F5344CB8AC3E}">
        <p14:creationId xmlns:p14="http://schemas.microsoft.com/office/powerpoint/2010/main" val="34327416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98680"/>
                                        </p:tgtEl>
                                        <p:attrNameLst>
                                          <p:attrName>style.visibility</p:attrName>
                                        </p:attrNameLst>
                                      </p:cBhvr>
                                      <p:to>
                                        <p:strVal val="visible"/>
                                      </p:to>
                                    </p:set>
                                    <p:anim from="(-#ppt_w/2)" to="(#ppt_x)" calcmode="lin" valueType="num">
                                      <p:cBhvr>
                                        <p:cTn id="7" dur="300" fill="hold">
                                          <p:stCondLst>
                                            <p:cond delay="0"/>
                                          </p:stCondLst>
                                        </p:cTn>
                                        <p:tgtEl>
                                          <p:spTgt spid="198680"/>
                                        </p:tgtEl>
                                        <p:attrNameLst>
                                          <p:attrName>ppt_x</p:attrName>
                                        </p:attrNameLst>
                                      </p:cBhvr>
                                    </p:anim>
                                    <p:anim from="0" to="-1.0" calcmode="lin" valueType="num">
                                      <p:cBhvr>
                                        <p:cTn id="8" dur="100" decel="50000" autoRev="1" fill="hold">
                                          <p:stCondLst>
                                            <p:cond delay="300"/>
                                          </p:stCondLst>
                                        </p:cTn>
                                        <p:tgtEl>
                                          <p:spTgt spid="198680"/>
                                        </p:tgtEl>
                                        <p:attrNameLst>
                                          <p:attrName>xshear</p:attrName>
                                        </p:attrNameLst>
                                      </p:cBhvr>
                                    </p:anim>
                                    <p:animScale>
                                      <p:cBhvr>
                                        <p:cTn id="9" dur="100" decel="100000" autoRev="1" fill="hold">
                                          <p:stCondLst>
                                            <p:cond delay="300"/>
                                          </p:stCondLst>
                                        </p:cTn>
                                        <p:tgtEl>
                                          <p:spTgt spid="198680"/>
                                        </p:tgtEl>
                                      </p:cBhvr>
                                      <p:from x="100000" y="100000"/>
                                      <p:to x="80000" y="100000"/>
                                    </p:animScale>
                                    <p:anim by="(#ppt_h/3+#ppt_w*0.1)" calcmode="lin" valueType="num">
                                      <p:cBhvr additive="sum">
                                        <p:cTn id="10" dur="100" decel="100000" autoRev="1" fill="hold">
                                          <p:stCondLst>
                                            <p:cond delay="300"/>
                                          </p:stCondLst>
                                        </p:cTn>
                                        <p:tgtEl>
                                          <p:spTgt spid="19868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8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4495800" y="4800600"/>
            <a:ext cx="152400" cy="152400"/>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3971" name="Oval 3"/>
          <p:cNvSpPr>
            <a:spLocks noChangeArrowheads="1"/>
          </p:cNvSpPr>
          <p:nvPr/>
        </p:nvSpPr>
        <p:spPr bwMode="auto">
          <a:xfrm>
            <a:off x="4265613" y="327025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3972" name="Oval 4"/>
          <p:cNvSpPr>
            <a:spLocks noChangeArrowheads="1"/>
          </p:cNvSpPr>
          <p:nvPr/>
        </p:nvSpPr>
        <p:spPr bwMode="auto">
          <a:xfrm>
            <a:off x="5308600" y="472440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3973" name="Line 5"/>
          <p:cNvSpPr>
            <a:spLocks noChangeShapeType="1"/>
          </p:cNvSpPr>
          <p:nvPr/>
        </p:nvSpPr>
        <p:spPr bwMode="auto">
          <a:xfrm>
            <a:off x="609600" y="3492500"/>
            <a:ext cx="3886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3974" name="Line 6"/>
          <p:cNvSpPr>
            <a:spLocks noChangeShapeType="1"/>
          </p:cNvSpPr>
          <p:nvPr/>
        </p:nvSpPr>
        <p:spPr bwMode="auto">
          <a:xfrm>
            <a:off x="609600" y="4953000"/>
            <a:ext cx="4953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3975" name="Line 7"/>
          <p:cNvSpPr>
            <a:spLocks noChangeShapeType="1"/>
          </p:cNvSpPr>
          <p:nvPr/>
        </p:nvSpPr>
        <p:spPr bwMode="auto">
          <a:xfrm flipV="1">
            <a:off x="5562600" y="1185863"/>
            <a:ext cx="1279525" cy="376713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3976" name="Line 8"/>
          <p:cNvSpPr>
            <a:spLocks noChangeShapeType="1"/>
          </p:cNvSpPr>
          <p:nvPr/>
        </p:nvSpPr>
        <p:spPr bwMode="auto">
          <a:xfrm flipH="1">
            <a:off x="609600" y="4495800"/>
            <a:ext cx="990600" cy="0"/>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3977" name="Text Box 9"/>
          <p:cNvSpPr txBox="1">
            <a:spLocks noChangeArrowheads="1"/>
          </p:cNvSpPr>
          <p:nvPr/>
        </p:nvSpPr>
        <p:spPr bwMode="auto">
          <a:xfrm>
            <a:off x="552450" y="3962400"/>
            <a:ext cx="1123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to source</a:t>
            </a:r>
          </a:p>
        </p:txBody>
      </p:sp>
      <p:grpSp>
        <p:nvGrpSpPr>
          <p:cNvPr id="83978" name="Group 10"/>
          <p:cNvGrpSpPr>
            <a:grpSpLocks/>
          </p:cNvGrpSpPr>
          <p:nvPr/>
        </p:nvGrpSpPr>
        <p:grpSpPr bwMode="auto">
          <a:xfrm rot="-1919995">
            <a:off x="5294313" y="1450975"/>
            <a:ext cx="1263650" cy="838200"/>
            <a:chOff x="4320" y="864"/>
            <a:chExt cx="796" cy="528"/>
          </a:xfrm>
        </p:grpSpPr>
        <p:sp>
          <p:nvSpPr>
            <p:cNvPr id="83992" name="Text Box 11"/>
            <p:cNvSpPr txBox="1">
              <a:spLocks noChangeArrowheads="1"/>
            </p:cNvSpPr>
            <p:nvPr/>
          </p:nvSpPr>
          <p:spPr bwMode="auto">
            <a:xfrm rot="-2388334">
              <a:off x="4320" y="864"/>
              <a:ext cx="7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to detector</a:t>
              </a:r>
            </a:p>
          </p:txBody>
        </p:sp>
        <p:sp>
          <p:nvSpPr>
            <p:cNvPr id="83993" name="Line 12"/>
            <p:cNvSpPr>
              <a:spLocks noChangeShapeType="1"/>
            </p:cNvSpPr>
            <p:nvPr/>
          </p:nvSpPr>
          <p:spPr bwMode="auto">
            <a:xfrm flipV="1">
              <a:off x="4560" y="960"/>
              <a:ext cx="528" cy="432"/>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grpSp>
        <p:nvGrpSpPr>
          <p:cNvPr id="83979" name="Group 13"/>
          <p:cNvGrpSpPr>
            <a:grpSpLocks/>
          </p:cNvGrpSpPr>
          <p:nvPr/>
        </p:nvGrpSpPr>
        <p:grpSpPr bwMode="auto">
          <a:xfrm>
            <a:off x="4492625" y="3486150"/>
            <a:ext cx="1069975" cy="1466850"/>
            <a:chOff x="2830" y="2196"/>
            <a:chExt cx="674" cy="924"/>
          </a:xfrm>
        </p:grpSpPr>
        <p:sp>
          <p:nvSpPr>
            <p:cNvPr id="83990" name="Line 14"/>
            <p:cNvSpPr>
              <a:spLocks noChangeShapeType="1"/>
            </p:cNvSpPr>
            <p:nvPr/>
          </p:nvSpPr>
          <p:spPr bwMode="auto">
            <a:xfrm>
              <a:off x="2832" y="2199"/>
              <a:ext cx="0" cy="921"/>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3991" name="Line 15"/>
            <p:cNvSpPr>
              <a:spLocks noChangeShapeType="1"/>
            </p:cNvSpPr>
            <p:nvPr/>
          </p:nvSpPr>
          <p:spPr bwMode="auto">
            <a:xfrm>
              <a:off x="2830" y="2196"/>
              <a:ext cx="674" cy="924"/>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sp>
        <p:nvSpPr>
          <p:cNvPr id="83980" name="Text Box 16"/>
          <p:cNvSpPr txBox="1">
            <a:spLocks noChangeArrowheads="1"/>
          </p:cNvSpPr>
          <p:nvPr/>
        </p:nvSpPr>
        <p:spPr bwMode="auto">
          <a:xfrm rot="-1882992">
            <a:off x="5100638" y="3875088"/>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smtClean="0">
                <a:solidFill>
                  <a:srgbClr val="808080"/>
                </a:solidFill>
              </a:rPr>
              <a:t>d</a:t>
            </a:r>
          </a:p>
        </p:txBody>
      </p:sp>
      <p:cxnSp>
        <p:nvCxnSpPr>
          <p:cNvPr id="83981" name="AutoShape 17"/>
          <p:cNvCxnSpPr>
            <a:cxnSpLocks noChangeShapeType="1"/>
          </p:cNvCxnSpPr>
          <p:nvPr/>
        </p:nvCxnSpPr>
        <p:spPr bwMode="auto">
          <a:xfrm rot="5400000" flipH="1">
            <a:off x="4914900" y="5143500"/>
            <a:ext cx="533400" cy="457200"/>
          </a:xfrm>
          <a:prstGeom prst="curvedConnector3">
            <a:avLst>
              <a:gd name="adj1" fmla="val 10116"/>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982" name="Text Box 18"/>
          <p:cNvSpPr txBox="1">
            <a:spLocks noChangeArrowheads="1"/>
          </p:cNvSpPr>
          <p:nvPr/>
        </p:nvSpPr>
        <p:spPr bwMode="auto">
          <a:xfrm>
            <a:off x="5394325" y="5446713"/>
            <a:ext cx="946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d</a:t>
            </a:r>
            <a:r>
              <a:rPr lang="en-US" altLang="en-US" smtClean="0">
                <a:solidFill>
                  <a:srgbClr val="000000"/>
                </a:solidFill>
                <a:cs typeface="Arial" charset="0"/>
              </a:rPr>
              <a:t>∙</a:t>
            </a:r>
            <a:r>
              <a:rPr lang="en-US" altLang="en-US" smtClean="0">
                <a:solidFill>
                  <a:srgbClr val="000000"/>
                </a:solidFill>
              </a:rPr>
              <a:t>sin(</a:t>
            </a:r>
            <a:r>
              <a:rPr lang="el-GR" altLang="en-US" smtClean="0">
                <a:solidFill>
                  <a:srgbClr val="000000"/>
                </a:solidFill>
                <a:cs typeface="Arial" charset="0"/>
              </a:rPr>
              <a:t>θ</a:t>
            </a:r>
            <a:r>
              <a:rPr lang="en-US" altLang="en-US" smtClean="0">
                <a:solidFill>
                  <a:srgbClr val="000000"/>
                </a:solidFill>
                <a:cs typeface="Arial" charset="0"/>
              </a:rPr>
              <a:t>)</a:t>
            </a:r>
            <a:endParaRPr lang="el-GR" altLang="en-US" smtClean="0">
              <a:solidFill>
                <a:srgbClr val="000000"/>
              </a:solidFill>
              <a:cs typeface="Arial" charset="0"/>
            </a:endParaRPr>
          </a:p>
        </p:txBody>
      </p:sp>
      <p:sp>
        <p:nvSpPr>
          <p:cNvPr id="83983" name="Arc 19"/>
          <p:cNvSpPr>
            <a:spLocks/>
          </p:cNvSpPr>
          <p:nvPr/>
        </p:nvSpPr>
        <p:spPr bwMode="auto">
          <a:xfrm rot="670182" flipV="1">
            <a:off x="4495800" y="3648075"/>
            <a:ext cx="360363" cy="455613"/>
          </a:xfrm>
          <a:custGeom>
            <a:avLst/>
            <a:gdLst>
              <a:gd name="T0" fmla="*/ 40857 w 17111"/>
              <a:gd name="T1" fmla="*/ 0 h 21513"/>
              <a:gd name="T2" fmla="*/ 360363 w 17111"/>
              <a:gd name="T3" fmla="*/ 176438 h 21513"/>
              <a:gd name="T4" fmla="*/ 0 w 17111"/>
              <a:gd name="T5" fmla="*/ 455613 h 21513"/>
              <a:gd name="T6" fmla="*/ 0 60000 65536"/>
              <a:gd name="T7" fmla="*/ 0 60000 65536"/>
              <a:gd name="T8" fmla="*/ 0 60000 65536"/>
            </a:gdLst>
            <a:ahLst/>
            <a:cxnLst>
              <a:cxn ang="T6">
                <a:pos x="T0" y="T1"/>
              </a:cxn>
              <a:cxn ang="T7">
                <a:pos x="T2" y="T3"/>
              </a:cxn>
              <a:cxn ang="T8">
                <a:pos x="T4" y="T5"/>
              </a:cxn>
            </a:cxnLst>
            <a:rect l="0" t="0" r="r" b="b"/>
            <a:pathLst>
              <a:path w="17111" h="21513" fill="none" extrusionOk="0">
                <a:moveTo>
                  <a:pt x="1939" y="0"/>
                </a:moveTo>
                <a:cubicBezTo>
                  <a:pt x="7937" y="541"/>
                  <a:pt x="13436" y="3560"/>
                  <a:pt x="17111" y="8330"/>
                </a:cubicBezTo>
              </a:path>
              <a:path w="17111" h="21513" stroke="0" extrusionOk="0">
                <a:moveTo>
                  <a:pt x="1939" y="0"/>
                </a:moveTo>
                <a:cubicBezTo>
                  <a:pt x="7937" y="541"/>
                  <a:pt x="13436" y="3560"/>
                  <a:pt x="17111" y="8330"/>
                </a:cubicBezTo>
                <a:lnTo>
                  <a:pt x="0" y="21513"/>
                </a:lnTo>
                <a:lnTo>
                  <a:pt x="1939" y="0"/>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83984" name="Text Box 20"/>
          <p:cNvSpPr txBox="1">
            <a:spLocks noChangeArrowheads="1"/>
          </p:cNvSpPr>
          <p:nvPr/>
        </p:nvSpPr>
        <p:spPr bwMode="auto">
          <a:xfrm>
            <a:off x="4445000" y="367665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n-US" smtClean="0">
                <a:solidFill>
                  <a:srgbClr val="808080"/>
                </a:solidFill>
                <a:cs typeface="Arial" charset="0"/>
              </a:rPr>
              <a:t>θ</a:t>
            </a:r>
          </a:p>
        </p:txBody>
      </p:sp>
      <p:sp>
        <p:nvSpPr>
          <p:cNvPr id="83985" name="Text Box 21"/>
          <p:cNvSpPr txBox="1">
            <a:spLocks noChangeArrowheads="1"/>
          </p:cNvSpPr>
          <p:nvPr/>
        </p:nvSpPr>
        <p:spPr bwMode="auto">
          <a:xfrm>
            <a:off x="4705350" y="327501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atom #1</a:t>
            </a:r>
          </a:p>
        </p:txBody>
      </p:sp>
      <p:sp>
        <p:nvSpPr>
          <p:cNvPr id="83986" name="Text Box 22"/>
          <p:cNvSpPr txBox="1">
            <a:spLocks noChangeArrowheads="1"/>
          </p:cNvSpPr>
          <p:nvPr/>
        </p:nvSpPr>
        <p:spPr bwMode="auto">
          <a:xfrm>
            <a:off x="5772150" y="4814888"/>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atom #2</a:t>
            </a:r>
          </a:p>
        </p:txBody>
      </p:sp>
      <p:sp>
        <p:nvSpPr>
          <p:cNvPr id="83987" name="Text Box 23"/>
          <p:cNvSpPr txBox="1">
            <a:spLocks noChangeArrowheads="1"/>
          </p:cNvSpPr>
          <p:nvPr/>
        </p:nvSpPr>
        <p:spPr bwMode="auto">
          <a:xfrm>
            <a:off x="398463" y="269875"/>
            <a:ext cx="3956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5400" smtClean="0">
                <a:solidFill>
                  <a:srgbClr val="000000"/>
                </a:solidFill>
              </a:rPr>
              <a:t>Bragg’s Law</a:t>
            </a:r>
          </a:p>
        </p:txBody>
      </p:sp>
      <p:sp>
        <p:nvSpPr>
          <p:cNvPr id="83988"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smtClean="0">
                <a:solidFill>
                  <a:srgbClr val="000000"/>
                </a:solidFill>
              </a:rPr>
              <a:t>n</a:t>
            </a:r>
            <a:r>
              <a:rPr lang="el-GR" altLang="en-US" sz="2800" b="1" smtClean="0">
                <a:solidFill>
                  <a:srgbClr val="000000"/>
                </a:solidFill>
                <a:cs typeface="Arial" charset="0"/>
              </a:rPr>
              <a:t>λ</a:t>
            </a:r>
            <a:r>
              <a:rPr lang="en-US" altLang="en-US" sz="2800" b="1" smtClean="0">
                <a:solidFill>
                  <a:srgbClr val="000000"/>
                </a:solidFill>
                <a:cs typeface="Arial" charset="0"/>
              </a:rPr>
              <a:t> = 2d sin(</a:t>
            </a:r>
            <a:r>
              <a:rPr lang="el-GR" altLang="en-US" sz="2800" b="1" smtClean="0">
                <a:solidFill>
                  <a:srgbClr val="000000"/>
                </a:solidFill>
                <a:cs typeface="Arial" charset="0"/>
              </a:rPr>
              <a:t>θ</a:t>
            </a:r>
            <a:r>
              <a:rPr lang="en-US" altLang="en-US" sz="2800" b="1" smtClean="0">
                <a:solidFill>
                  <a:srgbClr val="000000"/>
                </a:solidFill>
                <a:cs typeface="Arial" charset="0"/>
              </a:rPr>
              <a:t>)</a:t>
            </a:r>
            <a:endParaRPr lang="el-GR" altLang="en-US" sz="2800" b="1" smtClean="0">
              <a:solidFill>
                <a:srgbClr val="000000"/>
              </a:solidFill>
              <a:cs typeface="Arial" charset="0"/>
            </a:endParaRPr>
          </a:p>
        </p:txBody>
      </p:sp>
      <p:sp>
        <p:nvSpPr>
          <p:cNvPr id="83989" name="Line 25"/>
          <p:cNvSpPr>
            <a:spLocks noChangeShapeType="1"/>
          </p:cNvSpPr>
          <p:nvPr/>
        </p:nvSpPr>
        <p:spPr bwMode="auto">
          <a:xfrm flipV="1">
            <a:off x="4495800" y="663575"/>
            <a:ext cx="962025" cy="28321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Tree>
    <p:extLst>
      <p:ext uri="{BB962C8B-B14F-4D97-AF65-F5344CB8AC3E}">
        <p14:creationId xmlns:p14="http://schemas.microsoft.com/office/powerpoint/2010/main" val="28073326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wb_0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1" name="Picture 3" descr="wb_0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2" name="Picture 4" descr="wb_0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3" name="Picture 5" descr="wb_0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4" name="Picture 6" descr="wb_0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5" name="Picture 7" descr="wb_0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6" name="Picture 8" descr="wb_0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7" name="Picture 9" descr="wb_0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8" name="Picture 10" descr="wb_0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9" name="Picture 11" descr="wb_0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0" name="Picture 12" descr="wb_0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1" name="Picture 13" descr="wb_02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2" name="Picture 14" descr="wb_0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3" name="Picture 15" descr="wb_02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4" name="Picture 16" descr="wb_02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5" name="Picture 17" descr="wb_02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6" name="Picture 18" descr="wb_01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7" name="Picture 19" descr="wb_0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8" name="Picture 20" descr="wb_01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9" name="Picture 21" descr="wb_01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0" name="Picture 22" descr="wb_0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1" name="Picture 23" descr="wb_00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2" name="Picture 24" descr="wb_007"/>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3" name="Picture 25" descr="wb_00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4" name="Picture 26" descr="wb_00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5" name="Picture 27" descr="wb_00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20" name="AutoShape 28"/>
          <p:cNvSpPr>
            <a:spLocks noChangeArrowheads="1"/>
          </p:cNvSpPr>
          <p:nvPr/>
        </p:nvSpPr>
        <p:spPr bwMode="auto">
          <a:xfrm>
            <a:off x="304800" y="6248400"/>
            <a:ext cx="1905000" cy="304800"/>
          </a:xfrm>
          <a:prstGeom prst="parallelogram">
            <a:avLst>
              <a:gd name="adj" fmla="val 15625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5021" name="Freeform 29"/>
          <p:cNvSpPr>
            <a:spLocks/>
          </p:cNvSpPr>
          <p:nvPr/>
        </p:nvSpPr>
        <p:spPr bwMode="auto">
          <a:xfrm>
            <a:off x="1828800" y="6477000"/>
            <a:ext cx="609600" cy="330200"/>
          </a:xfrm>
          <a:custGeom>
            <a:avLst/>
            <a:gdLst>
              <a:gd name="T0" fmla="*/ 0 w 384"/>
              <a:gd name="T1" fmla="*/ 152400 h 208"/>
              <a:gd name="T2" fmla="*/ 304800 w 384"/>
              <a:gd name="T3" fmla="*/ 304800 h 208"/>
              <a:gd name="T4" fmla="*/ 609600 w 384"/>
              <a:gd name="T5" fmla="*/ 0 h 208"/>
              <a:gd name="T6" fmla="*/ 0 60000 65536"/>
              <a:gd name="T7" fmla="*/ 0 60000 65536"/>
              <a:gd name="T8" fmla="*/ 0 60000 65536"/>
            </a:gdLst>
            <a:ahLst/>
            <a:cxnLst>
              <a:cxn ang="T6">
                <a:pos x="T0" y="T1"/>
              </a:cxn>
              <a:cxn ang="T7">
                <a:pos x="T2" y="T3"/>
              </a:cxn>
              <a:cxn ang="T8">
                <a:pos x="T4" y="T5"/>
              </a:cxn>
            </a:cxnLst>
            <a:rect l="0" t="0" r="r" b="b"/>
            <a:pathLst>
              <a:path w="384" h="208">
                <a:moveTo>
                  <a:pt x="0" y="96"/>
                </a:moveTo>
                <a:cubicBezTo>
                  <a:pt x="64" y="152"/>
                  <a:pt x="128" y="208"/>
                  <a:pt x="192" y="192"/>
                </a:cubicBezTo>
                <a:cubicBezTo>
                  <a:pt x="256" y="176"/>
                  <a:pt x="320" y="88"/>
                  <a:pt x="384" y="0"/>
                </a:cubicBezTo>
              </a:path>
            </a:pathLst>
          </a:custGeom>
          <a:noFill/>
          <a:ln w="9525">
            <a:solidFill>
              <a:schemeClr val="tx1"/>
            </a:solidFill>
            <a:round/>
            <a:headEnd/>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nvGrpSpPr>
          <p:cNvPr id="201758" name="Group 30"/>
          <p:cNvGrpSpPr>
            <a:grpSpLocks/>
          </p:cNvGrpSpPr>
          <p:nvPr/>
        </p:nvGrpSpPr>
        <p:grpSpPr bwMode="auto">
          <a:xfrm>
            <a:off x="1066800" y="6273800"/>
            <a:ext cx="441325" cy="161925"/>
            <a:chOff x="672" y="3952"/>
            <a:chExt cx="278" cy="102"/>
          </a:xfrm>
        </p:grpSpPr>
        <p:sp>
          <p:nvSpPr>
            <p:cNvPr id="85080" name="AutoShape 31"/>
            <p:cNvSpPr>
              <a:spLocks noChangeArrowheads="1"/>
            </p:cNvSpPr>
            <p:nvPr/>
          </p:nvSpPr>
          <p:spPr bwMode="auto">
            <a:xfrm>
              <a:off x="672"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5081" name="AutoShape 32"/>
            <p:cNvSpPr>
              <a:spLocks noChangeArrowheads="1"/>
            </p:cNvSpPr>
            <p:nvPr/>
          </p:nvSpPr>
          <p:spPr bwMode="auto">
            <a:xfrm>
              <a:off x="864"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5082" name="AutoShape 33"/>
            <p:cNvSpPr>
              <a:spLocks noChangeArrowheads="1"/>
            </p:cNvSpPr>
            <p:nvPr/>
          </p:nvSpPr>
          <p:spPr bwMode="auto">
            <a:xfrm>
              <a:off x="809" y="3968"/>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grpSp>
        <p:nvGrpSpPr>
          <p:cNvPr id="201762" name="Group 34"/>
          <p:cNvGrpSpPr>
            <a:grpSpLocks/>
          </p:cNvGrpSpPr>
          <p:nvPr/>
        </p:nvGrpSpPr>
        <p:grpSpPr bwMode="auto">
          <a:xfrm>
            <a:off x="1066800" y="6251575"/>
            <a:ext cx="441325" cy="161925"/>
            <a:chOff x="672" y="3936"/>
            <a:chExt cx="278" cy="102"/>
          </a:xfrm>
        </p:grpSpPr>
        <p:sp>
          <p:nvSpPr>
            <p:cNvPr id="85077" name="AutoShape 3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5078" name="AutoShape 3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5079" name="AutoShape 3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grpSp>
        <p:nvGrpSpPr>
          <p:cNvPr id="201766" name="Group 38"/>
          <p:cNvGrpSpPr>
            <a:grpSpLocks/>
          </p:cNvGrpSpPr>
          <p:nvPr/>
        </p:nvGrpSpPr>
        <p:grpSpPr bwMode="auto">
          <a:xfrm>
            <a:off x="1068388" y="6234113"/>
            <a:ext cx="441325" cy="161925"/>
            <a:chOff x="672" y="3936"/>
            <a:chExt cx="278" cy="102"/>
          </a:xfrm>
        </p:grpSpPr>
        <p:sp>
          <p:nvSpPr>
            <p:cNvPr id="85074" name="AutoShape 3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5075" name="AutoShape 4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5076" name="AutoShape 4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grpSp>
        <p:nvGrpSpPr>
          <p:cNvPr id="201770" name="Group 42"/>
          <p:cNvGrpSpPr>
            <a:grpSpLocks/>
          </p:cNvGrpSpPr>
          <p:nvPr/>
        </p:nvGrpSpPr>
        <p:grpSpPr bwMode="auto">
          <a:xfrm>
            <a:off x="1068388" y="6205538"/>
            <a:ext cx="441325" cy="161925"/>
            <a:chOff x="672" y="3936"/>
            <a:chExt cx="278" cy="102"/>
          </a:xfrm>
        </p:grpSpPr>
        <p:sp>
          <p:nvSpPr>
            <p:cNvPr id="85071" name="AutoShape 4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5072" name="AutoShape 4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5073" name="AutoShape 4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grpSp>
        <p:nvGrpSpPr>
          <p:cNvPr id="201774" name="Group 46"/>
          <p:cNvGrpSpPr>
            <a:grpSpLocks/>
          </p:cNvGrpSpPr>
          <p:nvPr/>
        </p:nvGrpSpPr>
        <p:grpSpPr bwMode="auto">
          <a:xfrm>
            <a:off x="1068388" y="6169025"/>
            <a:ext cx="441325" cy="161925"/>
            <a:chOff x="672" y="3936"/>
            <a:chExt cx="278" cy="102"/>
          </a:xfrm>
        </p:grpSpPr>
        <p:sp>
          <p:nvSpPr>
            <p:cNvPr id="85068" name="AutoShape 4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5069" name="AutoShape 4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5070" name="AutoShape 4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grpSp>
        <p:nvGrpSpPr>
          <p:cNvPr id="201778" name="Group 50"/>
          <p:cNvGrpSpPr>
            <a:grpSpLocks/>
          </p:cNvGrpSpPr>
          <p:nvPr/>
        </p:nvGrpSpPr>
        <p:grpSpPr bwMode="auto">
          <a:xfrm>
            <a:off x="1068388" y="6115050"/>
            <a:ext cx="441325" cy="161925"/>
            <a:chOff x="672" y="3936"/>
            <a:chExt cx="278" cy="102"/>
          </a:xfrm>
        </p:grpSpPr>
        <p:sp>
          <p:nvSpPr>
            <p:cNvPr id="85065" name="AutoShape 51"/>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5066" name="AutoShape 52"/>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5067" name="AutoShape 53"/>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grpSp>
        <p:nvGrpSpPr>
          <p:cNvPr id="201782" name="Group 54"/>
          <p:cNvGrpSpPr>
            <a:grpSpLocks/>
          </p:cNvGrpSpPr>
          <p:nvPr/>
        </p:nvGrpSpPr>
        <p:grpSpPr bwMode="auto">
          <a:xfrm>
            <a:off x="1068388" y="6032500"/>
            <a:ext cx="441325" cy="161925"/>
            <a:chOff x="672" y="3936"/>
            <a:chExt cx="278" cy="102"/>
          </a:xfrm>
        </p:grpSpPr>
        <p:sp>
          <p:nvSpPr>
            <p:cNvPr id="85062" name="AutoShape 5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5063" name="AutoShape 5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5064" name="AutoShape 5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grpSp>
        <p:nvGrpSpPr>
          <p:cNvPr id="201786" name="Group 58"/>
          <p:cNvGrpSpPr>
            <a:grpSpLocks/>
          </p:cNvGrpSpPr>
          <p:nvPr/>
        </p:nvGrpSpPr>
        <p:grpSpPr bwMode="auto">
          <a:xfrm>
            <a:off x="1068388" y="5913438"/>
            <a:ext cx="441325" cy="161925"/>
            <a:chOff x="672" y="3936"/>
            <a:chExt cx="278" cy="102"/>
          </a:xfrm>
        </p:grpSpPr>
        <p:sp>
          <p:nvSpPr>
            <p:cNvPr id="85059" name="AutoShape 5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5060" name="AutoShape 6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5061" name="AutoShape 6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grpSp>
        <p:nvGrpSpPr>
          <p:cNvPr id="201790" name="Group 62"/>
          <p:cNvGrpSpPr>
            <a:grpSpLocks/>
          </p:cNvGrpSpPr>
          <p:nvPr/>
        </p:nvGrpSpPr>
        <p:grpSpPr bwMode="auto">
          <a:xfrm>
            <a:off x="1068388" y="5740400"/>
            <a:ext cx="441325" cy="161925"/>
            <a:chOff x="672" y="3936"/>
            <a:chExt cx="278" cy="102"/>
          </a:xfrm>
        </p:grpSpPr>
        <p:sp>
          <p:nvSpPr>
            <p:cNvPr id="85056" name="AutoShape 6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5057" name="AutoShape 6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5058" name="AutoShape 6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grpSp>
        <p:nvGrpSpPr>
          <p:cNvPr id="201794" name="Group 66"/>
          <p:cNvGrpSpPr>
            <a:grpSpLocks/>
          </p:cNvGrpSpPr>
          <p:nvPr/>
        </p:nvGrpSpPr>
        <p:grpSpPr bwMode="auto">
          <a:xfrm>
            <a:off x="1068388" y="5492750"/>
            <a:ext cx="441325" cy="161925"/>
            <a:chOff x="672" y="3936"/>
            <a:chExt cx="278" cy="102"/>
          </a:xfrm>
        </p:grpSpPr>
        <p:sp>
          <p:nvSpPr>
            <p:cNvPr id="85053" name="AutoShape 6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5054" name="AutoShape 6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5055" name="AutoShape 6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grpSp>
        <p:nvGrpSpPr>
          <p:cNvPr id="201798" name="Group 70"/>
          <p:cNvGrpSpPr>
            <a:grpSpLocks/>
          </p:cNvGrpSpPr>
          <p:nvPr/>
        </p:nvGrpSpPr>
        <p:grpSpPr bwMode="auto">
          <a:xfrm>
            <a:off x="1068388" y="5137150"/>
            <a:ext cx="441325" cy="161925"/>
            <a:chOff x="672" y="3936"/>
            <a:chExt cx="278" cy="102"/>
          </a:xfrm>
        </p:grpSpPr>
        <p:sp>
          <p:nvSpPr>
            <p:cNvPr id="85050" name="AutoShape 71"/>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5051" name="AutoShape 72"/>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5052" name="AutoShape 73"/>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grpSp>
        <p:nvGrpSpPr>
          <p:cNvPr id="201802" name="Group 74"/>
          <p:cNvGrpSpPr>
            <a:grpSpLocks/>
          </p:cNvGrpSpPr>
          <p:nvPr/>
        </p:nvGrpSpPr>
        <p:grpSpPr bwMode="auto">
          <a:xfrm>
            <a:off x="1068388" y="4633913"/>
            <a:ext cx="441325" cy="161925"/>
            <a:chOff x="672" y="3936"/>
            <a:chExt cx="278" cy="102"/>
          </a:xfrm>
        </p:grpSpPr>
        <p:sp>
          <p:nvSpPr>
            <p:cNvPr id="85047" name="AutoShape 7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5048" name="AutoShape 7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5049" name="AutoShape 7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grpSp>
        <p:nvGrpSpPr>
          <p:cNvPr id="201806" name="Group 78"/>
          <p:cNvGrpSpPr>
            <a:grpSpLocks/>
          </p:cNvGrpSpPr>
          <p:nvPr/>
        </p:nvGrpSpPr>
        <p:grpSpPr bwMode="auto">
          <a:xfrm>
            <a:off x="1068388" y="3902075"/>
            <a:ext cx="441325" cy="161925"/>
            <a:chOff x="672" y="3936"/>
            <a:chExt cx="278" cy="102"/>
          </a:xfrm>
        </p:grpSpPr>
        <p:sp>
          <p:nvSpPr>
            <p:cNvPr id="85044" name="AutoShape 7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5045" name="AutoShape 8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5046" name="AutoShape 8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grpSp>
        <p:nvGrpSpPr>
          <p:cNvPr id="201810" name="Group 82"/>
          <p:cNvGrpSpPr>
            <a:grpSpLocks/>
          </p:cNvGrpSpPr>
          <p:nvPr/>
        </p:nvGrpSpPr>
        <p:grpSpPr bwMode="auto">
          <a:xfrm>
            <a:off x="1068388" y="2841625"/>
            <a:ext cx="441325" cy="161925"/>
            <a:chOff x="672" y="3936"/>
            <a:chExt cx="278" cy="102"/>
          </a:xfrm>
        </p:grpSpPr>
        <p:sp>
          <p:nvSpPr>
            <p:cNvPr id="85041" name="AutoShape 8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5042" name="AutoShape 8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5043" name="AutoShape 8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grpSp>
        <p:nvGrpSpPr>
          <p:cNvPr id="201814" name="Group 86"/>
          <p:cNvGrpSpPr>
            <a:grpSpLocks/>
          </p:cNvGrpSpPr>
          <p:nvPr/>
        </p:nvGrpSpPr>
        <p:grpSpPr bwMode="auto">
          <a:xfrm>
            <a:off x="1068388" y="1323975"/>
            <a:ext cx="441325" cy="161925"/>
            <a:chOff x="672" y="3936"/>
            <a:chExt cx="278" cy="102"/>
          </a:xfrm>
        </p:grpSpPr>
        <p:sp>
          <p:nvSpPr>
            <p:cNvPr id="85038" name="AutoShape 8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5039" name="AutoShape 8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5040" name="AutoShape 8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sp>
        <p:nvSpPr>
          <p:cNvPr id="85037" name="Rectangle 90"/>
          <p:cNvSpPr>
            <a:spLocks noChangeArrowheads="1"/>
          </p:cNvSpPr>
          <p:nvPr/>
        </p:nvSpPr>
        <p:spPr bwMode="auto">
          <a:xfrm>
            <a:off x="2513013" y="227013"/>
            <a:ext cx="6399212" cy="6399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Tree>
    <p:extLst>
      <p:ext uri="{BB962C8B-B14F-4D97-AF65-F5344CB8AC3E}">
        <p14:creationId xmlns:p14="http://schemas.microsoft.com/office/powerpoint/2010/main" val="18062339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17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175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20175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0175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017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175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20175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0176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017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175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xit" presetSubtype="0" fill="hold" nodeType="clickEffect">
                                  <p:stCondLst>
                                    <p:cond delay="0"/>
                                  </p:stCondLst>
                                  <p:childTnLst>
                                    <p:set>
                                      <p:cBhvr>
                                        <p:cTn id="32" dur="1" fill="hold">
                                          <p:stCondLst>
                                            <p:cond delay="0"/>
                                          </p:stCondLst>
                                        </p:cTn>
                                        <p:tgtEl>
                                          <p:spTgt spid="20175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01766"/>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0177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175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20175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1770"/>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0177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1751"/>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nodeType="clickEffect">
                                  <p:stCondLst>
                                    <p:cond delay="0"/>
                                  </p:stCondLst>
                                  <p:childTnLst>
                                    <p:set>
                                      <p:cBhvr>
                                        <p:cTn id="52" dur="1" fill="hold">
                                          <p:stCondLst>
                                            <p:cond delay="0"/>
                                          </p:stCondLst>
                                        </p:cTn>
                                        <p:tgtEl>
                                          <p:spTgt spid="201751"/>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0177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0177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175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xit" presetSubtype="0" fill="hold" nodeType="clickEffect">
                                  <p:stCondLst>
                                    <p:cond delay="0"/>
                                  </p:stCondLst>
                                  <p:childTnLst>
                                    <p:set>
                                      <p:cBhvr>
                                        <p:cTn id="62" dur="1" fill="hold">
                                          <p:stCondLst>
                                            <p:cond delay="0"/>
                                          </p:stCondLst>
                                        </p:cTn>
                                        <p:tgtEl>
                                          <p:spTgt spid="201750"/>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0177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20178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0174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xit" presetSubtype="0" fill="hold" nodeType="clickEffect">
                                  <p:stCondLst>
                                    <p:cond delay="0"/>
                                  </p:stCondLst>
                                  <p:childTnLst>
                                    <p:set>
                                      <p:cBhvr>
                                        <p:cTn id="72" dur="1" fill="hold">
                                          <p:stCondLst>
                                            <p:cond delay="0"/>
                                          </p:stCondLst>
                                        </p:cTn>
                                        <p:tgtEl>
                                          <p:spTgt spid="201749"/>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201782"/>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20178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01748"/>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201748"/>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01786"/>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20179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01747"/>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xit" presetSubtype="0" fill="hold" nodeType="clickEffect">
                                  <p:stCondLst>
                                    <p:cond delay="0"/>
                                  </p:stCondLst>
                                  <p:childTnLst>
                                    <p:set>
                                      <p:cBhvr>
                                        <p:cTn id="92" dur="1" fill="hold">
                                          <p:stCondLst>
                                            <p:cond delay="0"/>
                                          </p:stCondLst>
                                        </p:cTn>
                                        <p:tgtEl>
                                          <p:spTgt spid="20174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01790"/>
                                        </p:tgtEl>
                                        <p:attrNameLst>
                                          <p:attrName>style.visibility</p:attrName>
                                        </p:attrNameLst>
                                      </p:cBhvr>
                                      <p:to>
                                        <p:strVal val="hidden"/>
                                      </p:to>
                                    </p:set>
                                  </p:childTnLst>
                                </p:cTn>
                              </p:par>
                              <p:par>
                                <p:cTn id="95" presetID="1" presetClass="entr" presetSubtype="0" fill="hold" nodeType="withEffect">
                                  <p:stCondLst>
                                    <p:cond delay="0"/>
                                  </p:stCondLst>
                                  <p:childTnLst>
                                    <p:set>
                                      <p:cBhvr>
                                        <p:cTn id="96" dur="1" fill="hold">
                                          <p:stCondLst>
                                            <p:cond delay="0"/>
                                          </p:stCondLst>
                                        </p:cTn>
                                        <p:tgtEl>
                                          <p:spTgt spid="201794"/>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01746"/>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xit" presetSubtype="0" fill="hold" nodeType="clickEffect">
                                  <p:stCondLst>
                                    <p:cond delay="0"/>
                                  </p:stCondLst>
                                  <p:childTnLst>
                                    <p:set>
                                      <p:cBhvr>
                                        <p:cTn id="102" dur="1" fill="hold">
                                          <p:stCondLst>
                                            <p:cond delay="0"/>
                                          </p:stCondLst>
                                        </p:cTn>
                                        <p:tgtEl>
                                          <p:spTgt spid="201746"/>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201794"/>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201798"/>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201745"/>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xit" presetSubtype="0" fill="hold" nodeType="clickEffect">
                                  <p:stCondLst>
                                    <p:cond delay="0"/>
                                  </p:stCondLst>
                                  <p:childTnLst>
                                    <p:set>
                                      <p:cBhvr>
                                        <p:cTn id="112" dur="1" fill="hold">
                                          <p:stCondLst>
                                            <p:cond delay="0"/>
                                          </p:stCondLst>
                                        </p:cTn>
                                        <p:tgtEl>
                                          <p:spTgt spid="201745"/>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201798"/>
                                        </p:tgtEl>
                                        <p:attrNameLst>
                                          <p:attrName>style.visibility</p:attrName>
                                        </p:attrNameLst>
                                      </p:cBhvr>
                                      <p:to>
                                        <p:strVal val="hidden"/>
                                      </p:to>
                                    </p:set>
                                  </p:childTnLst>
                                </p:cTn>
                              </p:par>
                              <p:par>
                                <p:cTn id="115" presetID="1" presetClass="entr" presetSubtype="0" fill="hold" nodeType="withEffect">
                                  <p:stCondLst>
                                    <p:cond delay="0"/>
                                  </p:stCondLst>
                                  <p:childTnLst>
                                    <p:set>
                                      <p:cBhvr>
                                        <p:cTn id="116" dur="1" fill="hold">
                                          <p:stCondLst>
                                            <p:cond delay="0"/>
                                          </p:stCondLst>
                                        </p:cTn>
                                        <p:tgtEl>
                                          <p:spTgt spid="201802"/>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201744"/>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xit" presetSubtype="0" fill="hold" nodeType="clickEffect">
                                  <p:stCondLst>
                                    <p:cond delay="0"/>
                                  </p:stCondLst>
                                  <p:childTnLst>
                                    <p:set>
                                      <p:cBhvr>
                                        <p:cTn id="122" dur="1" fill="hold">
                                          <p:stCondLst>
                                            <p:cond delay="0"/>
                                          </p:stCondLst>
                                        </p:cTn>
                                        <p:tgtEl>
                                          <p:spTgt spid="201744"/>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201802"/>
                                        </p:tgtEl>
                                        <p:attrNameLst>
                                          <p:attrName>style.visibility</p:attrName>
                                        </p:attrNameLst>
                                      </p:cBhvr>
                                      <p:to>
                                        <p:strVal val="hidden"/>
                                      </p:to>
                                    </p:set>
                                  </p:childTnLst>
                                </p:cTn>
                              </p:par>
                              <p:par>
                                <p:cTn id="125" presetID="1" presetClass="entr" presetSubtype="0" fill="hold" nodeType="withEffect">
                                  <p:stCondLst>
                                    <p:cond delay="0"/>
                                  </p:stCondLst>
                                  <p:childTnLst>
                                    <p:set>
                                      <p:cBhvr>
                                        <p:cTn id="126" dur="1" fill="hold">
                                          <p:stCondLst>
                                            <p:cond delay="0"/>
                                          </p:stCondLst>
                                        </p:cTn>
                                        <p:tgtEl>
                                          <p:spTgt spid="201806"/>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201743"/>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xit" presetSubtype="0" fill="hold" nodeType="clickEffect">
                                  <p:stCondLst>
                                    <p:cond delay="0"/>
                                  </p:stCondLst>
                                  <p:childTnLst>
                                    <p:set>
                                      <p:cBhvr>
                                        <p:cTn id="132" dur="1" fill="hold">
                                          <p:stCondLst>
                                            <p:cond delay="0"/>
                                          </p:stCondLst>
                                        </p:cTn>
                                        <p:tgtEl>
                                          <p:spTgt spid="201743"/>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201806"/>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201810"/>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201742"/>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xit" presetSubtype="0" fill="hold" nodeType="clickEffect">
                                  <p:stCondLst>
                                    <p:cond delay="0"/>
                                  </p:stCondLst>
                                  <p:childTnLst>
                                    <p:set>
                                      <p:cBhvr>
                                        <p:cTn id="142" dur="1" fill="hold">
                                          <p:stCondLst>
                                            <p:cond delay="0"/>
                                          </p:stCondLst>
                                        </p:cTn>
                                        <p:tgtEl>
                                          <p:spTgt spid="201742"/>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201810"/>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201814"/>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201741"/>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1" presetClass="exit" presetSubtype="0" fill="hold" nodeType="clickEffect">
                                  <p:stCondLst>
                                    <p:cond delay="0"/>
                                  </p:stCondLst>
                                  <p:childTnLst>
                                    <p:set>
                                      <p:cBhvr>
                                        <p:cTn id="152" dur="1" fill="hold">
                                          <p:stCondLst>
                                            <p:cond delay="0"/>
                                          </p:stCondLst>
                                        </p:cTn>
                                        <p:tgtEl>
                                          <p:spTgt spid="201741"/>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201814"/>
                                        </p:tgtEl>
                                        <p:attrNameLst>
                                          <p:attrName>style.visibility</p:attrName>
                                        </p:attrNameLst>
                                      </p:cBhvr>
                                      <p:to>
                                        <p:strVal val="hidden"/>
                                      </p:to>
                                    </p:set>
                                  </p:childTnLst>
                                </p:cTn>
                              </p:par>
                              <p:par>
                                <p:cTn id="155" presetID="1" presetClass="entr" presetSubtype="0" fill="hold" nodeType="withEffect">
                                  <p:stCondLst>
                                    <p:cond delay="0"/>
                                  </p:stCondLst>
                                  <p:childTnLst>
                                    <p:set>
                                      <p:cBhvr>
                                        <p:cTn id="156" dur="1" fill="hold">
                                          <p:stCondLst>
                                            <p:cond delay="0"/>
                                          </p:stCondLst>
                                        </p:cTn>
                                        <p:tgtEl>
                                          <p:spTgt spid="201740"/>
                                        </p:tgtEl>
                                        <p:attrNameLst>
                                          <p:attrName>style.visibility</p:attrName>
                                        </p:attrNameLst>
                                      </p:cBhvr>
                                      <p:to>
                                        <p:strVal val="visible"/>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1" presetClass="exit" presetSubtype="0" fill="hold" nodeType="clickEffect">
                                  <p:stCondLst>
                                    <p:cond delay="0"/>
                                  </p:stCondLst>
                                  <p:childTnLst>
                                    <p:set>
                                      <p:cBhvr>
                                        <p:cTn id="160" dur="1" fill="hold">
                                          <p:stCondLst>
                                            <p:cond delay="0"/>
                                          </p:stCondLst>
                                        </p:cTn>
                                        <p:tgtEl>
                                          <p:spTgt spid="201740"/>
                                        </p:tgtEl>
                                        <p:attrNameLst>
                                          <p:attrName>style.visibility</p:attrName>
                                        </p:attrNameLst>
                                      </p:cBhvr>
                                      <p:to>
                                        <p:strVal val="hidden"/>
                                      </p:to>
                                    </p:set>
                                  </p:childTnLst>
                                </p:cTn>
                              </p:par>
                              <p:par>
                                <p:cTn id="161" presetID="1" presetClass="entr" presetSubtype="0" fill="hold" nodeType="withEffect">
                                  <p:stCondLst>
                                    <p:cond delay="0"/>
                                  </p:stCondLst>
                                  <p:childTnLst>
                                    <p:set>
                                      <p:cBhvr>
                                        <p:cTn id="162" dur="1" fill="hold">
                                          <p:stCondLst>
                                            <p:cond delay="0"/>
                                          </p:stCondLst>
                                        </p:cTn>
                                        <p:tgtEl>
                                          <p:spTgt spid="201739"/>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xit" presetSubtype="0" fill="hold" nodeType="clickEffect">
                                  <p:stCondLst>
                                    <p:cond delay="0"/>
                                  </p:stCondLst>
                                  <p:childTnLst>
                                    <p:set>
                                      <p:cBhvr>
                                        <p:cTn id="166" dur="1" fill="hold">
                                          <p:stCondLst>
                                            <p:cond delay="0"/>
                                          </p:stCondLst>
                                        </p:cTn>
                                        <p:tgtEl>
                                          <p:spTgt spid="201739"/>
                                        </p:tgtEl>
                                        <p:attrNameLst>
                                          <p:attrName>style.visibility</p:attrName>
                                        </p:attrNameLst>
                                      </p:cBhvr>
                                      <p:to>
                                        <p:strVal val="hidden"/>
                                      </p:to>
                                    </p:set>
                                  </p:childTnLst>
                                </p:cTn>
                              </p:par>
                              <p:par>
                                <p:cTn id="167" presetID="1" presetClass="entr" presetSubtype="0" fill="hold" nodeType="withEffect">
                                  <p:stCondLst>
                                    <p:cond delay="0"/>
                                  </p:stCondLst>
                                  <p:childTnLst>
                                    <p:set>
                                      <p:cBhvr>
                                        <p:cTn id="168" dur="1" fill="hold">
                                          <p:stCondLst>
                                            <p:cond delay="0"/>
                                          </p:stCondLst>
                                        </p:cTn>
                                        <p:tgtEl>
                                          <p:spTgt spid="201738"/>
                                        </p:tgtEl>
                                        <p:attrNameLst>
                                          <p:attrName>style.visibility</p:attrName>
                                        </p:attrNameLst>
                                      </p:cBhvr>
                                      <p:to>
                                        <p:strVal val="visible"/>
                                      </p:to>
                                    </p:set>
                                  </p:childTnLst>
                                </p:cTn>
                              </p:par>
                            </p:childTnLst>
                          </p:cTn>
                        </p:par>
                      </p:childTnLst>
                    </p:cTn>
                  </p:par>
                  <p:par>
                    <p:cTn id="169" fill="hold" nodeType="clickPar">
                      <p:stCondLst>
                        <p:cond delay="indefinite"/>
                      </p:stCondLst>
                      <p:childTnLst>
                        <p:par>
                          <p:cTn id="170" fill="hold" nodeType="withGroup">
                            <p:stCondLst>
                              <p:cond delay="0"/>
                            </p:stCondLst>
                            <p:childTnLst>
                              <p:par>
                                <p:cTn id="171" presetID="1" presetClass="exit" presetSubtype="0" fill="hold" nodeType="clickEffect">
                                  <p:stCondLst>
                                    <p:cond delay="0"/>
                                  </p:stCondLst>
                                  <p:childTnLst>
                                    <p:set>
                                      <p:cBhvr>
                                        <p:cTn id="172" dur="1" fill="hold">
                                          <p:stCondLst>
                                            <p:cond delay="0"/>
                                          </p:stCondLst>
                                        </p:cTn>
                                        <p:tgtEl>
                                          <p:spTgt spid="201738"/>
                                        </p:tgtEl>
                                        <p:attrNameLst>
                                          <p:attrName>style.visibility</p:attrName>
                                        </p:attrNameLst>
                                      </p:cBhvr>
                                      <p:to>
                                        <p:strVal val="hidden"/>
                                      </p:to>
                                    </p:set>
                                  </p:childTnLst>
                                </p:cTn>
                              </p:par>
                              <p:par>
                                <p:cTn id="173" presetID="1" presetClass="entr" presetSubtype="0" fill="hold" nodeType="withEffect">
                                  <p:stCondLst>
                                    <p:cond delay="0"/>
                                  </p:stCondLst>
                                  <p:childTnLst>
                                    <p:set>
                                      <p:cBhvr>
                                        <p:cTn id="174" dur="1" fill="hold">
                                          <p:stCondLst>
                                            <p:cond delay="0"/>
                                          </p:stCondLst>
                                        </p:cTn>
                                        <p:tgtEl>
                                          <p:spTgt spid="201737"/>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xit" presetSubtype="0" fill="hold" nodeType="clickEffect">
                                  <p:stCondLst>
                                    <p:cond delay="0"/>
                                  </p:stCondLst>
                                  <p:childTnLst>
                                    <p:set>
                                      <p:cBhvr>
                                        <p:cTn id="178" dur="1" fill="hold">
                                          <p:stCondLst>
                                            <p:cond delay="0"/>
                                          </p:stCondLst>
                                        </p:cTn>
                                        <p:tgtEl>
                                          <p:spTgt spid="201737"/>
                                        </p:tgtEl>
                                        <p:attrNameLst>
                                          <p:attrName>style.visibility</p:attrName>
                                        </p:attrNameLst>
                                      </p:cBhvr>
                                      <p:to>
                                        <p:strVal val="hidden"/>
                                      </p:to>
                                    </p:set>
                                  </p:childTnLst>
                                </p:cTn>
                              </p:par>
                              <p:par>
                                <p:cTn id="179" presetID="1" presetClass="entr" presetSubtype="0" fill="hold" nodeType="withEffect">
                                  <p:stCondLst>
                                    <p:cond delay="0"/>
                                  </p:stCondLst>
                                  <p:childTnLst>
                                    <p:set>
                                      <p:cBhvr>
                                        <p:cTn id="180" dur="1" fill="hold">
                                          <p:stCondLst>
                                            <p:cond delay="0"/>
                                          </p:stCondLst>
                                        </p:cTn>
                                        <p:tgtEl>
                                          <p:spTgt spid="201736"/>
                                        </p:tgtEl>
                                        <p:attrNameLst>
                                          <p:attrName>style.visibility</p:attrName>
                                        </p:attrNameLst>
                                      </p:cBhvr>
                                      <p:to>
                                        <p:strVal val="visible"/>
                                      </p:to>
                                    </p:se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1" presetClass="exit" presetSubtype="0" fill="hold" nodeType="clickEffect">
                                  <p:stCondLst>
                                    <p:cond delay="0"/>
                                  </p:stCondLst>
                                  <p:childTnLst>
                                    <p:set>
                                      <p:cBhvr>
                                        <p:cTn id="184" dur="1" fill="hold">
                                          <p:stCondLst>
                                            <p:cond delay="0"/>
                                          </p:stCondLst>
                                        </p:cTn>
                                        <p:tgtEl>
                                          <p:spTgt spid="201736"/>
                                        </p:tgtEl>
                                        <p:attrNameLst>
                                          <p:attrName>style.visibility</p:attrName>
                                        </p:attrNameLst>
                                      </p:cBhvr>
                                      <p:to>
                                        <p:strVal val="hidden"/>
                                      </p:to>
                                    </p:set>
                                  </p:childTnLst>
                                </p:cTn>
                              </p:par>
                              <p:par>
                                <p:cTn id="185" presetID="1" presetClass="entr" presetSubtype="0" fill="hold" nodeType="withEffect">
                                  <p:stCondLst>
                                    <p:cond delay="0"/>
                                  </p:stCondLst>
                                  <p:childTnLst>
                                    <p:set>
                                      <p:cBhvr>
                                        <p:cTn id="186" dur="1" fill="hold">
                                          <p:stCondLst>
                                            <p:cond delay="0"/>
                                          </p:stCondLst>
                                        </p:cTn>
                                        <p:tgtEl>
                                          <p:spTgt spid="201735"/>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xit" presetSubtype="0" fill="hold" nodeType="clickEffect">
                                  <p:stCondLst>
                                    <p:cond delay="0"/>
                                  </p:stCondLst>
                                  <p:childTnLst>
                                    <p:set>
                                      <p:cBhvr>
                                        <p:cTn id="190" dur="1" fill="hold">
                                          <p:stCondLst>
                                            <p:cond delay="0"/>
                                          </p:stCondLst>
                                        </p:cTn>
                                        <p:tgtEl>
                                          <p:spTgt spid="201735"/>
                                        </p:tgtEl>
                                        <p:attrNameLst>
                                          <p:attrName>style.visibility</p:attrName>
                                        </p:attrNameLst>
                                      </p:cBhvr>
                                      <p:to>
                                        <p:strVal val="hidden"/>
                                      </p:to>
                                    </p:set>
                                  </p:childTnLst>
                                </p:cTn>
                              </p:par>
                              <p:par>
                                <p:cTn id="191" presetID="1" presetClass="entr" presetSubtype="0" fill="hold" nodeType="withEffect">
                                  <p:stCondLst>
                                    <p:cond delay="0"/>
                                  </p:stCondLst>
                                  <p:childTnLst>
                                    <p:set>
                                      <p:cBhvr>
                                        <p:cTn id="192" dur="1" fill="hold">
                                          <p:stCondLst>
                                            <p:cond delay="0"/>
                                          </p:stCondLst>
                                        </p:cTn>
                                        <p:tgtEl>
                                          <p:spTgt spid="201734"/>
                                        </p:tgtEl>
                                        <p:attrNameLst>
                                          <p:attrName>style.visibility</p:attrName>
                                        </p:attrNameLst>
                                      </p:cBhvr>
                                      <p:to>
                                        <p:strVal val="visible"/>
                                      </p:to>
                                    </p:se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1" presetClass="exit" presetSubtype="0" fill="hold" nodeType="clickEffect">
                                  <p:stCondLst>
                                    <p:cond delay="0"/>
                                  </p:stCondLst>
                                  <p:childTnLst>
                                    <p:set>
                                      <p:cBhvr>
                                        <p:cTn id="196" dur="1" fill="hold">
                                          <p:stCondLst>
                                            <p:cond delay="0"/>
                                          </p:stCondLst>
                                        </p:cTn>
                                        <p:tgtEl>
                                          <p:spTgt spid="201734"/>
                                        </p:tgtEl>
                                        <p:attrNameLst>
                                          <p:attrName>style.visibility</p:attrName>
                                        </p:attrNameLst>
                                      </p:cBhvr>
                                      <p:to>
                                        <p:strVal val="hidden"/>
                                      </p:to>
                                    </p:set>
                                  </p:childTnLst>
                                </p:cTn>
                              </p:par>
                              <p:par>
                                <p:cTn id="197" presetID="1" presetClass="entr" presetSubtype="0" fill="hold" nodeType="withEffect">
                                  <p:stCondLst>
                                    <p:cond delay="0"/>
                                  </p:stCondLst>
                                  <p:childTnLst>
                                    <p:set>
                                      <p:cBhvr>
                                        <p:cTn id="198" dur="1" fill="hold">
                                          <p:stCondLst>
                                            <p:cond delay="0"/>
                                          </p:stCondLst>
                                        </p:cTn>
                                        <p:tgtEl>
                                          <p:spTgt spid="201733"/>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xit" presetSubtype="0" fill="hold" nodeType="clickEffect">
                                  <p:stCondLst>
                                    <p:cond delay="0"/>
                                  </p:stCondLst>
                                  <p:childTnLst>
                                    <p:set>
                                      <p:cBhvr>
                                        <p:cTn id="202" dur="1" fill="hold">
                                          <p:stCondLst>
                                            <p:cond delay="0"/>
                                          </p:stCondLst>
                                        </p:cTn>
                                        <p:tgtEl>
                                          <p:spTgt spid="201733"/>
                                        </p:tgtEl>
                                        <p:attrNameLst>
                                          <p:attrName>style.visibility</p:attrName>
                                        </p:attrNameLst>
                                      </p:cBhvr>
                                      <p:to>
                                        <p:strVal val="hidden"/>
                                      </p:to>
                                    </p:set>
                                  </p:childTnLst>
                                </p:cTn>
                              </p:par>
                              <p:par>
                                <p:cTn id="203" presetID="1" presetClass="entr" presetSubtype="0" fill="hold" nodeType="withEffect">
                                  <p:stCondLst>
                                    <p:cond delay="0"/>
                                  </p:stCondLst>
                                  <p:childTnLst>
                                    <p:set>
                                      <p:cBhvr>
                                        <p:cTn id="204" dur="1" fill="hold">
                                          <p:stCondLst>
                                            <p:cond delay="0"/>
                                          </p:stCondLst>
                                        </p:cTn>
                                        <p:tgtEl>
                                          <p:spTgt spid="201732"/>
                                        </p:tgtEl>
                                        <p:attrNameLst>
                                          <p:attrName>style.visibility</p:attrName>
                                        </p:attrNameLst>
                                      </p:cBhvr>
                                      <p:to>
                                        <p:strVal val="visible"/>
                                      </p:to>
                                    </p:set>
                                  </p:childTnLst>
                                </p:cTn>
                              </p:par>
                            </p:childTnLst>
                          </p:cTn>
                        </p:par>
                      </p:childTnLst>
                    </p:cTn>
                  </p:par>
                  <p:par>
                    <p:cTn id="205" fill="hold" nodeType="clickPar">
                      <p:stCondLst>
                        <p:cond delay="indefinite"/>
                      </p:stCondLst>
                      <p:childTnLst>
                        <p:par>
                          <p:cTn id="206" fill="hold" nodeType="withGroup">
                            <p:stCondLst>
                              <p:cond delay="0"/>
                            </p:stCondLst>
                            <p:childTnLst>
                              <p:par>
                                <p:cTn id="207" presetID="1" presetClass="exit" presetSubtype="0" fill="hold" nodeType="clickEffect">
                                  <p:stCondLst>
                                    <p:cond delay="0"/>
                                  </p:stCondLst>
                                  <p:childTnLst>
                                    <p:set>
                                      <p:cBhvr>
                                        <p:cTn id="208" dur="1" fill="hold">
                                          <p:stCondLst>
                                            <p:cond delay="0"/>
                                          </p:stCondLst>
                                        </p:cTn>
                                        <p:tgtEl>
                                          <p:spTgt spid="201732"/>
                                        </p:tgtEl>
                                        <p:attrNameLst>
                                          <p:attrName>style.visibility</p:attrName>
                                        </p:attrNameLst>
                                      </p:cBhvr>
                                      <p:to>
                                        <p:strVal val="hidden"/>
                                      </p:to>
                                    </p:set>
                                  </p:childTnLst>
                                </p:cTn>
                              </p:par>
                              <p:par>
                                <p:cTn id="209" presetID="1" presetClass="entr" presetSubtype="0" fill="hold" nodeType="withEffect">
                                  <p:stCondLst>
                                    <p:cond delay="0"/>
                                  </p:stCondLst>
                                  <p:childTnLst>
                                    <p:set>
                                      <p:cBhvr>
                                        <p:cTn id="210" dur="1" fill="hold">
                                          <p:stCondLst>
                                            <p:cond delay="0"/>
                                          </p:stCondLst>
                                        </p:cTn>
                                        <p:tgtEl>
                                          <p:spTgt spid="201731"/>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xit" presetSubtype="0" fill="hold" nodeType="clickEffect">
                                  <p:stCondLst>
                                    <p:cond delay="0"/>
                                  </p:stCondLst>
                                  <p:childTnLst>
                                    <p:set>
                                      <p:cBhvr>
                                        <p:cTn id="214" dur="1" fill="hold">
                                          <p:stCondLst>
                                            <p:cond delay="0"/>
                                          </p:stCondLst>
                                        </p:cTn>
                                        <p:tgtEl>
                                          <p:spTgt spid="201731"/>
                                        </p:tgtEl>
                                        <p:attrNameLst>
                                          <p:attrName>style.visibility</p:attrName>
                                        </p:attrNameLst>
                                      </p:cBhvr>
                                      <p:to>
                                        <p:strVal val="hidden"/>
                                      </p:to>
                                    </p:set>
                                  </p:childTnLst>
                                </p:cTn>
                              </p:par>
                              <p:par>
                                <p:cTn id="215" presetID="1" presetClass="entr" presetSubtype="0" fill="hold" nodeType="withEffect">
                                  <p:stCondLst>
                                    <p:cond delay="0"/>
                                  </p:stCondLst>
                                  <p:childTnLst>
                                    <p:set>
                                      <p:cBhvr>
                                        <p:cTn id="216" dur="1" fill="hold">
                                          <p:stCondLst>
                                            <p:cond delay="0"/>
                                          </p:stCondLst>
                                        </p:cTn>
                                        <p:tgtEl>
                                          <p:spTgt spid="2017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smtClean="0">
                <a:solidFill>
                  <a:srgbClr val="000000"/>
                </a:solidFill>
              </a:rPr>
              <a:t>scattering from a structure</a:t>
            </a:r>
          </a:p>
        </p:txBody>
      </p:sp>
      <p:pic>
        <p:nvPicPr>
          <p:cNvPr id="86019" name="Picture 3" descr="frame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0" name="Picture 4" descr="frame_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1" name="Picture 5" descr="frame_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2" name="Picture 6" descr="frame_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3" name="Picture 7" descr="frame_0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4" name="Picture 8" descr="frame_0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5" name="Picture 9" descr="frame_00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6" name="Picture 10" descr="frame_00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7" name="Picture 11" descr="frame_00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8" name="Picture 12" descr="frame_0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9" name="Text Box 13"/>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sample</a:t>
            </a:r>
          </a:p>
        </p:txBody>
      </p:sp>
      <p:sp>
        <p:nvSpPr>
          <p:cNvPr id="86030" name="Text Box 14"/>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detector</a:t>
            </a:r>
          </a:p>
        </p:txBody>
      </p:sp>
    </p:spTree>
    <p:extLst>
      <p:ext uri="{BB962C8B-B14F-4D97-AF65-F5344CB8AC3E}">
        <p14:creationId xmlns:p14="http://schemas.microsoft.com/office/powerpoint/2010/main" val="28920585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37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378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378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378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378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378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378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0378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037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1428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smtClean="0">
                <a:solidFill>
                  <a:srgbClr val="000000"/>
                </a:solidFill>
              </a:rPr>
              <a:t>forward Fourier Transform</a:t>
            </a:r>
          </a:p>
        </p:txBody>
      </p:sp>
      <p:pic>
        <p:nvPicPr>
          <p:cNvPr id="87043" name="Picture 3" descr="frame_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4" name="Picture 4" descr="pat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5" name="Rectangle 5"/>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smtClean="0">
                <a:solidFill>
                  <a:srgbClr val="000000"/>
                </a:solidFill>
              </a:rPr>
              <a:t>inverse Fourier Transform</a:t>
            </a:r>
          </a:p>
        </p:txBody>
      </p:sp>
      <p:sp>
        <p:nvSpPr>
          <p:cNvPr id="204806" name="AutoShape 6"/>
          <p:cNvSpPr>
            <a:spLocks noChangeArrowheads="1"/>
          </p:cNvSpPr>
          <p:nvPr/>
        </p:nvSpPr>
        <p:spPr bwMode="auto">
          <a:xfrm>
            <a:off x="3219450" y="422910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204807" name="AutoShape 7"/>
          <p:cNvSpPr>
            <a:spLocks noChangeArrowheads="1"/>
          </p:cNvSpPr>
          <p:nvPr/>
        </p:nvSpPr>
        <p:spPr bwMode="auto">
          <a:xfrm rot="10800000">
            <a:off x="3332163" y="423545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87048" name="Text Box 8"/>
          <p:cNvSpPr txBox="1">
            <a:spLocks noChangeArrowheads="1"/>
          </p:cNvSpPr>
          <p:nvPr/>
        </p:nvSpPr>
        <p:spPr bwMode="auto">
          <a:xfrm>
            <a:off x="3851275" y="1063625"/>
            <a:ext cx="1439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smtClean="0">
                <a:solidFill>
                  <a:srgbClr val="000000"/>
                </a:solidFill>
              </a:rPr>
              <a:t>no phase</a:t>
            </a:r>
          </a:p>
        </p:txBody>
      </p:sp>
      <p:grpSp>
        <p:nvGrpSpPr>
          <p:cNvPr id="204809" name="Group 9"/>
          <p:cNvGrpSpPr>
            <a:grpSpLocks/>
          </p:cNvGrpSpPr>
          <p:nvPr/>
        </p:nvGrpSpPr>
        <p:grpSpPr bwMode="auto">
          <a:xfrm>
            <a:off x="735013" y="2401888"/>
            <a:ext cx="3319462" cy="1328737"/>
            <a:chOff x="268" y="1458"/>
            <a:chExt cx="3122" cy="1366"/>
          </a:xfrm>
        </p:grpSpPr>
        <p:grpSp>
          <p:nvGrpSpPr>
            <p:cNvPr id="87050" name="Group 10"/>
            <p:cNvGrpSpPr>
              <a:grpSpLocks/>
            </p:cNvGrpSpPr>
            <p:nvPr/>
          </p:nvGrpSpPr>
          <p:grpSpPr bwMode="auto">
            <a:xfrm>
              <a:off x="268" y="1468"/>
              <a:ext cx="1561" cy="1356"/>
              <a:chOff x="575" y="1142"/>
              <a:chExt cx="1561" cy="1356"/>
            </a:xfrm>
          </p:grpSpPr>
          <p:sp>
            <p:nvSpPr>
              <p:cNvPr id="87060" name="Freeform 11"/>
              <p:cNvSpPr>
                <a:spLocks/>
              </p:cNvSpPr>
              <p:nvPr/>
            </p:nvSpPr>
            <p:spPr bwMode="auto">
              <a:xfrm>
                <a:off x="575" y="1536"/>
                <a:ext cx="101" cy="294"/>
              </a:xfrm>
              <a:custGeom>
                <a:avLst/>
                <a:gdLst>
                  <a:gd name="T0" fmla="*/ 0 w 101"/>
                  <a:gd name="T1" fmla="*/ 294 h 294"/>
                  <a:gd name="T2" fmla="*/ 53 w 101"/>
                  <a:gd name="T3" fmla="*/ 112 h 294"/>
                  <a:gd name="T4" fmla="*/ 101 w 101"/>
                  <a:gd name="T5" fmla="*/ 0 h 294"/>
                  <a:gd name="T6" fmla="*/ 0 60000 65536"/>
                  <a:gd name="T7" fmla="*/ 0 60000 65536"/>
                  <a:gd name="T8" fmla="*/ 0 60000 65536"/>
                </a:gdLst>
                <a:ahLst/>
                <a:cxnLst>
                  <a:cxn ang="T6">
                    <a:pos x="T0" y="T1"/>
                  </a:cxn>
                  <a:cxn ang="T7">
                    <a:pos x="T2" y="T3"/>
                  </a:cxn>
                  <a:cxn ang="T8">
                    <a:pos x="T4" y="T5"/>
                  </a:cxn>
                </a:cxnLst>
                <a:rect l="0" t="0" r="r" b="b"/>
                <a:pathLst>
                  <a:path w="101" h="294">
                    <a:moveTo>
                      <a:pt x="0" y="294"/>
                    </a:moveTo>
                    <a:cubicBezTo>
                      <a:pt x="9" y="264"/>
                      <a:pt x="36" y="161"/>
                      <a:pt x="53" y="112"/>
                    </a:cubicBezTo>
                    <a:cubicBezTo>
                      <a:pt x="70" y="63"/>
                      <a:pt x="91" y="23"/>
                      <a:pt x="101"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7061" name="Freeform 12"/>
              <p:cNvSpPr>
                <a:spLocks/>
              </p:cNvSpPr>
              <p:nvPr/>
            </p:nvSpPr>
            <p:spPr bwMode="auto">
              <a:xfrm>
                <a:off x="664" y="1142"/>
                <a:ext cx="308" cy="402"/>
              </a:xfrm>
              <a:custGeom>
                <a:avLst/>
                <a:gdLst>
                  <a:gd name="T0" fmla="*/ 0 w 308"/>
                  <a:gd name="T1" fmla="*/ 402 h 402"/>
                  <a:gd name="T2" fmla="*/ 72 w 308"/>
                  <a:gd name="T3" fmla="*/ 266 h 402"/>
                  <a:gd name="T4" fmla="*/ 216 w 308"/>
                  <a:gd name="T5" fmla="*/ 42 h 402"/>
                  <a:gd name="T6" fmla="*/ 308 w 308"/>
                  <a:gd name="T7" fmla="*/ 14 h 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402">
                    <a:moveTo>
                      <a:pt x="0" y="402"/>
                    </a:moveTo>
                    <a:cubicBezTo>
                      <a:pt x="12" y="380"/>
                      <a:pt x="36" y="326"/>
                      <a:pt x="72" y="266"/>
                    </a:cubicBezTo>
                    <a:cubicBezTo>
                      <a:pt x="108" y="206"/>
                      <a:pt x="177" y="84"/>
                      <a:pt x="216" y="42"/>
                    </a:cubicBezTo>
                    <a:cubicBezTo>
                      <a:pt x="255" y="0"/>
                      <a:pt x="289" y="20"/>
                      <a:pt x="308" y="14"/>
                    </a:cubicBezTo>
                  </a:path>
                </a:pathLst>
              </a:custGeom>
              <a:noFill/>
              <a:ln w="889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7062" name="Freeform 13"/>
              <p:cNvSpPr>
                <a:spLocks/>
              </p:cNvSpPr>
              <p:nvPr/>
            </p:nvSpPr>
            <p:spPr bwMode="auto">
              <a:xfrm>
                <a:off x="956" y="1143"/>
                <a:ext cx="328" cy="473"/>
              </a:xfrm>
              <a:custGeom>
                <a:avLst/>
                <a:gdLst>
                  <a:gd name="T0" fmla="*/ 0 w 328"/>
                  <a:gd name="T1" fmla="*/ 5 h 473"/>
                  <a:gd name="T2" fmla="*/ 60 w 328"/>
                  <a:gd name="T3" fmla="*/ 29 h 473"/>
                  <a:gd name="T4" fmla="*/ 176 w 328"/>
                  <a:gd name="T5" fmla="*/ 177 h 473"/>
                  <a:gd name="T6" fmla="*/ 328 w 328"/>
                  <a:gd name="T7" fmla="*/ 473 h 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8" h="473">
                    <a:moveTo>
                      <a:pt x="0" y="5"/>
                    </a:moveTo>
                    <a:cubicBezTo>
                      <a:pt x="10" y="9"/>
                      <a:pt x="31" y="0"/>
                      <a:pt x="60" y="29"/>
                    </a:cubicBezTo>
                    <a:cubicBezTo>
                      <a:pt x="89" y="58"/>
                      <a:pt x="131" y="103"/>
                      <a:pt x="176" y="177"/>
                    </a:cubicBezTo>
                    <a:cubicBezTo>
                      <a:pt x="221" y="251"/>
                      <a:pt x="296" y="411"/>
                      <a:pt x="328" y="473"/>
                    </a:cubicBezTo>
                  </a:path>
                </a:pathLst>
              </a:cu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7063" name="Freeform 14"/>
              <p:cNvSpPr>
                <a:spLocks/>
              </p:cNvSpPr>
              <p:nvPr/>
            </p:nvSpPr>
            <p:spPr bwMode="auto">
              <a:xfrm>
                <a:off x="1260" y="1572"/>
                <a:ext cx="160" cy="428"/>
              </a:xfrm>
              <a:custGeom>
                <a:avLst/>
                <a:gdLst>
                  <a:gd name="T0" fmla="*/ 0 w 160"/>
                  <a:gd name="T1" fmla="*/ 0 h 428"/>
                  <a:gd name="T2" fmla="*/ 56 w 160"/>
                  <a:gd name="T3" fmla="*/ 124 h 428"/>
                  <a:gd name="T4" fmla="*/ 100 w 160"/>
                  <a:gd name="T5" fmla="*/ 240 h 428"/>
                  <a:gd name="T6" fmla="*/ 160 w 160"/>
                  <a:gd name="T7" fmla="*/ 428 h 4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428">
                    <a:moveTo>
                      <a:pt x="0" y="0"/>
                    </a:moveTo>
                    <a:cubicBezTo>
                      <a:pt x="9" y="21"/>
                      <a:pt x="39" y="84"/>
                      <a:pt x="56" y="124"/>
                    </a:cubicBezTo>
                    <a:cubicBezTo>
                      <a:pt x="73" y="164"/>
                      <a:pt x="83" y="189"/>
                      <a:pt x="100" y="240"/>
                    </a:cubicBezTo>
                    <a:cubicBezTo>
                      <a:pt x="117" y="291"/>
                      <a:pt x="148" y="389"/>
                      <a:pt x="160" y="428"/>
                    </a:cubicBezTo>
                  </a:path>
                </a:pathLst>
              </a:custGeom>
              <a:noFill/>
              <a:ln w="889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7064" name="Freeform 15"/>
              <p:cNvSpPr>
                <a:spLocks/>
              </p:cNvSpPr>
              <p:nvPr/>
            </p:nvSpPr>
            <p:spPr bwMode="auto">
              <a:xfrm>
                <a:off x="2028" y="1820"/>
                <a:ext cx="108" cy="304"/>
              </a:xfrm>
              <a:custGeom>
                <a:avLst/>
                <a:gdLst>
                  <a:gd name="T0" fmla="*/ 0 w 108"/>
                  <a:gd name="T1" fmla="*/ 304 h 304"/>
                  <a:gd name="T2" fmla="*/ 68 w 108"/>
                  <a:gd name="T3" fmla="*/ 136 h 304"/>
                  <a:gd name="T4" fmla="*/ 108 w 108"/>
                  <a:gd name="T5" fmla="*/ 0 h 304"/>
                  <a:gd name="T6" fmla="*/ 0 60000 65536"/>
                  <a:gd name="T7" fmla="*/ 0 60000 65536"/>
                  <a:gd name="T8" fmla="*/ 0 60000 65536"/>
                </a:gdLst>
                <a:ahLst/>
                <a:cxnLst>
                  <a:cxn ang="T6">
                    <a:pos x="T0" y="T1"/>
                  </a:cxn>
                  <a:cxn ang="T7">
                    <a:pos x="T2" y="T3"/>
                  </a:cxn>
                  <a:cxn ang="T8">
                    <a:pos x="T4" y="T5"/>
                  </a:cxn>
                </a:cxnLst>
                <a:rect l="0" t="0" r="r" b="b"/>
                <a:pathLst>
                  <a:path w="108" h="304">
                    <a:moveTo>
                      <a:pt x="0" y="304"/>
                    </a:moveTo>
                    <a:cubicBezTo>
                      <a:pt x="11" y="276"/>
                      <a:pt x="50" y="187"/>
                      <a:pt x="68" y="136"/>
                    </a:cubicBezTo>
                    <a:cubicBezTo>
                      <a:pt x="86" y="85"/>
                      <a:pt x="100" y="28"/>
                      <a:pt x="108"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7065" name="Freeform 16"/>
              <p:cNvSpPr>
                <a:spLocks/>
              </p:cNvSpPr>
              <p:nvPr/>
            </p:nvSpPr>
            <p:spPr bwMode="auto">
              <a:xfrm>
                <a:off x="1824" y="2120"/>
                <a:ext cx="204" cy="332"/>
              </a:xfrm>
              <a:custGeom>
                <a:avLst/>
                <a:gdLst>
                  <a:gd name="T0" fmla="*/ 0 w 204"/>
                  <a:gd name="T1" fmla="*/ 332 h 332"/>
                  <a:gd name="T2" fmla="*/ 40 w 204"/>
                  <a:gd name="T3" fmla="*/ 288 h 332"/>
                  <a:gd name="T4" fmla="*/ 124 w 204"/>
                  <a:gd name="T5" fmla="*/ 160 h 332"/>
                  <a:gd name="T6" fmla="*/ 204 w 204"/>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332">
                    <a:moveTo>
                      <a:pt x="0" y="332"/>
                    </a:moveTo>
                    <a:cubicBezTo>
                      <a:pt x="7" y="325"/>
                      <a:pt x="19" y="317"/>
                      <a:pt x="40" y="288"/>
                    </a:cubicBezTo>
                    <a:cubicBezTo>
                      <a:pt x="61" y="259"/>
                      <a:pt x="97" y="208"/>
                      <a:pt x="124" y="160"/>
                    </a:cubicBezTo>
                    <a:cubicBezTo>
                      <a:pt x="151" y="112"/>
                      <a:pt x="187" y="33"/>
                      <a:pt x="204" y="0"/>
                    </a:cubicBezTo>
                  </a:path>
                </a:pathLst>
              </a:custGeom>
              <a:noFill/>
              <a:ln w="889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7066" name="Freeform 17"/>
              <p:cNvSpPr>
                <a:spLocks/>
              </p:cNvSpPr>
              <p:nvPr/>
            </p:nvSpPr>
            <p:spPr bwMode="auto">
              <a:xfrm>
                <a:off x="1544" y="2256"/>
                <a:ext cx="276" cy="242"/>
              </a:xfrm>
              <a:custGeom>
                <a:avLst/>
                <a:gdLst>
                  <a:gd name="T0" fmla="*/ 276 w 276"/>
                  <a:gd name="T1" fmla="*/ 204 h 242"/>
                  <a:gd name="T2" fmla="*/ 208 w 276"/>
                  <a:gd name="T3" fmla="*/ 232 h 242"/>
                  <a:gd name="T4" fmla="*/ 96 w 276"/>
                  <a:gd name="T5" fmla="*/ 144 h 242"/>
                  <a:gd name="T6" fmla="*/ 0 w 276"/>
                  <a:gd name="T7" fmla="*/ 0 h 2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42">
                    <a:moveTo>
                      <a:pt x="276" y="204"/>
                    </a:moveTo>
                    <a:cubicBezTo>
                      <a:pt x="265" y="209"/>
                      <a:pt x="238" y="242"/>
                      <a:pt x="208" y="232"/>
                    </a:cubicBezTo>
                    <a:cubicBezTo>
                      <a:pt x="178" y="222"/>
                      <a:pt x="131" y="183"/>
                      <a:pt x="96" y="144"/>
                    </a:cubicBezTo>
                    <a:cubicBezTo>
                      <a:pt x="61" y="105"/>
                      <a:pt x="20" y="30"/>
                      <a:pt x="0" y="0"/>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7067" name="Freeform 18"/>
              <p:cNvSpPr>
                <a:spLocks/>
              </p:cNvSpPr>
              <p:nvPr/>
            </p:nvSpPr>
            <p:spPr bwMode="auto">
              <a:xfrm>
                <a:off x="1416" y="1984"/>
                <a:ext cx="124" cy="276"/>
              </a:xfrm>
              <a:custGeom>
                <a:avLst/>
                <a:gdLst>
                  <a:gd name="T0" fmla="*/ 124 w 124"/>
                  <a:gd name="T1" fmla="*/ 276 h 276"/>
                  <a:gd name="T2" fmla="*/ 64 w 124"/>
                  <a:gd name="T3" fmla="*/ 172 h 276"/>
                  <a:gd name="T4" fmla="*/ 28 w 124"/>
                  <a:gd name="T5" fmla="*/ 100 h 276"/>
                  <a:gd name="T6" fmla="*/ 0 w 124"/>
                  <a:gd name="T7" fmla="*/ 0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276">
                    <a:moveTo>
                      <a:pt x="124" y="276"/>
                    </a:moveTo>
                    <a:cubicBezTo>
                      <a:pt x="114" y="259"/>
                      <a:pt x="80" y="201"/>
                      <a:pt x="64" y="172"/>
                    </a:cubicBezTo>
                    <a:cubicBezTo>
                      <a:pt x="48" y="143"/>
                      <a:pt x="39" y="129"/>
                      <a:pt x="28" y="100"/>
                    </a:cubicBezTo>
                    <a:cubicBezTo>
                      <a:pt x="17" y="71"/>
                      <a:pt x="6" y="21"/>
                      <a:pt x="0" y="0"/>
                    </a:cubicBezTo>
                  </a:path>
                </a:pathLst>
              </a:custGeom>
              <a:noFill/>
              <a:ln w="889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grpSp>
          <p:nvGrpSpPr>
            <p:cNvPr id="87051" name="Group 19"/>
            <p:cNvGrpSpPr>
              <a:grpSpLocks/>
            </p:cNvGrpSpPr>
            <p:nvPr/>
          </p:nvGrpSpPr>
          <p:grpSpPr bwMode="auto">
            <a:xfrm>
              <a:off x="1829" y="1458"/>
              <a:ext cx="1561" cy="1356"/>
              <a:chOff x="575" y="1142"/>
              <a:chExt cx="1561" cy="1356"/>
            </a:xfrm>
          </p:grpSpPr>
          <p:sp>
            <p:nvSpPr>
              <p:cNvPr id="87052" name="Freeform 20"/>
              <p:cNvSpPr>
                <a:spLocks/>
              </p:cNvSpPr>
              <p:nvPr/>
            </p:nvSpPr>
            <p:spPr bwMode="auto">
              <a:xfrm>
                <a:off x="575" y="1536"/>
                <a:ext cx="101" cy="294"/>
              </a:xfrm>
              <a:custGeom>
                <a:avLst/>
                <a:gdLst>
                  <a:gd name="T0" fmla="*/ 0 w 101"/>
                  <a:gd name="T1" fmla="*/ 294 h 294"/>
                  <a:gd name="T2" fmla="*/ 53 w 101"/>
                  <a:gd name="T3" fmla="*/ 112 h 294"/>
                  <a:gd name="T4" fmla="*/ 101 w 101"/>
                  <a:gd name="T5" fmla="*/ 0 h 294"/>
                  <a:gd name="T6" fmla="*/ 0 60000 65536"/>
                  <a:gd name="T7" fmla="*/ 0 60000 65536"/>
                  <a:gd name="T8" fmla="*/ 0 60000 65536"/>
                </a:gdLst>
                <a:ahLst/>
                <a:cxnLst>
                  <a:cxn ang="T6">
                    <a:pos x="T0" y="T1"/>
                  </a:cxn>
                  <a:cxn ang="T7">
                    <a:pos x="T2" y="T3"/>
                  </a:cxn>
                  <a:cxn ang="T8">
                    <a:pos x="T4" y="T5"/>
                  </a:cxn>
                </a:cxnLst>
                <a:rect l="0" t="0" r="r" b="b"/>
                <a:pathLst>
                  <a:path w="101" h="294">
                    <a:moveTo>
                      <a:pt x="0" y="294"/>
                    </a:moveTo>
                    <a:cubicBezTo>
                      <a:pt x="9" y="264"/>
                      <a:pt x="36" y="161"/>
                      <a:pt x="53" y="112"/>
                    </a:cubicBezTo>
                    <a:cubicBezTo>
                      <a:pt x="70" y="63"/>
                      <a:pt x="91" y="23"/>
                      <a:pt x="101"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7053" name="Freeform 21"/>
              <p:cNvSpPr>
                <a:spLocks/>
              </p:cNvSpPr>
              <p:nvPr/>
            </p:nvSpPr>
            <p:spPr bwMode="auto">
              <a:xfrm>
                <a:off x="664" y="1142"/>
                <a:ext cx="308" cy="402"/>
              </a:xfrm>
              <a:custGeom>
                <a:avLst/>
                <a:gdLst>
                  <a:gd name="T0" fmla="*/ 0 w 308"/>
                  <a:gd name="T1" fmla="*/ 402 h 402"/>
                  <a:gd name="T2" fmla="*/ 72 w 308"/>
                  <a:gd name="T3" fmla="*/ 266 h 402"/>
                  <a:gd name="T4" fmla="*/ 216 w 308"/>
                  <a:gd name="T5" fmla="*/ 42 h 402"/>
                  <a:gd name="T6" fmla="*/ 308 w 308"/>
                  <a:gd name="T7" fmla="*/ 14 h 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402">
                    <a:moveTo>
                      <a:pt x="0" y="402"/>
                    </a:moveTo>
                    <a:cubicBezTo>
                      <a:pt x="12" y="380"/>
                      <a:pt x="36" y="326"/>
                      <a:pt x="72" y="266"/>
                    </a:cubicBezTo>
                    <a:cubicBezTo>
                      <a:pt x="108" y="206"/>
                      <a:pt x="177" y="84"/>
                      <a:pt x="216" y="42"/>
                    </a:cubicBezTo>
                    <a:cubicBezTo>
                      <a:pt x="255" y="0"/>
                      <a:pt x="289" y="20"/>
                      <a:pt x="308" y="14"/>
                    </a:cubicBezTo>
                  </a:path>
                </a:pathLst>
              </a:custGeom>
              <a:noFill/>
              <a:ln w="889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7054" name="Freeform 22"/>
              <p:cNvSpPr>
                <a:spLocks/>
              </p:cNvSpPr>
              <p:nvPr/>
            </p:nvSpPr>
            <p:spPr bwMode="auto">
              <a:xfrm>
                <a:off x="956" y="1143"/>
                <a:ext cx="328" cy="473"/>
              </a:xfrm>
              <a:custGeom>
                <a:avLst/>
                <a:gdLst>
                  <a:gd name="T0" fmla="*/ 0 w 328"/>
                  <a:gd name="T1" fmla="*/ 5 h 473"/>
                  <a:gd name="T2" fmla="*/ 60 w 328"/>
                  <a:gd name="T3" fmla="*/ 29 h 473"/>
                  <a:gd name="T4" fmla="*/ 176 w 328"/>
                  <a:gd name="T5" fmla="*/ 177 h 473"/>
                  <a:gd name="T6" fmla="*/ 328 w 328"/>
                  <a:gd name="T7" fmla="*/ 473 h 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8" h="473">
                    <a:moveTo>
                      <a:pt x="0" y="5"/>
                    </a:moveTo>
                    <a:cubicBezTo>
                      <a:pt x="10" y="9"/>
                      <a:pt x="31" y="0"/>
                      <a:pt x="60" y="29"/>
                    </a:cubicBezTo>
                    <a:cubicBezTo>
                      <a:pt x="89" y="58"/>
                      <a:pt x="131" y="103"/>
                      <a:pt x="176" y="177"/>
                    </a:cubicBezTo>
                    <a:cubicBezTo>
                      <a:pt x="221" y="251"/>
                      <a:pt x="296" y="411"/>
                      <a:pt x="328" y="473"/>
                    </a:cubicBezTo>
                  </a:path>
                </a:pathLst>
              </a:cu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7055" name="Freeform 23"/>
              <p:cNvSpPr>
                <a:spLocks/>
              </p:cNvSpPr>
              <p:nvPr/>
            </p:nvSpPr>
            <p:spPr bwMode="auto">
              <a:xfrm>
                <a:off x="1260" y="1572"/>
                <a:ext cx="160" cy="428"/>
              </a:xfrm>
              <a:custGeom>
                <a:avLst/>
                <a:gdLst>
                  <a:gd name="T0" fmla="*/ 0 w 160"/>
                  <a:gd name="T1" fmla="*/ 0 h 428"/>
                  <a:gd name="T2" fmla="*/ 56 w 160"/>
                  <a:gd name="T3" fmla="*/ 124 h 428"/>
                  <a:gd name="T4" fmla="*/ 100 w 160"/>
                  <a:gd name="T5" fmla="*/ 240 h 428"/>
                  <a:gd name="T6" fmla="*/ 160 w 160"/>
                  <a:gd name="T7" fmla="*/ 428 h 4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428">
                    <a:moveTo>
                      <a:pt x="0" y="0"/>
                    </a:moveTo>
                    <a:cubicBezTo>
                      <a:pt x="9" y="21"/>
                      <a:pt x="39" y="84"/>
                      <a:pt x="56" y="124"/>
                    </a:cubicBezTo>
                    <a:cubicBezTo>
                      <a:pt x="73" y="164"/>
                      <a:pt x="83" y="189"/>
                      <a:pt x="100" y="240"/>
                    </a:cubicBezTo>
                    <a:cubicBezTo>
                      <a:pt x="117" y="291"/>
                      <a:pt x="148" y="389"/>
                      <a:pt x="160" y="428"/>
                    </a:cubicBezTo>
                  </a:path>
                </a:pathLst>
              </a:custGeom>
              <a:noFill/>
              <a:ln w="889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7056" name="Freeform 24"/>
              <p:cNvSpPr>
                <a:spLocks/>
              </p:cNvSpPr>
              <p:nvPr/>
            </p:nvSpPr>
            <p:spPr bwMode="auto">
              <a:xfrm>
                <a:off x="2028" y="1820"/>
                <a:ext cx="108" cy="304"/>
              </a:xfrm>
              <a:custGeom>
                <a:avLst/>
                <a:gdLst>
                  <a:gd name="T0" fmla="*/ 0 w 108"/>
                  <a:gd name="T1" fmla="*/ 304 h 304"/>
                  <a:gd name="T2" fmla="*/ 68 w 108"/>
                  <a:gd name="T3" fmla="*/ 136 h 304"/>
                  <a:gd name="T4" fmla="*/ 108 w 108"/>
                  <a:gd name="T5" fmla="*/ 0 h 304"/>
                  <a:gd name="T6" fmla="*/ 0 60000 65536"/>
                  <a:gd name="T7" fmla="*/ 0 60000 65536"/>
                  <a:gd name="T8" fmla="*/ 0 60000 65536"/>
                </a:gdLst>
                <a:ahLst/>
                <a:cxnLst>
                  <a:cxn ang="T6">
                    <a:pos x="T0" y="T1"/>
                  </a:cxn>
                  <a:cxn ang="T7">
                    <a:pos x="T2" y="T3"/>
                  </a:cxn>
                  <a:cxn ang="T8">
                    <a:pos x="T4" y="T5"/>
                  </a:cxn>
                </a:cxnLst>
                <a:rect l="0" t="0" r="r" b="b"/>
                <a:pathLst>
                  <a:path w="108" h="304">
                    <a:moveTo>
                      <a:pt x="0" y="304"/>
                    </a:moveTo>
                    <a:cubicBezTo>
                      <a:pt x="11" y="276"/>
                      <a:pt x="50" y="187"/>
                      <a:pt x="68" y="136"/>
                    </a:cubicBezTo>
                    <a:cubicBezTo>
                      <a:pt x="86" y="85"/>
                      <a:pt x="100" y="28"/>
                      <a:pt x="108"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7057" name="Freeform 25"/>
              <p:cNvSpPr>
                <a:spLocks/>
              </p:cNvSpPr>
              <p:nvPr/>
            </p:nvSpPr>
            <p:spPr bwMode="auto">
              <a:xfrm>
                <a:off x="1824" y="2120"/>
                <a:ext cx="204" cy="332"/>
              </a:xfrm>
              <a:custGeom>
                <a:avLst/>
                <a:gdLst>
                  <a:gd name="T0" fmla="*/ 0 w 204"/>
                  <a:gd name="T1" fmla="*/ 332 h 332"/>
                  <a:gd name="T2" fmla="*/ 40 w 204"/>
                  <a:gd name="T3" fmla="*/ 288 h 332"/>
                  <a:gd name="T4" fmla="*/ 124 w 204"/>
                  <a:gd name="T5" fmla="*/ 160 h 332"/>
                  <a:gd name="T6" fmla="*/ 204 w 204"/>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332">
                    <a:moveTo>
                      <a:pt x="0" y="332"/>
                    </a:moveTo>
                    <a:cubicBezTo>
                      <a:pt x="7" y="325"/>
                      <a:pt x="19" y="317"/>
                      <a:pt x="40" y="288"/>
                    </a:cubicBezTo>
                    <a:cubicBezTo>
                      <a:pt x="61" y="259"/>
                      <a:pt x="97" y="208"/>
                      <a:pt x="124" y="160"/>
                    </a:cubicBezTo>
                    <a:cubicBezTo>
                      <a:pt x="151" y="112"/>
                      <a:pt x="187" y="33"/>
                      <a:pt x="204" y="0"/>
                    </a:cubicBezTo>
                  </a:path>
                </a:pathLst>
              </a:custGeom>
              <a:noFill/>
              <a:ln w="889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7058" name="Freeform 26"/>
              <p:cNvSpPr>
                <a:spLocks/>
              </p:cNvSpPr>
              <p:nvPr/>
            </p:nvSpPr>
            <p:spPr bwMode="auto">
              <a:xfrm>
                <a:off x="1544" y="2256"/>
                <a:ext cx="276" cy="242"/>
              </a:xfrm>
              <a:custGeom>
                <a:avLst/>
                <a:gdLst>
                  <a:gd name="T0" fmla="*/ 276 w 276"/>
                  <a:gd name="T1" fmla="*/ 204 h 242"/>
                  <a:gd name="T2" fmla="*/ 208 w 276"/>
                  <a:gd name="T3" fmla="*/ 232 h 242"/>
                  <a:gd name="T4" fmla="*/ 96 w 276"/>
                  <a:gd name="T5" fmla="*/ 144 h 242"/>
                  <a:gd name="T6" fmla="*/ 0 w 276"/>
                  <a:gd name="T7" fmla="*/ 0 h 2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42">
                    <a:moveTo>
                      <a:pt x="276" y="204"/>
                    </a:moveTo>
                    <a:cubicBezTo>
                      <a:pt x="265" y="209"/>
                      <a:pt x="238" y="242"/>
                      <a:pt x="208" y="232"/>
                    </a:cubicBezTo>
                    <a:cubicBezTo>
                      <a:pt x="178" y="222"/>
                      <a:pt x="131" y="183"/>
                      <a:pt x="96" y="144"/>
                    </a:cubicBezTo>
                    <a:cubicBezTo>
                      <a:pt x="61" y="105"/>
                      <a:pt x="20" y="30"/>
                      <a:pt x="0" y="0"/>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7059" name="Freeform 27"/>
              <p:cNvSpPr>
                <a:spLocks/>
              </p:cNvSpPr>
              <p:nvPr/>
            </p:nvSpPr>
            <p:spPr bwMode="auto">
              <a:xfrm>
                <a:off x="1416" y="1984"/>
                <a:ext cx="124" cy="276"/>
              </a:xfrm>
              <a:custGeom>
                <a:avLst/>
                <a:gdLst>
                  <a:gd name="T0" fmla="*/ 124 w 124"/>
                  <a:gd name="T1" fmla="*/ 276 h 276"/>
                  <a:gd name="T2" fmla="*/ 64 w 124"/>
                  <a:gd name="T3" fmla="*/ 172 h 276"/>
                  <a:gd name="T4" fmla="*/ 28 w 124"/>
                  <a:gd name="T5" fmla="*/ 100 h 276"/>
                  <a:gd name="T6" fmla="*/ 0 w 124"/>
                  <a:gd name="T7" fmla="*/ 0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276">
                    <a:moveTo>
                      <a:pt x="124" y="276"/>
                    </a:moveTo>
                    <a:cubicBezTo>
                      <a:pt x="114" y="259"/>
                      <a:pt x="80" y="201"/>
                      <a:pt x="64" y="172"/>
                    </a:cubicBezTo>
                    <a:cubicBezTo>
                      <a:pt x="48" y="143"/>
                      <a:pt x="39" y="129"/>
                      <a:pt x="28" y="100"/>
                    </a:cubicBezTo>
                    <a:cubicBezTo>
                      <a:pt x="17" y="71"/>
                      <a:pt x="6" y="21"/>
                      <a:pt x="0" y="0"/>
                    </a:cubicBezTo>
                  </a:path>
                </a:pathLst>
              </a:custGeom>
              <a:noFill/>
              <a:ln w="889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grpSp>
    </p:spTree>
    <p:extLst>
      <p:ext uri="{BB962C8B-B14F-4D97-AF65-F5344CB8AC3E}">
        <p14:creationId xmlns:p14="http://schemas.microsoft.com/office/powerpoint/2010/main" val="20692363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480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4802"/>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0480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480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480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48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p:bldP spid="204805" grpId="0"/>
      <p:bldP spid="204806" grpId="0" animBg="1"/>
      <p:bldP spid="20480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smtClean="0">
                <a:solidFill>
                  <a:srgbClr val="000000"/>
                </a:solidFill>
              </a:rPr>
              <a:t>scattering from a structure</a:t>
            </a:r>
          </a:p>
        </p:txBody>
      </p:sp>
      <p:sp>
        <p:nvSpPr>
          <p:cNvPr id="88067"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smtClean="0">
                <a:solidFill>
                  <a:srgbClr val="000000"/>
                </a:solidFill>
              </a:rPr>
              <a:t>colored by phase</a:t>
            </a:r>
          </a:p>
        </p:txBody>
      </p:sp>
      <p:pic>
        <p:nvPicPr>
          <p:cNvPr id="88068" name="Picture 4" descr="phaseframe_fl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5" descr="phaseframe_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0" name="Picture 6" descr="phaseframe_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1" name="Picture 7" descr="phaseframe_0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2" name="Picture 8" descr="phaseframe_0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3" name="Picture 9" descr="phaseframe_0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4" name="Picture 10" descr="phaseframe_0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5" name="Picture 11" descr="phaseframe_00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6" name="Picture 12" descr="phaseframe_00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7" name="Picture 13" descr="phaseframe_00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8" name="Picture 14" descr="phaseframe_00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9" name="Text Box 1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sample</a:t>
            </a:r>
          </a:p>
        </p:txBody>
      </p:sp>
      <p:sp>
        <p:nvSpPr>
          <p:cNvPr id="88080" name="Text Box 1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detector</a:t>
            </a:r>
          </a:p>
        </p:txBody>
      </p:sp>
      <p:sp>
        <p:nvSpPr>
          <p:cNvPr id="88081" name="AutoShape 17"/>
          <p:cNvSpPr>
            <a:spLocks noChangeArrowheads="1"/>
          </p:cNvSpPr>
          <p:nvPr/>
        </p:nvSpPr>
        <p:spPr bwMode="auto">
          <a:xfrm>
            <a:off x="3219450" y="4229100"/>
            <a:ext cx="941388" cy="781050"/>
          </a:xfrm>
          <a:prstGeom prst="leftArrow">
            <a:avLst>
              <a:gd name="adj1" fmla="val 43500"/>
              <a:gd name="adj2" fmla="val 40779"/>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nvGrpSpPr>
          <p:cNvPr id="205842" name="Group 18"/>
          <p:cNvGrpSpPr>
            <a:grpSpLocks/>
          </p:cNvGrpSpPr>
          <p:nvPr/>
        </p:nvGrpSpPr>
        <p:grpSpPr bwMode="auto">
          <a:xfrm>
            <a:off x="735013" y="2401888"/>
            <a:ext cx="3319462" cy="1328737"/>
            <a:chOff x="268" y="1458"/>
            <a:chExt cx="3122" cy="1366"/>
          </a:xfrm>
        </p:grpSpPr>
        <p:grpSp>
          <p:nvGrpSpPr>
            <p:cNvPr id="88085" name="Group 19"/>
            <p:cNvGrpSpPr>
              <a:grpSpLocks/>
            </p:cNvGrpSpPr>
            <p:nvPr/>
          </p:nvGrpSpPr>
          <p:grpSpPr bwMode="auto">
            <a:xfrm>
              <a:off x="268" y="1468"/>
              <a:ext cx="1561" cy="1356"/>
              <a:chOff x="575" y="1142"/>
              <a:chExt cx="1561" cy="1356"/>
            </a:xfrm>
          </p:grpSpPr>
          <p:sp>
            <p:nvSpPr>
              <p:cNvPr id="88095" name="Freeform 20"/>
              <p:cNvSpPr>
                <a:spLocks/>
              </p:cNvSpPr>
              <p:nvPr/>
            </p:nvSpPr>
            <p:spPr bwMode="auto">
              <a:xfrm>
                <a:off x="575" y="1536"/>
                <a:ext cx="101" cy="294"/>
              </a:xfrm>
              <a:custGeom>
                <a:avLst/>
                <a:gdLst>
                  <a:gd name="T0" fmla="*/ 0 w 101"/>
                  <a:gd name="T1" fmla="*/ 294 h 294"/>
                  <a:gd name="T2" fmla="*/ 53 w 101"/>
                  <a:gd name="T3" fmla="*/ 112 h 294"/>
                  <a:gd name="T4" fmla="*/ 101 w 101"/>
                  <a:gd name="T5" fmla="*/ 0 h 294"/>
                  <a:gd name="T6" fmla="*/ 0 60000 65536"/>
                  <a:gd name="T7" fmla="*/ 0 60000 65536"/>
                  <a:gd name="T8" fmla="*/ 0 60000 65536"/>
                </a:gdLst>
                <a:ahLst/>
                <a:cxnLst>
                  <a:cxn ang="T6">
                    <a:pos x="T0" y="T1"/>
                  </a:cxn>
                  <a:cxn ang="T7">
                    <a:pos x="T2" y="T3"/>
                  </a:cxn>
                  <a:cxn ang="T8">
                    <a:pos x="T4" y="T5"/>
                  </a:cxn>
                </a:cxnLst>
                <a:rect l="0" t="0" r="r" b="b"/>
                <a:pathLst>
                  <a:path w="101" h="294">
                    <a:moveTo>
                      <a:pt x="0" y="294"/>
                    </a:moveTo>
                    <a:cubicBezTo>
                      <a:pt x="9" y="264"/>
                      <a:pt x="36" y="161"/>
                      <a:pt x="53" y="112"/>
                    </a:cubicBezTo>
                    <a:cubicBezTo>
                      <a:pt x="70" y="63"/>
                      <a:pt x="91" y="23"/>
                      <a:pt x="101"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8096" name="Freeform 21"/>
              <p:cNvSpPr>
                <a:spLocks/>
              </p:cNvSpPr>
              <p:nvPr/>
            </p:nvSpPr>
            <p:spPr bwMode="auto">
              <a:xfrm>
                <a:off x="664" y="1142"/>
                <a:ext cx="308" cy="402"/>
              </a:xfrm>
              <a:custGeom>
                <a:avLst/>
                <a:gdLst>
                  <a:gd name="T0" fmla="*/ 0 w 308"/>
                  <a:gd name="T1" fmla="*/ 402 h 402"/>
                  <a:gd name="T2" fmla="*/ 72 w 308"/>
                  <a:gd name="T3" fmla="*/ 266 h 402"/>
                  <a:gd name="T4" fmla="*/ 216 w 308"/>
                  <a:gd name="T5" fmla="*/ 42 h 402"/>
                  <a:gd name="T6" fmla="*/ 308 w 308"/>
                  <a:gd name="T7" fmla="*/ 14 h 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402">
                    <a:moveTo>
                      <a:pt x="0" y="402"/>
                    </a:moveTo>
                    <a:cubicBezTo>
                      <a:pt x="12" y="380"/>
                      <a:pt x="36" y="326"/>
                      <a:pt x="72" y="266"/>
                    </a:cubicBezTo>
                    <a:cubicBezTo>
                      <a:pt x="108" y="206"/>
                      <a:pt x="177" y="84"/>
                      <a:pt x="216" y="42"/>
                    </a:cubicBezTo>
                    <a:cubicBezTo>
                      <a:pt x="255" y="0"/>
                      <a:pt x="289" y="20"/>
                      <a:pt x="308" y="14"/>
                    </a:cubicBezTo>
                  </a:path>
                </a:pathLst>
              </a:custGeom>
              <a:noFill/>
              <a:ln w="889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8097" name="Freeform 22"/>
              <p:cNvSpPr>
                <a:spLocks/>
              </p:cNvSpPr>
              <p:nvPr/>
            </p:nvSpPr>
            <p:spPr bwMode="auto">
              <a:xfrm>
                <a:off x="956" y="1143"/>
                <a:ext cx="328" cy="473"/>
              </a:xfrm>
              <a:custGeom>
                <a:avLst/>
                <a:gdLst>
                  <a:gd name="T0" fmla="*/ 0 w 328"/>
                  <a:gd name="T1" fmla="*/ 5 h 473"/>
                  <a:gd name="T2" fmla="*/ 60 w 328"/>
                  <a:gd name="T3" fmla="*/ 29 h 473"/>
                  <a:gd name="T4" fmla="*/ 176 w 328"/>
                  <a:gd name="T5" fmla="*/ 177 h 473"/>
                  <a:gd name="T6" fmla="*/ 328 w 328"/>
                  <a:gd name="T7" fmla="*/ 473 h 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8" h="473">
                    <a:moveTo>
                      <a:pt x="0" y="5"/>
                    </a:moveTo>
                    <a:cubicBezTo>
                      <a:pt x="10" y="9"/>
                      <a:pt x="31" y="0"/>
                      <a:pt x="60" y="29"/>
                    </a:cubicBezTo>
                    <a:cubicBezTo>
                      <a:pt x="89" y="58"/>
                      <a:pt x="131" y="103"/>
                      <a:pt x="176" y="177"/>
                    </a:cubicBezTo>
                    <a:cubicBezTo>
                      <a:pt x="221" y="251"/>
                      <a:pt x="296" y="411"/>
                      <a:pt x="328" y="473"/>
                    </a:cubicBezTo>
                  </a:path>
                </a:pathLst>
              </a:cu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8098" name="Freeform 23"/>
              <p:cNvSpPr>
                <a:spLocks/>
              </p:cNvSpPr>
              <p:nvPr/>
            </p:nvSpPr>
            <p:spPr bwMode="auto">
              <a:xfrm>
                <a:off x="1260" y="1572"/>
                <a:ext cx="160" cy="428"/>
              </a:xfrm>
              <a:custGeom>
                <a:avLst/>
                <a:gdLst>
                  <a:gd name="T0" fmla="*/ 0 w 160"/>
                  <a:gd name="T1" fmla="*/ 0 h 428"/>
                  <a:gd name="T2" fmla="*/ 56 w 160"/>
                  <a:gd name="T3" fmla="*/ 124 h 428"/>
                  <a:gd name="T4" fmla="*/ 100 w 160"/>
                  <a:gd name="T5" fmla="*/ 240 h 428"/>
                  <a:gd name="T6" fmla="*/ 160 w 160"/>
                  <a:gd name="T7" fmla="*/ 428 h 4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428">
                    <a:moveTo>
                      <a:pt x="0" y="0"/>
                    </a:moveTo>
                    <a:cubicBezTo>
                      <a:pt x="9" y="21"/>
                      <a:pt x="39" y="84"/>
                      <a:pt x="56" y="124"/>
                    </a:cubicBezTo>
                    <a:cubicBezTo>
                      <a:pt x="73" y="164"/>
                      <a:pt x="83" y="189"/>
                      <a:pt x="100" y="240"/>
                    </a:cubicBezTo>
                    <a:cubicBezTo>
                      <a:pt x="117" y="291"/>
                      <a:pt x="148" y="389"/>
                      <a:pt x="160" y="428"/>
                    </a:cubicBezTo>
                  </a:path>
                </a:pathLst>
              </a:custGeom>
              <a:noFill/>
              <a:ln w="889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8099" name="Freeform 24"/>
              <p:cNvSpPr>
                <a:spLocks/>
              </p:cNvSpPr>
              <p:nvPr/>
            </p:nvSpPr>
            <p:spPr bwMode="auto">
              <a:xfrm>
                <a:off x="2028" y="1820"/>
                <a:ext cx="108" cy="304"/>
              </a:xfrm>
              <a:custGeom>
                <a:avLst/>
                <a:gdLst>
                  <a:gd name="T0" fmla="*/ 0 w 108"/>
                  <a:gd name="T1" fmla="*/ 304 h 304"/>
                  <a:gd name="T2" fmla="*/ 68 w 108"/>
                  <a:gd name="T3" fmla="*/ 136 h 304"/>
                  <a:gd name="T4" fmla="*/ 108 w 108"/>
                  <a:gd name="T5" fmla="*/ 0 h 304"/>
                  <a:gd name="T6" fmla="*/ 0 60000 65536"/>
                  <a:gd name="T7" fmla="*/ 0 60000 65536"/>
                  <a:gd name="T8" fmla="*/ 0 60000 65536"/>
                </a:gdLst>
                <a:ahLst/>
                <a:cxnLst>
                  <a:cxn ang="T6">
                    <a:pos x="T0" y="T1"/>
                  </a:cxn>
                  <a:cxn ang="T7">
                    <a:pos x="T2" y="T3"/>
                  </a:cxn>
                  <a:cxn ang="T8">
                    <a:pos x="T4" y="T5"/>
                  </a:cxn>
                </a:cxnLst>
                <a:rect l="0" t="0" r="r" b="b"/>
                <a:pathLst>
                  <a:path w="108" h="304">
                    <a:moveTo>
                      <a:pt x="0" y="304"/>
                    </a:moveTo>
                    <a:cubicBezTo>
                      <a:pt x="11" y="276"/>
                      <a:pt x="50" y="187"/>
                      <a:pt x="68" y="136"/>
                    </a:cubicBezTo>
                    <a:cubicBezTo>
                      <a:pt x="86" y="85"/>
                      <a:pt x="100" y="28"/>
                      <a:pt x="108"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8100" name="Freeform 25"/>
              <p:cNvSpPr>
                <a:spLocks/>
              </p:cNvSpPr>
              <p:nvPr/>
            </p:nvSpPr>
            <p:spPr bwMode="auto">
              <a:xfrm>
                <a:off x="1824" y="2120"/>
                <a:ext cx="204" cy="332"/>
              </a:xfrm>
              <a:custGeom>
                <a:avLst/>
                <a:gdLst>
                  <a:gd name="T0" fmla="*/ 0 w 204"/>
                  <a:gd name="T1" fmla="*/ 332 h 332"/>
                  <a:gd name="T2" fmla="*/ 40 w 204"/>
                  <a:gd name="T3" fmla="*/ 288 h 332"/>
                  <a:gd name="T4" fmla="*/ 124 w 204"/>
                  <a:gd name="T5" fmla="*/ 160 h 332"/>
                  <a:gd name="T6" fmla="*/ 204 w 204"/>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332">
                    <a:moveTo>
                      <a:pt x="0" y="332"/>
                    </a:moveTo>
                    <a:cubicBezTo>
                      <a:pt x="7" y="325"/>
                      <a:pt x="19" y="317"/>
                      <a:pt x="40" y="288"/>
                    </a:cubicBezTo>
                    <a:cubicBezTo>
                      <a:pt x="61" y="259"/>
                      <a:pt x="97" y="208"/>
                      <a:pt x="124" y="160"/>
                    </a:cubicBezTo>
                    <a:cubicBezTo>
                      <a:pt x="151" y="112"/>
                      <a:pt x="187" y="33"/>
                      <a:pt x="204" y="0"/>
                    </a:cubicBezTo>
                  </a:path>
                </a:pathLst>
              </a:custGeom>
              <a:noFill/>
              <a:ln w="889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8101" name="Freeform 26"/>
              <p:cNvSpPr>
                <a:spLocks/>
              </p:cNvSpPr>
              <p:nvPr/>
            </p:nvSpPr>
            <p:spPr bwMode="auto">
              <a:xfrm>
                <a:off x="1544" y="2256"/>
                <a:ext cx="276" cy="242"/>
              </a:xfrm>
              <a:custGeom>
                <a:avLst/>
                <a:gdLst>
                  <a:gd name="T0" fmla="*/ 276 w 276"/>
                  <a:gd name="T1" fmla="*/ 204 h 242"/>
                  <a:gd name="T2" fmla="*/ 208 w 276"/>
                  <a:gd name="T3" fmla="*/ 232 h 242"/>
                  <a:gd name="T4" fmla="*/ 96 w 276"/>
                  <a:gd name="T5" fmla="*/ 144 h 242"/>
                  <a:gd name="T6" fmla="*/ 0 w 276"/>
                  <a:gd name="T7" fmla="*/ 0 h 2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42">
                    <a:moveTo>
                      <a:pt x="276" y="204"/>
                    </a:moveTo>
                    <a:cubicBezTo>
                      <a:pt x="265" y="209"/>
                      <a:pt x="238" y="242"/>
                      <a:pt x="208" y="232"/>
                    </a:cubicBezTo>
                    <a:cubicBezTo>
                      <a:pt x="178" y="222"/>
                      <a:pt x="131" y="183"/>
                      <a:pt x="96" y="144"/>
                    </a:cubicBezTo>
                    <a:cubicBezTo>
                      <a:pt x="61" y="105"/>
                      <a:pt x="20" y="30"/>
                      <a:pt x="0" y="0"/>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8102" name="Freeform 27"/>
              <p:cNvSpPr>
                <a:spLocks/>
              </p:cNvSpPr>
              <p:nvPr/>
            </p:nvSpPr>
            <p:spPr bwMode="auto">
              <a:xfrm>
                <a:off x="1416" y="1984"/>
                <a:ext cx="124" cy="276"/>
              </a:xfrm>
              <a:custGeom>
                <a:avLst/>
                <a:gdLst>
                  <a:gd name="T0" fmla="*/ 124 w 124"/>
                  <a:gd name="T1" fmla="*/ 276 h 276"/>
                  <a:gd name="T2" fmla="*/ 64 w 124"/>
                  <a:gd name="T3" fmla="*/ 172 h 276"/>
                  <a:gd name="T4" fmla="*/ 28 w 124"/>
                  <a:gd name="T5" fmla="*/ 100 h 276"/>
                  <a:gd name="T6" fmla="*/ 0 w 124"/>
                  <a:gd name="T7" fmla="*/ 0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276">
                    <a:moveTo>
                      <a:pt x="124" y="276"/>
                    </a:moveTo>
                    <a:cubicBezTo>
                      <a:pt x="114" y="259"/>
                      <a:pt x="80" y="201"/>
                      <a:pt x="64" y="172"/>
                    </a:cubicBezTo>
                    <a:cubicBezTo>
                      <a:pt x="48" y="143"/>
                      <a:pt x="39" y="129"/>
                      <a:pt x="28" y="100"/>
                    </a:cubicBezTo>
                    <a:cubicBezTo>
                      <a:pt x="17" y="71"/>
                      <a:pt x="6" y="21"/>
                      <a:pt x="0" y="0"/>
                    </a:cubicBezTo>
                  </a:path>
                </a:pathLst>
              </a:custGeom>
              <a:noFill/>
              <a:ln w="889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grpSp>
          <p:nvGrpSpPr>
            <p:cNvPr id="88086" name="Group 28"/>
            <p:cNvGrpSpPr>
              <a:grpSpLocks/>
            </p:cNvGrpSpPr>
            <p:nvPr/>
          </p:nvGrpSpPr>
          <p:grpSpPr bwMode="auto">
            <a:xfrm>
              <a:off x="1829" y="1458"/>
              <a:ext cx="1561" cy="1356"/>
              <a:chOff x="575" y="1142"/>
              <a:chExt cx="1561" cy="1356"/>
            </a:xfrm>
          </p:grpSpPr>
          <p:sp>
            <p:nvSpPr>
              <p:cNvPr id="88087" name="Freeform 29"/>
              <p:cNvSpPr>
                <a:spLocks/>
              </p:cNvSpPr>
              <p:nvPr/>
            </p:nvSpPr>
            <p:spPr bwMode="auto">
              <a:xfrm>
                <a:off x="575" y="1536"/>
                <a:ext cx="101" cy="294"/>
              </a:xfrm>
              <a:custGeom>
                <a:avLst/>
                <a:gdLst>
                  <a:gd name="T0" fmla="*/ 0 w 101"/>
                  <a:gd name="T1" fmla="*/ 294 h 294"/>
                  <a:gd name="T2" fmla="*/ 53 w 101"/>
                  <a:gd name="T3" fmla="*/ 112 h 294"/>
                  <a:gd name="T4" fmla="*/ 101 w 101"/>
                  <a:gd name="T5" fmla="*/ 0 h 294"/>
                  <a:gd name="T6" fmla="*/ 0 60000 65536"/>
                  <a:gd name="T7" fmla="*/ 0 60000 65536"/>
                  <a:gd name="T8" fmla="*/ 0 60000 65536"/>
                </a:gdLst>
                <a:ahLst/>
                <a:cxnLst>
                  <a:cxn ang="T6">
                    <a:pos x="T0" y="T1"/>
                  </a:cxn>
                  <a:cxn ang="T7">
                    <a:pos x="T2" y="T3"/>
                  </a:cxn>
                  <a:cxn ang="T8">
                    <a:pos x="T4" y="T5"/>
                  </a:cxn>
                </a:cxnLst>
                <a:rect l="0" t="0" r="r" b="b"/>
                <a:pathLst>
                  <a:path w="101" h="294">
                    <a:moveTo>
                      <a:pt x="0" y="294"/>
                    </a:moveTo>
                    <a:cubicBezTo>
                      <a:pt x="9" y="264"/>
                      <a:pt x="36" y="161"/>
                      <a:pt x="53" y="112"/>
                    </a:cubicBezTo>
                    <a:cubicBezTo>
                      <a:pt x="70" y="63"/>
                      <a:pt x="91" y="23"/>
                      <a:pt x="101"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8088" name="Freeform 30"/>
              <p:cNvSpPr>
                <a:spLocks/>
              </p:cNvSpPr>
              <p:nvPr/>
            </p:nvSpPr>
            <p:spPr bwMode="auto">
              <a:xfrm>
                <a:off x="664" y="1142"/>
                <a:ext cx="308" cy="402"/>
              </a:xfrm>
              <a:custGeom>
                <a:avLst/>
                <a:gdLst>
                  <a:gd name="T0" fmla="*/ 0 w 308"/>
                  <a:gd name="T1" fmla="*/ 402 h 402"/>
                  <a:gd name="T2" fmla="*/ 72 w 308"/>
                  <a:gd name="T3" fmla="*/ 266 h 402"/>
                  <a:gd name="T4" fmla="*/ 216 w 308"/>
                  <a:gd name="T5" fmla="*/ 42 h 402"/>
                  <a:gd name="T6" fmla="*/ 308 w 308"/>
                  <a:gd name="T7" fmla="*/ 14 h 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402">
                    <a:moveTo>
                      <a:pt x="0" y="402"/>
                    </a:moveTo>
                    <a:cubicBezTo>
                      <a:pt x="12" y="380"/>
                      <a:pt x="36" y="326"/>
                      <a:pt x="72" y="266"/>
                    </a:cubicBezTo>
                    <a:cubicBezTo>
                      <a:pt x="108" y="206"/>
                      <a:pt x="177" y="84"/>
                      <a:pt x="216" y="42"/>
                    </a:cubicBezTo>
                    <a:cubicBezTo>
                      <a:pt x="255" y="0"/>
                      <a:pt x="289" y="20"/>
                      <a:pt x="308" y="14"/>
                    </a:cubicBezTo>
                  </a:path>
                </a:pathLst>
              </a:custGeom>
              <a:noFill/>
              <a:ln w="889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8089" name="Freeform 31"/>
              <p:cNvSpPr>
                <a:spLocks/>
              </p:cNvSpPr>
              <p:nvPr/>
            </p:nvSpPr>
            <p:spPr bwMode="auto">
              <a:xfrm>
                <a:off x="956" y="1143"/>
                <a:ext cx="328" cy="473"/>
              </a:xfrm>
              <a:custGeom>
                <a:avLst/>
                <a:gdLst>
                  <a:gd name="T0" fmla="*/ 0 w 328"/>
                  <a:gd name="T1" fmla="*/ 5 h 473"/>
                  <a:gd name="T2" fmla="*/ 60 w 328"/>
                  <a:gd name="T3" fmla="*/ 29 h 473"/>
                  <a:gd name="T4" fmla="*/ 176 w 328"/>
                  <a:gd name="T5" fmla="*/ 177 h 473"/>
                  <a:gd name="T6" fmla="*/ 328 w 328"/>
                  <a:gd name="T7" fmla="*/ 473 h 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8" h="473">
                    <a:moveTo>
                      <a:pt x="0" y="5"/>
                    </a:moveTo>
                    <a:cubicBezTo>
                      <a:pt x="10" y="9"/>
                      <a:pt x="31" y="0"/>
                      <a:pt x="60" y="29"/>
                    </a:cubicBezTo>
                    <a:cubicBezTo>
                      <a:pt x="89" y="58"/>
                      <a:pt x="131" y="103"/>
                      <a:pt x="176" y="177"/>
                    </a:cubicBezTo>
                    <a:cubicBezTo>
                      <a:pt x="221" y="251"/>
                      <a:pt x="296" y="411"/>
                      <a:pt x="328" y="473"/>
                    </a:cubicBezTo>
                  </a:path>
                </a:pathLst>
              </a:cu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8090" name="Freeform 32"/>
              <p:cNvSpPr>
                <a:spLocks/>
              </p:cNvSpPr>
              <p:nvPr/>
            </p:nvSpPr>
            <p:spPr bwMode="auto">
              <a:xfrm>
                <a:off x="1260" y="1572"/>
                <a:ext cx="160" cy="428"/>
              </a:xfrm>
              <a:custGeom>
                <a:avLst/>
                <a:gdLst>
                  <a:gd name="T0" fmla="*/ 0 w 160"/>
                  <a:gd name="T1" fmla="*/ 0 h 428"/>
                  <a:gd name="T2" fmla="*/ 56 w 160"/>
                  <a:gd name="T3" fmla="*/ 124 h 428"/>
                  <a:gd name="T4" fmla="*/ 100 w 160"/>
                  <a:gd name="T5" fmla="*/ 240 h 428"/>
                  <a:gd name="T6" fmla="*/ 160 w 160"/>
                  <a:gd name="T7" fmla="*/ 428 h 4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428">
                    <a:moveTo>
                      <a:pt x="0" y="0"/>
                    </a:moveTo>
                    <a:cubicBezTo>
                      <a:pt x="9" y="21"/>
                      <a:pt x="39" y="84"/>
                      <a:pt x="56" y="124"/>
                    </a:cubicBezTo>
                    <a:cubicBezTo>
                      <a:pt x="73" y="164"/>
                      <a:pt x="83" y="189"/>
                      <a:pt x="100" y="240"/>
                    </a:cubicBezTo>
                    <a:cubicBezTo>
                      <a:pt x="117" y="291"/>
                      <a:pt x="148" y="389"/>
                      <a:pt x="160" y="428"/>
                    </a:cubicBezTo>
                  </a:path>
                </a:pathLst>
              </a:custGeom>
              <a:noFill/>
              <a:ln w="889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8091" name="Freeform 33"/>
              <p:cNvSpPr>
                <a:spLocks/>
              </p:cNvSpPr>
              <p:nvPr/>
            </p:nvSpPr>
            <p:spPr bwMode="auto">
              <a:xfrm>
                <a:off x="2028" y="1820"/>
                <a:ext cx="108" cy="304"/>
              </a:xfrm>
              <a:custGeom>
                <a:avLst/>
                <a:gdLst>
                  <a:gd name="T0" fmla="*/ 0 w 108"/>
                  <a:gd name="T1" fmla="*/ 304 h 304"/>
                  <a:gd name="T2" fmla="*/ 68 w 108"/>
                  <a:gd name="T3" fmla="*/ 136 h 304"/>
                  <a:gd name="T4" fmla="*/ 108 w 108"/>
                  <a:gd name="T5" fmla="*/ 0 h 304"/>
                  <a:gd name="T6" fmla="*/ 0 60000 65536"/>
                  <a:gd name="T7" fmla="*/ 0 60000 65536"/>
                  <a:gd name="T8" fmla="*/ 0 60000 65536"/>
                </a:gdLst>
                <a:ahLst/>
                <a:cxnLst>
                  <a:cxn ang="T6">
                    <a:pos x="T0" y="T1"/>
                  </a:cxn>
                  <a:cxn ang="T7">
                    <a:pos x="T2" y="T3"/>
                  </a:cxn>
                  <a:cxn ang="T8">
                    <a:pos x="T4" y="T5"/>
                  </a:cxn>
                </a:cxnLst>
                <a:rect l="0" t="0" r="r" b="b"/>
                <a:pathLst>
                  <a:path w="108" h="304">
                    <a:moveTo>
                      <a:pt x="0" y="304"/>
                    </a:moveTo>
                    <a:cubicBezTo>
                      <a:pt x="11" y="276"/>
                      <a:pt x="50" y="187"/>
                      <a:pt x="68" y="136"/>
                    </a:cubicBezTo>
                    <a:cubicBezTo>
                      <a:pt x="86" y="85"/>
                      <a:pt x="100" y="28"/>
                      <a:pt x="108"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8092" name="Freeform 34"/>
              <p:cNvSpPr>
                <a:spLocks/>
              </p:cNvSpPr>
              <p:nvPr/>
            </p:nvSpPr>
            <p:spPr bwMode="auto">
              <a:xfrm>
                <a:off x="1824" y="2120"/>
                <a:ext cx="204" cy="332"/>
              </a:xfrm>
              <a:custGeom>
                <a:avLst/>
                <a:gdLst>
                  <a:gd name="T0" fmla="*/ 0 w 204"/>
                  <a:gd name="T1" fmla="*/ 332 h 332"/>
                  <a:gd name="T2" fmla="*/ 40 w 204"/>
                  <a:gd name="T3" fmla="*/ 288 h 332"/>
                  <a:gd name="T4" fmla="*/ 124 w 204"/>
                  <a:gd name="T5" fmla="*/ 160 h 332"/>
                  <a:gd name="T6" fmla="*/ 204 w 204"/>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332">
                    <a:moveTo>
                      <a:pt x="0" y="332"/>
                    </a:moveTo>
                    <a:cubicBezTo>
                      <a:pt x="7" y="325"/>
                      <a:pt x="19" y="317"/>
                      <a:pt x="40" y="288"/>
                    </a:cubicBezTo>
                    <a:cubicBezTo>
                      <a:pt x="61" y="259"/>
                      <a:pt x="97" y="208"/>
                      <a:pt x="124" y="160"/>
                    </a:cubicBezTo>
                    <a:cubicBezTo>
                      <a:pt x="151" y="112"/>
                      <a:pt x="187" y="33"/>
                      <a:pt x="204" y="0"/>
                    </a:cubicBezTo>
                  </a:path>
                </a:pathLst>
              </a:custGeom>
              <a:noFill/>
              <a:ln w="889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8093" name="Freeform 35"/>
              <p:cNvSpPr>
                <a:spLocks/>
              </p:cNvSpPr>
              <p:nvPr/>
            </p:nvSpPr>
            <p:spPr bwMode="auto">
              <a:xfrm>
                <a:off x="1544" y="2256"/>
                <a:ext cx="276" cy="242"/>
              </a:xfrm>
              <a:custGeom>
                <a:avLst/>
                <a:gdLst>
                  <a:gd name="T0" fmla="*/ 276 w 276"/>
                  <a:gd name="T1" fmla="*/ 204 h 242"/>
                  <a:gd name="T2" fmla="*/ 208 w 276"/>
                  <a:gd name="T3" fmla="*/ 232 h 242"/>
                  <a:gd name="T4" fmla="*/ 96 w 276"/>
                  <a:gd name="T5" fmla="*/ 144 h 242"/>
                  <a:gd name="T6" fmla="*/ 0 w 276"/>
                  <a:gd name="T7" fmla="*/ 0 h 2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42">
                    <a:moveTo>
                      <a:pt x="276" y="204"/>
                    </a:moveTo>
                    <a:cubicBezTo>
                      <a:pt x="265" y="209"/>
                      <a:pt x="238" y="242"/>
                      <a:pt x="208" y="232"/>
                    </a:cubicBezTo>
                    <a:cubicBezTo>
                      <a:pt x="178" y="222"/>
                      <a:pt x="131" y="183"/>
                      <a:pt x="96" y="144"/>
                    </a:cubicBezTo>
                    <a:cubicBezTo>
                      <a:pt x="61" y="105"/>
                      <a:pt x="20" y="30"/>
                      <a:pt x="0" y="0"/>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8094" name="Freeform 36"/>
              <p:cNvSpPr>
                <a:spLocks/>
              </p:cNvSpPr>
              <p:nvPr/>
            </p:nvSpPr>
            <p:spPr bwMode="auto">
              <a:xfrm>
                <a:off x="1416" y="1984"/>
                <a:ext cx="124" cy="276"/>
              </a:xfrm>
              <a:custGeom>
                <a:avLst/>
                <a:gdLst>
                  <a:gd name="T0" fmla="*/ 124 w 124"/>
                  <a:gd name="T1" fmla="*/ 276 h 276"/>
                  <a:gd name="T2" fmla="*/ 64 w 124"/>
                  <a:gd name="T3" fmla="*/ 172 h 276"/>
                  <a:gd name="T4" fmla="*/ 28 w 124"/>
                  <a:gd name="T5" fmla="*/ 100 h 276"/>
                  <a:gd name="T6" fmla="*/ 0 w 124"/>
                  <a:gd name="T7" fmla="*/ 0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276">
                    <a:moveTo>
                      <a:pt x="124" y="276"/>
                    </a:moveTo>
                    <a:cubicBezTo>
                      <a:pt x="114" y="259"/>
                      <a:pt x="80" y="201"/>
                      <a:pt x="64" y="172"/>
                    </a:cubicBezTo>
                    <a:cubicBezTo>
                      <a:pt x="48" y="143"/>
                      <a:pt x="39" y="129"/>
                      <a:pt x="28" y="100"/>
                    </a:cubicBezTo>
                    <a:cubicBezTo>
                      <a:pt x="17" y="71"/>
                      <a:pt x="6" y="21"/>
                      <a:pt x="0" y="0"/>
                    </a:cubicBezTo>
                  </a:path>
                </a:pathLst>
              </a:custGeom>
              <a:noFill/>
              <a:ln w="889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grpSp>
      <p:sp>
        <p:nvSpPr>
          <p:cNvPr id="205861" name="Rectangle 37"/>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smtClean="0">
                <a:solidFill>
                  <a:srgbClr val="000000"/>
                </a:solidFill>
              </a:rPr>
              <a:t>inverse Fourier Transform</a:t>
            </a:r>
          </a:p>
        </p:txBody>
      </p:sp>
      <p:sp>
        <p:nvSpPr>
          <p:cNvPr id="88084" name="AutoShape 38"/>
          <p:cNvSpPr>
            <a:spLocks noChangeArrowheads="1"/>
          </p:cNvSpPr>
          <p:nvPr/>
        </p:nvSpPr>
        <p:spPr bwMode="auto">
          <a:xfrm rot="10800000">
            <a:off x="3384550" y="4235450"/>
            <a:ext cx="1008063" cy="781050"/>
          </a:xfrm>
          <a:prstGeom prst="leftArrow">
            <a:avLst>
              <a:gd name="adj1" fmla="val 43500"/>
              <a:gd name="adj2" fmla="val 43667"/>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Tree>
    <p:extLst>
      <p:ext uri="{BB962C8B-B14F-4D97-AF65-F5344CB8AC3E}">
        <p14:creationId xmlns:p14="http://schemas.microsoft.com/office/powerpoint/2010/main" val="32523307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8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5830"/>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20586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058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583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583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583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583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0583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058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0583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0583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xit" presetSubtype="0" fill="hold" nodeType="clickEffect">
                                  <p:stCondLst>
                                    <p:cond delay="0"/>
                                  </p:stCondLst>
                                  <p:childTnLst>
                                    <p:set>
                                      <p:cBhvr>
                                        <p:cTn id="50" dur="1" fill="hold">
                                          <p:stCondLst>
                                            <p:cond delay="0"/>
                                          </p:stCondLst>
                                        </p:cTn>
                                        <p:tgtEl>
                                          <p:spTgt spid="2058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6" grpId="0"/>
      <p:bldP spid="20586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smtClean="0">
                <a:solidFill>
                  <a:srgbClr val="000000"/>
                </a:solidFill>
              </a:rPr>
              <a:t>scattering from a lattice</a:t>
            </a:r>
          </a:p>
        </p:txBody>
      </p:sp>
      <p:sp>
        <p:nvSpPr>
          <p:cNvPr id="89091"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smtClean="0">
                <a:solidFill>
                  <a:srgbClr val="000000"/>
                </a:solidFill>
              </a:rPr>
              <a:t>colored by phase</a:t>
            </a:r>
          </a:p>
        </p:txBody>
      </p:sp>
      <p:sp>
        <p:nvSpPr>
          <p:cNvPr id="89092" name="Text Box 4"/>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sample</a:t>
            </a:r>
          </a:p>
        </p:txBody>
      </p:sp>
      <p:sp>
        <p:nvSpPr>
          <p:cNvPr id="89093" name="Text Box 5"/>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detector</a:t>
            </a:r>
          </a:p>
        </p:txBody>
      </p:sp>
      <p:pic>
        <p:nvPicPr>
          <p:cNvPr id="89094" name="Picture 6" descr="phaseframe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5" name="Picture 7" descr="phaseframe_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6" name="Picture 8" descr="phaseframe_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7" name="Picture 9" descr="phaseframe_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1039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685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685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68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smtClean="0">
                <a:solidFill>
                  <a:srgbClr val="000000"/>
                </a:solidFill>
              </a:rPr>
              <a:t>scattering from a lattice</a:t>
            </a:r>
          </a:p>
        </p:txBody>
      </p:sp>
      <p:sp>
        <p:nvSpPr>
          <p:cNvPr id="90115"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smtClean="0">
                <a:solidFill>
                  <a:srgbClr val="000000"/>
                </a:solidFill>
              </a:rPr>
              <a:t>colored by phase</a:t>
            </a:r>
          </a:p>
        </p:txBody>
      </p:sp>
      <p:pic>
        <p:nvPicPr>
          <p:cNvPr id="90116" name="Picture 4" descr="lattice_phas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sample</a:t>
            </a:r>
          </a:p>
        </p:txBody>
      </p:sp>
      <p:sp>
        <p:nvSpPr>
          <p:cNvPr id="90118"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detector</a:t>
            </a:r>
          </a:p>
        </p:txBody>
      </p:sp>
    </p:spTree>
    <p:extLst>
      <p:ext uri="{BB962C8B-B14F-4D97-AF65-F5344CB8AC3E}">
        <p14:creationId xmlns:p14="http://schemas.microsoft.com/office/powerpoint/2010/main" val="1775151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smtClean="0">
                <a:solidFill>
                  <a:srgbClr val="000000"/>
                </a:solidFill>
              </a:rPr>
              <a:t>scattering from a lattice</a:t>
            </a:r>
          </a:p>
        </p:txBody>
      </p:sp>
      <p:sp>
        <p:nvSpPr>
          <p:cNvPr id="91139"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smtClean="0">
                <a:solidFill>
                  <a:srgbClr val="000000"/>
                </a:solidFill>
              </a:rPr>
              <a:t>colored by phase</a:t>
            </a:r>
          </a:p>
        </p:txBody>
      </p:sp>
      <p:sp>
        <p:nvSpPr>
          <p:cNvPr id="91140" name="Text Box 4"/>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sample</a:t>
            </a:r>
          </a:p>
        </p:txBody>
      </p:sp>
      <p:sp>
        <p:nvSpPr>
          <p:cNvPr id="91141" name="Text Box 5"/>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detector</a:t>
            </a:r>
          </a:p>
        </p:txBody>
      </p:sp>
      <p:pic>
        <p:nvPicPr>
          <p:cNvPr id="91142" name="Picture 6" descr="phaseframe_0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16247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phasefr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3" name="Picture 3" descr="phaseframe_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Rectangle 4"/>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smtClean="0">
                <a:solidFill>
                  <a:srgbClr val="000000"/>
                </a:solidFill>
              </a:rPr>
              <a:t>scattering from a crystal structure</a:t>
            </a:r>
          </a:p>
        </p:txBody>
      </p:sp>
      <p:sp>
        <p:nvSpPr>
          <p:cNvPr id="92165" name="Text Box 5"/>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smtClean="0">
                <a:solidFill>
                  <a:srgbClr val="000000"/>
                </a:solidFill>
              </a:rPr>
              <a:t>colored by phase</a:t>
            </a:r>
          </a:p>
        </p:txBody>
      </p:sp>
      <p:sp>
        <p:nvSpPr>
          <p:cNvPr id="92166" name="Text Box 6"/>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sample</a:t>
            </a:r>
          </a:p>
        </p:txBody>
      </p:sp>
      <p:sp>
        <p:nvSpPr>
          <p:cNvPr id="92167" name="Text Box 7"/>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detector</a:t>
            </a:r>
          </a:p>
        </p:txBody>
      </p:sp>
    </p:spTree>
    <p:extLst>
      <p:ext uri="{BB962C8B-B14F-4D97-AF65-F5344CB8AC3E}">
        <p14:creationId xmlns:p14="http://schemas.microsoft.com/office/powerpoint/2010/main" val="37040700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0992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099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en-US" sz="5400" b="1">
                <a:solidFill>
                  <a:schemeClr val="tx1"/>
                </a:solidFill>
                <a:latin typeface="Arial" charset="0"/>
              </a:rPr>
              <a:t>What is Protein?</a:t>
            </a:r>
          </a:p>
        </p:txBody>
      </p:sp>
    </p:spTree>
    <p:extLst>
      <p:ext uri="{BB962C8B-B14F-4D97-AF65-F5344CB8AC3E}">
        <p14:creationId xmlns:p14="http://schemas.microsoft.com/office/powerpoint/2010/main" val="29197927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altLang="en-US" smtClean="0"/>
              <a:t>Major Phasing techniques</a:t>
            </a:r>
          </a:p>
        </p:txBody>
      </p:sp>
      <p:sp>
        <p:nvSpPr>
          <p:cNvPr id="12291" name="Rectangle 3"/>
          <p:cNvSpPr>
            <a:spLocks noGrp="1" noChangeArrowheads="1"/>
          </p:cNvSpPr>
          <p:nvPr>
            <p:ph type="body" idx="1"/>
          </p:nvPr>
        </p:nvSpPr>
        <p:spPr/>
        <p:txBody>
          <a:bodyPr/>
          <a:lstStyle/>
          <a:p>
            <a:pPr eaLnBrk="1" hangingPunct="1"/>
            <a:r>
              <a:rPr lang="en-US" altLang="en-US" smtClean="0"/>
              <a:t>Molecular Replacement</a:t>
            </a:r>
          </a:p>
          <a:p>
            <a:pPr lvl="1" eaLnBrk="1" hangingPunct="1"/>
            <a:endParaRPr lang="en-US" altLang="en-US" smtClean="0"/>
          </a:p>
          <a:p>
            <a:pPr eaLnBrk="1" hangingPunct="1"/>
            <a:r>
              <a:rPr lang="en-US" altLang="en-US" smtClean="0"/>
              <a:t>Multiple Isomorphous Replacement</a:t>
            </a:r>
          </a:p>
          <a:p>
            <a:pPr lvl="1" eaLnBrk="1" hangingPunct="1"/>
            <a:endParaRPr lang="en-US" altLang="en-US" smtClean="0"/>
          </a:p>
          <a:p>
            <a:pPr eaLnBrk="1" hangingPunct="1"/>
            <a:r>
              <a:rPr lang="en-US" altLang="en-US" smtClean="0"/>
              <a:t>Multiwavelength Anomalous Diffraction</a:t>
            </a:r>
          </a:p>
          <a:p>
            <a:pPr lvl="1" eaLnBrk="1" hangingPunct="1"/>
            <a:endParaRPr lang="en-US" altLang="en-US" smtClean="0"/>
          </a:p>
          <a:p>
            <a:pPr eaLnBrk="1" hangingPunct="1"/>
            <a:r>
              <a:rPr lang="en-US" altLang="en-US" smtClean="0"/>
              <a:t>Single-wavelength Anomalous Diffraction</a:t>
            </a:r>
          </a:p>
          <a:p>
            <a:pPr lvl="1" eaLnBrk="1" hangingPunct="1"/>
            <a:endParaRPr lang="en-US" altLang="en-US" smtClean="0"/>
          </a:p>
        </p:txBody>
      </p:sp>
    </p:spTree>
    <p:extLst>
      <p:ext uri="{BB962C8B-B14F-4D97-AF65-F5344CB8AC3E}">
        <p14:creationId xmlns:p14="http://schemas.microsoft.com/office/powerpoint/2010/main" val="39725185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 fill="hold"/>
                                        <p:tgtEl>
                                          <p:spTgt spid="12291">
                                            <p:txEl>
                                              <p:pRg st="2" end="2"/>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frame_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72" name="Picture 12" descr="frame_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Rectangle 6"/>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smtClean="0">
                <a:solidFill>
                  <a:srgbClr val="000000"/>
                </a:solidFill>
              </a:rPr>
              <a:t>inverse Fourier Transform</a:t>
            </a:r>
          </a:p>
        </p:txBody>
      </p:sp>
      <p:sp>
        <p:nvSpPr>
          <p:cNvPr id="94213" name="AutoShape 8"/>
          <p:cNvSpPr>
            <a:spLocks noChangeArrowheads="1"/>
          </p:cNvSpPr>
          <p:nvPr/>
        </p:nvSpPr>
        <p:spPr bwMode="auto">
          <a:xfrm rot="10800000">
            <a:off x="3332163" y="423545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94214" name="Text Box 9"/>
          <p:cNvSpPr txBox="1">
            <a:spLocks noChangeArrowheads="1"/>
          </p:cNvSpPr>
          <p:nvPr/>
        </p:nvSpPr>
        <p:spPr bwMode="auto">
          <a:xfrm>
            <a:off x="3851275" y="1063625"/>
            <a:ext cx="1439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smtClean="0">
                <a:solidFill>
                  <a:srgbClr val="000000"/>
                </a:solidFill>
              </a:rPr>
              <a:t>no phase</a:t>
            </a:r>
          </a:p>
        </p:txBody>
      </p:sp>
    </p:spTree>
    <p:extLst>
      <p:ext uri="{BB962C8B-B14F-4D97-AF65-F5344CB8AC3E}">
        <p14:creationId xmlns:p14="http://schemas.microsoft.com/office/powerpoint/2010/main" val="37644004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89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8" name="Picture 4" descr="pat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9" name="Picture 5" descr="pat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0" name="Picture 6" descr="diffpat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Rectangle 7"/>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smtClean="0">
                <a:solidFill>
                  <a:srgbClr val="000000"/>
                </a:solidFill>
              </a:rPr>
              <a:t>inverse Fourier Transform</a:t>
            </a:r>
          </a:p>
        </p:txBody>
      </p:sp>
      <p:pic>
        <p:nvPicPr>
          <p:cNvPr id="169996" name="Picture 12" descr="frame_0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AutoShape 8"/>
          <p:cNvSpPr>
            <a:spLocks noChangeArrowheads="1"/>
          </p:cNvSpPr>
          <p:nvPr/>
        </p:nvSpPr>
        <p:spPr bwMode="auto">
          <a:xfrm>
            <a:off x="3219450" y="422910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95240" name="Text Box 10"/>
          <p:cNvSpPr txBox="1">
            <a:spLocks noChangeArrowheads="1"/>
          </p:cNvSpPr>
          <p:nvPr/>
        </p:nvSpPr>
        <p:spPr bwMode="auto">
          <a:xfrm>
            <a:off x="3851275" y="1063625"/>
            <a:ext cx="1439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smtClean="0">
                <a:solidFill>
                  <a:srgbClr val="000000"/>
                </a:solidFill>
              </a:rPr>
              <a:t>no phase</a:t>
            </a:r>
          </a:p>
        </p:txBody>
      </p:sp>
    </p:spTree>
    <p:extLst>
      <p:ext uri="{BB962C8B-B14F-4D97-AF65-F5344CB8AC3E}">
        <p14:creationId xmlns:p14="http://schemas.microsoft.com/office/powerpoint/2010/main" val="6283495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699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998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99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9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altLang="en-US" smtClean="0"/>
              <a:t>Major Phasing techniques</a:t>
            </a:r>
          </a:p>
        </p:txBody>
      </p:sp>
      <p:sp>
        <p:nvSpPr>
          <p:cNvPr id="165891" name="Rectangle 3"/>
          <p:cNvSpPr>
            <a:spLocks noGrp="1" noChangeArrowheads="1"/>
          </p:cNvSpPr>
          <p:nvPr>
            <p:ph type="body" idx="1"/>
          </p:nvPr>
        </p:nvSpPr>
        <p:spPr/>
        <p:txBody>
          <a:bodyPr/>
          <a:lstStyle/>
          <a:p>
            <a:pPr eaLnBrk="1" hangingPunct="1"/>
            <a:r>
              <a:rPr lang="en-US" altLang="en-US" smtClean="0"/>
              <a:t>Molecular Replacement</a:t>
            </a:r>
          </a:p>
          <a:p>
            <a:pPr lvl="1" eaLnBrk="1" hangingPunct="1"/>
            <a:endParaRPr lang="en-US" altLang="en-US" smtClean="0"/>
          </a:p>
          <a:p>
            <a:pPr eaLnBrk="1" hangingPunct="1"/>
            <a:r>
              <a:rPr lang="en-US" altLang="en-US" smtClean="0"/>
              <a:t>Multiple Isomorphous Replacement</a:t>
            </a:r>
          </a:p>
          <a:p>
            <a:pPr lvl="1" eaLnBrk="1" hangingPunct="1"/>
            <a:endParaRPr lang="en-US" altLang="en-US" smtClean="0"/>
          </a:p>
          <a:p>
            <a:pPr eaLnBrk="1" hangingPunct="1"/>
            <a:r>
              <a:rPr lang="en-US" altLang="en-US" smtClean="0"/>
              <a:t>Multiwavelength Anomalous Diffraction</a:t>
            </a:r>
          </a:p>
          <a:p>
            <a:pPr lvl="1" eaLnBrk="1" hangingPunct="1"/>
            <a:endParaRPr lang="en-US" altLang="en-US" smtClean="0"/>
          </a:p>
          <a:p>
            <a:pPr eaLnBrk="1" hangingPunct="1"/>
            <a:r>
              <a:rPr lang="en-US" altLang="en-US" smtClean="0"/>
              <a:t>Single-wavelength Anomalous Diffraction</a:t>
            </a:r>
          </a:p>
          <a:p>
            <a:pPr lvl="1" eaLnBrk="1" hangingPunct="1"/>
            <a:endParaRPr lang="en-US" altLang="en-US" smtClean="0"/>
          </a:p>
        </p:txBody>
      </p:sp>
    </p:spTree>
    <p:extLst>
      <p:ext uri="{BB962C8B-B14F-4D97-AF65-F5344CB8AC3E}">
        <p14:creationId xmlns:p14="http://schemas.microsoft.com/office/powerpoint/2010/main" val="37917338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100" fill="hold"/>
                                        <p:tgtEl>
                                          <p:spTgt spid="165891">
                                            <p:txEl>
                                              <p:pRg st="4" end="4"/>
                                            </p:txEl>
                                          </p:spTgt>
                                        </p:tgtEl>
                                        <p:attrNameLst>
                                          <p:attrName>style.color</p:attrName>
                                        </p:attrNameLst>
                                      </p:cBhvr>
                                      <p:to>
                                        <a:srgbClr val="FF0000"/>
                                      </p:to>
                                    </p:animClr>
                                  </p:childTnLst>
                                </p:cTn>
                              </p:par>
                              <p:par>
                                <p:cTn id="7" presetID="3" presetClass="emph" presetSubtype="2" fill="hold" nodeType="withEffect">
                                  <p:stCondLst>
                                    <p:cond delay="0"/>
                                  </p:stCondLst>
                                  <p:childTnLst>
                                    <p:animClr clrSpc="rgb" dir="cw">
                                      <p:cBhvr override="childStyle">
                                        <p:cTn id="8" dur="100" fill="hold"/>
                                        <p:tgtEl>
                                          <p:spTgt spid="165891">
                                            <p:txEl>
                                              <p:pRg st="6" end="6"/>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97283" name="Text Box 3"/>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sample</a:t>
            </a:r>
          </a:p>
        </p:txBody>
      </p:sp>
      <p:sp>
        <p:nvSpPr>
          <p:cNvPr id="97284" name="Text Box 4"/>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x-ray beam</a:t>
            </a:r>
          </a:p>
        </p:txBody>
      </p:sp>
      <p:grpSp>
        <p:nvGrpSpPr>
          <p:cNvPr id="97285" name="Group 5"/>
          <p:cNvGrpSpPr>
            <a:grpSpLocks/>
          </p:cNvGrpSpPr>
          <p:nvPr/>
        </p:nvGrpSpPr>
        <p:grpSpPr bwMode="auto">
          <a:xfrm>
            <a:off x="-1524000" y="4610100"/>
            <a:ext cx="4876800" cy="304800"/>
            <a:chOff x="288" y="3936"/>
            <a:chExt cx="3072" cy="192"/>
          </a:xfrm>
        </p:grpSpPr>
        <p:sp>
          <p:nvSpPr>
            <p:cNvPr id="97317" name="Freeform 6"/>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7318" name="Freeform 7"/>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7319" name="Freeform 8"/>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7320" name="Freeform 9"/>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7321" name="Freeform 10"/>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7322" name="Freeform 11"/>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7323" name="Freeform 12"/>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7324" name="Freeform 13"/>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grpSp>
        <p:nvGrpSpPr>
          <p:cNvPr id="97286" name="Group 14"/>
          <p:cNvGrpSpPr>
            <a:grpSpLocks/>
          </p:cNvGrpSpPr>
          <p:nvPr/>
        </p:nvGrpSpPr>
        <p:grpSpPr bwMode="auto">
          <a:xfrm>
            <a:off x="-1524000" y="3390900"/>
            <a:ext cx="4876800" cy="304800"/>
            <a:chOff x="288" y="3936"/>
            <a:chExt cx="3072" cy="192"/>
          </a:xfrm>
        </p:grpSpPr>
        <p:sp>
          <p:nvSpPr>
            <p:cNvPr id="97309" name="Freeform 15"/>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7310" name="Freeform 16"/>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7311" name="Freeform 17"/>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7312" name="Freeform 18"/>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7313" name="Freeform 19"/>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7314" name="Freeform 20"/>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7315" name="Freeform 21"/>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7316" name="Freeform 22"/>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sp>
        <p:nvSpPr>
          <p:cNvPr id="97287" name="Rectangle 23"/>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5400" smtClean="0">
                <a:solidFill>
                  <a:srgbClr val="000000"/>
                </a:solidFill>
              </a:rPr>
              <a:t>anomalous scattering</a:t>
            </a:r>
          </a:p>
        </p:txBody>
      </p:sp>
      <p:sp>
        <p:nvSpPr>
          <p:cNvPr id="97288" name="Oval 24"/>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97289" name="Freeform 25"/>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7290" name="Freeform 26"/>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7291" name="Freeform 27"/>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7292" name="Freeform 28"/>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7293" name="Freeform 29"/>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7294" name="Freeform 30"/>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7295" name="Freeform 31"/>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7296" name="Freeform 32"/>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7297" name="Freeform 33"/>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7298" name="Freeform 34"/>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7299" name="Freeform 35"/>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7300" name="Freeform 36"/>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7301" name="Freeform 37"/>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7302" name="Freeform 38"/>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7303" name="Freeform 39"/>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nvGrpSpPr>
          <p:cNvPr id="97304" name="Group 40"/>
          <p:cNvGrpSpPr>
            <a:grpSpLocks/>
          </p:cNvGrpSpPr>
          <p:nvPr/>
        </p:nvGrpSpPr>
        <p:grpSpPr bwMode="auto">
          <a:xfrm>
            <a:off x="6554788" y="1181100"/>
            <a:ext cx="1069975" cy="5562600"/>
            <a:chOff x="4129" y="744"/>
            <a:chExt cx="674" cy="3504"/>
          </a:xfrm>
        </p:grpSpPr>
        <p:sp>
          <p:nvSpPr>
            <p:cNvPr id="97306" name="Line 41"/>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7307" name="Text Box 42"/>
            <p:cNvSpPr txBox="1">
              <a:spLocks noChangeArrowheads="1"/>
            </p:cNvSpPr>
            <p:nvPr/>
          </p:nvSpPr>
          <p:spPr bwMode="auto">
            <a:xfrm rot="-54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detector</a:t>
              </a:r>
            </a:p>
          </p:txBody>
        </p:sp>
        <p:sp>
          <p:nvSpPr>
            <p:cNvPr id="97308" name="Freeform 43"/>
            <p:cNvSpPr>
              <a:spLocks/>
            </p:cNvSpPr>
            <p:nvPr/>
          </p:nvSpPr>
          <p:spPr bwMode="auto">
            <a:xfrm>
              <a:off x="4408" y="862"/>
              <a:ext cx="395" cy="816"/>
            </a:xfrm>
            <a:custGeom>
              <a:avLst/>
              <a:gdLst>
                <a:gd name="T0" fmla="*/ 15 w 395"/>
                <a:gd name="T1" fmla="*/ 0 h 816"/>
                <a:gd name="T2" fmla="*/ 15 w 395"/>
                <a:gd name="T3" fmla="*/ 144 h 816"/>
                <a:gd name="T4" fmla="*/ 10 w 395"/>
                <a:gd name="T5" fmla="*/ 246 h 816"/>
                <a:gd name="T6" fmla="*/ 76 w 395"/>
                <a:gd name="T7" fmla="*/ 300 h 816"/>
                <a:gd name="T8" fmla="*/ 394 w 395"/>
                <a:gd name="T9" fmla="*/ 336 h 816"/>
                <a:gd name="T10" fmla="*/ 84 w 395"/>
                <a:gd name="T11" fmla="*/ 410 h 816"/>
                <a:gd name="T12" fmla="*/ 18 w 395"/>
                <a:gd name="T13" fmla="*/ 450 h 816"/>
                <a:gd name="T14" fmla="*/ 15 w 395"/>
                <a:gd name="T15" fmla="*/ 528 h 816"/>
                <a:gd name="T16" fmla="*/ 15 w 395"/>
                <a:gd name="T17" fmla="*/ 672 h 816"/>
                <a:gd name="T18" fmla="*/ 15 w 395"/>
                <a:gd name="T19" fmla="*/ 816 h 8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5" h="816">
                  <a:moveTo>
                    <a:pt x="15" y="0"/>
                  </a:moveTo>
                  <a:cubicBezTo>
                    <a:pt x="15" y="24"/>
                    <a:pt x="16" y="103"/>
                    <a:pt x="15" y="144"/>
                  </a:cubicBezTo>
                  <a:cubicBezTo>
                    <a:pt x="14" y="185"/>
                    <a:pt x="0" y="220"/>
                    <a:pt x="10" y="246"/>
                  </a:cubicBezTo>
                  <a:cubicBezTo>
                    <a:pt x="20" y="272"/>
                    <a:pt x="12" y="285"/>
                    <a:pt x="76" y="300"/>
                  </a:cubicBezTo>
                  <a:cubicBezTo>
                    <a:pt x="140" y="315"/>
                    <a:pt x="393" y="318"/>
                    <a:pt x="394" y="336"/>
                  </a:cubicBezTo>
                  <a:cubicBezTo>
                    <a:pt x="395" y="354"/>
                    <a:pt x="147" y="391"/>
                    <a:pt x="84" y="410"/>
                  </a:cubicBezTo>
                  <a:cubicBezTo>
                    <a:pt x="21" y="429"/>
                    <a:pt x="29" y="430"/>
                    <a:pt x="18" y="450"/>
                  </a:cubicBezTo>
                  <a:cubicBezTo>
                    <a:pt x="7" y="470"/>
                    <a:pt x="16" y="491"/>
                    <a:pt x="15" y="528"/>
                  </a:cubicBezTo>
                  <a:cubicBezTo>
                    <a:pt x="14" y="565"/>
                    <a:pt x="15" y="624"/>
                    <a:pt x="15" y="672"/>
                  </a:cubicBezTo>
                  <a:cubicBezTo>
                    <a:pt x="15" y="720"/>
                    <a:pt x="15" y="792"/>
                    <a:pt x="15"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sp>
        <p:nvSpPr>
          <p:cNvPr id="97305" name="Oval 44"/>
          <p:cNvSpPr>
            <a:spLocks noChangeArrowheads="1"/>
          </p:cNvSpPr>
          <p:nvPr/>
        </p:nvSpPr>
        <p:spPr bwMode="auto">
          <a:xfrm>
            <a:off x="3236913" y="3476625"/>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Tree>
    <p:extLst>
      <p:ext uri="{BB962C8B-B14F-4D97-AF65-F5344CB8AC3E}">
        <p14:creationId xmlns:p14="http://schemas.microsoft.com/office/powerpoint/2010/main" val="21339775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98307"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8308"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sample</a:t>
            </a:r>
          </a:p>
        </p:txBody>
      </p:sp>
      <p:sp>
        <p:nvSpPr>
          <p:cNvPr id="98309"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detector</a:t>
            </a:r>
          </a:p>
        </p:txBody>
      </p:sp>
      <p:sp>
        <p:nvSpPr>
          <p:cNvPr id="98310"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x-ray beam</a:t>
            </a:r>
          </a:p>
        </p:txBody>
      </p:sp>
      <p:grpSp>
        <p:nvGrpSpPr>
          <p:cNvPr id="98311" name="Group 7"/>
          <p:cNvGrpSpPr>
            <a:grpSpLocks/>
          </p:cNvGrpSpPr>
          <p:nvPr/>
        </p:nvGrpSpPr>
        <p:grpSpPr bwMode="auto">
          <a:xfrm>
            <a:off x="-1524000" y="4610100"/>
            <a:ext cx="4876800" cy="304800"/>
            <a:chOff x="288" y="3936"/>
            <a:chExt cx="3072" cy="192"/>
          </a:xfrm>
        </p:grpSpPr>
        <p:sp>
          <p:nvSpPr>
            <p:cNvPr id="98340"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8341"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8342"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8343"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8344"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8345"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8346"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8347"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grpSp>
        <p:nvGrpSpPr>
          <p:cNvPr id="98312" name="Group 16"/>
          <p:cNvGrpSpPr>
            <a:grpSpLocks/>
          </p:cNvGrpSpPr>
          <p:nvPr/>
        </p:nvGrpSpPr>
        <p:grpSpPr bwMode="auto">
          <a:xfrm>
            <a:off x="-1524000" y="3390900"/>
            <a:ext cx="4876800" cy="304800"/>
            <a:chOff x="288" y="3936"/>
            <a:chExt cx="3072" cy="192"/>
          </a:xfrm>
        </p:grpSpPr>
        <p:sp>
          <p:nvSpPr>
            <p:cNvPr id="98332"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8333"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8334"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8335"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8336"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8337"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8338"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8339"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sp>
        <p:nvSpPr>
          <p:cNvPr id="98313"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5400" smtClean="0">
                <a:solidFill>
                  <a:srgbClr val="000000"/>
                </a:solidFill>
              </a:rPr>
              <a:t>anomalous scattering</a:t>
            </a:r>
          </a:p>
        </p:txBody>
      </p:sp>
      <p:sp>
        <p:nvSpPr>
          <p:cNvPr id="98314" name="Oval 2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98315" name="Freeform 27"/>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8316" name="Freeform 28"/>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8317" name="Freeform 29"/>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8318" name="Freeform 30"/>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8319" name="Freeform 31"/>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8320" name="Freeform 32"/>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8321" name="Freeform 33"/>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8322" name="Freeform 34"/>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8323" name="Freeform 35"/>
          <p:cNvSpPr>
            <a:spLocks/>
          </p:cNvSpPr>
          <p:nvPr/>
        </p:nvSpPr>
        <p:spPr bwMode="auto">
          <a:xfrm rot="-1514108">
            <a:off x="3814763" y="30241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8324" name="Freeform 36"/>
          <p:cNvSpPr>
            <a:spLocks/>
          </p:cNvSpPr>
          <p:nvPr/>
        </p:nvSpPr>
        <p:spPr bwMode="auto">
          <a:xfrm rot="-1514108">
            <a:off x="4365625" y="27638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8325" name="Freeform 37"/>
          <p:cNvSpPr>
            <a:spLocks/>
          </p:cNvSpPr>
          <p:nvPr/>
        </p:nvSpPr>
        <p:spPr bwMode="auto">
          <a:xfrm rot="-1514108">
            <a:off x="4918075" y="2503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8326" name="Freeform 38"/>
          <p:cNvSpPr>
            <a:spLocks/>
          </p:cNvSpPr>
          <p:nvPr/>
        </p:nvSpPr>
        <p:spPr bwMode="auto">
          <a:xfrm rot="-1514108">
            <a:off x="5468938" y="22447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8327" name="Freeform 39"/>
          <p:cNvSpPr>
            <a:spLocks/>
          </p:cNvSpPr>
          <p:nvPr/>
        </p:nvSpPr>
        <p:spPr bwMode="auto">
          <a:xfrm rot="-1514108">
            <a:off x="6021388" y="19843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8328" name="Freeform 40"/>
          <p:cNvSpPr>
            <a:spLocks/>
          </p:cNvSpPr>
          <p:nvPr/>
        </p:nvSpPr>
        <p:spPr bwMode="auto">
          <a:xfrm>
            <a:off x="6600825" y="17811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8329" name="Freeform 41"/>
          <p:cNvSpPr>
            <a:spLocks/>
          </p:cNvSpPr>
          <p:nvPr/>
        </p:nvSpPr>
        <p:spPr bwMode="auto">
          <a:xfrm>
            <a:off x="6989763" y="1371600"/>
            <a:ext cx="479425" cy="1295400"/>
          </a:xfrm>
          <a:custGeom>
            <a:avLst/>
            <a:gdLst>
              <a:gd name="T0" fmla="*/ 31750 w 302"/>
              <a:gd name="T1" fmla="*/ 0 h 816"/>
              <a:gd name="T2" fmla="*/ 31750 w 302"/>
              <a:gd name="T3" fmla="*/ 228600 h 816"/>
              <a:gd name="T4" fmla="*/ 74613 w 302"/>
              <a:gd name="T5" fmla="*/ 469900 h 816"/>
              <a:gd name="T6" fmla="*/ 477838 w 302"/>
              <a:gd name="T7" fmla="*/ 542925 h 816"/>
              <a:gd name="T8" fmla="*/ 80963 w 302"/>
              <a:gd name="T9" fmla="*/ 666750 h 816"/>
              <a:gd name="T10" fmla="*/ 31750 w 302"/>
              <a:gd name="T11" fmla="*/ 838200 h 816"/>
              <a:gd name="T12" fmla="*/ 31750 w 302"/>
              <a:gd name="T13" fmla="*/ 1066800 h 816"/>
              <a:gd name="T14" fmla="*/ 31750 w 302"/>
              <a:gd name="T15" fmla="*/ 1295400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2" h="816">
                <a:moveTo>
                  <a:pt x="20" y="0"/>
                </a:moveTo>
                <a:cubicBezTo>
                  <a:pt x="20" y="24"/>
                  <a:pt x="16" y="95"/>
                  <a:pt x="20" y="144"/>
                </a:cubicBezTo>
                <a:cubicBezTo>
                  <a:pt x="24" y="193"/>
                  <a:pt x="0" y="263"/>
                  <a:pt x="47" y="296"/>
                </a:cubicBezTo>
                <a:cubicBezTo>
                  <a:pt x="94" y="329"/>
                  <a:pt x="300" y="321"/>
                  <a:pt x="301" y="342"/>
                </a:cubicBezTo>
                <a:cubicBezTo>
                  <a:pt x="302" y="363"/>
                  <a:pt x="98" y="389"/>
                  <a:pt x="51" y="420"/>
                </a:cubicBezTo>
                <a:cubicBezTo>
                  <a:pt x="4" y="451"/>
                  <a:pt x="25" y="486"/>
                  <a:pt x="20" y="528"/>
                </a:cubicBezTo>
                <a:cubicBezTo>
                  <a:pt x="15" y="570"/>
                  <a:pt x="20" y="624"/>
                  <a:pt x="20" y="672"/>
                </a:cubicBezTo>
                <a:cubicBezTo>
                  <a:pt x="20" y="720"/>
                  <a:pt x="20" y="792"/>
                  <a:pt x="20"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8330" name="Freeform 42"/>
          <p:cNvSpPr>
            <a:spLocks/>
          </p:cNvSpPr>
          <p:nvPr/>
        </p:nvSpPr>
        <p:spPr bwMode="auto">
          <a:xfrm rot="-1514108">
            <a:off x="3263900" y="32829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8331" name="Oval 43"/>
          <p:cNvSpPr>
            <a:spLocks noChangeArrowheads="1"/>
          </p:cNvSpPr>
          <p:nvPr/>
        </p:nvSpPr>
        <p:spPr bwMode="auto">
          <a:xfrm>
            <a:off x="3236913" y="3476625"/>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Tree>
    <p:extLst>
      <p:ext uri="{BB962C8B-B14F-4D97-AF65-F5344CB8AC3E}">
        <p14:creationId xmlns:p14="http://schemas.microsoft.com/office/powerpoint/2010/main" val="29218545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99331" name="Text Box 3"/>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sample</a:t>
            </a:r>
          </a:p>
        </p:txBody>
      </p:sp>
      <p:sp>
        <p:nvSpPr>
          <p:cNvPr id="99332" name="Text Box 4"/>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x-ray beam</a:t>
            </a:r>
          </a:p>
        </p:txBody>
      </p:sp>
      <p:grpSp>
        <p:nvGrpSpPr>
          <p:cNvPr id="99333" name="Group 5"/>
          <p:cNvGrpSpPr>
            <a:grpSpLocks/>
          </p:cNvGrpSpPr>
          <p:nvPr/>
        </p:nvGrpSpPr>
        <p:grpSpPr bwMode="auto">
          <a:xfrm>
            <a:off x="-1524000" y="4610100"/>
            <a:ext cx="4876800" cy="304800"/>
            <a:chOff x="288" y="3936"/>
            <a:chExt cx="3072" cy="192"/>
          </a:xfrm>
        </p:grpSpPr>
        <p:sp>
          <p:nvSpPr>
            <p:cNvPr id="99368" name="Freeform 6"/>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9369" name="Freeform 7"/>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9370" name="Freeform 8"/>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9371" name="Freeform 9"/>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9372" name="Freeform 10"/>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9373" name="Freeform 11"/>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9374" name="Freeform 12"/>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9375" name="Freeform 13"/>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grpSp>
        <p:nvGrpSpPr>
          <p:cNvPr id="99334" name="Group 14"/>
          <p:cNvGrpSpPr>
            <a:grpSpLocks/>
          </p:cNvGrpSpPr>
          <p:nvPr/>
        </p:nvGrpSpPr>
        <p:grpSpPr bwMode="auto">
          <a:xfrm>
            <a:off x="-1524000" y="3390900"/>
            <a:ext cx="4876800" cy="304800"/>
            <a:chOff x="288" y="3936"/>
            <a:chExt cx="3072" cy="192"/>
          </a:xfrm>
        </p:grpSpPr>
        <p:sp>
          <p:nvSpPr>
            <p:cNvPr id="99360" name="Freeform 15"/>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9361" name="Freeform 16"/>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9362" name="Freeform 17"/>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9363" name="Freeform 18"/>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9364" name="Freeform 19"/>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9365" name="Freeform 20"/>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9366" name="Freeform 21"/>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9367" name="Freeform 22"/>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sp>
        <p:nvSpPr>
          <p:cNvPr id="99335" name="Rectangle 23"/>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5400" smtClean="0">
                <a:solidFill>
                  <a:srgbClr val="000000"/>
                </a:solidFill>
              </a:rPr>
              <a:t>anomalous scattering</a:t>
            </a:r>
          </a:p>
        </p:txBody>
      </p:sp>
      <p:sp>
        <p:nvSpPr>
          <p:cNvPr id="99336" name="Freeform 24"/>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9337" name="Freeform 25"/>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9338" name="Freeform 26"/>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9339" name="Freeform 27"/>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9340" name="Freeform 28"/>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9341" name="Freeform 29"/>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9342" name="Freeform 30"/>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9343" name="Freeform 31"/>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9344" name="Freeform 32"/>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9345" name="Freeform 33"/>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9346" name="Freeform 34"/>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9347" name="Freeform 35"/>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9348" name="Freeform 36"/>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9349" name="Freeform 37"/>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9350" name="Freeform 38"/>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nvGrpSpPr>
          <p:cNvPr id="99351" name="Group 39"/>
          <p:cNvGrpSpPr>
            <a:grpSpLocks/>
          </p:cNvGrpSpPr>
          <p:nvPr/>
        </p:nvGrpSpPr>
        <p:grpSpPr bwMode="auto">
          <a:xfrm>
            <a:off x="6554788" y="1181100"/>
            <a:ext cx="1069975" cy="5562600"/>
            <a:chOff x="4129" y="744"/>
            <a:chExt cx="674" cy="3504"/>
          </a:xfrm>
        </p:grpSpPr>
        <p:sp>
          <p:nvSpPr>
            <p:cNvPr id="99357" name="Line 40"/>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99358" name="Text Box 41"/>
            <p:cNvSpPr txBox="1">
              <a:spLocks noChangeArrowheads="1"/>
            </p:cNvSpPr>
            <p:nvPr/>
          </p:nvSpPr>
          <p:spPr bwMode="auto">
            <a:xfrm rot="-54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detector</a:t>
              </a:r>
            </a:p>
          </p:txBody>
        </p:sp>
        <p:sp>
          <p:nvSpPr>
            <p:cNvPr id="99359" name="Freeform 42"/>
            <p:cNvSpPr>
              <a:spLocks/>
            </p:cNvSpPr>
            <p:nvPr/>
          </p:nvSpPr>
          <p:spPr bwMode="auto">
            <a:xfrm>
              <a:off x="4408" y="862"/>
              <a:ext cx="395" cy="816"/>
            </a:xfrm>
            <a:custGeom>
              <a:avLst/>
              <a:gdLst>
                <a:gd name="T0" fmla="*/ 15 w 395"/>
                <a:gd name="T1" fmla="*/ 0 h 816"/>
                <a:gd name="T2" fmla="*/ 15 w 395"/>
                <a:gd name="T3" fmla="*/ 144 h 816"/>
                <a:gd name="T4" fmla="*/ 10 w 395"/>
                <a:gd name="T5" fmla="*/ 246 h 816"/>
                <a:gd name="T6" fmla="*/ 76 w 395"/>
                <a:gd name="T7" fmla="*/ 300 h 816"/>
                <a:gd name="T8" fmla="*/ 394 w 395"/>
                <a:gd name="T9" fmla="*/ 336 h 816"/>
                <a:gd name="T10" fmla="*/ 84 w 395"/>
                <a:gd name="T11" fmla="*/ 410 h 816"/>
                <a:gd name="T12" fmla="*/ 18 w 395"/>
                <a:gd name="T13" fmla="*/ 450 h 816"/>
                <a:gd name="T14" fmla="*/ 15 w 395"/>
                <a:gd name="T15" fmla="*/ 528 h 816"/>
                <a:gd name="T16" fmla="*/ 15 w 395"/>
                <a:gd name="T17" fmla="*/ 672 h 816"/>
                <a:gd name="T18" fmla="*/ 15 w 395"/>
                <a:gd name="T19" fmla="*/ 816 h 8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5" h="816">
                  <a:moveTo>
                    <a:pt x="15" y="0"/>
                  </a:moveTo>
                  <a:cubicBezTo>
                    <a:pt x="15" y="24"/>
                    <a:pt x="16" y="103"/>
                    <a:pt x="15" y="144"/>
                  </a:cubicBezTo>
                  <a:cubicBezTo>
                    <a:pt x="14" y="185"/>
                    <a:pt x="0" y="220"/>
                    <a:pt x="10" y="246"/>
                  </a:cubicBezTo>
                  <a:cubicBezTo>
                    <a:pt x="20" y="272"/>
                    <a:pt x="12" y="285"/>
                    <a:pt x="76" y="300"/>
                  </a:cubicBezTo>
                  <a:cubicBezTo>
                    <a:pt x="140" y="315"/>
                    <a:pt x="393" y="318"/>
                    <a:pt x="394" y="336"/>
                  </a:cubicBezTo>
                  <a:cubicBezTo>
                    <a:pt x="395" y="354"/>
                    <a:pt x="147" y="391"/>
                    <a:pt x="84" y="410"/>
                  </a:cubicBezTo>
                  <a:cubicBezTo>
                    <a:pt x="21" y="429"/>
                    <a:pt x="29" y="430"/>
                    <a:pt x="18" y="450"/>
                  </a:cubicBezTo>
                  <a:cubicBezTo>
                    <a:pt x="7" y="470"/>
                    <a:pt x="16" y="491"/>
                    <a:pt x="15" y="528"/>
                  </a:cubicBezTo>
                  <a:cubicBezTo>
                    <a:pt x="14" y="565"/>
                    <a:pt x="15" y="624"/>
                    <a:pt x="15" y="672"/>
                  </a:cubicBezTo>
                  <a:cubicBezTo>
                    <a:pt x="15" y="720"/>
                    <a:pt x="15" y="792"/>
                    <a:pt x="15"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grpSp>
        <p:nvGrpSpPr>
          <p:cNvPr id="228395" name="Group 43"/>
          <p:cNvGrpSpPr>
            <a:grpSpLocks/>
          </p:cNvGrpSpPr>
          <p:nvPr/>
        </p:nvGrpSpPr>
        <p:grpSpPr bwMode="auto">
          <a:xfrm>
            <a:off x="3236913" y="3476625"/>
            <a:ext cx="204787" cy="1323975"/>
            <a:chOff x="2039" y="2190"/>
            <a:chExt cx="129" cy="834"/>
          </a:xfrm>
        </p:grpSpPr>
        <p:sp>
          <p:nvSpPr>
            <p:cNvPr id="99355" name="Oval 44"/>
            <p:cNvSpPr>
              <a:spLocks noChangeArrowheads="1"/>
            </p:cNvSpPr>
            <p:nvPr/>
          </p:nvSpPr>
          <p:spPr bwMode="auto">
            <a:xfrm>
              <a:off x="2064" y="2928"/>
              <a:ext cx="96" cy="96"/>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99356" name="Oval 45"/>
            <p:cNvSpPr>
              <a:spLocks noChangeArrowheads="1"/>
            </p:cNvSpPr>
            <p:nvPr/>
          </p:nvSpPr>
          <p:spPr bwMode="auto">
            <a:xfrm>
              <a:off x="2039" y="2190"/>
              <a:ext cx="129" cy="13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sp>
        <p:nvSpPr>
          <p:cNvPr id="228398" name="Oval 46"/>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228399" name="Oval 47"/>
          <p:cNvSpPr>
            <a:spLocks noChangeArrowheads="1"/>
          </p:cNvSpPr>
          <p:nvPr/>
        </p:nvSpPr>
        <p:spPr bwMode="auto">
          <a:xfrm>
            <a:off x="3249613" y="4602163"/>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Tree>
    <p:extLst>
      <p:ext uri="{BB962C8B-B14F-4D97-AF65-F5344CB8AC3E}">
        <p14:creationId xmlns:p14="http://schemas.microsoft.com/office/powerpoint/2010/main" val="13710111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10800000">
                                      <p:cBhvr>
                                        <p:cTn id="6" dur="1000" fill="hold"/>
                                        <p:tgtEl>
                                          <p:spTgt spid="228395"/>
                                        </p:tgtEl>
                                        <p:attrNameLst>
                                          <p:attrName>r</p:attrName>
                                        </p:attrNameLst>
                                      </p:cBhvr>
                                    </p:animRo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22839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28399"/>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2283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98" grpId="0" animBg="1"/>
      <p:bldP spid="22839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100355"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0356"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sample</a:t>
            </a:r>
          </a:p>
        </p:txBody>
      </p:sp>
      <p:sp>
        <p:nvSpPr>
          <p:cNvPr id="100357"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detector</a:t>
            </a:r>
          </a:p>
        </p:txBody>
      </p:sp>
      <p:sp>
        <p:nvSpPr>
          <p:cNvPr id="100358"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x-ray beam</a:t>
            </a:r>
          </a:p>
        </p:txBody>
      </p:sp>
      <p:grpSp>
        <p:nvGrpSpPr>
          <p:cNvPr id="100359" name="Group 7"/>
          <p:cNvGrpSpPr>
            <a:grpSpLocks/>
          </p:cNvGrpSpPr>
          <p:nvPr/>
        </p:nvGrpSpPr>
        <p:grpSpPr bwMode="auto">
          <a:xfrm>
            <a:off x="-1524000" y="4610100"/>
            <a:ext cx="4876800" cy="304800"/>
            <a:chOff x="288" y="3936"/>
            <a:chExt cx="3072" cy="192"/>
          </a:xfrm>
        </p:grpSpPr>
        <p:sp>
          <p:nvSpPr>
            <p:cNvPr id="100388"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0389"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0390"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0391"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0392"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0393"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0394"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0395"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grpSp>
        <p:nvGrpSpPr>
          <p:cNvPr id="100360" name="Group 16"/>
          <p:cNvGrpSpPr>
            <a:grpSpLocks/>
          </p:cNvGrpSpPr>
          <p:nvPr/>
        </p:nvGrpSpPr>
        <p:grpSpPr bwMode="auto">
          <a:xfrm>
            <a:off x="-1524000" y="3390900"/>
            <a:ext cx="4876800" cy="304800"/>
            <a:chOff x="288" y="3936"/>
            <a:chExt cx="3072" cy="192"/>
          </a:xfrm>
        </p:grpSpPr>
        <p:sp>
          <p:nvSpPr>
            <p:cNvPr id="100380"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0381"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0382"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0383"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0384"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0385"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0386"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0387"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sp>
        <p:nvSpPr>
          <p:cNvPr id="100361"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5400" smtClean="0">
                <a:solidFill>
                  <a:srgbClr val="000000"/>
                </a:solidFill>
              </a:rPr>
              <a:t>anomalous scattering</a:t>
            </a:r>
          </a:p>
        </p:txBody>
      </p:sp>
      <p:sp>
        <p:nvSpPr>
          <p:cNvPr id="100362" name="Oval 26"/>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100363" name="Freeform 27"/>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0364" name="Freeform 28"/>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0365" name="Freeform 29"/>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0366" name="Freeform 30"/>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0367" name="Freeform 31"/>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0368" name="Freeform 32"/>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0369" name="Freeform 33"/>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0370" name="Freeform 34"/>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0371" name="Freeform 35"/>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0372" name="Freeform 36"/>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0373" name="Freeform 37"/>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0374" name="Freeform 38"/>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0375" name="Freeform 39"/>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0376" name="Freeform 40"/>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0377" name="Freeform 41"/>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0378" name="Freeform 42"/>
          <p:cNvSpPr>
            <a:spLocks/>
          </p:cNvSpPr>
          <p:nvPr/>
        </p:nvSpPr>
        <p:spPr bwMode="auto">
          <a:xfrm>
            <a:off x="6997700" y="1368425"/>
            <a:ext cx="627063" cy="1295400"/>
          </a:xfrm>
          <a:custGeom>
            <a:avLst/>
            <a:gdLst>
              <a:gd name="T0" fmla="*/ 23813 w 395"/>
              <a:gd name="T1" fmla="*/ 0 h 816"/>
              <a:gd name="T2" fmla="*/ 23813 w 395"/>
              <a:gd name="T3" fmla="*/ 228600 h 816"/>
              <a:gd name="T4" fmla="*/ 15875 w 395"/>
              <a:gd name="T5" fmla="*/ 390525 h 816"/>
              <a:gd name="T6" fmla="*/ 120650 w 395"/>
              <a:gd name="T7" fmla="*/ 476250 h 816"/>
              <a:gd name="T8" fmla="*/ 625475 w 395"/>
              <a:gd name="T9" fmla="*/ 533400 h 816"/>
              <a:gd name="T10" fmla="*/ 133350 w 395"/>
              <a:gd name="T11" fmla="*/ 650875 h 816"/>
              <a:gd name="T12" fmla="*/ 28575 w 395"/>
              <a:gd name="T13" fmla="*/ 714375 h 816"/>
              <a:gd name="T14" fmla="*/ 23813 w 395"/>
              <a:gd name="T15" fmla="*/ 838200 h 816"/>
              <a:gd name="T16" fmla="*/ 23813 w 395"/>
              <a:gd name="T17" fmla="*/ 1066800 h 816"/>
              <a:gd name="T18" fmla="*/ 23813 w 395"/>
              <a:gd name="T19" fmla="*/ 1295400 h 8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5" h="816">
                <a:moveTo>
                  <a:pt x="15" y="0"/>
                </a:moveTo>
                <a:cubicBezTo>
                  <a:pt x="15" y="24"/>
                  <a:pt x="16" y="103"/>
                  <a:pt x="15" y="144"/>
                </a:cubicBezTo>
                <a:cubicBezTo>
                  <a:pt x="14" y="185"/>
                  <a:pt x="0" y="220"/>
                  <a:pt x="10" y="246"/>
                </a:cubicBezTo>
                <a:cubicBezTo>
                  <a:pt x="20" y="272"/>
                  <a:pt x="12" y="285"/>
                  <a:pt x="76" y="300"/>
                </a:cubicBezTo>
                <a:cubicBezTo>
                  <a:pt x="140" y="315"/>
                  <a:pt x="393" y="318"/>
                  <a:pt x="394" y="336"/>
                </a:cubicBezTo>
                <a:cubicBezTo>
                  <a:pt x="395" y="354"/>
                  <a:pt x="147" y="391"/>
                  <a:pt x="84" y="410"/>
                </a:cubicBezTo>
                <a:cubicBezTo>
                  <a:pt x="21" y="429"/>
                  <a:pt x="29" y="430"/>
                  <a:pt x="18" y="450"/>
                </a:cubicBezTo>
                <a:cubicBezTo>
                  <a:pt x="7" y="470"/>
                  <a:pt x="16" y="491"/>
                  <a:pt x="15" y="528"/>
                </a:cubicBezTo>
                <a:cubicBezTo>
                  <a:pt x="14" y="565"/>
                  <a:pt x="15" y="624"/>
                  <a:pt x="15" y="672"/>
                </a:cubicBezTo>
                <a:cubicBezTo>
                  <a:pt x="15" y="720"/>
                  <a:pt x="15" y="792"/>
                  <a:pt x="15"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0379" name="Oval 43"/>
          <p:cNvSpPr>
            <a:spLocks noChangeArrowheads="1"/>
          </p:cNvSpPr>
          <p:nvPr/>
        </p:nvSpPr>
        <p:spPr bwMode="auto">
          <a:xfrm>
            <a:off x="3249613" y="4602163"/>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Tree>
    <p:extLst>
      <p:ext uri="{BB962C8B-B14F-4D97-AF65-F5344CB8AC3E}">
        <p14:creationId xmlns:p14="http://schemas.microsoft.com/office/powerpoint/2010/main" val="29105781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101379"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1380"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sample</a:t>
            </a:r>
          </a:p>
        </p:txBody>
      </p:sp>
      <p:sp>
        <p:nvSpPr>
          <p:cNvPr id="101381"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detector</a:t>
            </a:r>
          </a:p>
        </p:txBody>
      </p:sp>
      <p:sp>
        <p:nvSpPr>
          <p:cNvPr id="101382"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x-ray beam</a:t>
            </a:r>
          </a:p>
        </p:txBody>
      </p:sp>
      <p:grpSp>
        <p:nvGrpSpPr>
          <p:cNvPr id="101383" name="Group 7"/>
          <p:cNvGrpSpPr>
            <a:grpSpLocks/>
          </p:cNvGrpSpPr>
          <p:nvPr/>
        </p:nvGrpSpPr>
        <p:grpSpPr bwMode="auto">
          <a:xfrm>
            <a:off x="-1524000" y="4610100"/>
            <a:ext cx="4876800" cy="304800"/>
            <a:chOff x="288" y="3936"/>
            <a:chExt cx="3072" cy="192"/>
          </a:xfrm>
        </p:grpSpPr>
        <p:sp>
          <p:nvSpPr>
            <p:cNvPr id="101414"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1415"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1416"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1417"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1418"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1419"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1420"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1421"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grpSp>
        <p:nvGrpSpPr>
          <p:cNvPr id="101384" name="Group 16"/>
          <p:cNvGrpSpPr>
            <a:grpSpLocks/>
          </p:cNvGrpSpPr>
          <p:nvPr/>
        </p:nvGrpSpPr>
        <p:grpSpPr bwMode="auto">
          <a:xfrm>
            <a:off x="-1524000" y="3390900"/>
            <a:ext cx="4876800" cy="304800"/>
            <a:chOff x="288" y="3936"/>
            <a:chExt cx="3072" cy="192"/>
          </a:xfrm>
        </p:grpSpPr>
        <p:sp>
          <p:nvSpPr>
            <p:cNvPr id="101406"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1407"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1408"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1409"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1410"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1411"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1412"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1413"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sp>
        <p:nvSpPr>
          <p:cNvPr id="101385"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5400" smtClean="0">
                <a:solidFill>
                  <a:srgbClr val="000000"/>
                </a:solidFill>
              </a:rPr>
              <a:t>anomalous scattering</a:t>
            </a:r>
          </a:p>
        </p:txBody>
      </p:sp>
      <p:sp>
        <p:nvSpPr>
          <p:cNvPr id="101386" name="Oval 2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101387" name="Oval 27"/>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nvGrpSpPr>
          <p:cNvPr id="101388" name="Group 28"/>
          <p:cNvGrpSpPr>
            <a:grpSpLocks/>
          </p:cNvGrpSpPr>
          <p:nvPr/>
        </p:nvGrpSpPr>
        <p:grpSpPr bwMode="auto">
          <a:xfrm>
            <a:off x="3241675" y="1903413"/>
            <a:ext cx="3751263" cy="2732087"/>
            <a:chOff x="2082" y="1183"/>
            <a:chExt cx="2363" cy="1721"/>
          </a:xfrm>
        </p:grpSpPr>
        <p:sp>
          <p:nvSpPr>
            <p:cNvPr id="101398" name="Freeform 29"/>
            <p:cNvSpPr>
              <a:spLocks/>
            </p:cNvSpPr>
            <p:nvPr/>
          </p:nvSpPr>
          <p:spPr bwMode="auto">
            <a:xfrm rot="-2169491">
              <a:off x="2082" y="2712"/>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1399" name="Freeform 30"/>
            <p:cNvSpPr>
              <a:spLocks/>
            </p:cNvSpPr>
            <p:nvPr/>
          </p:nvSpPr>
          <p:spPr bwMode="auto">
            <a:xfrm rot="-2169491">
              <a:off x="2392" y="248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1400" name="Freeform 31"/>
            <p:cNvSpPr>
              <a:spLocks/>
            </p:cNvSpPr>
            <p:nvPr/>
          </p:nvSpPr>
          <p:spPr bwMode="auto">
            <a:xfrm rot="-2169491">
              <a:off x="2702" y="2259"/>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1401" name="Freeform 32"/>
            <p:cNvSpPr>
              <a:spLocks/>
            </p:cNvSpPr>
            <p:nvPr/>
          </p:nvSpPr>
          <p:spPr bwMode="auto">
            <a:xfrm rot="-2169491">
              <a:off x="3012" y="2033"/>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1402" name="Freeform 33"/>
            <p:cNvSpPr>
              <a:spLocks/>
            </p:cNvSpPr>
            <p:nvPr/>
          </p:nvSpPr>
          <p:spPr bwMode="auto">
            <a:xfrm rot="-2169491">
              <a:off x="3323" y="180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1403" name="Freeform 34"/>
            <p:cNvSpPr>
              <a:spLocks/>
            </p:cNvSpPr>
            <p:nvPr/>
          </p:nvSpPr>
          <p:spPr bwMode="auto">
            <a:xfrm rot="-2169491">
              <a:off x="3633" y="158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1404" name="Freeform 35"/>
            <p:cNvSpPr>
              <a:spLocks/>
            </p:cNvSpPr>
            <p:nvPr/>
          </p:nvSpPr>
          <p:spPr bwMode="auto">
            <a:xfrm rot="-2169491">
              <a:off x="3943" y="1353"/>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1405" name="Freeform 36"/>
            <p:cNvSpPr>
              <a:spLocks/>
            </p:cNvSpPr>
            <p:nvPr/>
          </p:nvSpPr>
          <p:spPr bwMode="auto">
            <a:xfrm>
              <a:off x="4285" y="1183"/>
              <a:ext cx="160" cy="153"/>
            </a:xfrm>
            <a:custGeom>
              <a:avLst/>
              <a:gdLst>
                <a:gd name="T0" fmla="*/ 4 w 160"/>
                <a:gd name="T1" fmla="*/ 153 h 153"/>
                <a:gd name="T2" fmla="*/ 25 w 160"/>
                <a:gd name="T3" fmla="*/ 19 h 153"/>
                <a:gd name="T4" fmla="*/ 160 w 160"/>
                <a:gd name="T5" fmla="*/ 4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grpSp>
      <p:sp>
        <p:nvSpPr>
          <p:cNvPr id="101389" name="Freeform 37"/>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1390" name="Freeform 38"/>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1391" name="Freeform 39"/>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1392" name="Freeform 40"/>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1393" name="Freeform 41"/>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1394" name="Freeform 42"/>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1395" name="Freeform 43"/>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1396" name="Freeform 44"/>
          <p:cNvSpPr>
            <a:spLocks/>
          </p:cNvSpPr>
          <p:nvPr/>
        </p:nvSpPr>
        <p:spPr bwMode="auto">
          <a:xfrm>
            <a:off x="6967538" y="1371600"/>
            <a:ext cx="858837" cy="1295400"/>
          </a:xfrm>
          <a:custGeom>
            <a:avLst/>
            <a:gdLst>
              <a:gd name="T0" fmla="*/ 50800 w 541"/>
              <a:gd name="T1" fmla="*/ 0 h 816"/>
              <a:gd name="T2" fmla="*/ 50800 w 541"/>
              <a:gd name="T3" fmla="*/ 228600 h 816"/>
              <a:gd name="T4" fmla="*/ 42862 w 541"/>
              <a:gd name="T5" fmla="*/ 338138 h 816"/>
              <a:gd name="T6" fmla="*/ 49212 w 541"/>
              <a:gd name="T7" fmla="*/ 428625 h 816"/>
              <a:gd name="T8" fmla="*/ 147637 w 541"/>
              <a:gd name="T9" fmla="*/ 466725 h 816"/>
              <a:gd name="T10" fmla="*/ 857250 w 541"/>
              <a:gd name="T11" fmla="*/ 533400 h 816"/>
              <a:gd name="T12" fmla="*/ 134937 w 541"/>
              <a:gd name="T13" fmla="*/ 654050 h 816"/>
              <a:gd name="T14" fmla="*/ 49212 w 541"/>
              <a:gd name="T15" fmla="*/ 758825 h 816"/>
              <a:gd name="T16" fmla="*/ 50800 w 541"/>
              <a:gd name="T17" fmla="*/ 838200 h 816"/>
              <a:gd name="T18" fmla="*/ 50800 w 541"/>
              <a:gd name="T19" fmla="*/ 1066800 h 816"/>
              <a:gd name="T20" fmla="*/ 50800 w 541"/>
              <a:gd name="T21" fmla="*/ 1295400 h 8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1" h="816">
                <a:moveTo>
                  <a:pt x="32" y="0"/>
                </a:moveTo>
                <a:cubicBezTo>
                  <a:pt x="32" y="24"/>
                  <a:pt x="33" y="109"/>
                  <a:pt x="32" y="144"/>
                </a:cubicBezTo>
                <a:cubicBezTo>
                  <a:pt x="31" y="179"/>
                  <a:pt x="27" y="192"/>
                  <a:pt x="27" y="213"/>
                </a:cubicBezTo>
                <a:cubicBezTo>
                  <a:pt x="27" y="234"/>
                  <a:pt x="20" y="257"/>
                  <a:pt x="31" y="270"/>
                </a:cubicBezTo>
                <a:cubicBezTo>
                  <a:pt x="42" y="283"/>
                  <a:pt x="8" y="283"/>
                  <a:pt x="93" y="294"/>
                </a:cubicBezTo>
                <a:cubicBezTo>
                  <a:pt x="178" y="305"/>
                  <a:pt x="541" y="316"/>
                  <a:pt x="540" y="336"/>
                </a:cubicBezTo>
                <a:cubicBezTo>
                  <a:pt x="539" y="356"/>
                  <a:pt x="170" y="388"/>
                  <a:pt x="85" y="412"/>
                </a:cubicBezTo>
                <a:cubicBezTo>
                  <a:pt x="0" y="436"/>
                  <a:pt x="40" y="459"/>
                  <a:pt x="31" y="478"/>
                </a:cubicBezTo>
                <a:cubicBezTo>
                  <a:pt x="22" y="497"/>
                  <a:pt x="32" y="496"/>
                  <a:pt x="32" y="528"/>
                </a:cubicBezTo>
                <a:cubicBezTo>
                  <a:pt x="32" y="560"/>
                  <a:pt x="32" y="624"/>
                  <a:pt x="32" y="672"/>
                </a:cubicBezTo>
                <a:cubicBezTo>
                  <a:pt x="32" y="720"/>
                  <a:pt x="32" y="792"/>
                  <a:pt x="32"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1397" name="Oval 45"/>
          <p:cNvSpPr>
            <a:spLocks noChangeArrowheads="1"/>
          </p:cNvSpPr>
          <p:nvPr/>
        </p:nvSpPr>
        <p:spPr bwMode="auto">
          <a:xfrm>
            <a:off x="3249613" y="4602163"/>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Tree>
    <p:extLst>
      <p:ext uri="{BB962C8B-B14F-4D97-AF65-F5344CB8AC3E}">
        <p14:creationId xmlns:p14="http://schemas.microsoft.com/office/powerpoint/2010/main" val="19162565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altLang="en-US" smtClean="0"/>
              <a:t>Major Phasing techniques</a:t>
            </a:r>
          </a:p>
        </p:txBody>
      </p:sp>
      <p:sp>
        <p:nvSpPr>
          <p:cNvPr id="166915" name="Rectangle 3"/>
          <p:cNvSpPr>
            <a:spLocks noGrp="1" noChangeArrowheads="1"/>
          </p:cNvSpPr>
          <p:nvPr>
            <p:ph type="body" idx="1"/>
          </p:nvPr>
        </p:nvSpPr>
        <p:spPr/>
        <p:txBody>
          <a:bodyPr/>
          <a:lstStyle/>
          <a:p>
            <a:pPr eaLnBrk="1" hangingPunct="1"/>
            <a:r>
              <a:rPr lang="en-US" altLang="en-US" smtClean="0"/>
              <a:t>Molecular Replacement</a:t>
            </a:r>
          </a:p>
          <a:p>
            <a:pPr lvl="1" eaLnBrk="1" hangingPunct="1"/>
            <a:endParaRPr lang="en-US" altLang="en-US" smtClean="0"/>
          </a:p>
          <a:p>
            <a:pPr eaLnBrk="1" hangingPunct="1"/>
            <a:r>
              <a:rPr lang="en-US" altLang="en-US" smtClean="0"/>
              <a:t>Multiple Isomorphous Replacement</a:t>
            </a:r>
          </a:p>
          <a:p>
            <a:pPr lvl="1" eaLnBrk="1" hangingPunct="1"/>
            <a:endParaRPr lang="en-US" altLang="en-US" smtClean="0"/>
          </a:p>
          <a:p>
            <a:pPr eaLnBrk="1" hangingPunct="1"/>
            <a:r>
              <a:rPr lang="en-US" altLang="en-US" smtClean="0"/>
              <a:t>Multiwavelength Anomalous Diffraction</a:t>
            </a:r>
          </a:p>
          <a:p>
            <a:pPr lvl="1" eaLnBrk="1" hangingPunct="1"/>
            <a:endParaRPr lang="en-US" altLang="en-US" smtClean="0"/>
          </a:p>
          <a:p>
            <a:pPr eaLnBrk="1" hangingPunct="1"/>
            <a:r>
              <a:rPr lang="en-US" altLang="en-US" smtClean="0"/>
              <a:t>Single-wavelength Anomalous Diffraction</a:t>
            </a:r>
          </a:p>
          <a:p>
            <a:pPr lvl="1" eaLnBrk="1" hangingPunct="1"/>
            <a:endParaRPr lang="en-US" altLang="en-US" smtClean="0"/>
          </a:p>
        </p:txBody>
      </p:sp>
    </p:spTree>
    <p:extLst>
      <p:ext uri="{BB962C8B-B14F-4D97-AF65-F5344CB8AC3E}">
        <p14:creationId xmlns:p14="http://schemas.microsoft.com/office/powerpoint/2010/main" val="30749992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100" fill="hold"/>
                                        <p:tgtEl>
                                          <p:spTgt spid="166915">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altLang="en-US" sz="5400" b="1">
                <a:solidFill>
                  <a:schemeClr val="tx1"/>
                </a:solidFill>
                <a:latin typeface="Arial" charset="0"/>
              </a:rPr>
              <a:t>What is Protein?</a:t>
            </a:r>
          </a:p>
        </p:txBody>
      </p:sp>
      <p:pic>
        <p:nvPicPr>
          <p:cNvPr id="796674" name="Picture 2" descr="Image result for prote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266" y="2387430"/>
            <a:ext cx="4252795" cy="3827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6153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11"/>
          <p:cNvSpPr txBox="1">
            <a:spLocks noChangeArrowheads="1"/>
          </p:cNvSpPr>
          <p:nvPr/>
        </p:nvSpPr>
        <p:spPr bwMode="auto">
          <a:xfrm>
            <a:off x="1960563" y="3997325"/>
            <a:ext cx="60801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6000" smtClean="0">
                <a:solidFill>
                  <a:srgbClr val="FF0000"/>
                </a:solidFill>
              </a:rPr>
              <a:t>?</a:t>
            </a:r>
          </a:p>
        </p:txBody>
      </p:sp>
      <p:sp>
        <p:nvSpPr>
          <p:cNvPr id="103427" name="Rectangle 2"/>
          <p:cNvSpPr>
            <a:spLocks noGrp="1" noChangeArrowheads="1"/>
          </p:cNvSpPr>
          <p:nvPr>
            <p:ph type="title"/>
          </p:nvPr>
        </p:nvSpPr>
        <p:spPr/>
        <p:txBody>
          <a:bodyPr/>
          <a:lstStyle/>
          <a:p>
            <a:pPr eaLnBrk="1" hangingPunct="1"/>
            <a:r>
              <a:rPr lang="en-US" altLang="en-US" smtClean="0"/>
              <a:t>Molecular Replacement</a:t>
            </a:r>
          </a:p>
        </p:txBody>
      </p:sp>
      <p:pic>
        <p:nvPicPr>
          <p:cNvPr id="1434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4570413"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2284413"/>
            <a:ext cx="45704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30" name="Text Box 9"/>
          <p:cNvSpPr txBox="1">
            <a:spLocks noChangeArrowheads="1"/>
          </p:cNvSpPr>
          <p:nvPr/>
        </p:nvSpPr>
        <p:spPr bwMode="auto">
          <a:xfrm>
            <a:off x="2892425" y="1454150"/>
            <a:ext cx="335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mtClean="0">
                <a:solidFill>
                  <a:srgbClr val="000000"/>
                </a:solidFill>
              </a:rPr>
              <a:t>correct structure and intensities</a:t>
            </a:r>
          </a:p>
        </p:txBody>
      </p:sp>
      <p:sp>
        <p:nvSpPr>
          <p:cNvPr id="103431" name="Rectangle 10"/>
          <p:cNvSpPr>
            <a:spLocks noChangeArrowheads="1"/>
          </p:cNvSpPr>
          <p:nvPr/>
        </p:nvSpPr>
        <p:spPr bwMode="auto">
          <a:xfrm>
            <a:off x="0" y="6143625"/>
            <a:ext cx="39211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latin typeface="Courier New" pitchFamily="49" charset="0"/>
              </a:rPr>
              <a:t>http://www.ysbl.york.ac.uk/~cowtan/fourier/coeff.html</a:t>
            </a:r>
          </a:p>
        </p:txBody>
      </p:sp>
    </p:spTree>
    <p:extLst>
      <p:ext uri="{BB962C8B-B14F-4D97-AF65-F5344CB8AC3E}">
        <p14:creationId xmlns:p14="http://schemas.microsoft.com/office/powerpoint/2010/main" val="4080226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43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altLang="en-US" smtClean="0"/>
              <a:t>Molecular Replacement</a:t>
            </a:r>
          </a:p>
        </p:txBody>
      </p:sp>
      <p:pic>
        <p:nvPicPr>
          <p:cNvPr id="150532" name="Picture 4"/>
          <p:cNvPicPr>
            <a:picLocks noChangeAspect="1" noChangeArrowheads="1"/>
          </p:cNvPicPr>
          <p:nvPr/>
        </p:nvPicPr>
        <p:blipFill>
          <a:blip r:embed="rId2">
            <a:extLst>
              <a:ext uri="{28A0092B-C50C-407E-A947-70E740481C1C}">
                <a14:useLocalDpi xmlns:a14="http://schemas.microsoft.com/office/drawing/2010/main" val="0"/>
              </a:ext>
            </a:extLst>
          </a:blip>
          <a:srcRect l="37215" t="37215" r="37215" b="37215"/>
          <a:stretch>
            <a:fillRect/>
          </a:stretch>
        </p:blipFill>
        <p:spPr bwMode="auto">
          <a:xfrm>
            <a:off x="1700213" y="3984625"/>
            <a:ext cx="1168400"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2284413"/>
            <a:ext cx="45704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38" name="Picture 10" descr="MR_Fc"/>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5851525" y="3635375"/>
            <a:ext cx="1901825"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Text Box 11"/>
          <p:cNvSpPr txBox="1">
            <a:spLocks noChangeArrowheads="1"/>
          </p:cNvSpPr>
          <p:nvPr/>
        </p:nvSpPr>
        <p:spPr bwMode="auto">
          <a:xfrm>
            <a:off x="2378075" y="1454150"/>
            <a:ext cx="438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use something similar as a starting model</a:t>
            </a:r>
          </a:p>
        </p:txBody>
      </p:sp>
    </p:spTree>
    <p:extLst>
      <p:ext uri="{BB962C8B-B14F-4D97-AF65-F5344CB8AC3E}">
        <p14:creationId xmlns:p14="http://schemas.microsoft.com/office/powerpoint/2010/main" val="20146558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repeatCount="indefinite" fill="hold" nodeType="clickEffect">
                                  <p:stCondLst>
                                    <p:cond delay="0"/>
                                  </p:stCondLst>
                                  <p:childTnLst>
                                    <p:animRot by="21600000">
                                      <p:cBhvr>
                                        <p:cTn id="6" dur="3000" fill="hold"/>
                                        <p:tgtEl>
                                          <p:spTgt spid="150538"/>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505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altLang="en-US" smtClean="0"/>
              <a:t>Model Building</a:t>
            </a:r>
          </a:p>
        </p:txBody>
      </p:sp>
      <p:pic>
        <p:nvPicPr>
          <p:cNvPr id="10547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4570413"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76" name="Picture 6"/>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570413" y="2284413"/>
            <a:ext cx="45704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77" name="Text Box 7"/>
          <p:cNvSpPr txBox="1">
            <a:spLocks noChangeArrowheads="1"/>
          </p:cNvSpPr>
          <p:nvPr/>
        </p:nvSpPr>
        <p:spPr bwMode="auto">
          <a:xfrm>
            <a:off x="2689225" y="1454150"/>
            <a:ext cx="3765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current model is missing something</a:t>
            </a:r>
          </a:p>
        </p:txBody>
      </p:sp>
    </p:spTree>
    <p:extLst>
      <p:ext uri="{BB962C8B-B14F-4D97-AF65-F5344CB8AC3E}">
        <p14:creationId xmlns:p14="http://schemas.microsoft.com/office/powerpoint/2010/main" val="37658475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altLang="en-US" smtClean="0"/>
              <a:t>Model Building</a:t>
            </a:r>
          </a:p>
        </p:txBody>
      </p:sp>
      <p:pic>
        <p:nvPicPr>
          <p:cNvPr id="1064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4570413"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2284413"/>
            <a:ext cx="45704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6501" name="Text Box 5"/>
          <p:cNvSpPr txBox="1">
            <a:spLocks noChangeArrowheads="1"/>
          </p:cNvSpPr>
          <p:nvPr/>
        </p:nvSpPr>
        <p:spPr bwMode="auto">
          <a:xfrm>
            <a:off x="3508375" y="1454150"/>
            <a:ext cx="2127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phases from model</a:t>
            </a:r>
          </a:p>
        </p:txBody>
      </p:sp>
    </p:spTree>
    <p:extLst>
      <p:ext uri="{BB962C8B-B14F-4D97-AF65-F5344CB8AC3E}">
        <p14:creationId xmlns:p14="http://schemas.microsoft.com/office/powerpoint/2010/main" val="34214347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4570413"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3" name="Rectangle 2"/>
          <p:cNvSpPr>
            <a:spLocks noGrp="1" noChangeArrowheads="1"/>
          </p:cNvSpPr>
          <p:nvPr>
            <p:ph type="title"/>
          </p:nvPr>
        </p:nvSpPr>
        <p:spPr/>
        <p:txBody>
          <a:bodyPr/>
          <a:lstStyle/>
          <a:p>
            <a:pPr eaLnBrk="1" hangingPunct="1"/>
            <a:r>
              <a:rPr lang="en-US" altLang="en-US" smtClean="0"/>
              <a:t>Model Building</a:t>
            </a:r>
          </a:p>
        </p:txBody>
      </p:sp>
      <p:pic>
        <p:nvPicPr>
          <p:cNvPr id="1075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2284413"/>
            <a:ext cx="45704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5" name="Text Box 5"/>
          <p:cNvSpPr txBox="1">
            <a:spLocks noChangeArrowheads="1"/>
          </p:cNvSpPr>
          <p:nvPr/>
        </p:nvSpPr>
        <p:spPr bwMode="auto">
          <a:xfrm>
            <a:off x="2441575" y="1454150"/>
            <a:ext cx="4260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missing bits show up in “difference map”</a:t>
            </a:r>
          </a:p>
        </p:txBody>
      </p:sp>
      <p:sp>
        <p:nvSpPr>
          <p:cNvPr id="107526" name="AutoShape 6"/>
          <p:cNvSpPr>
            <a:spLocks noChangeArrowheads="1"/>
          </p:cNvSpPr>
          <p:nvPr/>
        </p:nvSpPr>
        <p:spPr bwMode="auto">
          <a:xfrm>
            <a:off x="3219450" y="422910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Tree>
    <p:extLst>
      <p:ext uri="{BB962C8B-B14F-4D97-AF65-F5344CB8AC3E}">
        <p14:creationId xmlns:p14="http://schemas.microsoft.com/office/powerpoint/2010/main" val="33278215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4570413"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7" name="Rectangle 2"/>
          <p:cNvSpPr>
            <a:spLocks noGrp="1" noChangeArrowheads="1"/>
          </p:cNvSpPr>
          <p:nvPr>
            <p:ph type="title"/>
          </p:nvPr>
        </p:nvSpPr>
        <p:spPr/>
        <p:txBody>
          <a:bodyPr/>
          <a:lstStyle/>
          <a:p>
            <a:pPr eaLnBrk="1" hangingPunct="1"/>
            <a:r>
              <a:rPr lang="en-US" altLang="en-US" smtClean="0"/>
              <a:t>Model Building</a:t>
            </a:r>
          </a:p>
        </p:txBody>
      </p:sp>
      <p:pic>
        <p:nvPicPr>
          <p:cNvPr id="1085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2284413"/>
            <a:ext cx="45704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9" name="Text Box 5"/>
          <p:cNvSpPr txBox="1">
            <a:spLocks noChangeArrowheads="1"/>
          </p:cNvSpPr>
          <p:nvPr/>
        </p:nvSpPr>
        <p:spPr bwMode="auto">
          <a:xfrm>
            <a:off x="2441575" y="1454150"/>
            <a:ext cx="5135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000000"/>
                </a:solidFill>
              </a:rPr>
              <a:t>missing bits show up better in F</a:t>
            </a:r>
            <a:r>
              <a:rPr lang="en-US" altLang="en-US" baseline="-25000" smtClean="0">
                <a:solidFill>
                  <a:srgbClr val="000000"/>
                </a:solidFill>
              </a:rPr>
              <a:t>O</a:t>
            </a:r>
            <a:r>
              <a:rPr lang="en-US" altLang="en-US" smtClean="0">
                <a:solidFill>
                  <a:srgbClr val="000000"/>
                </a:solidFill>
              </a:rPr>
              <a:t> + (F</a:t>
            </a:r>
            <a:r>
              <a:rPr lang="en-US" altLang="en-US" baseline="-25000" smtClean="0">
                <a:solidFill>
                  <a:srgbClr val="000000"/>
                </a:solidFill>
              </a:rPr>
              <a:t>O</a:t>
            </a:r>
            <a:r>
              <a:rPr lang="en-US" altLang="en-US" smtClean="0">
                <a:solidFill>
                  <a:srgbClr val="000000"/>
                </a:solidFill>
              </a:rPr>
              <a:t> - F</a:t>
            </a:r>
            <a:r>
              <a:rPr lang="en-US" altLang="en-US" baseline="-25000" smtClean="0">
                <a:solidFill>
                  <a:srgbClr val="000000"/>
                </a:solidFill>
              </a:rPr>
              <a:t>C</a:t>
            </a:r>
            <a:r>
              <a:rPr lang="en-US" altLang="en-US" smtClean="0">
                <a:solidFill>
                  <a:srgbClr val="000000"/>
                </a:solidFill>
              </a:rPr>
              <a:t>) map</a:t>
            </a:r>
          </a:p>
        </p:txBody>
      </p:sp>
      <p:sp>
        <p:nvSpPr>
          <p:cNvPr id="108550" name="AutoShape 6"/>
          <p:cNvSpPr>
            <a:spLocks noChangeArrowheads="1"/>
          </p:cNvSpPr>
          <p:nvPr/>
        </p:nvSpPr>
        <p:spPr bwMode="auto">
          <a:xfrm>
            <a:off x="3219450" y="422910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Tree>
    <p:extLst>
      <p:ext uri="{BB962C8B-B14F-4D97-AF65-F5344CB8AC3E}">
        <p14:creationId xmlns:p14="http://schemas.microsoft.com/office/powerpoint/2010/main" val="35506171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85800" y="304800"/>
            <a:ext cx="7772400" cy="1143000"/>
          </a:xfrm>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chemeClr val="tx1"/>
                </a:solidFill>
                <a:latin typeface="Arial" charset="0"/>
              </a:rPr>
              <a:t>Electron-density map</a:t>
            </a:r>
          </a:p>
        </p:txBody>
      </p:sp>
      <p:pic>
        <p:nvPicPr>
          <p:cNvPr id="86019" name="Picture 3" descr="Owindow"/>
          <p:cNvPicPr>
            <a:picLocks noChangeAspect="1" noChangeArrowheads="1"/>
          </p:cNvPicPr>
          <p:nvPr/>
        </p:nvPicPr>
        <p:blipFill>
          <a:blip r:embed="rId2">
            <a:extLst>
              <a:ext uri="{28A0092B-C50C-407E-A947-70E740481C1C}">
                <a14:useLocalDpi xmlns:a14="http://schemas.microsoft.com/office/drawing/2010/main" val="0"/>
              </a:ext>
            </a:extLst>
          </a:blip>
          <a:srcRect t="10730" b="4120"/>
          <a:stretch>
            <a:fillRect/>
          </a:stretch>
        </p:blipFill>
        <p:spPr bwMode="auto">
          <a:xfrm>
            <a:off x="762000" y="1600200"/>
            <a:ext cx="7569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32325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304800"/>
            <a:ext cx="7772400" cy="1143000"/>
          </a:xfrm>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chemeClr val="tx1"/>
                </a:solidFill>
                <a:latin typeface="Arial" charset="0"/>
              </a:rPr>
              <a:t>Build an atomic model</a:t>
            </a:r>
          </a:p>
        </p:txBody>
      </p:sp>
      <p:pic>
        <p:nvPicPr>
          <p:cNvPr id="23555" name="Picture 3" descr="kendr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1600200"/>
            <a:ext cx="7239000" cy="47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80308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304800"/>
            <a:ext cx="7772400" cy="1143000"/>
          </a:xfrm>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chemeClr val="tx1"/>
                </a:solidFill>
                <a:latin typeface="Arial" charset="0"/>
              </a:rPr>
              <a:t>Build an atomic model</a:t>
            </a:r>
          </a:p>
        </p:txBody>
      </p:sp>
      <p:pic>
        <p:nvPicPr>
          <p:cNvPr id="21508" name="Picture 4" descr="warp_mosflm"/>
          <p:cNvPicPr>
            <a:picLocks noChangeAspect="1" noChangeArrowheads="1"/>
          </p:cNvPicPr>
          <p:nvPr/>
        </p:nvPicPr>
        <p:blipFill>
          <a:blip r:embed="rId2">
            <a:lum bright="40000" contrast="60000"/>
            <a:extLst>
              <a:ext uri="{28A0092B-C50C-407E-A947-70E740481C1C}">
                <a14:useLocalDpi xmlns:a14="http://schemas.microsoft.com/office/drawing/2010/main" val="0"/>
              </a:ext>
            </a:extLst>
          </a:blip>
          <a:srcRect t="8049" b="19383"/>
          <a:stretch>
            <a:fillRect/>
          </a:stretch>
        </p:blipFill>
        <p:spPr bwMode="auto">
          <a:xfrm>
            <a:off x="1447800" y="1524000"/>
            <a:ext cx="644525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34186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2"/>
          <p:cNvGrpSpPr>
            <a:grpSpLocks/>
          </p:cNvGrpSpPr>
          <p:nvPr/>
        </p:nvGrpSpPr>
        <p:grpSpPr bwMode="auto">
          <a:xfrm>
            <a:off x="406400" y="1042988"/>
            <a:ext cx="8267700" cy="5510212"/>
            <a:chOff x="336" y="849"/>
            <a:chExt cx="5859" cy="3471"/>
          </a:xfrm>
        </p:grpSpPr>
        <p:pic>
          <p:nvPicPr>
            <p:cNvPr id="9227" name="Picture 3" descr="Hi-Thrus"/>
            <p:cNvPicPr>
              <a:picLocks noChangeAspect="1" noChangeArrowheads="1"/>
            </p:cNvPicPr>
            <p:nvPr/>
          </p:nvPicPr>
          <p:blipFill>
            <a:blip r:embed="rId3">
              <a:extLst>
                <a:ext uri="{28A0092B-C50C-407E-A947-70E740481C1C}">
                  <a14:useLocalDpi xmlns:a14="http://schemas.microsoft.com/office/drawing/2010/main" val="0"/>
                </a:ext>
              </a:extLst>
            </a:blip>
            <a:srcRect r="16669"/>
            <a:stretch>
              <a:fillRect/>
            </a:stretch>
          </p:blipFill>
          <p:spPr bwMode="auto">
            <a:xfrm>
              <a:off x="336" y="849"/>
              <a:ext cx="5859" cy="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Rectangle 4"/>
            <p:cNvSpPr>
              <a:spLocks noChangeArrowheads="1"/>
            </p:cNvSpPr>
            <p:nvPr/>
          </p:nvSpPr>
          <p:spPr bwMode="auto">
            <a:xfrm>
              <a:off x="432" y="1824"/>
              <a:ext cx="864" cy="528"/>
            </a:xfrm>
            <a:prstGeom prst="rect">
              <a:avLst/>
            </a:prstGeom>
            <a:solidFill>
              <a:schemeClr val="bg1"/>
            </a:solidFill>
            <a:ln w="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9229" name="Rectangle 5"/>
            <p:cNvSpPr>
              <a:spLocks noChangeArrowheads="1"/>
            </p:cNvSpPr>
            <p:nvPr/>
          </p:nvSpPr>
          <p:spPr bwMode="auto">
            <a:xfrm>
              <a:off x="1680" y="2352"/>
              <a:ext cx="816" cy="624"/>
            </a:xfrm>
            <a:prstGeom prst="rect">
              <a:avLst/>
            </a:prstGeom>
            <a:solidFill>
              <a:schemeClr val="bg1"/>
            </a:solidFill>
            <a:ln w="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9230" name="Rectangle 6"/>
            <p:cNvSpPr>
              <a:spLocks noChangeArrowheads="1"/>
            </p:cNvSpPr>
            <p:nvPr/>
          </p:nvSpPr>
          <p:spPr bwMode="auto">
            <a:xfrm>
              <a:off x="2688" y="2928"/>
              <a:ext cx="1200" cy="384"/>
            </a:xfrm>
            <a:prstGeom prst="rect">
              <a:avLst/>
            </a:prstGeom>
            <a:solidFill>
              <a:schemeClr val="bg1"/>
            </a:solidFill>
            <a:ln w="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9231" name="Rectangle 7"/>
            <p:cNvSpPr>
              <a:spLocks noChangeArrowheads="1"/>
            </p:cNvSpPr>
            <p:nvPr/>
          </p:nvSpPr>
          <p:spPr bwMode="auto">
            <a:xfrm>
              <a:off x="4080" y="3504"/>
              <a:ext cx="816" cy="576"/>
            </a:xfrm>
            <a:prstGeom prst="rect">
              <a:avLst/>
            </a:prstGeom>
            <a:solidFill>
              <a:schemeClr val="bg1"/>
            </a:solidFill>
            <a:ln w="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sp>
          <p:nvSpPr>
            <p:cNvPr id="9232" name="Rectangle 8"/>
            <p:cNvSpPr>
              <a:spLocks noChangeArrowheads="1"/>
            </p:cNvSpPr>
            <p:nvPr/>
          </p:nvSpPr>
          <p:spPr bwMode="auto">
            <a:xfrm>
              <a:off x="5328" y="4032"/>
              <a:ext cx="720" cy="192"/>
            </a:xfrm>
            <a:prstGeom prst="rect">
              <a:avLst/>
            </a:prstGeom>
            <a:solidFill>
              <a:schemeClr val="bg1"/>
            </a:solidFill>
            <a:ln w="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srgbClr val="000000"/>
                </a:solidFill>
              </a:endParaRPr>
            </a:p>
          </p:txBody>
        </p:sp>
      </p:grpSp>
      <p:sp>
        <p:nvSpPr>
          <p:cNvPr id="9219" name="Text Box 11"/>
          <p:cNvSpPr txBox="1">
            <a:spLocks noChangeArrowheads="1"/>
          </p:cNvSpPr>
          <p:nvPr/>
        </p:nvSpPr>
        <p:spPr bwMode="auto">
          <a:xfrm>
            <a:off x="460375" y="3276600"/>
            <a:ext cx="1635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2400" smtClean="0">
              <a:solidFill>
                <a:srgbClr val="000000"/>
              </a:solidFill>
            </a:endParaRPr>
          </a:p>
        </p:txBody>
      </p:sp>
      <p:sp>
        <p:nvSpPr>
          <p:cNvPr id="9220" name="Text Box 12"/>
          <p:cNvSpPr txBox="1">
            <a:spLocks noChangeArrowheads="1"/>
          </p:cNvSpPr>
          <p:nvPr/>
        </p:nvSpPr>
        <p:spPr bwMode="auto">
          <a:xfrm>
            <a:off x="449487" y="2821414"/>
            <a:ext cx="1398140" cy="830997"/>
          </a:xfrm>
          <a:prstGeom prst="rect">
            <a:avLst/>
          </a:prstGeom>
          <a:noFill/>
          <a:ln w="9525">
            <a:no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dirty="0" smtClean="0">
                <a:solidFill>
                  <a:srgbClr val="000000"/>
                </a:solidFill>
              </a:rPr>
              <a:t>0. Purify</a:t>
            </a:r>
          </a:p>
          <a:p>
            <a:pPr algn="ctr" eaLnBrk="1" hangingPunct="1"/>
            <a:r>
              <a:rPr lang="en-US" altLang="en-US" sz="2400" b="1" dirty="0" smtClean="0">
                <a:solidFill>
                  <a:srgbClr val="000000"/>
                </a:solidFill>
              </a:rPr>
              <a:t>protein</a:t>
            </a:r>
          </a:p>
        </p:txBody>
      </p:sp>
      <p:sp>
        <p:nvSpPr>
          <p:cNvPr id="9221" name="Text Box 13"/>
          <p:cNvSpPr txBox="1">
            <a:spLocks noChangeArrowheads="1"/>
          </p:cNvSpPr>
          <p:nvPr/>
        </p:nvSpPr>
        <p:spPr bwMode="auto">
          <a:xfrm>
            <a:off x="5325471" y="2826176"/>
            <a:ext cx="1895071" cy="830997"/>
          </a:xfrm>
          <a:prstGeom prst="rect">
            <a:avLst/>
          </a:prstGeom>
          <a:noFill/>
          <a:ln w="9525">
            <a:no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smtClean="0">
                <a:solidFill>
                  <a:srgbClr val="000000"/>
                </a:solidFill>
              </a:rPr>
              <a:t>3. Calculate</a:t>
            </a:r>
          </a:p>
          <a:p>
            <a:pPr algn="ctr" eaLnBrk="1" hangingPunct="1"/>
            <a:r>
              <a:rPr lang="en-US" altLang="en-US" sz="2400" b="1" smtClean="0">
                <a:solidFill>
                  <a:srgbClr val="000000"/>
                </a:solidFill>
              </a:rPr>
              <a:t>e</a:t>
            </a:r>
            <a:r>
              <a:rPr lang="en-US" altLang="en-US" sz="2800" b="1" baseline="20000" smtClean="0">
                <a:solidFill>
                  <a:srgbClr val="000000"/>
                </a:solidFill>
              </a:rPr>
              <a:t>-</a:t>
            </a:r>
            <a:r>
              <a:rPr lang="en-US" altLang="en-US" sz="2400" b="1" smtClean="0">
                <a:solidFill>
                  <a:srgbClr val="000000"/>
                </a:solidFill>
              </a:rPr>
              <a:t> density</a:t>
            </a:r>
          </a:p>
        </p:txBody>
      </p:sp>
      <p:sp>
        <p:nvSpPr>
          <p:cNvPr id="9222" name="Text Box 14"/>
          <p:cNvSpPr txBox="1">
            <a:spLocks noChangeArrowheads="1"/>
          </p:cNvSpPr>
          <p:nvPr/>
        </p:nvSpPr>
        <p:spPr bwMode="auto">
          <a:xfrm>
            <a:off x="3720169" y="4574014"/>
            <a:ext cx="1636987" cy="830997"/>
          </a:xfrm>
          <a:prstGeom prst="rect">
            <a:avLst/>
          </a:prstGeom>
          <a:noFill/>
          <a:ln w="9525">
            <a:no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smtClean="0">
                <a:solidFill>
                  <a:srgbClr val="000000"/>
                </a:solidFill>
              </a:rPr>
              <a:t>2. Collect </a:t>
            </a:r>
          </a:p>
          <a:p>
            <a:pPr algn="ctr" eaLnBrk="1" hangingPunct="1"/>
            <a:r>
              <a:rPr lang="en-US" altLang="en-US" sz="2400" b="1" smtClean="0">
                <a:solidFill>
                  <a:srgbClr val="000000"/>
                </a:solidFill>
              </a:rPr>
              <a:t>data</a:t>
            </a:r>
          </a:p>
        </p:txBody>
      </p:sp>
      <p:sp>
        <p:nvSpPr>
          <p:cNvPr id="9223" name="Text Box 15"/>
          <p:cNvSpPr txBox="1">
            <a:spLocks noChangeArrowheads="1"/>
          </p:cNvSpPr>
          <p:nvPr/>
        </p:nvSpPr>
        <p:spPr bwMode="auto">
          <a:xfrm>
            <a:off x="2166601" y="3670726"/>
            <a:ext cx="1350050" cy="830997"/>
          </a:xfrm>
          <a:prstGeom prst="rect">
            <a:avLst/>
          </a:prstGeom>
          <a:noFill/>
          <a:ln w="9525">
            <a:no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smtClean="0">
                <a:solidFill>
                  <a:srgbClr val="000000"/>
                </a:solidFill>
              </a:rPr>
              <a:t>1. Grow</a:t>
            </a:r>
          </a:p>
          <a:p>
            <a:pPr algn="ctr" eaLnBrk="1" hangingPunct="1"/>
            <a:r>
              <a:rPr lang="en-US" altLang="en-US" sz="2400" b="1" smtClean="0">
                <a:solidFill>
                  <a:srgbClr val="000000"/>
                </a:solidFill>
              </a:rPr>
              <a:t>crystals</a:t>
            </a:r>
          </a:p>
        </p:txBody>
      </p:sp>
      <p:sp>
        <p:nvSpPr>
          <p:cNvPr id="9224" name="Text Box 16"/>
          <p:cNvSpPr txBox="1">
            <a:spLocks noChangeArrowheads="1"/>
          </p:cNvSpPr>
          <p:nvPr/>
        </p:nvSpPr>
        <p:spPr bwMode="auto">
          <a:xfrm>
            <a:off x="5583555" y="5493176"/>
            <a:ext cx="1378904" cy="830997"/>
          </a:xfrm>
          <a:prstGeom prst="rect">
            <a:avLst/>
          </a:prstGeom>
          <a:noFill/>
          <a:ln w="9525">
            <a:no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smtClean="0">
                <a:solidFill>
                  <a:srgbClr val="000000"/>
                </a:solidFill>
              </a:rPr>
              <a:t>4. Build </a:t>
            </a:r>
          </a:p>
          <a:p>
            <a:pPr algn="ctr" eaLnBrk="1" hangingPunct="1"/>
            <a:r>
              <a:rPr lang="en-US" altLang="en-US" sz="2400" b="1" smtClean="0">
                <a:solidFill>
                  <a:srgbClr val="000000"/>
                </a:solidFill>
              </a:rPr>
              <a:t>model</a:t>
            </a:r>
          </a:p>
        </p:txBody>
      </p:sp>
      <p:sp>
        <p:nvSpPr>
          <p:cNvPr id="9225" name="Text Box 17"/>
          <p:cNvSpPr txBox="1">
            <a:spLocks noChangeArrowheads="1"/>
          </p:cNvSpPr>
          <p:nvPr/>
        </p:nvSpPr>
        <p:spPr bwMode="auto">
          <a:xfrm>
            <a:off x="7285723" y="3886626"/>
            <a:ext cx="1467068" cy="830997"/>
          </a:xfrm>
          <a:prstGeom prst="rect">
            <a:avLst/>
          </a:prstGeom>
          <a:noFill/>
          <a:ln w="9525">
            <a:no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smtClean="0">
                <a:solidFill>
                  <a:srgbClr val="000000"/>
                </a:solidFill>
              </a:rPr>
              <a:t>5. Refine</a:t>
            </a:r>
          </a:p>
          <a:p>
            <a:pPr algn="ctr" eaLnBrk="1" hangingPunct="1"/>
            <a:r>
              <a:rPr lang="en-US" altLang="en-US" sz="2400" b="1" smtClean="0">
                <a:solidFill>
                  <a:srgbClr val="000000"/>
                </a:solidFill>
              </a:rPr>
              <a:t>models</a:t>
            </a:r>
          </a:p>
        </p:txBody>
      </p:sp>
      <p:sp>
        <p:nvSpPr>
          <p:cNvPr id="9226" name="Rectangle 18"/>
          <p:cNvSpPr>
            <a:spLocks noChangeArrowheads="1"/>
          </p:cNvSpPr>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600" dirty="0" smtClean="0">
                <a:solidFill>
                  <a:srgbClr val="000000"/>
                </a:solidFill>
              </a:rPr>
              <a:t>How do I get one of those </a:t>
            </a:r>
            <a:r>
              <a:rPr lang="en-US" altLang="en-US" sz="3600" dirty="0" smtClean="0">
                <a:solidFill>
                  <a:srgbClr val="000000"/>
                </a:solidFill>
              </a:rPr>
              <a:t>structures?</a:t>
            </a:r>
            <a:endParaRPr lang="en-US" altLang="en-US" sz="3600" dirty="0" smtClean="0">
              <a:solidFill>
                <a:srgbClr val="000000"/>
              </a:solidFill>
            </a:endParaRPr>
          </a:p>
        </p:txBody>
      </p:sp>
    </p:spTree>
    <p:extLst>
      <p:ext uri="{BB962C8B-B14F-4D97-AF65-F5344CB8AC3E}">
        <p14:creationId xmlns:p14="http://schemas.microsoft.com/office/powerpoint/2010/main" val="419077821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r>
              <a:rPr lang="en-US" altLang="en-US" sz="5400" b="1">
                <a:solidFill>
                  <a:schemeClr val="tx1"/>
                </a:solidFill>
                <a:latin typeface="Arial" charset="0"/>
              </a:rPr>
              <a:t>What is Protein?</a:t>
            </a:r>
          </a:p>
        </p:txBody>
      </p:sp>
      <p:pic>
        <p:nvPicPr>
          <p:cNvPr id="5" name="Picture 2" descr="Image result for prote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266" y="2387430"/>
            <a:ext cx="4252795" cy="3827516"/>
          </a:xfrm>
          <a:prstGeom prst="rect">
            <a:avLst/>
          </a:prstGeom>
          <a:noFill/>
          <a:extLst>
            <a:ext uri="{909E8E84-426E-40DD-AFC4-6F175D3DCCD1}">
              <a14:hiddenFill xmlns:a14="http://schemas.microsoft.com/office/drawing/2010/main">
                <a:solidFill>
                  <a:srgbClr val="FFFFFF"/>
                </a:solidFill>
              </a14:hiddenFill>
            </a:ext>
          </a:extLst>
        </p:spPr>
      </p:pic>
      <p:sp>
        <p:nvSpPr>
          <p:cNvPr id="159748" name="Rectangle 4"/>
          <p:cNvSpPr>
            <a:spLocks noChangeArrowheads="1"/>
          </p:cNvSpPr>
          <p:nvPr/>
        </p:nvSpPr>
        <p:spPr bwMode="auto">
          <a:xfrm>
            <a:off x="685800" y="1593130"/>
            <a:ext cx="7772400" cy="4502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fontAlgn="base">
              <a:spcBef>
                <a:spcPct val="20000"/>
              </a:spcBef>
              <a:spcAft>
                <a:spcPct val="0"/>
              </a:spcAft>
              <a:buChar char="»"/>
              <a:defRPr sz="2000">
                <a:solidFill>
                  <a:schemeClr val="tx1"/>
                </a:solidFill>
                <a:latin typeface="Times New Roman" pitchFamily="18" charset="0"/>
              </a:defRPr>
            </a:lvl6pPr>
            <a:lvl7pPr marL="2971800" indent="-228600" fontAlgn="base">
              <a:spcBef>
                <a:spcPct val="20000"/>
              </a:spcBef>
              <a:spcAft>
                <a:spcPct val="0"/>
              </a:spcAft>
              <a:buChar char="»"/>
              <a:defRPr sz="2000">
                <a:solidFill>
                  <a:schemeClr val="tx1"/>
                </a:solidFill>
                <a:latin typeface="Times New Roman" pitchFamily="18" charset="0"/>
              </a:defRPr>
            </a:lvl7pPr>
            <a:lvl8pPr marL="3429000" indent="-228600" fontAlgn="base">
              <a:spcBef>
                <a:spcPct val="20000"/>
              </a:spcBef>
              <a:spcAft>
                <a:spcPct val="0"/>
              </a:spcAft>
              <a:buChar char="»"/>
              <a:defRPr sz="2000">
                <a:solidFill>
                  <a:schemeClr val="tx1"/>
                </a:solidFill>
                <a:latin typeface="Times New Roman" pitchFamily="18" charset="0"/>
              </a:defRPr>
            </a:lvl8pPr>
            <a:lvl9pPr marL="3886200" indent="-228600" fontAlgn="base">
              <a:spcBef>
                <a:spcPct val="20000"/>
              </a:spcBef>
              <a:spcAft>
                <a:spcPct val="0"/>
              </a:spcAft>
              <a:buChar char="»"/>
              <a:defRPr sz="2000">
                <a:solidFill>
                  <a:schemeClr val="tx1"/>
                </a:solidFill>
                <a:latin typeface="Times New Roman" pitchFamily="18" charset="0"/>
              </a:defRPr>
            </a:lvl9pPr>
          </a:lstStyle>
          <a:p>
            <a:r>
              <a:rPr lang="en-US" altLang="en-US" sz="3600" dirty="0">
                <a:solidFill>
                  <a:srgbClr val="000000"/>
                </a:solidFill>
                <a:latin typeface="Arial" charset="0"/>
              </a:rPr>
              <a:t>50% (dry weight) of cells</a:t>
            </a:r>
          </a:p>
        </p:txBody>
      </p:sp>
    </p:spTree>
    <p:extLst>
      <p:ext uri="{BB962C8B-B14F-4D97-AF65-F5344CB8AC3E}">
        <p14:creationId xmlns:p14="http://schemas.microsoft.com/office/powerpoint/2010/main" val="39603939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373" y="0"/>
            <a:ext cx="7772400" cy="1143000"/>
          </a:xfrm>
        </p:spPr>
        <p:txBody>
          <a:bodyPr/>
          <a:lstStyle/>
          <a:p>
            <a:r>
              <a:rPr lang="en-US" dirty="0" smtClean="0">
                <a:latin typeface="Arial" panose="020B0604020202020204" pitchFamily="34" charset="0"/>
                <a:cs typeface="Arial" panose="020B0604020202020204" pitchFamily="34" charset="0"/>
              </a:rPr>
              <a:t>The Genetic Code</a:t>
            </a:r>
            <a:endParaRPr lang="en-US" dirty="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140498750"/>
              </p:ext>
            </p:extLst>
          </p:nvPr>
        </p:nvGraphicFramePr>
        <p:xfrm>
          <a:off x="207384" y="1148992"/>
          <a:ext cx="8691520" cy="5347315"/>
        </p:xfrm>
        <a:graphic>
          <a:graphicData uri="http://schemas.openxmlformats.org/drawingml/2006/table">
            <a:tbl>
              <a:tblPr/>
              <a:tblGrid>
                <a:gridCol w="869152"/>
                <a:gridCol w="686276"/>
                <a:gridCol w="1052028"/>
                <a:gridCol w="869152"/>
                <a:gridCol w="869152"/>
                <a:gridCol w="869152"/>
                <a:gridCol w="869152"/>
                <a:gridCol w="869152"/>
                <a:gridCol w="869152"/>
                <a:gridCol w="869152"/>
              </a:tblGrid>
              <a:tr h="115910">
                <a:tc gridSpan="10">
                  <a:txBody>
                    <a:bodyPr/>
                    <a:lstStyle/>
                    <a:p>
                      <a:endParaRPr lang="en-US" sz="1200" dirty="0">
                        <a:solidFill>
                          <a:schemeClr val="tx1"/>
                        </a:solidFill>
                        <a:latin typeface="Arial" panose="020B0604020202020204" pitchFamily="34" charset="0"/>
                        <a:cs typeface="Arial" panose="020B0604020202020204" pitchFamily="34" charset="0"/>
                      </a:endParaRPr>
                    </a:p>
                  </a:txBody>
                  <a:tcPr marL="28977" marR="28977" marT="14489" marB="14489" anchor="ctr">
                    <a:lnL w="12700" cmpd="sng">
                      <a:noFill/>
                      <a:prstDash val="solid"/>
                    </a:lnL>
                    <a:lnR w="12700" cmpd="sng">
                      <a:noFill/>
                      <a:prstDash val="solid"/>
                    </a:lnR>
                    <a:lnT w="12700" cmpd="sng">
                      <a:noFill/>
                      <a:prstDash val="solid"/>
                    </a:lnT>
                    <a:lnB w="12700" cmpd="sng">
                      <a:noFill/>
                      <a:prstDash val="soli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15910">
                <a:tc rowSpan="2">
                  <a:txBody>
                    <a:bodyPr/>
                    <a:lstStyle/>
                    <a:p>
                      <a:r>
                        <a:rPr lang="en-US" sz="1200" dirty="0">
                          <a:solidFill>
                            <a:schemeClr val="tx1"/>
                          </a:solidFill>
                          <a:latin typeface="Arial" panose="020B0604020202020204" pitchFamily="34" charset="0"/>
                          <a:cs typeface="Arial" panose="020B0604020202020204" pitchFamily="34" charset="0"/>
                        </a:rPr>
                        <a:t>1st</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base </a:t>
                      </a:r>
                    </a:p>
                  </a:txBody>
                  <a:tcPr marL="28977" marR="28977" marT="14489" marB="14489" anchor="ctr">
                    <a:lnL>
                      <a:noFill/>
                    </a:lnL>
                    <a:lnR>
                      <a:noFill/>
                    </a:lnR>
                    <a:lnT w="12700" cmpd="sng">
                      <a:noFill/>
                      <a:prstDash val="solid"/>
                    </a:lnT>
                    <a:lnB>
                      <a:noFill/>
                    </a:lnB>
                  </a:tcPr>
                </a:tc>
                <a:tc gridSpan="8">
                  <a:txBody>
                    <a:bodyPr/>
                    <a:lstStyle/>
                    <a:p>
                      <a:r>
                        <a:rPr lang="en-US" sz="1200">
                          <a:solidFill>
                            <a:schemeClr val="tx1"/>
                          </a:solidFill>
                          <a:latin typeface="Arial" panose="020B0604020202020204" pitchFamily="34" charset="0"/>
                          <a:cs typeface="Arial" panose="020B0604020202020204" pitchFamily="34" charset="0"/>
                        </a:rPr>
                        <a:t>2nd base </a:t>
                      </a:r>
                    </a:p>
                  </a:txBody>
                  <a:tcPr marL="28977" marR="28977" marT="14489" marB="14489"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r>
                        <a:rPr lang="en-US" sz="1200">
                          <a:solidFill>
                            <a:schemeClr val="tx1"/>
                          </a:solidFill>
                          <a:latin typeface="Arial" panose="020B0604020202020204" pitchFamily="34" charset="0"/>
                          <a:cs typeface="Arial" panose="020B0604020202020204" pitchFamily="34" charset="0"/>
                        </a:rPr>
                        <a:t>3rd</a:t>
                      </a:r>
                      <a:br>
                        <a:rPr lang="en-US" sz="1200">
                          <a:solidFill>
                            <a:schemeClr val="tx1"/>
                          </a:solidFill>
                          <a:latin typeface="Arial" panose="020B0604020202020204" pitchFamily="34" charset="0"/>
                          <a:cs typeface="Arial" panose="020B0604020202020204" pitchFamily="34" charset="0"/>
                        </a:rPr>
                      </a:br>
                      <a:r>
                        <a:rPr lang="en-US" sz="1200">
                          <a:solidFill>
                            <a:schemeClr val="tx1"/>
                          </a:solidFill>
                          <a:latin typeface="Arial" panose="020B0604020202020204" pitchFamily="34" charset="0"/>
                          <a:cs typeface="Arial" panose="020B0604020202020204" pitchFamily="34" charset="0"/>
                        </a:rPr>
                        <a:t>base </a:t>
                      </a:r>
                    </a:p>
                  </a:txBody>
                  <a:tcPr marL="28977" marR="28977" marT="14489" marB="14489" anchor="ctr">
                    <a:lnL>
                      <a:noFill/>
                    </a:lnL>
                    <a:lnR>
                      <a:noFill/>
                    </a:lnR>
                    <a:lnT>
                      <a:noFill/>
                    </a:lnT>
                    <a:lnB>
                      <a:noFill/>
                    </a:lnB>
                  </a:tcPr>
                </a:tc>
              </a:tr>
              <a:tr h="115910">
                <a:tc vMerge="1">
                  <a:txBody>
                    <a:bodyPr/>
                    <a:lstStyle/>
                    <a:p>
                      <a:endParaRPr lang="en-US"/>
                    </a:p>
                  </a:txBody>
                  <a:tcPr/>
                </a:tc>
                <a:tc gridSpan="2">
                  <a:txBody>
                    <a:bodyPr/>
                    <a:lstStyle/>
                    <a:p>
                      <a:r>
                        <a:rPr lang="en-US" sz="1200" dirty="0">
                          <a:solidFill>
                            <a:schemeClr val="tx1"/>
                          </a:solidFill>
                          <a:latin typeface="Arial" panose="020B0604020202020204" pitchFamily="34" charset="0"/>
                          <a:cs typeface="Arial" panose="020B0604020202020204" pitchFamily="34" charset="0"/>
                        </a:rPr>
                        <a:t>U </a:t>
                      </a:r>
                    </a:p>
                  </a:txBody>
                  <a:tcPr marL="28977" marR="28977" marT="14489" marB="14489" anchor="ctr">
                    <a:lnL>
                      <a:noFill/>
                    </a:lnL>
                    <a:lnR>
                      <a:noFill/>
                    </a:lnR>
                    <a:lnT>
                      <a:noFill/>
                    </a:lnT>
                    <a:lnB>
                      <a:noFill/>
                    </a:lnB>
                  </a:tcPr>
                </a:tc>
                <a:tc hMerge="1">
                  <a:txBody>
                    <a:bodyPr/>
                    <a:lstStyle/>
                    <a:p>
                      <a:endParaRPr lang="en-US"/>
                    </a:p>
                  </a:txBody>
                  <a:tcPr/>
                </a:tc>
                <a:tc gridSpan="2">
                  <a:txBody>
                    <a:bodyPr/>
                    <a:lstStyle/>
                    <a:p>
                      <a:r>
                        <a:rPr lang="en-US" sz="1200">
                          <a:solidFill>
                            <a:schemeClr val="tx1"/>
                          </a:solidFill>
                          <a:latin typeface="Arial" panose="020B0604020202020204" pitchFamily="34" charset="0"/>
                          <a:cs typeface="Arial" panose="020B0604020202020204" pitchFamily="34" charset="0"/>
                        </a:rPr>
                        <a:t>C </a:t>
                      </a:r>
                    </a:p>
                  </a:txBody>
                  <a:tcPr marL="28977" marR="28977" marT="14489" marB="14489" anchor="ctr">
                    <a:lnL>
                      <a:noFill/>
                    </a:lnL>
                    <a:lnR>
                      <a:noFill/>
                    </a:lnR>
                    <a:lnT>
                      <a:noFill/>
                    </a:lnT>
                    <a:lnB>
                      <a:noFill/>
                    </a:lnB>
                  </a:tcPr>
                </a:tc>
                <a:tc hMerge="1">
                  <a:txBody>
                    <a:bodyPr/>
                    <a:lstStyle/>
                    <a:p>
                      <a:endParaRPr lang="en-US"/>
                    </a:p>
                  </a:txBody>
                  <a:tcPr/>
                </a:tc>
                <a:tc gridSpan="2">
                  <a:txBody>
                    <a:bodyPr/>
                    <a:lstStyle/>
                    <a:p>
                      <a:r>
                        <a:rPr lang="en-US" sz="1200">
                          <a:solidFill>
                            <a:schemeClr val="tx1"/>
                          </a:solidFill>
                          <a:latin typeface="Arial" panose="020B0604020202020204" pitchFamily="34" charset="0"/>
                          <a:cs typeface="Arial" panose="020B0604020202020204" pitchFamily="34" charset="0"/>
                        </a:rPr>
                        <a:t>A </a:t>
                      </a:r>
                    </a:p>
                  </a:txBody>
                  <a:tcPr marL="28977" marR="28977" marT="14489" marB="14489" anchor="ctr">
                    <a:lnL>
                      <a:noFill/>
                    </a:lnL>
                    <a:lnR>
                      <a:noFill/>
                    </a:lnR>
                    <a:lnT>
                      <a:noFill/>
                    </a:lnT>
                    <a:lnB>
                      <a:noFill/>
                    </a:lnB>
                  </a:tcPr>
                </a:tc>
                <a:tc hMerge="1">
                  <a:txBody>
                    <a:bodyPr/>
                    <a:lstStyle/>
                    <a:p>
                      <a:endParaRPr lang="en-US"/>
                    </a:p>
                  </a:txBody>
                  <a:tcPr/>
                </a:tc>
                <a:tc gridSpan="2">
                  <a:txBody>
                    <a:bodyPr/>
                    <a:lstStyle/>
                    <a:p>
                      <a:r>
                        <a:rPr lang="en-US" sz="1200">
                          <a:solidFill>
                            <a:schemeClr val="tx1"/>
                          </a:solidFill>
                          <a:latin typeface="Arial" panose="020B0604020202020204" pitchFamily="34" charset="0"/>
                          <a:cs typeface="Arial" panose="020B0604020202020204" pitchFamily="34" charset="0"/>
                        </a:rPr>
                        <a:t>G </a:t>
                      </a:r>
                    </a:p>
                  </a:txBody>
                  <a:tcPr marL="28977" marR="28977" marT="14489" marB="14489" anchor="ctr">
                    <a:lnL>
                      <a:noFill/>
                    </a:lnL>
                    <a:lnR>
                      <a:noFill/>
                    </a:lnR>
                    <a:lnT>
                      <a:noFill/>
                    </a:lnT>
                    <a:lnB>
                      <a:noFill/>
                    </a:lnB>
                  </a:tcPr>
                </a:tc>
                <a:tc hMerge="1">
                  <a:txBody>
                    <a:bodyPr/>
                    <a:lstStyle/>
                    <a:p>
                      <a:endParaRPr lang="en-US"/>
                    </a:p>
                  </a:txBody>
                  <a:tcPr/>
                </a:tc>
                <a:tc vMerge="1">
                  <a:txBody>
                    <a:bodyPr/>
                    <a:lstStyle/>
                    <a:p>
                      <a:endParaRPr lang="en-US"/>
                    </a:p>
                  </a:txBody>
                  <a:tcPr/>
                </a:tc>
              </a:tr>
              <a:tr h="115910">
                <a:tc rowSpan="4">
                  <a:txBody>
                    <a:bodyPr/>
                    <a:lstStyle/>
                    <a:p>
                      <a:r>
                        <a:rPr lang="en-US" sz="1200">
                          <a:solidFill>
                            <a:schemeClr val="tx1"/>
                          </a:solidFill>
                          <a:latin typeface="Arial" panose="020B0604020202020204" pitchFamily="34" charset="0"/>
                          <a:cs typeface="Arial" panose="020B0604020202020204" pitchFamily="34" charset="0"/>
                        </a:rPr>
                        <a:t>U </a:t>
                      </a:r>
                    </a:p>
                  </a:txBody>
                  <a:tcPr marL="28977" marR="28977" marT="14489" marB="14489" anchor="ctr">
                    <a:lnL>
                      <a:noFill/>
                    </a:lnL>
                    <a:lnR>
                      <a:noFill/>
                    </a:lnR>
                    <a:lnT>
                      <a:noFill/>
                    </a:lnT>
                    <a:lnB>
                      <a:noFill/>
                    </a:lnB>
                  </a:tcPr>
                </a:tc>
                <a:tc>
                  <a:txBody>
                    <a:bodyPr/>
                    <a:lstStyle/>
                    <a:p>
                      <a:r>
                        <a:rPr lang="en-US" sz="1200" dirty="0">
                          <a:solidFill>
                            <a:schemeClr val="tx1"/>
                          </a:solidFill>
                          <a:latin typeface="Arial" panose="020B0604020202020204" pitchFamily="34" charset="0"/>
                          <a:cs typeface="Arial" panose="020B0604020202020204" pitchFamily="34" charset="0"/>
                        </a:rPr>
                        <a:t>UUU </a:t>
                      </a:r>
                    </a:p>
                  </a:txBody>
                  <a:tcPr marL="28977" marR="28977" marT="14489" marB="14489" anchor="ctr">
                    <a:lnL>
                      <a:noFill/>
                    </a:lnL>
                    <a:lnR>
                      <a:noFill/>
                    </a:lnR>
                    <a:lnT>
                      <a:noFill/>
                    </a:lnT>
                    <a:lnB>
                      <a:noFill/>
                    </a:lnB>
                  </a:tcPr>
                </a:tc>
                <a:tc rowSpan="2">
                  <a:txBody>
                    <a:bodyPr/>
                    <a:lstStyle/>
                    <a:p>
                      <a:r>
                        <a:rPr lang="en-US" sz="1200" dirty="0" smtClean="0">
                          <a:solidFill>
                            <a:schemeClr val="tx1"/>
                          </a:solidFill>
                          <a:effectLst/>
                          <a:latin typeface="Arial" panose="020B0604020202020204" pitchFamily="34" charset="0"/>
                          <a:cs typeface="Arial" panose="020B0604020202020204" pitchFamily="34" charset="0"/>
                        </a:rPr>
                        <a:t>(</a:t>
                      </a:r>
                      <a:r>
                        <a:rPr lang="en-US" sz="1200" dirty="0" err="1" smtClean="0">
                          <a:solidFill>
                            <a:schemeClr val="tx1"/>
                          </a:solidFill>
                          <a:effectLst/>
                          <a:latin typeface="Arial" panose="020B0604020202020204" pitchFamily="34" charset="0"/>
                          <a:cs typeface="Arial" panose="020B0604020202020204" pitchFamily="34" charset="0"/>
                        </a:rPr>
                        <a:t>Phe</a:t>
                      </a:r>
                      <a:r>
                        <a:rPr lang="en-US" sz="1200" dirty="0" smtClean="0">
                          <a:solidFill>
                            <a:schemeClr val="tx1"/>
                          </a:solidFill>
                          <a:effectLst/>
                          <a:latin typeface="Arial" panose="020B0604020202020204" pitchFamily="34" charset="0"/>
                          <a:cs typeface="Arial" panose="020B0604020202020204" pitchFamily="34" charset="0"/>
                        </a:rPr>
                        <a:t>/F) Phenylalanine</a:t>
                      </a:r>
                      <a:endParaRPr lang="en-US" sz="1200" dirty="0">
                        <a:solidFill>
                          <a:schemeClr val="tx1"/>
                        </a:solidFill>
                        <a:effectLst/>
                        <a:latin typeface="Arial" panose="020B0604020202020204" pitchFamily="34" charset="0"/>
                        <a:cs typeface="Arial" panose="020B0604020202020204" pitchFamily="34" charset="0"/>
                      </a:endParaRPr>
                    </a:p>
                  </a:txBody>
                  <a:tcPr marL="28977" marR="28977" marT="14489" marB="14489" anchor="ctr">
                    <a:lnL>
                      <a:noFill/>
                    </a:lnL>
                    <a:lnR>
                      <a:noFill/>
                    </a:lnR>
                    <a:lnT>
                      <a:noFill/>
                    </a:lnT>
                    <a:lnB>
                      <a:noFill/>
                    </a:lnB>
                    <a:solidFill>
                      <a:srgbClr val="FFE75F"/>
                    </a:solidFill>
                  </a:tcPr>
                </a:tc>
                <a:tc>
                  <a:txBody>
                    <a:bodyPr/>
                    <a:lstStyle/>
                    <a:p>
                      <a:r>
                        <a:rPr lang="en-US" sz="1200">
                          <a:solidFill>
                            <a:schemeClr val="tx1"/>
                          </a:solidFill>
                          <a:latin typeface="Arial" panose="020B0604020202020204" pitchFamily="34" charset="0"/>
                          <a:cs typeface="Arial" panose="020B0604020202020204" pitchFamily="34" charset="0"/>
                        </a:rPr>
                        <a:t>UCU </a:t>
                      </a:r>
                    </a:p>
                  </a:txBody>
                  <a:tcPr marL="28977" marR="28977" marT="14489" marB="14489" anchor="ctr">
                    <a:lnL>
                      <a:noFill/>
                    </a:lnL>
                    <a:lnR>
                      <a:noFill/>
                    </a:lnR>
                    <a:lnT>
                      <a:noFill/>
                    </a:lnT>
                    <a:lnB>
                      <a:noFill/>
                    </a:lnB>
                  </a:tcPr>
                </a:tc>
                <a:tc rowSpan="4">
                  <a:txBody>
                    <a:bodyPr/>
                    <a:lstStyle/>
                    <a:p>
                      <a:r>
                        <a:rPr lang="en-US" sz="1200">
                          <a:solidFill>
                            <a:schemeClr val="tx1"/>
                          </a:solidFill>
                          <a:effectLst/>
                          <a:latin typeface="Arial" panose="020B0604020202020204" pitchFamily="34" charset="0"/>
                          <a:cs typeface="Arial" panose="020B0604020202020204" pitchFamily="34" charset="0"/>
                        </a:rPr>
                        <a:t>(Ser/S) </a:t>
                      </a:r>
                      <a:r>
                        <a:rPr lang="en-US" sz="1200">
                          <a:solidFill>
                            <a:schemeClr val="tx1"/>
                          </a:solidFill>
                          <a:effectLst/>
                          <a:latin typeface="Arial" panose="020B0604020202020204" pitchFamily="34" charset="0"/>
                          <a:cs typeface="Arial" panose="020B0604020202020204" pitchFamily="34" charset="0"/>
                          <a:hlinkClick r:id="rId2" tooltip="Serine"/>
                        </a:rPr>
                        <a:t>Serine</a:t>
                      </a:r>
                      <a:r>
                        <a:rPr lang="en-US" sz="1200">
                          <a:solidFill>
                            <a:schemeClr val="tx1"/>
                          </a:solidFill>
                          <a:effectLst/>
                          <a:latin typeface="Arial" panose="020B0604020202020204" pitchFamily="34" charset="0"/>
                          <a:cs typeface="Arial" panose="020B0604020202020204" pitchFamily="34" charset="0"/>
                        </a:rPr>
                        <a:t> </a:t>
                      </a:r>
                    </a:p>
                  </a:txBody>
                  <a:tcPr marL="28977" marR="28977" marT="14489" marB="14489" anchor="ctr">
                    <a:lnL>
                      <a:noFill/>
                    </a:lnL>
                    <a:lnR>
                      <a:noFill/>
                    </a:lnR>
                    <a:lnT>
                      <a:noFill/>
                    </a:lnT>
                    <a:lnB>
                      <a:noFill/>
                    </a:lnB>
                    <a:solidFill>
                      <a:srgbClr val="B3DEC0"/>
                    </a:solidFill>
                  </a:tcPr>
                </a:tc>
                <a:tc>
                  <a:txBody>
                    <a:bodyPr/>
                    <a:lstStyle/>
                    <a:p>
                      <a:r>
                        <a:rPr lang="en-US" sz="1200">
                          <a:solidFill>
                            <a:schemeClr val="tx1"/>
                          </a:solidFill>
                          <a:latin typeface="Arial" panose="020B0604020202020204" pitchFamily="34" charset="0"/>
                          <a:cs typeface="Arial" panose="020B0604020202020204" pitchFamily="34" charset="0"/>
                        </a:rPr>
                        <a:t>UAU </a:t>
                      </a:r>
                    </a:p>
                  </a:txBody>
                  <a:tcPr marL="28977" marR="28977" marT="14489" marB="14489" anchor="ctr">
                    <a:lnL>
                      <a:noFill/>
                    </a:lnL>
                    <a:lnR>
                      <a:noFill/>
                    </a:lnR>
                    <a:lnT>
                      <a:noFill/>
                    </a:lnT>
                    <a:lnB>
                      <a:noFill/>
                    </a:lnB>
                  </a:tcPr>
                </a:tc>
                <a:tc rowSpan="2">
                  <a:txBody>
                    <a:bodyPr/>
                    <a:lstStyle/>
                    <a:p>
                      <a:r>
                        <a:rPr lang="en-US" sz="1200">
                          <a:solidFill>
                            <a:schemeClr val="tx1"/>
                          </a:solidFill>
                          <a:effectLst/>
                          <a:latin typeface="Arial" panose="020B0604020202020204" pitchFamily="34" charset="0"/>
                          <a:cs typeface="Arial" panose="020B0604020202020204" pitchFamily="34" charset="0"/>
                        </a:rPr>
                        <a:t>(Tyr/Y) </a:t>
                      </a:r>
                      <a:r>
                        <a:rPr lang="en-US" sz="1200">
                          <a:solidFill>
                            <a:schemeClr val="tx1"/>
                          </a:solidFill>
                          <a:effectLst/>
                          <a:latin typeface="Arial" panose="020B0604020202020204" pitchFamily="34" charset="0"/>
                          <a:cs typeface="Arial" panose="020B0604020202020204" pitchFamily="34" charset="0"/>
                          <a:hlinkClick r:id="rId3" tooltip="Tyrosine"/>
                        </a:rPr>
                        <a:t>Tyrosine</a:t>
                      </a:r>
                      <a:r>
                        <a:rPr lang="en-US" sz="1200">
                          <a:solidFill>
                            <a:schemeClr val="tx1"/>
                          </a:solidFill>
                          <a:effectLst/>
                          <a:latin typeface="Arial" panose="020B0604020202020204" pitchFamily="34" charset="0"/>
                          <a:cs typeface="Arial" panose="020B0604020202020204" pitchFamily="34" charset="0"/>
                        </a:rPr>
                        <a:t> </a:t>
                      </a:r>
                    </a:p>
                  </a:txBody>
                  <a:tcPr marL="28977" marR="28977" marT="14489" marB="14489" anchor="ctr">
                    <a:lnL>
                      <a:noFill/>
                    </a:lnL>
                    <a:lnR>
                      <a:noFill/>
                    </a:lnR>
                    <a:lnT>
                      <a:noFill/>
                    </a:lnT>
                    <a:lnB>
                      <a:noFill/>
                    </a:lnB>
                    <a:solidFill>
                      <a:srgbClr val="B3DEC0"/>
                    </a:solidFill>
                  </a:tcPr>
                </a:tc>
                <a:tc>
                  <a:txBody>
                    <a:bodyPr/>
                    <a:lstStyle/>
                    <a:p>
                      <a:r>
                        <a:rPr lang="en-US" sz="1200">
                          <a:solidFill>
                            <a:schemeClr val="tx1"/>
                          </a:solidFill>
                          <a:latin typeface="Arial" panose="020B0604020202020204" pitchFamily="34" charset="0"/>
                          <a:cs typeface="Arial" panose="020B0604020202020204" pitchFamily="34" charset="0"/>
                        </a:rPr>
                        <a:t>UGU </a:t>
                      </a:r>
                    </a:p>
                  </a:txBody>
                  <a:tcPr marL="28977" marR="28977" marT="14489" marB="14489" anchor="ctr">
                    <a:lnL>
                      <a:noFill/>
                    </a:lnL>
                    <a:lnR>
                      <a:noFill/>
                    </a:lnR>
                    <a:lnT>
                      <a:noFill/>
                    </a:lnT>
                    <a:lnB>
                      <a:noFill/>
                    </a:lnB>
                  </a:tcPr>
                </a:tc>
                <a:tc rowSpan="2">
                  <a:txBody>
                    <a:bodyPr/>
                    <a:lstStyle/>
                    <a:p>
                      <a:r>
                        <a:rPr lang="en-US" sz="1200">
                          <a:solidFill>
                            <a:schemeClr val="tx1"/>
                          </a:solidFill>
                          <a:effectLst/>
                          <a:latin typeface="Arial" panose="020B0604020202020204" pitchFamily="34" charset="0"/>
                          <a:cs typeface="Arial" panose="020B0604020202020204" pitchFamily="34" charset="0"/>
                        </a:rPr>
                        <a:t>(Cys/C) </a:t>
                      </a:r>
                      <a:r>
                        <a:rPr lang="en-US" sz="1200">
                          <a:solidFill>
                            <a:schemeClr val="tx1"/>
                          </a:solidFill>
                          <a:effectLst/>
                          <a:latin typeface="Arial" panose="020B0604020202020204" pitchFamily="34" charset="0"/>
                          <a:cs typeface="Arial" panose="020B0604020202020204" pitchFamily="34" charset="0"/>
                          <a:hlinkClick r:id="rId4" tooltip="Cysteine"/>
                        </a:rPr>
                        <a:t>Cysteine</a:t>
                      </a:r>
                      <a:r>
                        <a:rPr lang="en-US" sz="1200">
                          <a:solidFill>
                            <a:schemeClr val="tx1"/>
                          </a:solidFill>
                          <a:effectLst/>
                          <a:latin typeface="Arial" panose="020B0604020202020204" pitchFamily="34" charset="0"/>
                          <a:cs typeface="Arial" panose="020B0604020202020204" pitchFamily="34" charset="0"/>
                        </a:rPr>
                        <a:t> </a:t>
                      </a:r>
                    </a:p>
                  </a:txBody>
                  <a:tcPr marL="28977" marR="28977" marT="14489" marB="14489" anchor="ctr">
                    <a:lnL>
                      <a:noFill/>
                    </a:lnL>
                    <a:lnR>
                      <a:noFill/>
                    </a:lnR>
                    <a:lnT>
                      <a:noFill/>
                    </a:lnT>
                    <a:lnB>
                      <a:noFill/>
                    </a:lnB>
                    <a:solidFill>
                      <a:srgbClr val="B3DEC0"/>
                    </a:solidFill>
                  </a:tcPr>
                </a:tc>
                <a:tc>
                  <a:txBody>
                    <a:bodyPr/>
                    <a:lstStyle/>
                    <a:p>
                      <a:r>
                        <a:rPr lang="en-US" sz="1200">
                          <a:solidFill>
                            <a:schemeClr val="tx1"/>
                          </a:solidFill>
                          <a:latin typeface="Arial" panose="020B0604020202020204" pitchFamily="34" charset="0"/>
                          <a:cs typeface="Arial" panose="020B0604020202020204" pitchFamily="34" charset="0"/>
                        </a:rPr>
                        <a:t>U </a:t>
                      </a:r>
                    </a:p>
                  </a:txBody>
                  <a:tcPr marL="28977" marR="28977" marT="14489" marB="14489" anchor="ctr">
                    <a:lnL>
                      <a:noFill/>
                    </a:lnL>
                    <a:lnR>
                      <a:noFill/>
                    </a:lnR>
                    <a:lnT>
                      <a:noFill/>
                    </a:lnT>
                    <a:lnB>
                      <a:noFill/>
                    </a:lnB>
                  </a:tcPr>
                </a:tc>
              </a:tr>
              <a:tr h="347730">
                <a:tc vMerge="1">
                  <a:txBody>
                    <a:bodyPr/>
                    <a:lstStyle/>
                    <a:p>
                      <a:endParaRPr lang="en-US"/>
                    </a:p>
                  </a:txBody>
                  <a:tcPr/>
                </a:tc>
                <a:tc>
                  <a:txBody>
                    <a:bodyPr/>
                    <a:lstStyle/>
                    <a:p>
                      <a:r>
                        <a:rPr lang="en-US" sz="1200" dirty="0">
                          <a:solidFill>
                            <a:schemeClr val="tx1"/>
                          </a:solidFill>
                          <a:latin typeface="Arial" panose="020B0604020202020204" pitchFamily="34" charset="0"/>
                          <a:cs typeface="Arial" panose="020B0604020202020204" pitchFamily="34" charset="0"/>
                        </a:rPr>
                        <a:t>UUC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UCC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UAC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UGC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C </a:t>
                      </a:r>
                    </a:p>
                  </a:txBody>
                  <a:tcPr marL="28977" marR="28977" marT="14489" marB="14489" anchor="ctr">
                    <a:lnL>
                      <a:noFill/>
                    </a:lnL>
                    <a:lnR>
                      <a:noFill/>
                    </a:lnR>
                    <a:lnT>
                      <a:noFill/>
                    </a:lnT>
                    <a:lnB>
                      <a:noFill/>
                    </a:lnB>
                  </a:tcPr>
                </a:tc>
              </a:tr>
              <a:tr h="289775">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UUA </a:t>
                      </a:r>
                    </a:p>
                  </a:txBody>
                  <a:tcPr marL="28977" marR="28977" marT="14489" marB="14489" anchor="ctr">
                    <a:lnL>
                      <a:noFill/>
                    </a:lnL>
                    <a:lnR>
                      <a:noFill/>
                    </a:lnR>
                    <a:lnT>
                      <a:noFill/>
                    </a:lnT>
                    <a:lnB>
                      <a:noFill/>
                    </a:lnB>
                  </a:tcPr>
                </a:tc>
                <a:tc rowSpan="6">
                  <a:txBody>
                    <a:bodyPr/>
                    <a:lstStyle/>
                    <a:p>
                      <a:r>
                        <a:rPr lang="en-US" sz="1200" dirty="0" smtClean="0">
                          <a:solidFill>
                            <a:schemeClr val="tx1"/>
                          </a:solidFill>
                          <a:effectLst/>
                          <a:latin typeface="Arial" panose="020B0604020202020204" pitchFamily="34" charset="0"/>
                          <a:cs typeface="Arial" panose="020B0604020202020204" pitchFamily="34" charset="0"/>
                        </a:rPr>
                        <a:t>(</a:t>
                      </a:r>
                      <a:r>
                        <a:rPr lang="en-US" sz="1200" dirty="0" err="1" smtClean="0">
                          <a:solidFill>
                            <a:schemeClr val="tx1"/>
                          </a:solidFill>
                          <a:effectLst/>
                          <a:latin typeface="Arial" panose="020B0604020202020204" pitchFamily="34" charset="0"/>
                          <a:cs typeface="Arial" panose="020B0604020202020204" pitchFamily="34" charset="0"/>
                        </a:rPr>
                        <a:t>Leu</a:t>
                      </a:r>
                      <a:r>
                        <a:rPr lang="en-US" sz="1200" dirty="0" smtClean="0">
                          <a:solidFill>
                            <a:schemeClr val="tx1"/>
                          </a:solidFill>
                          <a:effectLst/>
                          <a:latin typeface="Arial" panose="020B0604020202020204" pitchFamily="34" charset="0"/>
                          <a:cs typeface="Arial" panose="020B0604020202020204" pitchFamily="34" charset="0"/>
                        </a:rPr>
                        <a:t>/L) </a:t>
                      </a:r>
                      <a:r>
                        <a:rPr lang="en-US" sz="1200" dirty="0">
                          <a:solidFill>
                            <a:schemeClr val="tx1"/>
                          </a:solidFill>
                          <a:effectLst/>
                          <a:latin typeface="Arial" panose="020B0604020202020204" pitchFamily="34" charset="0"/>
                          <a:cs typeface="Arial" panose="020B0604020202020204" pitchFamily="34" charset="0"/>
                          <a:hlinkClick r:id="rId5" tooltip="Leucine"/>
                        </a:rPr>
                        <a:t>Leucine</a:t>
                      </a:r>
                      <a:r>
                        <a:rPr lang="en-US" sz="1200" dirty="0" smtClean="0">
                          <a:solidFill>
                            <a:schemeClr val="tx1"/>
                          </a:solidFill>
                          <a:effectLst/>
                          <a:latin typeface="Arial" panose="020B0604020202020204" pitchFamily="34" charset="0"/>
                          <a:cs typeface="Arial" panose="020B0604020202020204" pitchFamily="34" charset="0"/>
                        </a:rPr>
                        <a:t> </a:t>
                      </a:r>
                      <a:endParaRPr lang="en-US" sz="1200" dirty="0">
                        <a:solidFill>
                          <a:schemeClr val="tx1"/>
                        </a:solidFill>
                        <a:effectLst/>
                        <a:latin typeface="Arial" panose="020B0604020202020204" pitchFamily="34" charset="0"/>
                        <a:cs typeface="Arial" panose="020B0604020202020204" pitchFamily="34" charset="0"/>
                      </a:endParaRPr>
                    </a:p>
                  </a:txBody>
                  <a:tcPr marL="28977" marR="28977" marT="14489" marB="14489" anchor="ctr">
                    <a:lnL>
                      <a:noFill/>
                    </a:lnL>
                    <a:lnR>
                      <a:noFill/>
                    </a:lnR>
                    <a:lnT>
                      <a:noFill/>
                    </a:lnT>
                    <a:lnB>
                      <a:noFill/>
                    </a:lnB>
                    <a:solidFill>
                      <a:srgbClr val="FFE75F"/>
                    </a:solidFill>
                  </a:tcPr>
                </a:tc>
                <a:tc>
                  <a:txBody>
                    <a:bodyPr/>
                    <a:lstStyle/>
                    <a:p>
                      <a:r>
                        <a:rPr lang="en-US" sz="1200" dirty="0">
                          <a:solidFill>
                            <a:schemeClr val="tx1"/>
                          </a:solidFill>
                          <a:latin typeface="Arial" panose="020B0604020202020204" pitchFamily="34" charset="0"/>
                          <a:cs typeface="Arial" panose="020B0604020202020204" pitchFamily="34" charset="0"/>
                        </a:rPr>
                        <a:t>UCA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UAA </a:t>
                      </a:r>
                    </a:p>
                  </a:txBody>
                  <a:tcPr marL="28977" marR="28977" marT="14489" marB="14489" anchor="ctr">
                    <a:lnL>
                      <a:noFill/>
                    </a:lnL>
                    <a:lnR>
                      <a:noFill/>
                    </a:lnR>
                    <a:lnT>
                      <a:noFill/>
                    </a:lnT>
                    <a:lnB>
                      <a:noFill/>
                    </a:lnB>
                  </a:tcPr>
                </a:tc>
                <a:tc>
                  <a:txBody>
                    <a:bodyPr/>
                    <a:lstStyle/>
                    <a:p>
                      <a:r>
                        <a:rPr lang="en-US" sz="1200" dirty="0">
                          <a:solidFill>
                            <a:schemeClr val="tx1"/>
                          </a:solidFill>
                          <a:effectLst/>
                          <a:latin typeface="Arial" panose="020B0604020202020204" pitchFamily="34" charset="0"/>
                          <a:cs typeface="Arial" panose="020B0604020202020204" pitchFamily="34" charset="0"/>
                          <a:hlinkClick r:id="rId6" tooltip="Stop codon"/>
                        </a:rPr>
                        <a:t>Stop</a:t>
                      </a:r>
                      <a:r>
                        <a:rPr lang="en-US" sz="1200" dirty="0">
                          <a:solidFill>
                            <a:schemeClr val="tx1"/>
                          </a:solidFill>
                          <a:effectLst/>
                          <a:latin typeface="Arial" panose="020B0604020202020204" pitchFamily="34" charset="0"/>
                          <a:cs typeface="Arial" panose="020B0604020202020204" pitchFamily="34" charset="0"/>
                        </a:rPr>
                        <a:t> (</a:t>
                      </a:r>
                      <a:r>
                        <a:rPr lang="en-US" sz="1200" i="1" dirty="0">
                          <a:solidFill>
                            <a:schemeClr val="tx1"/>
                          </a:solidFill>
                          <a:effectLst/>
                          <a:latin typeface="Arial" panose="020B0604020202020204" pitchFamily="34" charset="0"/>
                          <a:cs typeface="Arial" panose="020B0604020202020204" pitchFamily="34" charset="0"/>
                        </a:rPr>
                        <a:t>Ochre</a:t>
                      </a:r>
                      <a:r>
                        <a:rPr lang="en-US" sz="1200" dirty="0" smtClean="0">
                          <a:solidFill>
                            <a:schemeClr val="tx1"/>
                          </a:solidFill>
                          <a:effectLst/>
                          <a:latin typeface="Arial" panose="020B0604020202020204" pitchFamily="34" charset="0"/>
                          <a:cs typeface="Arial" panose="020B0604020202020204" pitchFamily="34" charset="0"/>
                        </a:rPr>
                        <a:t>)</a:t>
                      </a:r>
                      <a:endParaRPr lang="en-US" sz="1200" dirty="0">
                        <a:solidFill>
                          <a:schemeClr val="tx1"/>
                        </a:solidFill>
                        <a:effectLst/>
                        <a:latin typeface="Arial" panose="020B0604020202020204" pitchFamily="34" charset="0"/>
                        <a:cs typeface="Arial" panose="020B0604020202020204" pitchFamily="34" charset="0"/>
                      </a:endParaRPr>
                    </a:p>
                  </a:txBody>
                  <a:tcPr marL="28977" marR="28977" marT="14489" marB="14489" anchor="ctr">
                    <a:lnL>
                      <a:noFill/>
                    </a:lnL>
                    <a:lnR>
                      <a:noFill/>
                    </a:lnR>
                    <a:lnT>
                      <a:noFill/>
                    </a:lnT>
                    <a:lnB>
                      <a:noFill/>
                    </a:lnB>
                    <a:solidFill>
                      <a:srgbClr val="B0B0B0"/>
                    </a:solidFill>
                  </a:tcPr>
                </a:tc>
                <a:tc>
                  <a:txBody>
                    <a:bodyPr/>
                    <a:lstStyle/>
                    <a:p>
                      <a:r>
                        <a:rPr lang="en-US" sz="1200">
                          <a:solidFill>
                            <a:schemeClr val="tx1"/>
                          </a:solidFill>
                          <a:latin typeface="Arial" panose="020B0604020202020204" pitchFamily="34" charset="0"/>
                          <a:cs typeface="Arial" panose="020B0604020202020204" pitchFamily="34" charset="0"/>
                        </a:rPr>
                        <a:t>UGA </a:t>
                      </a:r>
                    </a:p>
                  </a:txBody>
                  <a:tcPr marL="28977" marR="28977" marT="14489" marB="14489" anchor="ctr">
                    <a:lnL>
                      <a:noFill/>
                    </a:lnL>
                    <a:lnR>
                      <a:noFill/>
                    </a:lnR>
                    <a:lnT>
                      <a:noFill/>
                    </a:lnT>
                    <a:lnB>
                      <a:noFill/>
                    </a:lnB>
                  </a:tcPr>
                </a:tc>
                <a:tc>
                  <a:txBody>
                    <a:bodyPr/>
                    <a:lstStyle/>
                    <a:p>
                      <a:r>
                        <a:rPr lang="en-US" sz="1200">
                          <a:solidFill>
                            <a:schemeClr val="tx1"/>
                          </a:solidFill>
                          <a:effectLst/>
                          <a:latin typeface="Arial" panose="020B0604020202020204" pitchFamily="34" charset="0"/>
                          <a:cs typeface="Arial" panose="020B0604020202020204" pitchFamily="34" charset="0"/>
                          <a:hlinkClick r:id="rId6" tooltip="Stop codon"/>
                        </a:rPr>
                        <a:t>Stop</a:t>
                      </a:r>
                      <a:r>
                        <a:rPr lang="en-US" sz="1200">
                          <a:solidFill>
                            <a:schemeClr val="tx1"/>
                          </a:solidFill>
                          <a:effectLst/>
                          <a:latin typeface="Arial" panose="020B0604020202020204" pitchFamily="34" charset="0"/>
                          <a:cs typeface="Arial" panose="020B0604020202020204" pitchFamily="34" charset="0"/>
                        </a:rPr>
                        <a:t> (</a:t>
                      </a:r>
                      <a:r>
                        <a:rPr lang="en-US" sz="1200" i="1">
                          <a:solidFill>
                            <a:schemeClr val="tx1"/>
                          </a:solidFill>
                          <a:effectLst/>
                          <a:latin typeface="Arial" panose="020B0604020202020204" pitchFamily="34" charset="0"/>
                          <a:cs typeface="Arial" panose="020B0604020202020204" pitchFamily="34" charset="0"/>
                        </a:rPr>
                        <a:t>Opal</a:t>
                      </a:r>
                      <a:r>
                        <a:rPr lang="en-US" sz="1200">
                          <a:solidFill>
                            <a:schemeClr val="tx1"/>
                          </a:solidFill>
                          <a:effectLst/>
                          <a:latin typeface="Arial" panose="020B0604020202020204" pitchFamily="34" charset="0"/>
                          <a:cs typeface="Arial" panose="020B0604020202020204" pitchFamily="34" charset="0"/>
                        </a:rPr>
                        <a:t>) </a:t>
                      </a:r>
                      <a:r>
                        <a:rPr lang="en-US" sz="1200" baseline="30000">
                          <a:solidFill>
                            <a:schemeClr val="tx1"/>
                          </a:solidFill>
                          <a:effectLst/>
                          <a:latin typeface="Arial" panose="020B0604020202020204" pitchFamily="34" charset="0"/>
                          <a:cs typeface="Arial" panose="020B0604020202020204" pitchFamily="34" charset="0"/>
                          <a:hlinkClick r:id="rId7"/>
                        </a:rPr>
                        <a:t>[B]</a:t>
                      </a:r>
                      <a:r>
                        <a:rPr lang="en-US" sz="1200">
                          <a:solidFill>
                            <a:schemeClr val="tx1"/>
                          </a:solidFill>
                          <a:effectLst/>
                          <a:latin typeface="Arial" panose="020B0604020202020204" pitchFamily="34" charset="0"/>
                          <a:cs typeface="Arial" panose="020B0604020202020204" pitchFamily="34" charset="0"/>
                        </a:rPr>
                        <a:t> </a:t>
                      </a:r>
                    </a:p>
                  </a:txBody>
                  <a:tcPr marL="28977" marR="28977" marT="14489" marB="14489" anchor="ctr">
                    <a:lnL>
                      <a:noFill/>
                    </a:lnL>
                    <a:lnR>
                      <a:noFill/>
                    </a:lnR>
                    <a:lnT>
                      <a:noFill/>
                    </a:lnT>
                    <a:lnB>
                      <a:noFill/>
                    </a:lnB>
                    <a:solidFill>
                      <a:srgbClr val="B0B0B0"/>
                    </a:solidFill>
                  </a:tcPr>
                </a:tc>
                <a:tc>
                  <a:txBody>
                    <a:bodyPr/>
                    <a:lstStyle/>
                    <a:p>
                      <a:r>
                        <a:rPr lang="en-US" sz="1200">
                          <a:solidFill>
                            <a:schemeClr val="tx1"/>
                          </a:solidFill>
                          <a:latin typeface="Arial" panose="020B0604020202020204" pitchFamily="34" charset="0"/>
                          <a:cs typeface="Arial" panose="020B0604020202020204" pitchFamily="34" charset="0"/>
                        </a:rPr>
                        <a:t>A </a:t>
                      </a:r>
                    </a:p>
                  </a:txBody>
                  <a:tcPr marL="28977" marR="28977" marT="14489" marB="14489" anchor="ctr">
                    <a:lnL>
                      <a:noFill/>
                    </a:lnL>
                    <a:lnR>
                      <a:noFill/>
                    </a:lnR>
                    <a:lnT>
                      <a:noFill/>
                    </a:lnT>
                    <a:lnB>
                      <a:noFill/>
                    </a:lnB>
                  </a:tcPr>
                </a:tc>
              </a:tr>
              <a:tr h="463639">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UUG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dirty="0">
                          <a:solidFill>
                            <a:schemeClr val="tx1"/>
                          </a:solidFill>
                          <a:latin typeface="Arial" panose="020B0604020202020204" pitchFamily="34" charset="0"/>
                          <a:cs typeface="Arial" panose="020B0604020202020204" pitchFamily="34" charset="0"/>
                        </a:rPr>
                        <a:t>UCG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UAG </a:t>
                      </a:r>
                    </a:p>
                  </a:txBody>
                  <a:tcPr marL="28977" marR="28977" marT="14489" marB="14489" anchor="ctr">
                    <a:lnL>
                      <a:noFill/>
                    </a:lnL>
                    <a:lnR>
                      <a:noFill/>
                    </a:lnR>
                    <a:lnT>
                      <a:noFill/>
                    </a:lnT>
                    <a:lnB>
                      <a:noFill/>
                    </a:lnB>
                  </a:tcPr>
                </a:tc>
                <a:tc>
                  <a:txBody>
                    <a:bodyPr/>
                    <a:lstStyle/>
                    <a:p>
                      <a:r>
                        <a:rPr lang="en-US" sz="1200" dirty="0">
                          <a:solidFill>
                            <a:schemeClr val="tx1"/>
                          </a:solidFill>
                          <a:effectLst/>
                          <a:latin typeface="Arial" panose="020B0604020202020204" pitchFamily="34" charset="0"/>
                          <a:cs typeface="Arial" panose="020B0604020202020204" pitchFamily="34" charset="0"/>
                          <a:hlinkClick r:id="rId6" tooltip="Stop codon"/>
                        </a:rPr>
                        <a:t>Stop</a:t>
                      </a:r>
                      <a:r>
                        <a:rPr lang="en-US" sz="1200" dirty="0">
                          <a:solidFill>
                            <a:schemeClr val="tx1"/>
                          </a:solidFill>
                          <a:effectLst/>
                          <a:latin typeface="Arial" panose="020B0604020202020204" pitchFamily="34" charset="0"/>
                          <a:cs typeface="Arial" panose="020B0604020202020204" pitchFamily="34" charset="0"/>
                        </a:rPr>
                        <a:t> (</a:t>
                      </a:r>
                      <a:r>
                        <a:rPr lang="en-US" sz="1200" i="1" dirty="0">
                          <a:solidFill>
                            <a:schemeClr val="tx1"/>
                          </a:solidFill>
                          <a:effectLst/>
                          <a:latin typeface="Arial" panose="020B0604020202020204" pitchFamily="34" charset="0"/>
                          <a:cs typeface="Arial" panose="020B0604020202020204" pitchFamily="34" charset="0"/>
                        </a:rPr>
                        <a:t>Amber</a:t>
                      </a:r>
                      <a:r>
                        <a:rPr lang="en-US" sz="1200" dirty="0" smtClean="0">
                          <a:solidFill>
                            <a:schemeClr val="tx1"/>
                          </a:solidFill>
                          <a:effectLst/>
                          <a:latin typeface="Arial" panose="020B0604020202020204" pitchFamily="34" charset="0"/>
                          <a:cs typeface="Arial" panose="020B0604020202020204" pitchFamily="34" charset="0"/>
                        </a:rPr>
                        <a:t>)</a:t>
                      </a:r>
                      <a:endParaRPr lang="en-US" sz="1200" dirty="0">
                        <a:solidFill>
                          <a:schemeClr val="tx1"/>
                        </a:solidFill>
                        <a:effectLst/>
                        <a:latin typeface="Arial" panose="020B0604020202020204" pitchFamily="34" charset="0"/>
                        <a:cs typeface="Arial" panose="020B0604020202020204" pitchFamily="34" charset="0"/>
                      </a:endParaRPr>
                    </a:p>
                  </a:txBody>
                  <a:tcPr marL="28977" marR="28977" marT="14489" marB="14489" anchor="ctr">
                    <a:lnL>
                      <a:noFill/>
                    </a:lnL>
                    <a:lnR>
                      <a:noFill/>
                    </a:lnR>
                    <a:lnT>
                      <a:noFill/>
                    </a:lnT>
                    <a:lnB>
                      <a:noFill/>
                    </a:lnB>
                    <a:solidFill>
                      <a:srgbClr val="B0B0B0"/>
                    </a:solidFill>
                  </a:tcPr>
                </a:tc>
                <a:tc>
                  <a:txBody>
                    <a:bodyPr/>
                    <a:lstStyle/>
                    <a:p>
                      <a:r>
                        <a:rPr lang="en-US" sz="1200">
                          <a:solidFill>
                            <a:schemeClr val="tx1"/>
                          </a:solidFill>
                          <a:latin typeface="Arial" panose="020B0604020202020204" pitchFamily="34" charset="0"/>
                          <a:cs typeface="Arial" panose="020B0604020202020204" pitchFamily="34" charset="0"/>
                        </a:rPr>
                        <a:t>UGG </a:t>
                      </a:r>
                    </a:p>
                  </a:txBody>
                  <a:tcPr marL="28977" marR="28977" marT="14489" marB="14489" anchor="ctr">
                    <a:lnL>
                      <a:noFill/>
                    </a:lnL>
                    <a:lnR>
                      <a:noFill/>
                    </a:lnR>
                    <a:lnT>
                      <a:noFill/>
                    </a:lnT>
                    <a:lnB>
                      <a:noFill/>
                    </a:lnB>
                  </a:tcPr>
                </a:tc>
                <a:tc>
                  <a:txBody>
                    <a:bodyPr/>
                    <a:lstStyle/>
                    <a:p>
                      <a:r>
                        <a:rPr lang="en-US" sz="1200">
                          <a:solidFill>
                            <a:schemeClr val="tx1"/>
                          </a:solidFill>
                          <a:effectLst/>
                          <a:latin typeface="Arial" panose="020B0604020202020204" pitchFamily="34" charset="0"/>
                          <a:cs typeface="Arial" panose="020B0604020202020204" pitchFamily="34" charset="0"/>
                        </a:rPr>
                        <a:t>(Trp/W) </a:t>
                      </a:r>
                      <a:r>
                        <a:rPr lang="en-US" sz="1200">
                          <a:solidFill>
                            <a:schemeClr val="tx1"/>
                          </a:solidFill>
                          <a:effectLst/>
                          <a:latin typeface="Arial" panose="020B0604020202020204" pitchFamily="34" charset="0"/>
                          <a:cs typeface="Arial" panose="020B0604020202020204" pitchFamily="34" charset="0"/>
                          <a:hlinkClick r:id="rId8" tooltip="Tryptophan"/>
                        </a:rPr>
                        <a:t>Tryptophan</a:t>
                      </a:r>
                      <a:r>
                        <a:rPr lang="en-US" sz="1200">
                          <a:solidFill>
                            <a:schemeClr val="tx1"/>
                          </a:solidFill>
                          <a:effectLst/>
                          <a:latin typeface="Arial" panose="020B0604020202020204" pitchFamily="34" charset="0"/>
                          <a:cs typeface="Arial" panose="020B0604020202020204" pitchFamily="34" charset="0"/>
                        </a:rPr>
                        <a:t>     </a:t>
                      </a:r>
                    </a:p>
                  </a:txBody>
                  <a:tcPr marL="28977" marR="28977" marT="14489" marB="14489" anchor="ctr">
                    <a:lnL>
                      <a:noFill/>
                    </a:lnL>
                    <a:lnR>
                      <a:noFill/>
                    </a:lnR>
                    <a:lnT>
                      <a:noFill/>
                    </a:lnT>
                    <a:lnB>
                      <a:noFill/>
                    </a:lnB>
                    <a:solidFill>
                      <a:srgbClr val="FFE75F"/>
                    </a:solidFill>
                  </a:tcPr>
                </a:tc>
                <a:tc>
                  <a:txBody>
                    <a:bodyPr/>
                    <a:lstStyle/>
                    <a:p>
                      <a:r>
                        <a:rPr lang="en-US" sz="1200">
                          <a:solidFill>
                            <a:schemeClr val="tx1"/>
                          </a:solidFill>
                          <a:latin typeface="Arial" panose="020B0604020202020204" pitchFamily="34" charset="0"/>
                          <a:cs typeface="Arial" panose="020B0604020202020204" pitchFamily="34" charset="0"/>
                        </a:rPr>
                        <a:t>G </a:t>
                      </a:r>
                    </a:p>
                  </a:txBody>
                  <a:tcPr marL="28977" marR="28977" marT="14489" marB="14489" anchor="ctr">
                    <a:lnL>
                      <a:noFill/>
                    </a:lnL>
                    <a:lnR>
                      <a:noFill/>
                    </a:lnR>
                    <a:lnT>
                      <a:noFill/>
                    </a:lnT>
                    <a:lnB>
                      <a:noFill/>
                    </a:lnB>
                  </a:tcPr>
                </a:tc>
              </a:tr>
              <a:tr h="115910">
                <a:tc rowSpan="4">
                  <a:txBody>
                    <a:bodyPr/>
                    <a:lstStyle/>
                    <a:p>
                      <a:r>
                        <a:rPr lang="en-US" sz="1200">
                          <a:solidFill>
                            <a:schemeClr val="tx1"/>
                          </a:solidFill>
                          <a:latin typeface="Arial" panose="020B0604020202020204" pitchFamily="34" charset="0"/>
                          <a:cs typeface="Arial" panose="020B0604020202020204" pitchFamily="34" charset="0"/>
                        </a:rPr>
                        <a:t>C </a:t>
                      </a:r>
                    </a:p>
                  </a:txBody>
                  <a:tcPr marL="28977" marR="28977" marT="14489" marB="14489" anchor="ctr">
                    <a:lnL>
                      <a:noFill/>
                    </a:lnL>
                    <a:lnR>
                      <a:noFill/>
                    </a:lnR>
                    <a:lnT>
                      <a:noFill/>
                    </a:lnT>
                    <a:lnB>
                      <a:noFill/>
                    </a:lnB>
                  </a:tcPr>
                </a:tc>
                <a:tc>
                  <a:txBody>
                    <a:bodyPr/>
                    <a:lstStyle/>
                    <a:p>
                      <a:r>
                        <a:rPr lang="en-US" sz="1200">
                          <a:solidFill>
                            <a:schemeClr val="tx1"/>
                          </a:solidFill>
                          <a:latin typeface="Arial" panose="020B0604020202020204" pitchFamily="34" charset="0"/>
                          <a:cs typeface="Arial" panose="020B0604020202020204" pitchFamily="34" charset="0"/>
                        </a:rPr>
                        <a:t>CUU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CCU </a:t>
                      </a:r>
                    </a:p>
                  </a:txBody>
                  <a:tcPr marL="28977" marR="28977" marT="14489" marB="14489" anchor="ctr">
                    <a:lnL>
                      <a:noFill/>
                    </a:lnL>
                    <a:lnR>
                      <a:noFill/>
                    </a:lnR>
                    <a:lnT>
                      <a:noFill/>
                    </a:lnT>
                    <a:lnB>
                      <a:noFill/>
                    </a:lnB>
                  </a:tcPr>
                </a:tc>
                <a:tc rowSpan="4">
                  <a:txBody>
                    <a:bodyPr/>
                    <a:lstStyle/>
                    <a:p>
                      <a:r>
                        <a:rPr lang="en-US" sz="1200" dirty="0">
                          <a:solidFill>
                            <a:schemeClr val="tx1"/>
                          </a:solidFill>
                          <a:effectLst/>
                          <a:latin typeface="Arial" panose="020B0604020202020204" pitchFamily="34" charset="0"/>
                          <a:cs typeface="Arial" panose="020B0604020202020204" pitchFamily="34" charset="0"/>
                        </a:rPr>
                        <a:t>(Pro/P) </a:t>
                      </a:r>
                      <a:r>
                        <a:rPr lang="en-US" sz="1200" dirty="0">
                          <a:solidFill>
                            <a:schemeClr val="tx1"/>
                          </a:solidFill>
                          <a:effectLst/>
                          <a:latin typeface="Arial" panose="020B0604020202020204" pitchFamily="34" charset="0"/>
                          <a:cs typeface="Arial" panose="020B0604020202020204" pitchFamily="34" charset="0"/>
                          <a:hlinkClick r:id="rId9" tooltip="Proline"/>
                        </a:rPr>
                        <a:t>Proline</a:t>
                      </a:r>
                      <a:r>
                        <a:rPr lang="en-US" sz="1200" dirty="0">
                          <a:solidFill>
                            <a:schemeClr val="tx1"/>
                          </a:solidFill>
                          <a:effectLst/>
                          <a:latin typeface="Arial" panose="020B0604020202020204" pitchFamily="34" charset="0"/>
                          <a:cs typeface="Arial" panose="020B0604020202020204" pitchFamily="34" charset="0"/>
                        </a:rPr>
                        <a:t> </a:t>
                      </a:r>
                    </a:p>
                  </a:txBody>
                  <a:tcPr marL="28977" marR="28977" marT="14489" marB="14489" anchor="ctr">
                    <a:lnL>
                      <a:noFill/>
                    </a:lnL>
                    <a:lnR>
                      <a:noFill/>
                    </a:lnR>
                    <a:lnT>
                      <a:noFill/>
                    </a:lnT>
                    <a:lnB>
                      <a:noFill/>
                    </a:lnB>
                    <a:solidFill>
                      <a:srgbClr val="FFE75F"/>
                    </a:solidFill>
                  </a:tcPr>
                </a:tc>
                <a:tc>
                  <a:txBody>
                    <a:bodyPr/>
                    <a:lstStyle/>
                    <a:p>
                      <a:r>
                        <a:rPr lang="en-US" sz="1200" dirty="0">
                          <a:solidFill>
                            <a:schemeClr val="tx1"/>
                          </a:solidFill>
                          <a:latin typeface="Arial" panose="020B0604020202020204" pitchFamily="34" charset="0"/>
                          <a:cs typeface="Arial" panose="020B0604020202020204" pitchFamily="34" charset="0"/>
                        </a:rPr>
                        <a:t>CAU </a:t>
                      </a:r>
                    </a:p>
                  </a:txBody>
                  <a:tcPr marL="28977" marR="28977" marT="14489" marB="14489" anchor="ctr">
                    <a:lnL>
                      <a:noFill/>
                    </a:lnL>
                    <a:lnR>
                      <a:noFill/>
                    </a:lnR>
                    <a:lnT>
                      <a:noFill/>
                    </a:lnT>
                    <a:lnB>
                      <a:noFill/>
                    </a:lnB>
                  </a:tcPr>
                </a:tc>
                <a:tc rowSpan="2">
                  <a:txBody>
                    <a:bodyPr/>
                    <a:lstStyle/>
                    <a:p>
                      <a:r>
                        <a:rPr lang="en-US" sz="1200">
                          <a:solidFill>
                            <a:schemeClr val="tx1"/>
                          </a:solidFill>
                          <a:effectLst/>
                          <a:latin typeface="Arial" panose="020B0604020202020204" pitchFamily="34" charset="0"/>
                          <a:cs typeface="Arial" panose="020B0604020202020204" pitchFamily="34" charset="0"/>
                        </a:rPr>
                        <a:t>(His/H) </a:t>
                      </a:r>
                      <a:r>
                        <a:rPr lang="en-US" sz="1200">
                          <a:solidFill>
                            <a:schemeClr val="tx1"/>
                          </a:solidFill>
                          <a:effectLst/>
                          <a:latin typeface="Arial" panose="020B0604020202020204" pitchFamily="34" charset="0"/>
                          <a:cs typeface="Arial" panose="020B0604020202020204" pitchFamily="34" charset="0"/>
                          <a:hlinkClick r:id="rId10" tooltip="Histidine"/>
                        </a:rPr>
                        <a:t>Histidine</a:t>
                      </a:r>
                      <a:r>
                        <a:rPr lang="en-US" sz="1200">
                          <a:solidFill>
                            <a:schemeClr val="tx1"/>
                          </a:solidFill>
                          <a:effectLst/>
                          <a:latin typeface="Arial" panose="020B0604020202020204" pitchFamily="34" charset="0"/>
                          <a:cs typeface="Arial" panose="020B0604020202020204" pitchFamily="34" charset="0"/>
                        </a:rPr>
                        <a:t> </a:t>
                      </a:r>
                    </a:p>
                  </a:txBody>
                  <a:tcPr marL="28977" marR="28977" marT="14489" marB="14489" anchor="ctr">
                    <a:lnL>
                      <a:noFill/>
                    </a:lnL>
                    <a:lnR>
                      <a:noFill/>
                    </a:lnR>
                    <a:lnT>
                      <a:noFill/>
                    </a:lnT>
                    <a:lnB>
                      <a:noFill/>
                    </a:lnB>
                    <a:solidFill>
                      <a:srgbClr val="BBBFE0"/>
                    </a:solidFill>
                  </a:tcPr>
                </a:tc>
                <a:tc>
                  <a:txBody>
                    <a:bodyPr/>
                    <a:lstStyle/>
                    <a:p>
                      <a:r>
                        <a:rPr lang="en-US" sz="1200">
                          <a:solidFill>
                            <a:schemeClr val="tx1"/>
                          </a:solidFill>
                          <a:latin typeface="Arial" panose="020B0604020202020204" pitchFamily="34" charset="0"/>
                          <a:cs typeface="Arial" panose="020B0604020202020204" pitchFamily="34" charset="0"/>
                        </a:rPr>
                        <a:t>CGU </a:t>
                      </a:r>
                    </a:p>
                  </a:txBody>
                  <a:tcPr marL="28977" marR="28977" marT="14489" marB="14489" anchor="ctr">
                    <a:lnL>
                      <a:noFill/>
                    </a:lnL>
                    <a:lnR>
                      <a:noFill/>
                    </a:lnR>
                    <a:lnT>
                      <a:noFill/>
                    </a:lnT>
                    <a:lnB>
                      <a:noFill/>
                    </a:lnB>
                  </a:tcPr>
                </a:tc>
                <a:tc rowSpan="4">
                  <a:txBody>
                    <a:bodyPr/>
                    <a:lstStyle/>
                    <a:p>
                      <a:r>
                        <a:rPr lang="en-US" sz="1200">
                          <a:solidFill>
                            <a:schemeClr val="tx1"/>
                          </a:solidFill>
                          <a:effectLst/>
                          <a:latin typeface="Arial" panose="020B0604020202020204" pitchFamily="34" charset="0"/>
                          <a:cs typeface="Arial" panose="020B0604020202020204" pitchFamily="34" charset="0"/>
                        </a:rPr>
                        <a:t>(Arg/R) </a:t>
                      </a:r>
                      <a:r>
                        <a:rPr lang="en-US" sz="1200">
                          <a:solidFill>
                            <a:schemeClr val="tx1"/>
                          </a:solidFill>
                          <a:effectLst/>
                          <a:latin typeface="Arial" panose="020B0604020202020204" pitchFamily="34" charset="0"/>
                          <a:cs typeface="Arial" panose="020B0604020202020204" pitchFamily="34" charset="0"/>
                          <a:hlinkClick r:id="rId11" tooltip="Arginine"/>
                        </a:rPr>
                        <a:t>Arginine</a:t>
                      </a:r>
                      <a:r>
                        <a:rPr lang="en-US" sz="1200">
                          <a:solidFill>
                            <a:schemeClr val="tx1"/>
                          </a:solidFill>
                          <a:effectLst/>
                          <a:latin typeface="Arial" panose="020B0604020202020204" pitchFamily="34" charset="0"/>
                          <a:cs typeface="Arial" panose="020B0604020202020204" pitchFamily="34" charset="0"/>
                        </a:rPr>
                        <a:t> </a:t>
                      </a:r>
                    </a:p>
                  </a:txBody>
                  <a:tcPr marL="28977" marR="28977" marT="14489" marB="14489" anchor="ctr">
                    <a:lnL>
                      <a:noFill/>
                    </a:lnL>
                    <a:lnR>
                      <a:noFill/>
                    </a:lnR>
                    <a:lnT>
                      <a:noFill/>
                    </a:lnT>
                    <a:lnB>
                      <a:noFill/>
                    </a:lnB>
                    <a:solidFill>
                      <a:srgbClr val="BBBFE0"/>
                    </a:solidFill>
                  </a:tcPr>
                </a:tc>
                <a:tc>
                  <a:txBody>
                    <a:bodyPr/>
                    <a:lstStyle/>
                    <a:p>
                      <a:r>
                        <a:rPr lang="en-US" sz="1200">
                          <a:solidFill>
                            <a:schemeClr val="tx1"/>
                          </a:solidFill>
                          <a:latin typeface="Arial" panose="020B0604020202020204" pitchFamily="34" charset="0"/>
                          <a:cs typeface="Arial" panose="020B0604020202020204" pitchFamily="34" charset="0"/>
                        </a:rPr>
                        <a:t>U </a:t>
                      </a:r>
                    </a:p>
                  </a:txBody>
                  <a:tcPr marL="28977" marR="28977" marT="14489" marB="14489" anchor="ctr">
                    <a:lnL>
                      <a:noFill/>
                    </a:lnL>
                    <a:lnR>
                      <a:noFill/>
                    </a:lnR>
                    <a:lnT>
                      <a:noFill/>
                    </a:lnT>
                    <a:lnB>
                      <a:noFill/>
                    </a:lnB>
                  </a:tcPr>
                </a:tc>
              </a:tr>
              <a:tr h="260797">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CUC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CCC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dirty="0">
                          <a:solidFill>
                            <a:schemeClr val="tx1"/>
                          </a:solidFill>
                          <a:latin typeface="Arial" panose="020B0604020202020204" pitchFamily="34" charset="0"/>
                          <a:cs typeface="Arial" panose="020B0604020202020204" pitchFamily="34" charset="0"/>
                        </a:rPr>
                        <a:t>CAC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CGC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dirty="0">
                          <a:solidFill>
                            <a:schemeClr val="tx1"/>
                          </a:solidFill>
                          <a:latin typeface="Arial" panose="020B0604020202020204" pitchFamily="34" charset="0"/>
                          <a:cs typeface="Arial" panose="020B0604020202020204" pitchFamily="34" charset="0"/>
                        </a:rPr>
                        <a:t>C </a:t>
                      </a:r>
                    </a:p>
                  </a:txBody>
                  <a:tcPr marL="28977" marR="28977" marT="14489" marB="14489" anchor="ctr">
                    <a:lnL>
                      <a:noFill/>
                    </a:lnL>
                    <a:lnR>
                      <a:noFill/>
                    </a:lnR>
                    <a:lnT>
                      <a:noFill/>
                    </a:lnT>
                    <a:lnB>
                      <a:noFill/>
                    </a:lnB>
                  </a:tcPr>
                </a:tc>
              </a:tr>
              <a:tr h="115910">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CUA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CCA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dirty="0">
                          <a:solidFill>
                            <a:schemeClr val="tx1"/>
                          </a:solidFill>
                          <a:latin typeface="Arial" panose="020B0604020202020204" pitchFamily="34" charset="0"/>
                          <a:cs typeface="Arial" panose="020B0604020202020204" pitchFamily="34" charset="0"/>
                        </a:rPr>
                        <a:t>CAA </a:t>
                      </a:r>
                    </a:p>
                  </a:txBody>
                  <a:tcPr marL="28977" marR="28977" marT="14489" marB="14489" anchor="ctr">
                    <a:lnL>
                      <a:noFill/>
                    </a:lnL>
                    <a:lnR>
                      <a:noFill/>
                    </a:lnR>
                    <a:lnT>
                      <a:noFill/>
                    </a:lnT>
                    <a:lnB>
                      <a:noFill/>
                    </a:lnB>
                  </a:tcPr>
                </a:tc>
                <a:tc rowSpan="2">
                  <a:txBody>
                    <a:bodyPr/>
                    <a:lstStyle/>
                    <a:p>
                      <a:r>
                        <a:rPr lang="en-US" sz="1200">
                          <a:solidFill>
                            <a:schemeClr val="tx1"/>
                          </a:solidFill>
                          <a:effectLst/>
                          <a:latin typeface="Arial" panose="020B0604020202020204" pitchFamily="34" charset="0"/>
                          <a:cs typeface="Arial" panose="020B0604020202020204" pitchFamily="34" charset="0"/>
                        </a:rPr>
                        <a:t>(Gln/Q) </a:t>
                      </a:r>
                      <a:r>
                        <a:rPr lang="en-US" sz="1200">
                          <a:solidFill>
                            <a:schemeClr val="tx1"/>
                          </a:solidFill>
                          <a:effectLst/>
                          <a:latin typeface="Arial" panose="020B0604020202020204" pitchFamily="34" charset="0"/>
                          <a:cs typeface="Arial" panose="020B0604020202020204" pitchFamily="34" charset="0"/>
                          <a:hlinkClick r:id="rId12" tooltip="Glutamine"/>
                        </a:rPr>
                        <a:t>Glutamine</a:t>
                      </a:r>
                      <a:r>
                        <a:rPr lang="en-US" sz="1200">
                          <a:solidFill>
                            <a:schemeClr val="tx1"/>
                          </a:solidFill>
                          <a:effectLst/>
                          <a:latin typeface="Arial" panose="020B0604020202020204" pitchFamily="34" charset="0"/>
                          <a:cs typeface="Arial" panose="020B0604020202020204" pitchFamily="34" charset="0"/>
                        </a:rPr>
                        <a:t> </a:t>
                      </a:r>
                    </a:p>
                  </a:txBody>
                  <a:tcPr marL="28977" marR="28977" marT="14489" marB="14489" anchor="ctr">
                    <a:lnL>
                      <a:noFill/>
                    </a:lnL>
                    <a:lnR>
                      <a:noFill/>
                    </a:lnR>
                    <a:lnT>
                      <a:noFill/>
                    </a:lnT>
                    <a:lnB>
                      <a:noFill/>
                    </a:lnB>
                    <a:solidFill>
                      <a:srgbClr val="B3DEC0"/>
                    </a:solidFill>
                  </a:tcPr>
                </a:tc>
                <a:tc>
                  <a:txBody>
                    <a:bodyPr/>
                    <a:lstStyle/>
                    <a:p>
                      <a:r>
                        <a:rPr lang="en-US" sz="1200">
                          <a:solidFill>
                            <a:schemeClr val="tx1"/>
                          </a:solidFill>
                          <a:latin typeface="Arial" panose="020B0604020202020204" pitchFamily="34" charset="0"/>
                          <a:cs typeface="Arial" panose="020B0604020202020204" pitchFamily="34" charset="0"/>
                        </a:rPr>
                        <a:t>CGA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dirty="0">
                          <a:solidFill>
                            <a:schemeClr val="tx1"/>
                          </a:solidFill>
                          <a:latin typeface="Arial" panose="020B0604020202020204" pitchFamily="34" charset="0"/>
                          <a:cs typeface="Arial" panose="020B0604020202020204" pitchFamily="34" charset="0"/>
                        </a:rPr>
                        <a:t>A </a:t>
                      </a:r>
                    </a:p>
                  </a:txBody>
                  <a:tcPr marL="28977" marR="28977" marT="14489" marB="14489" anchor="ctr">
                    <a:lnL>
                      <a:noFill/>
                    </a:lnL>
                    <a:lnR>
                      <a:noFill/>
                    </a:lnR>
                    <a:lnT>
                      <a:noFill/>
                    </a:lnT>
                    <a:lnB>
                      <a:noFill/>
                    </a:lnB>
                  </a:tcPr>
                </a:tc>
              </a:tr>
              <a:tr h="260797">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CUG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CCG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dirty="0">
                          <a:solidFill>
                            <a:schemeClr val="tx1"/>
                          </a:solidFill>
                          <a:latin typeface="Arial" panose="020B0604020202020204" pitchFamily="34" charset="0"/>
                          <a:cs typeface="Arial" panose="020B0604020202020204" pitchFamily="34" charset="0"/>
                        </a:rPr>
                        <a:t>CAG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CGG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G </a:t>
                      </a:r>
                    </a:p>
                  </a:txBody>
                  <a:tcPr marL="28977" marR="28977" marT="14489" marB="14489" anchor="ctr">
                    <a:lnL>
                      <a:noFill/>
                    </a:lnL>
                    <a:lnR>
                      <a:noFill/>
                    </a:lnR>
                    <a:lnT>
                      <a:noFill/>
                    </a:lnT>
                    <a:lnB>
                      <a:noFill/>
                    </a:lnB>
                  </a:tcPr>
                </a:tc>
              </a:tr>
              <a:tr h="115910">
                <a:tc rowSpan="4">
                  <a:txBody>
                    <a:bodyPr/>
                    <a:lstStyle/>
                    <a:p>
                      <a:r>
                        <a:rPr lang="en-US" sz="1200">
                          <a:solidFill>
                            <a:schemeClr val="tx1"/>
                          </a:solidFill>
                          <a:latin typeface="Arial" panose="020B0604020202020204" pitchFamily="34" charset="0"/>
                          <a:cs typeface="Arial" panose="020B0604020202020204" pitchFamily="34" charset="0"/>
                        </a:rPr>
                        <a:t>A </a:t>
                      </a:r>
                    </a:p>
                  </a:txBody>
                  <a:tcPr marL="28977" marR="28977" marT="14489" marB="14489" anchor="ctr">
                    <a:lnL>
                      <a:noFill/>
                    </a:lnL>
                    <a:lnR>
                      <a:noFill/>
                    </a:lnR>
                    <a:lnT>
                      <a:noFill/>
                    </a:lnT>
                    <a:lnB>
                      <a:noFill/>
                    </a:lnB>
                  </a:tcPr>
                </a:tc>
                <a:tc>
                  <a:txBody>
                    <a:bodyPr/>
                    <a:lstStyle/>
                    <a:p>
                      <a:r>
                        <a:rPr lang="en-US" sz="1200">
                          <a:solidFill>
                            <a:schemeClr val="tx1"/>
                          </a:solidFill>
                          <a:latin typeface="Arial" panose="020B0604020202020204" pitchFamily="34" charset="0"/>
                          <a:cs typeface="Arial" panose="020B0604020202020204" pitchFamily="34" charset="0"/>
                        </a:rPr>
                        <a:t>AUU </a:t>
                      </a:r>
                    </a:p>
                  </a:txBody>
                  <a:tcPr marL="28977" marR="28977" marT="14489" marB="14489" anchor="ctr">
                    <a:lnL>
                      <a:noFill/>
                    </a:lnL>
                    <a:lnR>
                      <a:noFill/>
                    </a:lnR>
                    <a:lnT>
                      <a:noFill/>
                    </a:lnT>
                    <a:lnB>
                      <a:noFill/>
                    </a:lnB>
                  </a:tcPr>
                </a:tc>
                <a:tc rowSpan="3">
                  <a:txBody>
                    <a:bodyPr/>
                    <a:lstStyle/>
                    <a:p>
                      <a:r>
                        <a:rPr lang="en-US" sz="1200">
                          <a:solidFill>
                            <a:schemeClr val="tx1"/>
                          </a:solidFill>
                          <a:effectLst/>
                          <a:latin typeface="Arial" panose="020B0604020202020204" pitchFamily="34" charset="0"/>
                          <a:cs typeface="Arial" panose="020B0604020202020204" pitchFamily="34" charset="0"/>
                        </a:rPr>
                        <a:t>(Ile/I) </a:t>
                      </a:r>
                      <a:r>
                        <a:rPr lang="en-US" sz="1200">
                          <a:solidFill>
                            <a:schemeClr val="tx1"/>
                          </a:solidFill>
                          <a:effectLst/>
                          <a:latin typeface="Arial" panose="020B0604020202020204" pitchFamily="34" charset="0"/>
                          <a:cs typeface="Arial" panose="020B0604020202020204" pitchFamily="34" charset="0"/>
                          <a:hlinkClick r:id="rId13" tooltip="Isoleucine"/>
                        </a:rPr>
                        <a:t>Isoleucine</a:t>
                      </a:r>
                      <a:r>
                        <a:rPr lang="en-US" sz="1200">
                          <a:solidFill>
                            <a:schemeClr val="tx1"/>
                          </a:solidFill>
                          <a:effectLst/>
                          <a:latin typeface="Arial" panose="020B0604020202020204" pitchFamily="34" charset="0"/>
                          <a:cs typeface="Arial" panose="020B0604020202020204" pitchFamily="34" charset="0"/>
                        </a:rPr>
                        <a:t> </a:t>
                      </a:r>
                    </a:p>
                  </a:txBody>
                  <a:tcPr marL="28977" marR="28977" marT="14489" marB="14489" anchor="ctr">
                    <a:lnL>
                      <a:noFill/>
                    </a:lnL>
                    <a:lnR>
                      <a:noFill/>
                    </a:lnR>
                    <a:lnT>
                      <a:noFill/>
                    </a:lnT>
                    <a:lnB>
                      <a:noFill/>
                    </a:lnB>
                    <a:solidFill>
                      <a:srgbClr val="FFE75F"/>
                    </a:solidFill>
                  </a:tcPr>
                </a:tc>
                <a:tc>
                  <a:txBody>
                    <a:bodyPr/>
                    <a:lstStyle/>
                    <a:p>
                      <a:r>
                        <a:rPr lang="en-US" sz="1200">
                          <a:solidFill>
                            <a:schemeClr val="tx1"/>
                          </a:solidFill>
                          <a:latin typeface="Arial" panose="020B0604020202020204" pitchFamily="34" charset="0"/>
                          <a:cs typeface="Arial" panose="020B0604020202020204" pitchFamily="34" charset="0"/>
                        </a:rPr>
                        <a:t>ACU </a:t>
                      </a:r>
                    </a:p>
                  </a:txBody>
                  <a:tcPr marL="28977" marR="28977" marT="14489" marB="14489" anchor="ctr">
                    <a:lnL>
                      <a:noFill/>
                    </a:lnL>
                    <a:lnR>
                      <a:noFill/>
                    </a:lnR>
                    <a:lnT>
                      <a:noFill/>
                    </a:lnT>
                    <a:lnB>
                      <a:noFill/>
                    </a:lnB>
                  </a:tcPr>
                </a:tc>
                <a:tc rowSpan="4">
                  <a:txBody>
                    <a:bodyPr/>
                    <a:lstStyle/>
                    <a:p>
                      <a:r>
                        <a:rPr lang="en-US" sz="1200">
                          <a:solidFill>
                            <a:schemeClr val="tx1"/>
                          </a:solidFill>
                          <a:effectLst/>
                          <a:latin typeface="Arial" panose="020B0604020202020204" pitchFamily="34" charset="0"/>
                          <a:cs typeface="Arial" panose="020B0604020202020204" pitchFamily="34" charset="0"/>
                        </a:rPr>
                        <a:t>(Thr/T) </a:t>
                      </a:r>
                      <a:r>
                        <a:rPr lang="en-US" sz="1200">
                          <a:solidFill>
                            <a:schemeClr val="tx1"/>
                          </a:solidFill>
                          <a:effectLst/>
                          <a:latin typeface="Arial" panose="020B0604020202020204" pitchFamily="34" charset="0"/>
                          <a:cs typeface="Arial" panose="020B0604020202020204" pitchFamily="34" charset="0"/>
                          <a:hlinkClick r:id="rId14" tooltip="Threonine"/>
                        </a:rPr>
                        <a:t>Threonine</a:t>
                      </a:r>
                      <a:r>
                        <a:rPr lang="en-US" sz="1200">
                          <a:solidFill>
                            <a:schemeClr val="tx1"/>
                          </a:solidFill>
                          <a:effectLst/>
                          <a:latin typeface="Arial" panose="020B0604020202020204" pitchFamily="34" charset="0"/>
                          <a:cs typeface="Arial" panose="020B0604020202020204" pitchFamily="34" charset="0"/>
                        </a:rPr>
                        <a:t>         </a:t>
                      </a:r>
                    </a:p>
                  </a:txBody>
                  <a:tcPr marL="28977" marR="28977" marT="14489" marB="14489" anchor="ctr">
                    <a:lnL>
                      <a:noFill/>
                    </a:lnL>
                    <a:lnR>
                      <a:noFill/>
                    </a:lnR>
                    <a:lnT>
                      <a:noFill/>
                    </a:lnT>
                    <a:lnB>
                      <a:noFill/>
                    </a:lnB>
                    <a:solidFill>
                      <a:srgbClr val="B3DEC0"/>
                    </a:solidFill>
                  </a:tcPr>
                </a:tc>
                <a:tc>
                  <a:txBody>
                    <a:bodyPr/>
                    <a:lstStyle/>
                    <a:p>
                      <a:r>
                        <a:rPr lang="en-US" sz="1200">
                          <a:solidFill>
                            <a:schemeClr val="tx1"/>
                          </a:solidFill>
                          <a:latin typeface="Arial" panose="020B0604020202020204" pitchFamily="34" charset="0"/>
                          <a:cs typeface="Arial" panose="020B0604020202020204" pitchFamily="34" charset="0"/>
                        </a:rPr>
                        <a:t>AAU </a:t>
                      </a:r>
                    </a:p>
                  </a:txBody>
                  <a:tcPr marL="28977" marR="28977" marT="14489" marB="14489" anchor="ctr">
                    <a:lnL>
                      <a:noFill/>
                    </a:lnL>
                    <a:lnR>
                      <a:noFill/>
                    </a:lnR>
                    <a:lnT>
                      <a:noFill/>
                    </a:lnT>
                    <a:lnB>
                      <a:noFill/>
                    </a:lnB>
                  </a:tcPr>
                </a:tc>
                <a:tc rowSpan="2">
                  <a:txBody>
                    <a:bodyPr/>
                    <a:lstStyle/>
                    <a:p>
                      <a:r>
                        <a:rPr lang="en-US" sz="1200" dirty="0">
                          <a:solidFill>
                            <a:schemeClr val="tx1"/>
                          </a:solidFill>
                          <a:effectLst/>
                          <a:latin typeface="Arial" panose="020B0604020202020204" pitchFamily="34" charset="0"/>
                          <a:cs typeface="Arial" panose="020B0604020202020204" pitchFamily="34" charset="0"/>
                        </a:rPr>
                        <a:t>(</a:t>
                      </a:r>
                      <a:r>
                        <a:rPr lang="en-US" sz="1200" dirty="0" err="1">
                          <a:solidFill>
                            <a:schemeClr val="tx1"/>
                          </a:solidFill>
                          <a:effectLst/>
                          <a:latin typeface="Arial" panose="020B0604020202020204" pitchFamily="34" charset="0"/>
                          <a:cs typeface="Arial" panose="020B0604020202020204" pitchFamily="34" charset="0"/>
                        </a:rPr>
                        <a:t>Asn</a:t>
                      </a:r>
                      <a:r>
                        <a:rPr lang="en-US" sz="1200" dirty="0">
                          <a:solidFill>
                            <a:schemeClr val="tx1"/>
                          </a:solidFill>
                          <a:effectLst/>
                          <a:latin typeface="Arial" panose="020B0604020202020204" pitchFamily="34" charset="0"/>
                          <a:cs typeface="Arial" panose="020B0604020202020204" pitchFamily="34" charset="0"/>
                        </a:rPr>
                        <a:t>/N) </a:t>
                      </a:r>
                      <a:r>
                        <a:rPr lang="en-US" sz="1200" dirty="0">
                          <a:solidFill>
                            <a:schemeClr val="tx1"/>
                          </a:solidFill>
                          <a:effectLst/>
                          <a:latin typeface="Arial" panose="020B0604020202020204" pitchFamily="34" charset="0"/>
                          <a:cs typeface="Arial" panose="020B0604020202020204" pitchFamily="34" charset="0"/>
                          <a:hlinkClick r:id="rId15" tooltip="Asparagine"/>
                        </a:rPr>
                        <a:t>Asparagine</a:t>
                      </a:r>
                      <a:r>
                        <a:rPr lang="en-US" sz="1200" dirty="0">
                          <a:solidFill>
                            <a:schemeClr val="tx1"/>
                          </a:solidFill>
                          <a:effectLst/>
                          <a:latin typeface="Arial" panose="020B0604020202020204" pitchFamily="34" charset="0"/>
                          <a:cs typeface="Arial" panose="020B0604020202020204" pitchFamily="34" charset="0"/>
                        </a:rPr>
                        <a:t> </a:t>
                      </a:r>
                    </a:p>
                  </a:txBody>
                  <a:tcPr marL="28977" marR="28977" marT="14489" marB="14489" anchor="ctr">
                    <a:lnL>
                      <a:noFill/>
                    </a:lnL>
                    <a:lnR>
                      <a:noFill/>
                    </a:lnR>
                    <a:lnT>
                      <a:noFill/>
                    </a:lnT>
                    <a:lnB>
                      <a:noFill/>
                    </a:lnB>
                    <a:solidFill>
                      <a:srgbClr val="B3DEC0"/>
                    </a:solidFill>
                  </a:tcPr>
                </a:tc>
                <a:tc>
                  <a:txBody>
                    <a:bodyPr/>
                    <a:lstStyle/>
                    <a:p>
                      <a:r>
                        <a:rPr lang="en-US" sz="1200">
                          <a:solidFill>
                            <a:schemeClr val="tx1"/>
                          </a:solidFill>
                          <a:latin typeface="Arial" panose="020B0604020202020204" pitchFamily="34" charset="0"/>
                          <a:cs typeface="Arial" panose="020B0604020202020204" pitchFamily="34" charset="0"/>
                        </a:rPr>
                        <a:t>AGU </a:t>
                      </a:r>
                    </a:p>
                  </a:txBody>
                  <a:tcPr marL="28977" marR="28977" marT="14489" marB="14489" anchor="ctr">
                    <a:lnL>
                      <a:noFill/>
                    </a:lnL>
                    <a:lnR>
                      <a:noFill/>
                    </a:lnR>
                    <a:lnT>
                      <a:noFill/>
                    </a:lnT>
                    <a:lnB>
                      <a:noFill/>
                    </a:lnB>
                  </a:tcPr>
                </a:tc>
                <a:tc rowSpan="2">
                  <a:txBody>
                    <a:bodyPr/>
                    <a:lstStyle/>
                    <a:p>
                      <a:r>
                        <a:rPr lang="en-US" sz="1200">
                          <a:solidFill>
                            <a:schemeClr val="tx1"/>
                          </a:solidFill>
                          <a:effectLst/>
                          <a:latin typeface="Arial" panose="020B0604020202020204" pitchFamily="34" charset="0"/>
                          <a:cs typeface="Arial" panose="020B0604020202020204" pitchFamily="34" charset="0"/>
                        </a:rPr>
                        <a:t>(Ser/S) </a:t>
                      </a:r>
                      <a:r>
                        <a:rPr lang="en-US" sz="1200">
                          <a:solidFill>
                            <a:schemeClr val="tx1"/>
                          </a:solidFill>
                          <a:effectLst/>
                          <a:latin typeface="Arial" panose="020B0604020202020204" pitchFamily="34" charset="0"/>
                          <a:cs typeface="Arial" panose="020B0604020202020204" pitchFamily="34" charset="0"/>
                          <a:hlinkClick r:id="rId2" tooltip="Serine"/>
                        </a:rPr>
                        <a:t>Serine</a:t>
                      </a:r>
                      <a:r>
                        <a:rPr lang="en-US" sz="1200">
                          <a:solidFill>
                            <a:schemeClr val="tx1"/>
                          </a:solidFill>
                          <a:effectLst/>
                          <a:latin typeface="Arial" panose="020B0604020202020204" pitchFamily="34" charset="0"/>
                          <a:cs typeface="Arial" panose="020B0604020202020204" pitchFamily="34" charset="0"/>
                        </a:rPr>
                        <a:t> </a:t>
                      </a:r>
                    </a:p>
                  </a:txBody>
                  <a:tcPr marL="28977" marR="28977" marT="14489" marB="14489" anchor="ctr">
                    <a:lnL>
                      <a:noFill/>
                    </a:lnL>
                    <a:lnR>
                      <a:noFill/>
                    </a:lnR>
                    <a:lnT>
                      <a:noFill/>
                    </a:lnT>
                    <a:lnB>
                      <a:noFill/>
                    </a:lnB>
                    <a:solidFill>
                      <a:srgbClr val="B3DEC0"/>
                    </a:solidFill>
                  </a:tcPr>
                </a:tc>
                <a:tc>
                  <a:txBody>
                    <a:bodyPr/>
                    <a:lstStyle/>
                    <a:p>
                      <a:r>
                        <a:rPr lang="en-US" sz="1200">
                          <a:solidFill>
                            <a:schemeClr val="tx1"/>
                          </a:solidFill>
                          <a:latin typeface="Arial" panose="020B0604020202020204" pitchFamily="34" charset="0"/>
                          <a:cs typeface="Arial" panose="020B0604020202020204" pitchFamily="34" charset="0"/>
                        </a:rPr>
                        <a:t>U </a:t>
                      </a:r>
                    </a:p>
                  </a:txBody>
                  <a:tcPr marL="28977" marR="28977" marT="14489" marB="14489" anchor="ctr">
                    <a:lnL>
                      <a:noFill/>
                    </a:lnL>
                    <a:lnR>
                      <a:noFill/>
                    </a:lnR>
                    <a:lnT>
                      <a:noFill/>
                    </a:lnT>
                    <a:lnB>
                      <a:noFill/>
                    </a:lnB>
                  </a:tcPr>
                </a:tc>
              </a:tr>
              <a:tr h="260797">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AUC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ACC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AAC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dirty="0">
                          <a:solidFill>
                            <a:schemeClr val="tx1"/>
                          </a:solidFill>
                          <a:latin typeface="Arial" panose="020B0604020202020204" pitchFamily="34" charset="0"/>
                          <a:cs typeface="Arial" panose="020B0604020202020204" pitchFamily="34" charset="0"/>
                        </a:rPr>
                        <a:t>AGC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C </a:t>
                      </a:r>
                    </a:p>
                  </a:txBody>
                  <a:tcPr marL="28977" marR="28977" marT="14489" marB="14489" anchor="ctr">
                    <a:lnL>
                      <a:noFill/>
                    </a:lnL>
                    <a:lnR>
                      <a:noFill/>
                    </a:lnR>
                    <a:lnT>
                      <a:noFill/>
                    </a:lnT>
                    <a:lnB>
                      <a:noFill/>
                    </a:lnB>
                  </a:tcPr>
                </a:tc>
              </a:tr>
              <a:tr h="115910">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AUA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ACA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AAA </a:t>
                      </a:r>
                    </a:p>
                  </a:txBody>
                  <a:tcPr marL="28977" marR="28977" marT="14489" marB="14489" anchor="ctr">
                    <a:lnL>
                      <a:noFill/>
                    </a:lnL>
                    <a:lnR>
                      <a:noFill/>
                    </a:lnR>
                    <a:lnT>
                      <a:noFill/>
                    </a:lnT>
                    <a:lnB>
                      <a:noFill/>
                    </a:lnB>
                  </a:tcPr>
                </a:tc>
                <a:tc rowSpan="2">
                  <a:txBody>
                    <a:bodyPr/>
                    <a:lstStyle/>
                    <a:p>
                      <a:r>
                        <a:rPr lang="en-US" sz="1200">
                          <a:solidFill>
                            <a:schemeClr val="tx1"/>
                          </a:solidFill>
                          <a:effectLst/>
                          <a:latin typeface="Arial" panose="020B0604020202020204" pitchFamily="34" charset="0"/>
                          <a:cs typeface="Arial" panose="020B0604020202020204" pitchFamily="34" charset="0"/>
                        </a:rPr>
                        <a:t>(Lys/K) </a:t>
                      </a:r>
                      <a:r>
                        <a:rPr lang="en-US" sz="1200">
                          <a:solidFill>
                            <a:schemeClr val="tx1"/>
                          </a:solidFill>
                          <a:effectLst/>
                          <a:latin typeface="Arial" panose="020B0604020202020204" pitchFamily="34" charset="0"/>
                          <a:cs typeface="Arial" panose="020B0604020202020204" pitchFamily="34" charset="0"/>
                          <a:hlinkClick r:id="rId16" tooltip="Lysine"/>
                        </a:rPr>
                        <a:t>Lysine</a:t>
                      </a:r>
                      <a:r>
                        <a:rPr lang="en-US" sz="1200">
                          <a:solidFill>
                            <a:schemeClr val="tx1"/>
                          </a:solidFill>
                          <a:effectLst/>
                          <a:latin typeface="Arial" panose="020B0604020202020204" pitchFamily="34" charset="0"/>
                          <a:cs typeface="Arial" panose="020B0604020202020204" pitchFamily="34" charset="0"/>
                        </a:rPr>
                        <a:t> </a:t>
                      </a:r>
                    </a:p>
                  </a:txBody>
                  <a:tcPr marL="28977" marR="28977" marT="14489" marB="14489" anchor="ctr">
                    <a:lnL>
                      <a:noFill/>
                    </a:lnL>
                    <a:lnR>
                      <a:noFill/>
                    </a:lnR>
                    <a:lnT>
                      <a:noFill/>
                    </a:lnT>
                    <a:lnB>
                      <a:noFill/>
                    </a:lnB>
                    <a:solidFill>
                      <a:srgbClr val="BBBFE0"/>
                    </a:solidFill>
                  </a:tcPr>
                </a:tc>
                <a:tc>
                  <a:txBody>
                    <a:bodyPr/>
                    <a:lstStyle/>
                    <a:p>
                      <a:r>
                        <a:rPr lang="en-US" sz="1200" dirty="0">
                          <a:solidFill>
                            <a:schemeClr val="tx1"/>
                          </a:solidFill>
                          <a:latin typeface="Arial" panose="020B0604020202020204" pitchFamily="34" charset="0"/>
                          <a:cs typeface="Arial" panose="020B0604020202020204" pitchFamily="34" charset="0"/>
                        </a:rPr>
                        <a:t>AGA </a:t>
                      </a:r>
                    </a:p>
                  </a:txBody>
                  <a:tcPr marL="28977" marR="28977" marT="14489" marB="14489" anchor="ctr">
                    <a:lnL>
                      <a:noFill/>
                    </a:lnL>
                    <a:lnR>
                      <a:noFill/>
                    </a:lnR>
                    <a:lnT>
                      <a:noFill/>
                    </a:lnT>
                    <a:lnB>
                      <a:noFill/>
                    </a:lnB>
                  </a:tcPr>
                </a:tc>
                <a:tc rowSpan="2">
                  <a:txBody>
                    <a:bodyPr/>
                    <a:lstStyle/>
                    <a:p>
                      <a:r>
                        <a:rPr lang="en-US" sz="1200" dirty="0">
                          <a:solidFill>
                            <a:schemeClr val="tx1"/>
                          </a:solidFill>
                          <a:effectLst/>
                          <a:latin typeface="Arial" panose="020B0604020202020204" pitchFamily="34" charset="0"/>
                          <a:cs typeface="Arial" panose="020B0604020202020204" pitchFamily="34" charset="0"/>
                        </a:rPr>
                        <a:t>(</a:t>
                      </a:r>
                      <a:r>
                        <a:rPr lang="en-US" sz="1200" dirty="0" err="1">
                          <a:solidFill>
                            <a:schemeClr val="tx1"/>
                          </a:solidFill>
                          <a:effectLst/>
                          <a:latin typeface="Arial" panose="020B0604020202020204" pitchFamily="34" charset="0"/>
                          <a:cs typeface="Arial" panose="020B0604020202020204" pitchFamily="34" charset="0"/>
                        </a:rPr>
                        <a:t>Arg</a:t>
                      </a:r>
                      <a:r>
                        <a:rPr lang="en-US" sz="1200" dirty="0">
                          <a:solidFill>
                            <a:schemeClr val="tx1"/>
                          </a:solidFill>
                          <a:effectLst/>
                          <a:latin typeface="Arial" panose="020B0604020202020204" pitchFamily="34" charset="0"/>
                          <a:cs typeface="Arial" panose="020B0604020202020204" pitchFamily="34" charset="0"/>
                        </a:rPr>
                        <a:t>/R) </a:t>
                      </a:r>
                      <a:r>
                        <a:rPr lang="en-US" sz="1200" dirty="0">
                          <a:solidFill>
                            <a:schemeClr val="tx1"/>
                          </a:solidFill>
                          <a:effectLst/>
                          <a:latin typeface="Arial" panose="020B0604020202020204" pitchFamily="34" charset="0"/>
                          <a:cs typeface="Arial" panose="020B0604020202020204" pitchFamily="34" charset="0"/>
                          <a:hlinkClick r:id="rId11" tooltip="Arginine"/>
                        </a:rPr>
                        <a:t>Arginine</a:t>
                      </a:r>
                      <a:r>
                        <a:rPr lang="en-US" sz="1200" dirty="0">
                          <a:solidFill>
                            <a:schemeClr val="tx1"/>
                          </a:solidFill>
                          <a:effectLst/>
                          <a:latin typeface="Arial" panose="020B0604020202020204" pitchFamily="34" charset="0"/>
                          <a:cs typeface="Arial" panose="020B0604020202020204" pitchFamily="34" charset="0"/>
                        </a:rPr>
                        <a:t> </a:t>
                      </a:r>
                    </a:p>
                  </a:txBody>
                  <a:tcPr marL="28977" marR="28977" marT="14489" marB="14489" anchor="ctr">
                    <a:lnL>
                      <a:noFill/>
                    </a:lnL>
                    <a:lnR>
                      <a:noFill/>
                    </a:lnR>
                    <a:lnT>
                      <a:noFill/>
                    </a:lnT>
                    <a:lnB>
                      <a:noFill/>
                    </a:lnB>
                    <a:solidFill>
                      <a:srgbClr val="BBBFE0"/>
                    </a:solidFill>
                  </a:tcPr>
                </a:tc>
                <a:tc>
                  <a:txBody>
                    <a:bodyPr/>
                    <a:lstStyle/>
                    <a:p>
                      <a:r>
                        <a:rPr lang="en-US" sz="1200">
                          <a:solidFill>
                            <a:schemeClr val="tx1"/>
                          </a:solidFill>
                          <a:latin typeface="Arial" panose="020B0604020202020204" pitchFamily="34" charset="0"/>
                          <a:cs typeface="Arial" panose="020B0604020202020204" pitchFamily="34" charset="0"/>
                        </a:rPr>
                        <a:t>A </a:t>
                      </a:r>
                    </a:p>
                  </a:txBody>
                  <a:tcPr marL="28977" marR="28977" marT="14489" marB="14489" anchor="ctr">
                    <a:lnL>
                      <a:noFill/>
                    </a:lnL>
                    <a:lnR>
                      <a:noFill/>
                    </a:lnR>
                    <a:lnT>
                      <a:noFill/>
                    </a:lnT>
                    <a:lnB>
                      <a:noFill/>
                    </a:lnB>
                  </a:tcPr>
                </a:tc>
              </a:tr>
              <a:tr h="376707">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AUG</a:t>
                      </a:r>
                      <a:r>
                        <a:rPr lang="en-US" sz="1200" baseline="30000">
                          <a:solidFill>
                            <a:schemeClr val="tx1"/>
                          </a:solidFill>
                          <a:latin typeface="Arial" panose="020B0604020202020204" pitchFamily="34" charset="0"/>
                          <a:cs typeface="Arial" panose="020B0604020202020204" pitchFamily="34" charset="0"/>
                          <a:hlinkClick r:id="rId17"/>
                        </a:rPr>
                        <a:t>[A]</a:t>
                      </a:r>
                      <a:r>
                        <a:rPr lang="en-US" sz="1200">
                          <a:solidFill>
                            <a:schemeClr val="tx1"/>
                          </a:solidFill>
                          <a:latin typeface="Arial" panose="020B0604020202020204" pitchFamily="34" charset="0"/>
                          <a:cs typeface="Arial" panose="020B0604020202020204" pitchFamily="34" charset="0"/>
                        </a:rPr>
                        <a:t> </a:t>
                      </a:r>
                    </a:p>
                  </a:txBody>
                  <a:tcPr marL="28977" marR="28977" marT="14489" marB="14489" anchor="ctr">
                    <a:lnL>
                      <a:noFill/>
                    </a:lnL>
                    <a:lnR>
                      <a:noFill/>
                    </a:lnR>
                    <a:lnT>
                      <a:noFill/>
                    </a:lnT>
                    <a:lnB>
                      <a:noFill/>
                    </a:lnB>
                  </a:tcPr>
                </a:tc>
                <a:tc>
                  <a:txBody>
                    <a:bodyPr/>
                    <a:lstStyle/>
                    <a:p>
                      <a:r>
                        <a:rPr lang="en-US" sz="1200">
                          <a:solidFill>
                            <a:schemeClr val="tx1"/>
                          </a:solidFill>
                          <a:effectLst/>
                          <a:latin typeface="Arial" panose="020B0604020202020204" pitchFamily="34" charset="0"/>
                          <a:cs typeface="Arial" panose="020B0604020202020204" pitchFamily="34" charset="0"/>
                        </a:rPr>
                        <a:t>(Met/M) </a:t>
                      </a:r>
                      <a:r>
                        <a:rPr lang="en-US" sz="1200">
                          <a:solidFill>
                            <a:schemeClr val="tx1"/>
                          </a:solidFill>
                          <a:effectLst/>
                          <a:latin typeface="Arial" panose="020B0604020202020204" pitchFamily="34" charset="0"/>
                          <a:cs typeface="Arial" panose="020B0604020202020204" pitchFamily="34" charset="0"/>
                          <a:hlinkClick r:id="rId18" tooltip="Methionine"/>
                        </a:rPr>
                        <a:t>Methionine</a:t>
                      </a:r>
                      <a:r>
                        <a:rPr lang="en-US" sz="1200">
                          <a:solidFill>
                            <a:schemeClr val="tx1"/>
                          </a:solidFill>
                          <a:effectLst/>
                          <a:latin typeface="Arial" panose="020B0604020202020204" pitchFamily="34" charset="0"/>
                          <a:cs typeface="Arial" panose="020B0604020202020204" pitchFamily="34" charset="0"/>
                        </a:rPr>
                        <a:t> </a:t>
                      </a:r>
                    </a:p>
                  </a:txBody>
                  <a:tcPr marL="28977" marR="28977" marT="14489" marB="14489" anchor="ctr">
                    <a:lnL>
                      <a:noFill/>
                    </a:lnL>
                    <a:lnR>
                      <a:noFill/>
                    </a:lnR>
                    <a:lnT>
                      <a:noFill/>
                    </a:lnT>
                    <a:lnB>
                      <a:noFill/>
                    </a:lnB>
                    <a:solidFill>
                      <a:srgbClr val="FFE75F"/>
                    </a:solidFill>
                  </a:tcPr>
                </a:tc>
                <a:tc>
                  <a:txBody>
                    <a:bodyPr/>
                    <a:lstStyle/>
                    <a:p>
                      <a:r>
                        <a:rPr lang="en-US" sz="1200">
                          <a:solidFill>
                            <a:schemeClr val="tx1"/>
                          </a:solidFill>
                          <a:latin typeface="Arial" panose="020B0604020202020204" pitchFamily="34" charset="0"/>
                          <a:cs typeface="Arial" panose="020B0604020202020204" pitchFamily="34" charset="0"/>
                        </a:rPr>
                        <a:t>ACG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AAG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dirty="0">
                          <a:solidFill>
                            <a:schemeClr val="tx1"/>
                          </a:solidFill>
                          <a:latin typeface="Arial" panose="020B0604020202020204" pitchFamily="34" charset="0"/>
                          <a:cs typeface="Arial" panose="020B0604020202020204" pitchFamily="34" charset="0"/>
                        </a:rPr>
                        <a:t>AGG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G </a:t>
                      </a:r>
                    </a:p>
                  </a:txBody>
                  <a:tcPr marL="28977" marR="28977" marT="14489" marB="14489" anchor="ctr">
                    <a:lnL>
                      <a:noFill/>
                    </a:lnL>
                    <a:lnR>
                      <a:noFill/>
                    </a:lnR>
                    <a:lnT>
                      <a:noFill/>
                    </a:lnT>
                    <a:lnB>
                      <a:noFill/>
                    </a:lnB>
                  </a:tcPr>
                </a:tc>
              </a:tr>
              <a:tr h="115910">
                <a:tc rowSpan="4">
                  <a:txBody>
                    <a:bodyPr/>
                    <a:lstStyle/>
                    <a:p>
                      <a:r>
                        <a:rPr lang="en-US" sz="1200">
                          <a:solidFill>
                            <a:schemeClr val="tx1"/>
                          </a:solidFill>
                          <a:latin typeface="Arial" panose="020B0604020202020204" pitchFamily="34" charset="0"/>
                          <a:cs typeface="Arial" panose="020B0604020202020204" pitchFamily="34" charset="0"/>
                        </a:rPr>
                        <a:t>G </a:t>
                      </a:r>
                    </a:p>
                  </a:txBody>
                  <a:tcPr marL="28977" marR="28977" marT="14489" marB="14489" anchor="ctr">
                    <a:lnL>
                      <a:noFill/>
                    </a:lnL>
                    <a:lnR>
                      <a:noFill/>
                    </a:lnR>
                    <a:lnT>
                      <a:noFill/>
                    </a:lnT>
                    <a:lnB>
                      <a:noFill/>
                    </a:lnB>
                  </a:tcPr>
                </a:tc>
                <a:tc>
                  <a:txBody>
                    <a:bodyPr/>
                    <a:lstStyle/>
                    <a:p>
                      <a:r>
                        <a:rPr lang="en-US" sz="1200">
                          <a:solidFill>
                            <a:schemeClr val="tx1"/>
                          </a:solidFill>
                          <a:latin typeface="Arial" panose="020B0604020202020204" pitchFamily="34" charset="0"/>
                          <a:cs typeface="Arial" panose="020B0604020202020204" pitchFamily="34" charset="0"/>
                        </a:rPr>
                        <a:t>GUU </a:t>
                      </a:r>
                    </a:p>
                  </a:txBody>
                  <a:tcPr marL="28977" marR="28977" marT="14489" marB="14489" anchor="ctr">
                    <a:lnL>
                      <a:noFill/>
                    </a:lnL>
                    <a:lnR>
                      <a:noFill/>
                    </a:lnR>
                    <a:lnT>
                      <a:noFill/>
                    </a:lnT>
                    <a:lnB>
                      <a:noFill/>
                    </a:lnB>
                  </a:tcPr>
                </a:tc>
                <a:tc rowSpan="4">
                  <a:txBody>
                    <a:bodyPr/>
                    <a:lstStyle/>
                    <a:p>
                      <a:r>
                        <a:rPr lang="en-US" sz="1200">
                          <a:solidFill>
                            <a:schemeClr val="tx1"/>
                          </a:solidFill>
                          <a:effectLst/>
                          <a:latin typeface="Arial" panose="020B0604020202020204" pitchFamily="34" charset="0"/>
                          <a:cs typeface="Arial" panose="020B0604020202020204" pitchFamily="34" charset="0"/>
                        </a:rPr>
                        <a:t>(Val/V) </a:t>
                      </a:r>
                      <a:r>
                        <a:rPr lang="en-US" sz="1200">
                          <a:solidFill>
                            <a:schemeClr val="tx1"/>
                          </a:solidFill>
                          <a:effectLst/>
                          <a:latin typeface="Arial" panose="020B0604020202020204" pitchFamily="34" charset="0"/>
                          <a:cs typeface="Arial" panose="020B0604020202020204" pitchFamily="34" charset="0"/>
                          <a:hlinkClick r:id="rId19" tooltip="Valine"/>
                        </a:rPr>
                        <a:t>Valine</a:t>
                      </a:r>
                      <a:r>
                        <a:rPr lang="en-US" sz="1200">
                          <a:solidFill>
                            <a:schemeClr val="tx1"/>
                          </a:solidFill>
                          <a:effectLst/>
                          <a:latin typeface="Arial" panose="020B0604020202020204" pitchFamily="34" charset="0"/>
                          <a:cs typeface="Arial" panose="020B0604020202020204" pitchFamily="34" charset="0"/>
                        </a:rPr>
                        <a:t> </a:t>
                      </a:r>
                    </a:p>
                  </a:txBody>
                  <a:tcPr marL="28977" marR="28977" marT="14489" marB="14489" anchor="ctr">
                    <a:lnL>
                      <a:noFill/>
                    </a:lnL>
                    <a:lnR>
                      <a:noFill/>
                    </a:lnR>
                    <a:lnT>
                      <a:noFill/>
                    </a:lnT>
                    <a:lnB>
                      <a:noFill/>
                    </a:lnB>
                    <a:solidFill>
                      <a:srgbClr val="FFE75F"/>
                    </a:solidFill>
                  </a:tcPr>
                </a:tc>
                <a:tc>
                  <a:txBody>
                    <a:bodyPr/>
                    <a:lstStyle/>
                    <a:p>
                      <a:r>
                        <a:rPr lang="en-US" sz="1200">
                          <a:solidFill>
                            <a:schemeClr val="tx1"/>
                          </a:solidFill>
                          <a:latin typeface="Arial" panose="020B0604020202020204" pitchFamily="34" charset="0"/>
                          <a:cs typeface="Arial" panose="020B0604020202020204" pitchFamily="34" charset="0"/>
                        </a:rPr>
                        <a:t>GCU </a:t>
                      </a:r>
                    </a:p>
                  </a:txBody>
                  <a:tcPr marL="28977" marR="28977" marT="14489" marB="14489" anchor="ctr">
                    <a:lnL>
                      <a:noFill/>
                    </a:lnL>
                    <a:lnR>
                      <a:noFill/>
                    </a:lnR>
                    <a:lnT>
                      <a:noFill/>
                    </a:lnT>
                    <a:lnB>
                      <a:noFill/>
                    </a:lnB>
                  </a:tcPr>
                </a:tc>
                <a:tc rowSpan="4">
                  <a:txBody>
                    <a:bodyPr/>
                    <a:lstStyle/>
                    <a:p>
                      <a:r>
                        <a:rPr lang="en-US" sz="1200">
                          <a:solidFill>
                            <a:schemeClr val="tx1"/>
                          </a:solidFill>
                          <a:effectLst/>
                          <a:latin typeface="Arial" panose="020B0604020202020204" pitchFamily="34" charset="0"/>
                          <a:cs typeface="Arial" panose="020B0604020202020204" pitchFamily="34" charset="0"/>
                        </a:rPr>
                        <a:t>(Ala/A) </a:t>
                      </a:r>
                      <a:r>
                        <a:rPr lang="en-US" sz="1200">
                          <a:solidFill>
                            <a:schemeClr val="tx1"/>
                          </a:solidFill>
                          <a:effectLst/>
                          <a:latin typeface="Arial" panose="020B0604020202020204" pitchFamily="34" charset="0"/>
                          <a:cs typeface="Arial" panose="020B0604020202020204" pitchFamily="34" charset="0"/>
                          <a:hlinkClick r:id="rId20" tooltip="Alanine"/>
                        </a:rPr>
                        <a:t>Alanine</a:t>
                      </a:r>
                      <a:r>
                        <a:rPr lang="en-US" sz="1200">
                          <a:solidFill>
                            <a:schemeClr val="tx1"/>
                          </a:solidFill>
                          <a:effectLst/>
                          <a:latin typeface="Arial" panose="020B0604020202020204" pitchFamily="34" charset="0"/>
                          <a:cs typeface="Arial" panose="020B0604020202020204" pitchFamily="34" charset="0"/>
                        </a:rPr>
                        <a:t> </a:t>
                      </a:r>
                    </a:p>
                  </a:txBody>
                  <a:tcPr marL="28977" marR="28977" marT="14489" marB="14489" anchor="ctr">
                    <a:lnL>
                      <a:noFill/>
                    </a:lnL>
                    <a:lnR>
                      <a:noFill/>
                    </a:lnR>
                    <a:lnT>
                      <a:noFill/>
                    </a:lnT>
                    <a:lnB>
                      <a:noFill/>
                    </a:lnB>
                    <a:solidFill>
                      <a:srgbClr val="FFE75F"/>
                    </a:solidFill>
                  </a:tcPr>
                </a:tc>
                <a:tc>
                  <a:txBody>
                    <a:bodyPr/>
                    <a:lstStyle/>
                    <a:p>
                      <a:r>
                        <a:rPr lang="en-US" sz="1200">
                          <a:solidFill>
                            <a:schemeClr val="tx1"/>
                          </a:solidFill>
                          <a:latin typeface="Arial" panose="020B0604020202020204" pitchFamily="34" charset="0"/>
                          <a:cs typeface="Arial" panose="020B0604020202020204" pitchFamily="34" charset="0"/>
                        </a:rPr>
                        <a:t>GAU </a:t>
                      </a:r>
                    </a:p>
                  </a:txBody>
                  <a:tcPr marL="28977" marR="28977" marT="14489" marB="14489" anchor="ctr">
                    <a:lnL>
                      <a:noFill/>
                    </a:lnL>
                    <a:lnR>
                      <a:noFill/>
                    </a:lnR>
                    <a:lnT>
                      <a:noFill/>
                    </a:lnT>
                    <a:lnB>
                      <a:noFill/>
                    </a:lnB>
                  </a:tcPr>
                </a:tc>
                <a:tc rowSpan="2">
                  <a:txBody>
                    <a:bodyPr/>
                    <a:lstStyle/>
                    <a:p>
                      <a:r>
                        <a:rPr lang="en-US" sz="1200">
                          <a:solidFill>
                            <a:schemeClr val="tx1"/>
                          </a:solidFill>
                          <a:effectLst/>
                          <a:latin typeface="Arial" panose="020B0604020202020204" pitchFamily="34" charset="0"/>
                          <a:cs typeface="Arial" panose="020B0604020202020204" pitchFamily="34" charset="0"/>
                        </a:rPr>
                        <a:t>(Asp/D) </a:t>
                      </a:r>
                      <a:r>
                        <a:rPr lang="en-US" sz="1200">
                          <a:solidFill>
                            <a:schemeClr val="tx1"/>
                          </a:solidFill>
                          <a:effectLst/>
                          <a:latin typeface="Arial" panose="020B0604020202020204" pitchFamily="34" charset="0"/>
                          <a:cs typeface="Arial" panose="020B0604020202020204" pitchFamily="34" charset="0"/>
                          <a:hlinkClick r:id="rId21" tooltip="Aspartic acid"/>
                        </a:rPr>
                        <a:t>Aspartic acid</a:t>
                      </a:r>
                      <a:r>
                        <a:rPr lang="en-US" sz="1200">
                          <a:solidFill>
                            <a:schemeClr val="tx1"/>
                          </a:solidFill>
                          <a:effectLst/>
                          <a:latin typeface="Arial" panose="020B0604020202020204" pitchFamily="34" charset="0"/>
                          <a:cs typeface="Arial" panose="020B0604020202020204" pitchFamily="34" charset="0"/>
                        </a:rPr>
                        <a:t> </a:t>
                      </a:r>
                    </a:p>
                  </a:txBody>
                  <a:tcPr marL="28977" marR="28977" marT="14489" marB="14489" anchor="ctr">
                    <a:lnL>
                      <a:noFill/>
                    </a:lnL>
                    <a:lnR>
                      <a:noFill/>
                    </a:lnR>
                    <a:lnT>
                      <a:noFill/>
                    </a:lnT>
                    <a:lnB>
                      <a:noFill/>
                    </a:lnB>
                    <a:solidFill>
                      <a:srgbClr val="F8B7D3"/>
                    </a:solidFill>
                  </a:tcPr>
                </a:tc>
                <a:tc>
                  <a:txBody>
                    <a:bodyPr/>
                    <a:lstStyle/>
                    <a:p>
                      <a:r>
                        <a:rPr lang="en-US" sz="1200">
                          <a:solidFill>
                            <a:schemeClr val="tx1"/>
                          </a:solidFill>
                          <a:latin typeface="Arial" panose="020B0604020202020204" pitchFamily="34" charset="0"/>
                          <a:cs typeface="Arial" panose="020B0604020202020204" pitchFamily="34" charset="0"/>
                        </a:rPr>
                        <a:t>GGU </a:t>
                      </a:r>
                    </a:p>
                  </a:txBody>
                  <a:tcPr marL="28977" marR="28977" marT="14489" marB="14489" anchor="ctr">
                    <a:lnL>
                      <a:noFill/>
                    </a:lnL>
                    <a:lnR>
                      <a:noFill/>
                    </a:lnR>
                    <a:lnT>
                      <a:noFill/>
                    </a:lnT>
                    <a:lnB>
                      <a:noFill/>
                    </a:lnB>
                  </a:tcPr>
                </a:tc>
                <a:tc rowSpan="4">
                  <a:txBody>
                    <a:bodyPr/>
                    <a:lstStyle/>
                    <a:p>
                      <a:r>
                        <a:rPr lang="en-US" sz="1200">
                          <a:solidFill>
                            <a:schemeClr val="tx1"/>
                          </a:solidFill>
                          <a:effectLst/>
                          <a:latin typeface="Arial" panose="020B0604020202020204" pitchFamily="34" charset="0"/>
                          <a:cs typeface="Arial" panose="020B0604020202020204" pitchFamily="34" charset="0"/>
                        </a:rPr>
                        <a:t>(Gly/G) </a:t>
                      </a:r>
                      <a:r>
                        <a:rPr lang="en-US" sz="1200">
                          <a:solidFill>
                            <a:schemeClr val="tx1"/>
                          </a:solidFill>
                          <a:effectLst/>
                          <a:latin typeface="Arial" panose="020B0604020202020204" pitchFamily="34" charset="0"/>
                          <a:cs typeface="Arial" panose="020B0604020202020204" pitchFamily="34" charset="0"/>
                          <a:hlinkClick r:id="rId22" tooltip="Glycine"/>
                        </a:rPr>
                        <a:t>Glycine</a:t>
                      </a:r>
                      <a:r>
                        <a:rPr lang="en-US" sz="1200">
                          <a:solidFill>
                            <a:schemeClr val="tx1"/>
                          </a:solidFill>
                          <a:effectLst/>
                          <a:latin typeface="Arial" panose="020B0604020202020204" pitchFamily="34" charset="0"/>
                          <a:cs typeface="Arial" panose="020B0604020202020204" pitchFamily="34" charset="0"/>
                        </a:rPr>
                        <a:t> </a:t>
                      </a:r>
                    </a:p>
                  </a:txBody>
                  <a:tcPr marL="28977" marR="28977" marT="14489" marB="14489" anchor="ctr">
                    <a:lnL>
                      <a:noFill/>
                    </a:lnL>
                    <a:lnR>
                      <a:noFill/>
                    </a:lnR>
                    <a:lnT>
                      <a:noFill/>
                    </a:lnT>
                    <a:lnB>
                      <a:noFill/>
                    </a:lnB>
                    <a:solidFill>
                      <a:srgbClr val="FFE75F"/>
                    </a:solidFill>
                  </a:tcPr>
                </a:tc>
                <a:tc>
                  <a:txBody>
                    <a:bodyPr/>
                    <a:lstStyle/>
                    <a:p>
                      <a:r>
                        <a:rPr lang="en-US" sz="1200" dirty="0">
                          <a:solidFill>
                            <a:schemeClr val="tx1"/>
                          </a:solidFill>
                          <a:latin typeface="Arial" panose="020B0604020202020204" pitchFamily="34" charset="0"/>
                          <a:cs typeface="Arial" panose="020B0604020202020204" pitchFamily="34" charset="0"/>
                        </a:rPr>
                        <a:t>U </a:t>
                      </a:r>
                    </a:p>
                  </a:txBody>
                  <a:tcPr marL="28977" marR="28977" marT="14489" marB="14489" anchor="ctr">
                    <a:lnL>
                      <a:noFill/>
                    </a:lnL>
                    <a:lnR>
                      <a:noFill/>
                    </a:lnR>
                    <a:lnT>
                      <a:noFill/>
                    </a:lnT>
                    <a:lnB>
                      <a:noFill/>
                    </a:lnB>
                  </a:tcPr>
                </a:tc>
              </a:tr>
              <a:tr h="347730">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GUC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GCC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GAC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GGC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dirty="0">
                          <a:solidFill>
                            <a:schemeClr val="tx1"/>
                          </a:solidFill>
                          <a:latin typeface="Arial" panose="020B0604020202020204" pitchFamily="34" charset="0"/>
                          <a:cs typeface="Arial" panose="020B0604020202020204" pitchFamily="34" charset="0"/>
                        </a:rPr>
                        <a:t>C </a:t>
                      </a:r>
                    </a:p>
                  </a:txBody>
                  <a:tcPr marL="28977" marR="28977" marT="14489" marB="14489" anchor="ctr">
                    <a:lnL>
                      <a:noFill/>
                    </a:lnL>
                    <a:lnR>
                      <a:noFill/>
                    </a:lnR>
                    <a:lnT>
                      <a:noFill/>
                    </a:lnT>
                    <a:lnB>
                      <a:noFill/>
                    </a:lnB>
                  </a:tcPr>
                </a:tc>
              </a:tr>
              <a:tr h="115910">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GUA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GCA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GAA </a:t>
                      </a:r>
                    </a:p>
                  </a:txBody>
                  <a:tcPr marL="28977" marR="28977" marT="14489" marB="14489" anchor="ctr">
                    <a:lnL>
                      <a:noFill/>
                    </a:lnL>
                    <a:lnR>
                      <a:noFill/>
                    </a:lnR>
                    <a:lnT>
                      <a:noFill/>
                    </a:lnT>
                    <a:lnB>
                      <a:noFill/>
                    </a:lnB>
                  </a:tcPr>
                </a:tc>
                <a:tc rowSpan="2">
                  <a:txBody>
                    <a:bodyPr/>
                    <a:lstStyle/>
                    <a:p>
                      <a:r>
                        <a:rPr lang="en-US" sz="1200">
                          <a:solidFill>
                            <a:schemeClr val="tx1"/>
                          </a:solidFill>
                          <a:effectLst/>
                          <a:latin typeface="Arial" panose="020B0604020202020204" pitchFamily="34" charset="0"/>
                          <a:cs typeface="Arial" panose="020B0604020202020204" pitchFamily="34" charset="0"/>
                        </a:rPr>
                        <a:t>(Glu/E) </a:t>
                      </a:r>
                      <a:r>
                        <a:rPr lang="en-US" sz="1200">
                          <a:solidFill>
                            <a:schemeClr val="tx1"/>
                          </a:solidFill>
                          <a:effectLst/>
                          <a:latin typeface="Arial" panose="020B0604020202020204" pitchFamily="34" charset="0"/>
                          <a:cs typeface="Arial" panose="020B0604020202020204" pitchFamily="34" charset="0"/>
                          <a:hlinkClick r:id="rId23" tooltip="Glutamic acid"/>
                        </a:rPr>
                        <a:t>Glutamic acid</a:t>
                      </a:r>
                      <a:r>
                        <a:rPr lang="en-US" sz="1200">
                          <a:solidFill>
                            <a:schemeClr val="tx1"/>
                          </a:solidFill>
                          <a:effectLst/>
                          <a:latin typeface="Arial" panose="020B0604020202020204" pitchFamily="34" charset="0"/>
                          <a:cs typeface="Arial" panose="020B0604020202020204" pitchFamily="34" charset="0"/>
                        </a:rPr>
                        <a:t> </a:t>
                      </a:r>
                    </a:p>
                  </a:txBody>
                  <a:tcPr marL="28977" marR="28977" marT="14489" marB="14489" anchor="ctr">
                    <a:lnL>
                      <a:noFill/>
                    </a:lnL>
                    <a:lnR>
                      <a:noFill/>
                    </a:lnR>
                    <a:lnT>
                      <a:noFill/>
                    </a:lnT>
                    <a:lnB>
                      <a:noFill/>
                    </a:lnB>
                    <a:solidFill>
                      <a:srgbClr val="F8B7D3"/>
                    </a:solidFill>
                  </a:tcPr>
                </a:tc>
                <a:tc>
                  <a:txBody>
                    <a:bodyPr/>
                    <a:lstStyle/>
                    <a:p>
                      <a:r>
                        <a:rPr lang="en-US" sz="1200">
                          <a:solidFill>
                            <a:schemeClr val="tx1"/>
                          </a:solidFill>
                          <a:latin typeface="Arial" panose="020B0604020202020204" pitchFamily="34" charset="0"/>
                          <a:cs typeface="Arial" panose="020B0604020202020204" pitchFamily="34" charset="0"/>
                        </a:rPr>
                        <a:t>GGA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dirty="0">
                          <a:solidFill>
                            <a:schemeClr val="tx1"/>
                          </a:solidFill>
                          <a:latin typeface="Arial" panose="020B0604020202020204" pitchFamily="34" charset="0"/>
                          <a:cs typeface="Arial" panose="020B0604020202020204" pitchFamily="34" charset="0"/>
                        </a:rPr>
                        <a:t>A </a:t>
                      </a:r>
                    </a:p>
                  </a:txBody>
                  <a:tcPr marL="28977" marR="28977" marT="14489" marB="14489" anchor="ctr">
                    <a:lnL>
                      <a:noFill/>
                    </a:lnL>
                    <a:lnR>
                      <a:noFill/>
                    </a:lnR>
                    <a:lnT>
                      <a:noFill/>
                    </a:lnT>
                    <a:lnB>
                      <a:noFill/>
                    </a:lnB>
                  </a:tcPr>
                </a:tc>
              </a:tr>
              <a:tr h="347730">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GUG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GCG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GAG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a:solidFill>
                            <a:schemeClr val="tx1"/>
                          </a:solidFill>
                          <a:latin typeface="Arial" panose="020B0604020202020204" pitchFamily="34" charset="0"/>
                          <a:cs typeface="Arial" panose="020B0604020202020204" pitchFamily="34" charset="0"/>
                        </a:rPr>
                        <a:t>GGG </a:t>
                      </a:r>
                    </a:p>
                  </a:txBody>
                  <a:tcPr marL="28977" marR="28977" marT="14489" marB="14489" anchor="ctr">
                    <a:lnL>
                      <a:noFill/>
                    </a:lnL>
                    <a:lnR>
                      <a:noFill/>
                    </a:lnR>
                    <a:lnT>
                      <a:noFill/>
                    </a:lnT>
                    <a:lnB>
                      <a:noFill/>
                    </a:lnB>
                  </a:tcPr>
                </a:tc>
                <a:tc vMerge="1">
                  <a:txBody>
                    <a:bodyPr/>
                    <a:lstStyle/>
                    <a:p>
                      <a:endParaRPr lang="en-US"/>
                    </a:p>
                  </a:txBody>
                  <a:tcPr/>
                </a:tc>
                <a:tc>
                  <a:txBody>
                    <a:bodyPr/>
                    <a:lstStyle/>
                    <a:p>
                      <a:r>
                        <a:rPr lang="en-US" sz="1200" dirty="0">
                          <a:solidFill>
                            <a:schemeClr val="tx1"/>
                          </a:solidFill>
                          <a:latin typeface="Arial" panose="020B0604020202020204" pitchFamily="34" charset="0"/>
                          <a:cs typeface="Arial" panose="020B0604020202020204" pitchFamily="34" charset="0"/>
                        </a:rPr>
                        <a:t>G </a:t>
                      </a:r>
                    </a:p>
                  </a:txBody>
                  <a:tcPr marL="28977" marR="28977" marT="14489" marB="14489" anchor="ctr">
                    <a:lnL>
                      <a:noFill/>
                    </a:lnL>
                    <a:lnR>
                      <a:noFill/>
                    </a:lnR>
                    <a:lnT>
                      <a:noFill/>
                    </a:lnT>
                    <a:lnB>
                      <a:noFill/>
                    </a:lnB>
                  </a:tcPr>
                </a:tc>
              </a:tr>
            </a:tbl>
          </a:graphicData>
        </a:graphic>
      </p:graphicFrame>
    </p:spTree>
    <p:extLst>
      <p:ext uri="{BB962C8B-B14F-4D97-AF65-F5344CB8AC3E}">
        <p14:creationId xmlns:p14="http://schemas.microsoft.com/office/powerpoint/2010/main" val="131693626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69002">
            <a:off x="539646" y="887906"/>
            <a:ext cx="7718235" cy="6108221"/>
          </a:xfrm>
          <a:prstGeom prst="rect">
            <a:avLst/>
          </a:prstGeom>
        </p:spPr>
      </p:pic>
      <p:sp>
        <p:nvSpPr>
          <p:cNvPr id="41986" name="Rectangle 2"/>
          <p:cNvSpPr>
            <a:spLocks noGrp="1" noChangeArrowheads="1"/>
          </p:cNvSpPr>
          <p:nvPr>
            <p:ph type="title"/>
          </p:nvPr>
        </p:nvSpPr>
        <p:spPr>
          <a:xfrm>
            <a:off x="685800" y="0"/>
            <a:ext cx="7772400" cy="1143000"/>
          </a:xfrm>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solidFill>
                  <a:schemeClr val="tx1"/>
                </a:solidFill>
                <a:latin typeface="Arial" charset="0"/>
              </a:rPr>
              <a:t>How do you make protein?</a:t>
            </a:r>
            <a:endParaRPr lang="en-US" altLang="en-US" dirty="0">
              <a:solidFill>
                <a:schemeClr val="tx1"/>
              </a:solidFill>
              <a:latin typeface="Arial" charset="0"/>
            </a:endParaRPr>
          </a:p>
        </p:txBody>
      </p:sp>
      <p:sp>
        <p:nvSpPr>
          <p:cNvPr id="8" name="TextBox 7"/>
          <p:cNvSpPr txBox="1"/>
          <p:nvPr/>
        </p:nvSpPr>
        <p:spPr>
          <a:xfrm>
            <a:off x="6561056" y="2498103"/>
            <a:ext cx="1133644" cy="646331"/>
          </a:xfrm>
          <a:prstGeom prst="rect">
            <a:avLst/>
          </a:prstGeom>
          <a:noFill/>
        </p:spPr>
        <p:txBody>
          <a:bodyPr wrap="none" rtlCol="0">
            <a:spAutoFit/>
          </a:bodyPr>
          <a:lstStyle/>
          <a:p>
            <a:r>
              <a:rPr lang="en-US" dirty="0" smtClean="0"/>
              <a:t>E. coli</a:t>
            </a:r>
          </a:p>
          <a:p>
            <a:r>
              <a:rPr lang="en-US" dirty="0" smtClean="0"/>
              <a:t>ribosome</a:t>
            </a:r>
            <a:endParaRPr lang="en-US" dirty="0"/>
          </a:p>
        </p:txBody>
      </p:sp>
      <p:sp>
        <p:nvSpPr>
          <p:cNvPr id="21" name="TextBox 20"/>
          <p:cNvSpPr txBox="1"/>
          <p:nvPr/>
        </p:nvSpPr>
        <p:spPr>
          <a:xfrm>
            <a:off x="6854858" y="6147847"/>
            <a:ext cx="1146468" cy="369332"/>
          </a:xfrm>
          <a:prstGeom prst="rect">
            <a:avLst/>
          </a:prstGeom>
          <a:noFill/>
        </p:spPr>
        <p:txBody>
          <a:bodyPr wrap="none" rtlCol="0">
            <a:spAutoFit/>
          </a:bodyPr>
          <a:lstStyle/>
          <a:p>
            <a:r>
              <a:rPr lang="en-US" dirty="0" smtClean="0"/>
              <a:t>lysozyme</a:t>
            </a:r>
            <a:endParaRPr lang="en-US" dirty="0"/>
          </a:p>
        </p:txBody>
      </p:sp>
    </p:spTree>
    <p:extLst>
      <p:ext uri="{BB962C8B-B14F-4D97-AF65-F5344CB8AC3E}">
        <p14:creationId xmlns:p14="http://schemas.microsoft.com/office/powerpoint/2010/main" val="5587583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304800"/>
            <a:ext cx="7772400" cy="1143000"/>
          </a:xfrm>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solidFill>
                  <a:schemeClr val="tx1"/>
                </a:solidFill>
                <a:latin typeface="Arial" charset="0"/>
              </a:rPr>
              <a:t>How do you make protein?</a:t>
            </a:r>
            <a:endParaRPr lang="en-US" altLang="en-US" dirty="0">
              <a:solidFill>
                <a:schemeClr val="tx1"/>
              </a:solidFill>
              <a:latin typeface="Arial" charset="0"/>
            </a:endParaRPr>
          </a:p>
        </p:txBody>
      </p:sp>
      <p:grpSp>
        <p:nvGrpSpPr>
          <p:cNvPr id="3" name="Group 2"/>
          <p:cNvGrpSpPr/>
          <p:nvPr/>
        </p:nvGrpSpPr>
        <p:grpSpPr>
          <a:xfrm>
            <a:off x="3810000" y="2057400"/>
            <a:ext cx="1524000" cy="685800"/>
            <a:chOff x="3810000" y="2057400"/>
            <a:chExt cx="1524000" cy="685800"/>
          </a:xfrm>
        </p:grpSpPr>
        <p:sp>
          <p:nvSpPr>
            <p:cNvPr id="41988" name="Rectangle 4"/>
            <p:cNvSpPr>
              <a:spLocks noChangeArrowheads="1"/>
            </p:cNvSpPr>
            <p:nvPr/>
          </p:nvSpPr>
          <p:spPr bwMode="auto">
            <a:xfrm>
              <a:off x="3810000" y="2057400"/>
              <a:ext cx="15240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41989" name="Text Box 5"/>
            <p:cNvSpPr txBox="1">
              <a:spLocks noChangeArrowheads="1"/>
            </p:cNvSpPr>
            <p:nvPr/>
          </p:nvSpPr>
          <p:spPr bwMode="auto">
            <a:xfrm>
              <a:off x="4140200" y="2286000"/>
              <a:ext cx="86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000000"/>
                  </a:solidFill>
                </a:rPr>
                <a:t>gene</a:t>
              </a:r>
            </a:p>
          </p:txBody>
        </p:sp>
      </p:grpSp>
      <p:grpSp>
        <p:nvGrpSpPr>
          <p:cNvPr id="2" name="Group 1"/>
          <p:cNvGrpSpPr/>
          <p:nvPr/>
        </p:nvGrpSpPr>
        <p:grpSpPr>
          <a:xfrm>
            <a:off x="2133600" y="2133600"/>
            <a:ext cx="1370013" cy="533400"/>
            <a:chOff x="2133600" y="2133600"/>
            <a:chExt cx="1370013" cy="533400"/>
          </a:xfrm>
        </p:grpSpPr>
        <p:sp>
          <p:nvSpPr>
            <p:cNvPr id="41990" name="Line 6"/>
            <p:cNvSpPr>
              <a:spLocks noChangeShapeType="1"/>
            </p:cNvSpPr>
            <p:nvPr/>
          </p:nvSpPr>
          <p:spPr bwMode="auto">
            <a:xfrm flipV="1">
              <a:off x="2133600" y="2133600"/>
              <a:ext cx="1370013" cy="1588"/>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5400" b="1">
                <a:solidFill>
                  <a:srgbClr val="000000"/>
                </a:solidFill>
              </a:endParaRPr>
            </a:p>
          </p:txBody>
        </p:sp>
        <p:sp>
          <p:nvSpPr>
            <p:cNvPr id="41991" name="Text Box 7"/>
            <p:cNvSpPr txBox="1">
              <a:spLocks noChangeArrowheads="1"/>
            </p:cNvSpPr>
            <p:nvPr/>
          </p:nvSpPr>
          <p:spPr bwMode="auto">
            <a:xfrm>
              <a:off x="2362200" y="2209800"/>
              <a:ext cx="828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rgbClr val="000000"/>
                  </a:solidFill>
                </a:rPr>
                <a:t>PCR</a:t>
              </a:r>
            </a:p>
          </p:txBody>
        </p:sp>
      </p:grpSp>
      <p:grpSp>
        <p:nvGrpSpPr>
          <p:cNvPr id="6" name="Group 5"/>
          <p:cNvGrpSpPr/>
          <p:nvPr/>
        </p:nvGrpSpPr>
        <p:grpSpPr>
          <a:xfrm>
            <a:off x="609600" y="4305300"/>
            <a:ext cx="1828800" cy="1981200"/>
            <a:chOff x="609600" y="4305300"/>
            <a:chExt cx="1828800" cy="1981200"/>
          </a:xfrm>
        </p:grpSpPr>
        <p:sp>
          <p:nvSpPr>
            <p:cNvPr id="41992" name="AutoShape 8"/>
            <p:cNvSpPr>
              <a:spLocks noChangeArrowheads="1"/>
            </p:cNvSpPr>
            <p:nvPr/>
          </p:nvSpPr>
          <p:spPr bwMode="auto">
            <a:xfrm>
              <a:off x="609600" y="4305300"/>
              <a:ext cx="1828800" cy="1981200"/>
            </a:xfrm>
            <a:custGeom>
              <a:avLst/>
              <a:gdLst>
                <a:gd name="G0" fmla="+- 1629 0 0"/>
                <a:gd name="G1" fmla="+- 21600 0 1629"/>
                <a:gd name="G2" fmla="+- 21600 0 1629"/>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29" y="10800"/>
                  </a:moveTo>
                  <a:cubicBezTo>
                    <a:pt x="1629" y="15865"/>
                    <a:pt x="5735" y="19971"/>
                    <a:pt x="10800" y="19971"/>
                  </a:cubicBezTo>
                  <a:cubicBezTo>
                    <a:pt x="15865" y="19971"/>
                    <a:pt x="19971" y="15865"/>
                    <a:pt x="19971" y="10800"/>
                  </a:cubicBezTo>
                  <a:cubicBezTo>
                    <a:pt x="19971" y="5735"/>
                    <a:pt x="15865" y="1629"/>
                    <a:pt x="10800" y="1629"/>
                  </a:cubicBezTo>
                  <a:cubicBezTo>
                    <a:pt x="5735" y="1629"/>
                    <a:pt x="1629" y="5735"/>
                    <a:pt x="1629" y="10800"/>
                  </a:cubicBezTo>
                  <a:close/>
                </a:path>
              </a:pathLst>
            </a:cu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41993" name="Text Box 9"/>
            <p:cNvSpPr txBox="1">
              <a:spLocks noChangeArrowheads="1"/>
            </p:cNvSpPr>
            <p:nvPr/>
          </p:nvSpPr>
          <p:spPr bwMode="auto">
            <a:xfrm>
              <a:off x="914400" y="5067300"/>
              <a:ext cx="1236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rgbClr val="000000"/>
                  </a:solidFill>
                </a:rPr>
                <a:t>plasmid</a:t>
              </a:r>
            </a:p>
          </p:txBody>
        </p:sp>
      </p:grpSp>
      <p:grpSp>
        <p:nvGrpSpPr>
          <p:cNvPr id="4" name="Group 3"/>
          <p:cNvGrpSpPr/>
          <p:nvPr/>
        </p:nvGrpSpPr>
        <p:grpSpPr>
          <a:xfrm>
            <a:off x="3962400" y="4876800"/>
            <a:ext cx="1905000" cy="838200"/>
            <a:chOff x="3962400" y="4876800"/>
            <a:chExt cx="1905000" cy="838200"/>
          </a:xfrm>
        </p:grpSpPr>
        <p:sp>
          <p:nvSpPr>
            <p:cNvPr id="41994" name="Oval 10"/>
            <p:cNvSpPr>
              <a:spLocks noChangeArrowheads="1"/>
            </p:cNvSpPr>
            <p:nvPr/>
          </p:nvSpPr>
          <p:spPr bwMode="auto">
            <a:xfrm>
              <a:off x="3962400" y="4876800"/>
              <a:ext cx="1905000" cy="838200"/>
            </a:xfrm>
            <a:prstGeom prst="ellipse">
              <a:avLst/>
            </a:prstGeom>
            <a:solidFill>
              <a:srgbClr val="993300"/>
            </a:solidFill>
            <a:ln w="76200">
              <a:solidFill>
                <a:srgbClr val="FF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41995" name="Text Box 11"/>
            <p:cNvSpPr txBox="1">
              <a:spLocks noChangeArrowheads="1"/>
            </p:cNvSpPr>
            <p:nvPr/>
          </p:nvSpPr>
          <p:spPr bwMode="auto">
            <a:xfrm>
              <a:off x="4419600" y="5067300"/>
              <a:ext cx="1014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000000"/>
                  </a:solidFill>
                </a:rPr>
                <a:t>E. coli</a:t>
              </a:r>
            </a:p>
          </p:txBody>
        </p:sp>
      </p:grpSp>
      <p:grpSp>
        <p:nvGrpSpPr>
          <p:cNvPr id="5" name="Group 4"/>
          <p:cNvGrpSpPr/>
          <p:nvPr/>
        </p:nvGrpSpPr>
        <p:grpSpPr>
          <a:xfrm>
            <a:off x="2590800" y="5334000"/>
            <a:ext cx="1255673" cy="907197"/>
            <a:chOff x="2590800" y="5334000"/>
            <a:chExt cx="1255673" cy="907197"/>
          </a:xfrm>
        </p:grpSpPr>
        <p:sp>
          <p:nvSpPr>
            <p:cNvPr id="41996" name="Line 12"/>
            <p:cNvSpPr>
              <a:spLocks noChangeShapeType="1"/>
            </p:cNvSpPr>
            <p:nvPr/>
          </p:nvSpPr>
          <p:spPr bwMode="auto">
            <a:xfrm flipH="1" flipV="1">
              <a:off x="2590800" y="5334000"/>
              <a:ext cx="12192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5400" b="1">
                <a:solidFill>
                  <a:srgbClr val="000000"/>
                </a:solidFill>
              </a:endParaRPr>
            </a:p>
          </p:txBody>
        </p:sp>
        <p:sp>
          <p:nvSpPr>
            <p:cNvPr id="41997" name="Text Box 13"/>
            <p:cNvSpPr txBox="1">
              <a:spLocks noChangeArrowheads="1"/>
            </p:cNvSpPr>
            <p:nvPr/>
          </p:nvSpPr>
          <p:spPr bwMode="auto">
            <a:xfrm>
              <a:off x="2738477" y="5410200"/>
              <a:ext cx="110799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DNA</a:t>
              </a:r>
            </a:p>
            <a:p>
              <a:pPr algn="ctr"/>
              <a:r>
                <a:rPr lang="en-US" altLang="en-US" sz="2400">
                  <a:solidFill>
                    <a:srgbClr val="000000"/>
                  </a:solidFill>
                </a:rPr>
                <a:t>extract</a:t>
              </a:r>
            </a:p>
          </p:txBody>
        </p:sp>
      </p:grpSp>
      <p:pic>
        <p:nvPicPr>
          <p:cNvPr id="14" name="Picture 4" descr="http://jonlieffmd.com/wp-content/uploads/2013/10/FEATURE-of-Human-and-DNA-.jpg"/>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contrast="58000"/>
                    </a14:imgEffect>
                  </a14:imgLayer>
                </a14:imgProps>
              </a:ext>
              <a:ext uri="{28A0092B-C50C-407E-A947-70E740481C1C}">
                <a14:useLocalDpi xmlns:a14="http://schemas.microsoft.com/office/drawing/2010/main"/>
              </a:ext>
            </a:extLst>
          </a:blip>
          <a:srcRect/>
          <a:stretch>
            <a:fillRect/>
          </a:stretch>
        </p:blipFill>
        <p:spPr bwMode="auto">
          <a:xfrm>
            <a:off x="415456" y="1645119"/>
            <a:ext cx="1600015" cy="1608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6306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304800"/>
            <a:ext cx="7772400" cy="1143000"/>
          </a:xfrm>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solidFill>
                  <a:schemeClr val="tx1"/>
                </a:solidFill>
                <a:latin typeface="Arial" charset="0"/>
              </a:rPr>
              <a:t>How do you make protein?</a:t>
            </a:r>
            <a:endParaRPr lang="en-US" altLang="en-US" dirty="0">
              <a:solidFill>
                <a:schemeClr val="tx1"/>
              </a:solidFill>
              <a:latin typeface="Arial" charset="0"/>
            </a:endParaRPr>
          </a:p>
        </p:txBody>
      </p:sp>
      <p:sp>
        <p:nvSpPr>
          <p:cNvPr id="39940" name="Rectangle 4"/>
          <p:cNvSpPr>
            <a:spLocks noChangeArrowheads="1"/>
          </p:cNvSpPr>
          <p:nvPr/>
        </p:nvSpPr>
        <p:spPr bwMode="auto">
          <a:xfrm>
            <a:off x="3810000" y="2057400"/>
            <a:ext cx="15240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39941" name="Text Box 5"/>
          <p:cNvSpPr txBox="1">
            <a:spLocks noChangeArrowheads="1"/>
          </p:cNvSpPr>
          <p:nvPr/>
        </p:nvSpPr>
        <p:spPr bwMode="auto">
          <a:xfrm>
            <a:off x="4140200" y="2286000"/>
            <a:ext cx="86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000000"/>
                </a:solidFill>
              </a:rPr>
              <a:t>gene</a:t>
            </a:r>
          </a:p>
        </p:txBody>
      </p:sp>
      <p:sp>
        <p:nvSpPr>
          <p:cNvPr id="39942" name="Line 6"/>
          <p:cNvSpPr>
            <a:spLocks noChangeShapeType="1"/>
          </p:cNvSpPr>
          <p:nvPr/>
        </p:nvSpPr>
        <p:spPr bwMode="auto">
          <a:xfrm flipV="1">
            <a:off x="2133600" y="2133600"/>
            <a:ext cx="1370013" cy="1588"/>
          </a:xfrm>
          <a:prstGeom prst="line">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5400" b="1">
              <a:solidFill>
                <a:srgbClr val="000000"/>
              </a:solidFill>
            </a:endParaRPr>
          </a:p>
        </p:txBody>
      </p:sp>
      <p:sp>
        <p:nvSpPr>
          <p:cNvPr id="39943" name="Text Box 7"/>
          <p:cNvSpPr txBox="1">
            <a:spLocks noChangeArrowheads="1"/>
          </p:cNvSpPr>
          <p:nvPr/>
        </p:nvSpPr>
        <p:spPr bwMode="auto">
          <a:xfrm>
            <a:off x="2362200" y="2209800"/>
            <a:ext cx="828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000000"/>
                </a:solidFill>
              </a:rPr>
              <a:t>PCR</a:t>
            </a:r>
          </a:p>
        </p:txBody>
      </p:sp>
      <p:sp>
        <p:nvSpPr>
          <p:cNvPr id="39944" name="AutoShape 8"/>
          <p:cNvSpPr>
            <a:spLocks noChangeArrowheads="1"/>
          </p:cNvSpPr>
          <p:nvPr/>
        </p:nvSpPr>
        <p:spPr bwMode="auto">
          <a:xfrm>
            <a:off x="609600" y="4305300"/>
            <a:ext cx="1828800" cy="1981200"/>
          </a:xfrm>
          <a:custGeom>
            <a:avLst/>
            <a:gdLst>
              <a:gd name="G0" fmla="+- 1629 0 0"/>
              <a:gd name="G1" fmla="+- 21600 0 1629"/>
              <a:gd name="G2" fmla="+- 21600 0 1629"/>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29" y="10800"/>
                </a:moveTo>
                <a:cubicBezTo>
                  <a:pt x="1629" y="15865"/>
                  <a:pt x="5735" y="19971"/>
                  <a:pt x="10800" y="19971"/>
                </a:cubicBezTo>
                <a:cubicBezTo>
                  <a:pt x="15865" y="19971"/>
                  <a:pt x="19971" y="15865"/>
                  <a:pt x="19971" y="10800"/>
                </a:cubicBezTo>
                <a:cubicBezTo>
                  <a:pt x="19971" y="5735"/>
                  <a:pt x="15865" y="1629"/>
                  <a:pt x="10800" y="1629"/>
                </a:cubicBezTo>
                <a:cubicBezTo>
                  <a:pt x="5735" y="1629"/>
                  <a:pt x="1629" y="5735"/>
                  <a:pt x="1629" y="10800"/>
                </a:cubicBezTo>
                <a:close/>
              </a:path>
            </a:pathLst>
          </a:cu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39945" name="Text Box 9"/>
          <p:cNvSpPr txBox="1">
            <a:spLocks noChangeArrowheads="1"/>
          </p:cNvSpPr>
          <p:nvPr/>
        </p:nvSpPr>
        <p:spPr bwMode="auto">
          <a:xfrm>
            <a:off x="914400" y="5067300"/>
            <a:ext cx="1236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000000"/>
                </a:solidFill>
              </a:rPr>
              <a:t>plasmid</a:t>
            </a:r>
          </a:p>
        </p:txBody>
      </p:sp>
      <p:sp>
        <p:nvSpPr>
          <p:cNvPr id="39947" name="Line 11"/>
          <p:cNvSpPr>
            <a:spLocks noChangeShapeType="1"/>
          </p:cNvSpPr>
          <p:nvPr/>
        </p:nvSpPr>
        <p:spPr bwMode="auto">
          <a:xfrm flipV="1">
            <a:off x="2514600" y="5295900"/>
            <a:ext cx="838200" cy="1588"/>
          </a:xfrm>
          <a:prstGeom prst="line">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5400" b="1">
              <a:solidFill>
                <a:srgbClr val="000000"/>
              </a:solidFill>
            </a:endParaRPr>
          </a:p>
        </p:txBody>
      </p:sp>
      <p:sp>
        <p:nvSpPr>
          <p:cNvPr id="39948" name="AutoShape 12"/>
          <p:cNvSpPr>
            <a:spLocks noChangeArrowheads="1"/>
          </p:cNvSpPr>
          <p:nvPr/>
        </p:nvSpPr>
        <p:spPr bwMode="auto">
          <a:xfrm>
            <a:off x="3429000" y="4114800"/>
            <a:ext cx="2286000" cy="2362200"/>
          </a:xfrm>
          <a:custGeom>
            <a:avLst/>
            <a:gdLst>
              <a:gd name="G0" fmla="+- 1629 0 0"/>
              <a:gd name="G1" fmla="+- 21600 0 1629"/>
              <a:gd name="G2" fmla="+- 21600 0 1629"/>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29" y="10800"/>
                </a:moveTo>
                <a:cubicBezTo>
                  <a:pt x="1629" y="15865"/>
                  <a:pt x="5735" y="19971"/>
                  <a:pt x="10800" y="19971"/>
                </a:cubicBezTo>
                <a:cubicBezTo>
                  <a:pt x="15865" y="19971"/>
                  <a:pt x="19971" y="15865"/>
                  <a:pt x="19971" y="10800"/>
                </a:cubicBezTo>
                <a:cubicBezTo>
                  <a:pt x="19971" y="5735"/>
                  <a:pt x="15865" y="1629"/>
                  <a:pt x="10800" y="1629"/>
                </a:cubicBezTo>
                <a:cubicBezTo>
                  <a:pt x="5735" y="1629"/>
                  <a:pt x="1629" y="5735"/>
                  <a:pt x="1629" y="10800"/>
                </a:cubicBezTo>
                <a:close/>
              </a:path>
            </a:pathLst>
          </a:cu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39949" name="AutoShape 13"/>
          <p:cNvSpPr>
            <a:spLocks noChangeArrowheads="1"/>
          </p:cNvSpPr>
          <p:nvPr/>
        </p:nvSpPr>
        <p:spPr bwMode="auto">
          <a:xfrm>
            <a:off x="3429000" y="4114800"/>
            <a:ext cx="2286000" cy="2362200"/>
          </a:xfrm>
          <a:custGeom>
            <a:avLst/>
            <a:gdLst>
              <a:gd name="G0" fmla="+- 9157 0 0"/>
              <a:gd name="G1" fmla="+- -8655339 0 0"/>
              <a:gd name="G2" fmla="+- 0 0 -8655339"/>
              <a:gd name="T0" fmla="*/ 0 256 1"/>
              <a:gd name="T1" fmla="*/ 180 256 1"/>
              <a:gd name="G3" fmla="+- -8655339 T0 T1"/>
              <a:gd name="T2" fmla="*/ 0 256 1"/>
              <a:gd name="T3" fmla="*/ 90 256 1"/>
              <a:gd name="G4" fmla="+- -8655339 T2 T3"/>
              <a:gd name="G5" fmla="*/ G4 2 1"/>
              <a:gd name="T4" fmla="*/ 90 256 1"/>
              <a:gd name="T5" fmla="*/ 0 256 1"/>
              <a:gd name="G6" fmla="+- -8655339 T4 T5"/>
              <a:gd name="G7" fmla="*/ G6 2 1"/>
              <a:gd name="G8" fmla="abs -8655339"/>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57"/>
              <a:gd name="G18" fmla="*/ 9157 1 2"/>
              <a:gd name="G19" fmla="+- G18 5400 0"/>
              <a:gd name="G20" fmla="cos G19 -8655339"/>
              <a:gd name="G21" fmla="sin G19 -8655339"/>
              <a:gd name="G22" fmla="+- G20 10800 0"/>
              <a:gd name="G23" fmla="+- G21 10800 0"/>
              <a:gd name="G24" fmla="+- 10800 0 G20"/>
              <a:gd name="G25" fmla="+- 9157 10800 0"/>
              <a:gd name="G26" fmla="?: G9 G17 G25"/>
              <a:gd name="G27" fmla="?: G9 0 21600"/>
              <a:gd name="G28" fmla="cos 10800 -8655339"/>
              <a:gd name="G29" fmla="sin 10800 -8655339"/>
              <a:gd name="G30" fmla="sin 9157 -8655339"/>
              <a:gd name="G31" fmla="+- G28 10800 0"/>
              <a:gd name="G32" fmla="+- G29 10800 0"/>
              <a:gd name="G33" fmla="+- G30 10800 0"/>
              <a:gd name="G34" fmla="?: G4 0 G31"/>
              <a:gd name="G35" fmla="?: -8655339 G34 0"/>
              <a:gd name="G36" fmla="?: G6 G35 G31"/>
              <a:gd name="G37" fmla="+- 21600 0 G36"/>
              <a:gd name="G38" fmla="?: G4 0 G33"/>
              <a:gd name="G39" fmla="?: -8655339 G38 G32"/>
              <a:gd name="G40" fmla="?: G6 G39 0"/>
              <a:gd name="G41" fmla="?: G4 G32 21600"/>
              <a:gd name="G42" fmla="?: G6 G41 G33"/>
              <a:gd name="T12" fmla="*/ 10800 w 21600"/>
              <a:gd name="T13" fmla="*/ 0 h 21600"/>
              <a:gd name="T14" fmla="*/ 4113 w 21600"/>
              <a:gd name="T15" fmla="*/ 3392 h 21600"/>
              <a:gd name="T16" fmla="*/ 10800 w 21600"/>
              <a:gd name="T17" fmla="*/ 1643 h 21600"/>
              <a:gd name="T18" fmla="*/ 17487 w 21600"/>
              <a:gd name="T19" fmla="*/ 3392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4664" y="4002"/>
                </a:moveTo>
                <a:cubicBezTo>
                  <a:pt x="6347" y="2483"/>
                  <a:pt x="8533" y="1642"/>
                  <a:pt x="10800" y="1643"/>
                </a:cubicBezTo>
                <a:cubicBezTo>
                  <a:pt x="13066" y="1643"/>
                  <a:pt x="15252" y="2483"/>
                  <a:pt x="16935" y="4002"/>
                </a:cubicBezTo>
                <a:lnTo>
                  <a:pt x="18036" y="2782"/>
                </a:lnTo>
                <a:cubicBezTo>
                  <a:pt x="16051" y="991"/>
                  <a:pt x="13473" y="-1"/>
                  <a:pt x="10799" y="0"/>
                </a:cubicBezTo>
                <a:cubicBezTo>
                  <a:pt x="8126" y="0"/>
                  <a:pt x="5548" y="991"/>
                  <a:pt x="3563" y="2782"/>
                </a:cubicBezTo>
                <a:close/>
              </a:path>
            </a:pathLst>
          </a:custGeom>
          <a:solidFill>
            <a:schemeClr val="bg1"/>
          </a:solidFill>
          <a:ln w="38100">
            <a:solidFill>
              <a:schemeClr val="bg1"/>
            </a:solidFill>
            <a:miter lim="800000"/>
            <a:headEnd/>
            <a:tailEnd/>
          </a:ln>
          <a:effectLst/>
        </p:spPr>
        <p:txBody>
          <a:bodyPr wrap="none" anchor="ctr"/>
          <a:lstStyle/>
          <a:p>
            <a:pPr algn="ctr"/>
            <a:endParaRPr lang="en-US" sz="5400" b="1">
              <a:solidFill>
                <a:srgbClr val="000000"/>
              </a:solidFill>
            </a:endParaRPr>
          </a:p>
        </p:txBody>
      </p:sp>
      <p:sp>
        <p:nvSpPr>
          <p:cNvPr id="39950" name="Text Box 14"/>
          <p:cNvSpPr txBox="1">
            <a:spLocks noChangeArrowheads="1"/>
          </p:cNvSpPr>
          <p:nvPr/>
        </p:nvSpPr>
        <p:spPr bwMode="auto">
          <a:xfrm>
            <a:off x="3947478" y="4884738"/>
            <a:ext cx="124745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cut</a:t>
            </a:r>
          </a:p>
          <a:p>
            <a:pPr algn="ctr"/>
            <a:r>
              <a:rPr lang="en-US" altLang="en-US" sz="2400">
                <a:solidFill>
                  <a:srgbClr val="000000"/>
                </a:solidFill>
              </a:rPr>
              <a:t>plasmid</a:t>
            </a:r>
          </a:p>
        </p:txBody>
      </p:sp>
      <p:sp>
        <p:nvSpPr>
          <p:cNvPr id="14" name="Line 8"/>
          <p:cNvSpPr>
            <a:spLocks noChangeShapeType="1"/>
          </p:cNvSpPr>
          <p:nvPr/>
        </p:nvSpPr>
        <p:spPr bwMode="auto">
          <a:xfrm flipV="1">
            <a:off x="2133600" y="2133600"/>
            <a:ext cx="1370013" cy="1588"/>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5400" b="1">
              <a:solidFill>
                <a:srgbClr val="000000"/>
              </a:solidFill>
            </a:endParaRPr>
          </a:p>
        </p:txBody>
      </p:sp>
      <p:sp>
        <p:nvSpPr>
          <p:cNvPr id="16" name="Line 13"/>
          <p:cNvSpPr>
            <a:spLocks noChangeShapeType="1"/>
          </p:cNvSpPr>
          <p:nvPr/>
        </p:nvSpPr>
        <p:spPr bwMode="auto">
          <a:xfrm flipV="1">
            <a:off x="2514600" y="5295900"/>
            <a:ext cx="838200" cy="1588"/>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5400" b="1">
              <a:solidFill>
                <a:srgbClr val="000000"/>
              </a:solidFill>
            </a:endParaRPr>
          </a:p>
        </p:txBody>
      </p:sp>
      <p:pic>
        <p:nvPicPr>
          <p:cNvPr id="19" name="Picture 4" descr="http://jonlieffmd.com/wp-content/uploads/2013/10/FEATURE-of-Human-and-DNA-.jpg"/>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contrast="58000"/>
                    </a14:imgEffect>
                  </a14:imgLayer>
                </a14:imgProps>
              </a:ext>
              <a:ext uri="{28A0092B-C50C-407E-A947-70E740481C1C}">
                <a14:useLocalDpi xmlns:a14="http://schemas.microsoft.com/office/drawing/2010/main"/>
              </a:ext>
            </a:extLst>
          </a:blip>
          <a:srcRect/>
          <a:stretch>
            <a:fillRect/>
          </a:stretch>
        </p:blipFill>
        <p:spPr bwMode="auto">
          <a:xfrm>
            <a:off x="415456" y="1645119"/>
            <a:ext cx="1600015" cy="1608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9798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2" name="Rectangle 4"/>
          <p:cNvSpPr>
            <a:spLocks noGrp="1" noChangeArrowheads="1"/>
          </p:cNvSpPr>
          <p:nvPr>
            <p:ph type="title"/>
          </p:nvPr>
        </p:nvSpPr>
        <p:spPr>
          <a:xfrm>
            <a:off x="685800" y="304800"/>
            <a:ext cx="7772400" cy="1143000"/>
          </a:xfrm>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solidFill>
                  <a:schemeClr val="tx1"/>
                </a:solidFill>
                <a:latin typeface="Arial" charset="0"/>
              </a:rPr>
              <a:t>How do you make protein?</a:t>
            </a:r>
            <a:endParaRPr lang="en-US" altLang="en-US" dirty="0">
              <a:solidFill>
                <a:schemeClr val="tx1"/>
              </a:solidFill>
              <a:latin typeface="Arial" charset="0"/>
            </a:endParaRPr>
          </a:p>
        </p:txBody>
      </p:sp>
      <p:sp>
        <p:nvSpPr>
          <p:cNvPr id="37894" name="Rectangle 6"/>
          <p:cNvSpPr>
            <a:spLocks noChangeArrowheads="1"/>
          </p:cNvSpPr>
          <p:nvPr/>
        </p:nvSpPr>
        <p:spPr bwMode="auto">
          <a:xfrm>
            <a:off x="3810000" y="2057400"/>
            <a:ext cx="15240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37895" name="Text Box 7"/>
          <p:cNvSpPr txBox="1">
            <a:spLocks noChangeArrowheads="1"/>
          </p:cNvSpPr>
          <p:nvPr/>
        </p:nvSpPr>
        <p:spPr bwMode="auto">
          <a:xfrm>
            <a:off x="4140200" y="2286000"/>
            <a:ext cx="86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000000"/>
                </a:solidFill>
              </a:rPr>
              <a:t>gene</a:t>
            </a:r>
          </a:p>
        </p:txBody>
      </p:sp>
      <p:sp>
        <p:nvSpPr>
          <p:cNvPr id="37896" name="Line 8"/>
          <p:cNvSpPr>
            <a:spLocks noChangeShapeType="1"/>
          </p:cNvSpPr>
          <p:nvPr/>
        </p:nvSpPr>
        <p:spPr bwMode="auto">
          <a:xfrm flipV="1">
            <a:off x="2133600" y="2133600"/>
            <a:ext cx="1370013" cy="1588"/>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5400" b="1">
              <a:solidFill>
                <a:srgbClr val="000000"/>
              </a:solidFill>
            </a:endParaRPr>
          </a:p>
        </p:txBody>
      </p:sp>
      <p:sp>
        <p:nvSpPr>
          <p:cNvPr id="37897" name="Text Box 9"/>
          <p:cNvSpPr txBox="1">
            <a:spLocks noChangeArrowheads="1"/>
          </p:cNvSpPr>
          <p:nvPr/>
        </p:nvSpPr>
        <p:spPr bwMode="auto">
          <a:xfrm>
            <a:off x="2362200" y="2209800"/>
            <a:ext cx="828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000000"/>
                </a:solidFill>
              </a:rPr>
              <a:t>PCR</a:t>
            </a:r>
          </a:p>
        </p:txBody>
      </p:sp>
      <p:sp>
        <p:nvSpPr>
          <p:cNvPr id="37898" name="AutoShape 10"/>
          <p:cNvSpPr>
            <a:spLocks noChangeArrowheads="1"/>
          </p:cNvSpPr>
          <p:nvPr/>
        </p:nvSpPr>
        <p:spPr bwMode="auto">
          <a:xfrm>
            <a:off x="609600" y="4305300"/>
            <a:ext cx="1828800" cy="1981200"/>
          </a:xfrm>
          <a:custGeom>
            <a:avLst/>
            <a:gdLst>
              <a:gd name="G0" fmla="+- 1629 0 0"/>
              <a:gd name="G1" fmla="+- 21600 0 1629"/>
              <a:gd name="G2" fmla="+- 21600 0 1629"/>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29" y="10800"/>
                </a:moveTo>
                <a:cubicBezTo>
                  <a:pt x="1629" y="15865"/>
                  <a:pt x="5735" y="19971"/>
                  <a:pt x="10800" y="19971"/>
                </a:cubicBezTo>
                <a:cubicBezTo>
                  <a:pt x="15865" y="19971"/>
                  <a:pt x="19971" y="15865"/>
                  <a:pt x="19971" y="10800"/>
                </a:cubicBezTo>
                <a:cubicBezTo>
                  <a:pt x="19971" y="5735"/>
                  <a:pt x="15865" y="1629"/>
                  <a:pt x="10800" y="1629"/>
                </a:cubicBezTo>
                <a:cubicBezTo>
                  <a:pt x="5735" y="1629"/>
                  <a:pt x="1629" y="5735"/>
                  <a:pt x="1629" y="10800"/>
                </a:cubicBezTo>
                <a:close/>
              </a:path>
            </a:pathLst>
          </a:cu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37899" name="Text Box 11"/>
          <p:cNvSpPr txBox="1">
            <a:spLocks noChangeArrowheads="1"/>
          </p:cNvSpPr>
          <p:nvPr/>
        </p:nvSpPr>
        <p:spPr bwMode="auto">
          <a:xfrm>
            <a:off x="914400" y="5067300"/>
            <a:ext cx="1236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000000"/>
                </a:solidFill>
              </a:rPr>
              <a:t>plasmid</a:t>
            </a:r>
          </a:p>
        </p:txBody>
      </p:sp>
      <p:sp>
        <p:nvSpPr>
          <p:cNvPr id="37900" name="Line 12"/>
          <p:cNvSpPr>
            <a:spLocks noChangeShapeType="1"/>
          </p:cNvSpPr>
          <p:nvPr/>
        </p:nvSpPr>
        <p:spPr bwMode="auto">
          <a:xfrm>
            <a:off x="4572000" y="2897188"/>
            <a:ext cx="0" cy="989012"/>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5400" b="1">
              <a:solidFill>
                <a:srgbClr val="000000"/>
              </a:solidFill>
            </a:endParaRPr>
          </a:p>
        </p:txBody>
      </p:sp>
      <p:sp>
        <p:nvSpPr>
          <p:cNvPr id="37901" name="Line 13"/>
          <p:cNvSpPr>
            <a:spLocks noChangeShapeType="1"/>
          </p:cNvSpPr>
          <p:nvPr/>
        </p:nvSpPr>
        <p:spPr bwMode="auto">
          <a:xfrm flipV="1">
            <a:off x="2514600" y="5295900"/>
            <a:ext cx="838200" cy="1588"/>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5400" b="1">
              <a:solidFill>
                <a:srgbClr val="000000"/>
              </a:solidFill>
            </a:endParaRPr>
          </a:p>
        </p:txBody>
      </p:sp>
      <p:sp>
        <p:nvSpPr>
          <p:cNvPr id="37902" name="AutoShape 14"/>
          <p:cNvSpPr>
            <a:spLocks noChangeArrowheads="1"/>
          </p:cNvSpPr>
          <p:nvPr/>
        </p:nvSpPr>
        <p:spPr bwMode="auto">
          <a:xfrm>
            <a:off x="3429000" y="4114800"/>
            <a:ext cx="2286000" cy="2362200"/>
          </a:xfrm>
          <a:custGeom>
            <a:avLst/>
            <a:gdLst>
              <a:gd name="G0" fmla="+- 1629 0 0"/>
              <a:gd name="G1" fmla="+- 21600 0 1629"/>
              <a:gd name="G2" fmla="+- 21600 0 1629"/>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29" y="10800"/>
                </a:moveTo>
                <a:cubicBezTo>
                  <a:pt x="1629" y="15865"/>
                  <a:pt x="5735" y="19971"/>
                  <a:pt x="10800" y="19971"/>
                </a:cubicBezTo>
                <a:cubicBezTo>
                  <a:pt x="15865" y="19971"/>
                  <a:pt x="19971" y="15865"/>
                  <a:pt x="19971" y="10800"/>
                </a:cubicBezTo>
                <a:cubicBezTo>
                  <a:pt x="19971" y="5735"/>
                  <a:pt x="15865" y="1629"/>
                  <a:pt x="10800" y="1629"/>
                </a:cubicBezTo>
                <a:cubicBezTo>
                  <a:pt x="5735" y="1629"/>
                  <a:pt x="1629" y="5735"/>
                  <a:pt x="1629" y="10800"/>
                </a:cubicBezTo>
                <a:close/>
              </a:path>
            </a:pathLst>
          </a:cu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37903" name="AutoShape 15"/>
          <p:cNvSpPr>
            <a:spLocks noChangeArrowheads="1"/>
          </p:cNvSpPr>
          <p:nvPr/>
        </p:nvSpPr>
        <p:spPr bwMode="auto">
          <a:xfrm>
            <a:off x="3429000" y="4114800"/>
            <a:ext cx="2286000" cy="2362200"/>
          </a:xfrm>
          <a:custGeom>
            <a:avLst/>
            <a:gdLst>
              <a:gd name="G0" fmla="+- 9157 0 0"/>
              <a:gd name="G1" fmla="+- -8655339 0 0"/>
              <a:gd name="G2" fmla="+- 0 0 -8655339"/>
              <a:gd name="T0" fmla="*/ 0 256 1"/>
              <a:gd name="T1" fmla="*/ 180 256 1"/>
              <a:gd name="G3" fmla="+- -8655339 T0 T1"/>
              <a:gd name="T2" fmla="*/ 0 256 1"/>
              <a:gd name="T3" fmla="*/ 90 256 1"/>
              <a:gd name="G4" fmla="+- -8655339 T2 T3"/>
              <a:gd name="G5" fmla="*/ G4 2 1"/>
              <a:gd name="T4" fmla="*/ 90 256 1"/>
              <a:gd name="T5" fmla="*/ 0 256 1"/>
              <a:gd name="G6" fmla="+- -8655339 T4 T5"/>
              <a:gd name="G7" fmla="*/ G6 2 1"/>
              <a:gd name="G8" fmla="abs -8655339"/>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57"/>
              <a:gd name="G18" fmla="*/ 9157 1 2"/>
              <a:gd name="G19" fmla="+- G18 5400 0"/>
              <a:gd name="G20" fmla="cos G19 -8655339"/>
              <a:gd name="G21" fmla="sin G19 -8655339"/>
              <a:gd name="G22" fmla="+- G20 10800 0"/>
              <a:gd name="G23" fmla="+- G21 10800 0"/>
              <a:gd name="G24" fmla="+- 10800 0 G20"/>
              <a:gd name="G25" fmla="+- 9157 10800 0"/>
              <a:gd name="G26" fmla="?: G9 G17 G25"/>
              <a:gd name="G27" fmla="?: G9 0 21600"/>
              <a:gd name="G28" fmla="cos 10800 -8655339"/>
              <a:gd name="G29" fmla="sin 10800 -8655339"/>
              <a:gd name="G30" fmla="sin 9157 -8655339"/>
              <a:gd name="G31" fmla="+- G28 10800 0"/>
              <a:gd name="G32" fmla="+- G29 10800 0"/>
              <a:gd name="G33" fmla="+- G30 10800 0"/>
              <a:gd name="G34" fmla="?: G4 0 G31"/>
              <a:gd name="G35" fmla="?: -8655339 G34 0"/>
              <a:gd name="G36" fmla="?: G6 G35 G31"/>
              <a:gd name="G37" fmla="+- 21600 0 G36"/>
              <a:gd name="G38" fmla="?: G4 0 G33"/>
              <a:gd name="G39" fmla="?: -8655339 G38 G32"/>
              <a:gd name="G40" fmla="?: G6 G39 0"/>
              <a:gd name="G41" fmla="?: G4 G32 21600"/>
              <a:gd name="G42" fmla="?: G6 G41 G33"/>
              <a:gd name="T12" fmla="*/ 10800 w 21600"/>
              <a:gd name="T13" fmla="*/ 0 h 21600"/>
              <a:gd name="T14" fmla="*/ 4113 w 21600"/>
              <a:gd name="T15" fmla="*/ 3392 h 21600"/>
              <a:gd name="T16" fmla="*/ 10800 w 21600"/>
              <a:gd name="T17" fmla="*/ 1643 h 21600"/>
              <a:gd name="T18" fmla="*/ 17487 w 21600"/>
              <a:gd name="T19" fmla="*/ 3392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4664" y="4002"/>
                </a:moveTo>
                <a:cubicBezTo>
                  <a:pt x="6347" y="2483"/>
                  <a:pt x="8533" y="1642"/>
                  <a:pt x="10800" y="1643"/>
                </a:cubicBezTo>
                <a:cubicBezTo>
                  <a:pt x="13066" y="1643"/>
                  <a:pt x="15252" y="2483"/>
                  <a:pt x="16935" y="4002"/>
                </a:cubicBezTo>
                <a:lnTo>
                  <a:pt x="18036" y="2782"/>
                </a:lnTo>
                <a:cubicBezTo>
                  <a:pt x="16051" y="991"/>
                  <a:pt x="13473" y="-1"/>
                  <a:pt x="10799" y="0"/>
                </a:cubicBezTo>
                <a:cubicBezTo>
                  <a:pt x="8126" y="0"/>
                  <a:pt x="5548" y="991"/>
                  <a:pt x="3563" y="2782"/>
                </a:cubicBez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37904" name="Text Box 16"/>
          <p:cNvSpPr txBox="1">
            <a:spLocks noChangeArrowheads="1"/>
          </p:cNvSpPr>
          <p:nvPr/>
        </p:nvSpPr>
        <p:spPr bwMode="auto">
          <a:xfrm>
            <a:off x="3631679" y="4884738"/>
            <a:ext cx="188064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recombinant</a:t>
            </a:r>
          </a:p>
          <a:p>
            <a:pPr algn="ctr"/>
            <a:r>
              <a:rPr lang="en-US" altLang="en-US" sz="2400">
                <a:solidFill>
                  <a:srgbClr val="000000"/>
                </a:solidFill>
              </a:rPr>
              <a:t>plasmid</a:t>
            </a:r>
          </a:p>
        </p:txBody>
      </p:sp>
      <p:grpSp>
        <p:nvGrpSpPr>
          <p:cNvPr id="3" name="Group 2"/>
          <p:cNvGrpSpPr/>
          <p:nvPr/>
        </p:nvGrpSpPr>
        <p:grpSpPr>
          <a:xfrm>
            <a:off x="6858000" y="4876800"/>
            <a:ext cx="1905000" cy="838200"/>
            <a:chOff x="6858000" y="4876800"/>
            <a:chExt cx="1905000" cy="838200"/>
          </a:xfrm>
        </p:grpSpPr>
        <p:sp>
          <p:nvSpPr>
            <p:cNvPr id="37906" name="Oval 18"/>
            <p:cNvSpPr>
              <a:spLocks noChangeArrowheads="1"/>
            </p:cNvSpPr>
            <p:nvPr/>
          </p:nvSpPr>
          <p:spPr bwMode="auto">
            <a:xfrm>
              <a:off x="6858000" y="4876800"/>
              <a:ext cx="1905000" cy="838200"/>
            </a:xfrm>
            <a:prstGeom prst="ellipse">
              <a:avLst/>
            </a:prstGeom>
            <a:solidFill>
              <a:srgbClr val="993300"/>
            </a:solidFill>
            <a:ln w="76200">
              <a:solidFill>
                <a:srgbClr val="FF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37907" name="Text Box 19"/>
            <p:cNvSpPr txBox="1">
              <a:spLocks noChangeArrowheads="1"/>
            </p:cNvSpPr>
            <p:nvPr/>
          </p:nvSpPr>
          <p:spPr bwMode="auto">
            <a:xfrm>
              <a:off x="7315200" y="5067300"/>
              <a:ext cx="1014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000000"/>
                  </a:solidFill>
                </a:rPr>
                <a:t>E. coli</a:t>
              </a:r>
            </a:p>
          </p:txBody>
        </p:sp>
      </p:grpSp>
      <p:grpSp>
        <p:nvGrpSpPr>
          <p:cNvPr id="4" name="Group 3"/>
          <p:cNvGrpSpPr/>
          <p:nvPr/>
        </p:nvGrpSpPr>
        <p:grpSpPr>
          <a:xfrm>
            <a:off x="6172200" y="1905000"/>
            <a:ext cx="2590800" cy="2819400"/>
            <a:chOff x="6172200" y="1905000"/>
            <a:chExt cx="2590800" cy="2819400"/>
          </a:xfrm>
        </p:grpSpPr>
        <p:sp>
          <p:nvSpPr>
            <p:cNvPr id="37890" name="Oval 2"/>
            <p:cNvSpPr>
              <a:spLocks noChangeArrowheads="1"/>
            </p:cNvSpPr>
            <p:nvPr/>
          </p:nvSpPr>
          <p:spPr bwMode="auto">
            <a:xfrm>
              <a:off x="6858000" y="1905000"/>
              <a:ext cx="1905000" cy="838200"/>
            </a:xfrm>
            <a:prstGeom prst="ellipse">
              <a:avLst/>
            </a:prstGeom>
            <a:solidFill>
              <a:srgbClr val="993300"/>
            </a:solidFill>
            <a:ln w="76200">
              <a:solidFill>
                <a:srgbClr val="FF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37891" name="Oval 3"/>
            <p:cNvSpPr>
              <a:spLocks noChangeArrowheads="1"/>
            </p:cNvSpPr>
            <p:nvPr/>
          </p:nvSpPr>
          <p:spPr bwMode="auto">
            <a:xfrm>
              <a:off x="6629400" y="2133600"/>
              <a:ext cx="1905000" cy="838200"/>
            </a:xfrm>
            <a:prstGeom prst="ellipse">
              <a:avLst/>
            </a:prstGeom>
            <a:solidFill>
              <a:srgbClr val="993300"/>
            </a:solidFill>
            <a:ln w="76200">
              <a:solidFill>
                <a:srgbClr val="FF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37908" name="Oval 20"/>
            <p:cNvSpPr>
              <a:spLocks noChangeArrowheads="1"/>
            </p:cNvSpPr>
            <p:nvPr/>
          </p:nvSpPr>
          <p:spPr bwMode="auto">
            <a:xfrm>
              <a:off x="6477000" y="2324100"/>
              <a:ext cx="1905000" cy="838200"/>
            </a:xfrm>
            <a:prstGeom prst="ellipse">
              <a:avLst/>
            </a:prstGeom>
            <a:solidFill>
              <a:srgbClr val="993300"/>
            </a:solidFill>
            <a:ln w="76200">
              <a:solidFill>
                <a:srgbClr val="FF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37909" name="Text Box 21"/>
            <p:cNvSpPr txBox="1">
              <a:spLocks noChangeArrowheads="1"/>
            </p:cNvSpPr>
            <p:nvPr/>
          </p:nvSpPr>
          <p:spPr bwMode="auto">
            <a:xfrm>
              <a:off x="6934200" y="2514600"/>
              <a:ext cx="1014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000000"/>
                  </a:solidFill>
                </a:rPr>
                <a:t>E. coli</a:t>
              </a:r>
            </a:p>
          </p:txBody>
        </p:sp>
        <p:sp>
          <p:nvSpPr>
            <p:cNvPr id="37910" name="Oval 22"/>
            <p:cNvSpPr>
              <a:spLocks noChangeArrowheads="1"/>
            </p:cNvSpPr>
            <p:nvPr/>
          </p:nvSpPr>
          <p:spPr bwMode="auto">
            <a:xfrm>
              <a:off x="6172200" y="2514600"/>
              <a:ext cx="1905000" cy="838200"/>
            </a:xfrm>
            <a:prstGeom prst="ellipse">
              <a:avLst/>
            </a:prstGeom>
            <a:solidFill>
              <a:srgbClr val="993300"/>
            </a:solidFill>
            <a:ln w="76200">
              <a:solidFill>
                <a:srgbClr val="FF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37911" name="Text Box 23"/>
            <p:cNvSpPr txBox="1">
              <a:spLocks noChangeArrowheads="1"/>
            </p:cNvSpPr>
            <p:nvPr/>
          </p:nvSpPr>
          <p:spPr bwMode="auto">
            <a:xfrm>
              <a:off x="6629400" y="2705100"/>
              <a:ext cx="1014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000000"/>
                  </a:solidFill>
                </a:rPr>
                <a:t>E. coli</a:t>
              </a:r>
            </a:p>
          </p:txBody>
        </p:sp>
        <p:sp>
          <p:nvSpPr>
            <p:cNvPr id="37912" name="Line 24"/>
            <p:cNvSpPr>
              <a:spLocks noChangeShapeType="1"/>
            </p:cNvSpPr>
            <p:nvPr/>
          </p:nvSpPr>
          <p:spPr bwMode="auto">
            <a:xfrm flipH="1" flipV="1">
              <a:off x="7696200" y="3505200"/>
              <a:ext cx="0" cy="12192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5400" b="1">
                <a:solidFill>
                  <a:srgbClr val="000000"/>
                </a:solidFill>
              </a:endParaRPr>
            </a:p>
          </p:txBody>
        </p:sp>
        <p:sp>
          <p:nvSpPr>
            <p:cNvPr id="37913" name="Text Box 25"/>
            <p:cNvSpPr txBox="1">
              <a:spLocks noChangeArrowheads="1"/>
            </p:cNvSpPr>
            <p:nvPr/>
          </p:nvSpPr>
          <p:spPr bwMode="auto">
            <a:xfrm>
              <a:off x="6553200" y="3962400"/>
              <a:ext cx="1100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000000"/>
                  </a:solidFill>
                </a:rPr>
                <a:t>growth</a:t>
              </a:r>
            </a:p>
          </p:txBody>
        </p:sp>
      </p:grpSp>
      <p:grpSp>
        <p:nvGrpSpPr>
          <p:cNvPr id="2" name="Group 1"/>
          <p:cNvGrpSpPr/>
          <p:nvPr/>
        </p:nvGrpSpPr>
        <p:grpSpPr>
          <a:xfrm>
            <a:off x="5638800" y="5295900"/>
            <a:ext cx="1471613" cy="723900"/>
            <a:chOff x="5638800" y="5295900"/>
            <a:chExt cx="1471613" cy="723900"/>
          </a:xfrm>
        </p:grpSpPr>
        <p:sp>
          <p:nvSpPr>
            <p:cNvPr id="37905" name="Line 17"/>
            <p:cNvSpPr>
              <a:spLocks noChangeShapeType="1"/>
            </p:cNvSpPr>
            <p:nvPr/>
          </p:nvSpPr>
          <p:spPr bwMode="auto">
            <a:xfrm flipV="1">
              <a:off x="5867400" y="5295900"/>
              <a:ext cx="838200" cy="1588"/>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5400" b="1">
                <a:solidFill>
                  <a:srgbClr val="000000"/>
                </a:solidFill>
              </a:endParaRPr>
            </a:p>
          </p:txBody>
        </p:sp>
        <p:sp>
          <p:nvSpPr>
            <p:cNvPr id="37914" name="Text Box 26"/>
            <p:cNvSpPr txBox="1">
              <a:spLocks noChangeArrowheads="1"/>
            </p:cNvSpPr>
            <p:nvPr/>
          </p:nvSpPr>
          <p:spPr bwMode="auto">
            <a:xfrm>
              <a:off x="5638800" y="5562600"/>
              <a:ext cx="1471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000000"/>
                  </a:solidFill>
                </a:rPr>
                <a:t>transform</a:t>
              </a:r>
            </a:p>
          </p:txBody>
        </p:sp>
      </p:grpSp>
      <p:pic>
        <p:nvPicPr>
          <p:cNvPr id="27" name="Picture 4" descr="http://jonlieffmd.com/wp-content/uploads/2013/10/FEATURE-of-Human-and-DNA-.jpg"/>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contrast="58000"/>
                    </a14:imgEffect>
                  </a14:imgLayer>
                </a14:imgProps>
              </a:ext>
              <a:ext uri="{28A0092B-C50C-407E-A947-70E740481C1C}">
                <a14:useLocalDpi xmlns:a14="http://schemas.microsoft.com/office/drawing/2010/main"/>
              </a:ext>
            </a:extLst>
          </a:blip>
          <a:srcRect/>
          <a:stretch>
            <a:fillRect/>
          </a:stretch>
        </p:blipFill>
        <p:spPr bwMode="auto">
          <a:xfrm>
            <a:off x="415456" y="1645119"/>
            <a:ext cx="1600015" cy="1608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6772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Oval 2"/>
          <p:cNvSpPr>
            <a:spLocks noChangeArrowheads="1"/>
          </p:cNvSpPr>
          <p:nvPr/>
        </p:nvSpPr>
        <p:spPr bwMode="auto">
          <a:xfrm>
            <a:off x="6858000" y="1905000"/>
            <a:ext cx="1905000" cy="838200"/>
          </a:xfrm>
          <a:prstGeom prst="ellipse">
            <a:avLst/>
          </a:prstGeom>
          <a:solidFill>
            <a:srgbClr val="993300"/>
          </a:solidFill>
          <a:ln w="76200">
            <a:solidFill>
              <a:srgbClr val="FF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46083" name="Oval 3"/>
          <p:cNvSpPr>
            <a:spLocks noChangeArrowheads="1"/>
          </p:cNvSpPr>
          <p:nvPr/>
        </p:nvSpPr>
        <p:spPr bwMode="auto">
          <a:xfrm>
            <a:off x="6629400" y="2133600"/>
            <a:ext cx="1905000" cy="838200"/>
          </a:xfrm>
          <a:prstGeom prst="ellipse">
            <a:avLst/>
          </a:prstGeom>
          <a:solidFill>
            <a:srgbClr val="993300"/>
          </a:solidFill>
          <a:ln w="76200">
            <a:solidFill>
              <a:srgbClr val="FF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46084" name="Rectangle 4"/>
          <p:cNvSpPr>
            <a:spLocks noGrp="1" noChangeArrowheads="1"/>
          </p:cNvSpPr>
          <p:nvPr>
            <p:ph type="title"/>
          </p:nvPr>
        </p:nvSpPr>
        <p:spPr>
          <a:xfrm>
            <a:off x="685800" y="304800"/>
            <a:ext cx="7772400" cy="1143000"/>
          </a:xfrm>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solidFill>
                  <a:schemeClr val="tx1"/>
                </a:solidFill>
                <a:latin typeface="Arial" charset="0"/>
              </a:rPr>
              <a:t>How do you make protein?</a:t>
            </a:r>
            <a:endParaRPr lang="en-US" altLang="en-US" dirty="0">
              <a:solidFill>
                <a:schemeClr val="tx1"/>
              </a:solidFill>
              <a:latin typeface="Arial" charset="0"/>
            </a:endParaRPr>
          </a:p>
        </p:txBody>
      </p:sp>
      <p:sp>
        <p:nvSpPr>
          <p:cNvPr id="46100" name="Oval 20"/>
          <p:cNvSpPr>
            <a:spLocks noChangeArrowheads="1"/>
          </p:cNvSpPr>
          <p:nvPr/>
        </p:nvSpPr>
        <p:spPr bwMode="auto">
          <a:xfrm>
            <a:off x="6477000" y="2324100"/>
            <a:ext cx="1905000" cy="838200"/>
          </a:xfrm>
          <a:prstGeom prst="ellipse">
            <a:avLst/>
          </a:prstGeom>
          <a:solidFill>
            <a:srgbClr val="993300"/>
          </a:solidFill>
          <a:ln w="76200">
            <a:solidFill>
              <a:srgbClr val="FF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46101" name="Text Box 21"/>
          <p:cNvSpPr txBox="1">
            <a:spLocks noChangeArrowheads="1"/>
          </p:cNvSpPr>
          <p:nvPr/>
        </p:nvSpPr>
        <p:spPr bwMode="auto">
          <a:xfrm>
            <a:off x="6934200" y="2514600"/>
            <a:ext cx="1014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000000"/>
                </a:solidFill>
              </a:rPr>
              <a:t>E. coli</a:t>
            </a:r>
          </a:p>
        </p:txBody>
      </p:sp>
      <p:sp>
        <p:nvSpPr>
          <p:cNvPr id="46102" name="Oval 22"/>
          <p:cNvSpPr>
            <a:spLocks noChangeArrowheads="1"/>
          </p:cNvSpPr>
          <p:nvPr/>
        </p:nvSpPr>
        <p:spPr bwMode="auto">
          <a:xfrm>
            <a:off x="6172200" y="2514600"/>
            <a:ext cx="1905000" cy="838200"/>
          </a:xfrm>
          <a:prstGeom prst="ellipse">
            <a:avLst/>
          </a:prstGeom>
          <a:solidFill>
            <a:srgbClr val="993300"/>
          </a:solidFill>
          <a:ln w="76200">
            <a:solidFill>
              <a:srgbClr val="FF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46103" name="Text Box 23"/>
          <p:cNvSpPr txBox="1">
            <a:spLocks noChangeArrowheads="1"/>
          </p:cNvSpPr>
          <p:nvPr/>
        </p:nvSpPr>
        <p:spPr bwMode="auto">
          <a:xfrm>
            <a:off x="6629400" y="2705100"/>
            <a:ext cx="1014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000000"/>
                </a:solidFill>
              </a:rPr>
              <a:t>E. coli</a:t>
            </a:r>
          </a:p>
        </p:txBody>
      </p:sp>
      <p:sp>
        <p:nvSpPr>
          <p:cNvPr id="46104" name="Line 24"/>
          <p:cNvSpPr>
            <a:spLocks noChangeShapeType="1"/>
          </p:cNvSpPr>
          <p:nvPr/>
        </p:nvSpPr>
        <p:spPr bwMode="auto">
          <a:xfrm flipH="1">
            <a:off x="3886200" y="3200400"/>
            <a:ext cx="2133600" cy="685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5400" b="1">
              <a:solidFill>
                <a:srgbClr val="000000"/>
              </a:solidFill>
            </a:endParaRPr>
          </a:p>
        </p:txBody>
      </p:sp>
      <p:sp>
        <p:nvSpPr>
          <p:cNvPr id="46105" name="Text Box 25"/>
          <p:cNvSpPr txBox="1">
            <a:spLocks noChangeArrowheads="1"/>
          </p:cNvSpPr>
          <p:nvPr/>
        </p:nvSpPr>
        <p:spPr bwMode="auto">
          <a:xfrm>
            <a:off x="5105400" y="3657600"/>
            <a:ext cx="777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000000"/>
                </a:solidFill>
              </a:rPr>
              <a:t>lysis</a:t>
            </a:r>
          </a:p>
        </p:txBody>
      </p:sp>
      <p:sp>
        <p:nvSpPr>
          <p:cNvPr id="46107" name="AutoShape 27"/>
          <p:cNvSpPr>
            <a:spLocks noChangeArrowheads="1"/>
          </p:cNvSpPr>
          <p:nvPr/>
        </p:nvSpPr>
        <p:spPr bwMode="auto">
          <a:xfrm>
            <a:off x="1295400" y="3733800"/>
            <a:ext cx="914400" cy="914400"/>
          </a:xfrm>
          <a:custGeom>
            <a:avLst/>
            <a:gdLst>
              <a:gd name="G0" fmla="+- 8517 0 0"/>
              <a:gd name="G1" fmla="+- -8106275 0 0"/>
              <a:gd name="G2" fmla="+- 0 0 -8106275"/>
              <a:gd name="T0" fmla="*/ 0 256 1"/>
              <a:gd name="T1" fmla="*/ 180 256 1"/>
              <a:gd name="G3" fmla="+- -8106275 T0 T1"/>
              <a:gd name="T2" fmla="*/ 0 256 1"/>
              <a:gd name="T3" fmla="*/ 90 256 1"/>
              <a:gd name="G4" fmla="+- -8106275 T2 T3"/>
              <a:gd name="G5" fmla="*/ G4 2 1"/>
              <a:gd name="T4" fmla="*/ 90 256 1"/>
              <a:gd name="T5" fmla="*/ 0 256 1"/>
              <a:gd name="G6" fmla="+- -8106275 T4 T5"/>
              <a:gd name="G7" fmla="*/ G6 2 1"/>
              <a:gd name="G8" fmla="abs -8106275"/>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517"/>
              <a:gd name="G18" fmla="*/ 8517 1 2"/>
              <a:gd name="G19" fmla="+- G18 5400 0"/>
              <a:gd name="G20" fmla="cos G19 -8106275"/>
              <a:gd name="G21" fmla="sin G19 -8106275"/>
              <a:gd name="G22" fmla="+- G20 10800 0"/>
              <a:gd name="G23" fmla="+- G21 10800 0"/>
              <a:gd name="G24" fmla="+- 10800 0 G20"/>
              <a:gd name="G25" fmla="+- 8517 10800 0"/>
              <a:gd name="G26" fmla="?: G9 G17 G25"/>
              <a:gd name="G27" fmla="?: G9 0 21600"/>
              <a:gd name="G28" fmla="cos 10800 -8106275"/>
              <a:gd name="G29" fmla="sin 10800 -8106275"/>
              <a:gd name="G30" fmla="sin 8517 -8106275"/>
              <a:gd name="G31" fmla="+- G28 10800 0"/>
              <a:gd name="G32" fmla="+- G29 10800 0"/>
              <a:gd name="G33" fmla="+- G30 10800 0"/>
              <a:gd name="G34" fmla="?: G4 0 G31"/>
              <a:gd name="G35" fmla="?: -8106275 G34 0"/>
              <a:gd name="G36" fmla="?: G6 G35 G31"/>
              <a:gd name="G37" fmla="+- 21600 0 G36"/>
              <a:gd name="G38" fmla="?: G4 0 G33"/>
              <a:gd name="G39" fmla="?: -8106275 G38 G32"/>
              <a:gd name="G40" fmla="?: G6 G39 0"/>
              <a:gd name="G41" fmla="?: G4 G32 21600"/>
              <a:gd name="G42" fmla="?: G6 G41 G33"/>
              <a:gd name="T12" fmla="*/ 10800 w 21600"/>
              <a:gd name="T13" fmla="*/ 0 h 21600"/>
              <a:gd name="T14" fmla="*/ 5441 w 21600"/>
              <a:gd name="T15" fmla="*/ 2763 h 21600"/>
              <a:gd name="T16" fmla="*/ 10800 w 21600"/>
              <a:gd name="T17" fmla="*/ 2283 h 21600"/>
              <a:gd name="T18" fmla="*/ 16159 w 21600"/>
              <a:gd name="T19" fmla="*/ 276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075" y="3713"/>
                </a:moveTo>
                <a:cubicBezTo>
                  <a:pt x="7474" y="2780"/>
                  <a:pt x="9118" y="2282"/>
                  <a:pt x="10800" y="2283"/>
                </a:cubicBezTo>
                <a:cubicBezTo>
                  <a:pt x="12481" y="2283"/>
                  <a:pt x="14125" y="2780"/>
                  <a:pt x="15524" y="3713"/>
                </a:cubicBezTo>
                <a:lnTo>
                  <a:pt x="16791" y="1814"/>
                </a:lnTo>
                <a:cubicBezTo>
                  <a:pt x="15016" y="631"/>
                  <a:pt x="12932" y="-1"/>
                  <a:pt x="10799" y="0"/>
                </a:cubicBezTo>
                <a:cubicBezTo>
                  <a:pt x="8667" y="0"/>
                  <a:pt x="6583" y="631"/>
                  <a:pt x="4808" y="1814"/>
                </a:cubicBezTo>
                <a:close/>
              </a:path>
            </a:pathLst>
          </a:cu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46108" name="AutoShape 28"/>
          <p:cNvSpPr>
            <a:spLocks noChangeArrowheads="1"/>
          </p:cNvSpPr>
          <p:nvPr/>
        </p:nvSpPr>
        <p:spPr bwMode="auto">
          <a:xfrm rot="3360000">
            <a:off x="990600" y="4343400"/>
            <a:ext cx="914400" cy="914400"/>
          </a:xfrm>
          <a:custGeom>
            <a:avLst/>
            <a:gdLst>
              <a:gd name="G0" fmla="+- 8517 0 0"/>
              <a:gd name="G1" fmla="+- -8106275 0 0"/>
              <a:gd name="G2" fmla="+- 0 0 -8106275"/>
              <a:gd name="T0" fmla="*/ 0 256 1"/>
              <a:gd name="T1" fmla="*/ 180 256 1"/>
              <a:gd name="G3" fmla="+- -8106275 T0 T1"/>
              <a:gd name="T2" fmla="*/ 0 256 1"/>
              <a:gd name="T3" fmla="*/ 90 256 1"/>
              <a:gd name="G4" fmla="+- -8106275 T2 T3"/>
              <a:gd name="G5" fmla="*/ G4 2 1"/>
              <a:gd name="T4" fmla="*/ 90 256 1"/>
              <a:gd name="T5" fmla="*/ 0 256 1"/>
              <a:gd name="G6" fmla="+- -8106275 T4 T5"/>
              <a:gd name="G7" fmla="*/ G6 2 1"/>
              <a:gd name="G8" fmla="abs -8106275"/>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517"/>
              <a:gd name="G18" fmla="*/ 8517 1 2"/>
              <a:gd name="G19" fmla="+- G18 5400 0"/>
              <a:gd name="G20" fmla="cos G19 -8106275"/>
              <a:gd name="G21" fmla="sin G19 -8106275"/>
              <a:gd name="G22" fmla="+- G20 10800 0"/>
              <a:gd name="G23" fmla="+- G21 10800 0"/>
              <a:gd name="G24" fmla="+- 10800 0 G20"/>
              <a:gd name="G25" fmla="+- 8517 10800 0"/>
              <a:gd name="G26" fmla="?: G9 G17 G25"/>
              <a:gd name="G27" fmla="?: G9 0 21600"/>
              <a:gd name="G28" fmla="cos 10800 -8106275"/>
              <a:gd name="G29" fmla="sin 10800 -8106275"/>
              <a:gd name="G30" fmla="sin 8517 -8106275"/>
              <a:gd name="G31" fmla="+- G28 10800 0"/>
              <a:gd name="G32" fmla="+- G29 10800 0"/>
              <a:gd name="G33" fmla="+- G30 10800 0"/>
              <a:gd name="G34" fmla="?: G4 0 G31"/>
              <a:gd name="G35" fmla="?: -8106275 G34 0"/>
              <a:gd name="G36" fmla="?: G6 G35 G31"/>
              <a:gd name="G37" fmla="+- 21600 0 G36"/>
              <a:gd name="G38" fmla="?: G4 0 G33"/>
              <a:gd name="G39" fmla="?: -8106275 G38 G32"/>
              <a:gd name="G40" fmla="?: G6 G39 0"/>
              <a:gd name="G41" fmla="?: G4 G32 21600"/>
              <a:gd name="G42" fmla="?: G6 G41 G33"/>
              <a:gd name="T12" fmla="*/ 10800 w 21600"/>
              <a:gd name="T13" fmla="*/ 0 h 21600"/>
              <a:gd name="T14" fmla="*/ 5441 w 21600"/>
              <a:gd name="T15" fmla="*/ 2763 h 21600"/>
              <a:gd name="T16" fmla="*/ 10800 w 21600"/>
              <a:gd name="T17" fmla="*/ 2283 h 21600"/>
              <a:gd name="T18" fmla="*/ 16159 w 21600"/>
              <a:gd name="T19" fmla="*/ 276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075" y="3713"/>
                </a:moveTo>
                <a:cubicBezTo>
                  <a:pt x="7474" y="2780"/>
                  <a:pt x="9118" y="2282"/>
                  <a:pt x="10800" y="2283"/>
                </a:cubicBezTo>
                <a:cubicBezTo>
                  <a:pt x="12481" y="2283"/>
                  <a:pt x="14125" y="2780"/>
                  <a:pt x="15524" y="3713"/>
                </a:cubicBezTo>
                <a:lnTo>
                  <a:pt x="16791" y="1814"/>
                </a:lnTo>
                <a:cubicBezTo>
                  <a:pt x="15016" y="631"/>
                  <a:pt x="12932" y="-1"/>
                  <a:pt x="10799" y="0"/>
                </a:cubicBezTo>
                <a:cubicBezTo>
                  <a:pt x="8667" y="0"/>
                  <a:pt x="6583" y="631"/>
                  <a:pt x="4808" y="1814"/>
                </a:cubicBezTo>
                <a:close/>
              </a:path>
            </a:pathLst>
          </a:cu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46109" name="AutoShape 29"/>
          <p:cNvSpPr>
            <a:spLocks noChangeArrowheads="1"/>
          </p:cNvSpPr>
          <p:nvPr/>
        </p:nvSpPr>
        <p:spPr bwMode="auto">
          <a:xfrm rot="-8336711">
            <a:off x="2286000" y="4114800"/>
            <a:ext cx="914400" cy="914400"/>
          </a:xfrm>
          <a:custGeom>
            <a:avLst/>
            <a:gdLst>
              <a:gd name="G0" fmla="+- 8517 0 0"/>
              <a:gd name="G1" fmla="+- -8106275 0 0"/>
              <a:gd name="G2" fmla="+- 0 0 -8106275"/>
              <a:gd name="T0" fmla="*/ 0 256 1"/>
              <a:gd name="T1" fmla="*/ 180 256 1"/>
              <a:gd name="G3" fmla="+- -8106275 T0 T1"/>
              <a:gd name="T2" fmla="*/ 0 256 1"/>
              <a:gd name="T3" fmla="*/ 90 256 1"/>
              <a:gd name="G4" fmla="+- -8106275 T2 T3"/>
              <a:gd name="G5" fmla="*/ G4 2 1"/>
              <a:gd name="T4" fmla="*/ 90 256 1"/>
              <a:gd name="T5" fmla="*/ 0 256 1"/>
              <a:gd name="G6" fmla="+- -8106275 T4 T5"/>
              <a:gd name="G7" fmla="*/ G6 2 1"/>
              <a:gd name="G8" fmla="abs -8106275"/>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517"/>
              <a:gd name="G18" fmla="*/ 8517 1 2"/>
              <a:gd name="G19" fmla="+- G18 5400 0"/>
              <a:gd name="G20" fmla="cos G19 -8106275"/>
              <a:gd name="G21" fmla="sin G19 -8106275"/>
              <a:gd name="G22" fmla="+- G20 10800 0"/>
              <a:gd name="G23" fmla="+- G21 10800 0"/>
              <a:gd name="G24" fmla="+- 10800 0 G20"/>
              <a:gd name="G25" fmla="+- 8517 10800 0"/>
              <a:gd name="G26" fmla="?: G9 G17 G25"/>
              <a:gd name="G27" fmla="?: G9 0 21600"/>
              <a:gd name="G28" fmla="cos 10800 -8106275"/>
              <a:gd name="G29" fmla="sin 10800 -8106275"/>
              <a:gd name="G30" fmla="sin 8517 -8106275"/>
              <a:gd name="G31" fmla="+- G28 10800 0"/>
              <a:gd name="G32" fmla="+- G29 10800 0"/>
              <a:gd name="G33" fmla="+- G30 10800 0"/>
              <a:gd name="G34" fmla="?: G4 0 G31"/>
              <a:gd name="G35" fmla="?: -8106275 G34 0"/>
              <a:gd name="G36" fmla="?: G6 G35 G31"/>
              <a:gd name="G37" fmla="+- 21600 0 G36"/>
              <a:gd name="G38" fmla="?: G4 0 G33"/>
              <a:gd name="G39" fmla="?: -8106275 G38 G32"/>
              <a:gd name="G40" fmla="?: G6 G39 0"/>
              <a:gd name="G41" fmla="?: G4 G32 21600"/>
              <a:gd name="G42" fmla="?: G6 G41 G33"/>
              <a:gd name="T12" fmla="*/ 10800 w 21600"/>
              <a:gd name="T13" fmla="*/ 0 h 21600"/>
              <a:gd name="T14" fmla="*/ 5441 w 21600"/>
              <a:gd name="T15" fmla="*/ 2763 h 21600"/>
              <a:gd name="T16" fmla="*/ 10800 w 21600"/>
              <a:gd name="T17" fmla="*/ 2283 h 21600"/>
              <a:gd name="T18" fmla="*/ 16159 w 21600"/>
              <a:gd name="T19" fmla="*/ 276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075" y="3713"/>
                </a:moveTo>
                <a:cubicBezTo>
                  <a:pt x="7474" y="2780"/>
                  <a:pt x="9118" y="2282"/>
                  <a:pt x="10800" y="2283"/>
                </a:cubicBezTo>
                <a:cubicBezTo>
                  <a:pt x="12481" y="2283"/>
                  <a:pt x="14125" y="2780"/>
                  <a:pt x="15524" y="3713"/>
                </a:cubicBezTo>
                <a:lnTo>
                  <a:pt x="16791" y="1814"/>
                </a:lnTo>
                <a:cubicBezTo>
                  <a:pt x="15016" y="631"/>
                  <a:pt x="12932" y="-1"/>
                  <a:pt x="10799" y="0"/>
                </a:cubicBezTo>
                <a:cubicBezTo>
                  <a:pt x="8667" y="0"/>
                  <a:pt x="6583" y="631"/>
                  <a:pt x="4808" y="1814"/>
                </a:cubicBezTo>
                <a:close/>
              </a:path>
            </a:pathLst>
          </a:cu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46110" name="AutoShape 30"/>
          <p:cNvSpPr>
            <a:spLocks noChangeArrowheads="1"/>
          </p:cNvSpPr>
          <p:nvPr/>
        </p:nvSpPr>
        <p:spPr bwMode="auto">
          <a:xfrm rot="-7626497">
            <a:off x="2590800" y="3429000"/>
            <a:ext cx="914400" cy="914400"/>
          </a:xfrm>
          <a:custGeom>
            <a:avLst/>
            <a:gdLst>
              <a:gd name="G0" fmla="+- 8517 0 0"/>
              <a:gd name="G1" fmla="+- -8106275 0 0"/>
              <a:gd name="G2" fmla="+- 0 0 -8106275"/>
              <a:gd name="T0" fmla="*/ 0 256 1"/>
              <a:gd name="T1" fmla="*/ 180 256 1"/>
              <a:gd name="G3" fmla="+- -8106275 T0 T1"/>
              <a:gd name="T2" fmla="*/ 0 256 1"/>
              <a:gd name="T3" fmla="*/ 90 256 1"/>
              <a:gd name="G4" fmla="+- -8106275 T2 T3"/>
              <a:gd name="G5" fmla="*/ G4 2 1"/>
              <a:gd name="T4" fmla="*/ 90 256 1"/>
              <a:gd name="T5" fmla="*/ 0 256 1"/>
              <a:gd name="G6" fmla="+- -8106275 T4 T5"/>
              <a:gd name="G7" fmla="*/ G6 2 1"/>
              <a:gd name="G8" fmla="abs -8106275"/>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517"/>
              <a:gd name="G18" fmla="*/ 8517 1 2"/>
              <a:gd name="G19" fmla="+- G18 5400 0"/>
              <a:gd name="G20" fmla="cos G19 -8106275"/>
              <a:gd name="G21" fmla="sin G19 -8106275"/>
              <a:gd name="G22" fmla="+- G20 10800 0"/>
              <a:gd name="G23" fmla="+- G21 10800 0"/>
              <a:gd name="G24" fmla="+- 10800 0 G20"/>
              <a:gd name="G25" fmla="+- 8517 10800 0"/>
              <a:gd name="G26" fmla="?: G9 G17 G25"/>
              <a:gd name="G27" fmla="?: G9 0 21600"/>
              <a:gd name="G28" fmla="cos 10800 -8106275"/>
              <a:gd name="G29" fmla="sin 10800 -8106275"/>
              <a:gd name="G30" fmla="sin 8517 -8106275"/>
              <a:gd name="G31" fmla="+- G28 10800 0"/>
              <a:gd name="G32" fmla="+- G29 10800 0"/>
              <a:gd name="G33" fmla="+- G30 10800 0"/>
              <a:gd name="G34" fmla="?: G4 0 G31"/>
              <a:gd name="G35" fmla="?: -8106275 G34 0"/>
              <a:gd name="G36" fmla="?: G6 G35 G31"/>
              <a:gd name="G37" fmla="+- 21600 0 G36"/>
              <a:gd name="G38" fmla="?: G4 0 G33"/>
              <a:gd name="G39" fmla="?: -8106275 G38 G32"/>
              <a:gd name="G40" fmla="?: G6 G39 0"/>
              <a:gd name="G41" fmla="?: G4 G32 21600"/>
              <a:gd name="G42" fmla="?: G6 G41 G33"/>
              <a:gd name="T12" fmla="*/ 10800 w 21600"/>
              <a:gd name="T13" fmla="*/ 0 h 21600"/>
              <a:gd name="T14" fmla="*/ 5441 w 21600"/>
              <a:gd name="T15" fmla="*/ 2763 h 21600"/>
              <a:gd name="T16" fmla="*/ 10800 w 21600"/>
              <a:gd name="T17" fmla="*/ 2283 h 21600"/>
              <a:gd name="T18" fmla="*/ 16159 w 21600"/>
              <a:gd name="T19" fmla="*/ 276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075" y="3713"/>
                </a:moveTo>
                <a:cubicBezTo>
                  <a:pt x="7474" y="2780"/>
                  <a:pt x="9118" y="2282"/>
                  <a:pt x="10800" y="2283"/>
                </a:cubicBezTo>
                <a:cubicBezTo>
                  <a:pt x="12481" y="2283"/>
                  <a:pt x="14125" y="2780"/>
                  <a:pt x="15524" y="3713"/>
                </a:cubicBezTo>
                <a:lnTo>
                  <a:pt x="16791" y="1814"/>
                </a:lnTo>
                <a:cubicBezTo>
                  <a:pt x="15016" y="631"/>
                  <a:pt x="12932" y="-1"/>
                  <a:pt x="10799" y="0"/>
                </a:cubicBezTo>
                <a:cubicBezTo>
                  <a:pt x="8667" y="0"/>
                  <a:pt x="6583" y="631"/>
                  <a:pt x="4808" y="1814"/>
                </a:cubicBezTo>
                <a:close/>
              </a:path>
            </a:pathLst>
          </a:cu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46111" name="AutoShape 31"/>
          <p:cNvSpPr>
            <a:spLocks noChangeArrowheads="1"/>
          </p:cNvSpPr>
          <p:nvPr/>
        </p:nvSpPr>
        <p:spPr bwMode="auto">
          <a:xfrm>
            <a:off x="2057400" y="3733800"/>
            <a:ext cx="457200" cy="3048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46112" name="AutoShape 32"/>
          <p:cNvSpPr>
            <a:spLocks noChangeArrowheads="1"/>
          </p:cNvSpPr>
          <p:nvPr/>
        </p:nvSpPr>
        <p:spPr bwMode="auto">
          <a:xfrm>
            <a:off x="2209800" y="4267200"/>
            <a:ext cx="457200" cy="3048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46113" name="AutoShape 33"/>
          <p:cNvSpPr>
            <a:spLocks noChangeArrowheads="1"/>
          </p:cNvSpPr>
          <p:nvPr/>
        </p:nvSpPr>
        <p:spPr bwMode="auto">
          <a:xfrm>
            <a:off x="1752600" y="5029200"/>
            <a:ext cx="457200" cy="3048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46114" name="AutoShape 34"/>
          <p:cNvSpPr>
            <a:spLocks noChangeArrowheads="1"/>
          </p:cNvSpPr>
          <p:nvPr/>
        </p:nvSpPr>
        <p:spPr bwMode="auto">
          <a:xfrm>
            <a:off x="1371600" y="4114800"/>
            <a:ext cx="457200" cy="3048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46115" name="AutoShape 35"/>
          <p:cNvSpPr>
            <a:spLocks noChangeArrowheads="1"/>
          </p:cNvSpPr>
          <p:nvPr/>
        </p:nvSpPr>
        <p:spPr bwMode="auto">
          <a:xfrm>
            <a:off x="2590800" y="4572000"/>
            <a:ext cx="457200" cy="3048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46116" name="AutoShape 36"/>
          <p:cNvSpPr>
            <a:spLocks noChangeArrowheads="1"/>
          </p:cNvSpPr>
          <p:nvPr/>
        </p:nvSpPr>
        <p:spPr bwMode="auto">
          <a:xfrm>
            <a:off x="2895600" y="3733800"/>
            <a:ext cx="457200" cy="3048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46117" name="AutoShape 37"/>
          <p:cNvSpPr>
            <a:spLocks noChangeArrowheads="1"/>
          </p:cNvSpPr>
          <p:nvPr/>
        </p:nvSpPr>
        <p:spPr bwMode="auto">
          <a:xfrm>
            <a:off x="1600200" y="3886200"/>
            <a:ext cx="533400" cy="457200"/>
          </a:xfrm>
          <a:prstGeom prst="irregularSeal1">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46118" name="AutoShape 38"/>
          <p:cNvSpPr>
            <a:spLocks noChangeArrowheads="1"/>
          </p:cNvSpPr>
          <p:nvPr/>
        </p:nvSpPr>
        <p:spPr bwMode="auto">
          <a:xfrm>
            <a:off x="2286000" y="3886200"/>
            <a:ext cx="457200" cy="304800"/>
          </a:xfrm>
          <a:prstGeom prst="irregularSeal1">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46119" name="AutoShape 39"/>
          <p:cNvSpPr>
            <a:spLocks noChangeArrowheads="1"/>
          </p:cNvSpPr>
          <p:nvPr/>
        </p:nvSpPr>
        <p:spPr bwMode="auto">
          <a:xfrm>
            <a:off x="1371600" y="4724400"/>
            <a:ext cx="457200" cy="304800"/>
          </a:xfrm>
          <a:prstGeom prst="irregularSeal1">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46120" name="AutoShape 40"/>
          <p:cNvSpPr>
            <a:spLocks noChangeArrowheads="1"/>
          </p:cNvSpPr>
          <p:nvPr/>
        </p:nvSpPr>
        <p:spPr bwMode="auto">
          <a:xfrm>
            <a:off x="2819400" y="4191000"/>
            <a:ext cx="609600" cy="533400"/>
          </a:xfrm>
          <a:prstGeom prst="irregularSeal1">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46121" name="AutoShape 41"/>
          <p:cNvSpPr>
            <a:spLocks noChangeArrowheads="1"/>
          </p:cNvSpPr>
          <p:nvPr/>
        </p:nvSpPr>
        <p:spPr bwMode="auto">
          <a:xfrm>
            <a:off x="1905000" y="4495800"/>
            <a:ext cx="457200" cy="304800"/>
          </a:xfrm>
          <a:prstGeom prst="irregularSeal1">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46122" name="AutoShape 42"/>
          <p:cNvSpPr>
            <a:spLocks noChangeArrowheads="1"/>
          </p:cNvSpPr>
          <p:nvPr/>
        </p:nvSpPr>
        <p:spPr bwMode="auto">
          <a:xfrm>
            <a:off x="2438400" y="4191000"/>
            <a:ext cx="457200" cy="304800"/>
          </a:xfrm>
          <a:prstGeom prst="irregularSeal1">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46123" name="AutoShape 43"/>
          <p:cNvSpPr>
            <a:spLocks noChangeArrowheads="1"/>
          </p:cNvSpPr>
          <p:nvPr/>
        </p:nvSpPr>
        <p:spPr bwMode="auto">
          <a:xfrm>
            <a:off x="2133600" y="4953000"/>
            <a:ext cx="685800" cy="457200"/>
          </a:xfrm>
          <a:prstGeom prst="irregularSeal1">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46124" name="AutoShape 44"/>
          <p:cNvSpPr>
            <a:spLocks noChangeArrowheads="1"/>
          </p:cNvSpPr>
          <p:nvPr/>
        </p:nvSpPr>
        <p:spPr bwMode="auto">
          <a:xfrm>
            <a:off x="2514600" y="3352800"/>
            <a:ext cx="609600" cy="609600"/>
          </a:xfrm>
          <a:prstGeom prst="irregularSeal1">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46125" name="AutoShape 45"/>
          <p:cNvSpPr>
            <a:spLocks noChangeArrowheads="1"/>
          </p:cNvSpPr>
          <p:nvPr/>
        </p:nvSpPr>
        <p:spPr bwMode="auto">
          <a:xfrm>
            <a:off x="1295400" y="3200400"/>
            <a:ext cx="685800" cy="533400"/>
          </a:xfrm>
          <a:prstGeom prst="irregularSeal1">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46126" name="AutoShape 46"/>
          <p:cNvSpPr>
            <a:spLocks noChangeArrowheads="1"/>
          </p:cNvSpPr>
          <p:nvPr/>
        </p:nvSpPr>
        <p:spPr bwMode="auto">
          <a:xfrm>
            <a:off x="990600" y="5181600"/>
            <a:ext cx="457200" cy="304800"/>
          </a:xfrm>
          <a:prstGeom prst="irregularSeal1">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46127" name="AutoShape 47"/>
          <p:cNvSpPr>
            <a:spLocks noChangeArrowheads="1"/>
          </p:cNvSpPr>
          <p:nvPr/>
        </p:nvSpPr>
        <p:spPr bwMode="auto">
          <a:xfrm>
            <a:off x="3276600" y="4876800"/>
            <a:ext cx="457200" cy="304800"/>
          </a:xfrm>
          <a:prstGeom prst="irregularSeal1">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46128" name="AutoShape 48"/>
          <p:cNvSpPr>
            <a:spLocks noChangeArrowheads="1"/>
          </p:cNvSpPr>
          <p:nvPr/>
        </p:nvSpPr>
        <p:spPr bwMode="auto">
          <a:xfrm>
            <a:off x="990600" y="4495800"/>
            <a:ext cx="457200" cy="304800"/>
          </a:xfrm>
          <a:prstGeom prst="irregularSeal1">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46129" name="AutoShape 49"/>
          <p:cNvSpPr>
            <a:spLocks noChangeArrowheads="1"/>
          </p:cNvSpPr>
          <p:nvPr/>
        </p:nvSpPr>
        <p:spPr bwMode="auto">
          <a:xfrm>
            <a:off x="2133600" y="3124200"/>
            <a:ext cx="457200" cy="304800"/>
          </a:xfrm>
          <a:prstGeom prst="irregularSeal1">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
        <p:nvSpPr>
          <p:cNvPr id="46130" name="AutoShape 50"/>
          <p:cNvSpPr>
            <a:spLocks noChangeArrowheads="1"/>
          </p:cNvSpPr>
          <p:nvPr/>
        </p:nvSpPr>
        <p:spPr bwMode="auto">
          <a:xfrm>
            <a:off x="990600" y="3886200"/>
            <a:ext cx="457200" cy="304800"/>
          </a:xfrm>
          <a:prstGeom prst="irregularSeal1">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5400" b="1">
              <a:solidFill>
                <a:srgbClr val="000000"/>
              </a:solidFill>
            </a:endParaRPr>
          </a:p>
        </p:txBody>
      </p:sp>
    </p:spTree>
    <p:extLst>
      <p:ext uri="{BB962C8B-B14F-4D97-AF65-F5344CB8AC3E}">
        <p14:creationId xmlns:p14="http://schemas.microsoft.com/office/powerpoint/2010/main" val="31391667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907" name="Group 147"/>
          <p:cNvGrpSpPr>
            <a:grpSpLocks/>
          </p:cNvGrpSpPr>
          <p:nvPr/>
        </p:nvGrpSpPr>
        <p:grpSpPr bwMode="auto">
          <a:xfrm>
            <a:off x="5081588" y="1509713"/>
            <a:ext cx="1398587" cy="1349375"/>
            <a:chOff x="3201" y="951"/>
            <a:chExt cx="881" cy="850"/>
          </a:xfrm>
        </p:grpSpPr>
        <p:sp>
          <p:nvSpPr>
            <p:cNvPr id="245908" name="Text Box 148"/>
            <p:cNvSpPr txBox="1">
              <a:spLocks noChangeArrowheads="1"/>
            </p:cNvSpPr>
            <p:nvPr/>
          </p:nvSpPr>
          <p:spPr bwMode="auto">
            <a:xfrm rot="11400589">
              <a:off x="3201" y="1122"/>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5909" name="Text Box 149"/>
            <p:cNvSpPr txBox="1">
              <a:spLocks noChangeArrowheads="1"/>
            </p:cNvSpPr>
            <p:nvPr/>
          </p:nvSpPr>
          <p:spPr bwMode="auto">
            <a:xfrm rot="11400589">
              <a:off x="3674" y="951"/>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sp>
          <p:nvSpPr>
            <p:cNvPr id="245910" name="Text Box 150"/>
            <p:cNvSpPr txBox="1">
              <a:spLocks noChangeArrowheads="1"/>
            </p:cNvSpPr>
            <p:nvPr/>
          </p:nvSpPr>
          <p:spPr bwMode="auto">
            <a:xfrm rot="11400589">
              <a:off x="3854" y="1140"/>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5911" name="Text Box 151"/>
            <p:cNvSpPr txBox="1">
              <a:spLocks noChangeArrowheads="1"/>
            </p:cNvSpPr>
            <p:nvPr/>
          </p:nvSpPr>
          <p:spPr bwMode="auto">
            <a:xfrm rot="11400589">
              <a:off x="3549" y="1513"/>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sp>
          <p:nvSpPr>
            <p:cNvPr id="245912" name="Freeform 152"/>
            <p:cNvSpPr>
              <a:spLocks/>
            </p:cNvSpPr>
            <p:nvPr/>
          </p:nvSpPr>
          <p:spPr bwMode="auto">
            <a:xfrm rot="11400589">
              <a:off x="3506" y="1258"/>
              <a:ext cx="401" cy="172"/>
            </a:xfrm>
            <a:custGeom>
              <a:avLst/>
              <a:gdLst>
                <a:gd name="T0" fmla="*/ 600 w 600"/>
                <a:gd name="T1" fmla="*/ 76 h 253"/>
                <a:gd name="T2" fmla="*/ 431 w 600"/>
                <a:gd name="T3" fmla="*/ 151 h 253"/>
                <a:gd name="T4" fmla="*/ 261 w 600"/>
                <a:gd name="T5" fmla="*/ 238 h 253"/>
                <a:gd name="T6" fmla="*/ 164 w 600"/>
                <a:gd name="T7" fmla="*/ 240 h 253"/>
                <a:gd name="T8" fmla="*/ 50 w 600"/>
                <a:gd name="T9" fmla="*/ 184 h 253"/>
                <a:gd name="T10" fmla="*/ 3 w 600"/>
                <a:gd name="T11" fmla="*/ 27 h 253"/>
                <a:gd name="T12" fmla="*/ 69 w 600"/>
                <a:gd name="T13" fmla="*/ 21 h 253"/>
                <a:gd name="T14" fmla="*/ 149 w 600"/>
                <a:gd name="T15" fmla="*/ 101 h 253"/>
                <a:gd name="T16" fmla="*/ 282 w 600"/>
                <a:gd name="T17" fmla="*/ 85 h 253"/>
                <a:gd name="T18" fmla="*/ 272 w 600"/>
                <a:gd name="T19" fmla="*/ 162 h 253"/>
                <a:gd name="T20" fmla="*/ 284 w 600"/>
                <a:gd name="T21" fmla="*/ 11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253">
                  <a:moveTo>
                    <a:pt x="600" y="76"/>
                  </a:moveTo>
                  <a:cubicBezTo>
                    <a:pt x="544" y="99"/>
                    <a:pt x="488" y="124"/>
                    <a:pt x="431" y="151"/>
                  </a:cubicBezTo>
                  <a:cubicBezTo>
                    <a:pt x="375" y="178"/>
                    <a:pt x="305" y="223"/>
                    <a:pt x="261" y="238"/>
                  </a:cubicBezTo>
                  <a:cubicBezTo>
                    <a:pt x="216" y="253"/>
                    <a:pt x="199" y="249"/>
                    <a:pt x="164" y="240"/>
                  </a:cubicBezTo>
                  <a:cubicBezTo>
                    <a:pt x="129" y="231"/>
                    <a:pt x="76" y="219"/>
                    <a:pt x="50" y="184"/>
                  </a:cubicBezTo>
                  <a:cubicBezTo>
                    <a:pt x="23" y="148"/>
                    <a:pt x="0" y="54"/>
                    <a:pt x="3" y="27"/>
                  </a:cubicBezTo>
                  <a:cubicBezTo>
                    <a:pt x="6" y="0"/>
                    <a:pt x="45" y="9"/>
                    <a:pt x="69" y="21"/>
                  </a:cubicBezTo>
                  <a:cubicBezTo>
                    <a:pt x="93" y="34"/>
                    <a:pt x="113" y="90"/>
                    <a:pt x="149" y="101"/>
                  </a:cubicBezTo>
                  <a:cubicBezTo>
                    <a:pt x="184" y="112"/>
                    <a:pt x="262" y="75"/>
                    <a:pt x="282" y="85"/>
                  </a:cubicBezTo>
                  <a:cubicBezTo>
                    <a:pt x="302" y="95"/>
                    <a:pt x="272" y="158"/>
                    <a:pt x="272" y="162"/>
                  </a:cubicBezTo>
                  <a:cubicBezTo>
                    <a:pt x="272" y="166"/>
                    <a:pt x="282" y="121"/>
                    <a:pt x="284" y="110"/>
                  </a:cubicBezTo>
                </a:path>
              </a:pathLst>
            </a:custGeom>
            <a:noFill/>
            <a:ln w="127000">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13" name="Freeform 153"/>
            <p:cNvSpPr>
              <a:spLocks/>
            </p:cNvSpPr>
            <p:nvPr/>
          </p:nvSpPr>
          <p:spPr bwMode="auto">
            <a:xfrm rot="11400589">
              <a:off x="3616" y="1109"/>
              <a:ext cx="133" cy="93"/>
            </a:xfrm>
            <a:custGeom>
              <a:avLst/>
              <a:gdLst>
                <a:gd name="T0" fmla="*/ 0 w 200"/>
                <a:gd name="T1" fmla="*/ 0 h 137"/>
                <a:gd name="T2" fmla="*/ 136 w 200"/>
                <a:gd name="T3" fmla="*/ 99 h 137"/>
                <a:gd name="T4" fmla="*/ 158 w 200"/>
                <a:gd name="T5" fmla="*/ 123 h 137"/>
                <a:gd name="T6" fmla="*/ 200 w 200"/>
                <a:gd name="T7" fmla="*/ 137 h 137"/>
              </a:gdLst>
              <a:ahLst/>
              <a:cxnLst>
                <a:cxn ang="0">
                  <a:pos x="T0" y="T1"/>
                </a:cxn>
                <a:cxn ang="0">
                  <a:pos x="T2" y="T3"/>
                </a:cxn>
                <a:cxn ang="0">
                  <a:pos x="T4" y="T5"/>
                </a:cxn>
                <a:cxn ang="0">
                  <a:pos x="T6" y="T7"/>
                </a:cxn>
              </a:cxnLst>
              <a:rect l="0" t="0" r="r" b="b"/>
              <a:pathLst>
                <a:path w="200" h="137">
                  <a:moveTo>
                    <a:pt x="0" y="0"/>
                  </a:moveTo>
                  <a:cubicBezTo>
                    <a:pt x="52" y="36"/>
                    <a:pt x="110" y="79"/>
                    <a:pt x="136" y="99"/>
                  </a:cubicBezTo>
                  <a:cubicBezTo>
                    <a:pt x="162" y="119"/>
                    <a:pt x="147" y="117"/>
                    <a:pt x="158" y="123"/>
                  </a:cubicBezTo>
                  <a:cubicBezTo>
                    <a:pt x="169" y="129"/>
                    <a:pt x="191" y="134"/>
                    <a:pt x="200" y="137"/>
                  </a:cubicBezTo>
                </a:path>
              </a:pathLst>
            </a:custGeom>
            <a:noFill/>
            <a:ln w="127000">
              <a:solidFill>
                <a:srgbClr val="66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14" name="Freeform 154"/>
            <p:cNvSpPr>
              <a:spLocks/>
            </p:cNvSpPr>
            <p:nvPr/>
          </p:nvSpPr>
          <p:spPr bwMode="auto">
            <a:xfrm rot="11400589">
              <a:off x="3431" y="1250"/>
              <a:ext cx="353" cy="252"/>
            </a:xfrm>
            <a:custGeom>
              <a:avLst/>
              <a:gdLst>
                <a:gd name="T0" fmla="*/ 464 w 528"/>
                <a:gd name="T1" fmla="*/ 358 h 369"/>
                <a:gd name="T2" fmla="*/ 514 w 528"/>
                <a:gd name="T3" fmla="*/ 366 h 369"/>
                <a:gd name="T4" fmla="*/ 378 w 528"/>
                <a:gd name="T5" fmla="*/ 339 h 369"/>
                <a:gd name="T6" fmla="*/ 291 w 528"/>
                <a:gd name="T7" fmla="*/ 203 h 369"/>
                <a:gd name="T8" fmla="*/ 211 w 528"/>
                <a:gd name="T9" fmla="*/ 124 h 369"/>
                <a:gd name="T10" fmla="*/ 136 w 528"/>
                <a:gd name="T11" fmla="*/ 64 h 369"/>
                <a:gd name="T12" fmla="*/ 112 w 528"/>
                <a:gd name="T13" fmla="*/ 4 h 369"/>
                <a:gd name="T14" fmla="*/ 207 w 528"/>
                <a:gd name="T15" fmla="*/ 39 h 369"/>
                <a:gd name="T16" fmla="*/ 254 w 528"/>
                <a:gd name="T17" fmla="*/ 116 h 369"/>
                <a:gd name="T18" fmla="*/ 171 w 528"/>
                <a:gd name="T19" fmla="*/ 138 h 369"/>
                <a:gd name="T20" fmla="*/ 107 w 528"/>
                <a:gd name="T21" fmla="*/ 124 h 369"/>
                <a:gd name="T22" fmla="*/ 0 w 528"/>
                <a:gd name="T23" fmla="*/ 4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8" h="369">
                  <a:moveTo>
                    <a:pt x="464" y="358"/>
                  </a:moveTo>
                  <a:cubicBezTo>
                    <a:pt x="472" y="359"/>
                    <a:pt x="528" y="369"/>
                    <a:pt x="514" y="366"/>
                  </a:cubicBezTo>
                  <a:cubicBezTo>
                    <a:pt x="500" y="363"/>
                    <a:pt x="415" y="366"/>
                    <a:pt x="378" y="339"/>
                  </a:cubicBezTo>
                  <a:cubicBezTo>
                    <a:pt x="341" y="312"/>
                    <a:pt x="319" y="239"/>
                    <a:pt x="291" y="203"/>
                  </a:cubicBezTo>
                  <a:cubicBezTo>
                    <a:pt x="263" y="168"/>
                    <a:pt x="237" y="147"/>
                    <a:pt x="211" y="124"/>
                  </a:cubicBezTo>
                  <a:cubicBezTo>
                    <a:pt x="185" y="101"/>
                    <a:pt x="152" y="84"/>
                    <a:pt x="136" y="64"/>
                  </a:cubicBezTo>
                  <a:cubicBezTo>
                    <a:pt x="120" y="44"/>
                    <a:pt x="101" y="8"/>
                    <a:pt x="112" y="4"/>
                  </a:cubicBezTo>
                  <a:cubicBezTo>
                    <a:pt x="124" y="0"/>
                    <a:pt x="184" y="20"/>
                    <a:pt x="207" y="39"/>
                  </a:cubicBezTo>
                  <a:cubicBezTo>
                    <a:pt x="231" y="57"/>
                    <a:pt x="260" y="99"/>
                    <a:pt x="254" y="116"/>
                  </a:cubicBezTo>
                  <a:cubicBezTo>
                    <a:pt x="247" y="133"/>
                    <a:pt x="195" y="136"/>
                    <a:pt x="171" y="138"/>
                  </a:cubicBezTo>
                  <a:cubicBezTo>
                    <a:pt x="146" y="139"/>
                    <a:pt x="135" y="139"/>
                    <a:pt x="107" y="124"/>
                  </a:cubicBezTo>
                  <a:cubicBezTo>
                    <a:pt x="78" y="109"/>
                    <a:pt x="39" y="79"/>
                    <a:pt x="0" y="48"/>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15" name="Freeform 155"/>
            <p:cNvSpPr>
              <a:spLocks/>
            </p:cNvSpPr>
            <p:nvPr/>
          </p:nvSpPr>
          <p:spPr bwMode="auto">
            <a:xfrm rot="11400589">
              <a:off x="3384" y="1374"/>
              <a:ext cx="224" cy="131"/>
            </a:xfrm>
            <a:custGeom>
              <a:avLst/>
              <a:gdLst>
                <a:gd name="T0" fmla="*/ 22 w 335"/>
                <a:gd name="T1" fmla="*/ 193 h 193"/>
                <a:gd name="T2" fmla="*/ 23 w 335"/>
                <a:gd name="T3" fmla="*/ 68 h 193"/>
                <a:gd name="T4" fmla="*/ 14 w 335"/>
                <a:gd name="T5" fmla="*/ 27 h 193"/>
                <a:gd name="T6" fmla="*/ 107 w 335"/>
                <a:gd name="T7" fmla="*/ 10 h 193"/>
                <a:gd name="T8" fmla="*/ 248 w 335"/>
                <a:gd name="T9" fmla="*/ 87 h 193"/>
                <a:gd name="T10" fmla="*/ 335 w 335"/>
                <a:gd name="T11" fmla="*/ 182 h 193"/>
              </a:gdLst>
              <a:ahLst/>
              <a:cxnLst>
                <a:cxn ang="0">
                  <a:pos x="T0" y="T1"/>
                </a:cxn>
                <a:cxn ang="0">
                  <a:pos x="T2" y="T3"/>
                </a:cxn>
                <a:cxn ang="0">
                  <a:pos x="T4" y="T5"/>
                </a:cxn>
                <a:cxn ang="0">
                  <a:pos x="T6" y="T7"/>
                </a:cxn>
                <a:cxn ang="0">
                  <a:pos x="T8" y="T9"/>
                </a:cxn>
                <a:cxn ang="0">
                  <a:pos x="T10" y="T11"/>
                </a:cxn>
              </a:cxnLst>
              <a:rect l="0" t="0" r="r" b="b"/>
              <a:pathLst>
                <a:path w="335" h="193">
                  <a:moveTo>
                    <a:pt x="22" y="193"/>
                  </a:moveTo>
                  <a:cubicBezTo>
                    <a:pt x="22" y="172"/>
                    <a:pt x="24" y="96"/>
                    <a:pt x="23" y="68"/>
                  </a:cubicBezTo>
                  <a:cubicBezTo>
                    <a:pt x="22" y="40"/>
                    <a:pt x="0" y="37"/>
                    <a:pt x="14" y="27"/>
                  </a:cubicBezTo>
                  <a:cubicBezTo>
                    <a:pt x="27" y="17"/>
                    <a:pt x="68" y="0"/>
                    <a:pt x="107" y="10"/>
                  </a:cubicBezTo>
                  <a:cubicBezTo>
                    <a:pt x="145" y="19"/>
                    <a:pt x="210" y="59"/>
                    <a:pt x="248" y="87"/>
                  </a:cubicBezTo>
                  <a:cubicBezTo>
                    <a:pt x="286" y="116"/>
                    <a:pt x="310" y="148"/>
                    <a:pt x="335" y="182"/>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16" name="Freeform 156"/>
            <p:cNvSpPr>
              <a:spLocks/>
            </p:cNvSpPr>
            <p:nvPr/>
          </p:nvSpPr>
          <p:spPr bwMode="auto">
            <a:xfrm>
              <a:off x="3415" y="1033"/>
              <a:ext cx="231" cy="217"/>
            </a:xfrm>
            <a:custGeom>
              <a:avLst/>
              <a:gdLst>
                <a:gd name="T0" fmla="*/ 70 w 231"/>
                <a:gd name="T1" fmla="*/ 183 h 217"/>
                <a:gd name="T2" fmla="*/ 50 w 231"/>
                <a:gd name="T3" fmla="*/ 211 h 217"/>
                <a:gd name="T4" fmla="*/ 60 w 231"/>
                <a:gd name="T5" fmla="*/ 199 h 217"/>
                <a:gd name="T6" fmla="*/ 20 w 231"/>
                <a:gd name="T7" fmla="*/ 101 h 217"/>
                <a:gd name="T8" fmla="*/ 14 w 231"/>
                <a:gd name="T9" fmla="*/ 11 h 217"/>
                <a:gd name="T10" fmla="*/ 106 w 231"/>
                <a:gd name="T11" fmla="*/ 36 h 217"/>
                <a:gd name="T12" fmla="*/ 193 w 231"/>
                <a:gd name="T13" fmla="*/ 60 h 217"/>
                <a:gd name="T14" fmla="*/ 229 w 231"/>
                <a:gd name="T15" fmla="*/ 69 h 217"/>
                <a:gd name="T16" fmla="*/ 205 w 231"/>
                <a:gd name="T17" fmla="*/ 6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17">
                  <a:moveTo>
                    <a:pt x="70" y="183"/>
                  </a:moveTo>
                  <a:cubicBezTo>
                    <a:pt x="67" y="187"/>
                    <a:pt x="53" y="209"/>
                    <a:pt x="50" y="211"/>
                  </a:cubicBezTo>
                  <a:cubicBezTo>
                    <a:pt x="49" y="214"/>
                    <a:pt x="65" y="217"/>
                    <a:pt x="60" y="199"/>
                  </a:cubicBezTo>
                  <a:cubicBezTo>
                    <a:pt x="55" y="181"/>
                    <a:pt x="28" y="132"/>
                    <a:pt x="20" y="101"/>
                  </a:cubicBezTo>
                  <a:cubicBezTo>
                    <a:pt x="12" y="70"/>
                    <a:pt x="0" y="22"/>
                    <a:pt x="14" y="11"/>
                  </a:cubicBezTo>
                  <a:cubicBezTo>
                    <a:pt x="28" y="0"/>
                    <a:pt x="76" y="28"/>
                    <a:pt x="106" y="36"/>
                  </a:cubicBezTo>
                  <a:cubicBezTo>
                    <a:pt x="136" y="44"/>
                    <a:pt x="171" y="55"/>
                    <a:pt x="193" y="60"/>
                  </a:cubicBezTo>
                  <a:cubicBezTo>
                    <a:pt x="213" y="66"/>
                    <a:pt x="227" y="67"/>
                    <a:pt x="229" y="69"/>
                  </a:cubicBezTo>
                  <a:cubicBezTo>
                    <a:pt x="231" y="69"/>
                    <a:pt x="210" y="66"/>
                    <a:pt x="205" y="66"/>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17" name="Freeform 157"/>
            <p:cNvSpPr>
              <a:spLocks/>
            </p:cNvSpPr>
            <p:nvPr/>
          </p:nvSpPr>
          <p:spPr bwMode="auto">
            <a:xfrm>
              <a:off x="3472" y="1138"/>
              <a:ext cx="532" cy="216"/>
            </a:xfrm>
            <a:custGeom>
              <a:avLst/>
              <a:gdLst>
                <a:gd name="T0" fmla="*/ 474 w 532"/>
                <a:gd name="T1" fmla="*/ 43 h 216"/>
                <a:gd name="T2" fmla="*/ 498 w 532"/>
                <a:gd name="T3" fmla="*/ 40 h 216"/>
                <a:gd name="T4" fmla="*/ 269 w 532"/>
                <a:gd name="T5" fmla="*/ 8 h 216"/>
                <a:gd name="T6" fmla="*/ 134 w 532"/>
                <a:gd name="T7" fmla="*/ 89 h 216"/>
                <a:gd name="T8" fmla="*/ 95 w 532"/>
                <a:gd name="T9" fmla="*/ 196 h 216"/>
                <a:gd name="T10" fmla="*/ 10 w 532"/>
                <a:gd name="T11" fmla="*/ 208 h 216"/>
                <a:gd name="T12" fmla="*/ 38 w 532"/>
                <a:gd name="T13" fmla="*/ 207 h 216"/>
              </a:gdLst>
              <a:ahLst/>
              <a:cxnLst>
                <a:cxn ang="0">
                  <a:pos x="T0" y="T1"/>
                </a:cxn>
                <a:cxn ang="0">
                  <a:pos x="T2" y="T3"/>
                </a:cxn>
                <a:cxn ang="0">
                  <a:pos x="T4" y="T5"/>
                </a:cxn>
                <a:cxn ang="0">
                  <a:pos x="T6" y="T7"/>
                </a:cxn>
                <a:cxn ang="0">
                  <a:pos x="T8" y="T9"/>
                </a:cxn>
                <a:cxn ang="0">
                  <a:pos x="T10" y="T11"/>
                </a:cxn>
                <a:cxn ang="0">
                  <a:pos x="T12" y="T13"/>
                </a:cxn>
              </a:cxnLst>
              <a:rect l="0" t="0" r="r" b="b"/>
              <a:pathLst>
                <a:path w="532" h="216">
                  <a:moveTo>
                    <a:pt x="474" y="43"/>
                  </a:moveTo>
                  <a:cubicBezTo>
                    <a:pt x="478" y="42"/>
                    <a:pt x="532" y="46"/>
                    <a:pt x="498" y="40"/>
                  </a:cubicBezTo>
                  <a:cubicBezTo>
                    <a:pt x="464" y="34"/>
                    <a:pt x="330" y="0"/>
                    <a:pt x="269" y="8"/>
                  </a:cubicBezTo>
                  <a:cubicBezTo>
                    <a:pt x="208" y="16"/>
                    <a:pt x="163" y="58"/>
                    <a:pt x="134" y="89"/>
                  </a:cubicBezTo>
                  <a:cubicBezTo>
                    <a:pt x="105" y="120"/>
                    <a:pt x="116" y="176"/>
                    <a:pt x="95" y="196"/>
                  </a:cubicBezTo>
                  <a:cubicBezTo>
                    <a:pt x="74" y="216"/>
                    <a:pt x="18" y="205"/>
                    <a:pt x="10" y="208"/>
                  </a:cubicBezTo>
                  <a:cubicBezTo>
                    <a:pt x="0" y="209"/>
                    <a:pt x="32" y="208"/>
                    <a:pt x="38" y="207"/>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18" name="Freeform 158"/>
            <p:cNvSpPr>
              <a:spLocks/>
            </p:cNvSpPr>
            <p:nvPr/>
          </p:nvSpPr>
          <p:spPr bwMode="auto">
            <a:xfrm>
              <a:off x="3389" y="1253"/>
              <a:ext cx="537" cy="272"/>
            </a:xfrm>
            <a:custGeom>
              <a:avLst/>
              <a:gdLst>
                <a:gd name="T0" fmla="*/ 24 w 537"/>
                <a:gd name="T1" fmla="*/ 126 h 272"/>
                <a:gd name="T2" fmla="*/ 3 w 537"/>
                <a:gd name="T3" fmla="*/ 114 h 272"/>
                <a:gd name="T4" fmla="*/ 5 w 537"/>
                <a:gd name="T5" fmla="*/ 126 h 272"/>
                <a:gd name="T6" fmla="*/ 22 w 537"/>
                <a:gd name="T7" fmla="*/ 195 h 272"/>
                <a:gd name="T8" fmla="*/ 75 w 537"/>
                <a:gd name="T9" fmla="*/ 238 h 272"/>
                <a:gd name="T10" fmla="*/ 177 w 537"/>
                <a:gd name="T11" fmla="*/ 216 h 272"/>
                <a:gd name="T12" fmla="*/ 313 w 537"/>
                <a:gd name="T13" fmla="*/ 154 h 272"/>
                <a:gd name="T14" fmla="*/ 385 w 537"/>
                <a:gd name="T15" fmla="*/ 37 h 272"/>
                <a:gd name="T16" fmla="*/ 517 w 537"/>
                <a:gd name="T17" fmla="*/ 25 h 272"/>
                <a:gd name="T18" fmla="*/ 507 w 537"/>
                <a:gd name="T19" fmla="*/ 190 h 272"/>
                <a:gd name="T20" fmla="*/ 484 w 537"/>
                <a:gd name="T21" fmla="*/ 253 h 272"/>
                <a:gd name="T22" fmla="*/ 421 w 537"/>
                <a:gd name="T23" fmla="*/ 178 h 272"/>
                <a:gd name="T24" fmla="*/ 395 w 537"/>
                <a:gd name="T25" fmla="*/ 257 h 272"/>
                <a:gd name="T26" fmla="*/ 330 w 537"/>
                <a:gd name="T27" fmla="*/ 270 h 272"/>
                <a:gd name="T28" fmla="*/ 284 w 537"/>
                <a:gd name="T29" fmla="*/ 261 h 272"/>
                <a:gd name="T30" fmla="*/ 280 w 537"/>
                <a:gd name="T31" fmla="*/ 252 h 272"/>
                <a:gd name="T32" fmla="*/ 306 w 537"/>
                <a:gd name="T33" fmla="*/ 269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7" h="272">
                  <a:moveTo>
                    <a:pt x="24" y="126"/>
                  </a:moveTo>
                  <a:cubicBezTo>
                    <a:pt x="21" y="125"/>
                    <a:pt x="7" y="115"/>
                    <a:pt x="3" y="114"/>
                  </a:cubicBezTo>
                  <a:cubicBezTo>
                    <a:pt x="0" y="115"/>
                    <a:pt x="2" y="113"/>
                    <a:pt x="5" y="126"/>
                  </a:cubicBezTo>
                  <a:cubicBezTo>
                    <a:pt x="9" y="139"/>
                    <a:pt x="11" y="177"/>
                    <a:pt x="22" y="195"/>
                  </a:cubicBezTo>
                  <a:cubicBezTo>
                    <a:pt x="34" y="213"/>
                    <a:pt x="49" y="234"/>
                    <a:pt x="75" y="238"/>
                  </a:cubicBezTo>
                  <a:cubicBezTo>
                    <a:pt x="101" y="241"/>
                    <a:pt x="137" y="231"/>
                    <a:pt x="177" y="216"/>
                  </a:cubicBezTo>
                  <a:cubicBezTo>
                    <a:pt x="217" y="203"/>
                    <a:pt x="278" y="184"/>
                    <a:pt x="313" y="154"/>
                  </a:cubicBezTo>
                  <a:cubicBezTo>
                    <a:pt x="348" y="124"/>
                    <a:pt x="351" y="58"/>
                    <a:pt x="385" y="37"/>
                  </a:cubicBezTo>
                  <a:cubicBezTo>
                    <a:pt x="419" y="16"/>
                    <a:pt x="497" y="0"/>
                    <a:pt x="517" y="25"/>
                  </a:cubicBezTo>
                  <a:cubicBezTo>
                    <a:pt x="537" y="50"/>
                    <a:pt x="513" y="152"/>
                    <a:pt x="507" y="190"/>
                  </a:cubicBezTo>
                  <a:cubicBezTo>
                    <a:pt x="501" y="228"/>
                    <a:pt x="498" y="255"/>
                    <a:pt x="484" y="253"/>
                  </a:cubicBezTo>
                  <a:cubicBezTo>
                    <a:pt x="470" y="251"/>
                    <a:pt x="436" y="177"/>
                    <a:pt x="421" y="178"/>
                  </a:cubicBezTo>
                  <a:cubicBezTo>
                    <a:pt x="406" y="179"/>
                    <a:pt x="410" y="242"/>
                    <a:pt x="395" y="257"/>
                  </a:cubicBezTo>
                  <a:cubicBezTo>
                    <a:pt x="380" y="272"/>
                    <a:pt x="349" y="269"/>
                    <a:pt x="330" y="270"/>
                  </a:cubicBezTo>
                  <a:cubicBezTo>
                    <a:pt x="312" y="270"/>
                    <a:pt x="293" y="264"/>
                    <a:pt x="284" y="261"/>
                  </a:cubicBezTo>
                  <a:cubicBezTo>
                    <a:pt x="276" y="258"/>
                    <a:pt x="276" y="251"/>
                    <a:pt x="280" y="252"/>
                  </a:cubicBezTo>
                  <a:cubicBezTo>
                    <a:pt x="283" y="253"/>
                    <a:pt x="301" y="265"/>
                    <a:pt x="306" y="269"/>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45867" name="Group 107"/>
          <p:cNvGrpSpPr>
            <a:grpSpLocks/>
          </p:cNvGrpSpPr>
          <p:nvPr/>
        </p:nvGrpSpPr>
        <p:grpSpPr bwMode="auto">
          <a:xfrm>
            <a:off x="1957388" y="2638425"/>
            <a:ext cx="1754187" cy="2062163"/>
            <a:chOff x="1345" y="1702"/>
            <a:chExt cx="1105" cy="1299"/>
          </a:xfrm>
        </p:grpSpPr>
        <p:grpSp>
          <p:nvGrpSpPr>
            <p:cNvPr id="245868" name="Group 108"/>
            <p:cNvGrpSpPr>
              <a:grpSpLocks/>
            </p:cNvGrpSpPr>
            <p:nvPr/>
          </p:nvGrpSpPr>
          <p:grpSpPr bwMode="auto">
            <a:xfrm rot="2130962">
              <a:off x="1575" y="2137"/>
              <a:ext cx="875" cy="864"/>
              <a:chOff x="2496" y="1581"/>
              <a:chExt cx="875" cy="864"/>
            </a:xfrm>
          </p:grpSpPr>
          <p:sp>
            <p:nvSpPr>
              <p:cNvPr id="245869" name="Text Box 109"/>
              <p:cNvSpPr txBox="1">
                <a:spLocks noChangeArrowheads="1"/>
              </p:cNvSpPr>
              <p:nvPr/>
            </p:nvSpPr>
            <p:spPr bwMode="auto">
              <a:xfrm>
                <a:off x="3143" y="1910"/>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5870" name="Text Box 110"/>
              <p:cNvSpPr txBox="1">
                <a:spLocks noChangeArrowheads="1"/>
              </p:cNvSpPr>
              <p:nvPr/>
            </p:nvSpPr>
            <p:spPr bwMode="auto">
              <a:xfrm>
                <a:off x="2754" y="2157"/>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sp>
            <p:nvSpPr>
              <p:cNvPr id="245871" name="Text Box 111"/>
              <p:cNvSpPr txBox="1">
                <a:spLocks noChangeArrowheads="1"/>
              </p:cNvSpPr>
              <p:nvPr/>
            </p:nvSpPr>
            <p:spPr bwMode="auto">
              <a:xfrm>
                <a:off x="2496" y="2006"/>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5872" name="Text Box 112"/>
              <p:cNvSpPr txBox="1">
                <a:spLocks noChangeArrowheads="1"/>
              </p:cNvSpPr>
              <p:nvPr/>
            </p:nvSpPr>
            <p:spPr bwMode="auto">
              <a:xfrm>
                <a:off x="2779" y="1581"/>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grpSp>
            <p:nvGrpSpPr>
              <p:cNvPr id="245873" name="Group 113"/>
              <p:cNvGrpSpPr>
                <a:grpSpLocks/>
              </p:cNvGrpSpPr>
              <p:nvPr/>
            </p:nvGrpSpPr>
            <p:grpSpPr bwMode="auto">
              <a:xfrm>
                <a:off x="2599" y="1848"/>
                <a:ext cx="572" cy="444"/>
                <a:chOff x="621" y="2733"/>
                <a:chExt cx="856" cy="652"/>
              </a:xfrm>
            </p:grpSpPr>
            <p:sp>
              <p:nvSpPr>
                <p:cNvPr id="245874" name="Freeform 114"/>
                <p:cNvSpPr>
                  <a:spLocks/>
                </p:cNvSpPr>
                <p:nvPr/>
              </p:nvSpPr>
              <p:spPr bwMode="auto">
                <a:xfrm>
                  <a:off x="706" y="2896"/>
                  <a:ext cx="600" cy="253"/>
                </a:xfrm>
                <a:custGeom>
                  <a:avLst/>
                  <a:gdLst>
                    <a:gd name="T0" fmla="*/ 600 w 600"/>
                    <a:gd name="T1" fmla="*/ 76 h 253"/>
                    <a:gd name="T2" fmla="*/ 431 w 600"/>
                    <a:gd name="T3" fmla="*/ 151 h 253"/>
                    <a:gd name="T4" fmla="*/ 261 w 600"/>
                    <a:gd name="T5" fmla="*/ 238 h 253"/>
                    <a:gd name="T6" fmla="*/ 164 w 600"/>
                    <a:gd name="T7" fmla="*/ 240 h 253"/>
                    <a:gd name="T8" fmla="*/ 50 w 600"/>
                    <a:gd name="T9" fmla="*/ 184 h 253"/>
                    <a:gd name="T10" fmla="*/ 3 w 600"/>
                    <a:gd name="T11" fmla="*/ 27 h 253"/>
                    <a:gd name="T12" fmla="*/ 69 w 600"/>
                    <a:gd name="T13" fmla="*/ 21 h 253"/>
                    <a:gd name="T14" fmla="*/ 149 w 600"/>
                    <a:gd name="T15" fmla="*/ 101 h 253"/>
                    <a:gd name="T16" fmla="*/ 282 w 600"/>
                    <a:gd name="T17" fmla="*/ 85 h 253"/>
                    <a:gd name="T18" fmla="*/ 272 w 600"/>
                    <a:gd name="T19" fmla="*/ 162 h 253"/>
                    <a:gd name="T20" fmla="*/ 284 w 600"/>
                    <a:gd name="T21" fmla="*/ 11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253">
                      <a:moveTo>
                        <a:pt x="600" y="76"/>
                      </a:moveTo>
                      <a:cubicBezTo>
                        <a:pt x="544" y="99"/>
                        <a:pt x="488" y="124"/>
                        <a:pt x="431" y="151"/>
                      </a:cubicBezTo>
                      <a:cubicBezTo>
                        <a:pt x="375" y="178"/>
                        <a:pt x="305" y="223"/>
                        <a:pt x="261" y="238"/>
                      </a:cubicBezTo>
                      <a:cubicBezTo>
                        <a:pt x="216" y="253"/>
                        <a:pt x="199" y="249"/>
                        <a:pt x="164" y="240"/>
                      </a:cubicBezTo>
                      <a:cubicBezTo>
                        <a:pt x="129" y="231"/>
                        <a:pt x="76" y="219"/>
                        <a:pt x="50" y="184"/>
                      </a:cubicBezTo>
                      <a:cubicBezTo>
                        <a:pt x="23" y="148"/>
                        <a:pt x="0" y="54"/>
                        <a:pt x="3" y="27"/>
                      </a:cubicBezTo>
                      <a:cubicBezTo>
                        <a:pt x="6" y="0"/>
                        <a:pt x="45" y="9"/>
                        <a:pt x="69" y="21"/>
                      </a:cubicBezTo>
                      <a:cubicBezTo>
                        <a:pt x="93" y="34"/>
                        <a:pt x="113" y="90"/>
                        <a:pt x="149" y="101"/>
                      </a:cubicBezTo>
                      <a:cubicBezTo>
                        <a:pt x="184" y="112"/>
                        <a:pt x="262" y="75"/>
                        <a:pt x="282" y="85"/>
                      </a:cubicBezTo>
                      <a:cubicBezTo>
                        <a:pt x="302" y="95"/>
                        <a:pt x="272" y="158"/>
                        <a:pt x="272" y="162"/>
                      </a:cubicBezTo>
                      <a:cubicBezTo>
                        <a:pt x="272" y="166"/>
                        <a:pt x="282" y="121"/>
                        <a:pt x="284" y="110"/>
                      </a:cubicBezTo>
                    </a:path>
                  </a:pathLst>
                </a:custGeom>
                <a:noFill/>
                <a:ln w="127000">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75" name="Freeform 115"/>
                <p:cNvSpPr>
                  <a:spLocks/>
                </p:cNvSpPr>
                <p:nvPr/>
              </p:nvSpPr>
              <p:spPr bwMode="auto">
                <a:xfrm>
                  <a:off x="990" y="3219"/>
                  <a:ext cx="200" cy="137"/>
                </a:xfrm>
                <a:custGeom>
                  <a:avLst/>
                  <a:gdLst>
                    <a:gd name="T0" fmla="*/ 0 w 200"/>
                    <a:gd name="T1" fmla="*/ 0 h 137"/>
                    <a:gd name="T2" fmla="*/ 136 w 200"/>
                    <a:gd name="T3" fmla="*/ 99 h 137"/>
                    <a:gd name="T4" fmla="*/ 158 w 200"/>
                    <a:gd name="T5" fmla="*/ 123 h 137"/>
                    <a:gd name="T6" fmla="*/ 200 w 200"/>
                    <a:gd name="T7" fmla="*/ 137 h 137"/>
                  </a:gdLst>
                  <a:ahLst/>
                  <a:cxnLst>
                    <a:cxn ang="0">
                      <a:pos x="T0" y="T1"/>
                    </a:cxn>
                    <a:cxn ang="0">
                      <a:pos x="T2" y="T3"/>
                    </a:cxn>
                    <a:cxn ang="0">
                      <a:pos x="T4" y="T5"/>
                    </a:cxn>
                    <a:cxn ang="0">
                      <a:pos x="T6" y="T7"/>
                    </a:cxn>
                  </a:cxnLst>
                  <a:rect l="0" t="0" r="r" b="b"/>
                  <a:pathLst>
                    <a:path w="200" h="137">
                      <a:moveTo>
                        <a:pt x="0" y="0"/>
                      </a:moveTo>
                      <a:cubicBezTo>
                        <a:pt x="52" y="36"/>
                        <a:pt x="110" y="79"/>
                        <a:pt x="136" y="99"/>
                      </a:cubicBezTo>
                      <a:cubicBezTo>
                        <a:pt x="162" y="119"/>
                        <a:pt x="147" y="117"/>
                        <a:pt x="158" y="123"/>
                      </a:cubicBezTo>
                      <a:cubicBezTo>
                        <a:pt x="169" y="129"/>
                        <a:pt x="191" y="134"/>
                        <a:pt x="200" y="137"/>
                      </a:cubicBezTo>
                    </a:path>
                  </a:pathLst>
                </a:custGeom>
                <a:noFill/>
                <a:ln w="127000">
                  <a:solidFill>
                    <a:srgbClr val="66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76" name="Freeform 116"/>
                <p:cNvSpPr>
                  <a:spLocks/>
                </p:cNvSpPr>
                <p:nvPr/>
              </p:nvSpPr>
              <p:spPr bwMode="auto">
                <a:xfrm>
                  <a:off x="880" y="2766"/>
                  <a:ext cx="528" cy="369"/>
                </a:xfrm>
                <a:custGeom>
                  <a:avLst/>
                  <a:gdLst>
                    <a:gd name="T0" fmla="*/ 464 w 528"/>
                    <a:gd name="T1" fmla="*/ 358 h 369"/>
                    <a:gd name="T2" fmla="*/ 514 w 528"/>
                    <a:gd name="T3" fmla="*/ 366 h 369"/>
                    <a:gd name="T4" fmla="*/ 378 w 528"/>
                    <a:gd name="T5" fmla="*/ 339 h 369"/>
                    <a:gd name="T6" fmla="*/ 291 w 528"/>
                    <a:gd name="T7" fmla="*/ 203 h 369"/>
                    <a:gd name="T8" fmla="*/ 211 w 528"/>
                    <a:gd name="T9" fmla="*/ 124 h 369"/>
                    <a:gd name="T10" fmla="*/ 136 w 528"/>
                    <a:gd name="T11" fmla="*/ 64 h 369"/>
                    <a:gd name="T12" fmla="*/ 112 w 528"/>
                    <a:gd name="T13" fmla="*/ 4 h 369"/>
                    <a:gd name="T14" fmla="*/ 207 w 528"/>
                    <a:gd name="T15" fmla="*/ 39 h 369"/>
                    <a:gd name="T16" fmla="*/ 254 w 528"/>
                    <a:gd name="T17" fmla="*/ 116 h 369"/>
                    <a:gd name="T18" fmla="*/ 171 w 528"/>
                    <a:gd name="T19" fmla="*/ 138 h 369"/>
                    <a:gd name="T20" fmla="*/ 107 w 528"/>
                    <a:gd name="T21" fmla="*/ 124 h 369"/>
                    <a:gd name="T22" fmla="*/ 0 w 528"/>
                    <a:gd name="T23" fmla="*/ 4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8" h="369">
                      <a:moveTo>
                        <a:pt x="464" y="358"/>
                      </a:moveTo>
                      <a:cubicBezTo>
                        <a:pt x="472" y="359"/>
                        <a:pt x="528" y="369"/>
                        <a:pt x="514" y="366"/>
                      </a:cubicBezTo>
                      <a:cubicBezTo>
                        <a:pt x="500" y="363"/>
                        <a:pt x="415" y="366"/>
                        <a:pt x="378" y="339"/>
                      </a:cubicBezTo>
                      <a:cubicBezTo>
                        <a:pt x="341" y="312"/>
                        <a:pt x="319" y="239"/>
                        <a:pt x="291" y="203"/>
                      </a:cubicBezTo>
                      <a:cubicBezTo>
                        <a:pt x="263" y="168"/>
                        <a:pt x="237" y="147"/>
                        <a:pt x="211" y="124"/>
                      </a:cubicBezTo>
                      <a:cubicBezTo>
                        <a:pt x="185" y="101"/>
                        <a:pt x="152" y="84"/>
                        <a:pt x="136" y="64"/>
                      </a:cubicBezTo>
                      <a:cubicBezTo>
                        <a:pt x="120" y="44"/>
                        <a:pt x="101" y="8"/>
                        <a:pt x="112" y="4"/>
                      </a:cubicBezTo>
                      <a:cubicBezTo>
                        <a:pt x="124" y="0"/>
                        <a:pt x="184" y="20"/>
                        <a:pt x="207" y="39"/>
                      </a:cubicBezTo>
                      <a:cubicBezTo>
                        <a:pt x="231" y="57"/>
                        <a:pt x="260" y="99"/>
                        <a:pt x="254" y="116"/>
                      </a:cubicBezTo>
                      <a:cubicBezTo>
                        <a:pt x="247" y="133"/>
                        <a:pt x="195" y="136"/>
                        <a:pt x="171" y="138"/>
                      </a:cubicBezTo>
                      <a:cubicBezTo>
                        <a:pt x="146" y="139"/>
                        <a:pt x="135" y="139"/>
                        <a:pt x="107" y="124"/>
                      </a:cubicBezTo>
                      <a:cubicBezTo>
                        <a:pt x="78" y="109"/>
                        <a:pt x="39" y="79"/>
                        <a:pt x="0" y="48"/>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77" name="Freeform 117"/>
                <p:cNvSpPr>
                  <a:spLocks/>
                </p:cNvSpPr>
                <p:nvPr/>
              </p:nvSpPr>
              <p:spPr bwMode="auto">
                <a:xfrm>
                  <a:off x="1126" y="2733"/>
                  <a:ext cx="335" cy="193"/>
                </a:xfrm>
                <a:custGeom>
                  <a:avLst/>
                  <a:gdLst>
                    <a:gd name="T0" fmla="*/ 22 w 335"/>
                    <a:gd name="T1" fmla="*/ 193 h 193"/>
                    <a:gd name="T2" fmla="*/ 23 w 335"/>
                    <a:gd name="T3" fmla="*/ 68 h 193"/>
                    <a:gd name="T4" fmla="*/ 14 w 335"/>
                    <a:gd name="T5" fmla="*/ 27 h 193"/>
                    <a:gd name="T6" fmla="*/ 107 w 335"/>
                    <a:gd name="T7" fmla="*/ 10 h 193"/>
                    <a:gd name="T8" fmla="*/ 248 w 335"/>
                    <a:gd name="T9" fmla="*/ 87 h 193"/>
                    <a:gd name="T10" fmla="*/ 335 w 335"/>
                    <a:gd name="T11" fmla="*/ 182 h 193"/>
                  </a:gdLst>
                  <a:ahLst/>
                  <a:cxnLst>
                    <a:cxn ang="0">
                      <a:pos x="T0" y="T1"/>
                    </a:cxn>
                    <a:cxn ang="0">
                      <a:pos x="T2" y="T3"/>
                    </a:cxn>
                    <a:cxn ang="0">
                      <a:pos x="T4" y="T5"/>
                    </a:cxn>
                    <a:cxn ang="0">
                      <a:pos x="T6" y="T7"/>
                    </a:cxn>
                    <a:cxn ang="0">
                      <a:pos x="T8" y="T9"/>
                    </a:cxn>
                    <a:cxn ang="0">
                      <a:pos x="T10" y="T11"/>
                    </a:cxn>
                  </a:cxnLst>
                  <a:rect l="0" t="0" r="r" b="b"/>
                  <a:pathLst>
                    <a:path w="335" h="193">
                      <a:moveTo>
                        <a:pt x="22" y="193"/>
                      </a:moveTo>
                      <a:cubicBezTo>
                        <a:pt x="22" y="172"/>
                        <a:pt x="24" y="96"/>
                        <a:pt x="23" y="68"/>
                      </a:cubicBezTo>
                      <a:cubicBezTo>
                        <a:pt x="22" y="40"/>
                        <a:pt x="0" y="37"/>
                        <a:pt x="14" y="27"/>
                      </a:cubicBezTo>
                      <a:cubicBezTo>
                        <a:pt x="27" y="17"/>
                        <a:pt x="68" y="0"/>
                        <a:pt x="107" y="10"/>
                      </a:cubicBezTo>
                      <a:cubicBezTo>
                        <a:pt x="145" y="19"/>
                        <a:pt x="210" y="59"/>
                        <a:pt x="248" y="87"/>
                      </a:cubicBezTo>
                      <a:cubicBezTo>
                        <a:pt x="286" y="116"/>
                        <a:pt x="310" y="148"/>
                        <a:pt x="335" y="182"/>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78" name="Freeform 118"/>
                <p:cNvSpPr>
                  <a:spLocks/>
                </p:cNvSpPr>
                <p:nvPr/>
              </p:nvSpPr>
              <p:spPr bwMode="auto">
                <a:xfrm>
                  <a:off x="1159" y="3100"/>
                  <a:ext cx="231" cy="285"/>
                </a:xfrm>
                <a:custGeom>
                  <a:avLst/>
                  <a:gdLst>
                    <a:gd name="T0" fmla="*/ 207 w 231"/>
                    <a:gd name="T1" fmla="*/ 50 h 285"/>
                    <a:gd name="T2" fmla="*/ 229 w 231"/>
                    <a:gd name="T3" fmla="*/ 4 h 285"/>
                    <a:gd name="T4" fmla="*/ 217 w 231"/>
                    <a:gd name="T5" fmla="*/ 24 h 285"/>
                    <a:gd name="T6" fmla="*/ 152 w 231"/>
                    <a:gd name="T7" fmla="*/ 125 h 285"/>
                    <a:gd name="T8" fmla="*/ 186 w 231"/>
                    <a:gd name="T9" fmla="*/ 178 h 285"/>
                    <a:gd name="T10" fmla="*/ 194 w 231"/>
                    <a:gd name="T11" fmla="*/ 272 h 285"/>
                    <a:gd name="T12" fmla="*/ 59 w 231"/>
                    <a:gd name="T13" fmla="*/ 258 h 285"/>
                    <a:gd name="T14" fmla="*/ 3 w 231"/>
                    <a:gd name="T15" fmla="*/ 256 h 285"/>
                    <a:gd name="T16" fmla="*/ 39 w 231"/>
                    <a:gd name="T17" fmla="*/ 25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85">
                      <a:moveTo>
                        <a:pt x="207" y="50"/>
                      </a:moveTo>
                      <a:cubicBezTo>
                        <a:pt x="211" y="43"/>
                        <a:pt x="227" y="8"/>
                        <a:pt x="229" y="4"/>
                      </a:cubicBezTo>
                      <a:cubicBezTo>
                        <a:pt x="231" y="0"/>
                        <a:pt x="230" y="4"/>
                        <a:pt x="217" y="24"/>
                      </a:cubicBezTo>
                      <a:cubicBezTo>
                        <a:pt x="204" y="44"/>
                        <a:pt x="157" y="99"/>
                        <a:pt x="152" y="125"/>
                      </a:cubicBezTo>
                      <a:cubicBezTo>
                        <a:pt x="147" y="151"/>
                        <a:pt x="179" y="154"/>
                        <a:pt x="186" y="178"/>
                      </a:cubicBezTo>
                      <a:cubicBezTo>
                        <a:pt x="193" y="202"/>
                        <a:pt x="215" y="259"/>
                        <a:pt x="194" y="272"/>
                      </a:cubicBezTo>
                      <a:cubicBezTo>
                        <a:pt x="173" y="285"/>
                        <a:pt x="91" y="261"/>
                        <a:pt x="59" y="258"/>
                      </a:cubicBezTo>
                      <a:cubicBezTo>
                        <a:pt x="27" y="255"/>
                        <a:pt x="6" y="257"/>
                        <a:pt x="3" y="256"/>
                      </a:cubicBezTo>
                      <a:cubicBezTo>
                        <a:pt x="0" y="255"/>
                        <a:pt x="32" y="254"/>
                        <a:pt x="39" y="254"/>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79" name="Freeform 119"/>
                <p:cNvSpPr>
                  <a:spLocks/>
                </p:cNvSpPr>
                <p:nvPr/>
              </p:nvSpPr>
              <p:spPr bwMode="auto">
                <a:xfrm>
                  <a:off x="621" y="2957"/>
                  <a:ext cx="730" cy="386"/>
                </a:xfrm>
                <a:custGeom>
                  <a:avLst/>
                  <a:gdLst>
                    <a:gd name="T0" fmla="*/ 77 w 730"/>
                    <a:gd name="T1" fmla="*/ 363 h 386"/>
                    <a:gd name="T2" fmla="*/ 41 w 730"/>
                    <a:gd name="T3" fmla="*/ 373 h 386"/>
                    <a:gd name="T4" fmla="*/ 321 w 730"/>
                    <a:gd name="T5" fmla="*/ 286 h 386"/>
                    <a:gd name="T6" fmla="*/ 485 w 730"/>
                    <a:gd name="T7" fmla="*/ 135 h 386"/>
                    <a:gd name="T8" fmla="*/ 594 w 730"/>
                    <a:gd name="T9" fmla="*/ 42 h 386"/>
                    <a:gd name="T10" fmla="*/ 717 w 730"/>
                    <a:gd name="T11" fmla="*/ 5 h 386"/>
                    <a:gd name="T12" fmla="*/ 675 w 730"/>
                    <a:gd name="T13" fmla="*/ 13 h 386"/>
                  </a:gdLst>
                  <a:ahLst/>
                  <a:cxnLst>
                    <a:cxn ang="0">
                      <a:pos x="T0" y="T1"/>
                    </a:cxn>
                    <a:cxn ang="0">
                      <a:pos x="T2" y="T3"/>
                    </a:cxn>
                    <a:cxn ang="0">
                      <a:pos x="T4" y="T5"/>
                    </a:cxn>
                    <a:cxn ang="0">
                      <a:pos x="T6" y="T7"/>
                    </a:cxn>
                    <a:cxn ang="0">
                      <a:pos x="T8" y="T9"/>
                    </a:cxn>
                    <a:cxn ang="0">
                      <a:pos x="T10" y="T11"/>
                    </a:cxn>
                    <a:cxn ang="0">
                      <a:pos x="T12" y="T13"/>
                    </a:cxn>
                  </a:cxnLst>
                  <a:rect l="0" t="0" r="r" b="b"/>
                  <a:pathLst>
                    <a:path w="730" h="386">
                      <a:moveTo>
                        <a:pt x="77" y="363"/>
                      </a:moveTo>
                      <a:cubicBezTo>
                        <a:pt x="71" y="365"/>
                        <a:pt x="0" y="386"/>
                        <a:pt x="41" y="373"/>
                      </a:cubicBezTo>
                      <a:cubicBezTo>
                        <a:pt x="82" y="360"/>
                        <a:pt x="247" y="326"/>
                        <a:pt x="321" y="286"/>
                      </a:cubicBezTo>
                      <a:cubicBezTo>
                        <a:pt x="395" y="246"/>
                        <a:pt x="440" y="175"/>
                        <a:pt x="485" y="135"/>
                      </a:cubicBezTo>
                      <a:cubicBezTo>
                        <a:pt x="530" y="94"/>
                        <a:pt x="555" y="64"/>
                        <a:pt x="594" y="42"/>
                      </a:cubicBezTo>
                      <a:cubicBezTo>
                        <a:pt x="633" y="20"/>
                        <a:pt x="704" y="10"/>
                        <a:pt x="717" y="5"/>
                      </a:cubicBezTo>
                      <a:cubicBezTo>
                        <a:pt x="730" y="0"/>
                        <a:pt x="684" y="11"/>
                        <a:pt x="675" y="13"/>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80" name="Freeform 120"/>
                <p:cNvSpPr>
                  <a:spLocks/>
                </p:cNvSpPr>
                <p:nvPr/>
              </p:nvSpPr>
              <p:spPr bwMode="auto">
                <a:xfrm>
                  <a:off x="708" y="2745"/>
                  <a:ext cx="769" cy="308"/>
                </a:xfrm>
                <a:custGeom>
                  <a:avLst/>
                  <a:gdLst>
                    <a:gd name="T0" fmla="*/ 730 w 769"/>
                    <a:gd name="T1" fmla="*/ 149 h 308"/>
                    <a:gd name="T2" fmla="*/ 764 w 769"/>
                    <a:gd name="T3" fmla="*/ 161 h 308"/>
                    <a:gd name="T4" fmla="*/ 758 w 769"/>
                    <a:gd name="T5" fmla="*/ 145 h 308"/>
                    <a:gd name="T6" fmla="*/ 716 w 769"/>
                    <a:gd name="T7" fmla="*/ 50 h 308"/>
                    <a:gd name="T8" fmla="*/ 627 w 769"/>
                    <a:gd name="T9" fmla="*/ 1 h 308"/>
                    <a:gd name="T10" fmla="*/ 482 w 769"/>
                    <a:gd name="T11" fmla="*/ 58 h 308"/>
                    <a:gd name="T12" fmla="*/ 298 w 769"/>
                    <a:gd name="T13" fmla="*/ 184 h 308"/>
                    <a:gd name="T14" fmla="*/ 149 w 769"/>
                    <a:gd name="T15" fmla="*/ 292 h 308"/>
                    <a:gd name="T16" fmla="*/ 28 w 769"/>
                    <a:gd name="T17" fmla="*/ 277 h 308"/>
                    <a:gd name="T18" fmla="*/ 3 w 769"/>
                    <a:gd name="T19" fmla="*/ 180 h 308"/>
                    <a:gd name="T20" fmla="*/ 19 w 769"/>
                    <a:gd name="T21" fmla="*/ 83 h 308"/>
                    <a:gd name="T22" fmla="*/ 116 w 769"/>
                    <a:gd name="T23" fmla="*/ 112 h 308"/>
                    <a:gd name="T24" fmla="*/ 150 w 769"/>
                    <a:gd name="T25" fmla="*/ 56 h 308"/>
                    <a:gd name="T26" fmla="*/ 243 w 769"/>
                    <a:gd name="T27" fmla="*/ 21 h 308"/>
                    <a:gd name="T28" fmla="*/ 312 w 769"/>
                    <a:gd name="T29" fmla="*/ 21 h 308"/>
                    <a:gd name="T30" fmla="*/ 322 w 769"/>
                    <a:gd name="T31" fmla="*/ 33 h 308"/>
                    <a:gd name="T32" fmla="*/ 278 w 769"/>
                    <a:gd name="T33" fmla="*/ 1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9" h="308">
                      <a:moveTo>
                        <a:pt x="730" y="149"/>
                      </a:moveTo>
                      <a:cubicBezTo>
                        <a:pt x="736" y="151"/>
                        <a:pt x="759" y="162"/>
                        <a:pt x="764" y="161"/>
                      </a:cubicBezTo>
                      <a:cubicBezTo>
                        <a:pt x="769" y="160"/>
                        <a:pt x="766" y="163"/>
                        <a:pt x="758" y="145"/>
                      </a:cubicBezTo>
                      <a:cubicBezTo>
                        <a:pt x="750" y="127"/>
                        <a:pt x="738" y="74"/>
                        <a:pt x="716" y="50"/>
                      </a:cubicBezTo>
                      <a:cubicBezTo>
                        <a:pt x="694" y="26"/>
                        <a:pt x="666" y="0"/>
                        <a:pt x="627" y="1"/>
                      </a:cubicBezTo>
                      <a:cubicBezTo>
                        <a:pt x="588" y="3"/>
                        <a:pt x="537" y="27"/>
                        <a:pt x="482" y="58"/>
                      </a:cubicBezTo>
                      <a:cubicBezTo>
                        <a:pt x="427" y="88"/>
                        <a:pt x="353" y="145"/>
                        <a:pt x="298" y="184"/>
                      </a:cubicBezTo>
                      <a:cubicBezTo>
                        <a:pt x="242" y="223"/>
                        <a:pt x="193" y="277"/>
                        <a:pt x="149" y="292"/>
                      </a:cubicBezTo>
                      <a:cubicBezTo>
                        <a:pt x="104" y="308"/>
                        <a:pt x="52" y="296"/>
                        <a:pt x="28" y="277"/>
                      </a:cubicBezTo>
                      <a:cubicBezTo>
                        <a:pt x="5" y="258"/>
                        <a:pt x="5" y="212"/>
                        <a:pt x="3" y="180"/>
                      </a:cubicBezTo>
                      <a:cubicBezTo>
                        <a:pt x="1" y="148"/>
                        <a:pt x="0" y="94"/>
                        <a:pt x="19" y="83"/>
                      </a:cubicBezTo>
                      <a:cubicBezTo>
                        <a:pt x="37" y="71"/>
                        <a:pt x="94" y="116"/>
                        <a:pt x="116" y="112"/>
                      </a:cubicBezTo>
                      <a:cubicBezTo>
                        <a:pt x="138" y="107"/>
                        <a:pt x="129" y="71"/>
                        <a:pt x="150" y="56"/>
                      </a:cubicBezTo>
                      <a:cubicBezTo>
                        <a:pt x="172" y="40"/>
                        <a:pt x="216" y="27"/>
                        <a:pt x="243" y="21"/>
                      </a:cubicBezTo>
                      <a:cubicBezTo>
                        <a:pt x="270" y="15"/>
                        <a:pt x="299" y="19"/>
                        <a:pt x="312" y="21"/>
                      </a:cubicBezTo>
                      <a:cubicBezTo>
                        <a:pt x="325" y="23"/>
                        <a:pt x="328" y="34"/>
                        <a:pt x="322" y="33"/>
                      </a:cubicBezTo>
                      <a:cubicBezTo>
                        <a:pt x="316" y="32"/>
                        <a:pt x="287" y="19"/>
                        <a:pt x="278" y="15"/>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245881" name="Group 121"/>
            <p:cNvGrpSpPr>
              <a:grpSpLocks/>
            </p:cNvGrpSpPr>
            <p:nvPr/>
          </p:nvGrpSpPr>
          <p:grpSpPr bwMode="auto">
            <a:xfrm rot="16033037">
              <a:off x="1352" y="1695"/>
              <a:ext cx="951" cy="965"/>
              <a:chOff x="2461" y="1579"/>
              <a:chExt cx="901" cy="824"/>
            </a:xfrm>
          </p:grpSpPr>
          <p:sp>
            <p:nvSpPr>
              <p:cNvPr id="245882" name="Text Box 122"/>
              <p:cNvSpPr txBox="1">
                <a:spLocks noChangeArrowheads="1"/>
              </p:cNvSpPr>
              <p:nvPr/>
            </p:nvSpPr>
            <p:spPr bwMode="auto">
              <a:xfrm>
                <a:off x="3146" y="1910"/>
                <a:ext cx="216" cy="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5883" name="Text Box 123"/>
              <p:cNvSpPr txBox="1">
                <a:spLocks noChangeArrowheads="1"/>
              </p:cNvSpPr>
              <p:nvPr/>
            </p:nvSpPr>
            <p:spPr bwMode="auto">
              <a:xfrm>
                <a:off x="2755" y="2157"/>
                <a:ext cx="170" cy="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sp>
            <p:nvSpPr>
              <p:cNvPr id="245884" name="Text Box 124"/>
              <p:cNvSpPr txBox="1">
                <a:spLocks noChangeArrowheads="1"/>
              </p:cNvSpPr>
              <p:nvPr/>
            </p:nvSpPr>
            <p:spPr bwMode="auto">
              <a:xfrm>
                <a:off x="2461" y="2004"/>
                <a:ext cx="328" cy="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endParaRPr lang="en-US" altLang="en-US" sz="2400" b="1">
                  <a:solidFill>
                    <a:srgbClr val="FF0000"/>
                  </a:solidFill>
                </a:endParaRPr>
              </a:p>
            </p:txBody>
          </p:sp>
          <p:sp>
            <p:nvSpPr>
              <p:cNvPr id="245885" name="Text Box 125"/>
              <p:cNvSpPr txBox="1">
                <a:spLocks noChangeArrowheads="1"/>
              </p:cNvSpPr>
              <p:nvPr/>
            </p:nvSpPr>
            <p:spPr bwMode="auto">
              <a:xfrm>
                <a:off x="2740" y="1579"/>
                <a:ext cx="327" cy="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endParaRPr lang="en-US" altLang="en-US" sz="2400" b="1">
                  <a:solidFill>
                    <a:srgbClr val="0066CC"/>
                  </a:solidFill>
                </a:endParaRPr>
              </a:p>
            </p:txBody>
          </p:sp>
          <p:grpSp>
            <p:nvGrpSpPr>
              <p:cNvPr id="245886" name="Group 126"/>
              <p:cNvGrpSpPr>
                <a:grpSpLocks/>
              </p:cNvGrpSpPr>
              <p:nvPr/>
            </p:nvGrpSpPr>
            <p:grpSpPr bwMode="auto">
              <a:xfrm>
                <a:off x="2599" y="1848"/>
                <a:ext cx="572" cy="444"/>
                <a:chOff x="621" y="2733"/>
                <a:chExt cx="856" cy="652"/>
              </a:xfrm>
            </p:grpSpPr>
            <p:sp>
              <p:nvSpPr>
                <p:cNvPr id="245887" name="Freeform 127"/>
                <p:cNvSpPr>
                  <a:spLocks/>
                </p:cNvSpPr>
                <p:nvPr/>
              </p:nvSpPr>
              <p:spPr bwMode="auto">
                <a:xfrm>
                  <a:off x="706" y="2896"/>
                  <a:ext cx="600" cy="253"/>
                </a:xfrm>
                <a:custGeom>
                  <a:avLst/>
                  <a:gdLst>
                    <a:gd name="T0" fmla="*/ 600 w 600"/>
                    <a:gd name="T1" fmla="*/ 76 h 253"/>
                    <a:gd name="T2" fmla="*/ 431 w 600"/>
                    <a:gd name="T3" fmla="*/ 151 h 253"/>
                    <a:gd name="T4" fmla="*/ 261 w 600"/>
                    <a:gd name="T5" fmla="*/ 238 h 253"/>
                    <a:gd name="T6" fmla="*/ 164 w 600"/>
                    <a:gd name="T7" fmla="*/ 240 h 253"/>
                    <a:gd name="T8" fmla="*/ 50 w 600"/>
                    <a:gd name="T9" fmla="*/ 184 h 253"/>
                    <a:gd name="T10" fmla="*/ 3 w 600"/>
                    <a:gd name="T11" fmla="*/ 27 h 253"/>
                    <a:gd name="T12" fmla="*/ 69 w 600"/>
                    <a:gd name="T13" fmla="*/ 21 h 253"/>
                    <a:gd name="T14" fmla="*/ 149 w 600"/>
                    <a:gd name="T15" fmla="*/ 101 h 253"/>
                    <a:gd name="T16" fmla="*/ 282 w 600"/>
                    <a:gd name="T17" fmla="*/ 85 h 253"/>
                    <a:gd name="T18" fmla="*/ 272 w 600"/>
                    <a:gd name="T19" fmla="*/ 162 h 253"/>
                    <a:gd name="T20" fmla="*/ 284 w 600"/>
                    <a:gd name="T21" fmla="*/ 11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253">
                      <a:moveTo>
                        <a:pt x="600" y="76"/>
                      </a:moveTo>
                      <a:cubicBezTo>
                        <a:pt x="544" y="99"/>
                        <a:pt x="488" y="124"/>
                        <a:pt x="431" y="151"/>
                      </a:cubicBezTo>
                      <a:cubicBezTo>
                        <a:pt x="375" y="178"/>
                        <a:pt x="305" y="223"/>
                        <a:pt x="261" y="238"/>
                      </a:cubicBezTo>
                      <a:cubicBezTo>
                        <a:pt x="216" y="253"/>
                        <a:pt x="199" y="249"/>
                        <a:pt x="164" y="240"/>
                      </a:cubicBezTo>
                      <a:cubicBezTo>
                        <a:pt x="129" y="231"/>
                        <a:pt x="76" y="219"/>
                        <a:pt x="50" y="184"/>
                      </a:cubicBezTo>
                      <a:cubicBezTo>
                        <a:pt x="23" y="148"/>
                        <a:pt x="0" y="54"/>
                        <a:pt x="3" y="27"/>
                      </a:cubicBezTo>
                      <a:cubicBezTo>
                        <a:pt x="6" y="0"/>
                        <a:pt x="45" y="9"/>
                        <a:pt x="69" y="21"/>
                      </a:cubicBezTo>
                      <a:cubicBezTo>
                        <a:pt x="93" y="34"/>
                        <a:pt x="113" y="90"/>
                        <a:pt x="149" y="101"/>
                      </a:cubicBezTo>
                      <a:cubicBezTo>
                        <a:pt x="184" y="112"/>
                        <a:pt x="262" y="75"/>
                        <a:pt x="282" y="85"/>
                      </a:cubicBezTo>
                      <a:cubicBezTo>
                        <a:pt x="302" y="95"/>
                        <a:pt x="272" y="158"/>
                        <a:pt x="272" y="162"/>
                      </a:cubicBezTo>
                      <a:cubicBezTo>
                        <a:pt x="272" y="166"/>
                        <a:pt x="282" y="121"/>
                        <a:pt x="284" y="110"/>
                      </a:cubicBezTo>
                    </a:path>
                  </a:pathLst>
                </a:custGeom>
                <a:noFill/>
                <a:ln w="127000">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88" name="Freeform 128"/>
                <p:cNvSpPr>
                  <a:spLocks/>
                </p:cNvSpPr>
                <p:nvPr/>
              </p:nvSpPr>
              <p:spPr bwMode="auto">
                <a:xfrm>
                  <a:off x="990" y="3219"/>
                  <a:ext cx="200" cy="137"/>
                </a:xfrm>
                <a:custGeom>
                  <a:avLst/>
                  <a:gdLst>
                    <a:gd name="T0" fmla="*/ 0 w 200"/>
                    <a:gd name="T1" fmla="*/ 0 h 137"/>
                    <a:gd name="T2" fmla="*/ 136 w 200"/>
                    <a:gd name="T3" fmla="*/ 99 h 137"/>
                    <a:gd name="T4" fmla="*/ 158 w 200"/>
                    <a:gd name="T5" fmla="*/ 123 h 137"/>
                    <a:gd name="T6" fmla="*/ 200 w 200"/>
                    <a:gd name="T7" fmla="*/ 137 h 137"/>
                  </a:gdLst>
                  <a:ahLst/>
                  <a:cxnLst>
                    <a:cxn ang="0">
                      <a:pos x="T0" y="T1"/>
                    </a:cxn>
                    <a:cxn ang="0">
                      <a:pos x="T2" y="T3"/>
                    </a:cxn>
                    <a:cxn ang="0">
                      <a:pos x="T4" y="T5"/>
                    </a:cxn>
                    <a:cxn ang="0">
                      <a:pos x="T6" y="T7"/>
                    </a:cxn>
                  </a:cxnLst>
                  <a:rect l="0" t="0" r="r" b="b"/>
                  <a:pathLst>
                    <a:path w="200" h="137">
                      <a:moveTo>
                        <a:pt x="0" y="0"/>
                      </a:moveTo>
                      <a:cubicBezTo>
                        <a:pt x="52" y="36"/>
                        <a:pt x="110" y="79"/>
                        <a:pt x="136" y="99"/>
                      </a:cubicBezTo>
                      <a:cubicBezTo>
                        <a:pt x="162" y="119"/>
                        <a:pt x="147" y="117"/>
                        <a:pt x="158" y="123"/>
                      </a:cubicBezTo>
                      <a:cubicBezTo>
                        <a:pt x="169" y="129"/>
                        <a:pt x="191" y="134"/>
                        <a:pt x="200" y="137"/>
                      </a:cubicBezTo>
                    </a:path>
                  </a:pathLst>
                </a:custGeom>
                <a:noFill/>
                <a:ln w="127000">
                  <a:solidFill>
                    <a:srgbClr val="66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89" name="Freeform 129"/>
                <p:cNvSpPr>
                  <a:spLocks/>
                </p:cNvSpPr>
                <p:nvPr/>
              </p:nvSpPr>
              <p:spPr bwMode="auto">
                <a:xfrm>
                  <a:off x="880" y="2766"/>
                  <a:ext cx="528" cy="369"/>
                </a:xfrm>
                <a:custGeom>
                  <a:avLst/>
                  <a:gdLst>
                    <a:gd name="T0" fmla="*/ 464 w 528"/>
                    <a:gd name="T1" fmla="*/ 358 h 369"/>
                    <a:gd name="T2" fmla="*/ 514 w 528"/>
                    <a:gd name="T3" fmla="*/ 366 h 369"/>
                    <a:gd name="T4" fmla="*/ 378 w 528"/>
                    <a:gd name="T5" fmla="*/ 339 h 369"/>
                    <a:gd name="T6" fmla="*/ 291 w 528"/>
                    <a:gd name="T7" fmla="*/ 203 h 369"/>
                    <a:gd name="T8" fmla="*/ 211 w 528"/>
                    <a:gd name="T9" fmla="*/ 124 h 369"/>
                    <a:gd name="T10" fmla="*/ 136 w 528"/>
                    <a:gd name="T11" fmla="*/ 64 h 369"/>
                    <a:gd name="T12" fmla="*/ 112 w 528"/>
                    <a:gd name="T13" fmla="*/ 4 h 369"/>
                    <a:gd name="T14" fmla="*/ 207 w 528"/>
                    <a:gd name="T15" fmla="*/ 39 h 369"/>
                    <a:gd name="T16" fmla="*/ 254 w 528"/>
                    <a:gd name="T17" fmla="*/ 116 h 369"/>
                    <a:gd name="T18" fmla="*/ 171 w 528"/>
                    <a:gd name="T19" fmla="*/ 138 h 369"/>
                    <a:gd name="T20" fmla="*/ 107 w 528"/>
                    <a:gd name="T21" fmla="*/ 124 h 369"/>
                    <a:gd name="T22" fmla="*/ 0 w 528"/>
                    <a:gd name="T23" fmla="*/ 4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8" h="369">
                      <a:moveTo>
                        <a:pt x="464" y="358"/>
                      </a:moveTo>
                      <a:cubicBezTo>
                        <a:pt x="472" y="359"/>
                        <a:pt x="528" y="369"/>
                        <a:pt x="514" y="366"/>
                      </a:cubicBezTo>
                      <a:cubicBezTo>
                        <a:pt x="500" y="363"/>
                        <a:pt x="415" y="366"/>
                        <a:pt x="378" y="339"/>
                      </a:cubicBezTo>
                      <a:cubicBezTo>
                        <a:pt x="341" y="312"/>
                        <a:pt x="319" y="239"/>
                        <a:pt x="291" y="203"/>
                      </a:cubicBezTo>
                      <a:cubicBezTo>
                        <a:pt x="263" y="168"/>
                        <a:pt x="237" y="147"/>
                        <a:pt x="211" y="124"/>
                      </a:cubicBezTo>
                      <a:cubicBezTo>
                        <a:pt x="185" y="101"/>
                        <a:pt x="152" y="84"/>
                        <a:pt x="136" y="64"/>
                      </a:cubicBezTo>
                      <a:cubicBezTo>
                        <a:pt x="120" y="44"/>
                        <a:pt x="101" y="8"/>
                        <a:pt x="112" y="4"/>
                      </a:cubicBezTo>
                      <a:cubicBezTo>
                        <a:pt x="124" y="0"/>
                        <a:pt x="184" y="20"/>
                        <a:pt x="207" y="39"/>
                      </a:cubicBezTo>
                      <a:cubicBezTo>
                        <a:pt x="231" y="57"/>
                        <a:pt x="260" y="99"/>
                        <a:pt x="254" y="116"/>
                      </a:cubicBezTo>
                      <a:cubicBezTo>
                        <a:pt x="247" y="133"/>
                        <a:pt x="195" y="136"/>
                        <a:pt x="171" y="138"/>
                      </a:cubicBezTo>
                      <a:cubicBezTo>
                        <a:pt x="146" y="139"/>
                        <a:pt x="135" y="139"/>
                        <a:pt x="107" y="124"/>
                      </a:cubicBezTo>
                      <a:cubicBezTo>
                        <a:pt x="78" y="109"/>
                        <a:pt x="39" y="79"/>
                        <a:pt x="0" y="48"/>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90" name="Freeform 130"/>
                <p:cNvSpPr>
                  <a:spLocks/>
                </p:cNvSpPr>
                <p:nvPr/>
              </p:nvSpPr>
              <p:spPr bwMode="auto">
                <a:xfrm>
                  <a:off x="1126" y="2733"/>
                  <a:ext cx="335" cy="193"/>
                </a:xfrm>
                <a:custGeom>
                  <a:avLst/>
                  <a:gdLst>
                    <a:gd name="T0" fmla="*/ 22 w 335"/>
                    <a:gd name="T1" fmla="*/ 193 h 193"/>
                    <a:gd name="T2" fmla="*/ 23 w 335"/>
                    <a:gd name="T3" fmla="*/ 68 h 193"/>
                    <a:gd name="T4" fmla="*/ 14 w 335"/>
                    <a:gd name="T5" fmla="*/ 27 h 193"/>
                    <a:gd name="T6" fmla="*/ 107 w 335"/>
                    <a:gd name="T7" fmla="*/ 10 h 193"/>
                    <a:gd name="T8" fmla="*/ 248 w 335"/>
                    <a:gd name="T9" fmla="*/ 87 h 193"/>
                    <a:gd name="T10" fmla="*/ 335 w 335"/>
                    <a:gd name="T11" fmla="*/ 182 h 193"/>
                  </a:gdLst>
                  <a:ahLst/>
                  <a:cxnLst>
                    <a:cxn ang="0">
                      <a:pos x="T0" y="T1"/>
                    </a:cxn>
                    <a:cxn ang="0">
                      <a:pos x="T2" y="T3"/>
                    </a:cxn>
                    <a:cxn ang="0">
                      <a:pos x="T4" y="T5"/>
                    </a:cxn>
                    <a:cxn ang="0">
                      <a:pos x="T6" y="T7"/>
                    </a:cxn>
                    <a:cxn ang="0">
                      <a:pos x="T8" y="T9"/>
                    </a:cxn>
                    <a:cxn ang="0">
                      <a:pos x="T10" y="T11"/>
                    </a:cxn>
                  </a:cxnLst>
                  <a:rect l="0" t="0" r="r" b="b"/>
                  <a:pathLst>
                    <a:path w="335" h="193">
                      <a:moveTo>
                        <a:pt x="22" y="193"/>
                      </a:moveTo>
                      <a:cubicBezTo>
                        <a:pt x="22" y="172"/>
                        <a:pt x="24" y="96"/>
                        <a:pt x="23" y="68"/>
                      </a:cubicBezTo>
                      <a:cubicBezTo>
                        <a:pt x="22" y="40"/>
                        <a:pt x="0" y="37"/>
                        <a:pt x="14" y="27"/>
                      </a:cubicBezTo>
                      <a:cubicBezTo>
                        <a:pt x="27" y="17"/>
                        <a:pt x="68" y="0"/>
                        <a:pt x="107" y="10"/>
                      </a:cubicBezTo>
                      <a:cubicBezTo>
                        <a:pt x="145" y="19"/>
                        <a:pt x="210" y="59"/>
                        <a:pt x="248" y="87"/>
                      </a:cubicBezTo>
                      <a:cubicBezTo>
                        <a:pt x="286" y="116"/>
                        <a:pt x="310" y="148"/>
                        <a:pt x="335" y="182"/>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91" name="Freeform 131"/>
                <p:cNvSpPr>
                  <a:spLocks/>
                </p:cNvSpPr>
                <p:nvPr/>
              </p:nvSpPr>
              <p:spPr bwMode="auto">
                <a:xfrm>
                  <a:off x="1159" y="3100"/>
                  <a:ext cx="231" cy="285"/>
                </a:xfrm>
                <a:custGeom>
                  <a:avLst/>
                  <a:gdLst>
                    <a:gd name="T0" fmla="*/ 207 w 231"/>
                    <a:gd name="T1" fmla="*/ 50 h 285"/>
                    <a:gd name="T2" fmla="*/ 229 w 231"/>
                    <a:gd name="T3" fmla="*/ 4 h 285"/>
                    <a:gd name="T4" fmla="*/ 217 w 231"/>
                    <a:gd name="T5" fmla="*/ 24 h 285"/>
                    <a:gd name="T6" fmla="*/ 152 w 231"/>
                    <a:gd name="T7" fmla="*/ 125 h 285"/>
                    <a:gd name="T8" fmla="*/ 186 w 231"/>
                    <a:gd name="T9" fmla="*/ 178 h 285"/>
                    <a:gd name="T10" fmla="*/ 194 w 231"/>
                    <a:gd name="T11" fmla="*/ 272 h 285"/>
                    <a:gd name="T12" fmla="*/ 59 w 231"/>
                    <a:gd name="T13" fmla="*/ 258 h 285"/>
                    <a:gd name="T14" fmla="*/ 3 w 231"/>
                    <a:gd name="T15" fmla="*/ 256 h 285"/>
                    <a:gd name="T16" fmla="*/ 39 w 231"/>
                    <a:gd name="T17" fmla="*/ 25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85">
                      <a:moveTo>
                        <a:pt x="207" y="50"/>
                      </a:moveTo>
                      <a:cubicBezTo>
                        <a:pt x="211" y="43"/>
                        <a:pt x="227" y="8"/>
                        <a:pt x="229" y="4"/>
                      </a:cubicBezTo>
                      <a:cubicBezTo>
                        <a:pt x="231" y="0"/>
                        <a:pt x="230" y="4"/>
                        <a:pt x="217" y="24"/>
                      </a:cubicBezTo>
                      <a:cubicBezTo>
                        <a:pt x="204" y="44"/>
                        <a:pt x="157" y="99"/>
                        <a:pt x="152" y="125"/>
                      </a:cubicBezTo>
                      <a:cubicBezTo>
                        <a:pt x="147" y="151"/>
                        <a:pt x="179" y="154"/>
                        <a:pt x="186" y="178"/>
                      </a:cubicBezTo>
                      <a:cubicBezTo>
                        <a:pt x="193" y="202"/>
                        <a:pt x="215" y="259"/>
                        <a:pt x="194" y="272"/>
                      </a:cubicBezTo>
                      <a:cubicBezTo>
                        <a:pt x="173" y="285"/>
                        <a:pt x="91" y="261"/>
                        <a:pt x="59" y="258"/>
                      </a:cubicBezTo>
                      <a:cubicBezTo>
                        <a:pt x="27" y="255"/>
                        <a:pt x="6" y="257"/>
                        <a:pt x="3" y="256"/>
                      </a:cubicBezTo>
                      <a:cubicBezTo>
                        <a:pt x="0" y="255"/>
                        <a:pt x="32" y="254"/>
                        <a:pt x="39" y="254"/>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92" name="Freeform 132"/>
                <p:cNvSpPr>
                  <a:spLocks/>
                </p:cNvSpPr>
                <p:nvPr/>
              </p:nvSpPr>
              <p:spPr bwMode="auto">
                <a:xfrm>
                  <a:off x="621" y="2957"/>
                  <a:ext cx="730" cy="386"/>
                </a:xfrm>
                <a:custGeom>
                  <a:avLst/>
                  <a:gdLst>
                    <a:gd name="T0" fmla="*/ 77 w 730"/>
                    <a:gd name="T1" fmla="*/ 363 h 386"/>
                    <a:gd name="T2" fmla="*/ 41 w 730"/>
                    <a:gd name="T3" fmla="*/ 373 h 386"/>
                    <a:gd name="T4" fmla="*/ 321 w 730"/>
                    <a:gd name="T5" fmla="*/ 286 h 386"/>
                    <a:gd name="T6" fmla="*/ 485 w 730"/>
                    <a:gd name="T7" fmla="*/ 135 h 386"/>
                    <a:gd name="T8" fmla="*/ 594 w 730"/>
                    <a:gd name="T9" fmla="*/ 42 h 386"/>
                    <a:gd name="T10" fmla="*/ 717 w 730"/>
                    <a:gd name="T11" fmla="*/ 5 h 386"/>
                    <a:gd name="T12" fmla="*/ 675 w 730"/>
                    <a:gd name="T13" fmla="*/ 13 h 386"/>
                  </a:gdLst>
                  <a:ahLst/>
                  <a:cxnLst>
                    <a:cxn ang="0">
                      <a:pos x="T0" y="T1"/>
                    </a:cxn>
                    <a:cxn ang="0">
                      <a:pos x="T2" y="T3"/>
                    </a:cxn>
                    <a:cxn ang="0">
                      <a:pos x="T4" y="T5"/>
                    </a:cxn>
                    <a:cxn ang="0">
                      <a:pos x="T6" y="T7"/>
                    </a:cxn>
                    <a:cxn ang="0">
                      <a:pos x="T8" y="T9"/>
                    </a:cxn>
                    <a:cxn ang="0">
                      <a:pos x="T10" y="T11"/>
                    </a:cxn>
                    <a:cxn ang="0">
                      <a:pos x="T12" y="T13"/>
                    </a:cxn>
                  </a:cxnLst>
                  <a:rect l="0" t="0" r="r" b="b"/>
                  <a:pathLst>
                    <a:path w="730" h="386">
                      <a:moveTo>
                        <a:pt x="77" y="363"/>
                      </a:moveTo>
                      <a:cubicBezTo>
                        <a:pt x="71" y="365"/>
                        <a:pt x="0" y="386"/>
                        <a:pt x="41" y="373"/>
                      </a:cubicBezTo>
                      <a:cubicBezTo>
                        <a:pt x="82" y="360"/>
                        <a:pt x="247" y="326"/>
                        <a:pt x="321" y="286"/>
                      </a:cubicBezTo>
                      <a:cubicBezTo>
                        <a:pt x="395" y="246"/>
                        <a:pt x="440" y="175"/>
                        <a:pt x="485" y="135"/>
                      </a:cubicBezTo>
                      <a:cubicBezTo>
                        <a:pt x="530" y="94"/>
                        <a:pt x="555" y="64"/>
                        <a:pt x="594" y="42"/>
                      </a:cubicBezTo>
                      <a:cubicBezTo>
                        <a:pt x="633" y="20"/>
                        <a:pt x="704" y="10"/>
                        <a:pt x="717" y="5"/>
                      </a:cubicBezTo>
                      <a:cubicBezTo>
                        <a:pt x="730" y="0"/>
                        <a:pt x="684" y="11"/>
                        <a:pt x="675" y="13"/>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93" name="Freeform 133"/>
                <p:cNvSpPr>
                  <a:spLocks/>
                </p:cNvSpPr>
                <p:nvPr/>
              </p:nvSpPr>
              <p:spPr bwMode="auto">
                <a:xfrm>
                  <a:off x="708" y="2745"/>
                  <a:ext cx="769" cy="308"/>
                </a:xfrm>
                <a:custGeom>
                  <a:avLst/>
                  <a:gdLst>
                    <a:gd name="T0" fmla="*/ 730 w 769"/>
                    <a:gd name="T1" fmla="*/ 149 h 308"/>
                    <a:gd name="T2" fmla="*/ 764 w 769"/>
                    <a:gd name="T3" fmla="*/ 161 h 308"/>
                    <a:gd name="T4" fmla="*/ 758 w 769"/>
                    <a:gd name="T5" fmla="*/ 145 h 308"/>
                    <a:gd name="T6" fmla="*/ 716 w 769"/>
                    <a:gd name="T7" fmla="*/ 50 h 308"/>
                    <a:gd name="T8" fmla="*/ 627 w 769"/>
                    <a:gd name="T9" fmla="*/ 1 h 308"/>
                    <a:gd name="T10" fmla="*/ 482 w 769"/>
                    <a:gd name="T11" fmla="*/ 58 h 308"/>
                    <a:gd name="T12" fmla="*/ 298 w 769"/>
                    <a:gd name="T13" fmla="*/ 184 h 308"/>
                    <a:gd name="T14" fmla="*/ 149 w 769"/>
                    <a:gd name="T15" fmla="*/ 292 h 308"/>
                    <a:gd name="T16" fmla="*/ 28 w 769"/>
                    <a:gd name="T17" fmla="*/ 277 h 308"/>
                    <a:gd name="T18" fmla="*/ 3 w 769"/>
                    <a:gd name="T19" fmla="*/ 180 h 308"/>
                    <a:gd name="T20" fmla="*/ 19 w 769"/>
                    <a:gd name="T21" fmla="*/ 83 h 308"/>
                    <a:gd name="T22" fmla="*/ 116 w 769"/>
                    <a:gd name="T23" fmla="*/ 112 h 308"/>
                    <a:gd name="T24" fmla="*/ 150 w 769"/>
                    <a:gd name="T25" fmla="*/ 56 h 308"/>
                    <a:gd name="T26" fmla="*/ 243 w 769"/>
                    <a:gd name="T27" fmla="*/ 21 h 308"/>
                    <a:gd name="T28" fmla="*/ 312 w 769"/>
                    <a:gd name="T29" fmla="*/ 21 h 308"/>
                    <a:gd name="T30" fmla="*/ 322 w 769"/>
                    <a:gd name="T31" fmla="*/ 33 h 308"/>
                    <a:gd name="T32" fmla="*/ 278 w 769"/>
                    <a:gd name="T33" fmla="*/ 1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9" h="308">
                      <a:moveTo>
                        <a:pt x="730" y="149"/>
                      </a:moveTo>
                      <a:cubicBezTo>
                        <a:pt x="736" y="151"/>
                        <a:pt x="759" y="162"/>
                        <a:pt x="764" y="161"/>
                      </a:cubicBezTo>
                      <a:cubicBezTo>
                        <a:pt x="769" y="160"/>
                        <a:pt x="766" y="163"/>
                        <a:pt x="758" y="145"/>
                      </a:cubicBezTo>
                      <a:cubicBezTo>
                        <a:pt x="750" y="127"/>
                        <a:pt x="738" y="74"/>
                        <a:pt x="716" y="50"/>
                      </a:cubicBezTo>
                      <a:cubicBezTo>
                        <a:pt x="694" y="26"/>
                        <a:pt x="666" y="0"/>
                        <a:pt x="627" y="1"/>
                      </a:cubicBezTo>
                      <a:cubicBezTo>
                        <a:pt x="588" y="3"/>
                        <a:pt x="537" y="27"/>
                        <a:pt x="482" y="58"/>
                      </a:cubicBezTo>
                      <a:cubicBezTo>
                        <a:pt x="427" y="88"/>
                        <a:pt x="353" y="145"/>
                        <a:pt x="298" y="184"/>
                      </a:cubicBezTo>
                      <a:cubicBezTo>
                        <a:pt x="242" y="223"/>
                        <a:pt x="193" y="277"/>
                        <a:pt x="149" y="292"/>
                      </a:cubicBezTo>
                      <a:cubicBezTo>
                        <a:pt x="104" y="308"/>
                        <a:pt x="52" y="296"/>
                        <a:pt x="28" y="277"/>
                      </a:cubicBezTo>
                      <a:cubicBezTo>
                        <a:pt x="5" y="258"/>
                        <a:pt x="5" y="212"/>
                        <a:pt x="3" y="180"/>
                      </a:cubicBezTo>
                      <a:cubicBezTo>
                        <a:pt x="1" y="148"/>
                        <a:pt x="0" y="94"/>
                        <a:pt x="19" y="83"/>
                      </a:cubicBezTo>
                      <a:cubicBezTo>
                        <a:pt x="37" y="71"/>
                        <a:pt x="94" y="116"/>
                        <a:pt x="116" y="112"/>
                      </a:cubicBezTo>
                      <a:cubicBezTo>
                        <a:pt x="138" y="107"/>
                        <a:pt x="129" y="71"/>
                        <a:pt x="150" y="56"/>
                      </a:cubicBezTo>
                      <a:cubicBezTo>
                        <a:pt x="172" y="40"/>
                        <a:pt x="216" y="27"/>
                        <a:pt x="243" y="21"/>
                      </a:cubicBezTo>
                      <a:cubicBezTo>
                        <a:pt x="270" y="15"/>
                        <a:pt x="299" y="19"/>
                        <a:pt x="312" y="21"/>
                      </a:cubicBezTo>
                      <a:cubicBezTo>
                        <a:pt x="325" y="23"/>
                        <a:pt x="328" y="34"/>
                        <a:pt x="322" y="33"/>
                      </a:cubicBezTo>
                      <a:cubicBezTo>
                        <a:pt x="316" y="32"/>
                        <a:pt x="287" y="19"/>
                        <a:pt x="278" y="15"/>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sp>
        <p:nvSpPr>
          <p:cNvPr id="245762" name="Rectangle 2"/>
          <p:cNvSpPr>
            <a:spLocks noGrp="1" noChangeArrowheads="1"/>
          </p:cNvSpPr>
          <p:nvPr>
            <p:ph type="title"/>
          </p:nvPr>
        </p:nvSpPr>
        <p:spPr/>
        <p:txBody>
          <a:bodyPr/>
          <a:lstStyle/>
          <a:p>
            <a:r>
              <a:rPr lang="en-US" altLang="en-US" sz="5400"/>
              <a:t>Closely-related impurities</a:t>
            </a:r>
          </a:p>
        </p:txBody>
      </p:sp>
      <p:grpSp>
        <p:nvGrpSpPr>
          <p:cNvPr id="245763" name="Group 3"/>
          <p:cNvGrpSpPr>
            <a:grpSpLocks/>
          </p:cNvGrpSpPr>
          <p:nvPr/>
        </p:nvGrpSpPr>
        <p:grpSpPr bwMode="auto">
          <a:xfrm>
            <a:off x="3962400" y="2509838"/>
            <a:ext cx="1389063" cy="1371600"/>
            <a:chOff x="2496" y="1581"/>
            <a:chExt cx="875" cy="864"/>
          </a:xfrm>
        </p:grpSpPr>
        <p:sp>
          <p:nvSpPr>
            <p:cNvPr id="245764" name="Text Box 4"/>
            <p:cNvSpPr txBox="1">
              <a:spLocks noChangeArrowheads="1"/>
            </p:cNvSpPr>
            <p:nvPr/>
          </p:nvSpPr>
          <p:spPr bwMode="auto">
            <a:xfrm>
              <a:off x="3143" y="1910"/>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5765" name="Text Box 5"/>
            <p:cNvSpPr txBox="1">
              <a:spLocks noChangeArrowheads="1"/>
            </p:cNvSpPr>
            <p:nvPr/>
          </p:nvSpPr>
          <p:spPr bwMode="auto">
            <a:xfrm>
              <a:off x="2754" y="2157"/>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sp>
          <p:nvSpPr>
            <p:cNvPr id="245766" name="Text Box 6"/>
            <p:cNvSpPr txBox="1">
              <a:spLocks noChangeArrowheads="1"/>
            </p:cNvSpPr>
            <p:nvPr/>
          </p:nvSpPr>
          <p:spPr bwMode="auto">
            <a:xfrm>
              <a:off x="2496" y="2006"/>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5767" name="Text Box 7"/>
            <p:cNvSpPr txBox="1">
              <a:spLocks noChangeArrowheads="1"/>
            </p:cNvSpPr>
            <p:nvPr/>
          </p:nvSpPr>
          <p:spPr bwMode="auto">
            <a:xfrm>
              <a:off x="2779" y="1581"/>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grpSp>
          <p:nvGrpSpPr>
            <p:cNvPr id="245768" name="Group 8"/>
            <p:cNvGrpSpPr>
              <a:grpSpLocks/>
            </p:cNvGrpSpPr>
            <p:nvPr/>
          </p:nvGrpSpPr>
          <p:grpSpPr bwMode="auto">
            <a:xfrm>
              <a:off x="2599" y="1848"/>
              <a:ext cx="572" cy="444"/>
              <a:chOff x="621" y="2733"/>
              <a:chExt cx="856" cy="652"/>
            </a:xfrm>
          </p:grpSpPr>
          <p:sp>
            <p:nvSpPr>
              <p:cNvPr id="245769" name="Freeform 9"/>
              <p:cNvSpPr>
                <a:spLocks/>
              </p:cNvSpPr>
              <p:nvPr/>
            </p:nvSpPr>
            <p:spPr bwMode="auto">
              <a:xfrm>
                <a:off x="706" y="2896"/>
                <a:ext cx="600" cy="253"/>
              </a:xfrm>
              <a:custGeom>
                <a:avLst/>
                <a:gdLst>
                  <a:gd name="T0" fmla="*/ 600 w 600"/>
                  <a:gd name="T1" fmla="*/ 76 h 253"/>
                  <a:gd name="T2" fmla="*/ 431 w 600"/>
                  <a:gd name="T3" fmla="*/ 151 h 253"/>
                  <a:gd name="T4" fmla="*/ 261 w 600"/>
                  <a:gd name="T5" fmla="*/ 238 h 253"/>
                  <a:gd name="T6" fmla="*/ 164 w 600"/>
                  <a:gd name="T7" fmla="*/ 240 h 253"/>
                  <a:gd name="T8" fmla="*/ 50 w 600"/>
                  <a:gd name="T9" fmla="*/ 184 h 253"/>
                  <a:gd name="T10" fmla="*/ 3 w 600"/>
                  <a:gd name="T11" fmla="*/ 27 h 253"/>
                  <a:gd name="T12" fmla="*/ 69 w 600"/>
                  <a:gd name="T13" fmla="*/ 21 h 253"/>
                  <a:gd name="T14" fmla="*/ 149 w 600"/>
                  <a:gd name="T15" fmla="*/ 101 h 253"/>
                  <a:gd name="T16" fmla="*/ 282 w 600"/>
                  <a:gd name="T17" fmla="*/ 85 h 253"/>
                  <a:gd name="T18" fmla="*/ 272 w 600"/>
                  <a:gd name="T19" fmla="*/ 162 h 253"/>
                  <a:gd name="T20" fmla="*/ 284 w 600"/>
                  <a:gd name="T21" fmla="*/ 11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253">
                    <a:moveTo>
                      <a:pt x="600" y="76"/>
                    </a:moveTo>
                    <a:cubicBezTo>
                      <a:pt x="544" y="99"/>
                      <a:pt x="488" y="124"/>
                      <a:pt x="431" y="151"/>
                    </a:cubicBezTo>
                    <a:cubicBezTo>
                      <a:pt x="375" y="178"/>
                      <a:pt x="305" y="223"/>
                      <a:pt x="261" y="238"/>
                    </a:cubicBezTo>
                    <a:cubicBezTo>
                      <a:pt x="216" y="253"/>
                      <a:pt x="199" y="249"/>
                      <a:pt x="164" y="240"/>
                    </a:cubicBezTo>
                    <a:cubicBezTo>
                      <a:pt x="129" y="231"/>
                      <a:pt x="76" y="219"/>
                      <a:pt x="50" y="184"/>
                    </a:cubicBezTo>
                    <a:cubicBezTo>
                      <a:pt x="23" y="148"/>
                      <a:pt x="0" y="54"/>
                      <a:pt x="3" y="27"/>
                    </a:cubicBezTo>
                    <a:cubicBezTo>
                      <a:pt x="6" y="0"/>
                      <a:pt x="45" y="9"/>
                      <a:pt x="69" y="21"/>
                    </a:cubicBezTo>
                    <a:cubicBezTo>
                      <a:pt x="93" y="34"/>
                      <a:pt x="113" y="90"/>
                      <a:pt x="149" y="101"/>
                    </a:cubicBezTo>
                    <a:cubicBezTo>
                      <a:pt x="184" y="112"/>
                      <a:pt x="262" y="75"/>
                      <a:pt x="282" y="85"/>
                    </a:cubicBezTo>
                    <a:cubicBezTo>
                      <a:pt x="302" y="95"/>
                      <a:pt x="272" y="158"/>
                      <a:pt x="272" y="162"/>
                    </a:cubicBezTo>
                    <a:cubicBezTo>
                      <a:pt x="272" y="166"/>
                      <a:pt x="282" y="121"/>
                      <a:pt x="284" y="110"/>
                    </a:cubicBezTo>
                  </a:path>
                </a:pathLst>
              </a:custGeom>
              <a:noFill/>
              <a:ln w="127000">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70" name="Freeform 10"/>
              <p:cNvSpPr>
                <a:spLocks/>
              </p:cNvSpPr>
              <p:nvPr/>
            </p:nvSpPr>
            <p:spPr bwMode="auto">
              <a:xfrm>
                <a:off x="990" y="3219"/>
                <a:ext cx="200" cy="137"/>
              </a:xfrm>
              <a:custGeom>
                <a:avLst/>
                <a:gdLst>
                  <a:gd name="T0" fmla="*/ 0 w 200"/>
                  <a:gd name="T1" fmla="*/ 0 h 137"/>
                  <a:gd name="T2" fmla="*/ 136 w 200"/>
                  <a:gd name="T3" fmla="*/ 99 h 137"/>
                  <a:gd name="T4" fmla="*/ 158 w 200"/>
                  <a:gd name="T5" fmla="*/ 123 h 137"/>
                  <a:gd name="T6" fmla="*/ 200 w 200"/>
                  <a:gd name="T7" fmla="*/ 137 h 137"/>
                </a:gdLst>
                <a:ahLst/>
                <a:cxnLst>
                  <a:cxn ang="0">
                    <a:pos x="T0" y="T1"/>
                  </a:cxn>
                  <a:cxn ang="0">
                    <a:pos x="T2" y="T3"/>
                  </a:cxn>
                  <a:cxn ang="0">
                    <a:pos x="T4" y="T5"/>
                  </a:cxn>
                  <a:cxn ang="0">
                    <a:pos x="T6" y="T7"/>
                  </a:cxn>
                </a:cxnLst>
                <a:rect l="0" t="0" r="r" b="b"/>
                <a:pathLst>
                  <a:path w="200" h="137">
                    <a:moveTo>
                      <a:pt x="0" y="0"/>
                    </a:moveTo>
                    <a:cubicBezTo>
                      <a:pt x="52" y="36"/>
                      <a:pt x="110" y="79"/>
                      <a:pt x="136" y="99"/>
                    </a:cubicBezTo>
                    <a:cubicBezTo>
                      <a:pt x="162" y="119"/>
                      <a:pt x="147" y="117"/>
                      <a:pt x="158" y="123"/>
                    </a:cubicBezTo>
                    <a:cubicBezTo>
                      <a:pt x="169" y="129"/>
                      <a:pt x="191" y="134"/>
                      <a:pt x="200" y="137"/>
                    </a:cubicBezTo>
                  </a:path>
                </a:pathLst>
              </a:custGeom>
              <a:noFill/>
              <a:ln w="127000">
                <a:solidFill>
                  <a:srgbClr val="66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71" name="Freeform 11"/>
              <p:cNvSpPr>
                <a:spLocks/>
              </p:cNvSpPr>
              <p:nvPr/>
            </p:nvSpPr>
            <p:spPr bwMode="auto">
              <a:xfrm>
                <a:off x="880" y="2766"/>
                <a:ext cx="528" cy="369"/>
              </a:xfrm>
              <a:custGeom>
                <a:avLst/>
                <a:gdLst>
                  <a:gd name="T0" fmla="*/ 464 w 528"/>
                  <a:gd name="T1" fmla="*/ 358 h 369"/>
                  <a:gd name="T2" fmla="*/ 514 w 528"/>
                  <a:gd name="T3" fmla="*/ 366 h 369"/>
                  <a:gd name="T4" fmla="*/ 378 w 528"/>
                  <a:gd name="T5" fmla="*/ 339 h 369"/>
                  <a:gd name="T6" fmla="*/ 291 w 528"/>
                  <a:gd name="T7" fmla="*/ 203 h 369"/>
                  <a:gd name="T8" fmla="*/ 211 w 528"/>
                  <a:gd name="T9" fmla="*/ 124 h 369"/>
                  <a:gd name="T10" fmla="*/ 136 w 528"/>
                  <a:gd name="T11" fmla="*/ 64 h 369"/>
                  <a:gd name="T12" fmla="*/ 112 w 528"/>
                  <a:gd name="T13" fmla="*/ 4 h 369"/>
                  <a:gd name="T14" fmla="*/ 207 w 528"/>
                  <a:gd name="T15" fmla="*/ 39 h 369"/>
                  <a:gd name="T16" fmla="*/ 254 w 528"/>
                  <a:gd name="T17" fmla="*/ 116 h 369"/>
                  <a:gd name="T18" fmla="*/ 171 w 528"/>
                  <a:gd name="T19" fmla="*/ 138 h 369"/>
                  <a:gd name="T20" fmla="*/ 107 w 528"/>
                  <a:gd name="T21" fmla="*/ 124 h 369"/>
                  <a:gd name="T22" fmla="*/ 0 w 528"/>
                  <a:gd name="T23" fmla="*/ 4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8" h="369">
                    <a:moveTo>
                      <a:pt x="464" y="358"/>
                    </a:moveTo>
                    <a:cubicBezTo>
                      <a:pt x="472" y="359"/>
                      <a:pt x="528" y="369"/>
                      <a:pt x="514" y="366"/>
                    </a:cubicBezTo>
                    <a:cubicBezTo>
                      <a:pt x="500" y="363"/>
                      <a:pt x="415" y="366"/>
                      <a:pt x="378" y="339"/>
                    </a:cubicBezTo>
                    <a:cubicBezTo>
                      <a:pt x="341" y="312"/>
                      <a:pt x="319" y="239"/>
                      <a:pt x="291" y="203"/>
                    </a:cubicBezTo>
                    <a:cubicBezTo>
                      <a:pt x="263" y="168"/>
                      <a:pt x="237" y="147"/>
                      <a:pt x="211" y="124"/>
                    </a:cubicBezTo>
                    <a:cubicBezTo>
                      <a:pt x="185" y="101"/>
                      <a:pt x="152" y="84"/>
                      <a:pt x="136" y="64"/>
                    </a:cubicBezTo>
                    <a:cubicBezTo>
                      <a:pt x="120" y="44"/>
                      <a:pt x="101" y="8"/>
                      <a:pt x="112" y="4"/>
                    </a:cubicBezTo>
                    <a:cubicBezTo>
                      <a:pt x="124" y="0"/>
                      <a:pt x="184" y="20"/>
                      <a:pt x="207" y="39"/>
                    </a:cubicBezTo>
                    <a:cubicBezTo>
                      <a:pt x="231" y="57"/>
                      <a:pt x="260" y="99"/>
                      <a:pt x="254" y="116"/>
                    </a:cubicBezTo>
                    <a:cubicBezTo>
                      <a:pt x="247" y="133"/>
                      <a:pt x="195" y="136"/>
                      <a:pt x="171" y="138"/>
                    </a:cubicBezTo>
                    <a:cubicBezTo>
                      <a:pt x="146" y="139"/>
                      <a:pt x="135" y="139"/>
                      <a:pt x="107" y="124"/>
                    </a:cubicBezTo>
                    <a:cubicBezTo>
                      <a:pt x="78" y="109"/>
                      <a:pt x="39" y="79"/>
                      <a:pt x="0" y="48"/>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72" name="Freeform 12"/>
              <p:cNvSpPr>
                <a:spLocks/>
              </p:cNvSpPr>
              <p:nvPr/>
            </p:nvSpPr>
            <p:spPr bwMode="auto">
              <a:xfrm>
                <a:off x="1126" y="2733"/>
                <a:ext cx="335" cy="193"/>
              </a:xfrm>
              <a:custGeom>
                <a:avLst/>
                <a:gdLst>
                  <a:gd name="T0" fmla="*/ 22 w 335"/>
                  <a:gd name="T1" fmla="*/ 193 h 193"/>
                  <a:gd name="T2" fmla="*/ 23 w 335"/>
                  <a:gd name="T3" fmla="*/ 68 h 193"/>
                  <a:gd name="T4" fmla="*/ 14 w 335"/>
                  <a:gd name="T5" fmla="*/ 27 h 193"/>
                  <a:gd name="T6" fmla="*/ 107 w 335"/>
                  <a:gd name="T7" fmla="*/ 10 h 193"/>
                  <a:gd name="T8" fmla="*/ 248 w 335"/>
                  <a:gd name="T9" fmla="*/ 87 h 193"/>
                  <a:gd name="T10" fmla="*/ 335 w 335"/>
                  <a:gd name="T11" fmla="*/ 182 h 193"/>
                </a:gdLst>
                <a:ahLst/>
                <a:cxnLst>
                  <a:cxn ang="0">
                    <a:pos x="T0" y="T1"/>
                  </a:cxn>
                  <a:cxn ang="0">
                    <a:pos x="T2" y="T3"/>
                  </a:cxn>
                  <a:cxn ang="0">
                    <a:pos x="T4" y="T5"/>
                  </a:cxn>
                  <a:cxn ang="0">
                    <a:pos x="T6" y="T7"/>
                  </a:cxn>
                  <a:cxn ang="0">
                    <a:pos x="T8" y="T9"/>
                  </a:cxn>
                  <a:cxn ang="0">
                    <a:pos x="T10" y="T11"/>
                  </a:cxn>
                </a:cxnLst>
                <a:rect l="0" t="0" r="r" b="b"/>
                <a:pathLst>
                  <a:path w="335" h="193">
                    <a:moveTo>
                      <a:pt x="22" y="193"/>
                    </a:moveTo>
                    <a:cubicBezTo>
                      <a:pt x="22" y="172"/>
                      <a:pt x="24" y="96"/>
                      <a:pt x="23" y="68"/>
                    </a:cubicBezTo>
                    <a:cubicBezTo>
                      <a:pt x="22" y="40"/>
                      <a:pt x="0" y="37"/>
                      <a:pt x="14" y="27"/>
                    </a:cubicBezTo>
                    <a:cubicBezTo>
                      <a:pt x="27" y="17"/>
                      <a:pt x="68" y="0"/>
                      <a:pt x="107" y="10"/>
                    </a:cubicBezTo>
                    <a:cubicBezTo>
                      <a:pt x="145" y="19"/>
                      <a:pt x="210" y="59"/>
                      <a:pt x="248" y="87"/>
                    </a:cubicBezTo>
                    <a:cubicBezTo>
                      <a:pt x="286" y="116"/>
                      <a:pt x="310" y="148"/>
                      <a:pt x="335" y="182"/>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73" name="Freeform 13"/>
              <p:cNvSpPr>
                <a:spLocks/>
              </p:cNvSpPr>
              <p:nvPr/>
            </p:nvSpPr>
            <p:spPr bwMode="auto">
              <a:xfrm>
                <a:off x="1159" y="3100"/>
                <a:ext cx="231" cy="285"/>
              </a:xfrm>
              <a:custGeom>
                <a:avLst/>
                <a:gdLst>
                  <a:gd name="T0" fmla="*/ 207 w 231"/>
                  <a:gd name="T1" fmla="*/ 50 h 285"/>
                  <a:gd name="T2" fmla="*/ 229 w 231"/>
                  <a:gd name="T3" fmla="*/ 4 h 285"/>
                  <a:gd name="T4" fmla="*/ 217 w 231"/>
                  <a:gd name="T5" fmla="*/ 24 h 285"/>
                  <a:gd name="T6" fmla="*/ 152 w 231"/>
                  <a:gd name="T7" fmla="*/ 125 h 285"/>
                  <a:gd name="T8" fmla="*/ 186 w 231"/>
                  <a:gd name="T9" fmla="*/ 178 h 285"/>
                  <a:gd name="T10" fmla="*/ 194 w 231"/>
                  <a:gd name="T11" fmla="*/ 272 h 285"/>
                  <a:gd name="T12" fmla="*/ 59 w 231"/>
                  <a:gd name="T13" fmla="*/ 258 h 285"/>
                  <a:gd name="T14" fmla="*/ 3 w 231"/>
                  <a:gd name="T15" fmla="*/ 256 h 285"/>
                  <a:gd name="T16" fmla="*/ 39 w 231"/>
                  <a:gd name="T17" fmla="*/ 25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85">
                    <a:moveTo>
                      <a:pt x="207" y="50"/>
                    </a:moveTo>
                    <a:cubicBezTo>
                      <a:pt x="211" y="43"/>
                      <a:pt x="227" y="8"/>
                      <a:pt x="229" y="4"/>
                    </a:cubicBezTo>
                    <a:cubicBezTo>
                      <a:pt x="231" y="0"/>
                      <a:pt x="230" y="4"/>
                      <a:pt x="217" y="24"/>
                    </a:cubicBezTo>
                    <a:cubicBezTo>
                      <a:pt x="204" y="44"/>
                      <a:pt x="157" y="99"/>
                      <a:pt x="152" y="125"/>
                    </a:cubicBezTo>
                    <a:cubicBezTo>
                      <a:pt x="147" y="151"/>
                      <a:pt x="179" y="154"/>
                      <a:pt x="186" y="178"/>
                    </a:cubicBezTo>
                    <a:cubicBezTo>
                      <a:pt x="193" y="202"/>
                      <a:pt x="215" y="259"/>
                      <a:pt x="194" y="272"/>
                    </a:cubicBezTo>
                    <a:cubicBezTo>
                      <a:pt x="173" y="285"/>
                      <a:pt x="91" y="261"/>
                      <a:pt x="59" y="258"/>
                    </a:cubicBezTo>
                    <a:cubicBezTo>
                      <a:pt x="27" y="255"/>
                      <a:pt x="6" y="257"/>
                      <a:pt x="3" y="256"/>
                    </a:cubicBezTo>
                    <a:cubicBezTo>
                      <a:pt x="0" y="255"/>
                      <a:pt x="32" y="254"/>
                      <a:pt x="39" y="254"/>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74" name="Freeform 14"/>
              <p:cNvSpPr>
                <a:spLocks/>
              </p:cNvSpPr>
              <p:nvPr/>
            </p:nvSpPr>
            <p:spPr bwMode="auto">
              <a:xfrm>
                <a:off x="621" y="2957"/>
                <a:ext cx="730" cy="386"/>
              </a:xfrm>
              <a:custGeom>
                <a:avLst/>
                <a:gdLst>
                  <a:gd name="T0" fmla="*/ 77 w 730"/>
                  <a:gd name="T1" fmla="*/ 363 h 386"/>
                  <a:gd name="T2" fmla="*/ 41 w 730"/>
                  <a:gd name="T3" fmla="*/ 373 h 386"/>
                  <a:gd name="T4" fmla="*/ 321 w 730"/>
                  <a:gd name="T5" fmla="*/ 286 h 386"/>
                  <a:gd name="T6" fmla="*/ 485 w 730"/>
                  <a:gd name="T7" fmla="*/ 135 h 386"/>
                  <a:gd name="T8" fmla="*/ 594 w 730"/>
                  <a:gd name="T9" fmla="*/ 42 h 386"/>
                  <a:gd name="T10" fmla="*/ 717 w 730"/>
                  <a:gd name="T11" fmla="*/ 5 h 386"/>
                  <a:gd name="T12" fmla="*/ 675 w 730"/>
                  <a:gd name="T13" fmla="*/ 13 h 386"/>
                </a:gdLst>
                <a:ahLst/>
                <a:cxnLst>
                  <a:cxn ang="0">
                    <a:pos x="T0" y="T1"/>
                  </a:cxn>
                  <a:cxn ang="0">
                    <a:pos x="T2" y="T3"/>
                  </a:cxn>
                  <a:cxn ang="0">
                    <a:pos x="T4" y="T5"/>
                  </a:cxn>
                  <a:cxn ang="0">
                    <a:pos x="T6" y="T7"/>
                  </a:cxn>
                  <a:cxn ang="0">
                    <a:pos x="T8" y="T9"/>
                  </a:cxn>
                  <a:cxn ang="0">
                    <a:pos x="T10" y="T11"/>
                  </a:cxn>
                  <a:cxn ang="0">
                    <a:pos x="T12" y="T13"/>
                  </a:cxn>
                </a:cxnLst>
                <a:rect l="0" t="0" r="r" b="b"/>
                <a:pathLst>
                  <a:path w="730" h="386">
                    <a:moveTo>
                      <a:pt x="77" y="363"/>
                    </a:moveTo>
                    <a:cubicBezTo>
                      <a:pt x="71" y="365"/>
                      <a:pt x="0" y="386"/>
                      <a:pt x="41" y="373"/>
                    </a:cubicBezTo>
                    <a:cubicBezTo>
                      <a:pt x="82" y="360"/>
                      <a:pt x="247" y="326"/>
                      <a:pt x="321" y="286"/>
                    </a:cubicBezTo>
                    <a:cubicBezTo>
                      <a:pt x="395" y="246"/>
                      <a:pt x="440" y="175"/>
                      <a:pt x="485" y="135"/>
                    </a:cubicBezTo>
                    <a:cubicBezTo>
                      <a:pt x="530" y="94"/>
                      <a:pt x="555" y="64"/>
                      <a:pt x="594" y="42"/>
                    </a:cubicBezTo>
                    <a:cubicBezTo>
                      <a:pt x="633" y="20"/>
                      <a:pt x="704" y="10"/>
                      <a:pt x="717" y="5"/>
                    </a:cubicBezTo>
                    <a:cubicBezTo>
                      <a:pt x="730" y="0"/>
                      <a:pt x="684" y="11"/>
                      <a:pt x="675" y="13"/>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75" name="Freeform 15"/>
              <p:cNvSpPr>
                <a:spLocks/>
              </p:cNvSpPr>
              <p:nvPr/>
            </p:nvSpPr>
            <p:spPr bwMode="auto">
              <a:xfrm>
                <a:off x="708" y="2745"/>
                <a:ext cx="769" cy="308"/>
              </a:xfrm>
              <a:custGeom>
                <a:avLst/>
                <a:gdLst>
                  <a:gd name="T0" fmla="*/ 730 w 769"/>
                  <a:gd name="T1" fmla="*/ 149 h 308"/>
                  <a:gd name="T2" fmla="*/ 764 w 769"/>
                  <a:gd name="T3" fmla="*/ 161 h 308"/>
                  <a:gd name="T4" fmla="*/ 758 w 769"/>
                  <a:gd name="T5" fmla="*/ 145 h 308"/>
                  <a:gd name="T6" fmla="*/ 716 w 769"/>
                  <a:gd name="T7" fmla="*/ 50 h 308"/>
                  <a:gd name="T8" fmla="*/ 627 w 769"/>
                  <a:gd name="T9" fmla="*/ 1 h 308"/>
                  <a:gd name="T10" fmla="*/ 482 w 769"/>
                  <a:gd name="T11" fmla="*/ 58 h 308"/>
                  <a:gd name="T12" fmla="*/ 298 w 769"/>
                  <a:gd name="T13" fmla="*/ 184 h 308"/>
                  <a:gd name="T14" fmla="*/ 149 w 769"/>
                  <a:gd name="T15" fmla="*/ 292 h 308"/>
                  <a:gd name="T16" fmla="*/ 28 w 769"/>
                  <a:gd name="T17" fmla="*/ 277 h 308"/>
                  <a:gd name="T18" fmla="*/ 3 w 769"/>
                  <a:gd name="T19" fmla="*/ 180 h 308"/>
                  <a:gd name="T20" fmla="*/ 19 w 769"/>
                  <a:gd name="T21" fmla="*/ 83 h 308"/>
                  <a:gd name="T22" fmla="*/ 116 w 769"/>
                  <a:gd name="T23" fmla="*/ 112 h 308"/>
                  <a:gd name="T24" fmla="*/ 150 w 769"/>
                  <a:gd name="T25" fmla="*/ 56 h 308"/>
                  <a:gd name="T26" fmla="*/ 243 w 769"/>
                  <a:gd name="T27" fmla="*/ 21 h 308"/>
                  <a:gd name="T28" fmla="*/ 312 w 769"/>
                  <a:gd name="T29" fmla="*/ 21 h 308"/>
                  <a:gd name="T30" fmla="*/ 322 w 769"/>
                  <a:gd name="T31" fmla="*/ 33 h 308"/>
                  <a:gd name="T32" fmla="*/ 278 w 769"/>
                  <a:gd name="T33" fmla="*/ 1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9" h="308">
                    <a:moveTo>
                      <a:pt x="730" y="149"/>
                    </a:moveTo>
                    <a:cubicBezTo>
                      <a:pt x="736" y="151"/>
                      <a:pt x="759" y="162"/>
                      <a:pt x="764" y="161"/>
                    </a:cubicBezTo>
                    <a:cubicBezTo>
                      <a:pt x="769" y="160"/>
                      <a:pt x="766" y="163"/>
                      <a:pt x="758" y="145"/>
                    </a:cubicBezTo>
                    <a:cubicBezTo>
                      <a:pt x="750" y="127"/>
                      <a:pt x="738" y="74"/>
                      <a:pt x="716" y="50"/>
                    </a:cubicBezTo>
                    <a:cubicBezTo>
                      <a:pt x="694" y="26"/>
                      <a:pt x="666" y="0"/>
                      <a:pt x="627" y="1"/>
                    </a:cubicBezTo>
                    <a:cubicBezTo>
                      <a:pt x="588" y="3"/>
                      <a:pt x="537" y="27"/>
                      <a:pt x="482" y="58"/>
                    </a:cubicBezTo>
                    <a:cubicBezTo>
                      <a:pt x="427" y="88"/>
                      <a:pt x="353" y="145"/>
                      <a:pt x="298" y="184"/>
                    </a:cubicBezTo>
                    <a:cubicBezTo>
                      <a:pt x="242" y="223"/>
                      <a:pt x="193" y="277"/>
                      <a:pt x="149" y="292"/>
                    </a:cubicBezTo>
                    <a:cubicBezTo>
                      <a:pt x="104" y="308"/>
                      <a:pt x="52" y="296"/>
                      <a:pt x="28" y="277"/>
                    </a:cubicBezTo>
                    <a:cubicBezTo>
                      <a:pt x="5" y="258"/>
                      <a:pt x="5" y="212"/>
                      <a:pt x="3" y="180"/>
                    </a:cubicBezTo>
                    <a:cubicBezTo>
                      <a:pt x="1" y="148"/>
                      <a:pt x="0" y="94"/>
                      <a:pt x="19" y="83"/>
                    </a:cubicBezTo>
                    <a:cubicBezTo>
                      <a:pt x="37" y="71"/>
                      <a:pt x="94" y="116"/>
                      <a:pt x="116" y="112"/>
                    </a:cubicBezTo>
                    <a:cubicBezTo>
                      <a:pt x="138" y="107"/>
                      <a:pt x="129" y="71"/>
                      <a:pt x="150" y="56"/>
                    </a:cubicBezTo>
                    <a:cubicBezTo>
                      <a:pt x="172" y="40"/>
                      <a:pt x="216" y="27"/>
                      <a:pt x="243" y="21"/>
                    </a:cubicBezTo>
                    <a:cubicBezTo>
                      <a:pt x="270" y="15"/>
                      <a:pt x="299" y="19"/>
                      <a:pt x="312" y="21"/>
                    </a:cubicBezTo>
                    <a:cubicBezTo>
                      <a:pt x="325" y="23"/>
                      <a:pt x="328" y="34"/>
                      <a:pt x="322" y="33"/>
                    </a:cubicBezTo>
                    <a:cubicBezTo>
                      <a:pt x="316" y="32"/>
                      <a:pt x="287" y="19"/>
                      <a:pt x="278" y="15"/>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245776" name="Group 16"/>
          <p:cNvGrpSpPr>
            <a:grpSpLocks/>
          </p:cNvGrpSpPr>
          <p:nvPr/>
        </p:nvGrpSpPr>
        <p:grpSpPr bwMode="auto">
          <a:xfrm rot="2387133">
            <a:off x="2760663" y="1416050"/>
            <a:ext cx="1389062" cy="1371600"/>
            <a:chOff x="2496" y="1581"/>
            <a:chExt cx="875" cy="864"/>
          </a:xfrm>
        </p:grpSpPr>
        <p:sp>
          <p:nvSpPr>
            <p:cNvPr id="245777" name="Text Box 17"/>
            <p:cNvSpPr txBox="1">
              <a:spLocks noChangeArrowheads="1"/>
            </p:cNvSpPr>
            <p:nvPr/>
          </p:nvSpPr>
          <p:spPr bwMode="auto">
            <a:xfrm>
              <a:off x="3143" y="1910"/>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5778" name="Text Box 18"/>
            <p:cNvSpPr txBox="1">
              <a:spLocks noChangeArrowheads="1"/>
            </p:cNvSpPr>
            <p:nvPr/>
          </p:nvSpPr>
          <p:spPr bwMode="auto">
            <a:xfrm>
              <a:off x="2754" y="2157"/>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sp>
          <p:nvSpPr>
            <p:cNvPr id="245779" name="Text Box 19"/>
            <p:cNvSpPr txBox="1">
              <a:spLocks noChangeArrowheads="1"/>
            </p:cNvSpPr>
            <p:nvPr/>
          </p:nvSpPr>
          <p:spPr bwMode="auto">
            <a:xfrm>
              <a:off x="2496" y="2006"/>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5780" name="Text Box 20"/>
            <p:cNvSpPr txBox="1">
              <a:spLocks noChangeArrowheads="1"/>
            </p:cNvSpPr>
            <p:nvPr/>
          </p:nvSpPr>
          <p:spPr bwMode="auto">
            <a:xfrm>
              <a:off x="2779" y="1581"/>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grpSp>
          <p:nvGrpSpPr>
            <p:cNvPr id="245781" name="Group 21"/>
            <p:cNvGrpSpPr>
              <a:grpSpLocks/>
            </p:cNvGrpSpPr>
            <p:nvPr/>
          </p:nvGrpSpPr>
          <p:grpSpPr bwMode="auto">
            <a:xfrm>
              <a:off x="2599" y="1848"/>
              <a:ext cx="572" cy="444"/>
              <a:chOff x="621" y="2733"/>
              <a:chExt cx="856" cy="652"/>
            </a:xfrm>
          </p:grpSpPr>
          <p:sp>
            <p:nvSpPr>
              <p:cNvPr id="245782" name="Freeform 22"/>
              <p:cNvSpPr>
                <a:spLocks/>
              </p:cNvSpPr>
              <p:nvPr/>
            </p:nvSpPr>
            <p:spPr bwMode="auto">
              <a:xfrm>
                <a:off x="706" y="2896"/>
                <a:ext cx="600" cy="253"/>
              </a:xfrm>
              <a:custGeom>
                <a:avLst/>
                <a:gdLst>
                  <a:gd name="T0" fmla="*/ 600 w 600"/>
                  <a:gd name="T1" fmla="*/ 76 h 253"/>
                  <a:gd name="T2" fmla="*/ 431 w 600"/>
                  <a:gd name="T3" fmla="*/ 151 h 253"/>
                  <a:gd name="T4" fmla="*/ 261 w 600"/>
                  <a:gd name="T5" fmla="*/ 238 h 253"/>
                  <a:gd name="T6" fmla="*/ 164 w 600"/>
                  <a:gd name="T7" fmla="*/ 240 h 253"/>
                  <a:gd name="T8" fmla="*/ 50 w 600"/>
                  <a:gd name="T9" fmla="*/ 184 h 253"/>
                  <a:gd name="T10" fmla="*/ 3 w 600"/>
                  <a:gd name="T11" fmla="*/ 27 h 253"/>
                  <a:gd name="T12" fmla="*/ 69 w 600"/>
                  <a:gd name="T13" fmla="*/ 21 h 253"/>
                  <a:gd name="T14" fmla="*/ 149 w 600"/>
                  <a:gd name="T15" fmla="*/ 101 h 253"/>
                  <a:gd name="T16" fmla="*/ 282 w 600"/>
                  <a:gd name="T17" fmla="*/ 85 h 253"/>
                  <a:gd name="T18" fmla="*/ 272 w 600"/>
                  <a:gd name="T19" fmla="*/ 162 h 253"/>
                  <a:gd name="T20" fmla="*/ 284 w 600"/>
                  <a:gd name="T21" fmla="*/ 11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253">
                    <a:moveTo>
                      <a:pt x="600" y="76"/>
                    </a:moveTo>
                    <a:cubicBezTo>
                      <a:pt x="544" y="99"/>
                      <a:pt x="488" y="124"/>
                      <a:pt x="431" y="151"/>
                    </a:cubicBezTo>
                    <a:cubicBezTo>
                      <a:pt x="375" y="178"/>
                      <a:pt x="305" y="223"/>
                      <a:pt x="261" y="238"/>
                    </a:cubicBezTo>
                    <a:cubicBezTo>
                      <a:pt x="216" y="253"/>
                      <a:pt x="199" y="249"/>
                      <a:pt x="164" y="240"/>
                    </a:cubicBezTo>
                    <a:cubicBezTo>
                      <a:pt x="129" y="231"/>
                      <a:pt x="76" y="219"/>
                      <a:pt x="50" y="184"/>
                    </a:cubicBezTo>
                    <a:cubicBezTo>
                      <a:pt x="23" y="148"/>
                      <a:pt x="0" y="54"/>
                      <a:pt x="3" y="27"/>
                    </a:cubicBezTo>
                    <a:cubicBezTo>
                      <a:pt x="6" y="0"/>
                      <a:pt x="45" y="9"/>
                      <a:pt x="69" y="21"/>
                    </a:cubicBezTo>
                    <a:cubicBezTo>
                      <a:pt x="93" y="34"/>
                      <a:pt x="113" y="90"/>
                      <a:pt x="149" y="101"/>
                    </a:cubicBezTo>
                    <a:cubicBezTo>
                      <a:pt x="184" y="112"/>
                      <a:pt x="262" y="75"/>
                      <a:pt x="282" y="85"/>
                    </a:cubicBezTo>
                    <a:cubicBezTo>
                      <a:pt x="302" y="95"/>
                      <a:pt x="272" y="158"/>
                      <a:pt x="272" y="162"/>
                    </a:cubicBezTo>
                    <a:cubicBezTo>
                      <a:pt x="272" y="166"/>
                      <a:pt x="282" y="121"/>
                      <a:pt x="284" y="110"/>
                    </a:cubicBezTo>
                  </a:path>
                </a:pathLst>
              </a:custGeom>
              <a:noFill/>
              <a:ln w="127000">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83" name="Freeform 23"/>
              <p:cNvSpPr>
                <a:spLocks/>
              </p:cNvSpPr>
              <p:nvPr/>
            </p:nvSpPr>
            <p:spPr bwMode="auto">
              <a:xfrm>
                <a:off x="990" y="3219"/>
                <a:ext cx="200" cy="137"/>
              </a:xfrm>
              <a:custGeom>
                <a:avLst/>
                <a:gdLst>
                  <a:gd name="T0" fmla="*/ 0 w 200"/>
                  <a:gd name="T1" fmla="*/ 0 h 137"/>
                  <a:gd name="T2" fmla="*/ 136 w 200"/>
                  <a:gd name="T3" fmla="*/ 99 h 137"/>
                  <a:gd name="T4" fmla="*/ 158 w 200"/>
                  <a:gd name="T5" fmla="*/ 123 h 137"/>
                  <a:gd name="T6" fmla="*/ 200 w 200"/>
                  <a:gd name="T7" fmla="*/ 137 h 137"/>
                </a:gdLst>
                <a:ahLst/>
                <a:cxnLst>
                  <a:cxn ang="0">
                    <a:pos x="T0" y="T1"/>
                  </a:cxn>
                  <a:cxn ang="0">
                    <a:pos x="T2" y="T3"/>
                  </a:cxn>
                  <a:cxn ang="0">
                    <a:pos x="T4" y="T5"/>
                  </a:cxn>
                  <a:cxn ang="0">
                    <a:pos x="T6" y="T7"/>
                  </a:cxn>
                </a:cxnLst>
                <a:rect l="0" t="0" r="r" b="b"/>
                <a:pathLst>
                  <a:path w="200" h="137">
                    <a:moveTo>
                      <a:pt x="0" y="0"/>
                    </a:moveTo>
                    <a:cubicBezTo>
                      <a:pt x="52" y="36"/>
                      <a:pt x="110" y="79"/>
                      <a:pt x="136" y="99"/>
                    </a:cubicBezTo>
                    <a:cubicBezTo>
                      <a:pt x="162" y="119"/>
                      <a:pt x="147" y="117"/>
                      <a:pt x="158" y="123"/>
                    </a:cubicBezTo>
                    <a:cubicBezTo>
                      <a:pt x="169" y="129"/>
                      <a:pt x="191" y="134"/>
                      <a:pt x="200" y="137"/>
                    </a:cubicBezTo>
                  </a:path>
                </a:pathLst>
              </a:custGeom>
              <a:noFill/>
              <a:ln w="127000">
                <a:solidFill>
                  <a:srgbClr val="66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84" name="Freeform 24"/>
              <p:cNvSpPr>
                <a:spLocks/>
              </p:cNvSpPr>
              <p:nvPr/>
            </p:nvSpPr>
            <p:spPr bwMode="auto">
              <a:xfrm>
                <a:off x="880" y="2766"/>
                <a:ext cx="528" cy="369"/>
              </a:xfrm>
              <a:custGeom>
                <a:avLst/>
                <a:gdLst>
                  <a:gd name="T0" fmla="*/ 464 w 528"/>
                  <a:gd name="T1" fmla="*/ 358 h 369"/>
                  <a:gd name="T2" fmla="*/ 514 w 528"/>
                  <a:gd name="T3" fmla="*/ 366 h 369"/>
                  <a:gd name="T4" fmla="*/ 378 w 528"/>
                  <a:gd name="T5" fmla="*/ 339 h 369"/>
                  <a:gd name="T6" fmla="*/ 291 w 528"/>
                  <a:gd name="T7" fmla="*/ 203 h 369"/>
                  <a:gd name="T8" fmla="*/ 211 w 528"/>
                  <a:gd name="T9" fmla="*/ 124 h 369"/>
                  <a:gd name="T10" fmla="*/ 136 w 528"/>
                  <a:gd name="T11" fmla="*/ 64 h 369"/>
                  <a:gd name="T12" fmla="*/ 112 w 528"/>
                  <a:gd name="T13" fmla="*/ 4 h 369"/>
                  <a:gd name="T14" fmla="*/ 207 w 528"/>
                  <a:gd name="T15" fmla="*/ 39 h 369"/>
                  <a:gd name="T16" fmla="*/ 254 w 528"/>
                  <a:gd name="T17" fmla="*/ 116 h 369"/>
                  <a:gd name="T18" fmla="*/ 171 w 528"/>
                  <a:gd name="T19" fmla="*/ 138 h 369"/>
                  <a:gd name="T20" fmla="*/ 107 w 528"/>
                  <a:gd name="T21" fmla="*/ 124 h 369"/>
                  <a:gd name="T22" fmla="*/ 0 w 528"/>
                  <a:gd name="T23" fmla="*/ 4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8" h="369">
                    <a:moveTo>
                      <a:pt x="464" y="358"/>
                    </a:moveTo>
                    <a:cubicBezTo>
                      <a:pt x="472" y="359"/>
                      <a:pt x="528" y="369"/>
                      <a:pt x="514" y="366"/>
                    </a:cubicBezTo>
                    <a:cubicBezTo>
                      <a:pt x="500" y="363"/>
                      <a:pt x="415" y="366"/>
                      <a:pt x="378" y="339"/>
                    </a:cubicBezTo>
                    <a:cubicBezTo>
                      <a:pt x="341" y="312"/>
                      <a:pt x="319" y="239"/>
                      <a:pt x="291" y="203"/>
                    </a:cubicBezTo>
                    <a:cubicBezTo>
                      <a:pt x="263" y="168"/>
                      <a:pt x="237" y="147"/>
                      <a:pt x="211" y="124"/>
                    </a:cubicBezTo>
                    <a:cubicBezTo>
                      <a:pt x="185" y="101"/>
                      <a:pt x="152" y="84"/>
                      <a:pt x="136" y="64"/>
                    </a:cubicBezTo>
                    <a:cubicBezTo>
                      <a:pt x="120" y="44"/>
                      <a:pt x="101" y="8"/>
                      <a:pt x="112" y="4"/>
                    </a:cubicBezTo>
                    <a:cubicBezTo>
                      <a:pt x="124" y="0"/>
                      <a:pt x="184" y="20"/>
                      <a:pt x="207" y="39"/>
                    </a:cubicBezTo>
                    <a:cubicBezTo>
                      <a:pt x="231" y="57"/>
                      <a:pt x="260" y="99"/>
                      <a:pt x="254" y="116"/>
                    </a:cubicBezTo>
                    <a:cubicBezTo>
                      <a:pt x="247" y="133"/>
                      <a:pt x="195" y="136"/>
                      <a:pt x="171" y="138"/>
                    </a:cubicBezTo>
                    <a:cubicBezTo>
                      <a:pt x="146" y="139"/>
                      <a:pt x="135" y="139"/>
                      <a:pt x="107" y="124"/>
                    </a:cubicBezTo>
                    <a:cubicBezTo>
                      <a:pt x="78" y="109"/>
                      <a:pt x="39" y="79"/>
                      <a:pt x="0" y="48"/>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85" name="Freeform 25"/>
              <p:cNvSpPr>
                <a:spLocks/>
              </p:cNvSpPr>
              <p:nvPr/>
            </p:nvSpPr>
            <p:spPr bwMode="auto">
              <a:xfrm>
                <a:off x="1126" y="2733"/>
                <a:ext cx="335" cy="193"/>
              </a:xfrm>
              <a:custGeom>
                <a:avLst/>
                <a:gdLst>
                  <a:gd name="T0" fmla="*/ 22 w 335"/>
                  <a:gd name="T1" fmla="*/ 193 h 193"/>
                  <a:gd name="T2" fmla="*/ 23 w 335"/>
                  <a:gd name="T3" fmla="*/ 68 h 193"/>
                  <a:gd name="T4" fmla="*/ 14 w 335"/>
                  <a:gd name="T5" fmla="*/ 27 h 193"/>
                  <a:gd name="T6" fmla="*/ 107 w 335"/>
                  <a:gd name="T7" fmla="*/ 10 h 193"/>
                  <a:gd name="T8" fmla="*/ 248 w 335"/>
                  <a:gd name="T9" fmla="*/ 87 h 193"/>
                  <a:gd name="T10" fmla="*/ 335 w 335"/>
                  <a:gd name="T11" fmla="*/ 182 h 193"/>
                </a:gdLst>
                <a:ahLst/>
                <a:cxnLst>
                  <a:cxn ang="0">
                    <a:pos x="T0" y="T1"/>
                  </a:cxn>
                  <a:cxn ang="0">
                    <a:pos x="T2" y="T3"/>
                  </a:cxn>
                  <a:cxn ang="0">
                    <a:pos x="T4" y="T5"/>
                  </a:cxn>
                  <a:cxn ang="0">
                    <a:pos x="T6" y="T7"/>
                  </a:cxn>
                  <a:cxn ang="0">
                    <a:pos x="T8" y="T9"/>
                  </a:cxn>
                  <a:cxn ang="0">
                    <a:pos x="T10" y="T11"/>
                  </a:cxn>
                </a:cxnLst>
                <a:rect l="0" t="0" r="r" b="b"/>
                <a:pathLst>
                  <a:path w="335" h="193">
                    <a:moveTo>
                      <a:pt x="22" y="193"/>
                    </a:moveTo>
                    <a:cubicBezTo>
                      <a:pt x="22" y="172"/>
                      <a:pt x="24" y="96"/>
                      <a:pt x="23" y="68"/>
                    </a:cubicBezTo>
                    <a:cubicBezTo>
                      <a:pt x="22" y="40"/>
                      <a:pt x="0" y="37"/>
                      <a:pt x="14" y="27"/>
                    </a:cubicBezTo>
                    <a:cubicBezTo>
                      <a:pt x="27" y="17"/>
                      <a:pt x="68" y="0"/>
                      <a:pt x="107" y="10"/>
                    </a:cubicBezTo>
                    <a:cubicBezTo>
                      <a:pt x="145" y="19"/>
                      <a:pt x="210" y="59"/>
                      <a:pt x="248" y="87"/>
                    </a:cubicBezTo>
                    <a:cubicBezTo>
                      <a:pt x="286" y="116"/>
                      <a:pt x="310" y="148"/>
                      <a:pt x="335" y="182"/>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86" name="Freeform 26"/>
              <p:cNvSpPr>
                <a:spLocks/>
              </p:cNvSpPr>
              <p:nvPr/>
            </p:nvSpPr>
            <p:spPr bwMode="auto">
              <a:xfrm>
                <a:off x="1159" y="3100"/>
                <a:ext cx="231" cy="285"/>
              </a:xfrm>
              <a:custGeom>
                <a:avLst/>
                <a:gdLst>
                  <a:gd name="T0" fmla="*/ 207 w 231"/>
                  <a:gd name="T1" fmla="*/ 50 h 285"/>
                  <a:gd name="T2" fmla="*/ 229 w 231"/>
                  <a:gd name="T3" fmla="*/ 4 h 285"/>
                  <a:gd name="T4" fmla="*/ 217 w 231"/>
                  <a:gd name="T5" fmla="*/ 24 h 285"/>
                  <a:gd name="T6" fmla="*/ 152 w 231"/>
                  <a:gd name="T7" fmla="*/ 125 h 285"/>
                  <a:gd name="T8" fmla="*/ 186 w 231"/>
                  <a:gd name="T9" fmla="*/ 178 h 285"/>
                  <a:gd name="T10" fmla="*/ 194 w 231"/>
                  <a:gd name="T11" fmla="*/ 272 h 285"/>
                  <a:gd name="T12" fmla="*/ 59 w 231"/>
                  <a:gd name="T13" fmla="*/ 258 h 285"/>
                  <a:gd name="T14" fmla="*/ 3 w 231"/>
                  <a:gd name="T15" fmla="*/ 256 h 285"/>
                  <a:gd name="T16" fmla="*/ 39 w 231"/>
                  <a:gd name="T17" fmla="*/ 25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85">
                    <a:moveTo>
                      <a:pt x="207" y="50"/>
                    </a:moveTo>
                    <a:cubicBezTo>
                      <a:pt x="211" y="43"/>
                      <a:pt x="227" y="8"/>
                      <a:pt x="229" y="4"/>
                    </a:cubicBezTo>
                    <a:cubicBezTo>
                      <a:pt x="231" y="0"/>
                      <a:pt x="230" y="4"/>
                      <a:pt x="217" y="24"/>
                    </a:cubicBezTo>
                    <a:cubicBezTo>
                      <a:pt x="204" y="44"/>
                      <a:pt x="157" y="99"/>
                      <a:pt x="152" y="125"/>
                    </a:cubicBezTo>
                    <a:cubicBezTo>
                      <a:pt x="147" y="151"/>
                      <a:pt x="179" y="154"/>
                      <a:pt x="186" y="178"/>
                    </a:cubicBezTo>
                    <a:cubicBezTo>
                      <a:pt x="193" y="202"/>
                      <a:pt x="215" y="259"/>
                      <a:pt x="194" y="272"/>
                    </a:cubicBezTo>
                    <a:cubicBezTo>
                      <a:pt x="173" y="285"/>
                      <a:pt x="91" y="261"/>
                      <a:pt x="59" y="258"/>
                    </a:cubicBezTo>
                    <a:cubicBezTo>
                      <a:pt x="27" y="255"/>
                      <a:pt x="6" y="257"/>
                      <a:pt x="3" y="256"/>
                    </a:cubicBezTo>
                    <a:cubicBezTo>
                      <a:pt x="0" y="255"/>
                      <a:pt x="32" y="254"/>
                      <a:pt x="39" y="254"/>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87" name="Freeform 27"/>
              <p:cNvSpPr>
                <a:spLocks/>
              </p:cNvSpPr>
              <p:nvPr/>
            </p:nvSpPr>
            <p:spPr bwMode="auto">
              <a:xfrm>
                <a:off x="621" y="2957"/>
                <a:ext cx="730" cy="386"/>
              </a:xfrm>
              <a:custGeom>
                <a:avLst/>
                <a:gdLst>
                  <a:gd name="T0" fmla="*/ 77 w 730"/>
                  <a:gd name="T1" fmla="*/ 363 h 386"/>
                  <a:gd name="T2" fmla="*/ 41 w 730"/>
                  <a:gd name="T3" fmla="*/ 373 h 386"/>
                  <a:gd name="T4" fmla="*/ 321 w 730"/>
                  <a:gd name="T5" fmla="*/ 286 h 386"/>
                  <a:gd name="T6" fmla="*/ 485 w 730"/>
                  <a:gd name="T7" fmla="*/ 135 h 386"/>
                  <a:gd name="T8" fmla="*/ 594 w 730"/>
                  <a:gd name="T9" fmla="*/ 42 h 386"/>
                  <a:gd name="T10" fmla="*/ 717 w 730"/>
                  <a:gd name="T11" fmla="*/ 5 h 386"/>
                  <a:gd name="T12" fmla="*/ 675 w 730"/>
                  <a:gd name="T13" fmla="*/ 13 h 386"/>
                </a:gdLst>
                <a:ahLst/>
                <a:cxnLst>
                  <a:cxn ang="0">
                    <a:pos x="T0" y="T1"/>
                  </a:cxn>
                  <a:cxn ang="0">
                    <a:pos x="T2" y="T3"/>
                  </a:cxn>
                  <a:cxn ang="0">
                    <a:pos x="T4" y="T5"/>
                  </a:cxn>
                  <a:cxn ang="0">
                    <a:pos x="T6" y="T7"/>
                  </a:cxn>
                  <a:cxn ang="0">
                    <a:pos x="T8" y="T9"/>
                  </a:cxn>
                  <a:cxn ang="0">
                    <a:pos x="T10" y="T11"/>
                  </a:cxn>
                  <a:cxn ang="0">
                    <a:pos x="T12" y="T13"/>
                  </a:cxn>
                </a:cxnLst>
                <a:rect l="0" t="0" r="r" b="b"/>
                <a:pathLst>
                  <a:path w="730" h="386">
                    <a:moveTo>
                      <a:pt x="77" y="363"/>
                    </a:moveTo>
                    <a:cubicBezTo>
                      <a:pt x="71" y="365"/>
                      <a:pt x="0" y="386"/>
                      <a:pt x="41" y="373"/>
                    </a:cubicBezTo>
                    <a:cubicBezTo>
                      <a:pt x="82" y="360"/>
                      <a:pt x="247" y="326"/>
                      <a:pt x="321" y="286"/>
                    </a:cubicBezTo>
                    <a:cubicBezTo>
                      <a:pt x="395" y="246"/>
                      <a:pt x="440" y="175"/>
                      <a:pt x="485" y="135"/>
                    </a:cubicBezTo>
                    <a:cubicBezTo>
                      <a:pt x="530" y="94"/>
                      <a:pt x="555" y="64"/>
                      <a:pt x="594" y="42"/>
                    </a:cubicBezTo>
                    <a:cubicBezTo>
                      <a:pt x="633" y="20"/>
                      <a:pt x="704" y="10"/>
                      <a:pt x="717" y="5"/>
                    </a:cubicBezTo>
                    <a:cubicBezTo>
                      <a:pt x="730" y="0"/>
                      <a:pt x="684" y="11"/>
                      <a:pt x="675" y="13"/>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88" name="Freeform 28"/>
              <p:cNvSpPr>
                <a:spLocks/>
              </p:cNvSpPr>
              <p:nvPr/>
            </p:nvSpPr>
            <p:spPr bwMode="auto">
              <a:xfrm>
                <a:off x="708" y="2745"/>
                <a:ext cx="769" cy="308"/>
              </a:xfrm>
              <a:custGeom>
                <a:avLst/>
                <a:gdLst>
                  <a:gd name="T0" fmla="*/ 730 w 769"/>
                  <a:gd name="T1" fmla="*/ 149 h 308"/>
                  <a:gd name="T2" fmla="*/ 764 w 769"/>
                  <a:gd name="T3" fmla="*/ 161 h 308"/>
                  <a:gd name="T4" fmla="*/ 758 w 769"/>
                  <a:gd name="T5" fmla="*/ 145 h 308"/>
                  <a:gd name="T6" fmla="*/ 716 w 769"/>
                  <a:gd name="T7" fmla="*/ 50 h 308"/>
                  <a:gd name="T8" fmla="*/ 627 w 769"/>
                  <a:gd name="T9" fmla="*/ 1 h 308"/>
                  <a:gd name="T10" fmla="*/ 482 w 769"/>
                  <a:gd name="T11" fmla="*/ 58 h 308"/>
                  <a:gd name="T12" fmla="*/ 298 w 769"/>
                  <a:gd name="T13" fmla="*/ 184 h 308"/>
                  <a:gd name="T14" fmla="*/ 149 w 769"/>
                  <a:gd name="T15" fmla="*/ 292 h 308"/>
                  <a:gd name="T16" fmla="*/ 28 w 769"/>
                  <a:gd name="T17" fmla="*/ 277 h 308"/>
                  <a:gd name="T18" fmla="*/ 3 w 769"/>
                  <a:gd name="T19" fmla="*/ 180 h 308"/>
                  <a:gd name="T20" fmla="*/ 19 w 769"/>
                  <a:gd name="T21" fmla="*/ 83 h 308"/>
                  <a:gd name="T22" fmla="*/ 116 w 769"/>
                  <a:gd name="T23" fmla="*/ 112 h 308"/>
                  <a:gd name="T24" fmla="*/ 150 w 769"/>
                  <a:gd name="T25" fmla="*/ 56 h 308"/>
                  <a:gd name="T26" fmla="*/ 243 w 769"/>
                  <a:gd name="T27" fmla="*/ 21 h 308"/>
                  <a:gd name="T28" fmla="*/ 312 w 769"/>
                  <a:gd name="T29" fmla="*/ 21 h 308"/>
                  <a:gd name="T30" fmla="*/ 322 w 769"/>
                  <a:gd name="T31" fmla="*/ 33 h 308"/>
                  <a:gd name="T32" fmla="*/ 278 w 769"/>
                  <a:gd name="T33" fmla="*/ 1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9" h="308">
                    <a:moveTo>
                      <a:pt x="730" y="149"/>
                    </a:moveTo>
                    <a:cubicBezTo>
                      <a:pt x="736" y="151"/>
                      <a:pt x="759" y="162"/>
                      <a:pt x="764" y="161"/>
                    </a:cubicBezTo>
                    <a:cubicBezTo>
                      <a:pt x="769" y="160"/>
                      <a:pt x="766" y="163"/>
                      <a:pt x="758" y="145"/>
                    </a:cubicBezTo>
                    <a:cubicBezTo>
                      <a:pt x="750" y="127"/>
                      <a:pt x="738" y="74"/>
                      <a:pt x="716" y="50"/>
                    </a:cubicBezTo>
                    <a:cubicBezTo>
                      <a:pt x="694" y="26"/>
                      <a:pt x="666" y="0"/>
                      <a:pt x="627" y="1"/>
                    </a:cubicBezTo>
                    <a:cubicBezTo>
                      <a:pt x="588" y="3"/>
                      <a:pt x="537" y="27"/>
                      <a:pt x="482" y="58"/>
                    </a:cubicBezTo>
                    <a:cubicBezTo>
                      <a:pt x="427" y="88"/>
                      <a:pt x="353" y="145"/>
                      <a:pt x="298" y="184"/>
                    </a:cubicBezTo>
                    <a:cubicBezTo>
                      <a:pt x="242" y="223"/>
                      <a:pt x="193" y="277"/>
                      <a:pt x="149" y="292"/>
                    </a:cubicBezTo>
                    <a:cubicBezTo>
                      <a:pt x="104" y="308"/>
                      <a:pt x="52" y="296"/>
                      <a:pt x="28" y="277"/>
                    </a:cubicBezTo>
                    <a:cubicBezTo>
                      <a:pt x="5" y="258"/>
                      <a:pt x="5" y="212"/>
                      <a:pt x="3" y="180"/>
                    </a:cubicBezTo>
                    <a:cubicBezTo>
                      <a:pt x="1" y="148"/>
                      <a:pt x="0" y="94"/>
                      <a:pt x="19" y="83"/>
                    </a:cubicBezTo>
                    <a:cubicBezTo>
                      <a:pt x="37" y="71"/>
                      <a:pt x="94" y="116"/>
                      <a:pt x="116" y="112"/>
                    </a:cubicBezTo>
                    <a:cubicBezTo>
                      <a:pt x="138" y="107"/>
                      <a:pt x="129" y="71"/>
                      <a:pt x="150" y="56"/>
                    </a:cubicBezTo>
                    <a:cubicBezTo>
                      <a:pt x="172" y="40"/>
                      <a:pt x="216" y="27"/>
                      <a:pt x="243" y="21"/>
                    </a:cubicBezTo>
                    <a:cubicBezTo>
                      <a:pt x="270" y="15"/>
                      <a:pt x="299" y="19"/>
                      <a:pt x="312" y="21"/>
                    </a:cubicBezTo>
                    <a:cubicBezTo>
                      <a:pt x="325" y="23"/>
                      <a:pt x="328" y="34"/>
                      <a:pt x="322" y="33"/>
                    </a:cubicBezTo>
                    <a:cubicBezTo>
                      <a:pt x="316" y="32"/>
                      <a:pt x="287" y="19"/>
                      <a:pt x="278" y="15"/>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245789" name="Group 29"/>
          <p:cNvGrpSpPr>
            <a:grpSpLocks/>
          </p:cNvGrpSpPr>
          <p:nvPr/>
        </p:nvGrpSpPr>
        <p:grpSpPr bwMode="auto">
          <a:xfrm rot="9621225">
            <a:off x="4518025" y="4351338"/>
            <a:ext cx="1389063" cy="1371600"/>
            <a:chOff x="2496" y="1581"/>
            <a:chExt cx="875" cy="864"/>
          </a:xfrm>
        </p:grpSpPr>
        <p:sp>
          <p:nvSpPr>
            <p:cNvPr id="245790" name="Text Box 30"/>
            <p:cNvSpPr txBox="1">
              <a:spLocks noChangeArrowheads="1"/>
            </p:cNvSpPr>
            <p:nvPr/>
          </p:nvSpPr>
          <p:spPr bwMode="auto">
            <a:xfrm>
              <a:off x="3143" y="1910"/>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5791" name="Text Box 31"/>
            <p:cNvSpPr txBox="1">
              <a:spLocks noChangeArrowheads="1"/>
            </p:cNvSpPr>
            <p:nvPr/>
          </p:nvSpPr>
          <p:spPr bwMode="auto">
            <a:xfrm>
              <a:off x="2754" y="2157"/>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sp>
          <p:nvSpPr>
            <p:cNvPr id="245792" name="Text Box 32"/>
            <p:cNvSpPr txBox="1">
              <a:spLocks noChangeArrowheads="1"/>
            </p:cNvSpPr>
            <p:nvPr/>
          </p:nvSpPr>
          <p:spPr bwMode="auto">
            <a:xfrm>
              <a:off x="2496" y="2006"/>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5793" name="Text Box 33"/>
            <p:cNvSpPr txBox="1">
              <a:spLocks noChangeArrowheads="1"/>
            </p:cNvSpPr>
            <p:nvPr/>
          </p:nvSpPr>
          <p:spPr bwMode="auto">
            <a:xfrm>
              <a:off x="2779" y="1581"/>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grpSp>
          <p:nvGrpSpPr>
            <p:cNvPr id="245794" name="Group 34"/>
            <p:cNvGrpSpPr>
              <a:grpSpLocks/>
            </p:cNvGrpSpPr>
            <p:nvPr/>
          </p:nvGrpSpPr>
          <p:grpSpPr bwMode="auto">
            <a:xfrm>
              <a:off x="2599" y="1848"/>
              <a:ext cx="572" cy="444"/>
              <a:chOff x="621" y="2733"/>
              <a:chExt cx="856" cy="652"/>
            </a:xfrm>
          </p:grpSpPr>
          <p:sp>
            <p:nvSpPr>
              <p:cNvPr id="245795" name="Freeform 35"/>
              <p:cNvSpPr>
                <a:spLocks/>
              </p:cNvSpPr>
              <p:nvPr/>
            </p:nvSpPr>
            <p:spPr bwMode="auto">
              <a:xfrm>
                <a:off x="706" y="2896"/>
                <a:ext cx="600" cy="253"/>
              </a:xfrm>
              <a:custGeom>
                <a:avLst/>
                <a:gdLst>
                  <a:gd name="T0" fmla="*/ 600 w 600"/>
                  <a:gd name="T1" fmla="*/ 76 h 253"/>
                  <a:gd name="T2" fmla="*/ 431 w 600"/>
                  <a:gd name="T3" fmla="*/ 151 h 253"/>
                  <a:gd name="T4" fmla="*/ 261 w 600"/>
                  <a:gd name="T5" fmla="*/ 238 h 253"/>
                  <a:gd name="T6" fmla="*/ 164 w 600"/>
                  <a:gd name="T7" fmla="*/ 240 h 253"/>
                  <a:gd name="T8" fmla="*/ 50 w 600"/>
                  <a:gd name="T9" fmla="*/ 184 h 253"/>
                  <a:gd name="T10" fmla="*/ 3 w 600"/>
                  <a:gd name="T11" fmla="*/ 27 h 253"/>
                  <a:gd name="T12" fmla="*/ 69 w 600"/>
                  <a:gd name="T13" fmla="*/ 21 h 253"/>
                  <a:gd name="T14" fmla="*/ 149 w 600"/>
                  <a:gd name="T15" fmla="*/ 101 h 253"/>
                  <a:gd name="T16" fmla="*/ 282 w 600"/>
                  <a:gd name="T17" fmla="*/ 85 h 253"/>
                  <a:gd name="T18" fmla="*/ 272 w 600"/>
                  <a:gd name="T19" fmla="*/ 162 h 253"/>
                  <a:gd name="T20" fmla="*/ 284 w 600"/>
                  <a:gd name="T21" fmla="*/ 11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253">
                    <a:moveTo>
                      <a:pt x="600" y="76"/>
                    </a:moveTo>
                    <a:cubicBezTo>
                      <a:pt x="544" y="99"/>
                      <a:pt x="488" y="124"/>
                      <a:pt x="431" y="151"/>
                    </a:cubicBezTo>
                    <a:cubicBezTo>
                      <a:pt x="375" y="178"/>
                      <a:pt x="305" y="223"/>
                      <a:pt x="261" y="238"/>
                    </a:cubicBezTo>
                    <a:cubicBezTo>
                      <a:pt x="216" y="253"/>
                      <a:pt x="199" y="249"/>
                      <a:pt x="164" y="240"/>
                    </a:cubicBezTo>
                    <a:cubicBezTo>
                      <a:pt x="129" y="231"/>
                      <a:pt x="76" y="219"/>
                      <a:pt x="50" y="184"/>
                    </a:cubicBezTo>
                    <a:cubicBezTo>
                      <a:pt x="23" y="148"/>
                      <a:pt x="0" y="54"/>
                      <a:pt x="3" y="27"/>
                    </a:cubicBezTo>
                    <a:cubicBezTo>
                      <a:pt x="6" y="0"/>
                      <a:pt x="45" y="9"/>
                      <a:pt x="69" y="21"/>
                    </a:cubicBezTo>
                    <a:cubicBezTo>
                      <a:pt x="93" y="34"/>
                      <a:pt x="113" y="90"/>
                      <a:pt x="149" y="101"/>
                    </a:cubicBezTo>
                    <a:cubicBezTo>
                      <a:pt x="184" y="112"/>
                      <a:pt x="262" y="75"/>
                      <a:pt x="282" y="85"/>
                    </a:cubicBezTo>
                    <a:cubicBezTo>
                      <a:pt x="302" y="95"/>
                      <a:pt x="272" y="158"/>
                      <a:pt x="272" y="162"/>
                    </a:cubicBezTo>
                    <a:cubicBezTo>
                      <a:pt x="272" y="166"/>
                      <a:pt x="282" y="121"/>
                      <a:pt x="284" y="110"/>
                    </a:cubicBezTo>
                  </a:path>
                </a:pathLst>
              </a:custGeom>
              <a:noFill/>
              <a:ln w="127000">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96" name="Freeform 36"/>
              <p:cNvSpPr>
                <a:spLocks/>
              </p:cNvSpPr>
              <p:nvPr/>
            </p:nvSpPr>
            <p:spPr bwMode="auto">
              <a:xfrm>
                <a:off x="990" y="3219"/>
                <a:ext cx="200" cy="137"/>
              </a:xfrm>
              <a:custGeom>
                <a:avLst/>
                <a:gdLst>
                  <a:gd name="T0" fmla="*/ 0 w 200"/>
                  <a:gd name="T1" fmla="*/ 0 h 137"/>
                  <a:gd name="T2" fmla="*/ 136 w 200"/>
                  <a:gd name="T3" fmla="*/ 99 h 137"/>
                  <a:gd name="T4" fmla="*/ 158 w 200"/>
                  <a:gd name="T5" fmla="*/ 123 h 137"/>
                  <a:gd name="T6" fmla="*/ 200 w 200"/>
                  <a:gd name="T7" fmla="*/ 137 h 137"/>
                </a:gdLst>
                <a:ahLst/>
                <a:cxnLst>
                  <a:cxn ang="0">
                    <a:pos x="T0" y="T1"/>
                  </a:cxn>
                  <a:cxn ang="0">
                    <a:pos x="T2" y="T3"/>
                  </a:cxn>
                  <a:cxn ang="0">
                    <a:pos x="T4" y="T5"/>
                  </a:cxn>
                  <a:cxn ang="0">
                    <a:pos x="T6" y="T7"/>
                  </a:cxn>
                </a:cxnLst>
                <a:rect l="0" t="0" r="r" b="b"/>
                <a:pathLst>
                  <a:path w="200" h="137">
                    <a:moveTo>
                      <a:pt x="0" y="0"/>
                    </a:moveTo>
                    <a:cubicBezTo>
                      <a:pt x="52" y="36"/>
                      <a:pt x="110" y="79"/>
                      <a:pt x="136" y="99"/>
                    </a:cubicBezTo>
                    <a:cubicBezTo>
                      <a:pt x="162" y="119"/>
                      <a:pt x="147" y="117"/>
                      <a:pt x="158" y="123"/>
                    </a:cubicBezTo>
                    <a:cubicBezTo>
                      <a:pt x="169" y="129"/>
                      <a:pt x="191" y="134"/>
                      <a:pt x="200" y="137"/>
                    </a:cubicBezTo>
                  </a:path>
                </a:pathLst>
              </a:custGeom>
              <a:noFill/>
              <a:ln w="127000">
                <a:solidFill>
                  <a:srgbClr val="66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97" name="Freeform 37"/>
              <p:cNvSpPr>
                <a:spLocks/>
              </p:cNvSpPr>
              <p:nvPr/>
            </p:nvSpPr>
            <p:spPr bwMode="auto">
              <a:xfrm>
                <a:off x="880" y="2766"/>
                <a:ext cx="528" cy="369"/>
              </a:xfrm>
              <a:custGeom>
                <a:avLst/>
                <a:gdLst>
                  <a:gd name="T0" fmla="*/ 464 w 528"/>
                  <a:gd name="T1" fmla="*/ 358 h 369"/>
                  <a:gd name="T2" fmla="*/ 514 w 528"/>
                  <a:gd name="T3" fmla="*/ 366 h 369"/>
                  <a:gd name="T4" fmla="*/ 378 w 528"/>
                  <a:gd name="T5" fmla="*/ 339 h 369"/>
                  <a:gd name="T6" fmla="*/ 291 w 528"/>
                  <a:gd name="T7" fmla="*/ 203 h 369"/>
                  <a:gd name="T8" fmla="*/ 211 w 528"/>
                  <a:gd name="T9" fmla="*/ 124 h 369"/>
                  <a:gd name="T10" fmla="*/ 136 w 528"/>
                  <a:gd name="T11" fmla="*/ 64 h 369"/>
                  <a:gd name="T12" fmla="*/ 112 w 528"/>
                  <a:gd name="T13" fmla="*/ 4 h 369"/>
                  <a:gd name="T14" fmla="*/ 207 w 528"/>
                  <a:gd name="T15" fmla="*/ 39 h 369"/>
                  <a:gd name="T16" fmla="*/ 254 w 528"/>
                  <a:gd name="T17" fmla="*/ 116 h 369"/>
                  <a:gd name="T18" fmla="*/ 171 w 528"/>
                  <a:gd name="T19" fmla="*/ 138 h 369"/>
                  <a:gd name="T20" fmla="*/ 107 w 528"/>
                  <a:gd name="T21" fmla="*/ 124 h 369"/>
                  <a:gd name="T22" fmla="*/ 0 w 528"/>
                  <a:gd name="T23" fmla="*/ 4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8" h="369">
                    <a:moveTo>
                      <a:pt x="464" y="358"/>
                    </a:moveTo>
                    <a:cubicBezTo>
                      <a:pt x="472" y="359"/>
                      <a:pt x="528" y="369"/>
                      <a:pt x="514" y="366"/>
                    </a:cubicBezTo>
                    <a:cubicBezTo>
                      <a:pt x="500" y="363"/>
                      <a:pt x="415" y="366"/>
                      <a:pt x="378" y="339"/>
                    </a:cubicBezTo>
                    <a:cubicBezTo>
                      <a:pt x="341" y="312"/>
                      <a:pt x="319" y="239"/>
                      <a:pt x="291" y="203"/>
                    </a:cubicBezTo>
                    <a:cubicBezTo>
                      <a:pt x="263" y="168"/>
                      <a:pt x="237" y="147"/>
                      <a:pt x="211" y="124"/>
                    </a:cubicBezTo>
                    <a:cubicBezTo>
                      <a:pt x="185" y="101"/>
                      <a:pt x="152" y="84"/>
                      <a:pt x="136" y="64"/>
                    </a:cubicBezTo>
                    <a:cubicBezTo>
                      <a:pt x="120" y="44"/>
                      <a:pt x="101" y="8"/>
                      <a:pt x="112" y="4"/>
                    </a:cubicBezTo>
                    <a:cubicBezTo>
                      <a:pt x="124" y="0"/>
                      <a:pt x="184" y="20"/>
                      <a:pt x="207" y="39"/>
                    </a:cubicBezTo>
                    <a:cubicBezTo>
                      <a:pt x="231" y="57"/>
                      <a:pt x="260" y="99"/>
                      <a:pt x="254" y="116"/>
                    </a:cubicBezTo>
                    <a:cubicBezTo>
                      <a:pt x="247" y="133"/>
                      <a:pt x="195" y="136"/>
                      <a:pt x="171" y="138"/>
                    </a:cubicBezTo>
                    <a:cubicBezTo>
                      <a:pt x="146" y="139"/>
                      <a:pt x="135" y="139"/>
                      <a:pt x="107" y="124"/>
                    </a:cubicBezTo>
                    <a:cubicBezTo>
                      <a:pt x="78" y="109"/>
                      <a:pt x="39" y="79"/>
                      <a:pt x="0" y="48"/>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98" name="Freeform 38"/>
              <p:cNvSpPr>
                <a:spLocks/>
              </p:cNvSpPr>
              <p:nvPr/>
            </p:nvSpPr>
            <p:spPr bwMode="auto">
              <a:xfrm>
                <a:off x="1126" y="2733"/>
                <a:ext cx="335" cy="193"/>
              </a:xfrm>
              <a:custGeom>
                <a:avLst/>
                <a:gdLst>
                  <a:gd name="T0" fmla="*/ 22 w 335"/>
                  <a:gd name="T1" fmla="*/ 193 h 193"/>
                  <a:gd name="T2" fmla="*/ 23 w 335"/>
                  <a:gd name="T3" fmla="*/ 68 h 193"/>
                  <a:gd name="T4" fmla="*/ 14 w 335"/>
                  <a:gd name="T5" fmla="*/ 27 h 193"/>
                  <a:gd name="T6" fmla="*/ 107 w 335"/>
                  <a:gd name="T7" fmla="*/ 10 h 193"/>
                  <a:gd name="T8" fmla="*/ 248 w 335"/>
                  <a:gd name="T9" fmla="*/ 87 h 193"/>
                  <a:gd name="T10" fmla="*/ 335 w 335"/>
                  <a:gd name="T11" fmla="*/ 182 h 193"/>
                </a:gdLst>
                <a:ahLst/>
                <a:cxnLst>
                  <a:cxn ang="0">
                    <a:pos x="T0" y="T1"/>
                  </a:cxn>
                  <a:cxn ang="0">
                    <a:pos x="T2" y="T3"/>
                  </a:cxn>
                  <a:cxn ang="0">
                    <a:pos x="T4" y="T5"/>
                  </a:cxn>
                  <a:cxn ang="0">
                    <a:pos x="T6" y="T7"/>
                  </a:cxn>
                  <a:cxn ang="0">
                    <a:pos x="T8" y="T9"/>
                  </a:cxn>
                  <a:cxn ang="0">
                    <a:pos x="T10" y="T11"/>
                  </a:cxn>
                </a:cxnLst>
                <a:rect l="0" t="0" r="r" b="b"/>
                <a:pathLst>
                  <a:path w="335" h="193">
                    <a:moveTo>
                      <a:pt x="22" y="193"/>
                    </a:moveTo>
                    <a:cubicBezTo>
                      <a:pt x="22" y="172"/>
                      <a:pt x="24" y="96"/>
                      <a:pt x="23" y="68"/>
                    </a:cubicBezTo>
                    <a:cubicBezTo>
                      <a:pt x="22" y="40"/>
                      <a:pt x="0" y="37"/>
                      <a:pt x="14" y="27"/>
                    </a:cubicBezTo>
                    <a:cubicBezTo>
                      <a:pt x="27" y="17"/>
                      <a:pt x="68" y="0"/>
                      <a:pt x="107" y="10"/>
                    </a:cubicBezTo>
                    <a:cubicBezTo>
                      <a:pt x="145" y="19"/>
                      <a:pt x="210" y="59"/>
                      <a:pt x="248" y="87"/>
                    </a:cubicBezTo>
                    <a:cubicBezTo>
                      <a:pt x="286" y="116"/>
                      <a:pt x="310" y="148"/>
                      <a:pt x="335" y="182"/>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99" name="Freeform 39"/>
              <p:cNvSpPr>
                <a:spLocks/>
              </p:cNvSpPr>
              <p:nvPr/>
            </p:nvSpPr>
            <p:spPr bwMode="auto">
              <a:xfrm>
                <a:off x="1159" y="3100"/>
                <a:ext cx="231" cy="285"/>
              </a:xfrm>
              <a:custGeom>
                <a:avLst/>
                <a:gdLst>
                  <a:gd name="T0" fmla="*/ 207 w 231"/>
                  <a:gd name="T1" fmla="*/ 50 h 285"/>
                  <a:gd name="T2" fmla="*/ 229 w 231"/>
                  <a:gd name="T3" fmla="*/ 4 h 285"/>
                  <a:gd name="T4" fmla="*/ 217 w 231"/>
                  <a:gd name="T5" fmla="*/ 24 h 285"/>
                  <a:gd name="T6" fmla="*/ 152 w 231"/>
                  <a:gd name="T7" fmla="*/ 125 h 285"/>
                  <a:gd name="T8" fmla="*/ 186 w 231"/>
                  <a:gd name="T9" fmla="*/ 178 h 285"/>
                  <a:gd name="T10" fmla="*/ 194 w 231"/>
                  <a:gd name="T11" fmla="*/ 272 h 285"/>
                  <a:gd name="T12" fmla="*/ 59 w 231"/>
                  <a:gd name="T13" fmla="*/ 258 h 285"/>
                  <a:gd name="T14" fmla="*/ 3 w 231"/>
                  <a:gd name="T15" fmla="*/ 256 h 285"/>
                  <a:gd name="T16" fmla="*/ 39 w 231"/>
                  <a:gd name="T17" fmla="*/ 25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85">
                    <a:moveTo>
                      <a:pt x="207" y="50"/>
                    </a:moveTo>
                    <a:cubicBezTo>
                      <a:pt x="211" y="43"/>
                      <a:pt x="227" y="8"/>
                      <a:pt x="229" y="4"/>
                    </a:cubicBezTo>
                    <a:cubicBezTo>
                      <a:pt x="231" y="0"/>
                      <a:pt x="230" y="4"/>
                      <a:pt x="217" y="24"/>
                    </a:cubicBezTo>
                    <a:cubicBezTo>
                      <a:pt x="204" y="44"/>
                      <a:pt x="157" y="99"/>
                      <a:pt x="152" y="125"/>
                    </a:cubicBezTo>
                    <a:cubicBezTo>
                      <a:pt x="147" y="151"/>
                      <a:pt x="179" y="154"/>
                      <a:pt x="186" y="178"/>
                    </a:cubicBezTo>
                    <a:cubicBezTo>
                      <a:pt x="193" y="202"/>
                      <a:pt x="215" y="259"/>
                      <a:pt x="194" y="272"/>
                    </a:cubicBezTo>
                    <a:cubicBezTo>
                      <a:pt x="173" y="285"/>
                      <a:pt x="91" y="261"/>
                      <a:pt x="59" y="258"/>
                    </a:cubicBezTo>
                    <a:cubicBezTo>
                      <a:pt x="27" y="255"/>
                      <a:pt x="6" y="257"/>
                      <a:pt x="3" y="256"/>
                    </a:cubicBezTo>
                    <a:cubicBezTo>
                      <a:pt x="0" y="255"/>
                      <a:pt x="32" y="254"/>
                      <a:pt x="39" y="254"/>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00" name="Freeform 40"/>
              <p:cNvSpPr>
                <a:spLocks/>
              </p:cNvSpPr>
              <p:nvPr/>
            </p:nvSpPr>
            <p:spPr bwMode="auto">
              <a:xfrm>
                <a:off x="621" y="2957"/>
                <a:ext cx="730" cy="386"/>
              </a:xfrm>
              <a:custGeom>
                <a:avLst/>
                <a:gdLst>
                  <a:gd name="T0" fmla="*/ 77 w 730"/>
                  <a:gd name="T1" fmla="*/ 363 h 386"/>
                  <a:gd name="T2" fmla="*/ 41 w 730"/>
                  <a:gd name="T3" fmla="*/ 373 h 386"/>
                  <a:gd name="T4" fmla="*/ 321 w 730"/>
                  <a:gd name="T5" fmla="*/ 286 h 386"/>
                  <a:gd name="T6" fmla="*/ 485 w 730"/>
                  <a:gd name="T7" fmla="*/ 135 h 386"/>
                  <a:gd name="T8" fmla="*/ 594 w 730"/>
                  <a:gd name="T9" fmla="*/ 42 h 386"/>
                  <a:gd name="T10" fmla="*/ 717 w 730"/>
                  <a:gd name="T11" fmla="*/ 5 h 386"/>
                  <a:gd name="T12" fmla="*/ 675 w 730"/>
                  <a:gd name="T13" fmla="*/ 13 h 386"/>
                </a:gdLst>
                <a:ahLst/>
                <a:cxnLst>
                  <a:cxn ang="0">
                    <a:pos x="T0" y="T1"/>
                  </a:cxn>
                  <a:cxn ang="0">
                    <a:pos x="T2" y="T3"/>
                  </a:cxn>
                  <a:cxn ang="0">
                    <a:pos x="T4" y="T5"/>
                  </a:cxn>
                  <a:cxn ang="0">
                    <a:pos x="T6" y="T7"/>
                  </a:cxn>
                  <a:cxn ang="0">
                    <a:pos x="T8" y="T9"/>
                  </a:cxn>
                  <a:cxn ang="0">
                    <a:pos x="T10" y="T11"/>
                  </a:cxn>
                  <a:cxn ang="0">
                    <a:pos x="T12" y="T13"/>
                  </a:cxn>
                </a:cxnLst>
                <a:rect l="0" t="0" r="r" b="b"/>
                <a:pathLst>
                  <a:path w="730" h="386">
                    <a:moveTo>
                      <a:pt x="77" y="363"/>
                    </a:moveTo>
                    <a:cubicBezTo>
                      <a:pt x="71" y="365"/>
                      <a:pt x="0" y="386"/>
                      <a:pt x="41" y="373"/>
                    </a:cubicBezTo>
                    <a:cubicBezTo>
                      <a:pt x="82" y="360"/>
                      <a:pt x="247" y="326"/>
                      <a:pt x="321" y="286"/>
                    </a:cubicBezTo>
                    <a:cubicBezTo>
                      <a:pt x="395" y="246"/>
                      <a:pt x="440" y="175"/>
                      <a:pt x="485" y="135"/>
                    </a:cubicBezTo>
                    <a:cubicBezTo>
                      <a:pt x="530" y="94"/>
                      <a:pt x="555" y="64"/>
                      <a:pt x="594" y="42"/>
                    </a:cubicBezTo>
                    <a:cubicBezTo>
                      <a:pt x="633" y="20"/>
                      <a:pt x="704" y="10"/>
                      <a:pt x="717" y="5"/>
                    </a:cubicBezTo>
                    <a:cubicBezTo>
                      <a:pt x="730" y="0"/>
                      <a:pt x="684" y="11"/>
                      <a:pt x="675" y="13"/>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01" name="Freeform 41"/>
              <p:cNvSpPr>
                <a:spLocks/>
              </p:cNvSpPr>
              <p:nvPr/>
            </p:nvSpPr>
            <p:spPr bwMode="auto">
              <a:xfrm>
                <a:off x="708" y="2745"/>
                <a:ext cx="769" cy="308"/>
              </a:xfrm>
              <a:custGeom>
                <a:avLst/>
                <a:gdLst>
                  <a:gd name="T0" fmla="*/ 730 w 769"/>
                  <a:gd name="T1" fmla="*/ 149 h 308"/>
                  <a:gd name="T2" fmla="*/ 764 w 769"/>
                  <a:gd name="T3" fmla="*/ 161 h 308"/>
                  <a:gd name="T4" fmla="*/ 758 w 769"/>
                  <a:gd name="T5" fmla="*/ 145 h 308"/>
                  <a:gd name="T6" fmla="*/ 716 w 769"/>
                  <a:gd name="T7" fmla="*/ 50 h 308"/>
                  <a:gd name="T8" fmla="*/ 627 w 769"/>
                  <a:gd name="T9" fmla="*/ 1 h 308"/>
                  <a:gd name="T10" fmla="*/ 482 w 769"/>
                  <a:gd name="T11" fmla="*/ 58 h 308"/>
                  <a:gd name="T12" fmla="*/ 298 w 769"/>
                  <a:gd name="T13" fmla="*/ 184 h 308"/>
                  <a:gd name="T14" fmla="*/ 149 w 769"/>
                  <a:gd name="T15" fmla="*/ 292 h 308"/>
                  <a:gd name="T16" fmla="*/ 28 w 769"/>
                  <a:gd name="T17" fmla="*/ 277 h 308"/>
                  <a:gd name="T18" fmla="*/ 3 w 769"/>
                  <a:gd name="T19" fmla="*/ 180 h 308"/>
                  <a:gd name="T20" fmla="*/ 19 w 769"/>
                  <a:gd name="T21" fmla="*/ 83 h 308"/>
                  <a:gd name="T22" fmla="*/ 116 w 769"/>
                  <a:gd name="T23" fmla="*/ 112 h 308"/>
                  <a:gd name="T24" fmla="*/ 150 w 769"/>
                  <a:gd name="T25" fmla="*/ 56 h 308"/>
                  <a:gd name="T26" fmla="*/ 243 w 769"/>
                  <a:gd name="T27" fmla="*/ 21 h 308"/>
                  <a:gd name="T28" fmla="*/ 312 w 769"/>
                  <a:gd name="T29" fmla="*/ 21 h 308"/>
                  <a:gd name="T30" fmla="*/ 322 w 769"/>
                  <a:gd name="T31" fmla="*/ 33 h 308"/>
                  <a:gd name="T32" fmla="*/ 278 w 769"/>
                  <a:gd name="T33" fmla="*/ 1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9" h="308">
                    <a:moveTo>
                      <a:pt x="730" y="149"/>
                    </a:moveTo>
                    <a:cubicBezTo>
                      <a:pt x="736" y="151"/>
                      <a:pt x="759" y="162"/>
                      <a:pt x="764" y="161"/>
                    </a:cubicBezTo>
                    <a:cubicBezTo>
                      <a:pt x="769" y="160"/>
                      <a:pt x="766" y="163"/>
                      <a:pt x="758" y="145"/>
                    </a:cubicBezTo>
                    <a:cubicBezTo>
                      <a:pt x="750" y="127"/>
                      <a:pt x="738" y="74"/>
                      <a:pt x="716" y="50"/>
                    </a:cubicBezTo>
                    <a:cubicBezTo>
                      <a:pt x="694" y="26"/>
                      <a:pt x="666" y="0"/>
                      <a:pt x="627" y="1"/>
                    </a:cubicBezTo>
                    <a:cubicBezTo>
                      <a:pt x="588" y="3"/>
                      <a:pt x="537" y="27"/>
                      <a:pt x="482" y="58"/>
                    </a:cubicBezTo>
                    <a:cubicBezTo>
                      <a:pt x="427" y="88"/>
                      <a:pt x="353" y="145"/>
                      <a:pt x="298" y="184"/>
                    </a:cubicBezTo>
                    <a:cubicBezTo>
                      <a:pt x="242" y="223"/>
                      <a:pt x="193" y="277"/>
                      <a:pt x="149" y="292"/>
                    </a:cubicBezTo>
                    <a:cubicBezTo>
                      <a:pt x="104" y="308"/>
                      <a:pt x="52" y="296"/>
                      <a:pt x="28" y="277"/>
                    </a:cubicBezTo>
                    <a:cubicBezTo>
                      <a:pt x="5" y="258"/>
                      <a:pt x="5" y="212"/>
                      <a:pt x="3" y="180"/>
                    </a:cubicBezTo>
                    <a:cubicBezTo>
                      <a:pt x="1" y="148"/>
                      <a:pt x="0" y="94"/>
                      <a:pt x="19" y="83"/>
                    </a:cubicBezTo>
                    <a:cubicBezTo>
                      <a:pt x="37" y="71"/>
                      <a:pt x="94" y="116"/>
                      <a:pt x="116" y="112"/>
                    </a:cubicBezTo>
                    <a:cubicBezTo>
                      <a:pt x="138" y="107"/>
                      <a:pt x="129" y="71"/>
                      <a:pt x="150" y="56"/>
                    </a:cubicBezTo>
                    <a:cubicBezTo>
                      <a:pt x="172" y="40"/>
                      <a:pt x="216" y="27"/>
                      <a:pt x="243" y="21"/>
                    </a:cubicBezTo>
                    <a:cubicBezTo>
                      <a:pt x="270" y="15"/>
                      <a:pt x="299" y="19"/>
                      <a:pt x="312" y="21"/>
                    </a:cubicBezTo>
                    <a:cubicBezTo>
                      <a:pt x="325" y="23"/>
                      <a:pt x="328" y="34"/>
                      <a:pt x="322" y="33"/>
                    </a:cubicBezTo>
                    <a:cubicBezTo>
                      <a:pt x="316" y="32"/>
                      <a:pt x="287" y="19"/>
                      <a:pt x="278" y="15"/>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245802" name="Group 42"/>
          <p:cNvGrpSpPr>
            <a:grpSpLocks/>
          </p:cNvGrpSpPr>
          <p:nvPr/>
        </p:nvGrpSpPr>
        <p:grpSpPr bwMode="auto">
          <a:xfrm rot="2130962">
            <a:off x="3055938" y="3856038"/>
            <a:ext cx="1389062" cy="1371600"/>
            <a:chOff x="2496" y="1581"/>
            <a:chExt cx="875" cy="864"/>
          </a:xfrm>
        </p:grpSpPr>
        <p:sp>
          <p:nvSpPr>
            <p:cNvPr id="245803" name="Text Box 43"/>
            <p:cNvSpPr txBox="1">
              <a:spLocks noChangeArrowheads="1"/>
            </p:cNvSpPr>
            <p:nvPr/>
          </p:nvSpPr>
          <p:spPr bwMode="auto">
            <a:xfrm>
              <a:off x="3143" y="1910"/>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5804" name="Text Box 44"/>
            <p:cNvSpPr txBox="1">
              <a:spLocks noChangeArrowheads="1"/>
            </p:cNvSpPr>
            <p:nvPr/>
          </p:nvSpPr>
          <p:spPr bwMode="auto">
            <a:xfrm>
              <a:off x="2754" y="2157"/>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sp>
          <p:nvSpPr>
            <p:cNvPr id="245805" name="Text Box 45"/>
            <p:cNvSpPr txBox="1">
              <a:spLocks noChangeArrowheads="1"/>
            </p:cNvSpPr>
            <p:nvPr/>
          </p:nvSpPr>
          <p:spPr bwMode="auto">
            <a:xfrm>
              <a:off x="2496" y="2006"/>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5806" name="Text Box 46"/>
            <p:cNvSpPr txBox="1">
              <a:spLocks noChangeArrowheads="1"/>
            </p:cNvSpPr>
            <p:nvPr/>
          </p:nvSpPr>
          <p:spPr bwMode="auto">
            <a:xfrm>
              <a:off x="2779" y="1581"/>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grpSp>
          <p:nvGrpSpPr>
            <p:cNvPr id="245807" name="Group 47"/>
            <p:cNvGrpSpPr>
              <a:grpSpLocks/>
            </p:cNvGrpSpPr>
            <p:nvPr/>
          </p:nvGrpSpPr>
          <p:grpSpPr bwMode="auto">
            <a:xfrm>
              <a:off x="2599" y="1848"/>
              <a:ext cx="572" cy="444"/>
              <a:chOff x="621" y="2733"/>
              <a:chExt cx="856" cy="652"/>
            </a:xfrm>
          </p:grpSpPr>
          <p:sp>
            <p:nvSpPr>
              <p:cNvPr id="245808" name="Freeform 48"/>
              <p:cNvSpPr>
                <a:spLocks/>
              </p:cNvSpPr>
              <p:nvPr/>
            </p:nvSpPr>
            <p:spPr bwMode="auto">
              <a:xfrm>
                <a:off x="706" y="2896"/>
                <a:ext cx="600" cy="253"/>
              </a:xfrm>
              <a:custGeom>
                <a:avLst/>
                <a:gdLst>
                  <a:gd name="T0" fmla="*/ 600 w 600"/>
                  <a:gd name="T1" fmla="*/ 76 h 253"/>
                  <a:gd name="T2" fmla="*/ 431 w 600"/>
                  <a:gd name="T3" fmla="*/ 151 h 253"/>
                  <a:gd name="T4" fmla="*/ 261 w 600"/>
                  <a:gd name="T5" fmla="*/ 238 h 253"/>
                  <a:gd name="T6" fmla="*/ 164 w 600"/>
                  <a:gd name="T7" fmla="*/ 240 h 253"/>
                  <a:gd name="T8" fmla="*/ 50 w 600"/>
                  <a:gd name="T9" fmla="*/ 184 h 253"/>
                  <a:gd name="T10" fmla="*/ 3 w 600"/>
                  <a:gd name="T11" fmla="*/ 27 h 253"/>
                  <a:gd name="T12" fmla="*/ 69 w 600"/>
                  <a:gd name="T13" fmla="*/ 21 h 253"/>
                  <a:gd name="T14" fmla="*/ 149 w 600"/>
                  <a:gd name="T15" fmla="*/ 101 h 253"/>
                  <a:gd name="T16" fmla="*/ 282 w 600"/>
                  <a:gd name="T17" fmla="*/ 85 h 253"/>
                  <a:gd name="T18" fmla="*/ 272 w 600"/>
                  <a:gd name="T19" fmla="*/ 162 h 253"/>
                  <a:gd name="T20" fmla="*/ 284 w 600"/>
                  <a:gd name="T21" fmla="*/ 11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253">
                    <a:moveTo>
                      <a:pt x="600" y="76"/>
                    </a:moveTo>
                    <a:cubicBezTo>
                      <a:pt x="544" y="99"/>
                      <a:pt x="488" y="124"/>
                      <a:pt x="431" y="151"/>
                    </a:cubicBezTo>
                    <a:cubicBezTo>
                      <a:pt x="375" y="178"/>
                      <a:pt x="305" y="223"/>
                      <a:pt x="261" y="238"/>
                    </a:cubicBezTo>
                    <a:cubicBezTo>
                      <a:pt x="216" y="253"/>
                      <a:pt x="199" y="249"/>
                      <a:pt x="164" y="240"/>
                    </a:cubicBezTo>
                    <a:cubicBezTo>
                      <a:pt x="129" y="231"/>
                      <a:pt x="76" y="219"/>
                      <a:pt x="50" y="184"/>
                    </a:cubicBezTo>
                    <a:cubicBezTo>
                      <a:pt x="23" y="148"/>
                      <a:pt x="0" y="54"/>
                      <a:pt x="3" y="27"/>
                    </a:cubicBezTo>
                    <a:cubicBezTo>
                      <a:pt x="6" y="0"/>
                      <a:pt x="45" y="9"/>
                      <a:pt x="69" y="21"/>
                    </a:cubicBezTo>
                    <a:cubicBezTo>
                      <a:pt x="93" y="34"/>
                      <a:pt x="113" y="90"/>
                      <a:pt x="149" y="101"/>
                    </a:cubicBezTo>
                    <a:cubicBezTo>
                      <a:pt x="184" y="112"/>
                      <a:pt x="262" y="75"/>
                      <a:pt x="282" y="85"/>
                    </a:cubicBezTo>
                    <a:cubicBezTo>
                      <a:pt x="302" y="95"/>
                      <a:pt x="272" y="158"/>
                      <a:pt x="272" y="162"/>
                    </a:cubicBezTo>
                    <a:cubicBezTo>
                      <a:pt x="272" y="166"/>
                      <a:pt x="282" y="121"/>
                      <a:pt x="284" y="110"/>
                    </a:cubicBezTo>
                  </a:path>
                </a:pathLst>
              </a:custGeom>
              <a:noFill/>
              <a:ln w="127000">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09" name="Freeform 49"/>
              <p:cNvSpPr>
                <a:spLocks/>
              </p:cNvSpPr>
              <p:nvPr/>
            </p:nvSpPr>
            <p:spPr bwMode="auto">
              <a:xfrm>
                <a:off x="990" y="3219"/>
                <a:ext cx="200" cy="137"/>
              </a:xfrm>
              <a:custGeom>
                <a:avLst/>
                <a:gdLst>
                  <a:gd name="T0" fmla="*/ 0 w 200"/>
                  <a:gd name="T1" fmla="*/ 0 h 137"/>
                  <a:gd name="T2" fmla="*/ 136 w 200"/>
                  <a:gd name="T3" fmla="*/ 99 h 137"/>
                  <a:gd name="T4" fmla="*/ 158 w 200"/>
                  <a:gd name="T5" fmla="*/ 123 h 137"/>
                  <a:gd name="T6" fmla="*/ 200 w 200"/>
                  <a:gd name="T7" fmla="*/ 137 h 137"/>
                </a:gdLst>
                <a:ahLst/>
                <a:cxnLst>
                  <a:cxn ang="0">
                    <a:pos x="T0" y="T1"/>
                  </a:cxn>
                  <a:cxn ang="0">
                    <a:pos x="T2" y="T3"/>
                  </a:cxn>
                  <a:cxn ang="0">
                    <a:pos x="T4" y="T5"/>
                  </a:cxn>
                  <a:cxn ang="0">
                    <a:pos x="T6" y="T7"/>
                  </a:cxn>
                </a:cxnLst>
                <a:rect l="0" t="0" r="r" b="b"/>
                <a:pathLst>
                  <a:path w="200" h="137">
                    <a:moveTo>
                      <a:pt x="0" y="0"/>
                    </a:moveTo>
                    <a:cubicBezTo>
                      <a:pt x="52" y="36"/>
                      <a:pt x="110" y="79"/>
                      <a:pt x="136" y="99"/>
                    </a:cubicBezTo>
                    <a:cubicBezTo>
                      <a:pt x="162" y="119"/>
                      <a:pt x="147" y="117"/>
                      <a:pt x="158" y="123"/>
                    </a:cubicBezTo>
                    <a:cubicBezTo>
                      <a:pt x="169" y="129"/>
                      <a:pt x="191" y="134"/>
                      <a:pt x="200" y="137"/>
                    </a:cubicBezTo>
                  </a:path>
                </a:pathLst>
              </a:custGeom>
              <a:noFill/>
              <a:ln w="127000">
                <a:solidFill>
                  <a:srgbClr val="66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10" name="Freeform 50"/>
              <p:cNvSpPr>
                <a:spLocks/>
              </p:cNvSpPr>
              <p:nvPr/>
            </p:nvSpPr>
            <p:spPr bwMode="auto">
              <a:xfrm>
                <a:off x="880" y="2766"/>
                <a:ext cx="528" cy="369"/>
              </a:xfrm>
              <a:custGeom>
                <a:avLst/>
                <a:gdLst>
                  <a:gd name="T0" fmla="*/ 464 w 528"/>
                  <a:gd name="T1" fmla="*/ 358 h 369"/>
                  <a:gd name="T2" fmla="*/ 514 w 528"/>
                  <a:gd name="T3" fmla="*/ 366 h 369"/>
                  <a:gd name="T4" fmla="*/ 378 w 528"/>
                  <a:gd name="T5" fmla="*/ 339 h 369"/>
                  <a:gd name="T6" fmla="*/ 291 w 528"/>
                  <a:gd name="T7" fmla="*/ 203 h 369"/>
                  <a:gd name="T8" fmla="*/ 211 w 528"/>
                  <a:gd name="T9" fmla="*/ 124 h 369"/>
                  <a:gd name="T10" fmla="*/ 136 w 528"/>
                  <a:gd name="T11" fmla="*/ 64 h 369"/>
                  <a:gd name="T12" fmla="*/ 112 w 528"/>
                  <a:gd name="T13" fmla="*/ 4 h 369"/>
                  <a:gd name="T14" fmla="*/ 207 w 528"/>
                  <a:gd name="T15" fmla="*/ 39 h 369"/>
                  <a:gd name="T16" fmla="*/ 254 w 528"/>
                  <a:gd name="T17" fmla="*/ 116 h 369"/>
                  <a:gd name="T18" fmla="*/ 171 w 528"/>
                  <a:gd name="T19" fmla="*/ 138 h 369"/>
                  <a:gd name="T20" fmla="*/ 107 w 528"/>
                  <a:gd name="T21" fmla="*/ 124 h 369"/>
                  <a:gd name="T22" fmla="*/ 0 w 528"/>
                  <a:gd name="T23" fmla="*/ 4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8" h="369">
                    <a:moveTo>
                      <a:pt x="464" y="358"/>
                    </a:moveTo>
                    <a:cubicBezTo>
                      <a:pt x="472" y="359"/>
                      <a:pt x="528" y="369"/>
                      <a:pt x="514" y="366"/>
                    </a:cubicBezTo>
                    <a:cubicBezTo>
                      <a:pt x="500" y="363"/>
                      <a:pt x="415" y="366"/>
                      <a:pt x="378" y="339"/>
                    </a:cubicBezTo>
                    <a:cubicBezTo>
                      <a:pt x="341" y="312"/>
                      <a:pt x="319" y="239"/>
                      <a:pt x="291" y="203"/>
                    </a:cubicBezTo>
                    <a:cubicBezTo>
                      <a:pt x="263" y="168"/>
                      <a:pt x="237" y="147"/>
                      <a:pt x="211" y="124"/>
                    </a:cubicBezTo>
                    <a:cubicBezTo>
                      <a:pt x="185" y="101"/>
                      <a:pt x="152" y="84"/>
                      <a:pt x="136" y="64"/>
                    </a:cubicBezTo>
                    <a:cubicBezTo>
                      <a:pt x="120" y="44"/>
                      <a:pt x="101" y="8"/>
                      <a:pt x="112" y="4"/>
                    </a:cubicBezTo>
                    <a:cubicBezTo>
                      <a:pt x="124" y="0"/>
                      <a:pt x="184" y="20"/>
                      <a:pt x="207" y="39"/>
                    </a:cubicBezTo>
                    <a:cubicBezTo>
                      <a:pt x="231" y="57"/>
                      <a:pt x="260" y="99"/>
                      <a:pt x="254" y="116"/>
                    </a:cubicBezTo>
                    <a:cubicBezTo>
                      <a:pt x="247" y="133"/>
                      <a:pt x="195" y="136"/>
                      <a:pt x="171" y="138"/>
                    </a:cubicBezTo>
                    <a:cubicBezTo>
                      <a:pt x="146" y="139"/>
                      <a:pt x="135" y="139"/>
                      <a:pt x="107" y="124"/>
                    </a:cubicBezTo>
                    <a:cubicBezTo>
                      <a:pt x="78" y="109"/>
                      <a:pt x="39" y="79"/>
                      <a:pt x="0" y="48"/>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11" name="Freeform 51"/>
              <p:cNvSpPr>
                <a:spLocks/>
              </p:cNvSpPr>
              <p:nvPr/>
            </p:nvSpPr>
            <p:spPr bwMode="auto">
              <a:xfrm>
                <a:off x="1126" y="2733"/>
                <a:ext cx="335" cy="193"/>
              </a:xfrm>
              <a:custGeom>
                <a:avLst/>
                <a:gdLst>
                  <a:gd name="T0" fmla="*/ 22 w 335"/>
                  <a:gd name="T1" fmla="*/ 193 h 193"/>
                  <a:gd name="T2" fmla="*/ 23 w 335"/>
                  <a:gd name="T3" fmla="*/ 68 h 193"/>
                  <a:gd name="T4" fmla="*/ 14 w 335"/>
                  <a:gd name="T5" fmla="*/ 27 h 193"/>
                  <a:gd name="T6" fmla="*/ 107 w 335"/>
                  <a:gd name="T7" fmla="*/ 10 h 193"/>
                  <a:gd name="T8" fmla="*/ 248 w 335"/>
                  <a:gd name="T9" fmla="*/ 87 h 193"/>
                  <a:gd name="T10" fmla="*/ 335 w 335"/>
                  <a:gd name="T11" fmla="*/ 182 h 193"/>
                </a:gdLst>
                <a:ahLst/>
                <a:cxnLst>
                  <a:cxn ang="0">
                    <a:pos x="T0" y="T1"/>
                  </a:cxn>
                  <a:cxn ang="0">
                    <a:pos x="T2" y="T3"/>
                  </a:cxn>
                  <a:cxn ang="0">
                    <a:pos x="T4" y="T5"/>
                  </a:cxn>
                  <a:cxn ang="0">
                    <a:pos x="T6" y="T7"/>
                  </a:cxn>
                  <a:cxn ang="0">
                    <a:pos x="T8" y="T9"/>
                  </a:cxn>
                  <a:cxn ang="0">
                    <a:pos x="T10" y="T11"/>
                  </a:cxn>
                </a:cxnLst>
                <a:rect l="0" t="0" r="r" b="b"/>
                <a:pathLst>
                  <a:path w="335" h="193">
                    <a:moveTo>
                      <a:pt x="22" y="193"/>
                    </a:moveTo>
                    <a:cubicBezTo>
                      <a:pt x="22" y="172"/>
                      <a:pt x="24" y="96"/>
                      <a:pt x="23" y="68"/>
                    </a:cubicBezTo>
                    <a:cubicBezTo>
                      <a:pt x="22" y="40"/>
                      <a:pt x="0" y="37"/>
                      <a:pt x="14" y="27"/>
                    </a:cubicBezTo>
                    <a:cubicBezTo>
                      <a:pt x="27" y="17"/>
                      <a:pt x="68" y="0"/>
                      <a:pt x="107" y="10"/>
                    </a:cubicBezTo>
                    <a:cubicBezTo>
                      <a:pt x="145" y="19"/>
                      <a:pt x="210" y="59"/>
                      <a:pt x="248" y="87"/>
                    </a:cubicBezTo>
                    <a:cubicBezTo>
                      <a:pt x="286" y="116"/>
                      <a:pt x="310" y="148"/>
                      <a:pt x="335" y="182"/>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12" name="Freeform 52"/>
              <p:cNvSpPr>
                <a:spLocks/>
              </p:cNvSpPr>
              <p:nvPr/>
            </p:nvSpPr>
            <p:spPr bwMode="auto">
              <a:xfrm>
                <a:off x="1159" y="3100"/>
                <a:ext cx="231" cy="285"/>
              </a:xfrm>
              <a:custGeom>
                <a:avLst/>
                <a:gdLst>
                  <a:gd name="T0" fmla="*/ 207 w 231"/>
                  <a:gd name="T1" fmla="*/ 50 h 285"/>
                  <a:gd name="T2" fmla="*/ 229 w 231"/>
                  <a:gd name="T3" fmla="*/ 4 h 285"/>
                  <a:gd name="T4" fmla="*/ 217 w 231"/>
                  <a:gd name="T5" fmla="*/ 24 h 285"/>
                  <a:gd name="T6" fmla="*/ 152 w 231"/>
                  <a:gd name="T7" fmla="*/ 125 h 285"/>
                  <a:gd name="T8" fmla="*/ 186 w 231"/>
                  <a:gd name="T9" fmla="*/ 178 h 285"/>
                  <a:gd name="T10" fmla="*/ 194 w 231"/>
                  <a:gd name="T11" fmla="*/ 272 h 285"/>
                  <a:gd name="T12" fmla="*/ 59 w 231"/>
                  <a:gd name="T13" fmla="*/ 258 h 285"/>
                  <a:gd name="T14" fmla="*/ 3 w 231"/>
                  <a:gd name="T15" fmla="*/ 256 h 285"/>
                  <a:gd name="T16" fmla="*/ 39 w 231"/>
                  <a:gd name="T17" fmla="*/ 25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85">
                    <a:moveTo>
                      <a:pt x="207" y="50"/>
                    </a:moveTo>
                    <a:cubicBezTo>
                      <a:pt x="211" y="43"/>
                      <a:pt x="227" y="8"/>
                      <a:pt x="229" y="4"/>
                    </a:cubicBezTo>
                    <a:cubicBezTo>
                      <a:pt x="231" y="0"/>
                      <a:pt x="230" y="4"/>
                      <a:pt x="217" y="24"/>
                    </a:cubicBezTo>
                    <a:cubicBezTo>
                      <a:pt x="204" y="44"/>
                      <a:pt x="157" y="99"/>
                      <a:pt x="152" y="125"/>
                    </a:cubicBezTo>
                    <a:cubicBezTo>
                      <a:pt x="147" y="151"/>
                      <a:pt x="179" y="154"/>
                      <a:pt x="186" y="178"/>
                    </a:cubicBezTo>
                    <a:cubicBezTo>
                      <a:pt x="193" y="202"/>
                      <a:pt x="215" y="259"/>
                      <a:pt x="194" y="272"/>
                    </a:cubicBezTo>
                    <a:cubicBezTo>
                      <a:pt x="173" y="285"/>
                      <a:pt x="91" y="261"/>
                      <a:pt x="59" y="258"/>
                    </a:cubicBezTo>
                    <a:cubicBezTo>
                      <a:pt x="27" y="255"/>
                      <a:pt x="6" y="257"/>
                      <a:pt x="3" y="256"/>
                    </a:cubicBezTo>
                    <a:cubicBezTo>
                      <a:pt x="0" y="255"/>
                      <a:pt x="32" y="254"/>
                      <a:pt x="39" y="254"/>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13" name="Freeform 53"/>
              <p:cNvSpPr>
                <a:spLocks/>
              </p:cNvSpPr>
              <p:nvPr/>
            </p:nvSpPr>
            <p:spPr bwMode="auto">
              <a:xfrm>
                <a:off x="621" y="2957"/>
                <a:ext cx="730" cy="386"/>
              </a:xfrm>
              <a:custGeom>
                <a:avLst/>
                <a:gdLst>
                  <a:gd name="T0" fmla="*/ 77 w 730"/>
                  <a:gd name="T1" fmla="*/ 363 h 386"/>
                  <a:gd name="T2" fmla="*/ 41 w 730"/>
                  <a:gd name="T3" fmla="*/ 373 h 386"/>
                  <a:gd name="T4" fmla="*/ 321 w 730"/>
                  <a:gd name="T5" fmla="*/ 286 h 386"/>
                  <a:gd name="T6" fmla="*/ 485 w 730"/>
                  <a:gd name="T7" fmla="*/ 135 h 386"/>
                  <a:gd name="T8" fmla="*/ 594 w 730"/>
                  <a:gd name="T9" fmla="*/ 42 h 386"/>
                  <a:gd name="T10" fmla="*/ 717 w 730"/>
                  <a:gd name="T11" fmla="*/ 5 h 386"/>
                  <a:gd name="T12" fmla="*/ 675 w 730"/>
                  <a:gd name="T13" fmla="*/ 13 h 386"/>
                </a:gdLst>
                <a:ahLst/>
                <a:cxnLst>
                  <a:cxn ang="0">
                    <a:pos x="T0" y="T1"/>
                  </a:cxn>
                  <a:cxn ang="0">
                    <a:pos x="T2" y="T3"/>
                  </a:cxn>
                  <a:cxn ang="0">
                    <a:pos x="T4" y="T5"/>
                  </a:cxn>
                  <a:cxn ang="0">
                    <a:pos x="T6" y="T7"/>
                  </a:cxn>
                  <a:cxn ang="0">
                    <a:pos x="T8" y="T9"/>
                  </a:cxn>
                  <a:cxn ang="0">
                    <a:pos x="T10" y="T11"/>
                  </a:cxn>
                  <a:cxn ang="0">
                    <a:pos x="T12" y="T13"/>
                  </a:cxn>
                </a:cxnLst>
                <a:rect l="0" t="0" r="r" b="b"/>
                <a:pathLst>
                  <a:path w="730" h="386">
                    <a:moveTo>
                      <a:pt x="77" y="363"/>
                    </a:moveTo>
                    <a:cubicBezTo>
                      <a:pt x="71" y="365"/>
                      <a:pt x="0" y="386"/>
                      <a:pt x="41" y="373"/>
                    </a:cubicBezTo>
                    <a:cubicBezTo>
                      <a:pt x="82" y="360"/>
                      <a:pt x="247" y="326"/>
                      <a:pt x="321" y="286"/>
                    </a:cubicBezTo>
                    <a:cubicBezTo>
                      <a:pt x="395" y="246"/>
                      <a:pt x="440" y="175"/>
                      <a:pt x="485" y="135"/>
                    </a:cubicBezTo>
                    <a:cubicBezTo>
                      <a:pt x="530" y="94"/>
                      <a:pt x="555" y="64"/>
                      <a:pt x="594" y="42"/>
                    </a:cubicBezTo>
                    <a:cubicBezTo>
                      <a:pt x="633" y="20"/>
                      <a:pt x="704" y="10"/>
                      <a:pt x="717" y="5"/>
                    </a:cubicBezTo>
                    <a:cubicBezTo>
                      <a:pt x="730" y="0"/>
                      <a:pt x="684" y="11"/>
                      <a:pt x="675" y="13"/>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14" name="Freeform 54"/>
              <p:cNvSpPr>
                <a:spLocks/>
              </p:cNvSpPr>
              <p:nvPr/>
            </p:nvSpPr>
            <p:spPr bwMode="auto">
              <a:xfrm>
                <a:off x="708" y="2745"/>
                <a:ext cx="769" cy="308"/>
              </a:xfrm>
              <a:custGeom>
                <a:avLst/>
                <a:gdLst>
                  <a:gd name="T0" fmla="*/ 730 w 769"/>
                  <a:gd name="T1" fmla="*/ 149 h 308"/>
                  <a:gd name="T2" fmla="*/ 764 w 769"/>
                  <a:gd name="T3" fmla="*/ 161 h 308"/>
                  <a:gd name="T4" fmla="*/ 758 w 769"/>
                  <a:gd name="T5" fmla="*/ 145 h 308"/>
                  <a:gd name="T6" fmla="*/ 716 w 769"/>
                  <a:gd name="T7" fmla="*/ 50 h 308"/>
                  <a:gd name="T8" fmla="*/ 627 w 769"/>
                  <a:gd name="T9" fmla="*/ 1 h 308"/>
                  <a:gd name="T10" fmla="*/ 482 w 769"/>
                  <a:gd name="T11" fmla="*/ 58 h 308"/>
                  <a:gd name="T12" fmla="*/ 298 w 769"/>
                  <a:gd name="T13" fmla="*/ 184 h 308"/>
                  <a:gd name="T14" fmla="*/ 149 w 769"/>
                  <a:gd name="T15" fmla="*/ 292 h 308"/>
                  <a:gd name="T16" fmla="*/ 28 w 769"/>
                  <a:gd name="T17" fmla="*/ 277 h 308"/>
                  <a:gd name="T18" fmla="*/ 3 w 769"/>
                  <a:gd name="T19" fmla="*/ 180 h 308"/>
                  <a:gd name="T20" fmla="*/ 19 w 769"/>
                  <a:gd name="T21" fmla="*/ 83 h 308"/>
                  <a:gd name="T22" fmla="*/ 116 w 769"/>
                  <a:gd name="T23" fmla="*/ 112 h 308"/>
                  <a:gd name="T24" fmla="*/ 150 w 769"/>
                  <a:gd name="T25" fmla="*/ 56 h 308"/>
                  <a:gd name="T26" fmla="*/ 243 w 769"/>
                  <a:gd name="T27" fmla="*/ 21 h 308"/>
                  <a:gd name="T28" fmla="*/ 312 w 769"/>
                  <a:gd name="T29" fmla="*/ 21 h 308"/>
                  <a:gd name="T30" fmla="*/ 322 w 769"/>
                  <a:gd name="T31" fmla="*/ 33 h 308"/>
                  <a:gd name="T32" fmla="*/ 278 w 769"/>
                  <a:gd name="T33" fmla="*/ 1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9" h="308">
                    <a:moveTo>
                      <a:pt x="730" y="149"/>
                    </a:moveTo>
                    <a:cubicBezTo>
                      <a:pt x="736" y="151"/>
                      <a:pt x="759" y="162"/>
                      <a:pt x="764" y="161"/>
                    </a:cubicBezTo>
                    <a:cubicBezTo>
                      <a:pt x="769" y="160"/>
                      <a:pt x="766" y="163"/>
                      <a:pt x="758" y="145"/>
                    </a:cubicBezTo>
                    <a:cubicBezTo>
                      <a:pt x="750" y="127"/>
                      <a:pt x="738" y="74"/>
                      <a:pt x="716" y="50"/>
                    </a:cubicBezTo>
                    <a:cubicBezTo>
                      <a:pt x="694" y="26"/>
                      <a:pt x="666" y="0"/>
                      <a:pt x="627" y="1"/>
                    </a:cubicBezTo>
                    <a:cubicBezTo>
                      <a:pt x="588" y="3"/>
                      <a:pt x="537" y="27"/>
                      <a:pt x="482" y="58"/>
                    </a:cubicBezTo>
                    <a:cubicBezTo>
                      <a:pt x="427" y="88"/>
                      <a:pt x="353" y="145"/>
                      <a:pt x="298" y="184"/>
                    </a:cubicBezTo>
                    <a:cubicBezTo>
                      <a:pt x="242" y="223"/>
                      <a:pt x="193" y="277"/>
                      <a:pt x="149" y="292"/>
                    </a:cubicBezTo>
                    <a:cubicBezTo>
                      <a:pt x="104" y="308"/>
                      <a:pt x="52" y="296"/>
                      <a:pt x="28" y="277"/>
                    </a:cubicBezTo>
                    <a:cubicBezTo>
                      <a:pt x="5" y="258"/>
                      <a:pt x="5" y="212"/>
                      <a:pt x="3" y="180"/>
                    </a:cubicBezTo>
                    <a:cubicBezTo>
                      <a:pt x="1" y="148"/>
                      <a:pt x="0" y="94"/>
                      <a:pt x="19" y="83"/>
                    </a:cubicBezTo>
                    <a:cubicBezTo>
                      <a:pt x="37" y="71"/>
                      <a:pt x="94" y="116"/>
                      <a:pt x="116" y="112"/>
                    </a:cubicBezTo>
                    <a:cubicBezTo>
                      <a:pt x="138" y="107"/>
                      <a:pt x="129" y="71"/>
                      <a:pt x="150" y="56"/>
                    </a:cubicBezTo>
                    <a:cubicBezTo>
                      <a:pt x="172" y="40"/>
                      <a:pt x="216" y="27"/>
                      <a:pt x="243" y="21"/>
                    </a:cubicBezTo>
                    <a:cubicBezTo>
                      <a:pt x="270" y="15"/>
                      <a:pt x="299" y="19"/>
                      <a:pt x="312" y="21"/>
                    </a:cubicBezTo>
                    <a:cubicBezTo>
                      <a:pt x="325" y="23"/>
                      <a:pt x="328" y="34"/>
                      <a:pt x="322" y="33"/>
                    </a:cubicBezTo>
                    <a:cubicBezTo>
                      <a:pt x="316" y="32"/>
                      <a:pt x="287" y="19"/>
                      <a:pt x="278" y="15"/>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245815" name="Group 55"/>
          <p:cNvGrpSpPr>
            <a:grpSpLocks/>
          </p:cNvGrpSpPr>
          <p:nvPr/>
        </p:nvGrpSpPr>
        <p:grpSpPr bwMode="auto">
          <a:xfrm rot="11400589">
            <a:off x="5060950" y="1477963"/>
            <a:ext cx="1389063" cy="1371600"/>
            <a:chOff x="2496" y="1581"/>
            <a:chExt cx="875" cy="864"/>
          </a:xfrm>
        </p:grpSpPr>
        <p:sp>
          <p:nvSpPr>
            <p:cNvPr id="245816" name="Text Box 56"/>
            <p:cNvSpPr txBox="1">
              <a:spLocks noChangeArrowheads="1"/>
            </p:cNvSpPr>
            <p:nvPr/>
          </p:nvSpPr>
          <p:spPr bwMode="auto">
            <a:xfrm>
              <a:off x="3143" y="1910"/>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5817" name="Text Box 57"/>
            <p:cNvSpPr txBox="1">
              <a:spLocks noChangeArrowheads="1"/>
            </p:cNvSpPr>
            <p:nvPr/>
          </p:nvSpPr>
          <p:spPr bwMode="auto">
            <a:xfrm>
              <a:off x="2754" y="2157"/>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sp>
          <p:nvSpPr>
            <p:cNvPr id="245818" name="Text Box 58"/>
            <p:cNvSpPr txBox="1">
              <a:spLocks noChangeArrowheads="1"/>
            </p:cNvSpPr>
            <p:nvPr/>
          </p:nvSpPr>
          <p:spPr bwMode="auto">
            <a:xfrm>
              <a:off x="2496" y="2006"/>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5819" name="Text Box 59"/>
            <p:cNvSpPr txBox="1">
              <a:spLocks noChangeArrowheads="1"/>
            </p:cNvSpPr>
            <p:nvPr/>
          </p:nvSpPr>
          <p:spPr bwMode="auto">
            <a:xfrm>
              <a:off x="2779" y="1581"/>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grpSp>
          <p:nvGrpSpPr>
            <p:cNvPr id="245820" name="Group 60"/>
            <p:cNvGrpSpPr>
              <a:grpSpLocks/>
            </p:cNvGrpSpPr>
            <p:nvPr/>
          </p:nvGrpSpPr>
          <p:grpSpPr bwMode="auto">
            <a:xfrm>
              <a:off x="2599" y="1848"/>
              <a:ext cx="572" cy="444"/>
              <a:chOff x="621" y="2733"/>
              <a:chExt cx="856" cy="652"/>
            </a:xfrm>
          </p:grpSpPr>
          <p:sp>
            <p:nvSpPr>
              <p:cNvPr id="245821" name="Freeform 61"/>
              <p:cNvSpPr>
                <a:spLocks/>
              </p:cNvSpPr>
              <p:nvPr/>
            </p:nvSpPr>
            <p:spPr bwMode="auto">
              <a:xfrm>
                <a:off x="706" y="2896"/>
                <a:ext cx="600" cy="253"/>
              </a:xfrm>
              <a:custGeom>
                <a:avLst/>
                <a:gdLst>
                  <a:gd name="T0" fmla="*/ 600 w 600"/>
                  <a:gd name="T1" fmla="*/ 76 h 253"/>
                  <a:gd name="T2" fmla="*/ 431 w 600"/>
                  <a:gd name="T3" fmla="*/ 151 h 253"/>
                  <a:gd name="T4" fmla="*/ 261 w 600"/>
                  <a:gd name="T5" fmla="*/ 238 h 253"/>
                  <a:gd name="T6" fmla="*/ 164 w 600"/>
                  <a:gd name="T7" fmla="*/ 240 h 253"/>
                  <a:gd name="T8" fmla="*/ 50 w 600"/>
                  <a:gd name="T9" fmla="*/ 184 h 253"/>
                  <a:gd name="T10" fmla="*/ 3 w 600"/>
                  <a:gd name="T11" fmla="*/ 27 h 253"/>
                  <a:gd name="T12" fmla="*/ 69 w 600"/>
                  <a:gd name="T13" fmla="*/ 21 h 253"/>
                  <a:gd name="T14" fmla="*/ 149 w 600"/>
                  <a:gd name="T15" fmla="*/ 101 h 253"/>
                  <a:gd name="T16" fmla="*/ 282 w 600"/>
                  <a:gd name="T17" fmla="*/ 85 h 253"/>
                  <a:gd name="T18" fmla="*/ 272 w 600"/>
                  <a:gd name="T19" fmla="*/ 162 h 253"/>
                  <a:gd name="T20" fmla="*/ 284 w 600"/>
                  <a:gd name="T21" fmla="*/ 11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253">
                    <a:moveTo>
                      <a:pt x="600" y="76"/>
                    </a:moveTo>
                    <a:cubicBezTo>
                      <a:pt x="544" y="99"/>
                      <a:pt x="488" y="124"/>
                      <a:pt x="431" y="151"/>
                    </a:cubicBezTo>
                    <a:cubicBezTo>
                      <a:pt x="375" y="178"/>
                      <a:pt x="305" y="223"/>
                      <a:pt x="261" y="238"/>
                    </a:cubicBezTo>
                    <a:cubicBezTo>
                      <a:pt x="216" y="253"/>
                      <a:pt x="199" y="249"/>
                      <a:pt x="164" y="240"/>
                    </a:cubicBezTo>
                    <a:cubicBezTo>
                      <a:pt x="129" y="231"/>
                      <a:pt x="76" y="219"/>
                      <a:pt x="50" y="184"/>
                    </a:cubicBezTo>
                    <a:cubicBezTo>
                      <a:pt x="23" y="148"/>
                      <a:pt x="0" y="54"/>
                      <a:pt x="3" y="27"/>
                    </a:cubicBezTo>
                    <a:cubicBezTo>
                      <a:pt x="6" y="0"/>
                      <a:pt x="45" y="9"/>
                      <a:pt x="69" y="21"/>
                    </a:cubicBezTo>
                    <a:cubicBezTo>
                      <a:pt x="93" y="34"/>
                      <a:pt x="113" y="90"/>
                      <a:pt x="149" y="101"/>
                    </a:cubicBezTo>
                    <a:cubicBezTo>
                      <a:pt x="184" y="112"/>
                      <a:pt x="262" y="75"/>
                      <a:pt x="282" y="85"/>
                    </a:cubicBezTo>
                    <a:cubicBezTo>
                      <a:pt x="302" y="95"/>
                      <a:pt x="272" y="158"/>
                      <a:pt x="272" y="162"/>
                    </a:cubicBezTo>
                    <a:cubicBezTo>
                      <a:pt x="272" y="166"/>
                      <a:pt x="282" y="121"/>
                      <a:pt x="284" y="110"/>
                    </a:cubicBezTo>
                  </a:path>
                </a:pathLst>
              </a:custGeom>
              <a:noFill/>
              <a:ln w="127000">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22" name="Freeform 62"/>
              <p:cNvSpPr>
                <a:spLocks/>
              </p:cNvSpPr>
              <p:nvPr/>
            </p:nvSpPr>
            <p:spPr bwMode="auto">
              <a:xfrm>
                <a:off x="990" y="3219"/>
                <a:ext cx="200" cy="137"/>
              </a:xfrm>
              <a:custGeom>
                <a:avLst/>
                <a:gdLst>
                  <a:gd name="T0" fmla="*/ 0 w 200"/>
                  <a:gd name="T1" fmla="*/ 0 h 137"/>
                  <a:gd name="T2" fmla="*/ 136 w 200"/>
                  <a:gd name="T3" fmla="*/ 99 h 137"/>
                  <a:gd name="T4" fmla="*/ 158 w 200"/>
                  <a:gd name="T5" fmla="*/ 123 h 137"/>
                  <a:gd name="T6" fmla="*/ 200 w 200"/>
                  <a:gd name="T7" fmla="*/ 137 h 137"/>
                </a:gdLst>
                <a:ahLst/>
                <a:cxnLst>
                  <a:cxn ang="0">
                    <a:pos x="T0" y="T1"/>
                  </a:cxn>
                  <a:cxn ang="0">
                    <a:pos x="T2" y="T3"/>
                  </a:cxn>
                  <a:cxn ang="0">
                    <a:pos x="T4" y="T5"/>
                  </a:cxn>
                  <a:cxn ang="0">
                    <a:pos x="T6" y="T7"/>
                  </a:cxn>
                </a:cxnLst>
                <a:rect l="0" t="0" r="r" b="b"/>
                <a:pathLst>
                  <a:path w="200" h="137">
                    <a:moveTo>
                      <a:pt x="0" y="0"/>
                    </a:moveTo>
                    <a:cubicBezTo>
                      <a:pt x="52" y="36"/>
                      <a:pt x="110" y="79"/>
                      <a:pt x="136" y="99"/>
                    </a:cubicBezTo>
                    <a:cubicBezTo>
                      <a:pt x="162" y="119"/>
                      <a:pt x="147" y="117"/>
                      <a:pt x="158" y="123"/>
                    </a:cubicBezTo>
                    <a:cubicBezTo>
                      <a:pt x="169" y="129"/>
                      <a:pt x="191" y="134"/>
                      <a:pt x="200" y="137"/>
                    </a:cubicBezTo>
                  </a:path>
                </a:pathLst>
              </a:custGeom>
              <a:noFill/>
              <a:ln w="127000">
                <a:solidFill>
                  <a:srgbClr val="66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23" name="Freeform 63"/>
              <p:cNvSpPr>
                <a:spLocks/>
              </p:cNvSpPr>
              <p:nvPr/>
            </p:nvSpPr>
            <p:spPr bwMode="auto">
              <a:xfrm>
                <a:off x="880" y="2766"/>
                <a:ext cx="528" cy="369"/>
              </a:xfrm>
              <a:custGeom>
                <a:avLst/>
                <a:gdLst>
                  <a:gd name="T0" fmla="*/ 464 w 528"/>
                  <a:gd name="T1" fmla="*/ 358 h 369"/>
                  <a:gd name="T2" fmla="*/ 514 w 528"/>
                  <a:gd name="T3" fmla="*/ 366 h 369"/>
                  <a:gd name="T4" fmla="*/ 378 w 528"/>
                  <a:gd name="T5" fmla="*/ 339 h 369"/>
                  <a:gd name="T6" fmla="*/ 291 w 528"/>
                  <a:gd name="T7" fmla="*/ 203 h 369"/>
                  <a:gd name="T8" fmla="*/ 211 w 528"/>
                  <a:gd name="T9" fmla="*/ 124 h 369"/>
                  <a:gd name="T10" fmla="*/ 136 w 528"/>
                  <a:gd name="T11" fmla="*/ 64 h 369"/>
                  <a:gd name="T12" fmla="*/ 112 w 528"/>
                  <a:gd name="T13" fmla="*/ 4 h 369"/>
                  <a:gd name="T14" fmla="*/ 207 w 528"/>
                  <a:gd name="T15" fmla="*/ 39 h 369"/>
                  <a:gd name="T16" fmla="*/ 254 w 528"/>
                  <a:gd name="T17" fmla="*/ 116 h 369"/>
                  <a:gd name="T18" fmla="*/ 171 w 528"/>
                  <a:gd name="T19" fmla="*/ 138 h 369"/>
                  <a:gd name="T20" fmla="*/ 107 w 528"/>
                  <a:gd name="T21" fmla="*/ 124 h 369"/>
                  <a:gd name="T22" fmla="*/ 0 w 528"/>
                  <a:gd name="T23" fmla="*/ 4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8" h="369">
                    <a:moveTo>
                      <a:pt x="464" y="358"/>
                    </a:moveTo>
                    <a:cubicBezTo>
                      <a:pt x="472" y="359"/>
                      <a:pt x="528" y="369"/>
                      <a:pt x="514" y="366"/>
                    </a:cubicBezTo>
                    <a:cubicBezTo>
                      <a:pt x="500" y="363"/>
                      <a:pt x="415" y="366"/>
                      <a:pt x="378" y="339"/>
                    </a:cubicBezTo>
                    <a:cubicBezTo>
                      <a:pt x="341" y="312"/>
                      <a:pt x="319" y="239"/>
                      <a:pt x="291" y="203"/>
                    </a:cubicBezTo>
                    <a:cubicBezTo>
                      <a:pt x="263" y="168"/>
                      <a:pt x="237" y="147"/>
                      <a:pt x="211" y="124"/>
                    </a:cubicBezTo>
                    <a:cubicBezTo>
                      <a:pt x="185" y="101"/>
                      <a:pt x="152" y="84"/>
                      <a:pt x="136" y="64"/>
                    </a:cubicBezTo>
                    <a:cubicBezTo>
                      <a:pt x="120" y="44"/>
                      <a:pt x="101" y="8"/>
                      <a:pt x="112" y="4"/>
                    </a:cubicBezTo>
                    <a:cubicBezTo>
                      <a:pt x="124" y="0"/>
                      <a:pt x="184" y="20"/>
                      <a:pt x="207" y="39"/>
                    </a:cubicBezTo>
                    <a:cubicBezTo>
                      <a:pt x="231" y="57"/>
                      <a:pt x="260" y="99"/>
                      <a:pt x="254" y="116"/>
                    </a:cubicBezTo>
                    <a:cubicBezTo>
                      <a:pt x="247" y="133"/>
                      <a:pt x="195" y="136"/>
                      <a:pt x="171" y="138"/>
                    </a:cubicBezTo>
                    <a:cubicBezTo>
                      <a:pt x="146" y="139"/>
                      <a:pt x="135" y="139"/>
                      <a:pt x="107" y="124"/>
                    </a:cubicBezTo>
                    <a:cubicBezTo>
                      <a:pt x="78" y="109"/>
                      <a:pt x="39" y="79"/>
                      <a:pt x="0" y="48"/>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24" name="Freeform 64"/>
              <p:cNvSpPr>
                <a:spLocks/>
              </p:cNvSpPr>
              <p:nvPr/>
            </p:nvSpPr>
            <p:spPr bwMode="auto">
              <a:xfrm>
                <a:off x="1126" y="2733"/>
                <a:ext cx="335" cy="193"/>
              </a:xfrm>
              <a:custGeom>
                <a:avLst/>
                <a:gdLst>
                  <a:gd name="T0" fmla="*/ 22 w 335"/>
                  <a:gd name="T1" fmla="*/ 193 h 193"/>
                  <a:gd name="T2" fmla="*/ 23 w 335"/>
                  <a:gd name="T3" fmla="*/ 68 h 193"/>
                  <a:gd name="T4" fmla="*/ 14 w 335"/>
                  <a:gd name="T5" fmla="*/ 27 h 193"/>
                  <a:gd name="T6" fmla="*/ 107 w 335"/>
                  <a:gd name="T7" fmla="*/ 10 h 193"/>
                  <a:gd name="T8" fmla="*/ 248 w 335"/>
                  <a:gd name="T9" fmla="*/ 87 h 193"/>
                  <a:gd name="T10" fmla="*/ 335 w 335"/>
                  <a:gd name="T11" fmla="*/ 182 h 193"/>
                </a:gdLst>
                <a:ahLst/>
                <a:cxnLst>
                  <a:cxn ang="0">
                    <a:pos x="T0" y="T1"/>
                  </a:cxn>
                  <a:cxn ang="0">
                    <a:pos x="T2" y="T3"/>
                  </a:cxn>
                  <a:cxn ang="0">
                    <a:pos x="T4" y="T5"/>
                  </a:cxn>
                  <a:cxn ang="0">
                    <a:pos x="T6" y="T7"/>
                  </a:cxn>
                  <a:cxn ang="0">
                    <a:pos x="T8" y="T9"/>
                  </a:cxn>
                  <a:cxn ang="0">
                    <a:pos x="T10" y="T11"/>
                  </a:cxn>
                </a:cxnLst>
                <a:rect l="0" t="0" r="r" b="b"/>
                <a:pathLst>
                  <a:path w="335" h="193">
                    <a:moveTo>
                      <a:pt x="22" y="193"/>
                    </a:moveTo>
                    <a:cubicBezTo>
                      <a:pt x="22" y="172"/>
                      <a:pt x="24" y="96"/>
                      <a:pt x="23" y="68"/>
                    </a:cubicBezTo>
                    <a:cubicBezTo>
                      <a:pt x="22" y="40"/>
                      <a:pt x="0" y="37"/>
                      <a:pt x="14" y="27"/>
                    </a:cubicBezTo>
                    <a:cubicBezTo>
                      <a:pt x="27" y="17"/>
                      <a:pt x="68" y="0"/>
                      <a:pt x="107" y="10"/>
                    </a:cubicBezTo>
                    <a:cubicBezTo>
                      <a:pt x="145" y="19"/>
                      <a:pt x="210" y="59"/>
                      <a:pt x="248" y="87"/>
                    </a:cubicBezTo>
                    <a:cubicBezTo>
                      <a:pt x="286" y="116"/>
                      <a:pt x="310" y="148"/>
                      <a:pt x="335" y="182"/>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25" name="Freeform 65"/>
              <p:cNvSpPr>
                <a:spLocks/>
              </p:cNvSpPr>
              <p:nvPr/>
            </p:nvSpPr>
            <p:spPr bwMode="auto">
              <a:xfrm>
                <a:off x="1159" y="3100"/>
                <a:ext cx="231" cy="285"/>
              </a:xfrm>
              <a:custGeom>
                <a:avLst/>
                <a:gdLst>
                  <a:gd name="T0" fmla="*/ 207 w 231"/>
                  <a:gd name="T1" fmla="*/ 50 h 285"/>
                  <a:gd name="T2" fmla="*/ 229 w 231"/>
                  <a:gd name="T3" fmla="*/ 4 h 285"/>
                  <a:gd name="T4" fmla="*/ 217 w 231"/>
                  <a:gd name="T5" fmla="*/ 24 h 285"/>
                  <a:gd name="T6" fmla="*/ 152 w 231"/>
                  <a:gd name="T7" fmla="*/ 125 h 285"/>
                  <a:gd name="T8" fmla="*/ 186 w 231"/>
                  <a:gd name="T9" fmla="*/ 178 h 285"/>
                  <a:gd name="T10" fmla="*/ 194 w 231"/>
                  <a:gd name="T11" fmla="*/ 272 h 285"/>
                  <a:gd name="T12" fmla="*/ 59 w 231"/>
                  <a:gd name="T13" fmla="*/ 258 h 285"/>
                  <a:gd name="T14" fmla="*/ 3 w 231"/>
                  <a:gd name="T15" fmla="*/ 256 h 285"/>
                  <a:gd name="T16" fmla="*/ 39 w 231"/>
                  <a:gd name="T17" fmla="*/ 25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85">
                    <a:moveTo>
                      <a:pt x="207" y="50"/>
                    </a:moveTo>
                    <a:cubicBezTo>
                      <a:pt x="211" y="43"/>
                      <a:pt x="227" y="8"/>
                      <a:pt x="229" y="4"/>
                    </a:cubicBezTo>
                    <a:cubicBezTo>
                      <a:pt x="231" y="0"/>
                      <a:pt x="230" y="4"/>
                      <a:pt x="217" y="24"/>
                    </a:cubicBezTo>
                    <a:cubicBezTo>
                      <a:pt x="204" y="44"/>
                      <a:pt x="157" y="99"/>
                      <a:pt x="152" y="125"/>
                    </a:cubicBezTo>
                    <a:cubicBezTo>
                      <a:pt x="147" y="151"/>
                      <a:pt x="179" y="154"/>
                      <a:pt x="186" y="178"/>
                    </a:cubicBezTo>
                    <a:cubicBezTo>
                      <a:pt x="193" y="202"/>
                      <a:pt x="215" y="259"/>
                      <a:pt x="194" y="272"/>
                    </a:cubicBezTo>
                    <a:cubicBezTo>
                      <a:pt x="173" y="285"/>
                      <a:pt x="91" y="261"/>
                      <a:pt x="59" y="258"/>
                    </a:cubicBezTo>
                    <a:cubicBezTo>
                      <a:pt x="27" y="255"/>
                      <a:pt x="6" y="257"/>
                      <a:pt x="3" y="256"/>
                    </a:cubicBezTo>
                    <a:cubicBezTo>
                      <a:pt x="0" y="255"/>
                      <a:pt x="32" y="254"/>
                      <a:pt x="39" y="254"/>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26" name="Freeform 66"/>
              <p:cNvSpPr>
                <a:spLocks/>
              </p:cNvSpPr>
              <p:nvPr/>
            </p:nvSpPr>
            <p:spPr bwMode="auto">
              <a:xfrm>
                <a:off x="621" y="2957"/>
                <a:ext cx="730" cy="386"/>
              </a:xfrm>
              <a:custGeom>
                <a:avLst/>
                <a:gdLst>
                  <a:gd name="T0" fmla="*/ 77 w 730"/>
                  <a:gd name="T1" fmla="*/ 363 h 386"/>
                  <a:gd name="T2" fmla="*/ 41 w 730"/>
                  <a:gd name="T3" fmla="*/ 373 h 386"/>
                  <a:gd name="T4" fmla="*/ 321 w 730"/>
                  <a:gd name="T5" fmla="*/ 286 h 386"/>
                  <a:gd name="T6" fmla="*/ 485 w 730"/>
                  <a:gd name="T7" fmla="*/ 135 h 386"/>
                  <a:gd name="T8" fmla="*/ 594 w 730"/>
                  <a:gd name="T9" fmla="*/ 42 h 386"/>
                  <a:gd name="T10" fmla="*/ 717 w 730"/>
                  <a:gd name="T11" fmla="*/ 5 h 386"/>
                  <a:gd name="T12" fmla="*/ 675 w 730"/>
                  <a:gd name="T13" fmla="*/ 13 h 386"/>
                </a:gdLst>
                <a:ahLst/>
                <a:cxnLst>
                  <a:cxn ang="0">
                    <a:pos x="T0" y="T1"/>
                  </a:cxn>
                  <a:cxn ang="0">
                    <a:pos x="T2" y="T3"/>
                  </a:cxn>
                  <a:cxn ang="0">
                    <a:pos x="T4" y="T5"/>
                  </a:cxn>
                  <a:cxn ang="0">
                    <a:pos x="T6" y="T7"/>
                  </a:cxn>
                  <a:cxn ang="0">
                    <a:pos x="T8" y="T9"/>
                  </a:cxn>
                  <a:cxn ang="0">
                    <a:pos x="T10" y="T11"/>
                  </a:cxn>
                  <a:cxn ang="0">
                    <a:pos x="T12" y="T13"/>
                  </a:cxn>
                </a:cxnLst>
                <a:rect l="0" t="0" r="r" b="b"/>
                <a:pathLst>
                  <a:path w="730" h="386">
                    <a:moveTo>
                      <a:pt x="77" y="363"/>
                    </a:moveTo>
                    <a:cubicBezTo>
                      <a:pt x="71" y="365"/>
                      <a:pt x="0" y="386"/>
                      <a:pt x="41" y="373"/>
                    </a:cubicBezTo>
                    <a:cubicBezTo>
                      <a:pt x="82" y="360"/>
                      <a:pt x="247" y="326"/>
                      <a:pt x="321" y="286"/>
                    </a:cubicBezTo>
                    <a:cubicBezTo>
                      <a:pt x="395" y="246"/>
                      <a:pt x="440" y="175"/>
                      <a:pt x="485" y="135"/>
                    </a:cubicBezTo>
                    <a:cubicBezTo>
                      <a:pt x="530" y="94"/>
                      <a:pt x="555" y="64"/>
                      <a:pt x="594" y="42"/>
                    </a:cubicBezTo>
                    <a:cubicBezTo>
                      <a:pt x="633" y="20"/>
                      <a:pt x="704" y="10"/>
                      <a:pt x="717" y="5"/>
                    </a:cubicBezTo>
                    <a:cubicBezTo>
                      <a:pt x="730" y="0"/>
                      <a:pt x="684" y="11"/>
                      <a:pt x="675" y="13"/>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27" name="Freeform 67"/>
              <p:cNvSpPr>
                <a:spLocks/>
              </p:cNvSpPr>
              <p:nvPr/>
            </p:nvSpPr>
            <p:spPr bwMode="auto">
              <a:xfrm>
                <a:off x="708" y="2745"/>
                <a:ext cx="769" cy="308"/>
              </a:xfrm>
              <a:custGeom>
                <a:avLst/>
                <a:gdLst>
                  <a:gd name="T0" fmla="*/ 730 w 769"/>
                  <a:gd name="T1" fmla="*/ 149 h 308"/>
                  <a:gd name="T2" fmla="*/ 764 w 769"/>
                  <a:gd name="T3" fmla="*/ 161 h 308"/>
                  <a:gd name="T4" fmla="*/ 758 w 769"/>
                  <a:gd name="T5" fmla="*/ 145 h 308"/>
                  <a:gd name="T6" fmla="*/ 716 w 769"/>
                  <a:gd name="T7" fmla="*/ 50 h 308"/>
                  <a:gd name="T8" fmla="*/ 627 w 769"/>
                  <a:gd name="T9" fmla="*/ 1 h 308"/>
                  <a:gd name="T10" fmla="*/ 482 w 769"/>
                  <a:gd name="T11" fmla="*/ 58 h 308"/>
                  <a:gd name="T12" fmla="*/ 298 w 769"/>
                  <a:gd name="T13" fmla="*/ 184 h 308"/>
                  <a:gd name="T14" fmla="*/ 149 w 769"/>
                  <a:gd name="T15" fmla="*/ 292 h 308"/>
                  <a:gd name="T16" fmla="*/ 28 w 769"/>
                  <a:gd name="T17" fmla="*/ 277 h 308"/>
                  <a:gd name="T18" fmla="*/ 3 w 769"/>
                  <a:gd name="T19" fmla="*/ 180 h 308"/>
                  <a:gd name="T20" fmla="*/ 19 w 769"/>
                  <a:gd name="T21" fmla="*/ 83 h 308"/>
                  <a:gd name="T22" fmla="*/ 116 w 769"/>
                  <a:gd name="T23" fmla="*/ 112 h 308"/>
                  <a:gd name="T24" fmla="*/ 150 w 769"/>
                  <a:gd name="T25" fmla="*/ 56 h 308"/>
                  <a:gd name="T26" fmla="*/ 243 w 769"/>
                  <a:gd name="T27" fmla="*/ 21 h 308"/>
                  <a:gd name="T28" fmla="*/ 312 w 769"/>
                  <a:gd name="T29" fmla="*/ 21 h 308"/>
                  <a:gd name="T30" fmla="*/ 322 w 769"/>
                  <a:gd name="T31" fmla="*/ 33 h 308"/>
                  <a:gd name="T32" fmla="*/ 278 w 769"/>
                  <a:gd name="T33" fmla="*/ 1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9" h="308">
                    <a:moveTo>
                      <a:pt x="730" y="149"/>
                    </a:moveTo>
                    <a:cubicBezTo>
                      <a:pt x="736" y="151"/>
                      <a:pt x="759" y="162"/>
                      <a:pt x="764" y="161"/>
                    </a:cubicBezTo>
                    <a:cubicBezTo>
                      <a:pt x="769" y="160"/>
                      <a:pt x="766" y="163"/>
                      <a:pt x="758" y="145"/>
                    </a:cubicBezTo>
                    <a:cubicBezTo>
                      <a:pt x="750" y="127"/>
                      <a:pt x="738" y="74"/>
                      <a:pt x="716" y="50"/>
                    </a:cubicBezTo>
                    <a:cubicBezTo>
                      <a:pt x="694" y="26"/>
                      <a:pt x="666" y="0"/>
                      <a:pt x="627" y="1"/>
                    </a:cubicBezTo>
                    <a:cubicBezTo>
                      <a:pt x="588" y="3"/>
                      <a:pt x="537" y="27"/>
                      <a:pt x="482" y="58"/>
                    </a:cubicBezTo>
                    <a:cubicBezTo>
                      <a:pt x="427" y="88"/>
                      <a:pt x="353" y="145"/>
                      <a:pt x="298" y="184"/>
                    </a:cubicBezTo>
                    <a:cubicBezTo>
                      <a:pt x="242" y="223"/>
                      <a:pt x="193" y="277"/>
                      <a:pt x="149" y="292"/>
                    </a:cubicBezTo>
                    <a:cubicBezTo>
                      <a:pt x="104" y="308"/>
                      <a:pt x="52" y="296"/>
                      <a:pt x="28" y="277"/>
                    </a:cubicBezTo>
                    <a:cubicBezTo>
                      <a:pt x="5" y="258"/>
                      <a:pt x="5" y="212"/>
                      <a:pt x="3" y="180"/>
                    </a:cubicBezTo>
                    <a:cubicBezTo>
                      <a:pt x="1" y="148"/>
                      <a:pt x="0" y="94"/>
                      <a:pt x="19" y="83"/>
                    </a:cubicBezTo>
                    <a:cubicBezTo>
                      <a:pt x="37" y="71"/>
                      <a:pt x="94" y="116"/>
                      <a:pt x="116" y="112"/>
                    </a:cubicBezTo>
                    <a:cubicBezTo>
                      <a:pt x="138" y="107"/>
                      <a:pt x="129" y="71"/>
                      <a:pt x="150" y="56"/>
                    </a:cubicBezTo>
                    <a:cubicBezTo>
                      <a:pt x="172" y="40"/>
                      <a:pt x="216" y="27"/>
                      <a:pt x="243" y="21"/>
                    </a:cubicBezTo>
                    <a:cubicBezTo>
                      <a:pt x="270" y="15"/>
                      <a:pt x="299" y="19"/>
                      <a:pt x="312" y="21"/>
                    </a:cubicBezTo>
                    <a:cubicBezTo>
                      <a:pt x="325" y="23"/>
                      <a:pt x="328" y="34"/>
                      <a:pt x="322" y="33"/>
                    </a:cubicBezTo>
                    <a:cubicBezTo>
                      <a:pt x="316" y="32"/>
                      <a:pt x="287" y="19"/>
                      <a:pt x="278" y="15"/>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245828" name="Group 68"/>
          <p:cNvGrpSpPr>
            <a:grpSpLocks/>
          </p:cNvGrpSpPr>
          <p:nvPr/>
        </p:nvGrpSpPr>
        <p:grpSpPr bwMode="auto">
          <a:xfrm rot="16033037">
            <a:off x="2128043" y="2701132"/>
            <a:ext cx="1389063" cy="1371600"/>
            <a:chOff x="2496" y="1581"/>
            <a:chExt cx="875" cy="864"/>
          </a:xfrm>
        </p:grpSpPr>
        <p:sp>
          <p:nvSpPr>
            <p:cNvPr id="245829" name="Text Box 69"/>
            <p:cNvSpPr txBox="1">
              <a:spLocks noChangeArrowheads="1"/>
            </p:cNvSpPr>
            <p:nvPr/>
          </p:nvSpPr>
          <p:spPr bwMode="auto">
            <a:xfrm>
              <a:off x="3143" y="1910"/>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5830" name="Text Box 70"/>
            <p:cNvSpPr txBox="1">
              <a:spLocks noChangeArrowheads="1"/>
            </p:cNvSpPr>
            <p:nvPr/>
          </p:nvSpPr>
          <p:spPr bwMode="auto">
            <a:xfrm>
              <a:off x="2754" y="2157"/>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sp>
          <p:nvSpPr>
            <p:cNvPr id="245831" name="Text Box 71"/>
            <p:cNvSpPr txBox="1">
              <a:spLocks noChangeArrowheads="1"/>
            </p:cNvSpPr>
            <p:nvPr/>
          </p:nvSpPr>
          <p:spPr bwMode="auto">
            <a:xfrm>
              <a:off x="2496" y="2006"/>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5832" name="Text Box 72"/>
            <p:cNvSpPr txBox="1">
              <a:spLocks noChangeArrowheads="1"/>
            </p:cNvSpPr>
            <p:nvPr/>
          </p:nvSpPr>
          <p:spPr bwMode="auto">
            <a:xfrm>
              <a:off x="2779" y="1581"/>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grpSp>
          <p:nvGrpSpPr>
            <p:cNvPr id="245833" name="Group 73"/>
            <p:cNvGrpSpPr>
              <a:grpSpLocks/>
            </p:cNvGrpSpPr>
            <p:nvPr/>
          </p:nvGrpSpPr>
          <p:grpSpPr bwMode="auto">
            <a:xfrm>
              <a:off x="2599" y="1848"/>
              <a:ext cx="572" cy="444"/>
              <a:chOff x="621" y="2733"/>
              <a:chExt cx="856" cy="652"/>
            </a:xfrm>
          </p:grpSpPr>
          <p:sp>
            <p:nvSpPr>
              <p:cNvPr id="245834" name="Freeform 74"/>
              <p:cNvSpPr>
                <a:spLocks/>
              </p:cNvSpPr>
              <p:nvPr/>
            </p:nvSpPr>
            <p:spPr bwMode="auto">
              <a:xfrm>
                <a:off x="706" y="2896"/>
                <a:ext cx="600" cy="253"/>
              </a:xfrm>
              <a:custGeom>
                <a:avLst/>
                <a:gdLst>
                  <a:gd name="T0" fmla="*/ 600 w 600"/>
                  <a:gd name="T1" fmla="*/ 76 h 253"/>
                  <a:gd name="T2" fmla="*/ 431 w 600"/>
                  <a:gd name="T3" fmla="*/ 151 h 253"/>
                  <a:gd name="T4" fmla="*/ 261 w 600"/>
                  <a:gd name="T5" fmla="*/ 238 h 253"/>
                  <a:gd name="T6" fmla="*/ 164 w 600"/>
                  <a:gd name="T7" fmla="*/ 240 h 253"/>
                  <a:gd name="T8" fmla="*/ 50 w 600"/>
                  <a:gd name="T9" fmla="*/ 184 h 253"/>
                  <a:gd name="T10" fmla="*/ 3 w 600"/>
                  <a:gd name="T11" fmla="*/ 27 h 253"/>
                  <a:gd name="T12" fmla="*/ 69 w 600"/>
                  <a:gd name="T13" fmla="*/ 21 h 253"/>
                  <a:gd name="T14" fmla="*/ 149 w 600"/>
                  <a:gd name="T15" fmla="*/ 101 h 253"/>
                  <a:gd name="T16" fmla="*/ 282 w 600"/>
                  <a:gd name="T17" fmla="*/ 85 h 253"/>
                  <a:gd name="T18" fmla="*/ 272 w 600"/>
                  <a:gd name="T19" fmla="*/ 162 h 253"/>
                  <a:gd name="T20" fmla="*/ 284 w 600"/>
                  <a:gd name="T21" fmla="*/ 11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253">
                    <a:moveTo>
                      <a:pt x="600" y="76"/>
                    </a:moveTo>
                    <a:cubicBezTo>
                      <a:pt x="544" y="99"/>
                      <a:pt x="488" y="124"/>
                      <a:pt x="431" y="151"/>
                    </a:cubicBezTo>
                    <a:cubicBezTo>
                      <a:pt x="375" y="178"/>
                      <a:pt x="305" y="223"/>
                      <a:pt x="261" y="238"/>
                    </a:cubicBezTo>
                    <a:cubicBezTo>
                      <a:pt x="216" y="253"/>
                      <a:pt x="199" y="249"/>
                      <a:pt x="164" y="240"/>
                    </a:cubicBezTo>
                    <a:cubicBezTo>
                      <a:pt x="129" y="231"/>
                      <a:pt x="76" y="219"/>
                      <a:pt x="50" y="184"/>
                    </a:cubicBezTo>
                    <a:cubicBezTo>
                      <a:pt x="23" y="148"/>
                      <a:pt x="0" y="54"/>
                      <a:pt x="3" y="27"/>
                    </a:cubicBezTo>
                    <a:cubicBezTo>
                      <a:pt x="6" y="0"/>
                      <a:pt x="45" y="9"/>
                      <a:pt x="69" y="21"/>
                    </a:cubicBezTo>
                    <a:cubicBezTo>
                      <a:pt x="93" y="34"/>
                      <a:pt x="113" y="90"/>
                      <a:pt x="149" y="101"/>
                    </a:cubicBezTo>
                    <a:cubicBezTo>
                      <a:pt x="184" y="112"/>
                      <a:pt x="262" y="75"/>
                      <a:pt x="282" y="85"/>
                    </a:cubicBezTo>
                    <a:cubicBezTo>
                      <a:pt x="302" y="95"/>
                      <a:pt x="272" y="158"/>
                      <a:pt x="272" y="162"/>
                    </a:cubicBezTo>
                    <a:cubicBezTo>
                      <a:pt x="272" y="166"/>
                      <a:pt x="282" y="121"/>
                      <a:pt x="284" y="110"/>
                    </a:cubicBezTo>
                  </a:path>
                </a:pathLst>
              </a:custGeom>
              <a:noFill/>
              <a:ln w="127000">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35" name="Freeform 75"/>
              <p:cNvSpPr>
                <a:spLocks/>
              </p:cNvSpPr>
              <p:nvPr/>
            </p:nvSpPr>
            <p:spPr bwMode="auto">
              <a:xfrm>
                <a:off x="990" y="3219"/>
                <a:ext cx="200" cy="137"/>
              </a:xfrm>
              <a:custGeom>
                <a:avLst/>
                <a:gdLst>
                  <a:gd name="T0" fmla="*/ 0 w 200"/>
                  <a:gd name="T1" fmla="*/ 0 h 137"/>
                  <a:gd name="T2" fmla="*/ 136 w 200"/>
                  <a:gd name="T3" fmla="*/ 99 h 137"/>
                  <a:gd name="T4" fmla="*/ 158 w 200"/>
                  <a:gd name="T5" fmla="*/ 123 h 137"/>
                  <a:gd name="T6" fmla="*/ 200 w 200"/>
                  <a:gd name="T7" fmla="*/ 137 h 137"/>
                </a:gdLst>
                <a:ahLst/>
                <a:cxnLst>
                  <a:cxn ang="0">
                    <a:pos x="T0" y="T1"/>
                  </a:cxn>
                  <a:cxn ang="0">
                    <a:pos x="T2" y="T3"/>
                  </a:cxn>
                  <a:cxn ang="0">
                    <a:pos x="T4" y="T5"/>
                  </a:cxn>
                  <a:cxn ang="0">
                    <a:pos x="T6" y="T7"/>
                  </a:cxn>
                </a:cxnLst>
                <a:rect l="0" t="0" r="r" b="b"/>
                <a:pathLst>
                  <a:path w="200" h="137">
                    <a:moveTo>
                      <a:pt x="0" y="0"/>
                    </a:moveTo>
                    <a:cubicBezTo>
                      <a:pt x="52" y="36"/>
                      <a:pt x="110" y="79"/>
                      <a:pt x="136" y="99"/>
                    </a:cubicBezTo>
                    <a:cubicBezTo>
                      <a:pt x="162" y="119"/>
                      <a:pt x="147" y="117"/>
                      <a:pt x="158" y="123"/>
                    </a:cubicBezTo>
                    <a:cubicBezTo>
                      <a:pt x="169" y="129"/>
                      <a:pt x="191" y="134"/>
                      <a:pt x="200" y="137"/>
                    </a:cubicBezTo>
                  </a:path>
                </a:pathLst>
              </a:custGeom>
              <a:noFill/>
              <a:ln w="127000">
                <a:solidFill>
                  <a:srgbClr val="66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36" name="Freeform 76"/>
              <p:cNvSpPr>
                <a:spLocks/>
              </p:cNvSpPr>
              <p:nvPr/>
            </p:nvSpPr>
            <p:spPr bwMode="auto">
              <a:xfrm>
                <a:off x="880" y="2766"/>
                <a:ext cx="528" cy="369"/>
              </a:xfrm>
              <a:custGeom>
                <a:avLst/>
                <a:gdLst>
                  <a:gd name="T0" fmla="*/ 464 w 528"/>
                  <a:gd name="T1" fmla="*/ 358 h 369"/>
                  <a:gd name="T2" fmla="*/ 514 w 528"/>
                  <a:gd name="T3" fmla="*/ 366 h 369"/>
                  <a:gd name="T4" fmla="*/ 378 w 528"/>
                  <a:gd name="T5" fmla="*/ 339 h 369"/>
                  <a:gd name="T6" fmla="*/ 291 w 528"/>
                  <a:gd name="T7" fmla="*/ 203 h 369"/>
                  <a:gd name="T8" fmla="*/ 211 w 528"/>
                  <a:gd name="T9" fmla="*/ 124 h 369"/>
                  <a:gd name="T10" fmla="*/ 136 w 528"/>
                  <a:gd name="T11" fmla="*/ 64 h 369"/>
                  <a:gd name="T12" fmla="*/ 112 w 528"/>
                  <a:gd name="T13" fmla="*/ 4 h 369"/>
                  <a:gd name="T14" fmla="*/ 207 w 528"/>
                  <a:gd name="T15" fmla="*/ 39 h 369"/>
                  <a:gd name="T16" fmla="*/ 254 w 528"/>
                  <a:gd name="T17" fmla="*/ 116 h 369"/>
                  <a:gd name="T18" fmla="*/ 171 w 528"/>
                  <a:gd name="T19" fmla="*/ 138 h 369"/>
                  <a:gd name="T20" fmla="*/ 107 w 528"/>
                  <a:gd name="T21" fmla="*/ 124 h 369"/>
                  <a:gd name="T22" fmla="*/ 0 w 528"/>
                  <a:gd name="T23" fmla="*/ 4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8" h="369">
                    <a:moveTo>
                      <a:pt x="464" y="358"/>
                    </a:moveTo>
                    <a:cubicBezTo>
                      <a:pt x="472" y="359"/>
                      <a:pt x="528" y="369"/>
                      <a:pt x="514" y="366"/>
                    </a:cubicBezTo>
                    <a:cubicBezTo>
                      <a:pt x="500" y="363"/>
                      <a:pt x="415" y="366"/>
                      <a:pt x="378" y="339"/>
                    </a:cubicBezTo>
                    <a:cubicBezTo>
                      <a:pt x="341" y="312"/>
                      <a:pt x="319" y="239"/>
                      <a:pt x="291" y="203"/>
                    </a:cubicBezTo>
                    <a:cubicBezTo>
                      <a:pt x="263" y="168"/>
                      <a:pt x="237" y="147"/>
                      <a:pt x="211" y="124"/>
                    </a:cubicBezTo>
                    <a:cubicBezTo>
                      <a:pt x="185" y="101"/>
                      <a:pt x="152" y="84"/>
                      <a:pt x="136" y="64"/>
                    </a:cubicBezTo>
                    <a:cubicBezTo>
                      <a:pt x="120" y="44"/>
                      <a:pt x="101" y="8"/>
                      <a:pt x="112" y="4"/>
                    </a:cubicBezTo>
                    <a:cubicBezTo>
                      <a:pt x="124" y="0"/>
                      <a:pt x="184" y="20"/>
                      <a:pt x="207" y="39"/>
                    </a:cubicBezTo>
                    <a:cubicBezTo>
                      <a:pt x="231" y="57"/>
                      <a:pt x="260" y="99"/>
                      <a:pt x="254" y="116"/>
                    </a:cubicBezTo>
                    <a:cubicBezTo>
                      <a:pt x="247" y="133"/>
                      <a:pt x="195" y="136"/>
                      <a:pt x="171" y="138"/>
                    </a:cubicBezTo>
                    <a:cubicBezTo>
                      <a:pt x="146" y="139"/>
                      <a:pt x="135" y="139"/>
                      <a:pt x="107" y="124"/>
                    </a:cubicBezTo>
                    <a:cubicBezTo>
                      <a:pt x="78" y="109"/>
                      <a:pt x="39" y="79"/>
                      <a:pt x="0" y="48"/>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37" name="Freeform 77"/>
              <p:cNvSpPr>
                <a:spLocks/>
              </p:cNvSpPr>
              <p:nvPr/>
            </p:nvSpPr>
            <p:spPr bwMode="auto">
              <a:xfrm>
                <a:off x="1126" y="2733"/>
                <a:ext cx="335" cy="193"/>
              </a:xfrm>
              <a:custGeom>
                <a:avLst/>
                <a:gdLst>
                  <a:gd name="T0" fmla="*/ 22 w 335"/>
                  <a:gd name="T1" fmla="*/ 193 h 193"/>
                  <a:gd name="T2" fmla="*/ 23 w 335"/>
                  <a:gd name="T3" fmla="*/ 68 h 193"/>
                  <a:gd name="T4" fmla="*/ 14 w 335"/>
                  <a:gd name="T5" fmla="*/ 27 h 193"/>
                  <a:gd name="T6" fmla="*/ 107 w 335"/>
                  <a:gd name="T7" fmla="*/ 10 h 193"/>
                  <a:gd name="T8" fmla="*/ 248 w 335"/>
                  <a:gd name="T9" fmla="*/ 87 h 193"/>
                  <a:gd name="T10" fmla="*/ 335 w 335"/>
                  <a:gd name="T11" fmla="*/ 182 h 193"/>
                </a:gdLst>
                <a:ahLst/>
                <a:cxnLst>
                  <a:cxn ang="0">
                    <a:pos x="T0" y="T1"/>
                  </a:cxn>
                  <a:cxn ang="0">
                    <a:pos x="T2" y="T3"/>
                  </a:cxn>
                  <a:cxn ang="0">
                    <a:pos x="T4" y="T5"/>
                  </a:cxn>
                  <a:cxn ang="0">
                    <a:pos x="T6" y="T7"/>
                  </a:cxn>
                  <a:cxn ang="0">
                    <a:pos x="T8" y="T9"/>
                  </a:cxn>
                  <a:cxn ang="0">
                    <a:pos x="T10" y="T11"/>
                  </a:cxn>
                </a:cxnLst>
                <a:rect l="0" t="0" r="r" b="b"/>
                <a:pathLst>
                  <a:path w="335" h="193">
                    <a:moveTo>
                      <a:pt x="22" y="193"/>
                    </a:moveTo>
                    <a:cubicBezTo>
                      <a:pt x="22" y="172"/>
                      <a:pt x="24" y="96"/>
                      <a:pt x="23" y="68"/>
                    </a:cubicBezTo>
                    <a:cubicBezTo>
                      <a:pt x="22" y="40"/>
                      <a:pt x="0" y="37"/>
                      <a:pt x="14" y="27"/>
                    </a:cubicBezTo>
                    <a:cubicBezTo>
                      <a:pt x="27" y="17"/>
                      <a:pt x="68" y="0"/>
                      <a:pt x="107" y="10"/>
                    </a:cubicBezTo>
                    <a:cubicBezTo>
                      <a:pt x="145" y="19"/>
                      <a:pt x="210" y="59"/>
                      <a:pt x="248" y="87"/>
                    </a:cubicBezTo>
                    <a:cubicBezTo>
                      <a:pt x="286" y="116"/>
                      <a:pt x="310" y="148"/>
                      <a:pt x="335" y="182"/>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38" name="Freeform 78"/>
              <p:cNvSpPr>
                <a:spLocks/>
              </p:cNvSpPr>
              <p:nvPr/>
            </p:nvSpPr>
            <p:spPr bwMode="auto">
              <a:xfrm>
                <a:off x="1159" y="3100"/>
                <a:ext cx="231" cy="285"/>
              </a:xfrm>
              <a:custGeom>
                <a:avLst/>
                <a:gdLst>
                  <a:gd name="T0" fmla="*/ 207 w 231"/>
                  <a:gd name="T1" fmla="*/ 50 h 285"/>
                  <a:gd name="T2" fmla="*/ 229 w 231"/>
                  <a:gd name="T3" fmla="*/ 4 h 285"/>
                  <a:gd name="T4" fmla="*/ 217 w 231"/>
                  <a:gd name="T5" fmla="*/ 24 h 285"/>
                  <a:gd name="T6" fmla="*/ 152 w 231"/>
                  <a:gd name="T7" fmla="*/ 125 h 285"/>
                  <a:gd name="T8" fmla="*/ 186 w 231"/>
                  <a:gd name="T9" fmla="*/ 178 h 285"/>
                  <a:gd name="T10" fmla="*/ 194 w 231"/>
                  <a:gd name="T11" fmla="*/ 272 h 285"/>
                  <a:gd name="T12" fmla="*/ 59 w 231"/>
                  <a:gd name="T13" fmla="*/ 258 h 285"/>
                  <a:gd name="T14" fmla="*/ 3 w 231"/>
                  <a:gd name="T15" fmla="*/ 256 h 285"/>
                  <a:gd name="T16" fmla="*/ 39 w 231"/>
                  <a:gd name="T17" fmla="*/ 25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85">
                    <a:moveTo>
                      <a:pt x="207" y="50"/>
                    </a:moveTo>
                    <a:cubicBezTo>
                      <a:pt x="211" y="43"/>
                      <a:pt x="227" y="8"/>
                      <a:pt x="229" y="4"/>
                    </a:cubicBezTo>
                    <a:cubicBezTo>
                      <a:pt x="231" y="0"/>
                      <a:pt x="230" y="4"/>
                      <a:pt x="217" y="24"/>
                    </a:cubicBezTo>
                    <a:cubicBezTo>
                      <a:pt x="204" y="44"/>
                      <a:pt x="157" y="99"/>
                      <a:pt x="152" y="125"/>
                    </a:cubicBezTo>
                    <a:cubicBezTo>
                      <a:pt x="147" y="151"/>
                      <a:pt x="179" y="154"/>
                      <a:pt x="186" y="178"/>
                    </a:cubicBezTo>
                    <a:cubicBezTo>
                      <a:pt x="193" y="202"/>
                      <a:pt x="215" y="259"/>
                      <a:pt x="194" y="272"/>
                    </a:cubicBezTo>
                    <a:cubicBezTo>
                      <a:pt x="173" y="285"/>
                      <a:pt x="91" y="261"/>
                      <a:pt x="59" y="258"/>
                    </a:cubicBezTo>
                    <a:cubicBezTo>
                      <a:pt x="27" y="255"/>
                      <a:pt x="6" y="257"/>
                      <a:pt x="3" y="256"/>
                    </a:cubicBezTo>
                    <a:cubicBezTo>
                      <a:pt x="0" y="255"/>
                      <a:pt x="32" y="254"/>
                      <a:pt x="39" y="254"/>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39" name="Freeform 79"/>
              <p:cNvSpPr>
                <a:spLocks/>
              </p:cNvSpPr>
              <p:nvPr/>
            </p:nvSpPr>
            <p:spPr bwMode="auto">
              <a:xfrm>
                <a:off x="621" y="2957"/>
                <a:ext cx="730" cy="386"/>
              </a:xfrm>
              <a:custGeom>
                <a:avLst/>
                <a:gdLst>
                  <a:gd name="T0" fmla="*/ 77 w 730"/>
                  <a:gd name="T1" fmla="*/ 363 h 386"/>
                  <a:gd name="T2" fmla="*/ 41 w 730"/>
                  <a:gd name="T3" fmla="*/ 373 h 386"/>
                  <a:gd name="T4" fmla="*/ 321 w 730"/>
                  <a:gd name="T5" fmla="*/ 286 h 386"/>
                  <a:gd name="T6" fmla="*/ 485 w 730"/>
                  <a:gd name="T7" fmla="*/ 135 h 386"/>
                  <a:gd name="T8" fmla="*/ 594 w 730"/>
                  <a:gd name="T9" fmla="*/ 42 h 386"/>
                  <a:gd name="T10" fmla="*/ 717 w 730"/>
                  <a:gd name="T11" fmla="*/ 5 h 386"/>
                  <a:gd name="T12" fmla="*/ 675 w 730"/>
                  <a:gd name="T13" fmla="*/ 13 h 386"/>
                </a:gdLst>
                <a:ahLst/>
                <a:cxnLst>
                  <a:cxn ang="0">
                    <a:pos x="T0" y="T1"/>
                  </a:cxn>
                  <a:cxn ang="0">
                    <a:pos x="T2" y="T3"/>
                  </a:cxn>
                  <a:cxn ang="0">
                    <a:pos x="T4" y="T5"/>
                  </a:cxn>
                  <a:cxn ang="0">
                    <a:pos x="T6" y="T7"/>
                  </a:cxn>
                  <a:cxn ang="0">
                    <a:pos x="T8" y="T9"/>
                  </a:cxn>
                  <a:cxn ang="0">
                    <a:pos x="T10" y="T11"/>
                  </a:cxn>
                  <a:cxn ang="0">
                    <a:pos x="T12" y="T13"/>
                  </a:cxn>
                </a:cxnLst>
                <a:rect l="0" t="0" r="r" b="b"/>
                <a:pathLst>
                  <a:path w="730" h="386">
                    <a:moveTo>
                      <a:pt x="77" y="363"/>
                    </a:moveTo>
                    <a:cubicBezTo>
                      <a:pt x="71" y="365"/>
                      <a:pt x="0" y="386"/>
                      <a:pt x="41" y="373"/>
                    </a:cubicBezTo>
                    <a:cubicBezTo>
                      <a:pt x="82" y="360"/>
                      <a:pt x="247" y="326"/>
                      <a:pt x="321" y="286"/>
                    </a:cubicBezTo>
                    <a:cubicBezTo>
                      <a:pt x="395" y="246"/>
                      <a:pt x="440" y="175"/>
                      <a:pt x="485" y="135"/>
                    </a:cubicBezTo>
                    <a:cubicBezTo>
                      <a:pt x="530" y="94"/>
                      <a:pt x="555" y="64"/>
                      <a:pt x="594" y="42"/>
                    </a:cubicBezTo>
                    <a:cubicBezTo>
                      <a:pt x="633" y="20"/>
                      <a:pt x="704" y="10"/>
                      <a:pt x="717" y="5"/>
                    </a:cubicBezTo>
                    <a:cubicBezTo>
                      <a:pt x="730" y="0"/>
                      <a:pt x="684" y="11"/>
                      <a:pt x="675" y="13"/>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40" name="Freeform 80"/>
              <p:cNvSpPr>
                <a:spLocks/>
              </p:cNvSpPr>
              <p:nvPr/>
            </p:nvSpPr>
            <p:spPr bwMode="auto">
              <a:xfrm>
                <a:off x="708" y="2745"/>
                <a:ext cx="769" cy="308"/>
              </a:xfrm>
              <a:custGeom>
                <a:avLst/>
                <a:gdLst>
                  <a:gd name="T0" fmla="*/ 730 w 769"/>
                  <a:gd name="T1" fmla="*/ 149 h 308"/>
                  <a:gd name="T2" fmla="*/ 764 w 769"/>
                  <a:gd name="T3" fmla="*/ 161 h 308"/>
                  <a:gd name="T4" fmla="*/ 758 w 769"/>
                  <a:gd name="T5" fmla="*/ 145 h 308"/>
                  <a:gd name="T6" fmla="*/ 716 w 769"/>
                  <a:gd name="T7" fmla="*/ 50 h 308"/>
                  <a:gd name="T8" fmla="*/ 627 w 769"/>
                  <a:gd name="T9" fmla="*/ 1 h 308"/>
                  <a:gd name="T10" fmla="*/ 482 w 769"/>
                  <a:gd name="T11" fmla="*/ 58 h 308"/>
                  <a:gd name="T12" fmla="*/ 298 w 769"/>
                  <a:gd name="T13" fmla="*/ 184 h 308"/>
                  <a:gd name="T14" fmla="*/ 149 w 769"/>
                  <a:gd name="T15" fmla="*/ 292 h 308"/>
                  <a:gd name="T16" fmla="*/ 28 w 769"/>
                  <a:gd name="T17" fmla="*/ 277 h 308"/>
                  <a:gd name="T18" fmla="*/ 3 w 769"/>
                  <a:gd name="T19" fmla="*/ 180 h 308"/>
                  <a:gd name="T20" fmla="*/ 19 w 769"/>
                  <a:gd name="T21" fmla="*/ 83 h 308"/>
                  <a:gd name="T22" fmla="*/ 116 w 769"/>
                  <a:gd name="T23" fmla="*/ 112 h 308"/>
                  <a:gd name="T24" fmla="*/ 150 w 769"/>
                  <a:gd name="T25" fmla="*/ 56 h 308"/>
                  <a:gd name="T26" fmla="*/ 243 w 769"/>
                  <a:gd name="T27" fmla="*/ 21 h 308"/>
                  <a:gd name="T28" fmla="*/ 312 w 769"/>
                  <a:gd name="T29" fmla="*/ 21 h 308"/>
                  <a:gd name="T30" fmla="*/ 322 w 769"/>
                  <a:gd name="T31" fmla="*/ 33 h 308"/>
                  <a:gd name="T32" fmla="*/ 278 w 769"/>
                  <a:gd name="T33" fmla="*/ 1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9" h="308">
                    <a:moveTo>
                      <a:pt x="730" y="149"/>
                    </a:moveTo>
                    <a:cubicBezTo>
                      <a:pt x="736" y="151"/>
                      <a:pt x="759" y="162"/>
                      <a:pt x="764" y="161"/>
                    </a:cubicBezTo>
                    <a:cubicBezTo>
                      <a:pt x="769" y="160"/>
                      <a:pt x="766" y="163"/>
                      <a:pt x="758" y="145"/>
                    </a:cubicBezTo>
                    <a:cubicBezTo>
                      <a:pt x="750" y="127"/>
                      <a:pt x="738" y="74"/>
                      <a:pt x="716" y="50"/>
                    </a:cubicBezTo>
                    <a:cubicBezTo>
                      <a:pt x="694" y="26"/>
                      <a:pt x="666" y="0"/>
                      <a:pt x="627" y="1"/>
                    </a:cubicBezTo>
                    <a:cubicBezTo>
                      <a:pt x="588" y="3"/>
                      <a:pt x="537" y="27"/>
                      <a:pt x="482" y="58"/>
                    </a:cubicBezTo>
                    <a:cubicBezTo>
                      <a:pt x="427" y="88"/>
                      <a:pt x="353" y="145"/>
                      <a:pt x="298" y="184"/>
                    </a:cubicBezTo>
                    <a:cubicBezTo>
                      <a:pt x="242" y="223"/>
                      <a:pt x="193" y="277"/>
                      <a:pt x="149" y="292"/>
                    </a:cubicBezTo>
                    <a:cubicBezTo>
                      <a:pt x="104" y="308"/>
                      <a:pt x="52" y="296"/>
                      <a:pt x="28" y="277"/>
                    </a:cubicBezTo>
                    <a:cubicBezTo>
                      <a:pt x="5" y="258"/>
                      <a:pt x="5" y="212"/>
                      <a:pt x="3" y="180"/>
                    </a:cubicBezTo>
                    <a:cubicBezTo>
                      <a:pt x="1" y="148"/>
                      <a:pt x="0" y="94"/>
                      <a:pt x="19" y="83"/>
                    </a:cubicBezTo>
                    <a:cubicBezTo>
                      <a:pt x="37" y="71"/>
                      <a:pt x="94" y="116"/>
                      <a:pt x="116" y="112"/>
                    </a:cubicBezTo>
                    <a:cubicBezTo>
                      <a:pt x="138" y="107"/>
                      <a:pt x="129" y="71"/>
                      <a:pt x="150" y="56"/>
                    </a:cubicBezTo>
                    <a:cubicBezTo>
                      <a:pt x="172" y="40"/>
                      <a:pt x="216" y="27"/>
                      <a:pt x="243" y="21"/>
                    </a:cubicBezTo>
                    <a:cubicBezTo>
                      <a:pt x="270" y="15"/>
                      <a:pt x="299" y="19"/>
                      <a:pt x="312" y="21"/>
                    </a:cubicBezTo>
                    <a:cubicBezTo>
                      <a:pt x="325" y="23"/>
                      <a:pt x="328" y="34"/>
                      <a:pt x="322" y="33"/>
                    </a:cubicBezTo>
                    <a:cubicBezTo>
                      <a:pt x="316" y="32"/>
                      <a:pt x="287" y="19"/>
                      <a:pt x="278" y="15"/>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245841" name="Group 81"/>
          <p:cNvGrpSpPr>
            <a:grpSpLocks/>
          </p:cNvGrpSpPr>
          <p:nvPr/>
        </p:nvGrpSpPr>
        <p:grpSpPr bwMode="auto">
          <a:xfrm rot="2199452">
            <a:off x="5499100" y="3092450"/>
            <a:ext cx="1389063" cy="1371600"/>
            <a:chOff x="2496" y="1581"/>
            <a:chExt cx="875" cy="864"/>
          </a:xfrm>
        </p:grpSpPr>
        <p:sp>
          <p:nvSpPr>
            <p:cNvPr id="245842" name="Text Box 82"/>
            <p:cNvSpPr txBox="1">
              <a:spLocks noChangeArrowheads="1"/>
            </p:cNvSpPr>
            <p:nvPr/>
          </p:nvSpPr>
          <p:spPr bwMode="auto">
            <a:xfrm>
              <a:off x="3143" y="1910"/>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5843" name="Text Box 83"/>
            <p:cNvSpPr txBox="1">
              <a:spLocks noChangeArrowheads="1"/>
            </p:cNvSpPr>
            <p:nvPr/>
          </p:nvSpPr>
          <p:spPr bwMode="auto">
            <a:xfrm>
              <a:off x="2754" y="2157"/>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sp>
          <p:nvSpPr>
            <p:cNvPr id="245844" name="Text Box 84"/>
            <p:cNvSpPr txBox="1">
              <a:spLocks noChangeArrowheads="1"/>
            </p:cNvSpPr>
            <p:nvPr/>
          </p:nvSpPr>
          <p:spPr bwMode="auto">
            <a:xfrm>
              <a:off x="2496" y="2006"/>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5845" name="Text Box 85"/>
            <p:cNvSpPr txBox="1">
              <a:spLocks noChangeArrowheads="1"/>
            </p:cNvSpPr>
            <p:nvPr/>
          </p:nvSpPr>
          <p:spPr bwMode="auto">
            <a:xfrm>
              <a:off x="2779" y="1581"/>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grpSp>
          <p:nvGrpSpPr>
            <p:cNvPr id="245846" name="Group 86"/>
            <p:cNvGrpSpPr>
              <a:grpSpLocks/>
            </p:cNvGrpSpPr>
            <p:nvPr/>
          </p:nvGrpSpPr>
          <p:grpSpPr bwMode="auto">
            <a:xfrm>
              <a:off x="2599" y="1848"/>
              <a:ext cx="572" cy="444"/>
              <a:chOff x="621" y="2733"/>
              <a:chExt cx="856" cy="652"/>
            </a:xfrm>
          </p:grpSpPr>
          <p:sp>
            <p:nvSpPr>
              <p:cNvPr id="245847" name="Freeform 87"/>
              <p:cNvSpPr>
                <a:spLocks/>
              </p:cNvSpPr>
              <p:nvPr/>
            </p:nvSpPr>
            <p:spPr bwMode="auto">
              <a:xfrm>
                <a:off x="706" y="2896"/>
                <a:ext cx="600" cy="253"/>
              </a:xfrm>
              <a:custGeom>
                <a:avLst/>
                <a:gdLst>
                  <a:gd name="T0" fmla="*/ 600 w 600"/>
                  <a:gd name="T1" fmla="*/ 76 h 253"/>
                  <a:gd name="T2" fmla="*/ 431 w 600"/>
                  <a:gd name="T3" fmla="*/ 151 h 253"/>
                  <a:gd name="T4" fmla="*/ 261 w 600"/>
                  <a:gd name="T5" fmla="*/ 238 h 253"/>
                  <a:gd name="T6" fmla="*/ 164 w 600"/>
                  <a:gd name="T7" fmla="*/ 240 h 253"/>
                  <a:gd name="T8" fmla="*/ 50 w 600"/>
                  <a:gd name="T9" fmla="*/ 184 h 253"/>
                  <a:gd name="T10" fmla="*/ 3 w 600"/>
                  <a:gd name="T11" fmla="*/ 27 h 253"/>
                  <a:gd name="T12" fmla="*/ 69 w 600"/>
                  <a:gd name="T13" fmla="*/ 21 h 253"/>
                  <a:gd name="T14" fmla="*/ 149 w 600"/>
                  <a:gd name="T15" fmla="*/ 101 h 253"/>
                  <a:gd name="T16" fmla="*/ 282 w 600"/>
                  <a:gd name="T17" fmla="*/ 85 h 253"/>
                  <a:gd name="T18" fmla="*/ 272 w 600"/>
                  <a:gd name="T19" fmla="*/ 162 h 253"/>
                  <a:gd name="T20" fmla="*/ 284 w 600"/>
                  <a:gd name="T21" fmla="*/ 11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253">
                    <a:moveTo>
                      <a:pt x="600" y="76"/>
                    </a:moveTo>
                    <a:cubicBezTo>
                      <a:pt x="544" y="99"/>
                      <a:pt x="488" y="124"/>
                      <a:pt x="431" y="151"/>
                    </a:cubicBezTo>
                    <a:cubicBezTo>
                      <a:pt x="375" y="178"/>
                      <a:pt x="305" y="223"/>
                      <a:pt x="261" y="238"/>
                    </a:cubicBezTo>
                    <a:cubicBezTo>
                      <a:pt x="216" y="253"/>
                      <a:pt x="199" y="249"/>
                      <a:pt x="164" y="240"/>
                    </a:cubicBezTo>
                    <a:cubicBezTo>
                      <a:pt x="129" y="231"/>
                      <a:pt x="76" y="219"/>
                      <a:pt x="50" y="184"/>
                    </a:cubicBezTo>
                    <a:cubicBezTo>
                      <a:pt x="23" y="148"/>
                      <a:pt x="0" y="54"/>
                      <a:pt x="3" y="27"/>
                    </a:cubicBezTo>
                    <a:cubicBezTo>
                      <a:pt x="6" y="0"/>
                      <a:pt x="45" y="9"/>
                      <a:pt x="69" y="21"/>
                    </a:cubicBezTo>
                    <a:cubicBezTo>
                      <a:pt x="93" y="34"/>
                      <a:pt x="113" y="90"/>
                      <a:pt x="149" y="101"/>
                    </a:cubicBezTo>
                    <a:cubicBezTo>
                      <a:pt x="184" y="112"/>
                      <a:pt x="262" y="75"/>
                      <a:pt x="282" y="85"/>
                    </a:cubicBezTo>
                    <a:cubicBezTo>
                      <a:pt x="302" y="95"/>
                      <a:pt x="272" y="158"/>
                      <a:pt x="272" y="162"/>
                    </a:cubicBezTo>
                    <a:cubicBezTo>
                      <a:pt x="272" y="166"/>
                      <a:pt x="282" y="121"/>
                      <a:pt x="284" y="110"/>
                    </a:cubicBezTo>
                  </a:path>
                </a:pathLst>
              </a:custGeom>
              <a:noFill/>
              <a:ln w="127000">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48" name="Freeform 88"/>
              <p:cNvSpPr>
                <a:spLocks/>
              </p:cNvSpPr>
              <p:nvPr/>
            </p:nvSpPr>
            <p:spPr bwMode="auto">
              <a:xfrm>
                <a:off x="990" y="3219"/>
                <a:ext cx="200" cy="137"/>
              </a:xfrm>
              <a:custGeom>
                <a:avLst/>
                <a:gdLst>
                  <a:gd name="T0" fmla="*/ 0 w 200"/>
                  <a:gd name="T1" fmla="*/ 0 h 137"/>
                  <a:gd name="T2" fmla="*/ 136 w 200"/>
                  <a:gd name="T3" fmla="*/ 99 h 137"/>
                  <a:gd name="T4" fmla="*/ 158 w 200"/>
                  <a:gd name="T5" fmla="*/ 123 h 137"/>
                  <a:gd name="T6" fmla="*/ 200 w 200"/>
                  <a:gd name="T7" fmla="*/ 137 h 137"/>
                </a:gdLst>
                <a:ahLst/>
                <a:cxnLst>
                  <a:cxn ang="0">
                    <a:pos x="T0" y="T1"/>
                  </a:cxn>
                  <a:cxn ang="0">
                    <a:pos x="T2" y="T3"/>
                  </a:cxn>
                  <a:cxn ang="0">
                    <a:pos x="T4" y="T5"/>
                  </a:cxn>
                  <a:cxn ang="0">
                    <a:pos x="T6" y="T7"/>
                  </a:cxn>
                </a:cxnLst>
                <a:rect l="0" t="0" r="r" b="b"/>
                <a:pathLst>
                  <a:path w="200" h="137">
                    <a:moveTo>
                      <a:pt x="0" y="0"/>
                    </a:moveTo>
                    <a:cubicBezTo>
                      <a:pt x="52" y="36"/>
                      <a:pt x="110" y="79"/>
                      <a:pt x="136" y="99"/>
                    </a:cubicBezTo>
                    <a:cubicBezTo>
                      <a:pt x="162" y="119"/>
                      <a:pt x="147" y="117"/>
                      <a:pt x="158" y="123"/>
                    </a:cubicBezTo>
                    <a:cubicBezTo>
                      <a:pt x="169" y="129"/>
                      <a:pt x="191" y="134"/>
                      <a:pt x="200" y="137"/>
                    </a:cubicBezTo>
                  </a:path>
                </a:pathLst>
              </a:custGeom>
              <a:noFill/>
              <a:ln w="127000">
                <a:solidFill>
                  <a:srgbClr val="66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49" name="Freeform 89"/>
              <p:cNvSpPr>
                <a:spLocks/>
              </p:cNvSpPr>
              <p:nvPr/>
            </p:nvSpPr>
            <p:spPr bwMode="auto">
              <a:xfrm>
                <a:off x="880" y="2766"/>
                <a:ext cx="528" cy="369"/>
              </a:xfrm>
              <a:custGeom>
                <a:avLst/>
                <a:gdLst>
                  <a:gd name="T0" fmla="*/ 464 w 528"/>
                  <a:gd name="T1" fmla="*/ 358 h 369"/>
                  <a:gd name="T2" fmla="*/ 514 w 528"/>
                  <a:gd name="T3" fmla="*/ 366 h 369"/>
                  <a:gd name="T4" fmla="*/ 378 w 528"/>
                  <a:gd name="T5" fmla="*/ 339 h 369"/>
                  <a:gd name="T6" fmla="*/ 291 w 528"/>
                  <a:gd name="T7" fmla="*/ 203 h 369"/>
                  <a:gd name="T8" fmla="*/ 211 w 528"/>
                  <a:gd name="T9" fmla="*/ 124 h 369"/>
                  <a:gd name="T10" fmla="*/ 136 w 528"/>
                  <a:gd name="T11" fmla="*/ 64 h 369"/>
                  <a:gd name="T12" fmla="*/ 112 w 528"/>
                  <a:gd name="T13" fmla="*/ 4 h 369"/>
                  <a:gd name="T14" fmla="*/ 207 w 528"/>
                  <a:gd name="T15" fmla="*/ 39 h 369"/>
                  <a:gd name="T16" fmla="*/ 254 w 528"/>
                  <a:gd name="T17" fmla="*/ 116 h 369"/>
                  <a:gd name="T18" fmla="*/ 171 w 528"/>
                  <a:gd name="T19" fmla="*/ 138 h 369"/>
                  <a:gd name="T20" fmla="*/ 107 w 528"/>
                  <a:gd name="T21" fmla="*/ 124 h 369"/>
                  <a:gd name="T22" fmla="*/ 0 w 528"/>
                  <a:gd name="T23" fmla="*/ 4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8" h="369">
                    <a:moveTo>
                      <a:pt x="464" y="358"/>
                    </a:moveTo>
                    <a:cubicBezTo>
                      <a:pt x="472" y="359"/>
                      <a:pt x="528" y="369"/>
                      <a:pt x="514" y="366"/>
                    </a:cubicBezTo>
                    <a:cubicBezTo>
                      <a:pt x="500" y="363"/>
                      <a:pt x="415" y="366"/>
                      <a:pt x="378" y="339"/>
                    </a:cubicBezTo>
                    <a:cubicBezTo>
                      <a:pt x="341" y="312"/>
                      <a:pt x="319" y="239"/>
                      <a:pt x="291" y="203"/>
                    </a:cubicBezTo>
                    <a:cubicBezTo>
                      <a:pt x="263" y="168"/>
                      <a:pt x="237" y="147"/>
                      <a:pt x="211" y="124"/>
                    </a:cubicBezTo>
                    <a:cubicBezTo>
                      <a:pt x="185" y="101"/>
                      <a:pt x="152" y="84"/>
                      <a:pt x="136" y="64"/>
                    </a:cubicBezTo>
                    <a:cubicBezTo>
                      <a:pt x="120" y="44"/>
                      <a:pt x="101" y="8"/>
                      <a:pt x="112" y="4"/>
                    </a:cubicBezTo>
                    <a:cubicBezTo>
                      <a:pt x="124" y="0"/>
                      <a:pt x="184" y="20"/>
                      <a:pt x="207" y="39"/>
                    </a:cubicBezTo>
                    <a:cubicBezTo>
                      <a:pt x="231" y="57"/>
                      <a:pt x="260" y="99"/>
                      <a:pt x="254" y="116"/>
                    </a:cubicBezTo>
                    <a:cubicBezTo>
                      <a:pt x="247" y="133"/>
                      <a:pt x="195" y="136"/>
                      <a:pt x="171" y="138"/>
                    </a:cubicBezTo>
                    <a:cubicBezTo>
                      <a:pt x="146" y="139"/>
                      <a:pt x="135" y="139"/>
                      <a:pt x="107" y="124"/>
                    </a:cubicBezTo>
                    <a:cubicBezTo>
                      <a:pt x="78" y="109"/>
                      <a:pt x="39" y="79"/>
                      <a:pt x="0" y="48"/>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50" name="Freeform 90"/>
              <p:cNvSpPr>
                <a:spLocks/>
              </p:cNvSpPr>
              <p:nvPr/>
            </p:nvSpPr>
            <p:spPr bwMode="auto">
              <a:xfrm>
                <a:off x="1126" y="2733"/>
                <a:ext cx="335" cy="193"/>
              </a:xfrm>
              <a:custGeom>
                <a:avLst/>
                <a:gdLst>
                  <a:gd name="T0" fmla="*/ 22 w 335"/>
                  <a:gd name="T1" fmla="*/ 193 h 193"/>
                  <a:gd name="T2" fmla="*/ 23 w 335"/>
                  <a:gd name="T3" fmla="*/ 68 h 193"/>
                  <a:gd name="T4" fmla="*/ 14 w 335"/>
                  <a:gd name="T5" fmla="*/ 27 h 193"/>
                  <a:gd name="T6" fmla="*/ 107 w 335"/>
                  <a:gd name="T7" fmla="*/ 10 h 193"/>
                  <a:gd name="T8" fmla="*/ 248 w 335"/>
                  <a:gd name="T9" fmla="*/ 87 h 193"/>
                  <a:gd name="T10" fmla="*/ 335 w 335"/>
                  <a:gd name="T11" fmla="*/ 182 h 193"/>
                </a:gdLst>
                <a:ahLst/>
                <a:cxnLst>
                  <a:cxn ang="0">
                    <a:pos x="T0" y="T1"/>
                  </a:cxn>
                  <a:cxn ang="0">
                    <a:pos x="T2" y="T3"/>
                  </a:cxn>
                  <a:cxn ang="0">
                    <a:pos x="T4" y="T5"/>
                  </a:cxn>
                  <a:cxn ang="0">
                    <a:pos x="T6" y="T7"/>
                  </a:cxn>
                  <a:cxn ang="0">
                    <a:pos x="T8" y="T9"/>
                  </a:cxn>
                  <a:cxn ang="0">
                    <a:pos x="T10" y="T11"/>
                  </a:cxn>
                </a:cxnLst>
                <a:rect l="0" t="0" r="r" b="b"/>
                <a:pathLst>
                  <a:path w="335" h="193">
                    <a:moveTo>
                      <a:pt x="22" y="193"/>
                    </a:moveTo>
                    <a:cubicBezTo>
                      <a:pt x="22" y="172"/>
                      <a:pt x="24" y="96"/>
                      <a:pt x="23" y="68"/>
                    </a:cubicBezTo>
                    <a:cubicBezTo>
                      <a:pt x="22" y="40"/>
                      <a:pt x="0" y="37"/>
                      <a:pt x="14" y="27"/>
                    </a:cubicBezTo>
                    <a:cubicBezTo>
                      <a:pt x="27" y="17"/>
                      <a:pt x="68" y="0"/>
                      <a:pt x="107" y="10"/>
                    </a:cubicBezTo>
                    <a:cubicBezTo>
                      <a:pt x="145" y="19"/>
                      <a:pt x="210" y="59"/>
                      <a:pt x="248" y="87"/>
                    </a:cubicBezTo>
                    <a:cubicBezTo>
                      <a:pt x="286" y="116"/>
                      <a:pt x="310" y="148"/>
                      <a:pt x="335" y="182"/>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51" name="Freeform 91"/>
              <p:cNvSpPr>
                <a:spLocks/>
              </p:cNvSpPr>
              <p:nvPr/>
            </p:nvSpPr>
            <p:spPr bwMode="auto">
              <a:xfrm>
                <a:off x="1159" y="3100"/>
                <a:ext cx="231" cy="285"/>
              </a:xfrm>
              <a:custGeom>
                <a:avLst/>
                <a:gdLst>
                  <a:gd name="T0" fmla="*/ 207 w 231"/>
                  <a:gd name="T1" fmla="*/ 50 h 285"/>
                  <a:gd name="T2" fmla="*/ 229 w 231"/>
                  <a:gd name="T3" fmla="*/ 4 h 285"/>
                  <a:gd name="T4" fmla="*/ 217 w 231"/>
                  <a:gd name="T5" fmla="*/ 24 h 285"/>
                  <a:gd name="T6" fmla="*/ 152 w 231"/>
                  <a:gd name="T7" fmla="*/ 125 h 285"/>
                  <a:gd name="T8" fmla="*/ 186 w 231"/>
                  <a:gd name="T9" fmla="*/ 178 h 285"/>
                  <a:gd name="T10" fmla="*/ 194 w 231"/>
                  <a:gd name="T11" fmla="*/ 272 h 285"/>
                  <a:gd name="T12" fmla="*/ 59 w 231"/>
                  <a:gd name="T13" fmla="*/ 258 h 285"/>
                  <a:gd name="T14" fmla="*/ 3 w 231"/>
                  <a:gd name="T15" fmla="*/ 256 h 285"/>
                  <a:gd name="T16" fmla="*/ 39 w 231"/>
                  <a:gd name="T17" fmla="*/ 25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85">
                    <a:moveTo>
                      <a:pt x="207" y="50"/>
                    </a:moveTo>
                    <a:cubicBezTo>
                      <a:pt x="211" y="43"/>
                      <a:pt x="227" y="8"/>
                      <a:pt x="229" y="4"/>
                    </a:cubicBezTo>
                    <a:cubicBezTo>
                      <a:pt x="231" y="0"/>
                      <a:pt x="230" y="4"/>
                      <a:pt x="217" y="24"/>
                    </a:cubicBezTo>
                    <a:cubicBezTo>
                      <a:pt x="204" y="44"/>
                      <a:pt x="157" y="99"/>
                      <a:pt x="152" y="125"/>
                    </a:cubicBezTo>
                    <a:cubicBezTo>
                      <a:pt x="147" y="151"/>
                      <a:pt x="179" y="154"/>
                      <a:pt x="186" y="178"/>
                    </a:cubicBezTo>
                    <a:cubicBezTo>
                      <a:pt x="193" y="202"/>
                      <a:pt x="215" y="259"/>
                      <a:pt x="194" y="272"/>
                    </a:cubicBezTo>
                    <a:cubicBezTo>
                      <a:pt x="173" y="285"/>
                      <a:pt x="91" y="261"/>
                      <a:pt x="59" y="258"/>
                    </a:cubicBezTo>
                    <a:cubicBezTo>
                      <a:pt x="27" y="255"/>
                      <a:pt x="6" y="257"/>
                      <a:pt x="3" y="256"/>
                    </a:cubicBezTo>
                    <a:cubicBezTo>
                      <a:pt x="0" y="255"/>
                      <a:pt x="32" y="254"/>
                      <a:pt x="39" y="254"/>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52" name="Freeform 92"/>
              <p:cNvSpPr>
                <a:spLocks/>
              </p:cNvSpPr>
              <p:nvPr/>
            </p:nvSpPr>
            <p:spPr bwMode="auto">
              <a:xfrm>
                <a:off x="621" y="2957"/>
                <a:ext cx="730" cy="386"/>
              </a:xfrm>
              <a:custGeom>
                <a:avLst/>
                <a:gdLst>
                  <a:gd name="T0" fmla="*/ 77 w 730"/>
                  <a:gd name="T1" fmla="*/ 363 h 386"/>
                  <a:gd name="T2" fmla="*/ 41 w 730"/>
                  <a:gd name="T3" fmla="*/ 373 h 386"/>
                  <a:gd name="T4" fmla="*/ 321 w 730"/>
                  <a:gd name="T5" fmla="*/ 286 h 386"/>
                  <a:gd name="T6" fmla="*/ 485 w 730"/>
                  <a:gd name="T7" fmla="*/ 135 h 386"/>
                  <a:gd name="T8" fmla="*/ 594 w 730"/>
                  <a:gd name="T9" fmla="*/ 42 h 386"/>
                  <a:gd name="T10" fmla="*/ 717 w 730"/>
                  <a:gd name="T11" fmla="*/ 5 h 386"/>
                  <a:gd name="T12" fmla="*/ 675 w 730"/>
                  <a:gd name="T13" fmla="*/ 13 h 386"/>
                </a:gdLst>
                <a:ahLst/>
                <a:cxnLst>
                  <a:cxn ang="0">
                    <a:pos x="T0" y="T1"/>
                  </a:cxn>
                  <a:cxn ang="0">
                    <a:pos x="T2" y="T3"/>
                  </a:cxn>
                  <a:cxn ang="0">
                    <a:pos x="T4" y="T5"/>
                  </a:cxn>
                  <a:cxn ang="0">
                    <a:pos x="T6" y="T7"/>
                  </a:cxn>
                  <a:cxn ang="0">
                    <a:pos x="T8" y="T9"/>
                  </a:cxn>
                  <a:cxn ang="0">
                    <a:pos x="T10" y="T11"/>
                  </a:cxn>
                  <a:cxn ang="0">
                    <a:pos x="T12" y="T13"/>
                  </a:cxn>
                </a:cxnLst>
                <a:rect l="0" t="0" r="r" b="b"/>
                <a:pathLst>
                  <a:path w="730" h="386">
                    <a:moveTo>
                      <a:pt x="77" y="363"/>
                    </a:moveTo>
                    <a:cubicBezTo>
                      <a:pt x="71" y="365"/>
                      <a:pt x="0" y="386"/>
                      <a:pt x="41" y="373"/>
                    </a:cubicBezTo>
                    <a:cubicBezTo>
                      <a:pt x="82" y="360"/>
                      <a:pt x="247" y="326"/>
                      <a:pt x="321" y="286"/>
                    </a:cubicBezTo>
                    <a:cubicBezTo>
                      <a:pt x="395" y="246"/>
                      <a:pt x="440" y="175"/>
                      <a:pt x="485" y="135"/>
                    </a:cubicBezTo>
                    <a:cubicBezTo>
                      <a:pt x="530" y="94"/>
                      <a:pt x="555" y="64"/>
                      <a:pt x="594" y="42"/>
                    </a:cubicBezTo>
                    <a:cubicBezTo>
                      <a:pt x="633" y="20"/>
                      <a:pt x="704" y="10"/>
                      <a:pt x="717" y="5"/>
                    </a:cubicBezTo>
                    <a:cubicBezTo>
                      <a:pt x="730" y="0"/>
                      <a:pt x="684" y="11"/>
                      <a:pt x="675" y="13"/>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53" name="Freeform 93"/>
              <p:cNvSpPr>
                <a:spLocks/>
              </p:cNvSpPr>
              <p:nvPr/>
            </p:nvSpPr>
            <p:spPr bwMode="auto">
              <a:xfrm>
                <a:off x="708" y="2745"/>
                <a:ext cx="769" cy="308"/>
              </a:xfrm>
              <a:custGeom>
                <a:avLst/>
                <a:gdLst>
                  <a:gd name="T0" fmla="*/ 730 w 769"/>
                  <a:gd name="T1" fmla="*/ 149 h 308"/>
                  <a:gd name="T2" fmla="*/ 764 w 769"/>
                  <a:gd name="T3" fmla="*/ 161 h 308"/>
                  <a:gd name="T4" fmla="*/ 758 w 769"/>
                  <a:gd name="T5" fmla="*/ 145 h 308"/>
                  <a:gd name="T6" fmla="*/ 716 w 769"/>
                  <a:gd name="T7" fmla="*/ 50 h 308"/>
                  <a:gd name="T8" fmla="*/ 627 w 769"/>
                  <a:gd name="T9" fmla="*/ 1 h 308"/>
                  <a:gd name="T10" fmla="*/ 482 w 769"/>
                  <a:gd name="T11" fmla="*/ 58 h 308"/>
                  <a:gd name="T12" fmla="*/ 298 w 769"/>
                  <a:gd name="T13" fmla="*/ 184 h 308"/>
                  <a:gd name="T14" fmla="*/ 149 w 769"/>
                  <a:gd name="T15" fmla="*/ 292 h 308"/>
                  <a:gd name="T16" fmla="*/ 28 w 769"/>
                  <a:gd name="T17" fmla="*/ 277 h 308"/>
                  <a:gd name="T18" fmla="*/ 3 w 769"/>
                  <a:gd name="T19" fmla="*/ 180 h 308"/>
                  <a:gd name="T20" fmla="*/ 19 w 769"/>
                  <a:gd name="T21" fmla="*/ 83 h 308"/>
                  <a:gd name="T22" fmla="*/ 116 w 769"/>
                  <a:gd name="T23" fmla="*/ 112 h 308"/>
                  <a:gd name="T24" fmla="*/ 150 w 769"/>
                  <a:gd name="T25" fmla="*/ 56 h 308"/>
                  <a:gd name="T26" fmla="*/ 243 w 769"/>
                  <a:gd name="T27" fmla="*/ 21 h 308"/>
                  <a:gd name="T28" fmla="*/ 312 w 769"/>
                  <a:gd name="T29" fmla="*/ 21 h 308"/>
                  <a:gd name="T30" fmla="*/ 322 w 769"/>
                  <a:gd name="T31" fmla="*/ 33 h 308"/>
                  <a:gd name="T32" fmla="*/ 278 w 769"/>
                  <a:gd name="T33" fmla="*/ 1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9" h="308">
                    <a:moveTo>
                      <a:pt x="730" y="149"/>
                    </a:moveTo>
                    <a:cubicBezTo>
                      <a:pt x="736" y="151"/>
                      <a:pt x="759" y="162"/>
                      <a:pt x="764" y="161"/>
                    </a:cubicBezTo>
                    <a:cubicBezTo>
                      <a:pt x="769" y="160"/>
                      <a:pt x="766" y="163"/>
                      <a:pt x="758" y="145"/>
                    </a:cubicBezTo>
                    <a:cubicBezTo>
                      <a:pt x="750" y="127"/>
                      <a:pt x="738" y="74"/>
                      <a:pt x="716" y="50"/>
                    </a:cubicBezTo>
                    <a:cubicBezTo>
                      <a:pt x="694" y="26"/>
                      <a:pt x="666" y="0"/>
                      <a:pt x="627" y="1"/>
                    </a:cubicBezTo>
                    <a:cubicBezTo>
                      <a:pt x="588" y="3"/>
                      <a:pt x="537" y="27"/>
                      <a:pt x="482" y="58"/>
                    </a:cubicBezTo>
                    <a:cubicBezTo>
                      <a:pt x="427" y="88"/>
                      <a:pt x="353" y="145"/>
                      <a:pt x="298" y="184"/>
                    </a:cubicBezTo>
                    <a:cubicBezTo>
                      <a:pt x="242" y="223"/>
                      <a:pt x="193" y="277"/>
                      <a:pt x="149" y="292"/>
                    </a:cubicBezTo>
                    <a:cubicBezTo>
                      <a:pt x="104" y="308"/>
                      <a:pt x="52" y="296"/>
                      <a:pt x="28" y="277"/>
                    </a:cubicBezTo>
                    <a:cubicBezTo>
                      <a:pt x="5" y="258"/>
                      <a:pt x="5" y="212"/>
                      <a:pt x="3" y="180"/>
                    </a:cubicBezTo>
                    <a:cubicBezTo>
                      <a:pt x="1" y="148"/>
                      <a:pt x="0" y="94"/>
                      <a:pt x="19" y="83"/>
                    </a:cubicBezTo>
                    <a:cubicBezTo>
                      <a:pt x="37" y="71"/>
                      <a:pt x="94" y="116"/>
                      <a:pt x="116" y="112"/>
                    </a:cubicBezTo>
                    <a:cubicBezTo>
                      <a:pt x="138" y="107"/>
                      <a:pt x="129" y="71"/>
                      <a:pt x="150" y="56"/>
                    </a:cubicBezTo>
                    <a:cubicBezTo>
                      <a:pt x="172" y="40"/>
                      <a:pt x="216" y="27"/>
                      <a:pt x="243" y="21"/>
                    </a:cubicBezTo>
                    <a:cubicBezTo>
                      <a:pt x="270" y="15"/>
                      <a:pt x="299" y="19"/>
                      <a:pt x="312" y="21"/>
                    </a:cubicBezTo>
                    <a:cubicBezTo>
                      <a:pt x="325" y="23"/>
                      <a:pt x="328" y="34"/>
                      <a:pt x="322" y="33"/>
                    </a:cubicBezTo>
                    <a:cubicBezTo>
                      <a:pt x="316" y="32"/>
                      <a:pt x="287" y="19"/>
                      <a:pt x="278" y="15"/>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245854" name="Group 94"/>
          <p:cNvGrpSpPr>
            <a:grpSpLocks/>
          </p:cNvGrpSpPr>
          <p:nvPr/>
        </p:nvGrpSpPr>
        <p:grpSpPr bwMode="auto">
          <a:xfrm rot="16033037">
            <a:off x="2051844" y="2636044"/>
            <a:ext cx="1446213" cy="1527175"/>
            <a:chOff x="2499" y="1581"/>
            <a:chExt cx="863" cy="822"/>
          </a:xfrm>
        </p:grpSpPr>
        <p:sp>
          <p:nvSpPr>
            <p:cNvPr id="245855" name="Text Box 95"/>
            <p:cNvSpPr txBox="1">
              <a:spLocks noChangeArrowheads="1"/>
            </p:cNvSpPr>
            <p:nvPr/>
          </p:nvSpPr>
          <p:spPr bwMode="auto">
            <a:xfrm>
              <a:off x="3146" y="1910"/>
              <a:ext cx="216" cy="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5856" name="Text Box 96"/>
            <p:cNvSpPr txBox="1">
              <a:spLocks noChangeArrowheads="1"/>
            </p:cNvSpPr>
            <p:nvPr/>
          </p:nvSpPr>
          <p:spPr bwMode="auto">
            <a:xfrm>
              <a:off x="2755" y="2157"/>
              <a:ext cx="170" cy="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sp>
          <p:nvSpPr>
            <p:cNvPr id="245857" name="Text Box 97"/>
            <p:cNvSpPr txBox="1">
              <a:spLocks noChangeArrowheads="1"/>
            </p:cNvSpPr>
            <p:nvPr/>
          </p:nvSpPr>
          <p:spPr bwMode="auto">
            <a:xfrm>
              <a:off x="2499" y="2006"/>
              <a:ext cx="216" cy="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5858" name="Text Box 98"/>
            <p:cNvSpPr txBox="1">
              <a:spLocks noChangeArrowheads="1"/>
            </p:cNvSpPr>
            <p:nvPr/>
          </p:nvSpPr>
          <p:spPr bwMode="auto">
            <a:xfrm>
              <a:off x="2780" y="1581"/>
              <a:ext cx="171" cy="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grpSp>
          <p:nvGrpSpPr>
            <p:cNvPr id="245859" name="Group 99"/>
            <p:cNvGrpSpPr>
              <a:grpSpLocks/>
            </p:cNvGrpSpPr>
            <p:nvPr/>
          </p:nvGrpSpPr>
          <p:grpSpPr bwMode="auto">
            <a:xfrm>
              <a:off x="2599" y="1848"/>
              <a:ext cx="572" cy="444"/>
              <a:chOff x="621" y="2733"/>
              <a:chExt cx="856" cy="652"/>
            </a:xfrm>
          </p:grpSpPr>
          <p:sp>
            <p:nvSpPr>
              <p:cNvPr id="245860" name="Freeform 100"/>
              <p:cNvSpPr>
                <a:spLocks/>
              </p:cNvSpPr>
              <p:nvPr/>
            </p:nvSpPr>
            <p:spPr bwMode="auto">
              <a:xfrm>
                <a:off x="706" y="2896"/>
                <a:ext cx="600" cy="253"/>
              </a:xfrm>
              <a:custGeom>
                <a:avLst/>
                <a:gdLst>
                  <a:gd name="T0" fmla="*/ 600 w 600"/>
                  <a:gd name="T1" fmla="*/ 76 h 253"/>
                  <a:gd name="T2" fmla="*/ 431 w 600"/>
                  <a:gd name="T3" fmla="*/ 151 h 253"/>
                  <a:gd name="T4" fmla="*/ 261 w 600"/>
                  <a:gd name="T5" fmla="*/ 238 h 253"/>
                  <a:gd name="T6" fmla="*/ 164 w 600"/>
                  <a:gd name="T7" fmla="*/ 240 h 253"/>
                  <a:gd name="T8" fmla="*/ 50 w 600"/>
                  <a:gd name="T9" fmla="*/ 184 h 253"/>
                  <a:gd name="T10" fmla="*/ 3 w 600"/>
                  <a:gd name="T11" fmla="*/ 27 h 253"/>
                  <a:gd name="T12" fmla="*/ 69 w 600"/>
                  <a:gd name="T13" fmla="*/ 21 h 253"/>
                  <a:gd name="T14" fmla="*/ 149 w 600"/>
                  <a:gd name="T15" fmla="*/ 101 h 253"/>
                  <a:gd name="T16" fmla="*/ 282 w 600"/>
                  <a:gd name="T17" fmla="*/ 85 h 253"/>
                  <a:gd name="T18" fmla="*/ 272 w 600"/>
                  <a:gd name="T19" fmla="*/ 162 h 253"/>
                  <a:gd name="T20" fmla="*/ 284 w 600"/>
                  <a:gd name="T21" fmla="*/ 11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253">
                    <a:moveTo>
                      <a:pt x="600" y="76"/>
                    </a:moveTo>
                    <a:cubicBezTo>
                      <a:pt x="544" y="99"/>
                      <a:pt x="488" y="124"/>
                      <a:pt x="431" y="151"/>
                    </a:cubicBezTo>
                    <a:cubicBezTo>
                      <a:pt x="375" y="178"/>
                      <a:pt x="305" y="223"/>
                      <a:pt x="261" y="238"/>
                    </a:cubicBezTo>
                    <a:cubicBezTo>
                      <a:pt x="216" y="253"/>
                      <a:pt x="199" y="249"/>
                      <a:pt x="164" y="240"/>
                    </a:cubicBezTo>
                    <a:cubicBezTo>
                      <a:pt x="129" y="231"/>
                      <a:pt x="76" y="219"/>
                      <a:pt x="50" y="184"/>
                    </a:cubicBezTo>
                    <a:cubicBezTo>
                      <a:pt x="23" y="148"/>
                      <a:pt x="0" y="54"/>
                      <a:pt x="3" y="27"/>
                    </a:cubicBezTo>
                    <a:cubicBezTo>
                      <a:pt x="6" y="0"/>
                      <a:pt x="45" y="9"/>
                      <a:pt x="69" y="21"/>
                    </a:cubicBezTo>
                    <a:cubicBezTo>
                      <a:pt x="93" y="34"/>
                      <a:pt x="113" y="90"/>
                      <a:pt x="149" y="101"/>
                    </a:cubicBezTo>
                    <a:cubicBezTo>
                      <a:pt x="184" y="112"/>
                      <a:pt x="262" y="75"/>
                      <a:pt x="282" y="85"/>
                    </a:cubicBezTo>
                    <a:cubicBezTo>
                      <a:pt x="302" y="95"/>
                      <a:pt x="272" y="158"/>
                      <a:pt x="272" y="162"/>
                    </a:cubicBezTo>
                    <a:cubicBezTo>
                      <a:pt x="272" y="166"/>
                      <a:pt x="282" y="121"/>
                      <a:pt x="284" y="110"/>
                    </a:cubicBezTo>
                  </a:path>
                </a:pathLst>
              </a:custGeom>
              <a:noFill/>
              <a:ln w="127000">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61" name="Freeform 101"/>
              <p:cNvSpPr>
                <a:spLocks/>
              </p:cNvSpPr>
              <p:nvPr/>
            </p:nvSpPr>
            <p:spPr bwMode="auto">
              <a:xfrm>
                <a:off x="990" y="3219"/>
                <a:ext cx="200" cy="137"/>
              </a:xfrm>
              <a:custGeom>
                <a:avLst/>
                <a:gdLst>
                  <a:gd name="T0" fmla="*/ 0 w 200"/>
                  <a:gd name="T1" fmla="*/ 0 h 137"/>
                  <a:gd name="T2" fmla="*/ 136 w 200"/>
                  <a:gd name="T3" fmla="*/ 99 h 137"/>
                  <a:gd name="T4" fmla="*/ 158 w 200"/>
                  <a:gd name="T5" fmla="*/ 123 h 137"/>
                  <a:gd name="T6" fmla="*/ 200 w 200"/>
                  <a:gd name="T7" fmla="*/ 137 h 137"/>
                </a:gdLst>
                <a:ahLst/>
                <a:cxnLst>
                  <a:cxn ang="0">
                    <a:pos x="T0" y="T1"/>
                  </a:cxn>
                  <a:cxn ang="0">
                    <a:pos x="T2" y="T3"/>
                  </a:cxn>
                  <a:cxn ang="0">
                    <a:pos x="T4" y="T5"/>
                  </a:cxn>
                  <a:cxn ang="0">
                    <a:pos x="T6" y="T7"/>
                  </a:cxn>
                </a:cxnLst>
                <a:rect l="0" t="0" r="r" b="b"/>
                <a:pathLst>
                  <a:path w="200" h="137">
                    <a:moveTo>
                      <a:pt x="0" y="0"/>
                    </a:moveTo>
                    <a:cubicBezTo>
                      <a:pt x="52" y="36"/>
                      <a:pt x="110" y="79"/>
                      <a:pt x="136" y="99"/>
                    </a:cubicBezTo>
                    <a:cubicBezTo>
                      <a:pt x="162" y="119"/>
                      <a:pt x="147" y="117"/>
                      <a:pt x="158" y="123"/>
                    </a:cubicBezTo>
                    <a:cubicBezTo>
                      <a:pt x="169" y="129"/>
                      <a:pt x="191" y="134"/>
                      <a:pt x="200" y="137"/>
                    </a:cubicBezTo>
                  </a:path>
                </a:pathLst>
              </a:custGeom>
              <a:noFill/>
              <a:ln w="127000">
                <a:solidFill>
                  <a:srgbClr val="66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62" name="Freeform 102"/>
              <p:cNvSpPr>
                <a:spLocks/>
              </p:cNvSpPr>
              <p:nvPr/>
            </p:nvSpPr>
            <p:spPr bwMode="auto">
              <a:xfrm>
                <a:off x="880" y="2766"/>
                <a:ext cx="528" cy="369"/>
              </a:xfrm>
              <a:custGeom>
                <a:avLst/>
                <a:gdLst>
                  <a:gd name="T0" fmla="*/ 464 w 528"/>
                  <a:gd name="T1" fmla="*/ 358 h 369"/>
                  <a:gd name="T2" fmla="*/ 514 w 528"/>
                  <a:gd name="T3" fmla="*/ 366 h 369"/>
                  <a:gd name="T4" fmla="*/ 378 w 528"/>
                  <a:gd name="T5" fmla="*/ 339 h 369"/>
                  <a:gd name="T6" fmla="*/ 291 w 528"/>
                  <a:gd name="T7" fmla="*/ 203 h 369"/>
                  <a:gd name="T8" fmla="*/ 211 w 528"/>
                  <a:gd name="T9" fmla="*/ 124 h 369"/>
                  <a:gd name="T10" fmla="*/ 136 w 528"/>
                  <a:gd name="T11" fmla="*/ 64 h 369"/>
                  <a:gd name="T12" fmla="*/ 112 w 528"/>
                  <a:gd name="T13" fmla="*/ 4 h 369"/>
                  <a:gd name="T14" fmla="*/ 207 w 528"/>
                  <a:gd name="T15" fmla="*/ 39 h 369"/>
                  <a:gd name="T16" fmla="*/ 254 w 528"/>
                  <a:gd name="T17" fmla="*/ 116 h 369"/>
                  <a:gd name="T18" fmla="*/ 171 w 528"/>
                  <a:gd name="T19" fmla="*/ 138 h 369"/>
                  <a:gd name="T20" fmla="*/ 107 w 528"/>
                  <a:gd name="T21" fmla="*/ 124 h 369"/>
                  <a:gd name="T22" fmla="*/ 0 w 528"/>
                  <a:gd name="T23" fmla="*/ 4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8" h="369">
                    <a:moveTo>
                      <a:pt x="464" y="358"/>
                    </a:moveTo>
                    <a:cubicBezTo>
                      <a:pt x="472" y="359"/>
                      <a:pt x="528" y="369"/>
                      <a:pt x="514" y="366"/>
                    </a:cubicBezTo>
                    <a:cubicBezTo>
                      <a:pt x="500" y="363"/>
                      <a:pt x="415" y="366"/>
                      <a:pt x="378" y="339"/>
                    </a:cubicBezTo>
                    <a:cubicBezTo>
                      <a:pt x="341" y="312"/>
                      <a:pt x="319" y="239"/>
                      <a:pt x="291" y="203"/>
                    </a:cubicBezTo>
                    <a:cubicBezTo>
                      <a:pt x="263" y="168"/>
                      <a:pt x="237" y="147"/>
                      <a:pt x="211" y="124"/>
                    </a:cubicBezTo>
                    <a:cubicBezTo>
                      <a:pt x="185" y="101"/>
                      <a:pt x="152" y="84"/>
                      <a:pt x="136" y="64"/>
                    </a:cubicBezTo>
                    <a:cubicBezTo>
                      <a:pt x="120" y="44"/>
                      <a:pt x="101" y="8"/>
                      <a:pt x="112" y="4"/>
                    </a:cubicBezTo>
                    <a:cubicBezTo>
                      <a:pt x="124" y="0"/>
                      <a:pt x="184" y="20"/>
                      <a:pt x="207" y="39"/>
                    </a:cubicBezTo>
                    <a:cubicBezTo>
                      <a:pt x="231" y="57"/>
                      <a:pt x="260" y="99"/>
                      <a:pt x="254" y="116"/>
                    </a:cubicBezTo>
                    <a:cubicBezTo>
                      <a:pt x="247" y="133"/>
                      <a:pt x="195" y="136"/>
                      <a:pt x="171" y="138"/>
                    </a:cubicBezTo>
                    <a:cubicBezTo>
                      <a:pt x="146" y="139"/>
                      <a:pt x="135" y="139"/>
                      <a:pt x="107" y="124"/>
                    </a:cubicBezTo>
                    <a:cubicBezTo>
                      <a:pt x="78" y="109"/>
                      <a:pt x="39" y="79"/>
                      <a:pt x="0" y="48"/>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63" name="Freeform 103"/>
              <p:cNvSpPr>
                <a:spLocks/>
              </p:cNvSpPr>
              <p:nvPr/>
            </p:nvSpPr>
            <p:spPr bwMode="auto">
              <a:xfrm>
                <a:off x="1126" y="2733"/>
                <a:ext cx="335" cy="193"/>
              </a:xfrm>
              <a:custGeom>
                <a:avLst/>
                <a:gdLst>
                  <a:gd name="T0" fmla="*/ 22 w 335"/>
                  <a:gd name="T1" fmla="*/ 193 h 193"/>
                  <a:gd name="T2" fmla="*/ 23 w 335"/>
                  <a:gd name="T3" fmla="*/ 68 h 193"/>
                  <a:gd name="T4" fmla="*/ 14 w 335"/>
                  <a:gd name="T5" fmla="*/ 27 h 193"/>
                  <a:gd name="T6" fmla="*/ 107 w 335"/>
                  <a:gd name="T7" fmla="*/ 10 h 193"/>
                  <a:gd name="T8" fmla="*/ 248 w 335"/>
                  <a:gd name="T9" fmla="*/ 87 h 193"/>
                  <a:gd name="T10" fmla="*/ 335 w 335"/>
                  <a:gd name="T11" fmla="*/ 182 h 193"/>
                </a:gdLst>
                <a:ahLst/>
                <a:cxnLst>
                  <a:cxn ang="0">
                    <a:pos x="T0" y="T1"/>
                  </a:cxn>
                  <a:cxn ang="0">
                    <a:pos x="T2" y="T3"/>
                  </a:cxn>
                  <a:cxn ang="0">
                    <a:pos x="T4" y="T5"/>
                  </a:cxn>
                  <a:cxn ang="0">
                    <a:pos x="T6" y="T7"/>
                  </a:cxn>
                  <a:cxn ang="0">
                    <a:pos x="T8" y="T9"/>
                  </a:cxn>
                  <a:cxn ang="0">
                    <a:pos x="T10" y="T11"/>
                  </a:cxn>
                </a:cxnLst>
                <a:rect l="0" t="0" r="r" b="b"/>
                <a:pathLst>
                  <a:path w="335" h="193">
                    <a:moveTo>
                      <a:pt x="22" y="193"/>
                    </a:moveTo>
                    <a:cubicBezTo>
                      <a:pt x="22" y="172"/>
                      <a:pt x="24" y="96"/>
                      <a:pt x="23" y="68"/>
                    </a:cubicBezTo>
                    <a:cubicBezTo>
                      <a:pt x="22" y="40"/>
                      <a:pt x="0" y="37"/>
                      <a:pt x="14" y="27"/>
                    </a:cubicBezTo>
                    <a:cubicBezTo>
                      <a:pt x="27" y="17"/>
                      <a:pt x="68" y="0"/>
                      <a:pt x="107" y="10"/>
                    </a:cubicBezTo>
                    <a:cubicBezTo>
                      <a:pt x="145" y="19"/>
                      <a:pt x="210" y="59"/>
                      <a:pt x="248" y="87"/>
                    </a:cubicBezTo>
                    <a:cubicBezTo>
                      <a:pt x="286" y="116"/>
                      <a:pt x="310" y="148"/>
                      <a:pt x="335" y="182"/>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64" name="Freeform 104"/>
              <p:cNvSpPr>
                <a:spLocks/>
              </p:cNvSpPr>
              <p:nvPr/>
            </p:nvSpPr>
            <p:spPr bwMode="auto">
              <a:xfrm>
                <a:off x="1159" y="3100"/>
                <a:ext cx="231" cy="285"/>
              </a:xfrm>
              <a:custGeom>
                <a:avLst/>
                <a:gdLst>
                  <a:gd name="T0" fmla="*/ 207 w 231"/>
                  <a:gd name="T1" fmla="*/ 50 h 285"/>
                  <a:gd name="T2" fmla="*/ 229 w 231"/>
                  <a:gd name="T3" fmla="*/ 4 h 285"/>
                  <a:gd name="T4" fmla="*/ 217 w 231"/>
                  <a:gd name="T5" fmla="*/ 24 h 285"/>
                  <a:gd name="T6" fmla="*/ 152 w 231"/>
                  <a:gd name="T7" fmla="*/ 125 h 285"/>
                  <a:gd name="T8" fmla="*/ 186 w 231"/>
                  <a:gd name="T9" fmla="*/ 178 h 285"/>
                  <a:gd name="T10" fmla="*/ 194 w 231"/>
                  <a:gd name="T11" fmla="*/ 272 h 285"/>
                  <a:gd name="T12" fmla="*/ 59 w 231"/>
                  <a:gd name="T13" fmla="*/ 258 h 285"/>
                  <a:gd name="T14" fmla="*/ 3 w 231"/>
                  <a:gd name="T15" fmla="*/ 256 h 285"/>
                  <a:gd name="T16" fmla="*/ 39 w 231"/>
                  <a:gd name="T17" fmla="*/ 25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85">
                    <a:moveTo>
                      <a:pt x="207" y="50"/>
                    </a:moveTo>
                    <a:cubicBezTo>
                      <a:pt x="211" y="43"/>
                      <a:pt x="227" y="8"/>
                      <a:pt x="229" y="4"/>
                    </a:cubicBezTo>
                    <a:cubicBezTo>
                      <a:pt x="231" y="0"/>
                      <a:pt x="230" y="4"/>
                      <a:pt x="217" y="24"/>
                    </a:cubicBezTo>
                    <a:cubicBezTo>
                      <a:pt x="204" y="44"/>
                      <a:pt x="157" y="99"/>
                      <a:pt x="152" y="125"/>
                    </a:cubicBezTo>
                    <a:cubicBezTo>
                      <a:pt x="147" y="151"/>
                      <a:pt x="179" y="154"/>
                      <a:pt x="186" y="178"/>
                    </a:cubicBezTo>
                    <a:cubicBezTo>
                      <a:pt x="193" y="202"/>
                      <a:pt x="215" y="259"/>
                      <a:pt x="194" y="272"/>
                    </a:cubicBezTo>
                    <a:cubicBezTo>
                      <a:pt x="173" y="285"/>
                      <a:pt x="91" y="261"/>
                      <a:pt x="59" y="258"/>
                    </a:cubicBezTo>
                    <a:cubicBezTo>
                      <a:pt x="27" y="255"/>
                      <a:pt x="6" y="257"/>
                      <a:pt x="3" y="256"/>
                    </a:cubicBezTo>
                    <a:cubicBezTo>
                      <a:pt x="0" y="255"/>
                      <a:pt x="32" y="254"/>
                      <a:pt x="39" y="254"/>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65" name="Freeform 105"/>
              <p:cNvSpPr>
                <a:spLocks/>
              </p:cNvSpPr>
              <p:nvPr/>
            </p:nvSpPr>
            <p:spPr bwMode="auto">
              <a:xfrm>
                <a:off x="621" y="2957"/>
                <a:ext cx="730" cy="386"/>
              </a:xfrm>
              <a:custGeom>
                <a:avLst/>
                <a:gdLst>
                  <a:gd name="T0" fmla="*/ 77 w 730"/>
                  <a:gd name="T1" fmla="*/ 363 h 386"/>
                  <a:gd name="T2" fmla="*/ 41 w 730"/>
                  <a:gd name="T3" fmla="*/ 373 h 386"/>
                  <a:gd name="T4" fmla="*/ 321 w 730"/>
                  <a:gd name="T5" fmla="*/ 286 h 386"/>
                  <a:gd name="T6" fmla="*/ 485 w 730"/>
                  <a:gd name="T7" fmla="*/ 135 h 386"/>
                  <a:gd name="T8" fmla="*/ 594 w 730"/>
                  <a:gd name="T9" fmla="*/ 42 h 386"/>
                  <a:gd name="T10" fmla="*/ 717 w 730"/>
                  <a:gd name="T11" fmla="*/ 5 h 386"/>
                  <a:gd name="T12" fmla="*/ 675 w 730"/>
                  <a:gd name="T13" fmla="*/ 13 h 386"/>
                </a:gdLst>
                <a:ahLst/>
                <a:cxnLst>
                  <a:cxn ang="0">
                    <a:pos x="T0" y="T1"/>
                  </a:cxn>
                  <a:cxn ang="0">
                    <a:pos x="T2" y="T3"/>
                  </a:cxn>
                  <a:cxn ang="0">
                    <a:pos x="T4" y="T5"/>
                  </a:cxn>
                  <a:cxn ang="0">
                    <a:pos x="T6" y="T7"/>
                  </a:cxn>
                  <a:cxn ang="0">
                    <a:pos x="T8" y="T9"/>
                  </a:cxn>
                  <a:cxn ang="0">
                    <a:pos x="T10" y="T11"/>
                  </a:cxn>
                  <a:cxn ang="0">
                    <a:pos x="T12" y="T13"/>
                  </a:cxn>
                </a:cxnLst>
                <a:rect l="0" t="0" r="r" b="b"/>
                <a:pathLst>
                  <a:path w="730" h="386">
                    <a:moveTo>
                      <a:pt x="77" y="363"/>
                    </a:moveTo>
                    <a:cubicBezTo>
                      <a:pt x="71" y="365"/>
                      <a:pt x="0" y="386"/>
                      <a:pt x="41" y="373"/>
                    </a:cubicBezTo>
                    <a:cubicBezTo>
                      <a:pt x="82" y="360"/>
                      <a:pt x="247" y="326"/>
                      <a:pt x="321" y="286"/>
                    </a:cubicBezTo>
                    <a:cubicBezTo>
                      <a:pt x="395" y="246"/>
                      <a:pt x="440" y="175"/>
                      <a:pt x="485" y="135"/>
                    </a:cubicBezTo>
                    <a:cubicBezTo>
                      <a:pt x="530" y="94"/>
                      <a:pt x="555" y="64"/>
                      <a:pt x="594" y="42"/>
                    </a:cubicBezTo>
                    <a:cubicBezTo>
                      <a:pt x="633" y="20"/>
                      <a:pt x="704" y="10"/>
                      <a:pt x="717" y="5"/>
                    </a:cubicBezTo>
                    <a:cubicBezTo>
                      <a:pt x="730" y="0"/>
                      <a:pt x="684" y="11"/>
                      <a:pt x="675" y="13"/>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66" name="Freeform 106"/>
              <p:cNvSpPr>
                <a:spLocks/>
              </p:cNvSpPr>
              <p:nvPr/>
            </p:nvSpPr>
            <p:spPr bwMode="auto">
              <a:xfrm>
                <a:off x="708" y="2745"/>
                <a:ext cx="769" cy="308"/>
              </a:xfrm>
              <a:custGeom>
                <a:avLst/>
                <a:gdLst>
                  <a:gd name="T0" fmla="*/ 730 w 769"/>
                  <a:gd name="T1" fmla="*/ 149 h 308"/>
                  <a:gd name="T2" fmla="*/ 764 w 769"/>
                  <a:gd name="T3" fmla="*/ 161 h 308"/>
                  <a:gd name="T4" fmla="*/ 758 w 769"/>
                  <a:gd name="T5" fmla="*/ 145 h 308"/>
                  <a:gd name="T6" fmla="*/ 716 w 769"/>
                  <a:gd name="T7" fmla="*/ 50 h 308"/>
                  <a:gd name="T8" fmla="*/ 627 w 769"/>
                  <a:gd name="T9" fmla="*/ 1 h 308"/>
                  <a:gd name="T10" fmla="*/ 482 w 769"/>
                  <a:gd name="T11" fmla="*/ 58 h 308"/>
                  <a:gd name="T12" fmla="*/ 298 w 769"/>
                  <a:gd name="T13" fmla="*/ 184 h 308"/>
                  <a:gd name="T14" fmla="*/ 149 w 769"/>
                  <a:gd name="T15" fmla="*/ 292 h 308"/>
                  <a:gd name="T16" fmla="*/ 28 w 769"/>
                  <a:gd name="T17" fmla="*/ 277 h 308"/>
                  <a:gd name="T18" fmla="*/ 3 w 769"/>
                  <a:gd name="T19" fmla="*/ 180 h 308"/>
                  <a:gd name="T20" fmla="*/ 19 w 769"/>
                  <a:gd name="T21" fmla="*/ 83 h 308"/>
                  <a:gd name="T22" fmla="*/ 116 w 769"/>
                  <a:gd name="T23" fmla="*/ 112 h 308"/>
                  <a:gd name="T24" fmla="*/ 150 w 769"/>
                  <a:gd name="T25" fmla="*/ 56 h 308"/>
                  <a:gd name="T26" fmla="*/ 243 w 769"/>
                  <a:gd name="T27" fmla="*/ 21 h 308"/>
                  <a:gd name="T28" fmla="*/ 312 w 769"/>
                  <a:gd name="T29" fmla="*/ 21 h 308"/>
                  <a:gd name="T30" fmla="*/ 322 w 769"/>
                  <a:gd name="T31" fmla="*/ 33 h 308"/>
                  <a:gd name="T32" fmla="*/ 278 w 769"/>
                  <a:gd name="T33" fmla="*/ 1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9" h="308">
                    <a:moveTo>
                      <a:pt x="730" y="149"/>
                    </a:moveTo>
                    <a:cubicBezTo>
                      <a:pt x="736" y="151"/>
                      <a:pt x="759" y="162"/>
                      <a:pt x="764" y="161"/>
                    </a:cubicBezTo>
                    <a:cubicBezTo>
                      <a:pt x="769" y="160"/>
                      <a:pt x="766" y="163"/>
                      <a:pt x="758" y="145"/>
                    </a:cubicBezTo>
                    <a:cubicBezTo>
                      <a:pt x="750" y="127"/>
                      <a:pt x="738" y="74"/>
                      <a:pt x="716" y="50"/>
                    </a:cubicBezTo>
                    <a:cubicBezTo>
                      <a:pt x="694" y="26"/>
                      <a:pt x="666" y="0"/>
                      <a:pt x="627" y="1"/>
                    </a:cubicBezTo>
                    <a:cubicBezTo>
                      <a:pt x="588" y="3"/>
                      <a:pt x="537" y="27"/>
                      <a:pt x="482" y="58"/>
                    </a:cubicBezTo>
                    <a:cubicBezTo>
                      <a:pt x="427" y="88"/>
                      <a:pt x="353" y="145"/>
                      <a:pt x="298" y="184"/>
                    </a:cubicBezTo>
                    <a:cubicBezTo>
                      <a:pt x="242" y="223"/>
                      <a:pt x="193" y="277"/>
                      <a:pt x="149" y="292"/>
                    </a:cubicBezTo>
                    <a:cubicBezTo>
                      <a:pt x="104" y="308"/>
                      <a:pt x="52" y="296"/>
                      <a:pt x="28" y="277"/>
                    </a:cubicBezTo>
                    <a:cubicBezTo>
                      <a:pt x="5" y="258"/>
                      <a:pt x="5" y="212"/>
                      <a:pt x="3" y="180"/>
                    </a:cubicBezTo>
                    <a:cubicBezTo>
                      <a:pt x="1" y="148"/>
                      <a:pt x="0" y="94"/>
                      <a:pt x="19" y="83"/>
                    </a:cubicBezTo>
                    <a:cubicBezTo>
                      <a:pt x="37" y="71"/>
                      <a:pt x="94" y="116"/>
                      <a:pt x="116" y="112"/>
                    </a:cubicBezTo>
                    <a:cubicBezTo>
                      <a:pt x="138" y="107"/>
                      <a:pt x="129" y="71"/>
                      <a:pt x="150" y="56"/>
                    </a:cubicBezTo>
                    <a:cubicBezTo>
                      <a:pt x="172" y="40"/>
                      <a:pt x="216" y="27"/>
                      <a:pt x="243" y="21"/>
                    </a:cubicBezTo>
                    <a:cubicBezTo>
                      <a:pt x="270" y="15"/>
                      <a:pt x="299" y="19"/>
                      <a:pt x="312" y="21"/>
                    </a:cubicBezTo>
                    <a:cubicBezTo>
                      <a:pt x="325" y="23"/>
                      <a:pt x="328" y="34"/>
                      <a:pt x="322" y="33"/>
                    </a:cubicBezTo>
                    <a:cubicBezTo>
                      <a:pt x="316" y="32"/>
                      <a:pt x="287" y="19"/>
                      <a:pt x="278" y="15"/>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245894" name="Group 134"/>
          <p:cNvGrpSpPr>
            <a:grpSpLocks/>
          </p:cNvGrpSpPr>
          <p:nvPr/>
        </p:nvGrpSpPr>
        <p:grpSpPr bwMode="auto">
          <a:xfrm rot="9621225">
            <a:off x="4691063" y="4322763"/>
            <a:ext cx="1212850" cy="1371600"/>
            <a:chOff x="2496" y="1581"/>
            <a:chExt cx="764" cy="864"/>
          </a:xfrm>
        </p:grpSpPr>
        <p:sp>
          <p:nvSpPr>
            <p:cNvPr id="245895" name="Text Box 135"/>
            <p:cNvSpPr txBox="1">
              <a:spLocks noChangeArrowheads="1"/>
            </p:cNvSpPr>
            <p:nvPr/>
          </p:nvSpPr>
          <p:spPr bwMode="auto">
            <a:xfrm>
              <a:off x="3144" y="1912"/>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spAutoFit/>
            </a:bodyPr>
            <a:lstStyle/>
            <a:p>
              <a:endParaRPr lang="en-US" altLang="en-US" sz="2400" b="1">
                <a:solidFill>
                  <a:srgbClr val="FF0000"/>
                </a:solidFill>
              </a:endParaRPr>
            </a:p>
          </p:txBody>
        </p:sp>
        <p:sp>
          <p:nvSpPr>
            <p:cNvPr id="245896" name="Text Box 136"/>
            <p:cNvSpPr txBox="1">
              <a:spLocks noChangeArrowheads="1"/>
            </p:cNvSpPr>
            <p:nvPr/>
          </p:nvSpPr>
          <p:spPr bwMode="auto">
            <a:xfrm>
              <a:off x="2754" y="2157"/>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sp>
          <p:nvSpPr>
            <p:cNvPr id="245897" name="Text Box 137"/>
            <p:cNvSpPr txBox="1">
              <a:spLocks noChangeArrowheads="1"/>
            </p:cNvSpPr>
            <p:nvPr/>
          </p:nvSpPr>
          <p:spPr bwMode="auto">
            <a:xfrm>
              <a:off x="2496" y="2006"/>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5898" name="Text Box 138"/>
            <p:cNvSpPr txBox="1">
              <a:spLocks noChangeArrowheads="1"/>
            </p:cNvSpPr>
            <p:nvPr/>
          </p:nvSpPr>
          <p:spPr bwMode="auto">
            <a:xfrm>
              <a:off x="2779" y="1581"/>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grpSp>
          <p:nvGrpSpPr>
            <p:cNvPr id="245899" name="Group 139"/>
            <p:cNvGrpSpPr>
              <a:grpSpLocks/>
            </p:cNvGrpSpPr>
            <p:nvPr/>
          </p:nvGrpSpPr>
          <p:grpSpPr bwMode="auto">
            <a:xfrm>
              <a:off x="2599" y="1848"/>
              <a:ext cx="572" cy="444"/>
              <a:chOff x="621" y="2733"/>
              <a:chExt cx="856" cy="652"/>
            </a:xfrm>
          </p:grpSpPr>
          <p:sp>
            <p:nvSpPr>
              <p:cNvPr id="245900" name="Freeform 140"/>
              <p:cNvSpPr>
                <a:spLocks/>
              </p:cNvSpPr>
              <p:nvPr/>
            </p:nvSpPr>
            <p:spPr bwMode="auto">
              <a:xfrm>
                <a:off x="706" y="2896"/>
                <a:ext cx="600" cy="253"/>
              </a:xfrm>
              <a:custGeom>
                <a:avLst/>
                <a:gdLst>
                  <a:gd name="T0" fmla="*/ 600 w 600"/>
                  <a:gd name="T1" fmla="*/ 76 h 253"/>
                  <a:gd name="T2" fmla="*/ 431 w 600"/>
                  <a:gd name="T3" fmla="*/ 151 h 253"/>
                  <a:gd name="T4" fmla="*/ 261 w 600"/>
                  <a:gd name="T5" fmla="*/ 238 h 253"/>
                  <a:gd name="T6" fmla="*/ 164 w 600"/>
                  <a:gd name="T7" fmla="*/ 240 h 253"/>
                  <a:gd name="T8" fmla="*/ 50 w 600"/>
                  <a:gd name="T9" fmla="*/ 184 h 253"/>
                  <a:gd name="T10" fmla="*/ 3 w 600"/>
                  <a:gd name="T11" fmla="*/ 27 h 253"/>
                  <a:gd name="T12" fmla="*/ 69 w 600"/>
                  <a:gd name="T13" fmla="*/ 21 h 253"/>
                  <a:gd name="T14" fmla="*/ 149 w 600"/>
                  <a:gd name="T15" fmla="*/ 101 h 253"/>
                  <a:gd name="T16" fmla="*/ 282 w 600"/>
                  <a:gd name="T17" fmla="*/ 85 h 253"/>
                  <a:gd name="T18" fmla="*/ 272 w 600"/>
                  <a:gd name="T19" fmla="*/ 162 h 253"/>
                  <a:gd name="T20" fmla="*/ 284 w 600"/>
                  <a:gd name="T21" fmla="*/ 11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253">
                    <a:moveTo>
                      <a:pt x="600" y="76"/>
                    </a:moveTo>
                    <a:cubicBezTo>
                      <a:pt x="544" y="99"/>
                      <a:pt x="488" y="124"/>
                      <a:pt x="431" y="151"/>
                    </a:cubicBezTo>
                    <a:cubicBezTo>
                      <a:pt x="375" y="178"/>
                      <a:pt x="305" y="223"/>
                      <a:pt x="261" y="238"/>
                    </a:cubicBezTo>
                    <a:cubicBezTo>
                      <a:pt x="216" y="253"/>
                      <a:pt x="199" y="249"/>
                      <a:pt x="164" y="240"/>
                    </a:cubicBezTo>
                    <a:cubicBezTo>
                      <a:pt x="129" y="231"/>
                      <a:pt x="76" y="219"/>
                      <a:pt x="50" y="184"/>
                    </a:cubicBezTo>
                    <a:cubicBezTo>
                      <a:pt x="23" y="148"/>
                      <a:pt x="0" y="54"/>
                      <a:pt x="3" y="27"/>
                    </a:cubicBezTo>
                    <a:cubicBezTo>
                      <a:pt x="6" y="0"/>
                      <a:pt x="45" y="9"/>
                      <a:pt x="69" y="21"/>
                    </a:cubicBezTo>
                    <a:cubicBezTo>
                      <a:pt x="93" y="34"/>
                      <a:pt x="113" y="90"/>
                      <a:pt x="149" y="101"/>
                    </a:cubicBezTo>
                    <a:cubicBezTo>
                      <a:pt x="184" y="112"/>
                      <a:pt x="262" y="75"/>
                      <a:pt x="282" y="85"/>
                    </a:cubicBezTo>
                    <a:cubicBezTo>
                      <a:pt x="302" y="95"/>
                      <a:pt x="272" y="158"/>
                      <a:pt x="272" y="162"/>
                    </a:cubicBezTo>
                    <a:cubicBezTo>
                      <a:pt x="272" y="166"/>
                      <a:pt x="282" y="121"/>
                      <a:pt x="284" y="110"/>
                    </a:cubicBezTo>
                  </a:path>
                </a:pathLst>
              </a:custGeom>
              <a:noFill/>
              <a:ln w="127000">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01" name="Freeform 141"/>
              <p:cNvSpPr>
                <a:spLocks/>
              </p:cNvSpPr>
              <p:nvPr/>
            </p:nvSpPr>
            <p:spPr bwMode="auto">
              <a:xfrm>
                <a:off x="990" y="3219"/>
                <a:ext cx="200" cy="137"/>
              </a:xfrm>
              <a:custGeom>
                <a:avLst/>
                <a:gdLst>
                  <a:gd name="T0" fmla="*/ 0 w 200"/>
                  <a:gd name="T1" fmla="*/ 0 h 137"/>
                  <a:gd name="T2" fmla="*/ 136 w 200"/>
                  <a:gd name="T3" fmla="*/ 99 h 137"/>
                  <a:gd name="T4" fmla="*/ 158 w 200"/>
                  <a:gd name="T5" fmla="*/ 123 h 137"/>
                  <a:gd name="T6" fmla="*/ 200 w 200"/>
                  <a:gd name="T7" fmla="*/ 137 h 137"/>
                </a:gdLst>
                <a:ahLst/>
                <a:cxnLst>
                  <a:cxn ang="0">
                    <a:pos x="T0" y="T1"/>
                  </a:cxn>
                  <a:cxn ang="0">
                    <a:pos x="T2" y="T3"/>
                  </a:cxn>
                  <a:cxn ang="0">
                    <a:pos x="T4" y="T5"/>
                  </a:cxn>
                  <a:cxn ang="0">
                    <a:pos x="T6" y="T7"/>
                  </a:cxn>
                </a:cxnLst>
                <a:rect l="0" t="0" r="r" b="b"/>
                <a:pathLst>
                  <a:path w="200" h="137">
                    <a:moveTo>
                      <a:pt x="0" y="0"/>
                    </a:moveTo>
                    <a:cubicBezTo>
                      <a:pt x="52" y="36"/>
                      <a:pt x="110" y="79"/>
                      <a:pt x="136" y="99"/>
                    </a:cubicBezTo>
                    <a:cubicBezTo>
                      <a:pt x="162" y="119"/>
                      <a:pt x="147" y="117"/>
                      <a:pt x="158" y="123"/>
                    </a:cubicBezTo>
                    <a:cubicBezTo>
                      <a:pt x="169" y="129"/>
                      <a:pt x="191" y="134"/>
                      <a:pt x="200" y="137"/>
                    </a:cubicBezTo>
                  </a:path>
                </a:pathLst>
              </a:custGeom>
              <a:noFill/>
              <a:ln w="127000">
                <a:solidFill>
                  <a:srgbClr val="66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02" name="Freeform 142"/>
              <p:cNvSpPr>
                <a:spLocks/>
              </p:cNvSpPr>
              <p:nvPr/>
            </p:nvSpPr>
            <p:spPr bwMode="auto">
              <a:xfrm>
                <a:off x="880" y="2766"/>
                <a:ext cx="528" cy="369"/>
              </a:xfrm>
              <a:custGeom>
                <a:avLst/>
                <a:gdLst>
                  <a:gd name="T0" fmla="*/ 464 w 528"/>
                  <a:gd name="T1" fmla="*/ 358 h 369"/>
                  <a:gd name="T2" fmla="*/ 514 w 528"/>
                  <a:gd name="T3" fmla="*/ 366 h 369"/>
                  <a:gd name="T4" fmla="*/ 378 w 528"/>
                  <a:gd name="T5" fmla="*/ 339 h 369"/>
                  <a:gd name="T6" fmla="*/ 291 w 528"/>
                  <a:gd name="T7" fmla="*/ 203 h 369"/>
                  <a:gd name="T8" fmla="*/ 211 w 528"/>
                  <a:gd name="T9" fmla="*/ 124 h 369"/>
                  <a:gd name="T10" fmla="*/ 136 w 528"/>
                  <a:gd name="T11" fmla="*/ 64 h 369"/>
                  <a:gd name="T12" fmla="*/ 112 w 528"/>
                  <a:gd name="T13" fmla="*/ 4 h 369"/>
                  <a:gd name="T14" fmla="*/ 207 w 528"/>
                  <a:gd name="T15" fmla="*/ 39 h 369"/>
                  <a:gd name="T16" fmla="*/ 254 w 528"/>
                  <a:gd name="T17" fmla="*/ 116 h 369"/>
                  <a:gd name="T18" fmla="*/ 171 w 528"/>
                  <a:gd name="T19" fmla="*/ 138 h 369"/>
                  <a:gd name="T20" fmla="*/ 107 w 528"/>
                  <a:gd name="T21" fmla="*/ 124 h 369"/>
                  <a:gd name="T22" fmla="*/ 0 w 528"/>
                  <a:gd name="T23" fmla="*/ 4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8" h="369">
                    <a:moveTo>
                      <a:pt x="464" y="358"/>
                    </a:moveTo>
                    <a:cubicBezTo>
                      <a:pt x="472" y="359"/>
                      <a:pt x="528" y="369"/>
                      <a:pt x="514" y="366"/>
                    </a:cubicBezTo>
                    <a:cubicBezTo>
                      <a:pt x="500" y="363"/>
                      <a:pt x="415" y="366"/>
                      <a:pt x="378" y="339"/>
                    </a:cubicBezTo>
                    <a:cubicBezTo>
                      <a:pt x="341" y="312"/>
                      <a:pt x="319" y="239"/>
                      <a:pt x="291" y="203"/>
                    </a:cubicBezTo>
                    <a:cubicBezTo>
                      <a:pt x="263" y="168"/>
                      <a:pt x="237" y="147"/>
                      <a:pt x="211" y="124"/>
                    </a:cubicBezTo>
                    <a:cubicBezTo>
                      <a:pt x="185" y="101"/>
                      <a:pt x="152" y="84"/>
                      <a:pt x="136" y="64"/>
                    </a:cubicBezTo>
                    <a:cubicBezTo>
                      <a:pt x="120" y="44"/>
                      <a:pt x="101" y="8"/>
                      <a:pt x="112" y="4"/>
                    </a:cubicBezTo>
                    <a:cubicBezTo>
                      <a:pt x="124" y="0"/>
                      <a:pt x="184" y="20"/>
                      <a:pt x="207" y="39"/>
                    </a:cubicBezTo>
                    <a:cubicBezTo>
                      <a:pt x="231" y="57"/>
                      <a:pt x="260" y="99"/>
                      <a:pt x="254" y="116"/>
                    </a:cubicBezTo>
                    <a:cubicBezTo>
                      <a:pt x="247" y="133"/>
                      <a:pt x="195" y="136"/>
                      <a:pt x="171" y="138"/>
                    </a:cubicBezTo>
                    <a:cubicBezTo>
                      <a:pt x="146" y="139"/>
                      <a:pt x="135" y="139"/>
                      <a:pt x="107" y="124"/>
                    </a:cubicBezTo>
                    <a:cubicBezTo>
                      <a:pt x="78" y="109"/>
                      <a:pt x="39" y="79"/>
                      <a:pt x="0" y="48"/>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03" name="Freeform 143"/>
              <p:cNvSpPr>
                <a:spLocks/>
              </p:cNvSpPr>
              <p:nvPr/>
            </p:nvSpPr>
            <p:spPr bwMode="auto">
              <a:xfrm>
                <a:off x="1126" y="2733"/>
                <a:ext cx="335" cy="193"/>
              </a:xfrm>
              <a:custGeom>
                <a:avLst/>
                <a:gdLst>
                  <a:gd name="T0" fmla="*/ 22 w 335"/>
                  <a:gd name="T1" fmla="*/ 193 h 193"/>
                  <a:gd name="T2" fmla="*/ 23 w 335"/>
                  <a:gd name="T3" fmla="*/ 68 h 193"/>
                  <a:gd name="T4" fmla="*/ 14 w 335"/>
                  <a:gd name="T5" fmla="*/ 27 h 193"/>
                  <a:gd name="T6" fmla="*/ 107 w 335"/>
                  <a:gd name="T7" fmla="*/ 10 h 193"/>
                  <a:gd name="T8" fmla="*/ 248 w 335"/>
                  <a:gd name="T9" fmla="*/ 87 h 193"/>
                  <a:gd name="T10" fmla="*/ 335 w 335"/>
                  <a:gd name="T11" fmla="*/ 182 h 193"/>
                </a:gdLst>
                <a:ahLst/>
                <a:cxnLst>
                  <a:cxn ang="0">
                    <a:pos x="T0" y="T1"/>
                  </a:cxn>
                  <a:cxn ang="0">
                    <a:pos x="T2" y="T3"/>
                  </a:cxn>
                  <a:cxn ang="0">
                    <a:pos x="T4" y="T5"/>
                  </a:cxn>
                  <a:cxn ang="0">
                    <a:pos x="T6" y="T7"/>
                  </a:cxn>
                  <a:cxn ang="0">
                    <a:pos x="T8" y="T9"/>
                  </a:cxn>
                  <a:cxn ang="0">
                    <a:pos x="T10" y="T11"/>
                  </a:cxn>
                </a:cxnLst>
                <a:rect l="0" t="0" r="r" b="b"/>
                <a:pathLst>
                  <a:path w="335" h="193">
                    <a:moveTo>
                      <a:pt x="22" y="193"/>
                    </a:moveTo>
                    <a:cubicBezTo>
                      <a:pt x="22" y="172"/>
                      <a:pt x="24" y="96"/>
                      <a:pt x="23" y="68"/>
                    </a:cubicBezTo>
                    <a:cubicBezTo>
                      <a:pt x="22" y="40"/>
                      <a:pt x="0" y="37"/>
                      <a:pt x="14" y="27"/>
                    </a:cubicBezTo>
                    <a:cubicBezTo>
                      <a:pt x="27" y="17"/>
                      <a:pt x="68" y="0"/>
                      <a:pt x="107" y="10"/>
                    </a:cubicBezTo>
                    <a:cubicBezTo>
                      <a:pt x="145" y="19"/>
                      <a:pt x="210" y="59"/>
                      <a:pt x="248" y="87"/>
                    </a:cubicBezTo>
                    <a:cubicBezTo>
                      <a:pt x="286" y="116"/>
                      <a:pt x="310" y="148"/>
                      <a:pt x="335" y="182"/>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04" name="Freeform 144"/>
              <p:cNvSpPr>
                <a:spLocks/>
              </p:cNvSpPr>
              <p:nvPr/>
            </p:nvSpPr>
            <p:spPr bwMode="auto">
              <a:xfrm>
                <a:off x="1159" y="3100"/>
                <a:ext cx="231" cy="285"/>
              </a:xfrm>
              <a:custGeom>
                <a:avLst/>
                <a:gdLst>
                  <a:gd name="T0" fmla="*/ 207 w 231"/>
                  <a:gd name="T1" fmla="*/ 50 h 285"/>
                  <a:gd name="T2" fmla="*/ 229 w 231"/>
                  <a:gd name="T3" fmla="*/ 4 h 285"/>
                  <a:gd name="T4" fmla="*/ 217 w 231"/>
                  <a:gd name="T5" fmla="*/ 24 h 285"/>
                  <a:gd name="T6" fmla="*/ 152 w 231"/>
                  <a:gd name="T7" fmla="*/ 125 h 285"/>
                  <a:gd name="T8" fmla="*/ 186 w 231"/>
                  <a:gd name="T9" fmla="*/ 178 h 285"/>
                  <a:gd name="T10" fmla="*/ 194 w 231"/>
                  <a:gd name="T11" fmla="*/ 272 h 285"/>
                  <a:gd name="T12" fmla="*/ 59 w 231"/>
                  <a:gd name="T13" fmla="*/ 258 h 285"/>
                  <a:gd name="T14" fmla="*/ 3 w 231"/>
                  <a:gd name="T15" fmla="*/ 256 h 285"/>
                  <a:gd name="T16" fmla="*/ 39 w 231"/>
                  <a:gd name="T17" fmla="*/ 25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85">
                    <a:moveTo>
                      <a:pt x="207" y="50"/>
                    </a:moveTo>
                    <a:cubicBezTo>
                      <a:pt x="211" y="43"/>
                      <a:pt x="227" y="8"/>
                      <a:pt x="229" y="4"/>
                    </a:cubicBezTo>
                    <a:cubicBezTo>
                      <a:pt x="231" y="0"/>
                      <a:pt x="230" y="4"/>
                      <a:pt x="217" y="24"/>
                    </a:cubicBezTo>
                    <a:cubicBezTo>
                      <a:pt x="204" y="44"/>
                      <a:pt x="157" y="99"/>
                      <a:pt x="152" y="125"/>
                    </a:cubicBezTo>
                    <a:cubicBezTo>
                      <a:pt x="147" y="151"/>
                      <a:pt x="179" y="154"/>
                      <a:pt x="186" y="178"/>
                    </a:cubicBezTo>
                    <a:cubicBezTo>
                      <a:pt x="193" y="202"/>
                      <a:pt x="215" y="259"/>
                      <a:pt x="194" y="272"/>
                    </a:cubicBezTo>
                    <a:cubicBezTo>
                      <a:pt x="173" y="285"/>
                      <a:pt x="91" y="261"/>
                      <a:pt x="59" y="258"/>
                    </a:cubicBezTo>
                    <a:cubicBezTo>
                      <a:pt x="27" y="255"/>
                      <a:pt x="6" y="257"/>
                      <a:pt x="3" y="256"/>
                    </a:cubicBezTo>
                    <a:cubicBezTo>
                      <a:pt x="0" y="255"/>
                      <a:pt x="32" y="254"/>
                      <a:pt x="39" y="254"/>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05" name="Freeform 145"/>
              <p:cNvSpPr>
                <a:spLocks/>
              </p:cNvSpPr>
              <p:nvPr/>
            </p:nvSpPr>
            <p:spPr bwMode="auto">
              <a:xfrm>
                <a:off x="621" y="2957"/>
                <a:ext cx="730" cy="386"/>
              </a:xfrm>
              <a:custGeom>
                <a:avLst/>
                <a:gdLst>
                  <a:gd name="T0" fmla="*/ 77 w 730"/>
                  <a:gd name="T1" fmla="*/ 363 h 386"/>
                  <a:gd name="T2" fmla="*/ 41 w 730"/>
                  <a:gd name="T3" fmla="*/ 373 h 386"/>
                  <a:gd name="T4" fmla="*/ 321 w 730"/>
                  <a:gd name="T5" fmla="*/ 286 h 386"/>
                  <a:gd name="T6" fmla="*/ 485 w 730"/>
                  <a:gd name="T7" fmla="*/ 135 h 386"/>
                  <a:gd name="T8" fmla="*/ 594 w 730"/>
                  <a:gd name="T9" fmla="*/ 42 h 386"/>
                  <a:gd name="T10" fmla="*/ 717 w 730"/>
                  <a:gd name="T11" fmla="*/ 5 h 386"/>
                  <a:gd name="T12" fmla="*/ 675 w 730"/>
                  <a:gd name="T13" fmla="*/ 13 h 386"/>
                </a:gdLst>
                <a:ahLst/>
                <a:cxnLst>
                  <a:cxn ang="0">
                    <a:pos x="T0" y="T1"/>
                  </a:cxn>
                  <a:cxn ang="0">
                    <a:pos x="T2" y="T3"/>
                  </a:cxn>
                  <a:cxn ang="0">
                    <a:pos x="T4" y="T5"/>
                  </a:cxn>
                  <a:cxn ang="0">
                    <a:pos x="T6" y="T7"/>
                  </a:cxn>
                  <a:cxn ang="0">
                    <a:pos x="T8" y="T9"/>
                  </a:cxn>
                  <a:cxn ang="0">
                    <a:pos x="T10" y="T11"/>
                  </a:cxn>
                  <a:cxn ang="0">
                    <a:pos x="T12" y="T13"/>
                  </a:cxn>
                </a:cxnLst>
                <a:rect l="0" t="0" r="r" b="b"/>
                <a:pathLst>
                  <a:path w="730" h="386">
                    <a:moveTo>
                      <a:pt x="77" y="363"/>
                    </a:moveTo>
                    <a:cubicBezTo>
                      <a:pt x="71" y="365"/>
                      <a:pt x="0" y="386"/>
                      <a:pt x="41" y="373"/>
                    </a:cubicBezTo>
                    <a:cubicBezTo>
                      <a:pt x="82" y="360"/>
                      <a:pt x="247" y="326"/>
                      <a:pt x="321" y="286"/>
                    </a:cubicBezTo>
                    <a:cubicBezTo>
                      <a:pt x="395" y="246"/>
                      <a:pt x="440" y="175"/>
                      <a:pt x="485" y="135"/>
                    </a:cubicBezTo>
                    <a:cubicBezTo>
                      <a:pt x="530" y="94"/>
                      <a:pt x="555" y="64"/>
                      <a:pt x="594" y="42"/>
                    </a:cubicBezTo>
                    <a:cubicBezTo>
                      <a:pt x="633" y="20"/>
                      <a:pt x="704" y="10"/>
                      <a:pt x="717" y="5"/>
                    </a:cubicBezTo>
                    <a:cubicBezTo>
                      <a:pt x="730" y="0"/>
                      <a:pt x="684" y="11"/>
                      <a:pt x="675" y="13"/>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06" name="Freeform 146"/>
              <p:cNvSpPr>
                <a:spLocks/>
              </p:cNvSpPr>
              <p:nvPr/>
            </p:nvSpPr>
            <p:spPr bwMode="auto">
              <a:xfrm>
                <a:off x="708" y="2745"/>
                <a:ext cx="769" cy="308"/>
              </a:xfrm>
              <a:custGeom>
                <a:avLst/>
                <a:gdLst>
                  <a:gd name="T0" fmla="*/ 730 w 769"/>
                  <a:gd name="T1" fmla="*/ 149 h 308"/>
                  <a:gd name="T2" fmla="*/ 764 w 769"/>
                  <a:gd name="T3" fmla="*/ 161 h 308"/>
                  <a:gd name="T4" fmla="*/ 758 w 769"/>
                  <a:gd name="T5" fmla="*/ 145 h 308"/>
                  <a:gd name="T6" fmla="*/ 716 w 769"/>
                  <a:gd name="T7" fmla="*/ 50 h 308"/>
                  <a:gd name="T8" fmla="*/ 627 w 769"/>
                  <a:gd name="T9" fmla="*/ 1 h 308"/>
                  <a:gd name="T10" fmla="*/ 482 w 769"/>
                  <a:gd name="T11" fmla="*/ 58 h 308"/>
                  <a:gd name="T12" fmla="*/ 298 w 769"/>
                  <a:gd name="T13" fmla="*/ 184 h 308"/>
                  <a:gd name="T14" fmla="*/ 149 w 769"/>
                  <a:gd name="T15" fmla="*/ 292 h 308"/>
                  <a:gd name="T16" fmla="*/ 28 w 769"/>
                  <a:gd name="T17" fmla="*/ 277 h 308"/>
                  <a:gd name="T18" fmla="*/ 3 w 769"/>
                  <a:gd name="T19" fmla="*/ 180 h 308"/>
                  <a:gd name="T20" fmla="*/ 19 w 769"/>
                  <a:gd name="T21" fmla="*/ 83 h 308"/>
                  <a:gd name="T22" fmla="*/ 116 w 769"/>
                  <a:gd name="T23" fmla="*/ 112 h 308"/>
                  <a:gd name="T24" fmla="*/ 150 w 769"/>
                  <a:gd name="T25" fmla="*/ 56 h 308"/>
                  <a:gd name="T26" fmla="*/ 243 w 769"/>
                  <a:gd name="T27" fmla="*/ 21 h 308"/>
                  <a:gd name="T28" fmla="*/ 312 w 769"/>
                  <a:gd name="T29" fmla="*/ 21 h 308"/>
                  <a:gd name="T30" fmla="*/ 322 w 769"/>
                  <a:gd name="T31" fmla="*/ 33 h 308"/>
                  <a:gd name="T32" fmla="*/ 278 w 769"/>
                  <a:gd name="T33" fmla="*/ 1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9" h="308">
                    <a:moveTo>
                      <a:pt x="730" y="149"/>
                    </a:moveTo>
                    <a:cubicBezTo>
                      <a:pt x="736" y="151"/>
                      <a:pt x="759" y="162"/>
                      <a:pt x="764" y="161"/>
                    </a:cubicBezTo>
                    <a:cubicBezTo>
                      <a:pt x="769" y="160"/>
                      <a:pt x="766" y="163"/>
                      <a:pt x="758" y="145"/>
                    </a:cubicBezTo>
                    <a:cubicBezTo>
                      <a:pt x="750" y="127"/>
                      <a:pt x="738" y="74"/>
                      <a:pt x="716" y="50"/>
                    </a:cubicBezTo>
                    <a:cubicBezTo>
                      <a:pt x="694" y="26"/>
                      <a:pt x="666" y="0"/>
                      <a:pt x="627" y="1"/>
                    </a:cubicBezTo>
                    <a:cubicBezTo>
                      <a:pt x="588" y="3"/>
                      <a:pt x="537" y="27"/>
                      <a:pt x="482" y="58"/>
                    </a:cubicBezTo>
                    <a:cubicBezTo>
                      <a:pt x="427" y="88"/>
                      <a:pt x="353" y="145"/>
                      <a:pt x="298" y="184"/>
                    </a:cubicBezTo>
                    <a:cubicBezTo>
                      <a:pt x="242" y="223"/>
                      <a:pt x="193" y="277"/>
                      <a:pt x="149" y="292"/>
                    </a:cubicBezTo>
                    <a:cubicBezTo>
                      <a:pt x="104" y="308"/>
                      <a:pt x="52" y="296"/>
                      <a:pt x="28" y="277"/>
                    </a:cubicBezTo>
                    <a:cubicBezTo>
                      <a:pt x="5" y="258"/>
                      <a:pt x="5" y="212"/>
                      <a:pt x="3" y="180"/>
                    </a:cubicBezTo>
                    <a:cubicBezTo>
                      <a:pt x="1" y="148"/>
                      <a:pt x="0" y="94"/>
                      <a:pt x="19" y="83"/>
                    </a:cubicBezTo>
                    <a:cubicBezTo>
                      <a:pt x="37" y="71"/>
                      <a:pt x="94" y="116"/>
                      <a:pt x="116" y="112"/>
                    </a:cubicBezTo>
                    <a:cubicBezTo>
                      <a:pt x="138" y="107"/>
                      <a:pt x="129" y="71"/>
                      <a:pt x="150" y="56"/>
                    </a:cubicBezTo>
                    <a:cubicBezTo>
                      <a:pt x="172" y="40"/>
                      <a:pt x="216" y="27"/>
                      <a:pt x="243" y="21"/>
                    </a:cubicBezTo>
                    <a:cubicBezTo>
                      <a:pt x="270" y="15"/>
                      <a:pt x="299" y="19"/>
                      <a:pt x="312" y="21"/>
                    </a:cubicBezTo>
                    <a:cubicBezTo>
                      <a:pt x="325" y="23"/>
                      <a:pt x="328" y="34"/>
                      <a:pt x="322" y="33"/>
                    </a:cubicBezTo>
                    <a:cubicBezTo>
                      <a:pt x="316" y="32"/>
                      <a:pt x="287" y="19"/>
                      <a:pt x="278" y="15"/>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4582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4585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45867"/>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4580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45854"/>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nodeType="clickEffect">
                                  <p:stCondLst>
                                    <p:cond delay="0"/>
                                  </p:stCondLst>
                                  <p:childTnLst>
                                    <p:set>
                                      <p:cBhvr>
                                        <p:cTn id="20" dur="1" fill="hold">
                                          <p:stCondLst>
                                            <p:cond delay="0"/>
                                          </p:stCondLst>
                                        </p:cTn>
                                        <p:tgtEl>
                                          <p:spTgt spid="245789"/>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4589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45907"/>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2458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en-US" altLang="en-US"/>
              <a:t>Purification by electrophoresis</a:t>
            </a:r>
          </a:p>
        </p:txBody>
      </p:sp>
      <p:grpSp>
        <p:nvGrpSpPr>
          <p:cNvPr id="235523" name="Group 3"/>
          <p:cNvGrpSpPr>
            <a:grpSpLocks/>
          </p:cNvGrpSpPr>
          <p:nvPr/>
        </p:nvGrpSpPr>
        <p:grpSpPr bwMode="auto">
          <a:xfrm>
            <a:off x="1350963" y="1395413"/>
            <a:ext cx="1389062" cy="1371600"/>
            <a:chOff x="2496" y="1581"/>
            <a:chExt cx="875" cy="864"/>
          </a:xfrm>
        </p:grpSpPr>
        <p:sp>
          <p:nvSpPr>
            <p:cNvPr id="235524" name="Text Box 4"/>
            <p:cNvSpPr txBox="1">
              <a:spLocks noChangeArrowheads="1"/>
            </p:cNvSpPr>
            <p:nvPr/>
          </p:nvSpPr>
          <p:spPr bwMode="auto">
            <a:xfrm>
              <a:off x="3143" y="1910"/>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35525" name="Text Box 5"/>
            <p:cNvSpPr txBox="1">
              <a:spLocks noChangeArrowheads="1"/>
            </p:cNvSpPr>
            <p:nvPr/>
          </p:nvSpPr>
          <p:spPr bwMode="auto">
            <a:xfrm>
              <a:off x="2754" y="2157"/>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sp>
          <p:nvSpPr>
            <p:cNvPr id="235526" name="Text Box 6"/>
            <p:cNvSpPr txBox="1">
              <a:spLocks noChangeArrowheads="1"/>
            </p:cNvSpPr>
            <p:nvPr/>
          </p:nvSpPr>
          <p:spPr bwMode="auto">
            <a:xfrm>
              <a:off x="2496" y="2006"/>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35527" name="Text Box 7"/>
            <p:cNvSpPr txBox="1">
              <a:spLocks noChangeArrowheads="1"/>
            </p:cNvSpPr>
            <p:nvPr/>
          </p:nvSpPr>
          <p:spPr bwMode="auto">
            <a:xfrm>
              <a:off x="2779" y="1581"/>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grpSp>
          <p:nvGrpSpPr>
            <p:cNvPr id="235528" name="Group 8"/>
            <p:cNvGrpSpPr>
              <a:grpSpLocks/>
            </p:cNvGrpSpPr>
            <p:nvPr/>
          </p:nvGrpSpPr>
          <p:grpSpPr bwMode="auto">
            <a:xfrm>
              <a:off x="2599" y="1848"/>
              <a:ext cx="572" cy="444"/>
              <a:chOff x="621" y="2733"/>
              <a:chExt cx="856" cy="652"/>
            </a:xfrm>
          </p:grpSpPr>
          <p:sp>
            <p:nvSpPr>
              <p:cNvPr id="235529" name="Freeform 9"/>
              <p:cNvSpPr>
                <a:spLocks/>
              </p:cNvSpPr>
              <p:nvPr/>
            </p:nvSpPr>
            <p:spPr bwMode="auto">
              <a:xfrm>
                <a:off x="706" y="2896"/>
                <a:ext cx="600" cy="253"/>
              </a:xfrm>
              <a:custGeom>
                <a:avLst/>
                <a:gdLst>
                  <a:gd name="T0" fmla="*/ 600 w 600"/>
                  <a:gd name="T1" fmla="*/ 76 h 253"/>
                  <a:gd name="T2" fmla="*/ 431 w 600"/>
                  <a:gd name="T3" fmla="*/ 151 h 253"/>
                  <a:gd name="T4" fmla="*/ 261 w 600"/>
                  <a:gd name="T5" fmla="*/ 238 h 253"/>
                  <a:gd name="T6" fmla="*/ 164 w 600"/>
                  <a:gd name="T7" fmla="*/ 240 h 253"/>
                  <a:gd name="T8" fmla="*/ 50 w 600"/>
                  <a:gd name="T9" fmla="*/ 184 h 253"/>
                  <a:gd name="T10" fmla="*/ 3 w 600"/>
                  <a:gd name="T11" fmla="*/ 27 h 253"/>
                  <a:gd name="T12" fmla="*/ 69 w 600"/>
                  <a:gd name="T13" fmla="*/ 21 h 253"/>
                  <a:gd name="T14" fmla="*/ 149 w 600"/>
                  <a:gd name="T15" fmla="*/ 101 h 253"/>
                  <a:gd name="T16" fmla="*/ 282 w 600"/>
                  <a:gd name="T17" fmla="*/ 85 h 253"/>
                  <a:gd name="T18" fmla="*/ 272 w 600"/>
                  <a:gd name="T19" fmla="*/ 162 h 253"/>
                  <a:gd name="T20" fmla="*/ 284 w 600"/>
                  <a:gd name="T21" fmla="*/ 11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253">
                    <a:moveTo>
                      <a:pt x="600" y="76"/>
                    </a:moveTo>
                    <a:cubicBezTo>
                      <a:pt x="544" y="99"/>
                      <a:pt x="488" y="124"/>
                      <a:pt x="431" y="151"/>
                    </a:cubicBezTo>
                    <a:cubicBezTo>
                      <a:pt x="375" y="178"/>
                      <a:pt x="305" y="223"/>
                      <a:pt x="261" y="238"/>
                    </a:cubicBezTo>
                    <a:cubicBezTo>
                      <a:pt x="216" y="253"/>
                      <a:pt x="199" y="249"/>
                      <a:pt x="164" y="240"/>
                    </a:cubicBezTo>
                    <a:cubicBezTo>
                      <a:pt x="129" y="231"/>
                      <a:pt x="76" y="219"/>
                      <a:pt x="50" y="184"/>
                    </a:cubicBezTo>
                    <a:cubicBezTo>
                      <a:pt x="23" y="148"/>
                      <a:pt x="0" y="54"/>
                      <a:pt x="3" y="27"/>
                    </a:cubicBezTo>
                    <a:cubicBezTo>
                      <a:pt x="6" y="0"/>
                      <a:pt x="45" y="9"/>
                      <a:pt x="69" y="21"/>
                    </a:cubicBezTo>
                    <a:cubicBezTo>
                      <a:pt x="93" y="34"/>
                      <a:pt x="113" y="90"/>
                      <a:pt x="149" y="101"/>
                    </a:cubicBezTo>
                    <a:cubicBezTo>
                      <a:pt x="184" y="112"/>
                      <a:pt x="262" y="75"/>
                      <a:pt x="282" y="85"/>
                    </a:cubicBezTo>
                    <a:cubicBezTo>
                      <a:pt x="302" y="95"/>
                      <a:pt x="272" y="158"/>
                      <a:pt x="272" y="162"/>
                    </a:cubicBezTo>
                    <a:cubicBezTo>
                      <a:pt x="272" y="166"/>
                      <a:pt x="282" y="121"/>
                      <a:pt x="284" y="110"/>
                    </a:cubicBezTo>
                  </a:path>
                </a:pathLst>
              </a:custGeom>
              <a:noFill/>
              <a:ln w="127000">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30" name="Freeform 10"/>
              <p:cNvSpPr>
                <a:spLocks/>
              </p:cNvSpPr>
              <p:nvPr/>
            </p:nvSpPr>
            <p:spPr bwMode="auto">
              <a:xfrm>
                <a:off x="990" y="3219"/>
                <a:ext cx="200" cy="137"/>
              </a:xfrm>
              <a:custGeom>
                <a:avLst/>
                <a:gdLst>
                  <a:gd name="T0" fmla="*/ 0 w 200"/>
                  <a:gd name="T1" fmla="*/ 0 h 137"/>
                  <a:gd name="T2" fmla="*/ 136 w 200"/>
                  <a:gd name="T3" fmla="*/ 99 h 137"/>
                  <a:gd name="T4" fmla="*/ 158 w 200"/>
                  <a:gd name="T5" fmla="*/ 123 h 137"/>
                  <a:gd name="T6" fmla="*/ 200 w 200"/>
                  <a:gd name="T7" fmla="*/ 137 h 137"/>
                </a:gdLst>
                <a:ahLst/>
                <a:cxnLst>
                  <a:cxn ang="0">
                    <a:pos x="T0" y="T1"/>
                  </a:cxn>
                  <a:cxn ang="0">
                    <a:pos x="T2" y="T3"/>
                  </a:cxn>
                  <a:cxn ang="0">
                    <a:pos x="T4" y="T5"/>
                  </a:cxn>
                  <a:cxn ang="0">
                    <a:pos x="T6" y="T7"/>
                  </a:cxn>
                </a:cxnLst>
                <a:rect l="0" t="0" r="r" b="b"/>
                <a:pathLst>
                  <a:path w="200" h="137">
                    <a:moveTo>
                      <a:pt x="0" y="0"/>
                    </a:moveTo>
                    <a:cubicBezTo>
                      <a:pt x="52" y="36"/>
                      <a:pt x="110" y="79"/>
                      <a:pt x="136" y="99"/>
                    </a:cubicBezTo>
                    <a:cubicBezTo>
                      <a:pt x="162" y="119"/>
                      <a:pt x="147" y="117"/>
                      <a:pt x="158" y="123"/>
                    </a:cubicBezTo>
                    <a:cubicBezTo>
                      <a:pt x="169" y="129"/>
                      <a:pt x="191" y="134"/>
                      <a:pt x="200" y="137"/>
                    </a:cubicBezTo>
                  </a:path>
                </a:pathLst>
              </a:custGeom>
              <a:noFill/>
              <a:ln w="127000">
                <a:solidFill>
                  <a:srgbClr val="66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31" name="Freeform 11"/>
              <p:cNvSpPr>
                <a:spLocks/>
              </p:cNvSpPr>
              <p:nvPr/>
            </p:nvSpPr>
            <p:spPr bwMode="auto">
              <a:xfrm>
                <a:off x="880" y="2766"/>
                <a:ext cx="528" cy="369"/>
              </a:xfrm>
              <a:custGeom>
                <a:avLst/>
                <a:gdLst>
                  <a:gd name="T0" fmla="*/ 464 w 528"/>
                  <a:gd name="T1" fmla="*/ 358 h 369"/>
                  <a:gd name="T2" fmla="*/ 514 w 528"/>
                  <a:gd name="T3" fmla="*/ 366 h 369"/>
                  <a:gd name="T4" fmla="*/ 378 w 528"/>
                  <a:gd name="T5" fmla="*/ 339 h 369"/>
                  <a:gd name="T6" fmla="*/ 291 w 528"/>
                  <a:gd name="T7" fmla="*/ 203 h 369"/>
                  <a:gd name="T8" fmla="*/ 211 w 528"/>
                  <a:gd name="T9" fmla="*/ 124 h 369"/>
                  <a:gd name="T10" fmla="*/ 136 w 528"/>
                  <a:gd name="T11" fmla="*/ 64 h 369"/>
                  <a:gd name="T12" fmla="*/ 112 w 528"/>
                  <a:gd name="T13" fmla="*/ 4 h 369"/>
                  <a:gd name="T14" fmla="*/ 207 w 528"/>
                  <a:gd name="T15" fmla="*/ 39 h 369"/>
                  <a:gd name="T16" fmla="*/ 254 w 528"/>
                  <a:gd name="T17" fmla="*/ 116 h 369"/>
                  <a:gd name="T18" fmla="*/ 171 w 528"/>
                  <a:gd name="T19" fmla="*/ 138 h 369"/>
                  <a:gd name="T20" fmla="*/ 107 w 528"/>
                  <a:gd name="T21" fmla="*/ 124 h 369"/>
                  <a:gd name="T22" fmla="*/ 0 w 528"/>
                  <a:gd name="T23" fmla="*/ 4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8" h="369">
                    <a:moveTo>
                      <a:pt x="464" y="358"/>
                    </a:moveTo>
                    <a:cubicBezTo>
                      <a:pt x="472" y="359"/>
                      <a:pt x="528" y="369"/>
                      <a:pt x="514" y="366"/>
                    </a:cubicBezTo>
                    <a:cubicBezTo>
                      <a:pt x="500" y="363"/>
                      <a:pt x="415" y="366"/>
                      <a:pt x="378" y="339"/>
                    </a:cubicBezTo>
                    <a:cubicBezTo>
                      <a:pt x="341" y="312"/>
                      <a:pt x="319" y="239"/>
                      <a:pt x="291" y="203"/>
                    </a:cubicBezTo>
                    <a:cubicBezTo>
                      <a:pt x="263" y="168"/>
                      <a:pt x="237" y="147"/>
                      <a:pt x="211" y="124"/>
                    </a:cubicBezTo>
                    <a:cubicBezTo>
                      <a:pt x="185" y="101"/>
                      <a:pt x="152" y="84"/>
                      <a:pt x="136" y="64"/>
                    </a:cubicBezTo>
                    <a:cubicBezTo>
                      <a:pt x="120" y="44"/>
                      <a:pt x="101" y="8"/>
                      <a:pt x="112" y="4"/>
                    </a:cubicBezTo>
                    <a:cubicBezTo>
                      <a:pt x="124" y="0"/>
                      <a:pt x="184" y="20"/>
                      <a:pt x="207" y="39"/>
                    </a:cubicBezTo>
                    <a:cubicBezTo>
                      <a:pt x="231" y="57"/>
                      <a:pt x="260" y="99"/>
                      <a:pt x="254" y="116"/>
                    </a:cubicBezTo>
                    <a:cubicBezTo>
                      <a:pt x="247" y="133"/>
                      <a:pt x="195" y="136"/>
                      <a:pt x="171" y="138"/>
                    </a:cubicBezTo>
                    <a:cubicBezTo>
                      <a:pt x="146" y="139"/>
                      <a:pt x="135" y="139"/>
                      <a:pt x="107" y="124"/>
                    </a:cubicBezTo>
                    <a:cubicBezTo>
                      <a:pt x="78" y="109"/>
                      <a:pt x="39" y="79"/>
                      <a:pt x="0" y="48"/>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32" name="Freeform 12"/>
              <p:cNvSpPr>
                <a:spLocks/>
              </p:cNvSpPr>
              <p:nvPr/>
            </p:nvSpPr>
            <p:spPr bwMode="auto">
              <a:xfrm>
                <a:off x="1126" y="2733"/>
                <a:ext cx="335" cy="193"/>
              </a:xfrm>
              <a:custGeom>
                <a:avLst/>
                <a:gdLst>
                  <a:gd name="T0" fmla="*/ 22 w 335"/>
                  <a:gd name="T1" fmla="*/ 193 h 193"/>
                  <a:gd name="T2" fmla="*/ 23 w 335"/>
                  <a:gd name="T3" fmla="*/ 68 h 193"/>
                  <a:gd name="T4" fmla="*/ 14 w 335"/>
                  <a:gd name="T5" fmla="*/ 27 h 193"/>
                  <a:gd name="T6" fmla="*/ 107 w 335"/>
                  <a:gd name="T7" fmla="*/ 10 h 193"/>
                  <a:gd name="T8" fmla="*/ 248 w 335"/>
                  <a:gd name="T9" fmla="*/ 87 h 193"/>
                  <a:gd name="T10" fmla="*/ 335 w 335"/>
                  <a:gd name="T11" fmla="*/ 182 h 193"/>
                </a:gdLst>
                <a:ahLst/>
                <a:cxnLst>
                  <a:cxn ang="0">
                    <a:pos x="T0" y="T1"/>
                  </a:cxn>
                  <a:cxn ang="0">
                    <a:pos x="T2" y="T3"/>
                  </a:cxn>
                  <a:cxn ang="0">
                    <a:pos x="T4" y="T5"/>
                  </a:cxn>
                  <a:cxn ang="0">
                    <a:pos x="T6" y="T7"/>
                  </a:cxn>
                  <a:cxn ang="0">
                    <a:pos x="T8" y="T9"/>
                  </a:cxn>
                  <a:cxn ang="0">
                    <a:pos x="T10" y="T11"/>
                  </a:cxn>
                </a:cxnLst>
                <a:rect l="0" t="0" r="r" b="b"/>
                <a:pathLst>
                  <a:path w="335" h="193">
                    <a:moveTo>
                      <a:pt x="22" y="193"/>
                    </a:moveTo>
                    <a:cubicBezTo>
                      <a:pt x="22" y="172"/>
                      <a:pt x="24" y="96"/>
                      <a:pt x="23" y="68"/>
                    </a:cubicBezTo>
                    <a:cubicBezTo>
                      <a:pt x="22" y="40"/>
                      <a:pt x="0" y="37"/>
                      <a:pt x="14" y="27"/>
                    </a:cubicBezTo>
                    <a:cubicBezTo>
                      <a:pt x="27" y="17"/>
                      <a:pt x="68" y="0"/>
                      <a:pt x="107" y="10"/>
                    </a:cubicBezTo>
                    <a:cubicBezTo>
                      <a:pt x="145" y="19"/>
                      <a:pt x="210" y="59"/>
                      <a:pt x="248" y="87"/>
                    </a:cubicBezTo>
                    <a:cubicBezTo>
                      <a:pt x="286" y="116"/>
                      <a:pt x="310" y="148"/>
                      <a:pt x="335" y="182"/>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33" name="Freeform 13"/>
              <p:cNvSpPr>
                <a:spLocks/>
              </p:cNvSpPr>
              <p:nvPr/>
            </p:nvSpPr>
            <p:spPr bwMode="auto">
              <a:xfrm>
                <a:off x="1159" y="3100"/>
                <a:ext cx="231" cy="285"/>
              </a:xfrm>
              <a:custGeom>
                <a:avLst/>
                <a:gdLst>
                  <a:gd name="T0" fmla="*/ 207 w 231"/>
                  <a:gd name="T1" fmla="*/ 50 h 285"/>
                  <a:gd name="T2" fmla="*/ 229 w 231"/>
                  <a:gd name="T3" fmla="*/ 4 h 285"/>
                  <a:gd name="T4" fmla="*/ 217 w 231"/>
                  <a:gd name="T5" fmla="*/ 24 h 285"/>
                  <a:gd name="T6" fmla="*/ 152 w 231"/>
                  <a:gd name="T7" fmla="*/ 125 h 285"/>
                  <a:gd name="T8" fmla="*/ 186 w 231"/>
                  <a:gd name="T9" fmla="*/ 178 h 285"/>
                  <a:gd name="T10" fmla="*/ 194 w 231"/>
                  <a:gd name="T11" fmla="*/ 272 h 285"/>
                  <a:gd name="T12" fmla="*/ 59 w 231"/>
                  <a:gd name="T13" fmla="*/ 258 h 285"/>
                  <a:gd name="T14" fmla="*/ 3 w 231"/>
                  <a:gd name="T15" fmla="*/ 256 h 285"/>
                  <a:gd name="T16" fmla="*/ 39 w 231"/>
                  <a:gd name="T17" fmla="*/ 25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85">
                    <a:moveTo>
                      <a:pt x="207" y="50"/>
                    </a:moveTo>
                    <a:cubicBezTo>
                      <a:pt x="211" y="43"/>
                      <a:pt x="227" y="8"/>
                      <a:pt x="229" y="4"/>
                    </a:cubicBezTo>
                    <a:cubicBezTo>
                      <a:pt x="231" y="0"/>
                      <a:pt x="230" y="4"/>
                      <a:pt x="217" y="24"/>
                    </a:cubicBezTo>
                    <a:cubicBezTo>
                      <a:pt x="204" y="44"/>
                      <a:pt x="157" y="99"/>
                      <a:pt x="152" y="125"/>
                    </a:cubicBezTo>
                    <a:cubicBezTo>
                      <a:pt x="147" y="151"/>
                      <a:pt x="179" y="154"/>
                      <a:pt x="186" y="178"/>
                    </a:cubicBezTo>
                    <a:cubicBezTo>
                      <a:pt x="193" y="202"/>
                      <a:pt x="215" y="259"/>
                      <a:pt x="194" y="272"/>
                    </a:cubicBezTo>
                    <a:cubicBezTo>
                      <a:pt x="173" y="285"/>
                      <a:pt x="91" y="261"/>
                      <a:pt x="59" y="258"/>
                    </a:cubicBezTo>
                    <a:cubicBezTo>
                      <a:pt x="27" y="255"/>
                      <a:pt x="6" y="257"/>
                      <a:pt x="3" y="256"/>
                    </a:cubicBezTo>
                    <a:cubicBezTo>
                      <a:pt x="0" y="255"/>
                      <a:pt x="32" y="254"/>
                      <a:pt x="39" y="254"/>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34" name="Freeform 14"/>
              <p:cNvSpPr>
                <a:spLocks/>
              </p:cNvSpPr>
              <p:nvPr/>
            </p:nvSpPr>
            <p:spPr bwMode="auto">
              <a:xfrm>
                <a:off x="621" y="2957"/>
                <a:ext cx="730" cy="386"/>
              </a:xfrm>
              <a:custGeom>
                <a:avLst/>
                <a:gdLst>
                  <a:gd name="T0" fmla="*/ 77 w 730"/>
                  <a:gd name="T1" fmla="*/ 363 h 386"/>
                  <a:gd name="T2" fmla="*/ 41 w 730"/>
                  <a:gd name="T3" fmla="*/ 373 h 386"/>
                  <a:gd name="T4" fmla="*/ 321 w 730"/>
                  <a:gd name="T5" fmla="*/ 286 h 386"/>
                  <a:gd name="T6" fmla="*/ 485 w 730"/>
                  <a:gd name="T7" fmla="*/ 135 h 386"/>
                  <a:gd name="T8" fmla="*/ 594 w 730"/>
                  <a:gd name="T9" fmla="*/ 42 h 386"/>
                  <a:gd name="T10" fmla="*/ 717 w 730"/>
                  <a:gd name="T11" fmla="*/ 5 h 386"/>
                  <a:gd name="T12" fmla="*/ 675 w 730"/>
                  <a:gd name="T13" fmla="*/ 13 h 386"/>
                </a:gdLst>
                <a:ahLst/>
                <a:cxnLst>
                  <a:cxn ang="0">
                    <a:pos x="T0" y="T1"/>
                  </a:cxn>
                  <a:cxn ang="0">
                    <a:pos x="T2" y="T3"/>
                  </a:cxn>
                  <a:cxn ang="0">
                    <a:pos x="T4" y="T5"/>
                  </a:cxn>
                  <a:cxn ang="0">
                    <a:pos x="T6" y="T7"/>
                  </a:cxn>
                  <a:cxn ang="0">
                    <a:pos x="T8" y="T9"/>
                  </a:cxn>
                  <a:cxn ang="0">
                    <a:pos x="T10" y="T11"/>
                  </a:cxn>
                  <a:cxn ang="0">
                    <a:pos x="T12" y="T13"/>
                  </a:cxn>
                </a:cxnLst>
                <a:rect l="0" t="0" r="r" b="b"/>
                <a:pathLst>
                  <a:path w="730" h="386">
                    <a:moveTo>
                      <a:pt x="77" y="363"/>
                    </a:moveTo>
                    <a:cubicBezTo>
                      <a:pt x="71" y="365"/>
                      <a:pt x="0" y="386"/>
                      <a:pt x="41" y="373"/>
                    </a:cubicBezTo>
                    <a:cubicBezTo>
                      <a:pt x="82" y="360"/>
                      <a:pt x="247" y="326"/>
                      <a:pt x="321" y="286"/>
                    </a:cubicBezTo>
                    <a:cubicBezTo>
                      <a:pt x="395" y="246"/>
                      <a:pt x="440" y="175"/>
                      <a:pt x="485" y="135"/>
                    </a:cubicBezTo>
                    <a:cubicBezTo>
                      <a:pt x="530" y="94"/>
                      <a:pt x="555" y="64"/>
                      <a:pt x="594" y="42"/>
                    </a:cubicBezTo>
                    <a:cubicBezTo>
                      <a:pt x="633" y="20"/>
                      <a:pt x="704" y="10"/>
                      <a:pt x="717" y="5"/>
                    </a:cubicBezTo>
                    <a:cubicBezTo>
                      <a:pt x="730" y="0"/>
                      <a:pt x="684" y="11"/>
                      <a:pt x="675" y="13"/>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35" name="Freeform 15"/>
              <p:cNvSpPr>
                <a:spLocks/>
              </p:cNvSpPr>
              <p:nvPr/>
            </p:nvSpPr>
            <p:spPr bwMode="auto">
              <a:xfrm>
                <a:off x="708" y="2745"/>
                <a:ext cx="769" cy="308"/>
              </a:xfrm>
              <a:custGeom>
                <a:avLst/>
                <a:gdLst>
                  <a:gd name="T0" fmla="*/ 730 w 769"/>
                  <a:gd name="T1" fmla="*/ 149 h 308"/>
                  <a:gd name="T2" fmla="*/ 764 w 769"/>
                  <a:gd name="T3" fmla="*/ 161 h 308"/>
                  <a:gd name="T4" fmla="*/ 758 w 769"/>
                  <a:gd name="T5" fmla="*/ 145 h 308"/>
                  <a:gd name="T6" fmla="*/ 716 w 769"/>
                  <a:gd name="T7" fmla="*/ 50 h 308"/>
                  <a:gd name="T8" fmla="*/ 627 w 769"/>
                  <a:gd name="T9" fmla="*/ 1 h 308"/>
                  <a:gd name="T10" fmla="*/ 482 w 769"/>
                  <a:gd name="T11" fmla="*/ 58 h 308"/>
                  <a:gd name="T12" fmla="*/ 298 w 769"/>
                  <a:gd name="T13" fmla="*/ 184 h 308"/>
                  <a:gd name="T14" fmla="*/ 149 w 769"/>
                  <a:gd name="T15" fmla="*/ 292 h 308"/>
                  <a:gd name="T16" fmla="*/ 28 w 769"/>
                  <a:gd name="T17" fmla="*/ 277 h 308"/>
                  <a:gd name="T18" fmla="*/ 3 w 769"/>
                  <a:gd name="T19" fmla="*/ 180 h 308"/>
                  <a:gd name="T20" fmla="*/ 19 w 769"/>
                  <a:gd name="T21" fmla="*/ 83 h 308"/>
                  <a:gd name="T22" fmla="*/ 116 w 769"/>
                  <a:gd name="T23" fmla="*/ 112 h 308"/>
                  <a:gd name="T24" fmla="*/ 150 w 769"/>
                  <a:gd name="T25" fmla="*/ 56 h 308"/>
                  <a:gd name="T26" fmla="*/ 243 w 769"/>
                  <a:gd name="T27" fmla="*/ 21 h 308"/>
                  <a:gd name="T28" fmla="*/ 312 w 769"/>
                  <a:gd name="T29" fmla="*/ 21 h 308"/>
                  <a:gd name="T30" fmla="*/ 322 w 769"/>
                  <a:gd name="T31" fmla="*/ 33 h 308"/>
                  <a:gd name="T32" fmla="*/ 278 w 769"/>
                  <a:gd name="T33" fmla="*/ 1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9" h="308">
                    <a:moveTo>
                      <a:pt x="730" y="149"/>
                    </a:moveTo>
                    <a:cubicBezTo>
                      <a:pt x="736" y="151"/>
                      <a:pt x="759" y="162"/>
                      <a:pt x="764" y="161"/>
                    </a:cubicBezTo>
                    <a:cubicBezTo>
                      <a:pt x="769" y="160"/>
                      <a:pt x="766" y="163"/>
                      <a:pt x="758" y="145"/>
                    </a:cubicBezTo>
                    <a:cubicBezTo>
                      <a:pt x="750" y="127"/>
                      <a:pt x="738" y="74"/>
                      <a:pt x="716" y="50"/>
                    </a:cubicBezTo>
                    <a:cubicBezTo>
                      <a:pt x="694" y="26"/>
                      <a:pt x="666" y="0"/>
                      <a:pt x="627" y="1"/>
                    </a:cubicBezTo>
                    <a:cubicBezTo>
                      <a:pt x="588" y="3"/>
                      <a:pt x="537" y="27"/>
                      <a:pt x="482" y="58"/>
                    </a:cubicBezTo>
                    <a:cubicBezTo>
                      <a:pt x="427" y="88"/>
                      <a:pt x="353" y="145"/>
                      <a:pt x="298" y="184"/>
                    </a:cubicBezTo>
                    <a:cubicBezTo>
                      <a:pt x="242" y="223"/>
                      <a:pt x="193" y="277"/>
                      <a:pt x="149" y="292"/>
                    </a:cubicBezTo>
                    <a:cubicBezTo>
                      <a:pt x="104" y="308"/>
                      <a:pt x="52" y="296"/>
                      <a:pt x="28" y="277"/>
                    </a:cubicBezTo>
                    <a:cubicBezTo>
                      <a:pt x="5" y="258"/>
                      <a:pt x="5" y="212"/>
                      <a:pt x="3" y="180"/>
                    </a:cubicBezTo>
                    <a:cubicBezTo>
                      <a:pt x="1" y="148"/>
                      <a:pt x="0" y="94"/>
                      <a:pt x="19" y="83"/>
                    </a:cubicBezTo>
                    <a:cubicBezTo>
                      <a:pt x="37" y="71"/>
                      <a:pt x="94" y="116"/>
                      <a:pt x="116" y="112"/>
                    </a:cubicBezTo>
                    <a:cubicBezTo>
                      <a:pt x="138" y="107"/>
                      <a:pt x="129" y="71"/>
                      <a:pt x="150" y="56"/>
                    </a:cubicBezTo>
                    <a:cubicBezTo>
                      <a:pt x="172" y="40"/>
                      <a:pt x="216" y="27"/>
                      <a:pt x="243" y="21"/>
                    </a:cubicBezTo>
                    <a:cubicBezTo>
                      <a:pt x="270" y="15"/>
                      <a:pt x="299" y="19"/>
                      <a:pt x="312" y="21"/>
                    </a:cubicBezTo>
                    <a:cubicBezTo>
                      <a:pt x="325" y="23"/>
                      <a:pt x="328" y="34"/>
                      <a:pt x="322" y="33"/>
                    </a:cubicBezTo>
                    <a:cubicBezTo>
                      <a:pt x="316" y="32"/>
                      <a:pt x="287" y="19"/>
                      <a:pt x="278" y="15"/>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235615" name="Group 95"/>
          <p:cNvGrpSpPr>
            <a:grpSpLocks/>
          </p:cNvGrpSpPr>
          <p:nvPr/>
        </p:nvGrpSpPr>
        <p:grpSpPr bwMode="auto">
          <a:xfrm>
            <a:off x="1355725" y="4873625"/>
            <a:ext cx="1398588" cy="1357313"/>
            <a:chOff x="3201" y="951"/>
            <a:chExt cx="881" cy="855"/>
          </a:xfrm>
        </p:grpSpPr>
        <p:sp>
          <p:nvSpPr>
            <p:cNvPr id="235576" name="Text Box 56"/>
            <p:cNvSpPr txBox="1">
              <a:spLocks noChangeArrowheads="1"/>
            </p:cNvSpPr>
            <p:nvPr/>
          </p:nvSpPr>
          <p:spPr bwMode="auto">
            <a:xfrm rot="11400589">
              <a:off x="3201" y="1122"/>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35577" name="Text Box 57"/>
            <p:cNvSpPr txBox="1">
              <a:spLocks noChangeArrowheads="1"/>
            </p:cNvSpPr>
            <p:nvPr/>
          </p:nvSpPr>
          <p:spPr bwMode="auto">
            <a:xfrm rot="11400589">
              <a:off x="3674" y="951"/>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sp>
          <p:nvSpPr>
            <p:cNvPr id="235578" name="Text Box 58"/>
            <p:cNvSpPr txBox="1">
              <a:spLocks noChangeArrowheads="1"/>
            </p:cNvSpPr>
            <p:nvPr/>
          </p:nvSpPr>
          <p:spPr bwMode="auto">
            <a:xfrm rot="11400589">
              <a:off x="3854" y="1140"/>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35579" name="Text Box 59"/>
            <p:cNvSpPr txBox="1">
              <a:spLocks noChangeArrowheads="1"/>
            </p:cNvSpPr>
            <p:nvPr/>
          </p:nvSpPr>
          <p:spPr bwMode="auto">
            <a:xfrm rot="11400589">
              <a:off x="3612" y="1518"/>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spAutoFit/>
            </a:bodyPr>
            <a:lstStyle/>
            <a:p>
              <a:endParaRPr lang="en-US" altLang="en-US" sz="2400" b="1">
                <a:solidFill>
                  <a:srgbClr val="0066CC"/>
                </a:solidFill>
              </a:endParaRPr>
            </a:p>
          </p:txBody>
        </p:sp>
        <p:sp>
          <p:nvSpPr>
            <p:cNvPr id="235581" name="Freeform 61"/>
            <p:cNvSpPr>
              <a:spLocks/>
            </p:cNvSpPr>
            <p:nvPr/>
          </p:nvSpPr>
          <p:spPr bwMode="auto">
            <a:xfrm rot="11400589">
              <a:off x="3506" y="1258"/>
              <a:ext cx="401" cy="172"/>
            </a:xfrm>
            <a:custGeom>
              <a:avLst/>
              <a:gdLst>
                <a:gd name="T0" fmla="*/ 600 w 600"/>
                <a:gd name="T1" fmla="*/ 76 h 253"/>
                <a:gd name="T2" fmla="*/ 431 w 600"/>
                <a:gd name="T3" fmla="*/ 151 h 253"/>
                <a:gd name="T4" fmla="*/ 261 w 600"/>
                <a:gd name="T5" fmla="*/ 238 h 253"/>
                <a:gd name="T6" fmla="*/ 164 w 600"/>
                <a:gd name="T7" fmla="*/ 240 h 253"/>
                <a:gd name="T8" fmla="*/ 50 w 600"/>
                <a:gd name="T9" fmla="*/ 184 h 253"/>
                <a:gd name="T10" fmla="*/ 3 w 600"/>
                <a:gd name="T11" fmla="*/ 27 h 253"/>
                <a:gd name="T12" fmla="*/ 69 w 600"/>
                <a:gd name="T13" fmla="*/ 21 h 253"/>
                <a:gd name="T14" fmla="*/ 149 w 600"/>
                <a:gd name="T15" fmla="*/ 101 h 253"/>
                <a:gd name="T16" fmla="*/ 282 w 600"/>
                <a:gd name="T17" fmla="*/ 85 h 253"/>
                <a:gd name="T18" fmla="*/ 272 w 600"/>
                <a:gd name="T19" fmla="*/ 162 h 253"/>
                <a:gd name="T20" fmla="*/ 284 w 600"/>
                <a:gd name="T21" fmla="*/ 11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253">
                  <a:moveTo>
                    <a:pt x="600" y="76"/>
                  </a:moveTo>
                  <a:cubicBezTo>
                    <a:pt x="544" y="99"/>
                    <a:pt x="488" y="124"/>
                    <a:pt x="431" y="151"/>
                  </a:cubicBezTo>
                  <a:cubicBezTo>
                    <a:pt x="375" y="178"/>
                    <a:pt x="305" y="223"/>
                    <a:pt x="261" y="238"/>
                  </a:cubicBezTo>
                  <a:cubicBezTo>
                    <a:pt x="216" y="253"/>
                    <a:pt x="199" y="249"/>
                    <a:pt x="164" y="240"/>
                  </a:cubicBezTo>
                  <a:cubicBezTo>
                    <a:pt x="129" y="231"/>
                    <a:pt x="76" y="219"/>
                    <a:pt x="50" y="184"/>
                  </a:cubicBezTo>
                  <a:cubicBezTo>
                    <a:pt x="23" y="148"/>
                    <a:pt x="0" y="54"/>
                    <a:pt x="3" y="27"/>
                  </a:cubicBezTo>
                  <a:cubicBezTo>
                    <a:pt x="6" y="0"/>
                    <a:pt x="45" y="9"/>
                    <a:pt x="69" y="21"/>
                  </a:cubicBezTo>
                  <a:cubicBezTo>
                    <a:pt x="93" y="34"/>
                    <a:pt x="113" y="90"/>
                    <a:pt x="149" y="101"/>
                  </a:cubicBezTo>
                  <a:cubicBezTo>
                    <a:pt x="184" y="112"/>
                    <a:pt x="262" y="75"/>
                    <a:pt x="282" y="85"/>
                  </a:cubicBezTo>
                  <a:cubicBezTo>
                    <a:pt x="302" y="95"/>
                    <a:pt x="272" y="158"/>
                    <a:pt x="272" y="162"/>
                  </a:cubicBezTo>
                  <a:cubicBezTo>
                    <a:pt x="272" y="166"/>
                    <a:pt x="282" y="121"/>
                    <a:pt x="284" y="110"/>
                  </a:cubicBezTo>
                </a:path>
              </a:pathLst>
            </a:custGeom>
            <a:noFill/>
            <a:ln w="127000">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82" name="Freeform 62"/>
            <p:cNvSpPr>
              <a:spLocks/>
            </p:cNvSpPr>
            <p:nvPr/>
          </p:nvSpPr>
          <p:spPr bwMode="auto">
            <a:xfrm rot="11400589">
              <a:off x="3616" y="1109"/>
              <a:ext cx="133" cy="93"/>
            </a:xfrm>
            <a:custGeom>
              <a:avLst/>
              <a:gdLst>
                <a:gd name="T0" fmla="*/ 0 w 200"/>
                <a:gd name="T1" fmla="*/ 0 h 137"/>
                <a:gd name="T2" fmla="*/ 136 w 200"/>
                <a:gd name="T3" fmla="*/ 99 h 137"/>
                <a:gd name="T4" fmla="*/ 158 w 200"/>
                <a:gd name="T5" fmla="*/ 123 h 137"/>
                <a:gd name="T6" fmla="*/ 200 w 200"/>
                <a:gd name="T7" fmla="*/ 137 h 137"/>
              </a:gdLst>
              <a:ahLst/>
              <a:cxnLst>
                <a:cxn ang="0">
                  <a:pos x="T0" y="T1"/>
                </a:cxn>
                <a:cxn ang="0">
                  <a:pos x="T2" y="T3"/>
                </a:cxn>
                <a:cxn ang="0">
                  <a:pos x="T4" y="T5"/>
                </a:cxn>
                <a:cxn ang="0">
                  <a:pos x="T6" y="T7"/>
                </a:cxn>
              </a:cxnLst>
              <a:rect l="0" t="0" r="r" b="b"/>
              <a:pathLst>
                <a:path w="200" h="137">
                  <a:moveTo>
                    <a:pt x="0" y="0"/>
                  </a:moveTo>
                  <a:cubicBezTo>
                    <a:pt x="52" y="36"/>
                    <a:pt x="110" y="79"/>
                    <a:pt x="136" y="99"/>
                  </a:cubicBezTo>
                  <a:cubicBezTo>
                    <a:pt x="162" y="119"/>
                    <a:pt x="147" y="117"/>
                    <a:pt x="158" y="123"/>
                  </a:cubicBezTo>
                  <a:cubicBezTo>
                    <a:pt x="169" y="129"/>
                    <a:pt x="191" y="134"/>
                    <a:pt x="200" y="137"/>
                  </a:cubicBezTo>
                </a:path>
              </a:pathLst>
            </a:custGeom>
            <a:noFill/>
            <a:ln w="127000">
              <a:solidFill>
                <a:srgbClr val="66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83" name="Freeform 63"/>
            <p:cNvSpPr>
              <a:spLocks/>
            </p:cNvSpPr>
            <p:nvPr/>
          </p:nvSpPr>
          <p:spPr bwMode="auto">
            <a:xfrm rot="11400589">
              <a:off x="3431" y="1250"/>
              <a:ext cx="353" cy="252"/>
            </a:xfrm>
            <a:custGeom>
              <a:avLst/>
              <a:gdLst>
                <a:gd name="T0" fmla="*/ 464 w 528"/>
                <a:gd name="T1" fmla="*/ 358 h 369"/>
                <a:gd name="T2" fmla="*/ 514 w 528"/>
                <a:gd name="T3" fmla="*/ 366 h 369"/>
                <a:gd name="T4" fmla="*/ 378 w 528"/>
                <a:gd name="T5" fmla="*/ 339 h 369"/>
                <a:gd name="T6" fmla="*/ 291 w 528"/>
                <a:gd name="T7" fmla="*/ 203 h 369"/>
                <a:gd name="T8" fmla="*/ 211 w 528"/>
                <a:gd name="T9" fmla="*/ 124 h 369"/>
                <a:gd name="T10" fmla="*/ 136 w 528"/>
                <a:gd name="T11" fmla="*/ 64 h 369"/>
                <a:gd name="T12" fmla="*/ 112 w 528"/>
                <a:gd name="T13" fmla="*/ 4 h 369"/>
                <a:gd name="T14" fmla="*/ 207 w 528"/>
                <a:gd name="T15" fmla="*/ 39 h 369"/>
                <a:gd name="T16" fmla="*/ 254 w 528"/>
                <a:gd name="T17" fmla="*/ 116 h 369"/>
                <a:gd name="T18" fmla="*/ 171 w 528"/>
                <a:gd name="T19" fmla="*/ 138 h 369"/>
                <a:gd name="T20" fmla="*/ 107 w 528"/>
                <a:gd name="T21" fmla="*/ 124 h 369"/>
                <a:gd name="T22" fmla="*/ 0 w 528"/>
                <a:gd name="T23" fmla="*/ 4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8" h="369">
                  <a:moveTo>
                    <a:pt x="464" y="358"/>
                  </a:moveTo>
                  <a:cubicBezTo>
                    <a:pt x="472" y="359"/>
                    <a:pt x="528" y="369"/>
                    <a:pt x="514" y="366"/>
                  </a:cubicBezTo>
                  <a:cubicBezTo>
                    <a:pt x="500" y="363"/>
                    <a:pt x="415" y="366"/>
                    <a:pt x="378" y="339"/>
                  </a:cubicBezTo>
                  <a:cubicBezTo>
                    <a:pt x="341" y="312"/>
                    <a:pt x="319" y="239"/>
                    <a:pt x="291" y="203"/>
                  </a:cubicBezTo>
                  <a:cubicBezTo>
                    <a:pt x="263" y="168"/>
                    <a:pt x="237" y="147"/>
                    <a:pt x="211" y="124"/>
                  </a:cubicBezTo>
                  <a:cubicBezTo>
                    <a:pt x="185" y="101"/>
                    <a:pt x="152" y="84"/>
                    <a:pt x="136" y="64"/>
                  </a:cubicBezTo>
                  <a:cubicBezTo>
                    <a:pt x="120" y="44"/>
                    <a:pt x="101" y="8"/>
                    <a:pt x="112" y="4"/>
                  </a:cubicBezTo>
                  <a:cubicBezTo>
                    <a:pt x="124" y="0"/>
                    <a:pt x="184" y="20"/>
                    <a:pt x="207" y="39"/>
                  </a:cubicBezTo>
                  <a:cubicBezTo>
                    <a:pt x="231" y="57"/>
                    <a:pt x="260" y="99"/>
                    <a:pt x="254" y="116"/>
                  </a:cubicBezTo>
                  <a:cubicBezTo>
                    <a:pt x="247" y="133"/>
                    <a:pt x="195" y="136"/>
                    <a:pt x="171" y="138"/>
                  </a:cubicBezTo>
                  <a:cubicBezTo>
                    <a:pt x="146" y="139"/>
                    <a:pt x="135" y="139"/>
                    <a:pt x="107" y="124"/>
                  </a:cubicBezTo>
                  <a:cubicBezTo>
                    <a:pt x="78" y="109"/>
                    <a:pt x="39" y="79"/>
                    <a:pt x="0" y="48"/>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84" name="Freeform 64"/>
            <p:cNvSpPr>
              <a:spLocks/>
            </p:cNvSpPr>
            <p:nvPr/>
          </p:nvSpPr>
          <p:spPr bwMode="auto">
            <a:xfrm rot="11400589">
              <a:off x="3384" y="1374"/>
              <a:ext cx="224" cy="131"/>
            </a:xfrm>
            <a:custGeom>
              <a:avLst/>
              <a:gdLst>
                <a:gd name="T0" fmla="*/ 22 w 335"/>
                <a:gd name="T1" fmla="*/ 193 h 193"/>
                <a:gd name="T2" fmla="*/ 23 w 335"/>
                <a:gd name="T3" fmla="*/ 68 h 193"/>
                <a:gd name="T4" fmla="*/ 14 w 335"/>
                <a:gd name="T5" fmla="*/ 27 h 193"/>
                <a:gd name="T6" fmla="*/ 107 w 335"/>
                <a:gd name="T7" fmla="*/ 10 h 193"/>
                <a:gd name="T8" fmla="*/ 248 w 335"/>
                <a:gd name="T9" fmla="*/ 87 h 193"/>
                <a:gd name="T10" fmla="*/ 335 w 335"/>
                <a:gd name="T11" fmla="*/ 182 h 193"/>
              </a:gdLst>
              <a:ahLst/>
              <a:cxnLst>
                <a:cxn ang="0">
                  <a:pos x="T0" y="T1"/>
                </a:cxn>
                <a:cxn ang="0">
                  <a:pos x="T2" y="T3"/>
                </a:cxn>
                <a:cxn ang="0">
                  <a:pos x="T4" y="T5"/>
                </a:cxn>
                <a:cxn ang="0">
                  <a:pos x="T6" y="T7"/>
                </a:cxn>
                <a:cxn ang="0">
                  <a:pos x="T8" y="T9"/>
                </a:cxn>
                <a:cxn ang="0">
                  <a:pos x="T10" y="T11"/>
                </a:cxn>
              </a:cxnLst>
              <a:rect l="0" t="0" r="r" b="b"/>
              <a:pathLst>
                <a:path w="335" h="193">
                  <a:moveTo>
                    <a:pt x="22" y="193"/>
                  </a:moveTo>
                  <a:cubicBezTo>
                    <a:pt x="22" y="172"/>
                    <a:pt x="24" y="96"/>
                    <a:pt x="23" y="68"/>
                  </a:cubicBezTo>
                  <a:cubicBezTo>
                    <a:pt x="22" y="40"/>
                    <a:pt x="0" y="37"/>
                    <a:pt x="14" y="27"/>
                  </a:cubicBezTo>
                  <a:cubicBezTo>
                    <a:pt x="27" y="17"/>
                    <a:pt x="68" y="0"/>
                    <a:pt x="107" y="10"/>
                  </a:cubicBezTo>
                  <a:cubicBezTo>
                    <a:pt x="145" y="19"/>
                    <a:pt x="210" y="59"/>
                    <a:pt x="248" y="87"/>
                  </a:cubicBezTo>
                  <a:cubicBezTo>
                    <a:pt x="286" y="116"/>
                    <a:pt x="310" y="148"/>
                    <a:pt x="335" y="182"/>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85" name="Freeform 65"/>
            <p:cNvSpPr>
              <a:spLocks/>
            </p:cNvSpPr>
            <p:nvPr/>
          </p:nvSpPr>
          <p:spPr bwMode="auto">
            <a:xfrm>
              <a:off x="3415" y="1033"/>
              <a:ext cx="231" cy="217"/>
            </a:xfrm>
            <a:custGeom>
              <a:avLst/>
              <a:gdLst>
                <a:gd name="T0" fmla="*/ 70 w 231"/>
                <a:gd name="T1" fmla="*/ 183 h 217"/>
                <a:gd name="T2" fmla="*/ 50 w 231"/>
                <a:gd name="T3" fmla="*/ 211 h 217"/>
                <a:gd name="T4" fmla="*/ 60 w 231"/>
                <a:gd name="T5" fmla="*/ 199 h 217"/>
                <a:gd name="T6" fmla="*/ 20 w 231"/>
                <a:gd name="T7" fmla="*/ 101 h 217"/>
                <a:gd name="T8" fmla="*/ 14 w 231"/>
                <a:gd name="T9" fmla="*/ 11 h 217"/>
                <a:gd name="T10" fmla="*/ 106 w 231"/>
                <a:gd name="T11" fmla="*/ 36 h 217"/>
                <a:gd name="T12" fmla="*/ 193 w 231"/>
                <a:gd name="T13" fmla="*/ 60 h 217"/>
                <a:gd name="T14" fmla="*/ 229 w 231"/>
                <a:gd name="T15" fmla="*/ 69 h 217"/>
                <a:gd name="T16" fmla="*/ 205 w 231"/>
                <a:gd name="T17" fmla="*/ 6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17">
                  <a:moveTo>
                    <a:pt x="70" y="183"/>
                  </a:moveTo>
                  <a:cubicBezTo>
                    <a:pt x="67" y="187"/>
                    <a:pt x="53" y="209"/>
                    <a:pt x="50" y="211"/>
                  </a:cubicBezTo>
                  <a:cubicBezTo>
                    <a:pt x="49" y="214"/>
                    <a:pt x="65" y="217"/>
                    <a:pt x="60" y="199"/>
                  </a:cubicBezTo>
                  <a:cubicBezTo>
                    <a:pt x="55" y="181"/>
                    <a:pt x="28" y="132"/>
                    <a:pt x="20" y="101"/>
                  </a:cubicBezTo>
                  <a:cubicBezTo>
                    <a:pt x="12" y="70"/>
                    <a:pt x="0" y="22"/>
                    <a:pt x="14" y="11"/>
                  </a:cubicBezTo>
                  <a:cubicBezTo>
                    <a:pt x="28" y="0"/>
                    <a:pt x="76" y="28"/>
                    <a:pt x="106" y="36"/>
                  </a:cubicBezTo>
                  <a:cubicBezTo>
                    <a:pt x="136" y="44"/>
                    <a:pt x="171" y="55"/>
                    <a:pt x="193" y="60"/>
                  </a:cubicBezTo>
                  <a:cubicBezTo>
                    <a:pt x="213" y="66"/>
                    <a:pt x="227" y="67"/>
                    <a:pt x="229" y="69"/>
                  </a:cubicBezTo>
                  <a:cubicBezTo>
                    <a:pt x="231" y="69"/>
                    <a:pt x="210" y="66"/>
                    <a:pt x="205" y="66"/>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86" name="Freeform 66"/>
            <p:cNvSpPr>
              <a:spLocks/>
            </p:cNvSpPr>
            <p:nvPr/>
          </p:nvSpPr>
          <p:spPr bwMode="auto">
            <a:xfrm>
              <a:off x="3472" y="1138"/>
              <a:ext cx="532" cy="216"/>
            </a:xfrm>
            <a:custGeom>
              <a:avLst/>
              <a:gdLst>
                <a:gd name="T0" fmla="*/ 474 w 532"/>
                <a:gd name="T1" fmla="*/ 43 h 216"/>
                <a:gd name="T2" fmla="*/ 498 w 532"/>
                <a:gd name="T3" fmla="*/ 40 h 216"/>
                <a:gd name="T4" fmla="*/ 269 w 532"/>
                <a:gd name="T5" fmla="*/ 8 h 216"/>
                <a:gd name="T6" fmla="*/ 134 w 532"/>
                <a:gd name="T7" fmla="*/ 89 h 216"/>
                <a:gd name="T8" fmla="*/ 95 w 532"/>
                <a:gd name="T9" fmla="*/ 196 h 216"/>
                <a:gd name="T10" fmla="*/ 10 w 532"/>
                <a:gd name="T11" fmla="*/ 208 h 216"/>
                <a:gd name="T12" fmla="*/ 38 w 532"/>
                <a:gd name="T13" fmla="*/ 207 h 216"/>
              </a:gdLst>
              <a:ahLst/>
              <a:cxnLst>
                <a:cxn ang="0">
                  <a:pos x="T0" y="T1"/>
                </a:cxn>
                <a:cxn ang="0">
                  <a:pos x="T2" y="T3"/>
                </a:cxn>
                <a:cxn ang="0">
                  <a:pos x="T4" y="T5"/>
                </a:cxn>
                <a:cxn ang="0">
                  <a:pos x="T6" y="T7"/>
                </a:cxn>
                <a:cxn ang="0">
                  <a:pos x="T8" y="T9"/>
                </a:cxn>
                <a:cxn ang="0">
                  <a:pos x="T10" y="T11"/>
                </a:cxn>
                <a:cxn ang="0">
                  <a:pos x="T12" y="T13"/>
                </a:cxn>
              </a:cxnLst>
              <a:rect l="0" t="0" r="r" b="b"/>
              <a:pathLst>
                <a:path w="532" h="216">
                  <a:moveTo>
                    <a:pt x="474" y="43"/>
                  </a:moveTo>
                  <a:cubicBezTo>
                    <a:pt x="478" y="42"/>
                    <a:pt x="532" y="46"/>
                    <a:pt x="498" y="40"/>
                  </a:cubicBezTo>
                  <a:cubicBezTo>
                    <a:pt x="464" y="34"/>
                    <a:pt x="330" y="0"/>
                    <a:pt x="269" y="8"/>
                  </a:cubicBezTo>
                  <a:cubicBezTo>
                    <a:pt x="208" y="16"/>
                    <a:pt x="163" y="58"/>
                    <a:pt x="134" y="89"/>
                  </a:cubicBezTo>
                  <a:cubicBezTo>
                    <a:pt x="105" y="120"/>
                    <a:pt x="116" y="176"/>
                    <a:pt x="95" y="196"/>
                  </a:cubicBezTo>
                  <a:cubicBezTo>
                    <a:pt x="74" y="216"/>
                    <a:pt x="18" y="205"/>
                    <a:pt x="10" y="208"/>
                  </a:cubicBezTo>
                  <a:cubicBezTo>
                    <a:pt x="0" y="209"/>
                    <a:pt x="32" y="208"/>
                    <a:pt x="38" y="207"/>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87" name="Freeform 67"/>
            <p:cNvSpPr>
              <a:spLocks/>
            </p:cNvSpPr>
            <p:nvPr/>
          </p:nvSpPr>
          <p:spPr bwMode="auto">
            <a:xfrm>
              <a:off x="3389" y="1253"/>
              <a:ext cx="537" cy="272"/>
            </a:xfrm>
            <a:custGeom>
              <a:avLst/>
              <a:gdLst>
                <a:gd name="T0" fmla="*/ 24 w 537"/>
                <a:gd name="T1" fmla="*/ 126 h 272"/>
                <a:gd name="T2" fmla="*/ 3 w 537"/>
                <a:gd name="T3" fmla="*/ 114 h 272"/>
                <a:gd name="T4" fmla="*/ 5 w 537"/>
                <a:gd name="T5" fmla="*/ 126 h 272"/>
                <a:gd name="T6" fmla="*/ 22 w 537"/>
                <a:gd name="T7" fmla="*/ 195 h 272"/>
                <a:gd name="T8" fmla="*/ 75 w 537"/>
                <a:gd name="T9" fmla="*/ 238 h 272"/>
                <a:gd name="T10" fmla="*/ 177 w 537"/>
                <a:gd name="T11" fmla="*/ 216 h 272"/>
                <a:gd name="T12" fmla="*/ 313 w 537"/>
                <a:gd name="T13" fmla="*/ 154 h 272"/>
                <a:gd name="T14" fmla="*/ 385 w 537"/>
                <a:gd name="T15" fmla="*/ 37 h 272"/>
                <a:gd name="T16" fmla="*/ 517 w 537"/>
                <a:gd name="T17" fmla="*/ 25 h 272"/>
                <a:gd name="T18" fmla="*/ 507 w 537"/>
                <a:gd name="T19" fmla="*/ 190 h 272"/>
                <a:gd name="T20" fmla="*/ 484 w 537"/>
                <a:gd name="T21" fmla="*/ 253 h 272"/>
                <a:gd name="T22" fmla="*/ 421 w 537"/>
                <a:gd name="T23" fmla="*/ 178 h 272"/>
                <a:gd name="T24" fmla="*/ 395 w 537"/>
                <a:gd name="T25" fmla="*/ 257 h 272"/>
                <a:gd name="T26" fmla="*/ 330 w 537"/>
                <a:gd name="T27" fmla="*/ 270 h 272"/>
                <a:gd name="T28" fmla="*/ 284 w 537"/>
                <a:gd name="T29" fmla="*/ 261 h 272"/>
                <a:gd name="T30" fmla="*/ 280 w 537"/>
                <a:gd name="T31" fmla="*/ 252 h 272"/>
                <a:gd name="T32" fmla="*/ 306 w 537"/>
                <a:gd name="T33" fmla="*/ 269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7" h="272">
                  <a:moveTo>
                    <a:pt x="24" y="126"/>
                  </a:moveTo>
                  <a:cubicBezTo>
                    <a:pt x="21" y="125"/>
                    <a:pt x="7" y="115"/>
                    <a:pt x="3" y="114"/>
                  </a:cubicBezTo>
                  <a:cubicBezTo>
                    <a:pt x="0" y="115"/>
                    <a:pt x="2" y="113"/>
                    <a:pt x="5" y="126"/>
                  </a:cubicBezTo>
                  <a:cubicBezTo>
                    <a:pt x="9" y="139"/>
                    <a:pt x="11" y="177"/>
                    <a:pt x="22" y="195"/>
                  </a:cubicBezTo>
                  <a:cubicBezTo>
                    <a:pt x="34" y="213"/>
                    <a:pt x="49" y="234"/>
                    <a:pt x="75" y="238"/>
                  </a:cubicBezTo>
                  <a:cubicBezTo>
                    <a:pt x="101" y="241"/>
                    <a:pt x="137" y="231"/>
                    <a:pt x="177" y="216"/>
                  </a:cubicBezTo>
                  <a:cubicBezTo>
                    <a:pt x="217" y="203"/>
                    <a:pt x="278" y="184"/>
                    <a:pt x="313" y="154"/>
                  </a:cubicBezTo>
                  <a:cubicBezTo>
                    <a:pt x="348" y="124"/>
                    <a:pt x="351" y="58"/>
                    <a:pt x="385" y="37"/>
                  </a:cubicBezTo>
                  <a:cubicBezTo>
                    <a:pt x="419" y="16"/>
                    <a:pt x="497" y="0"/>
                    <a:pt x="517" y="25"/>
                  </a:cubicBezTo>
                  <a:cubicBezTo>
                    <a:pt x="537" y="50"/>
                    <a:pt x="513" y="152"/>
                    <a:pt x="507" y="190"/>
                  </a:cubicBezTo>
                  <a:cubicBezTo>
                    <a:pt x="501" y="228"/>
                    <a:pt x="498" y="255"/>
                    <a:pt x="484" y="253"/>
                  </a:cubicBezTo>
                  <a:cubicBezTo>
                    <a:pt x="470" y="251"/>
                    <a:pt x="436" y="177"/>
                    <a:pt x="421" y="178"/>
                  </a:cubicBezTo>
                  <a:cubicBezTo>
                    <a:pt x="406" y="179"/>
                    <a:pt x="410" y="242"/>
                    <a:pt x="395" y="257"/>
                  </a:cubicBezTo>
                  <a:cubicBezTo>
                    <a:pt x="380" y="272"/>
                    <a:pt x="349" y="269"/>
                    <a:pt x="330" y="270"/>
                  </a:cubicBezTo>
                  <a:cubicBezTo>
                    <a:pt x="312" y="270"/>
                    <a:pt x="293" y="264"/>
                    <a:pt x="284" y="261"/>
                  </a:cubicBezTo>
                  <a:cubicBezTo>
                    <a:pt x="276" y="258"/>
                    <a:pt x="276" y="251"/>
                    <a:pt x="280" y="252"/>
                  </a:cubicBezTo>
                  <a:cubicBezTo>
                    <a:pt x="283" y="253"/>
                    <a:pt x="301" y="265"/>
                    <a:pt x="306" y="269"/>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35614" name="Group 94"/>
          <p:cNvGrpSpPr>
            <a:grpSpLocks/>
          </p:cNvGrpSpPr>
          <p:nvPr/>
        </p:nvGrpSpPr>
        <p:grpSpPr bwMode="auto">
          <a:xfrm rot="-4151903">
            <a:off x="1150938" y="2870200"/>
            <a:ext cx="1831975" cy="2060575"/>
            <a:chOff x="1296" y="1703"/>
            <a:chExt cx="1154" cy="1298"/>
          </a:xfrm>
        </p:grpSpPr>
        <p:grpSp>
          <p:nvGrpSpPr>
            <p:cNvPr id="235562" name="Group 42"/>
            <p:cNvGrpSpPr>
              <a:grpSpLocks/>
            </p:cNvGrpSpPr>
            <p:nvPr/>
          </p:nvGrpSpPr>
          <p:grpSpPr bwMode="auto">
            <a:xfrm rot="2130962">
              <a:off x="1575" y="2137"/>
              <a:ext cx="875" cy="864"/>
              <a:chOff x="2496" y="1581"/>
              <a:chExt cx="875" cy="864"/>
            </a:xfrm>
          </p:grpSpPr>
          <p:sp>
            <p:nvSpPr>
              <p:cNvPr id="235563" name="Text Box 43"/>
              <p:cNvSpPr txBox="1">
                <a:spLocks noChangeArrowheads="1"/>
              </p:cNvSpPr>
              <p:nvPr/>
            </p:nvSpPr>
            <p:spPr bwMode="auto">
              <a:xfrm>
                <a:off x="3143" y="1910"/>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35564" name="Text Box 44"/>
              <p:cNvSpPr txBox="1">
                <a:spLocks noChangeArrowheads="1"/>
              </p:cNvSpPr>
              <p:nvPr/>
            </p:nvSpPr>
            <p:spPr bwMode="auto">
              <a:xfrm>
                <a:off x="2754" y="2157"/>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sp>
            <p:nvSpPr>
              <p:cNvPr id="235565" name="Text Box 45"/>
              <p:cNvSpPr txBox="1">
                <a:spLocks noChangeArrowheads="1"/>
              </p:cNvSpPr>
              <p:nvPr/>
            </p:nvSpPr>
            <p:spPr bwMode="auto">
              <a:xfrm>
                <a:off x="2496" y="2006"/>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35566" name="Text Box 46"/>
              <p:cNvSpPr txBox="1">
                <a:spLocks noChangeArrowheads="1"/>
              </p:cNvSpPr>
              <p:nvPr/>
            </p:nvSpPr>
            <p:spPr bwMode="auto">
              <a:xfrm>
                <a:off x="2779" y="1581"/>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grpSp>
            <p:nvGrpSpPr>
              <p:cNvPr id="235567" name="Group 47"/>
              <p:cNvGrpSpPr>
                <a:grpSpLocks/>
              </p:cNvGrpSpPr>
              <p:nvPr/>
            </p:nvGrpSpPr>
            <p:grpSpPr bwMode="auto">
              <a:xfrm>
                <a:off x="2599" y="1848"/>
                <a:ext cx="572" cy="444"/>
                <a:chOff x="621" y="2733"/>
                <a:chExt cx="856" cy="652"/>
              </a:xfrm>
            </p:grpSpPr>
            <p:sp>
              <p:nvSpPr>
                <p:cNvPr id="235568" name="Freeform 48"/>
                <p:cNvSpPr>
                  <a:spLocks/>
                </p:cNvSpPr>
                <p:nvPr/>
              </p:nvSpPr>
              <p:spPr bwMode="auto">
                <a:xfrm>
                  <a:off x="706" y="2896"/>
                  <a:ext cx="600" cy="253"/>
                </a:xfrm>
                <a:custGeom>
                  <a:avLst/>
                  <a:gdLst>
                    <a:gd name="T0" fmla="*/ 600 w 600"/>
                    <a:gd name="T1" fmla="*/ 76 h 253"/>
                    <a:gd name="T2" fmla="*/ 431 w 600"/>
                    <a:gd name="T3" fmla="*/ 151 h 253"/>
                    <a:gd name="T4" fmla="*/ 261 w 600"/>
                    <a:gd name="T5" fmla="*/ 238 h 253"/>
                    <a:gd name="T6" fmla="*/ 164 w 600"/>
                    <a:gd name="T7" fmla="*/ 240 h 253"/>
                    <a:gd name="T8" fmla="*/ 50 w 600"/>
                    <a:gd name="T9" fmla="*/ 184 h 253"/>
                    <a:gd name="T10" fmla="*/ 3 w 600"/>
                    <a:gd name="T11" fmla="*/ 27 h 253"/>
                    <a:gd name="T12" fmla="*/ 69 w 600"/>
                    <a:gd name="T13" fmla="*/ 21 h 253"/>
                    <a:gd name="T14" fmla="*/ 149 w 600"/>
                    <a:gd name="T15" fmla="*/ 101 h 253"/>
                    <a:gd name="T16" fmla="*/ 282 w 600"/>
                    <a:gd name="T17" fmla="*/ 85 h 253"/>
                    <a:gd name="T18" fmla="*/ 272 w 600"/>
                    <a:gd name="T19" fmla="*/ 162 h 253"/>
                    <a:gd name="T20" fmla="*/ 284 w 600"/>
                    <a:gd name="T21" fmla="*/ 11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253">
                      <a:moveTo>
                        <a:pt x="600" y="76"/>
                      </a:moveTo>
                      <a:cubicBezTo>
                        <a:pt x="544" y="99"/>
                        <a:pt x="488" y="124"/>
                        <a:pt x="431" y="151"/>
                      </a:cubicBezTo>
                      <a:cubicBezTo>
                        <a:pt x="375" y="178"/>
                        <a:pt x="305" y="223"/>
                        <a:pt x="261" y="238"/>
                      </a:cubicBezTo>
                      <a:cubicBezTo>
                        <a:pt x="216" y="253"/>
                        <a:pt x="199" y="249"/>
                        <a:pt x="164" y="240"/>
                      </a:cubicBezTo>
                      <a:cubicBezTo>
                        <a:pt x="129" y="231"/>
                        <a:pt x="76" y="219"/>
                        <a:pt x="50" y="184"/>
                      </a:cubicBezTo>
                      <a:cubicBezTo>
                        <a:pt x="23" y="148"/>
                        <a:pt x="0" y="54"/>
                        <a:pt x="3" y="27"/>
                      </a:cubicBezTo>
                      <a:cubicBezTo>
                        <a:pt x="6" y="0"/>
                        <a:pt x="45" y="9"/>
                        <a:pt x="69" y="21"/>
                      </a:cubicBezTo>
                      <a:cubicBezTo>
                        <a:pt x="93" y="34"/>
                        <a:pt x="113" y="90"/>
                        <a:pt x="149" y="101"/>
                      </a:cubicBezTo>
                      <a:cubicBezTo>
                        <a:pt x="184" y="112"/>
                        <a:pt x="262" y="75"/>
                        <a:pt x="282" y="85"/>
                      </a:cubicBezTo>
                      <a:cubicBezTo>
                        <a:pt x="302" y="95"/>
                        <a:pt x="272" y="158"/>
                        <a:pt x="272" y="162"/>
                      </a:cubicBezTo>
                      <a:cubicBezTo>
                        <a:pt x="272" y="166"/>
                        <a:pt x="282" y="121"/>
                        <a:pt x="284" y="110"/>
                      </a:cubicBezTo>
                    </a:path>
                  </a:pathLst>
                </a:custGeom>
                <a:noFill/>
                <a:ln w="127000">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69" name="Freeform 49"/>
                <p:cNvSpPr>
                  <a:spLocks/>
                </p:cNvSpPr>
                <p:nvPr/>
              </p:nvSpPr>
              <p:spPr bwMode="auto">
                <a:xfrm>
                  <a:off x="990" y="3219"/>
                  <a:ext cx="200" cy="137"/>
                </a:xfrm>
                <a:custGeom>
                  <a:avLst/>
                  <a:gdLst>
                    <a:gd name="T0" fmla="*/ 0 w 200"/>
                    <a:gd name="T1" fmla="*/ 0 h 137"/>
                    <a:gd name="T2" fmla="*/ 136 w 200"/>
                    <a:gd name="T3" fmla="*/ 99 h 137"/>
                    <a:gd name="T4" fmla="*/ 158 w 200"/>
                    <a:gd name="T5" fmla="*/ 123 h 137"/>
                    <a:gd name="T6" fmla="*/ 200 w 200"/>
                    <a:gd name="T7" fmla="*/ 137 h 137"/>
                  </a:gdLst>
                  <a:ahLst/>
                  <a:cxnLst>
                    <a:cxn ang="0">
                      <a:pos x="T0" y="T1"/>
                    </a:cxn>
                    <a:cxn ang="0">
                      <a:pos x="T2" y="T3"/>
                    </a:cxn>
                    <a:cxn ang="0">
                      <a:pos x="T4" y="T5"/>
                    </a:cxn>
                    <a:cxn ang="0">
                      <a:pos x="T6" y="T7"/>
                    </a:cxn>
                  </a:cxnLst>
                  <a:rect l="0" t="0" r="r" b="b"/>
                  <a:pathLst>
                    <a:path w="200" h="137">
                      <a:moveTo>
                        <a:pt x="0" y="0"/>
                      </a:moveTo>
                      <a:cubicBezTo>
                        <a:pt x="52" y="36"/>
                        <a:pt x="110" y="79"/>
                        <a:pt x="136" y="99"/>
                      </a:cubicBezTo>
                      <a:cubicBezTo>
                        <a:pt x="162" y="119"/>
                        <a:pt x="147" y="117"/>
                        <a:pt x="158" y="123"/>
                      </a:cubicBezTo>
                      <a:cubicBezTo>
                        <a:pt x="169" y="129"/>
                        <a:pt x="191" y="134"/>
                        <a:pt x="200" y="137"/>
                      </a:cubicBezTo>
                    </a:path>
                  </a:pathLst>
                </a:custGeom>
                <a:noFill/>
                <a:ln w="127000">
                  <a:solidFill>
                    <a:srgbClr val="66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70" name="Freeform 50"/>
                <p:cNvSpPr>
                  <a:spLocks/>
                </p:cNvSpPr>
                <p:nvPr/>
              </p:nvSpPr>
              <p:spPr bwMode="auto">
                <a:xfrm>
                  <a:off x="880" y="2766"/>
                  <a:ext cx="528" cy="369"/>
                </a:xfrm>
                <a:custGeom>
                  <a:avLst/>
                  <a:gdLst>
                    <a:gd name="T0" fmla="*/ 464 w 528"/>
                    <a:gd name="T1" fmla="*/ 358 h 369"/>
                    <a:gd name="T2" fmla="*/ 514 w 528"/>
                    <a:gd name="T3" fmla="*/ 366 h 369"/>
                    <a:gd name="T4" fmla="*/ 378 w 528"/>
                    <a:gd name="T5" fmla="*/ 339 h 369"/>
                    <a:gd name="T6" fmla="*/ 291 w 528"/>
                    <a:gd name="T7" fmla="*/ 203 h 369"/>
                    <a:gd name="T8" fmla="*/ 211 w 528"/>
                    <a:gd name="T9" fmla="*/ 124 h 369"/>
                    <a:gd name="T10" fmla="*/ 136 w 528"/>
                    <a:gd name="T11" fmla="*/ 64 h 369"/>
                    <a:gd name="T12" fmla="*/ 112 w 528"/>
                    <a:gd name="T13" fmla="*/ 4 h 369"/>
                    <a:gd name="T14" fmla="*/ 207 w 528"/>
                    <a:gd name="T15" fmla="*/ 39 h 369"/>
                    <a:gd name="T16" fmla="*/ 254 w 528"/>
                    <a:gd name="T17" fmla="*/ 116 h 369"/>
                    <a:gd name="T18" fmla="*/ 171 w 528"/>
                    <a:gd name="T19" fmla="*/ 138 h 369"/>
                    <a:gd name="T20" fmla="*/ 107 w 528"/>
                    <a:gd name="T21" fmla="*/ 124 h 369"/>
                    <a:gd name="T22" fmla="*/ 0 w 528"/>
                    <a:gd name="T23" fmla="*/ 4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8" h="369">
                      <a:moveTo>
                        <a:pt x="464" y="358"/>
                      </a:moveTo>
                      <a:cubicBezTo>
                        <a:pt x="472" y="359"/>
                        <a:pt x="528" y="369"/>
                        <a:pt x="514" y="366"/>
                      </a:cubicBezTo>
                      <a:cubicBezTo>
                        <a:pt x="500" y="363"/>
                        <a:pt x="415" y="366"/>
                        <a:pt x="378" y="339"/>
                      </a:cubicBezTo>
                      <a:cubicBezTo>
                        <a:pt x="341" y="312"/>
                        <a:pt x="319" y="239"/>
                        <a:pt x="291" y="203"/>
                      </a:cubicBezTo>
                      <a:cubicBezTo>
                        <a:pt x="263" y="168"/>
                        <a:pt x="237" y="147"/>
                        <a:pt x="211" y="124"/>
                      </a:cubicBezTo>
                      <a:cubicBezTo>
                        <a:pt x="185" y="101"/>
                        <a:pt x="152" y="84"/>
                        <a:pt x="136" y="64"/>
                      </a:cubicBezTo>
                      <a:cubicBezTo>
                        <a:pt x="120" y="44"/>
                        <a:pt x="101" y="8"/>
                        <a:pt x="112" y="4"/>
                      </a:cubicBezTo>
                      <a:cubicBezTo>
                        <a:pt x="124" y="0"/>
                        <a:pt x="184" y="20"/>
                        <a:pt x="207" y="39"/>
                      </a:cubicBezTo>
                      <a:cubicBezTo>
                        <a:pt x="231" y="57"/>
                        <a:pt x="260" y="99"/>
                        <a:pt x="254" y="116"/>
                      </a:cubicBezTo>
                      <a:cubicBezTo>
                        <a:pt x="247" y="133"/>
                        <a:pt x="195" y="136"/>
                        <a:pt x="171" y="138"/>
                      </a:cubicBezTo>
                      <a:cubicBezTo>
                        <a:pt x="146" y="139"/>
                        <a:pt x="135" y="139"/>
                        <a:pt x="107" y="124"/>
                      </a:cubicBezTo>
                      <a:cubicBezTo>
                        <a:pt x="78" y="109"/>
                        <a:pt x="39" y="79"/>
                        <a:pt x="0" y="48"/>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71" name="Freeform 51"/>
                <p:cNvSpPr>
                  <a:spLocks/>
                </p:cNvSpPr>
                <p:nvPr/>
              </p:nvSpPr>
              <p:spPr bwMode="auto">
                <a:xfrm>
                  <a:off x="1126" y="2733"/>
                  <a:ext cx="335" cy="193"/>
                </a:xfrm>
                <a:custGeom>
                  <a:avLst/>
                  <a:gdLst>
                    <a:gd name="T0" fmla="*/ 22 w 335"/>
                    <a:gd name="T1" fmla="*/ 193 h 193"/>
                    <a:gd name="T2" fmla="*/ 23 w 335"/>
                    <a:gd name="T3" fmla="*/ 68 h 193"/>
                    <a:gd name="T4" fmla="*/ 14 w 335"/>
                    <a:gd name="T5" fmla="*/ 27 h 193"/>
                    <a:gd name="T6" fmla="*/ 107 w 335"/>
                    <a:gd name="T7" fmla="*/ 10 h 193"/>
                    <a:gd name="T8" fmla="*/ 248 w 335"/>
                    <a:gd name="T9" fmla="*/ 87 h 193"/>
                    <a:gd name="T10" fmla="*/ 335 w 335"/>
                    <a:gd name="T11" fmla="*/ 182 h 193"/>
                  </a:gdLst>
                  <a:ahLst/>
                  <a:cxnLst>
                    <a:cxn ang="0">
                      <a:pos x="T0" y="T1"/>
                    </a:cxn>
                    <a:cxn ang="0">
                      <a:pos x="T2" y="T3"/>
                    </a:cxn>
                    <a:cxn ang="0">
                      <a:pos x="T4" y="T5"/>
                    </a:cxn>
                    <a:cxn ang="0">
                      <a:pos x="T6" y="T7"/>
                    </a:cxn>
                    <a:cxn ang="0">
                      <a:pos x="T8" y="T9"/>
                    </a:cxn>
                    <a:cxn ang="0">
                      <a:pos x="T10" y="T11"/>
                    </a:cxn>
                  </a:cxnLst>
                  <a:rect l="0" t="0" r="r" b="b"/>
                  <a:pathLst>
                    <a:path w="335" h="193">
                      <a:moveTo>
                        <a:pt x="22" y="193"/>
                      </a:moveTo>
                      <a:cubicBezTo>
                        <a:pt x="22" y="172"/>
                        <a:pt x="24" y="96"/>
                        <a:pt x="23" y="68"/>
                      </a:cubicBezTo>
                      <a:cubicBezTo>
                        <a:pt x="22" y="40"/>
                        <a:pt x="0" y="37"/>
                        <a:pt x="14" y="27"/>
                      </a:cubicBezTo>
                      <a:cubicBezTo>
                        <a:pt x="27" y="17"/>
                        <a:pt x="68" y="0"/>
                        <a:pt x="107" y="10"/>
                      </a:cubicBezTo>
                      <a:cubicBezTo>
                        <a:pt x="145" y="19"/>
                        <a:pt x="210" y="59"/>
                        <a:pt x="248" y="87"/>
                      </a:cubicBezTo>
                      <a:cubicBezTo>
                        <a:pt x="286" y="116"/>
                        <a:pt x="310" y="148"/>
                        <a:pt x="335" y="182"/>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72" name="Freeform 52"/>
                <p:cNvSpPr>
                  <a:spLocks/>
                </p:cNvSpPr>
                <p:nvPr/>
              </p:nvSpPr>
              <p:spPr bwMode="auto">
                <a:xfrm>
                  <a:off x="1159" y="3100"/>
                  <a:ext cx="231" cy="285"/>
                </a:xfrm>
                <a:custGeom>
                  <a:avLst/>
                  <a:gdLst>
                    <a:gd name="T0" fmla="*/ 207 w 231"/>
                    <a:gd name="T1" fmla="*/ 50 h 285"/>
                    <a:gd name="T2" fmla="*/ 229 w 231"/>
                    <a:gd name="T3" fmla="*/ 4 h 285"/>
                    <a:gd name="T4" fmla="*/ 217 w 231"/>
                    <a:gd name="T5" fmla="*/ 24 h 285"/>
                    <a:gd name="T6" fmla="*/ 152 w 231"/>
                    <a:gd name="T7" fmla="*/ 125 h 285"/>
                    <a:gd name="T8" fmla="*/ 186 w 231"/>
                    <a:gd name="T9" fmla="*/ 178 h 285"/>
                    <a:gd name="T10" fmla="*/ 194 w 231"/>
                    <a:gd name="T11" fmla="*/ 272 h 285"/>
                    <a:gd name="T12" fmla="*/ 59 w 231"/>
                    <a:gd name="T13" fmla="*/ 258 h 285"/>
                    <a:gd name="T14" fmla="*/ 3 w 231"/>
                    <a:gd name="T15" fmla="*/ 256 h 285"/>
                    <a:gd name="T16" fmla="*/ 39 w 231"/>
                    <a:gd name="T17" fmla="*/ 25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85">
                      <a:moveTo>
                        <a:pt x="207" y="50"/>
                      </a:moveTo>
                      <a:cubicBezTo>
                        <a:pt x="211" y="43"/>
                        <a:pt x="227" y="8"/>
                        <a:pt x="229" y="4"/>
                      </a:cubicBezTo>
                      <a:cubicBezTo>
                        <a:pt x="231" y="0"/>
                        <a:pt x="230" y="4"/>
                        <a:pt x="217" y="24"/>
                      </a:cubicBezTo>
                      <a:cubicBezTo>
                        <a:pt x="204" y="44"/>
                        <a:pt x="157" y="99"/>
                        <a:pt x="152" y="125"/>
                      </a:cubicBezTo>
                      <a:cubicBezTo>
                        <a:pt x="147" y="151"/>
                        <a:pt x="179" y="154"/>
                        <a:pt x="186" y="178"/>
                      </a:cubicBezTo>
                      <a:cubicBezTo>
                        <a:pt x="193" y="202"/>
                        <a:pt x="215" y="259"/>
                        <a:pt x="194" y="272"/>
                      </a:cubicBezTo>
                      <a:cubicBezTo>
                        <a:pt x="173" y="285"/>
                        <a:pt x="91" y="261"/>
                        <a:pt x="59" y="258"/>
                      </a:cubicBezTo>
                      <a:cubicBezTo>
                        <a:pt x="27" y="255"/>
                        <a:pt x="6" y="257"/>
                        <a:pt x="3" y="256"/>
                      </a:cubicBezTo>
                      <a:cubicBezTo>
                        <a:pt x="0" y="255"/>
                        <a:pt x="32" y="254"/>
                        <a:pt x="39" y="254"/>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73" name="Freeform 53"/>
                <p:cNvSpPr>
                  <a:spLocks/>
                </p:cNvSpPr>
                <p:nvPr/>
              </p:nvSpPr>
              <p:spPr bwMode="auto">
                <a:xfrm>
                  <a:off x="621" y="2957"/>
                  <a:ext cx="730" cy="386"/>
                </a:xfrm>
                <a:custGeom>
                  <a:avLst/>
                  <a:gdLst>
                    <a:gd name="T0" fmla="*/ 77 w 730"/>
                    <a:gd name="T1" fmla="*/ 363 h 386"/>
                    <a:gd name="T2" fmla="*/ 41 w 730"/>
                    <a:gd name="T3" fmla="*/ 373 h 386"/>
                    <a:gd name="T4" fmla="*/ 321 w 730"/>
                    <a:gd name="T5" fmla="*/ 286 h 386"/>
                    <a:gd name="T6" fmla="*/ 485 w 730"/>
                    <a:gd name="T7" fmla="*/ 135 h 386"/>
                    <a:gd name="T8" fmla="*/ 594 w 730"/>
                    <a:gd name="T9" fmla="*/ 42 h 386"/>
                    <a:gd name="T10" fmla="*/ 717 w 730"/>
                    <a:gd name="T11" fmla="*/ 5 h 386"/>
                    <a:gd name="T12" fmla="*/ 675 w 730"/>
                    <a:gd name="T13" fmla="*/ 13 h 386"/>
                  </a:gdLst>
                  <a:ahLst/>
                  <a:cxnLst>
                    <a:cxn ang="0">
                      <a:pos x="T0" y="T1"/>
                    </a:cxn>
                    <a:cxn ang="0">
                      <a:pos x="T2" y="T3"/>
                    </a:cxn>
                    <a:cxn ang="0">
                      <a:pos x="T4" y="T5"/>
                    </a:cxn>
                    <a:cxn ang="0">
                      <a:pos x="T6" y="T7"/>
                    </a:cxn>
                    <a:cxn ang="0">
                      <a:pos x="T8" y="T9"/>
                    </a:cxn>
                    <a:cxn ang="0">
                      <a:pos x="T10" y="T11"/>
                    </a:cxn>
                    <a:cxn ang="0">
                      <a:pos x="T12" y="T13"/>
                    </a:cxn>
                  </a:cxnLst>
                  <a:rect l="0" t="0" r="r" b="b"/>
                  <a:pathLst>
                    <a:path w="730" h="386">
                      <a:moveTo>
                        <a:pt x="77" y="363"/>
                      </a:moveTo>
                      <a:cubicBezTo>
                        <a:pt x="71" y="365"/>
                        <a:pt x="0" y="386"/>
                        <a:pt x="41" y="373"/>
                      </a:cubicBezTo>
                      <a:cubicBezTo>
                        <a:pt x="82" y="360"/>
                        <a:pt x="247" y="326"/>
                        <a:pt x="321" y="286"/>
                      </a:cubicBezTo>
                      <a:cubicBezTo>
                        <a:pt x="395" y="246"/>
                        <a:pt x="440" y="175"/>
                        <a:pt x="485" y="135"/>
                      </a:cubicBezTo>
                      <a:cubicBezTo>
                        <a:pt x="530" y="94"/>
                        <a:pt x="555" y="64"/>
                        <a:pt x="594" y="42"/>
                      </a:cubicBezTo>
                      <a:cubicBezTo>
                        <a:pt x="633" y="20"/>
                        <a:pt x="704" y="10"/>
                        <a:pt x="717" y="5"/>
                      </a:cubicBezTo>
                      <a:cubicBezTo>
                        <a:pt x="730" y="0"/>
                        <a:pt x="684" y="11"/>
                        <a:pt x="675" y="13"/>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74" name="Freeform 54"/>
                <p:cNvSpPr>
                  <a:spLocks/>
                </p:cNvSpPr>
                <p:nvPr/>
              </p:nvSpPr>
              <p:spPr bwMode="auto">
                <a:xfrm>
                  <a:off x="708" y="2745"/>
                  <a:ext cx="769" cy="308"/>
                </a:xfrm>
                <a:custGeom>
                  <a:avLst/>
                  <a:gdLst>
                    <a:gd name="T0" fmla="*/ 730 w 769"/>
                    <a:gd name="T1" fmla="*/ 149 h 308"/>
                    <a:gd name="T2" fmla="*/ 764 w 769"/>
                    <a:gd name="T3" fmla="*/ 161 h 308"/>
                    <a:gd name="T4" fmla="*/ 758 w 769"/>
                    <a:gd name="T5" fmla="*/ 145 h 308"/>
                    <a:gd name="T6" fmla="*/ 716 w 769"/>
                    <a:gd name="T7" fmla="*/ 50 h 308"/>
                    <a:gd name="T8" fmla="*/ 627 w 769"/>
                    <a:gd name="T9" fmla="*/ 1 h 308"/>
                    <a:gd name="T10" fmla="*/ 482 w 769"/>
                    <a:gd name="T11" fmla="*/ 58 h 308"/>
                    <a:gd name="T12" fmla="*/ 298 w 769"/>
                    <a:gd name="T13" fmla="*/ 184 h 308"/>
                    <a:gd name="T14" fmla="*/ 149 w 769"/>
                    <a:gd name="T15" fmla="*/ 292 h 308"/>
                    <a:gd name="T16" fmla="*/ 28 w 769"/>
                    <a:gd name="T17" fmla="*/ 277 h 308"/>
                    <a:gd name="T18" fmla="*/ 3 w 769"/>
                    <a:gd name="T19" fmla="*/ 180 h 308"/>
                    <a:gd name="T20" fmla="*/ 19 w 769"/>
                    <a:gd name="T21" fmla="*/ 83 h 308"/>
                    <a:gd name="T22" fmla="*/ 116 w 769"/>
                    <a:gd name="T23" fmla="*/ 112 h 308"/>
                    <a:gd name="T24" fmla="*/ 150 w 769"/>
                    <a:gd name="T25" fmla="*/ 56 h 308"/>
                    <a:gd name="T26" fmla="*/ 243 w 769"/>
                    <a:gd name="T27" fmla="*/ 21 h 308"/>
                    <a:gd name="T28" fmla="*/ 312 w 769"/>
                    <a:gd name="T29" fmla="*/ 21 h 308"/>
                    <a:gd name="T30" fmla="*/ 322 w 769"/>
                    <a:gd name="T31" fmla="*/ 33 h 308"/>
                    <a:gd name="T32" fmla="*/ 278 w 769"/>
                    <a:gd name="T33" fmla="*/ 1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9" h="308">
                      <a:moveTo>
                        <a:pt x="730" y="149"/>
                      </a:moveTo>
                      <a:cubicBezTo>
                        <a:pt x="736" y="151"/>
                        <a:pt x="759" y="162"/>
                        <a:pt x="764" y="161"/>
                      </a:cubicBezTo>
                      <a:cubicBezTo>
                        <a:pt x="769" y="160"/>
                        <a:pt x="766" y="163"/>
                        <a:pt x="758" y="145"/>
                      </a:cubicBezTo>
                      <a:cubicBezTo>
                        <a:pt x="750" y="127"/>
                        <a:pt x="738" y="74"/>
                        <a:pt x="716" y="50"/>
                      </a:cubicBezTo>
                      <a:cubicBezTo>
                        <a:pt x="694" y="26"/>
                        <a:pt x="666" y="0"/>
                        <a:pt x="627" y="1"/>
                      </a:cubicBezTo>
                      <a:cubicBezTo>
                        <a:pt x="588" y="3"/>
                        <a:pt x="537" y="27"/>
                        <a:pt x="482" y="58"/>
                      </a:cubicBezTo>
                      <a:cubicBezTo>
                        <a:pt x="427" y="88"/>
                        <a:pt x="353" y="145"/>
                        <a:pt x="298" y="184"/>
                      </a:cubicBezTo>
                      <a:cubicBezTo>
                        <a:pt x="242" y="223"/>
                        <a:pt x="193" y="277"/>
                        <a:pt x="149" y="292"/>
                      </a:cubicBezTo>
                      <a:cubicBezTo>
                        <a:pt x="104" y="308"/>
                        <a:pt x="52" y="296"/>
                        <a:pt x="28" y="277"/>
                      </a:cubicBezTo>
                      <a:cubicBezTo>
                        <a:pt x="5" y="258"/>
                        <a:pt x="5" y="212"/>
                        <a:pt x="3" y="180"/>
                      </a:cubicBezTo>
                      <a:cubicBezTo>
                        <a:pt x="1" y="148"/>
                        <a:pt x="0" y="94"/>
                        <a:pt x="19" y="83"/>
                      </a:cubicBezTo>
                      <a:cubicBezTo>
                        <a:pt x="37" y="71"/>
                        <a:pt x="94" y="116"/>
                        <a:pt x="116" y="112"/>
                      </a:cubicBezTo>
                      <a:cubicBezTo>
                        <a:pt x="138" y="107"/>
                        <a:pt x="129" y="71"/>
                        <a:pt x="150" y="56"/>
                      </a:cubicBezTo>
                      <a:cubicBezTo>
                        <a:pt x="172" y="40"/>
                        <a:pt x="216" y="27"/>
                        <a:pt x="243" y="21"/>
                      </a:cubicBezTo>
                      <a:cubicBezTo>
                        <a:pt x="270" y="15"/>
                        <a:pt x="299" y="19"/>
                        <a:pt x="312" y="21"/>
                      </a:cubicBezTo>
                      <a:cubicBezTo>
                        <a:pt x="325" y="23"/>
                        <a:pt x="328" y="34"/>
                        <a:pt x="322" y="33"/>
                      </a:cubicBezTo>
                      <a:cubicBezTo>
                        <a:pt x="316" y="32"/>
                        <a:pt x="287" y="19"/>
                        <a:pt x="278" y="15"/>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235588" name="Group 68"/>
            <p:cNvGrpSpPr>
              <a:grpSpLocks/>
            </p:cNvGrpSpPr>
            <p:nvPr/>
          </p:nvGrpSpPr>
          <p:grpSpPr bwMode="auto">
            <a:xfrm rot="16033037">
              <a:off x="1398" y="1601"/>
              <a:ext cx="805" cy="1010"/>
              <a:chOff x="2599" y="1541"/>
              <a:chExt cx="763" cy="862"/>
            </a:xfrm>
          </p:grpSpPr>
          <p:sp>
            <p:nvSpPr>
              <p:cNvPr id="235589" name="Text Box 69"/>
              <p:cNvSpPr txBox="1">
                <a:spLocks noChangeArrowheads="1"/>
              </p:cNvSpPr>
              <p:nvPr/>
            </p:nvSpPr>
            <p:spPr bwMode="auto">
              <a:xfrm>
                <a:off x="3146" y="1910"/>
                <a:ext cx="216" cy="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35590" name="Text Box 70"/>
              <p:cNvSpPr txBox="1">
                <a:spLocks noChangeArrowheads="1"/>
              </p:cNvSpPr>
              <p:nvPr/>
            </p:nvSpPr>
            <p:spPr bwMode="auto">
              <a:xfrm>
                <a:off x="2755" y="2157"/>
                <a:ext cx="170" cy="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sp>
            <p:nvSpPr>
              <p:cNvPr id="235591" name="Text Box 71"/>
              <p:cNvSpPr txBox="1">
                <a:spLocks noChangeArrowheads="1"/>
              </p:cNvSpPr>
              <p:nvPr/>
            </p:nvSpPr>
            <p:spPr bwMode="auto">
              <a:xfrm>
                <a:off x="2679" y="1968"/>
                <a:ext cx="110" cy="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spAutoFit/>
              </a:bodyPr>
              <a:lstStyle/>
              <a:p>
                <a:endParaRPr lang="en-US" altLang="en-US" sz="2400" b="1">
                  <a:solidFill>
                    <a:srgbClr val="FF0000"/>
                  </a:solidFill>
                </a:endParaRPr>
              </a:p>
            </p:txBody>
          </p:sp>
          <p:sp>
            <p:nvSpPr>
              <p:cNvPr id="235592" name="Text Box 72"/>
              <p:cNvSpPr txBox="1">
                <a:spLocks noChangeArrowheads="1"/>
              </p:cNvSpPr>
              <p:nvPr/>
            </p:nvSpPr>
            <p:spPr bwMode="auto">
              <a:xfrm>
                <a:off x="2956" y="1541"/>
                <a:ext cx="110" cy="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spAutoFit/>
              </a:bodyPr>
              <a:lstStyle/>
              <a:p>
                <a:endParaRPr lang="en-US" altLang="en-US" sz="2400" b="1">
                  <a:solidFill>
                    <a:srgbClr val="0066CC"/>
                  </a:solidFill>
                </a:endParaRPr>
              </a:p>
            </p:txBody>
          </p:sp>
          <p:grpSp>
            <p:nvGrpSpPr>
              <p:cNvPr id="235593" name="Group 73"/>
              <p:cNvGrpSpPr>
                <a:grpSpLocks/>
              </p:cNvGrpSpPr>
              <p:nvPr/>
            </p:nvGrpSpPr>
            <p:grpSpPr bwMode="auto">
              <a:xfrm>
                <a:off x="2599" y="1848"/>
                <a:ext cx="572" cy="444"/>
                <a:chOff x="621" y="2733"/>
                <a:chExt cx="856" cy="652"/>
              </a:xfrm>
            </p:grpSpPr>
            <p:sp>
              <p:nvSpPr>
                <p:cNvPr id="235594" name="Freeform 74"/>
                <p:cNvSpPr>
                  <a:spLocks/>
                </p:cNvSpPr>
                <p:nvPr/>
              </p:nvSpPr>
              <p:spPr bwMode="auto">
                <a:xfrm>
                  <a:off x="706" y="2896"/>
                  <a:ext cx="600" cy="253"/>
                </a:xfrm>
                <a:custGeom>
                  <a:avLst/>
                  <a:gdLst>
                    <a:gd name="T0" fmla="*/ 600 w 600"/>
                    <a:gd name="T1" fmla="*/ 76 h 253"/>
                    <a:gd name="T2" fmla="*/ 431 w 600"/>
                    <a:gd name="T3" fmla="*/ 151 h 253"/>
                    <a:gd name="T4" fmla="*/ 261 w 600"/>
                    <a:gd name="T5" fmla="*/ 238 h 253"/>
                    <a:gd name="T6" fmla="*/ 164 w 600"/>
                    <a:gd name="T7" fmla="*/ 240 h 253"/>
                    <a:gd name="T8" fmla="*/ 50 w 600"/>
                    <a:gd name="T9" fmla="*/ 184 h 253"/>
                    <a:gd name="T10" fmla="*/ 3 w 600"/>
                    <a:gd name="T11" fmla="*/ 27 h 253"/>
                    <a:gd name="T12" fmla="*/ 69 w 600"/>
                    <a:gd name="T13" fmla="*/ 21 h 253"/>
                    <a:gd name="T14" fmla="*/ 149 w 600"/>
                    <a:gd name="T15" fmla="*/ 101 h 253"/>
                    <a:gd name="T16" fmla="*/ 282 w 600"/>
                    <a:gd name="T17" fmla="*/ 85 h 253"/>
                    <a:gd name="T18" fmla="*/ 272 w 600"/>
                    <a:gd name="T19" fmla="*/ 162 h 253"/>
                    <a:gd name="T20" fmla="*/ 284 w 600"/>
                    <a:gd name="T21" fmla="*/ 11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253">
                      <a:moveTo>
                        <a:pt x="600" y="76"/>
                      </a:moveTo>
                      <a:cubicBezTo>
                        <a:pt x="544" y="99"/>
                        <a:pt x="488" y="124"/>
                        <a:pt x="431" y="151"/>
                      </a:cubicBezTo>
                      <a:cubicBezTo>
                        <a:pt x="375" y="178"/>
                        <a:pt x="305" y="223"/>
                        <a:pt x="261" y="238"/>
                      </a:cubicBezTo>
                      <a:cubicBezTo>
                        <a:pt x="216" y="253"/>
                        <a:pt x="199" y="249"/>
                        <a:pt x="164" y="240"/>
                      </a:cubicBezTo>
                      <a:cubicBezTo>
                        <a:pt x="129" y="231"/>
                        <a:pt x="76" y="219"/>
                        <a:pt x="50" y="184"/>
                      </a:cubicBezTo>
                      <a:cubicBezTo>
                        <a:pt x="23" y="148"/>
                        <a:pt x="0" y="54"/>
                        <a:pt x="3" y="27"/>
                      </a:cubicBezTo>
                      <a:cubicBezTo>
                        <a:pt x="6" y="0"/>
                        <a:pt x="45" y="9"/>
                        <a:pt x="69" y="21"/>
                      </a:cubicBezTo>
                      <a:cubicBezTo>
                        <a:pt x="93" y="34"/>
                        <a:pt x="113" y="90"/>
                        <a:pt x="149" y="101"/>
                      </a:cubicBezTo>
                      <a:cubicBezTo>
                        <a:pt x="184" y="112"/>
                        <a:pt x="262" y="75"/>
                        <a:pt x="282" y="85"/>
                      </a:cubicBezTo>
                      <a:cubicBezTo>
                        <a:pt x="302" y="95"/>
                        <a:pt x="272" y="158"/>
                        <a:pt x="272" y="162"/>
                      </a:cubicBezTo>
                      <a:cubicBezTo>
                        <a:pt x="272" y="166"/>
                        <a:pt x="282" y="121"/>
                        <a:pt x="284" y="110"/>
                      </a:cubicBezTo>
                    </a:path>
                  </a:pathLst>
                </a:custGeom>
                <a:noFill/>
                <a:ln w="127000">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95" name="Freeform 75"/>
                <p:cNvSpPr>
                  <a:spLocks/>
                </p:cNvSpPr>
                <p:nvPr/>
              </p:nvSpPr>
              <p:spPr bwMode="auto">
                <a:xfrm>
                  <a:off x="990" y="3219"/>
                  <a:ext cx="200" cy="137"/>
                </a:xfrm>
                <a:custGeom>
                  <a:avLst/>
                  <a:gdLst>
                    <a:gd name="T0" fmla="*/ 0 w 200"/>
                    <a:gd name="T1" fmla="*/ 0 h 137"/>
                    <a:gd name="T2" fmla="*/ 136 w 200"/>
                    <a:gd name="T3" fmla="*/ 99 h 137"/>
                    <a:gd name="T4" fmla="*/ 158 w 200"/>
                    <a:gd name="T5" fmla="*/ 123 h 137"/>
                    <a:gd name="T6" fmla="*/ 200 w 200"/>
                    <a:gd name="T7" fmla="*/ 137 h 137"/>
                  </a:gdLst>
                  <a:ahLst/>
                  <a:cxnLst>
                    <a:cxn ang="0">
                      <a:pos x="T0" y="T1"/>
                    </a:cxn>
                    <a:cxn ang="0">
                      <a:pos x="T2" y="T3"/>
                    </a:cxn>
                    <a:cxn ang="0">
                      <a:pos x="T4" y="T5"/>
                    </a:cxn>
                    <a:cxn ang="0">
                      <a:pos x="T6" y="T7"/>
                    </a:cxn>
                  </a:cxnLst>
                  <a:rect l="0" t="0" r="r" b="b"/>
                  <a:pathLst>
                    <a:path w="200" h="137">
                      <a:moveTo>
                        <a:pt x="0" y="0"/>
                      </a:moveTo>
                      <a:cubicBezTo>
                        <a:pt x="52" y="36"/>
                        <a:pt x="110" y="79"/>
                        <a:pt x="136" y="99"/>
                      </a:cubicBezTo>
                      <a:cubicBezTo>
                        <a:pt x="162" y="119"/>
                        <a:pt x="147" y="117"/>
                        <a:pt x="158" y="123"/>
                      </a:cubicBezTo>
                      <a:cubicBezTo>
                        <a:pt x="169" y="129"/>
                        <a:pt x="191" y="134"/>
                        <a:pt x="200" y="137"/>
                      </a:cubicBezTo>
                    </a:path>
                  </a:pathLst>
                </a:custGeom>
                <a:noFill/>
                <a:ln w="127000">
                  <a:solidFill>
                    <a:srgbClr val="66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96" name="Freeform 76"/>
                <p:cNvSpPr>
                  <a:spLocks/>
                </p:cNvSpPr>
                <p:nvPr/>
              </p:nvSpPr>
              <p:spPr bwMode="auto">
                <a:xfrm>
                  <a:off x="880" y="2766"/>
                  <a:ext cx="528" cy="369"/>
                </a:xfrm>
                <a:custGeom>
                  <a:avLst/>
                  <a:gdLst>
                    <a:gd name="T0" fmla="*/ 464 w 528"/>
                    <a:gd name="T1" fmla="*/ 358 h 369"/>
                    <a:gd name="T2" fmla="*/ 514 w 528"/>
                    <a:gd name="T3" fmla="*/ 366 h 369"/>
                    <a:gd name="T4" fmla="*/ 378 w 528"/>
                    <a:gd name="T5" fmla="*/ 339 h 369"/>
                    <a:gd name="T6" fmla="*/ 291 w 528"/>
                    <a:gd name="T7" fmla="*/ 203 h 369"/>
                    <a:gd name="T8" fmla="*/ 211 w 528"/>
                    <a:gd name="T9" fmla="*/ 124 h 369"/>
                    <a:gd name="T10" fmla="*/ 136 w 528"/>
                    <a:gd name="T11" fmla="*/ 64 h 369"/>
                    <a:gd name="T12" fmla="*/ 112 w 528"/>
                    <a:gd name="T13" fmla="*/ 4 h 369"/>
                    <a:gd name="T14" fmla="*/ 207 w 528"/>
                    <a:gd name="T15" fmla="*/ 39 h 369"/>
                    <a:gd name="T16" fmla="*/ 254 w 528"/>
                    <a:gd name="T17" fmla="*/ 116 h 369"/>
                    <a:gd name="T18" fmla="*/ 171 w 528"/>
                    <a:gd name="T19" fmla="*/ 138 h 369"/>
                    <a:gd name="T20" fmla="*/ 107 w 528"/>
                    <a:gd name="T21" fmla="*/ 124 h 369"/>
                    <a:gd name="T22" fmla="*/ 0 w 528"/>
                    <a:gd name="T23" fmla="*/ 4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8" h="369">
                      <a:moveTo>
                        <a:pt x="464" y="358"/>
                      </a:moveTo>
                      <a:cubicBezTo>
                        <a:pt x="472" y="359"/>
                        <a:pt x="528" y="369"/>
                        <a:pt x="514" y="366"/>
                      </a:cubicBezTo>
                      <a:cubicBezTo>
                        <a:pt x="500" y="363"/>
                        <a:pt x="415" y="366"/>
                        <a:pt x="378" y="339"/>
                      </a:cubicBezTo>
                      <a:cubicBezTo>
                        <a:pt x="341" y="312"/>
                        <a:pt x="319" y="239"/>
                        <a:pt x="291" y="203"/>
                      </a:cubicBezTo>
                      <a:cubicBezTo>
                        <a:pt x="263" y="168"/>
                        <a:pt x="237" y="147"/>
                        <a:pt x="211" y="124"/>
                      </a:cubicBezTo>
                      <a:cubicBezTo>
                        <a:pt x="185" y="101"/>
                        <a:pt x="152" y="84"/>
                        <a:pt x="136" y="64"/>
                      </a:cubicBezTo>
                      <a:cubicBezTo>
                        <a:pt x="120" y="44"/>
                        <a:pt x="101" y="8"/>
                        <a:pt x="112" y="4"/>
                      </a:cubicBezTo>
                      <a:cubicBezTo>
                        <a:pt x="124" y="0"/>
                        <a:pt x="184" y="20"/>
                        <a:pt x="207" y="39"/>
                      </a:cubicBezTo>
                      <a:cubicBezTo>
                        <a:pt x="231" y="57"/>
                        <a:pt x="260" y="99"/>
                        <a:pt x="254" y="116"/>
                      </a:cubicBezTo>
                      <a:cubicBezTo>
                        <a:pt x="247" y="133"/>
                        <a:pt x="195" y="136"/>
                        <a:pt x="171" y="138"/>
                      </a:cubicBezTo>
                      <a:cubicBezTo>
                        <a:pt x="146" y="139"/>
                        <a:pt x="135" y="139"/>
                        <a:pt x="107" y="124"/>
                      </a:cubicBezTo>
                      <a:cubicBezTo>
                        <a:pt x="78" y="109"/>
                        <a:pt x="39" y="79"/>
                        <a:pt x="0" y="48"/>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97" name="Freeform 77"/>
                <p:cNvSpPr>
                  <a:spLocks/>
                </p:cNvSpPr>
                <p:nvPr/>
              </p:nvSpPr>
              <p:spPr bwMode="auto">
                <a:xfrm>
                  <a:off x="1126" y="2733"/>
                  <a:ext cx="335" cy="193"/>
                </a:xfrm>
                <a:custGeom>
                  <a:avLst/>
                  <a:gdLst>
                    <a:gd name="T0" fmla="*/ 22 w 335"/>
                    <a:gd name="T1" fmla="*/ 193 h 193"/>
                    <a:gd name="T2" fmla="*/ 23 w 335"/>
                    <a:gd name="T3" fmla="*/ 68 h 193"/>
                    <a:gd name="T4" fmla="*/ 14 w 335"/>
                    <a:gd name="T5" fmla="*/ 27 h 193"/>
                    <a:gd name="T6" fmla="*/ 107 w 335"/>
                    <a:gd name="T7" fmla="*/ 10 h 193"/>
                    <a:gd name="T8" fmla="*/ 248 w 335"/>
                    <a:gd name="T9" fmla="*/ 87 h 193"/>
                    <a:gd name="T10" fmla="*/ 335 w 335"/>
                    <a:gd name="T11" fmla="*/ 182 h 193"/>
                  </a:gdLst>
                  <a:ahLst/>
                  <a:cxnLst>
                    <a:cxn ang="0">
                      <a:pos x="T0" y="T1"/>
                    </a:cxn>
                    <a:cxn ang="0">
                      <a:pos x="T2" y="T3"/>
                    </a:cxn>
                    <a:cxn ang="0">
                      <a:pos x="T4" y="T5"/>
                    </a:cxn>
                    <a:cxn ang="0">
                      <a:pos x="T6" y="T7"/>
                    </a:cxn>
                    <a:cxn ang="0">
                      <a:pos x="T8" y="T9"/>
                    </a:cxn>
                    <a:cxn ang="0">
                      <a:pos x="T10" y="T11"/>
                    </a:cxn>
                  </a:cxnLst>
                  <a:rect l="0" t="0" r="r" b="b"/>
                  <a:pathLst>
                    <a:path w="335" h="193">
                      <a:moveTo>
                        <a:pt x="22" y="193"/>
                      </a:moveTo>
                      <a:cubicBezTo>
                        <a:pt x="22" y="172"/>
                        <a:pt x="24" y="96"/>
                        <a:pt x="23" y="68"/>
                      </a:cubicBezTo>
                      <a:cubicBezTo>
                        <a:pt x="22" y="40"/>
                        <a:pt x="0" y="37"/>
                        <a:pt x="14" y="27"/>
                      </a:cubicBezTo>
                      <a:cubicBezTo>
                        <a:pt x="27" y="17"/>
                        <a:pt x="68" y="0"/>
                        <a:pt x="107" y="10"/>
                      </a:cubicBezTo>
                      <a:cubicBezTo>
                        <a:pt x="145" y="19"/>
                        <a:pt x="210" y="59"/>
                        <a:pt x="248" y="87"/>
                      </a:cubicBezTo>
                      <a:cubicBezTo>
                        <a:pt x="286" y="116"/>
                        <a:pt x="310" y="148"/>
                        <a:pt x="335" y="182"/>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98" name="Freeform 78"/>
                <p:cNvSpPr>
                  <a:spLocks/>
                </p:cNvSpPr>
                <p:nvPr/>
              </p:nvSpPr>
              <p:spPr bwMode="auto">
                <a:xfrm>
                  <a:off x="1159" y="3100"/>
                  <a:ext cx="231" cy="285"/>
                </a:xfrm>
                <a:custGeom>
                  <a:avLst/>
                  <a:gdLst>
                    <a:gd name="T0" fmla="*/ 207 w 231"/>
                    <a:gd name="T1" fmla="*/ 50 h 285"/>
                    <a:gd name="T2" fmla="*/ 229 w 231"/>
                    <a:gd name="T3" fmla="*/ 4 h 285"/>
                    <a:gd name="T4" fmla="*/ 217 w 231"/>
                    <a:gd name="T5" fmla="*/ 24 h 285"/>
                    <a:gd name="T6" fmla="*/ 152 w 231"/>
                    <a:gd name="T7" fmla="*/ 125 h 285"/>
                    <a:gd name="T8" fmla="*/ 186 w 231"/>
                    <a:gd name="T9" fmla="*/ 178 h 285"/>
                    <a:gd name="T10" fmla="*/ 194 w 231"/>
                    <a:gd name="T11" fmla="*/ 272 h 285"/>
                    <a:gd name="T12" fmla="*/ 59 w 231"/>
                    <a:gd name="T13" fmla="*/ 258 h 285"/>
                    <a:gd name="T14" fmla="*/ 3 w 231"/>
                    <a:gd name="T15" fmla="*/ 256 h 285"/>
                    <a:gd name="T16" fmla="*/ 39 w 231"/>
                    <a:gd name="T17" fmla="*/ 25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85">
                      <a:moveTo>
                        <a:pt x="207" y="50"/>
                      </a:moveTo>
                      <a:cubicBezTo>
                        <a:pt x="211" y="43"/>
                        <a:pt x="227" y="8"/>
                        <a:pt x="229" y="4"/>
                      </a:cubicBezTo>
                      <a:cubicBezTo>
                        <a:pt x="231" y="0"/>
                        <a:pt x="230" y="4"/>
                        <a:pt x="217" y="24"/>
                      </a:cubicBezTo>
                      <a:cubicBezTo>
                        <a:pt x="204" y="44"/>
                        <a:pt x="157" y="99"/>
                        <a:pt x="152" y="125"/>
                      </a:cubicBezTo>
                      <a:cubicBezTo>
                        <a:pt x="147" y="151"/>
                        <a:pt x="179" y="154"/>
                        <a:pt x="186" y="178"/>
                      </a:cubicBezTo>
                      <a:cubicBezTo>
                        <a:pt x="193" y="202"/>
                        <a:pt x="215" y="259"/>
                        <a:pt x="194" y="272"/>
                      </a:cubicBezTo>
                      <a:cubicBezTo>
                        <a:pt x="173" y="285"/>
                        <a:pt x="91" y="261"/>
                        <a:pt x="59" y="258"/>
                      </a:cubicBezTo>
                      <a:cubicBezTo>
                        <a:pt x="27" y="255"/>
                        <a:pt x="6" y="257"/>
                        <a:pt x="3" y="256"/>
                      </a:cubicBezTo>
                      <a:cubicBezTo>
                        <a:pt x="0" y="255"/>
                        <a:pt x="32" y="254"/>
                        <a:pt x="39" y="254"/>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99" name="Freeform 79"/>
                <p:cNvSpPr>
                  <a:spLocks/>
                </p:cNvSpPr>
                <p:nvPr/>
              </p:nvSpPr>
              <p:spPr bwMode="auto">
                <a:xfrm>
                  <a:off x="621" y="2957"/>
                  <a:ext cx="730" cy="386"/>
                </a:xfrm>
                <a:custGeom>
                  <a:avLst/>
                  <a:gdLst>
                    <a:gd name="T0" fmla="*/ 77 w 730"/>
                    <a:gd name="T1" fmla="*/ 363 h 386"/>
                    <a:gd name="T2" fmla="*/ 41 w 730"/>
                    <a:gd name="T3" fmla="*/ 373 h 386"/>
                    <a:gd name="T4" fmla="*/ 321 w 730"/>
                    <a:gd name="T5" fmla="*/ 286 h 386"/>
                    <a:gd name="T6" fmla="*/ 485 w 730"/>
                    <a:gd name="T7" fmla="*/ 135 h 386"/>
                    <a:gd name="T8" fmla="*/ 594 w 730"/>
                    <a:gd name="T9" fmla="*/ 42 h 386"/>
                    <a:gd name="T10" fmla="*/ 717 w 730"/>
                    <a:gd name="T11" fmla="*/ 5 h 386"/>
                    <a:gd name="T12" fmla="*/ 675 w 730"/>
                    <a:gd name="T13" fmla="*/ 13 h 386"/>
                  </a:gdLst>
                  <a:ahLst/>
                  <a:cxnLst>
                    <a:cxn ang="0">
                      <a:pos x="T0" y="T1"/>
                    </a:cxn>
                    <a:cxn ang="0">
                      <a:pos x="T2" y="T3"/>
                    </a:cxn>
                    <a:cxn ang="0">
                      <a:pos x="T4" y="T5"/>
                    </a:cxn>
                    <a:cxn ang="0">
                      <a:pos x="T6" y="T7"/>
                    </a:cxn>
                    <a:cxn ang="0">
                      <a:pos x="T8" y="T9"/>
                    </a:cxn>
                    <a:cxn ang="0">
                      <a:pos x="T10" y="T11"/>
                    </a:cxn>
                    <a:cxn ang="0">
                      <a:pos x="T12" y="T13"/>
                    </a:cxn>
                  </a:cxnLst>
                  <a:rect l="0" t="0" r="r" b="b"/>
                  <a:pathLst>
                    <a:path w="730" h="386">
                      <a:moveTo>
                        <a:pt x="77" y="363"/>
                      </a:moveTo>
                      <a:cubicBezTo>
                        <a:pt x="71" y="365"/>
                        <a:pt x="0" y="386"/>
                        <a:pt x="41" y="373"/>
                      </a:cubicBezTo>
                      <a:cubicBezTo>
                        <a:pt x="82" y="360"/>
                        <a:pt x="247" y="326"/>
                        <a:pt x="321" y="286"/>
                      </a:cubicBezTo>
                      <a:cubicBezTo>
                        <a:pt x="395" y="246"/>
                        <a:pt x="440" y="175"/>
                        <a:pt x="485" y="135"/>
                      </a:cubicBezTo>
                      <a:cubicBezTo>
                        <a:pt x="530" y="94"/>
                        <a:pt x="555" y="64"/>
                        <a:pt x="594" y="42"/>
                      </a:cubicBezTo>
                      <a:cubicBezTo>
                        <a:pt x="633" y="20"/>
                        <a:pt x="704" y="10"/>
                        <a:pt x="717" y="5"/>
                      </a:cubicBezTo>
                      <a:cubicBezTo>
                        <a:pt x="730" y="0"/>
                        <a:pt x="684" y="11"/>
                        <a:pt x="675" y="13"/>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00" name="Freeform 80"/>
                <p:cNvSpPr>
                  <a:spLocks/>
                </p:cNvSpPr>
                <p:nvPr/>
              </p:nvSpPr>
              <p:spPr bwMode="auto">
                <a:xfrm>
                  <a:off x="708" y="2745"/>
                  <a:ext cx="769" cy="308"/>
                </a:xfrm>
                <a:custGeom>
                  <a:avLst/>
                  <a:gdLst>
                    <a:gd name="T0" fmla="*/ 730 w 769"/>
                    <a:gd name="T1" fmla="*/ 149 h 308"/>
                    <a:gd name="T2" fmla="*/ 764 w 769"/>
                    <a:gd name="T3" fmla="*/ 161 h 308"/>
                    <a:gd name="T4" fmla="*/ 758 w 769"/>
                    <a:gd name="T5" fmla="*/ 145 h 308"/>
                    <a:gd name="T6" fmla="*/ 716 w 769"/>
                    <a:gd name="T7" fmla="*/ 50 h 308"/>
                    <a:gd name="T8" fmla="*/ 627 w 769"/>
                    <a:gd name="T9" fmla="*/ 1 h 308"/>
                    <a:gd name="T10" fmla="*/ 482 w 769"/>
                    <a:gd name="T11" fmla="*/ 58 h 308"/>
                    <a:gd name="T12" fmla="*/ 298 w 769"/>
                    <a:gd name="T13" fmla="*/ 184 h 308"/>
                    <a:gd name="T14" fmla="*/ 149 w 769"/>
                    <a:gd name="T15" fmla="*/ 292 h 308"/>
                    <a:gd name="T16" fmla="*/ 28 w 769"/>
                    <a:gd name="T17" fmla="*/ 277 h 308"/>
                    <a:gd name="T18" fmla="*/ 3 w 769"/>
                    <a:gd name="T19" fmla="*/ 180 h 308"/>
                    <a:gd name="T20" fmla="*/ 19 w 769"/>
                    <a:gd name="T21" fmla="*/ 83 h 308"/>
                    <a:gd name="T22" fmla="*/ 116 w 769"/>
                    <a:gd name="T23" fmla="*/ 112 h 308"/>
                    <a:gd name="T24" fmla="*/ 150 w 769"/>
                    <a:gd name="T25" fmla="*/ 56 h 308"/>
                    <a:gd name="T26" fmla="*/ 243 w 769"/>
                    <a:gd name="T27" fmla="*/ 21 h 308"/>
                    <a:gd name="T28" fmla="*/ 312 w 769"/>
                    <a:gd name="T29" fmla="*/ 21 h 308"/>
                    <a:gd name="T30" fmla="*/ 322 w 769"/>
                    <a:gd name="T31" fmla="*/ 33 h 308"/>
                    <a:gd name="T32" fmla="*/ 278 w 769"/>
                    <a:gd name="T33" fmla="*/ 1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9" h="308">
                      <a:moveTo>
                        <a:pt x="730" y="149"/>
                      </a:moveTo>
                      <a:cubicBezTo>
                        <a:pt x="736" y="151"/>
                        <a:pt x="759" y="162"/>
                        <a:pt x="764" y="161"/>
                      </a:cubicBezTo>
                      <a:cubicBezTo>
                        <a:pt x="769" y="160"/>
                        <a:pt x="766" y="163"/>
                        <a:pt x="758" y="145"/>
                      </a:cubicBezTo>
                      <a:cubicBezTo>
                        <a:pt x="750" y="127"/>
                        <a:pt x="738" y="74"/>
                        <a:pt x="716" y="50"/>
                      </a:cubicBezTo>
                      <a:cubicBezTo>
                        <a:pt x="694" y="26"/>
                        <a:pt x="666" y="0"/>
                        <a:pt x="627" y="1"/>
                      </a:cubicBezTo>
                      <a:cubicBezTo>
                        <a:pt x="588" y="3"/>
                        <a:pt x="537" y="27"/>
                        <a:pt x="482" y="58"/>
                      </a:cubicBezTo>
                      <a:cubicBezTo>
                        <a:pt x="427" y="88"/>
                        <a:pt x="353" y="145"/>
                        <a:pt x="298" y="184"/>
                      </a:cubicBezTo>
                      <a:cubicBezTo>
                        <a:pt x="242" y="223"/>
                        <a:pt x="193" y="277"/>
                        <a:pt x="149" y="292"/>
                      </a:cubicBezTo>
                      <a:cubicBezTo>
                        <a:pt x="104" y="308"/>
                        <a:pt x="52" y="296"/>
                        <a:pt x="28" y="277"/>
                      </a:cubicBezTo>
                      <a:cubicBezTo>
                        <a:pt x="5" y="258"/>
                        <a:pt x="5" y="212"/>
                        <a:pt x="3" y="180"/>
                      </a:cubicBezTo>
                      <a:cubicBezTo>
                        <a:pt x="1" y="148"/>
                        <a:pt x="0" y="94"/>
                        <a:pt x="19" y="83"/>
                      </a:cubicBezTo>
                      <a:cubicBezTo>
                        <a:pt x="37" y="71"/>
                        <a:pt x="94" y="116"/>
                        <a:pt x="116" y="112"/>
                      </a:cubicBezTo>
                      <a:cubicBezTo>
                        <a:pt x="138" y="107"/>
                        <a:pt x="129" y="71"/>
                        <a:pt x="150" y="56"/>
                      </a:cubicBezTo>
                      <a:cubicBezTo>
                        <a:pt x="172" y="40"/>
                        <a:pt x="216" y="27"/>
                        <a:pt x="243" y="21"/>
                      </a:cubicBezTo>
                      <a:cubicBezTo>
                        <a:pt x="270" y="15"/>
                        <a:pt x="299" y="19"/>
                        <a:pt x="312" y="21"/>
                      </a:cubicBezTo>
                      <a:cubicBezTo>
                        <a:pt x="325" y="23"/>
                        <a:pt x="328" y="34"/>
                        <a:pt x="322" y="33"/>
                      </a:cubicBezTo>
                      <a:cubicBezTo>
                        <a:pt x="316" y="32"/>
                        <a:pt x="287" y="19"/>
                        <a:pt x="278" y="15"/>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grpSp>
        <p:nvGrpSpPr>
          <p:cNvPr id="235623" name="Group 103"/>
          <p:cNvGrpSpPr>
            <a:grpSpLocks/>
          </p:cNvGrpSpPr>
          <p:nvPr/>
        </p:nvGrpSpPr>
        <p:grpSpPr bwMode="auto">
          <a:xfrm>
            <a:off x="7939088" y="1404938"/>
            <a:ext cx="574675" cy="4619625"/>
            <a:chOff x="5001" y="885"/>
            <a:chExt cx="362" cy="2910"/>
          </a:xfrm>
        </p:grpSpPr>
        <p:sp>
          <p:nvSpPr>
            <p:cNvPr id="235618" name="Line 98"/>
            <p:cNvSpPr>
              <a:spLocks noChangeShapeType="1"/>
            </p:cNvSpPr>
            <p:nvPr/>
          </p:nvSpPr>
          <p:spPr bwMode="auto">
            <a:xfrm>
              <a:off x="5363" y="890"/>
              <a:ext cx="0" cy="2905"/>
            </a:xfrm>
            <a:prstGeom prst="line">
              <a:avLst/>
            </a:prstGeom>
            <a:noFill/>
            <a:ln w="3810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19" name="Text Box 99"/>
            <p:cNvSpPr txBox="1">
              <a:spLocks noChangeArrowheads="1"/>
            </p:cNvSpPr>
            <p:nvPr/>
          </p:nvSpPr>
          <p:spPr bwMode="auto">
            <a:xfrm>
              <a:off x="5001" y="885"/>
              <a:ext cx="212" cy="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solidFill>
                    <a:srgbClr val="0066CC"/>
                  </a:solidFill>
                </a:rPr>
                <a:t>-</a:t>
              </a:r>
            </a:p>
            <a:p>
              <a:r>
                <a:rPr lang="en-US" altLang="en-US" sz="3600" b="1">
                  <a:solidFill>
                    <a:srgbClr val="0066CC"/>
                  </a:solidFill>
                </a:rPr>
                <a:t>-</a:t>
              </a:r>
            </a:p>
            <a:p>
              <a:r>
                <a:rPr lang="en-US" altLang="en-US" sz="3600" b="1">
                  <a:solidFill>
                    <a:srgbClr val="0066CC"/>
                  </a:solidFill>
                </a:rPr>
                <a:t>-</a:t>
              </a:r>
            </a:p>
            <a:p>
              <a:r>
                <a:rPr lang="en-US" altLang="en-US" sz="3600" b="1">
                  <a:solidFill>
                    <a:srgbClr val="0066CC"/>
                  </a:solidFill>
                </a:rPr>
                <a:t>-</a:t>
              </a:r>
            </a:p>
            <a:p>
              <a:r>
                <a:rPr lang="en-US" altLang="en-US" sz="3600" b="1">
                  <a:solidFill>
                    <a:srgbClr val="0066CC"/>
                  </a:solidFill>
                </a:rPr>
                <a:t>-</a:t>
              </a:r>
            </a:p>
            <a:p>
              <a:r>
                <a:rPr lang="en-US" altLang="en-US" sz="3600" b="1">
                  <a:solidFill>
                    <a:srgbClr val="0066CC"/>
                  </a:solidFill>
                </a:rPr>
                <a:t>-</a:t>
              </a:r>
            </a:p>
            <a:p>
              <a:r>
                <a:rPr lang="en-US" altLang="en-US" sz="3600" b="1">
                  <a:solidFill>
                    <a:srgbClr val="0066CC"/>
                  </a:solidFill>
                </a:rPr>
                <a:t>-</a:t>
              </a:r>
            </a:p>
            <a:p>
              <a:r>
                <a:rPr lang="en-US" altLang="en-US" sz="3600" b="1">
                  <a:solidFill>
                    <a:srgbClr val="0066CC"/>
                  </a:solidFill>
                </a:rPr>
                <a:t>-</a:t>
              </a:r>
            </a:p>
          </p:txBody>
        </p:sp>
      </p:grpSp>
      <p:grpSp>
        <p:nvGrpSpPr>
          <p:cNvPr id="235622" name="Group 102"/>
          <p:cNvGrpSpPr>
            <a:grpSpLocks/>
          </p:cNvGrpSpPr>
          <p:nvPr/>
        </p:nvGrpSpPr>
        <p:grpSpPr bwMode="auto">
          <a:xfrm>
            <a:off x="515938" y="1471613"/>
            <a:ext cx="630237" cy="4611687"/>
            <a:chOff x="325" y="927"/>
            <a:chExt cx="397" cy="2905"/>
          </a:xfrm>
        </p:grpSpPr>
        <p:sp>
          <p:nvSpPr>
            <p:cNvPr id="235617" name="Line 97"/>
            <p:cNvSpPr>
              <a:spLocks noChangeShapeType="1"/>
            </p:cNvSpPr>
            <p:nvPr/>
          </p:nvSpPr>
          <p:spPr bwMode="auto">
            <a:xfrm>
              <a:off x="325" y="927"/>
              <a:ext cx="0" cy="2905"/>
            </a:xfrm>
            <a:prstGeom prst="line">
              <a:avLst/>
            </a:prstGeom>
            <a:noFill/>
            <a:ln w="381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20" name="Text Box 100"/>
            <p:cNvSpPr txBox="1">
              <a:spLocks noChangeArrowheads="1"/>
            </p:cNvSpPr>
            <p:nvPr/>
          </p:nvSpPr>
          <p:spPr bwMode="auto">
            <a:xfrm>
              <a:off x="456" y="970"/>
              <a:ext cx="266" cy="2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a:solidFill>
                    <a:srgbClr val="FF0000"/>
                  </a:solidFill>
                </a:rPr>
                <a:t>+</a:t>
              </a:r>
            </a:p>
            <a:p>
              <a:r>
                <a:rPr lang="en-US" altLang="en-US" sz="3200" b="1">
                  <a:solidFill>
                    <a:srgbClr val="FF0000"/>
                  </a:solidFill>
                </a:rPr>
                <a:t>+</a:t>
              </a:r>
            </a:p>
            <a:p>
              <a:r>
                <a:rPr lang="en-US" altLang="en-US" sz="3200" b="1">
                  <a:solidFill>
                    <a:srgbClr val="FF0000"/>
                  </a:solidFill>
                </a:rPr>
                <a:t>+</a:t>
              </a:r>
            </a:p>
            <a:p>
              <a:r>
                <a:rPr lang="en-US" altLang="en-US" sz="3200" b="1">
                  <a:solidFill>
                    <a:srgbClr val="FF0000"/>
                  </a:solidFill>
                </a:rPr>
                <a:t>+</a:t>
              </a:r>
            </a:p>
            <a:p>
              <a:r>
                <a:rPr lang="en-US" altLang="en-US" sz="3200" b="1">
                  <a:solidFill>
                    <a:srgbClr val="FF0000"/>
                  </a:solidFill>
                </a:rPr>
                <a:t>+</a:t>
              </a:r>
            </a:p>
            <a:p>
              <a:r>
                <a:rPr lang="en-US" altLang="en-US" sz="3200" b="1">
                  <a:solidFill>
                    <a:srgbClr val="FF0000"/>
                  </a:solidFill>
                </a:rPr>
                <a:t>+</a:t>
              </a:r>
            </a:p>
            <a:p>
              <a:r>
                <a:rPr lang="en-US" altLang="en-US" sz="3200" b="1">
                  <a:solidFill>
                    <a:srgbClr val="FF0000"/>
                  </a:solidFill>
                </a:rPr>
                <a:t>+</a:t>
              </a:r>
            </a:p>
            <a:p>
              <a:r>
                <a:rPr lang="en-US" altLang="en-US" sz="3200" b="1">
                  <a:solidFill>
                    <a:srgbClr val="FF0000"/>
                  </a:solidFill>
                </a:rPr>
                <a:t>+</a:t>
              </a:r>
            </a:p>
            <a:p>
              <a:r>
                <a:rPr lang="en-US" altLang="en-US" sz="3200" b="1">
                  <a:solidFill>
                    <a:srgbClr val="FF0000"/>
                  </a:solidFill>
                </a:rPr>
                <a:t>+</a:t>
              </a:r>
            </a:p>
          </p:txBody>
        </p:sp>
      </p:grpSp>
      <p:sp>
        <p:nvSpPr>
          <p:cNvPr id="235625" name="Freeform 105"/>
          <p:cNvSpPr>
            <a:spLocks/>
          </p:cNvSpPr>
          <p:nvPr/>
        </p:nvSpPr>
        <p:spPr bwMode="auto">
          <a:xfrm>
            <a:off x="609600" y="3643313"/>
            <a:ext cx="7527925" cy="2978150"/>
          </a:xfrm>
          <a:custGeom>
            <a:avLst/>
            <a:gdLst>
              <a:gd name="T0" fmla="*/ 0 w 4742"/>
              <a:gd name="T1" fmla="*/ 1846 h 1876"/>
              <a:gd name="T2" fmla="*/ 1202 w 4742"/>
              <a:gd name="T3" fmla="*/ 1846 h 1876"/>
              <a:gd name="T4" fmla="*/ 1427 w 4742"/>
              <a:gd name="T5" fmla="*/ 1745 h 1876"/>
              <a:gd name="T6" fmla="*/ 1586 w 4742"/>
              <a:gd name="T7" fmla="*/ 1353 h 1876"/>
              <a:gd name="T8" fmla="*/ 1703 w 4742"/>
              <a:gd name="T9" fmla="*/ 1078 h 1876"/>
              <a:gd name="T10" fmla="*/ 1870 w 4742"/>
              <a:gd name="T11" fmla="*/ 1603 h 1876"/>
              <a:gd name="T12" fmla="*/ 2079 w 4742"/>
              <a:gd name="T13" fmla="*/ 1704 h 1876"/>
              <a:gd name="T14" fmla="*/ 2304 w 4742"/>
              <a:gd name="T15" fmla="*/ 1036 h 1876"/>
              <a:gd name="T16" fmla="*/ 2429 w 4742"/>
              <a:gd name="T17" fmla="*/ 1 h 1876"/>
              <a:gd name="T18" fmla="*/ 2529 w 4742"/>
              <a:gd name="T19" fmla="*/ 1027 h 1876"/>
              <a:gd name="T20" fmla="*/ 2680 w 4742"/>
              <a:gd name="T21" fmla="*/ 1729 h 1876"/>
              <a:gd name="T22" fmla="*/ 2980 w 4742"/>
              <a:gd name="T23" fmla="*/ 1846 h 1876"/>
              <a:gd name="T24" fmla="*/ 3907 w 4742"/>
              <a:gd name="T25" fmla="*/ 1787 h 1876"/>
              <a:gd name="T26" fmla="*/ 4207 w 4742"/>
              <a:gd name="T27" fmla="*/ 1311 h 1876"/>
              <a:gd name="T28" fmla="*/ 4391 w 4742"/>
              <a:gd name="T29" fmla="*/ 1662 h 1876"/>
              <a:gd name="T30" fmla="*/ 4533 w 4742"/>
              <a:gd name="T31" fmla="*/ 1820 h 1876"/>
              <a:gd name="T32" fmla="*/ 4742 w 4742"/>
              <a:gd name="T33" fmla="*/ 1846 h 1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42" h="1876">
                <a:moveTo>
                  <a:pt x="0" y="1846"/>
                </a:moveTo>
                <a:cubicBezTo>
                  <a:pt x="482" y="1854"/>
                  <a:pt x="964" y="1863"/>
                  <a:pt x="1202" y="1846"/>
                </a:cubicBezTo>
                <a:cubicBezTo>
                  <a:pt x="1440" y="1829"/>
                  <a:pt x="1363" y="1827"/>
                  <a:pt x="1427" y="1745"/>
                </a:cubicBezTo>
                <a:cubicBezTo>
                  <a:pt x="1491" y="1663"/>
                  <a:pt x="1540" y="1464"/>
                  <a:pt x="1586" y="1353"/>
                </a:cubicBezTo>
                <a:cubicBezTo>
                  <a:pt x="1632" y="1242"/>
                  <a:pt x="1656" y="1036"/>
                  <a:pt x="1703" y="1078"/>
                </a:cubicBezTo>
                <a:cubicBezTo>
                  <a:pt x="1750" y="1120"/>
                  <a:pt x="1807" y="1499"/>
                  <a:pt x="1870" y="1603"/>
                </a:cubicBezTo>
                <a:cubicBezTo>
                  <a:pt x="1933" y="1707"/>
                  <a:pt x="2007" y="1798"/>
                  <a:pt x="2079" y="1704"/>
                </a:cubicBezTo>
                <a:cubicBezTo>
                  <a:pt x="2151" y="1610"/>
                  <a:pt x="2246" y="1320"/>
                  <a:pt x="2304" y="1036"/>
                </a:cubicBezTo>
                <a:cubicBezTo>
                  <a:pt x="2362" y="752"/>
                  <a:pt x="2392" y="2"/>
                  <a:pt x="2429" y="1"/>
                </a:cubicBezTo>
                <a:cubicBezTo>
                  <a:pt x="2466" y="0"/>
                  <a:pt x="2487" y="739"/>
                  <a:pt x="2529" y="1027"/>
                </a:cubicBezTo>
                <a:cubicBezTo>
                  <a:pt x="2571" y="1315"/>
                  <a:pt x="2605" y="1592"/>
                  <a:pt x="2680" y="1729"/>
                </a:cubicBezTo>
                <a:cubicBezTo>
                  <a:pt x="2755" y="1866"/>
                  <a:pt x="2776" y="1836"/>
                  <a:pt x="2980" y="1846"/>
                </a:cubicBezTo>
                <a:cubicBezTo>
                  <a:pt x="3184" y="1856"/>
                  <a:pt x="3702" y="1876"/>
                  <a:pt x="3907" y="1787"/>
                </a:cubicBezTo>
                <a:cubicBezTo>
                  <a:pt x="4112" y="1698"/>
                  <a:pt x="4126" y="1332"/>
                  <a:pt x="4207" y="1311"/>
                </a:cubicBezTo>
                <a:cubicBezTo>
                  <a:pt x="4288" y="1290"/>
                  <a:pt x="4337" y="1577"/>
                  <a:pt x="4391" y="1662"/>
                </a:cubicBezTo>
                <a:cubicBezTo>
                  <a:pt x="4445" y="1747"/>
                  <a:pt x="4475" y="1789"/>
                  <a:pt x="4533" y="1820"/>
                </a:cubicBezTo>
                <a:cubicBezTo>
                  <a:pt x="4591" y="1851"/>
                  <a:pt x="4666" y="1848"/>
                  <a:pt x="4742" y="18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6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62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63" presetClass="path" presetSubtype="0" accel="50000" decel="50000" fill="hold" nodeType="clickEffect">
                                  <p:stCondLst>
                                    <p:cond delay="0"/>
                                  </p:stCondLst>
                                  <p:childTnLst>
                                    <p:animMotion origin="layout" path="M -1.66667E-6 -3.86679E-6 L 0.13993 0.00185 " pathEditMode="relative" rAng="0" ptsTypes="AA">
                                      <p:cBhvr>
                                        <p:cTn id="12" dur="2000" fill="hold"/>
                                        <p:tgtEl>
                                          <p:spTgt spid="235614"/>
                                        </p:tgtEl>
                                        <p:attrNameLst>
                                          <p:attrName>ppt_x</p:attrName>
                                          <p:attrName>ppt_y</p:attrName>
                                        </p:attrNameLst>
                                      </p:cBhvr>
                                      <p:rCtr x="6997" y="93"/>
                                    </p:animMotion>
                                  </p:childTnLst>
                                </p:cTn>
                              </p:par>
                              <p:par>
                                <p:cTn id="13" presetID="63" presetClass="path" presetSubtype="0" accel="50000" decel="50000" fill="hold" nodeType="withEffect">
                                  <p:stCondLst>
                                    <p:cond delay="0"/>
                                  </p:stCondLst>
                                  <p:childTnLst>
                                    <p:animMotion origin="layout" path="M -1.11111E-6 -1.48936E-6 L 0.27344 0.00185 " pathEditMode="relative" rAng="0" ptsTypes="AA">
                                      <p:cBhvr>
                                        <p:cTn id="14" dur="2000" fill="hold"/>
                                        <p:tgtEl>
                                          <p:spTgt spid="235523"/>
                                        </p:tgtEl>
                                        <p:attrNameLst>
                                          <p:attrName>ppt_x</p:attrName>
                                          <p:attrName>ppt_y</p:attrName>
                                        </p:attrNameLst>
                                      </p:cBhvr>
                                      <p:rCtr x="13663" y="93"/>
                                    </p:animMotion>
                                  </p:childTnLst>
                                </p:cTn>
                              </p:par>
                              <p:par>
                                <p:cTn id="15" presetID="63" presetClass="path" presetSubtype="0" accel="50000" decel="50000" fill="hold" nodeType="withEffect">
                                  <p:stCondLst>
                                    <p:cond delay="0"/>
                                  </p:stCondLst>
                                  <p:childTnLst>
                                    <p:animMotion origin="layout" path="M -2.77778E-6 -1.90564E-6 L 0.58473 -1.90564E-6 " pathEditMode="relative" rAng="0" ptsTypes="AA">
                                      <p:cBhvr>
                                        <p:cTn id="16" dur="2000" fill="hold"/>
                                        <p:tgtEl>
                                          <p:spTgt spid="235615"/>
                                        </p:tgtEl>
                                        <p:attrNameLst>
                                          <p:attrName>ppt_x</p:attrName>
                                          <p:attrName>ppt_y</p:attrName>
                                        </p:attrNameLst>
                                      </p:cBhvr>
                                      <p:rCtr x="29236" y="0"/>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56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2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r>
              <a:rPr lang="en-US" altLang="en-US"/>
              <a:t>Purification by gel filtration</a:t>
            </a:r>
          </a:p>
        </p:txBody>
      </p:sp>
      <p:grpSp>
        <p:nvGrpSpPr>
          <p:cNvPr id="237571" name="Group 3"/>
          <p:cNvGrpSpPr>
            <a:grpSpLocks/>
          </p:cNvGrpSpPr>
          <p:nvPr/>
        </p:nvGrpSpPr>
        <p:grpSpPr bwMode="auto">
          <a:xfrm>
            <a:off x="1350963" y="1395413"/>
            <a:ext cx="1389062" cy="1371600"/>
            <a:chOff x="2496" y="1581"/>
            <a:chExt cx="875" cy="864"/>
          </a:xfrm>
        </p:grpSpPr>
        <p:sp>
          <p:nvSpPr>
            <p:cNvPr id="237572" name="Text Box 4"/>
            <p:cNvSpPr txBox="1">
              <a:spLocks noChangeArrowheads="1"/>
            </p:cNvSpPr>
            <p:nvPr/>
          </p:nvSpPr>
          <p:spPr bwMode="auto">
            <a:xfrm>
              <a:off x="3143" y="1910"/>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37573" name="Text Box 5"/>
            <p:cNvSpPr txBox="1">
              <a:spLocks noChangeArrowheads="1"/>
            </p:cNvSpPr>
            <p:nvPr/>
          </p:nvSpPr>
          <p:spPr bwMode="auto">
            <a:xfrm>
              <a:off x="2754" y="2157"/>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sp>
          <p:nvSpPr>
            <p:cNvPr id="237574" name="Text Box 6"/>
            <p:cNvSpPr txBox="1">
              <a:spLocks noChangeArrowheads="1"/>
            </p:cNvSpPr>
            <p:nvPr/>
          </p:nvSpPr>
          <p:spPr bwMode="auto">
            <a:xfrm>
              <a:off x="2496" y="2006"/>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37575" name="Text Box 7"/>
            <p:cNvSpPr txBox="1">
              <a:spLocks noChangeArrowheads="1"/>
            </p:cNvSpPr>
            <p:nvPr/>
          </p:nvSpPr>
          <p:spPr bwMode="auto">
            <a:xfrm>
              <a:off x="2779" y="1581"/>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grpSp>
          <p:nvGrpSpPr>
            <p:cNvPr id="237576" name="Group 8"/>
            <p:cNvGrpSpPr>
              <a:grpSpLocks/>
            </p:cNvGrpSpPr>
            <p:nvPr/>
          </p:nvGrpSpPr>
          <p:grpSpPr bwMode="auto">
            <a:xfrm>
              <a:off x="2599" y="1848"/>
              <a:ext cx="572" cy="444"/>
              <a:chOff x="621" y="2733"/>
              <a:chExt cx="856" cy="652"/>
            </a:xfrm>
          </p:grpSpPr>
          <p:sp>
            <p:nvSpPr>
              <p:cNvPr id="237577" name="Freeform 9"/>
              <p:cNvSpPr>
                <a:spLocks/>
              </p:cNvSpPr>
              <p:nvPr/>
            </p:nvSpPr>
            <p:spPr bwMode="auto">
              <a:xfrm>
                <a:off x="706" y="2896"/>
                <a:ext cx="600" cy="253"/>
              </a:xfrm>
              <a:custGeom>
                <a:avLst/>
                <a:gdLst>
                  <a:gd name="T0" fmla="*/ 600 w 600"/>
                  <a:gd name="T1" fmla="*/ 76 h 253"/>
                  <a:gd name="T2" fmla="*/ 431 w 600"/>
                  <a:gd name="T3" fmla="*/ 151 h 253"/>
                  <a:gd name="T4" fmla="*/ 261 w 600"/>
                  <a:gd name="T5" fmla="*/ 238 h 253"/>
                  <a:gd name="T6" fmla="*/ 164 w 600"/>
                  <a:gd name="T7" fmla="*/ 240 h 253"/>
                  <a:gd name="T8" fmla="*/ 50 w 600"/>
                  <a:gd name="T9" fmla="*/ 184 h 253"/>
                  <a:gd name="T10" fmla="*/ 3 w 600"/>
                  <a:gd name="T11" fmla="*/ 27 h 253"/>
                  <a:gd name="T12" fmla="*/ 69 w 600"/>
                  <a:gd name="T13" fmla="*/ 21 h 253"/>
                  <a:gd name="T14" fmla="*/ 149 w 600"/>
                  <a:gd name="T15" fmla="*/ 101 h 253"/>
                  <a:gd name="T16" fmla="*/ 282 w 600"/>
                  <a:gd name="T17" fmla="*/ 85 h 253"/>
                  <a:gd name="T18" fmla="*/ 272 w 600"/>
                  <a:gd name="T19" fmla="*/ 162 h 253"/>
                  <a:gd name="T20" fmla="*/ 284 w 600"/>
                  <a:gd name="T21" fmla="*/ 11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253">
                    <a:moveTo>
                      <a:pt x="600" y="76"/>
                    </a:moveTo>
                    <a:cubicBezTo>
                      <a:pt x="544" y="99"/>
                      <a:pt x="488" y="124"/>
                      <a:pt x="431" y="151"/>
                    </a:cubicBezTo>
                    <a:cubicBezTo>
                      <a:pt x="375" y="178"/>
                      <a:pt x="305" y="223"/>
                      <a:pt x="261" y="238"/>
                    </a:cubicBezTo>
                    <a:cubicBezTo>
                      <a:pt x="216" y="253"/>
                      <a:pt x="199" y="249"/>
                      <a:pt x="164" y="240"/>
                    </a:cubicBezTo>
                    <a:cubicBezTo>
                      <a:pt x="129" y="231"/>
                      <a:pt x="76" y="219"/>
                      <a:pt x="50" y="184"/>
                    </a:cubicBezTo>
                    <a:cubicBezTo>
                      <a:pt x="23" y="148"/>
                      <a:pt x="0" y="54"/>
                      <a:pt x="3" y="27"/>
                    </a:cubicBezTo>
                    <a:cubicBezTo>
                      <a:pt x="6" y="0"/>
                      <a:pt x="45" y="9"/>
                      <a:pt x="69" y="21"/>
                    </a:cubicBezTo>
                    <a:cubicBezTo>
                      <a:pt x="93" y="34"/>
                      <a:pt x="113" y="90"/>
                      <a:pt x="149" y="101"/>
                    </a:cubicBezTo>
                    <a:cubicBezTo>
                      <a:pt x="184" y="112"/>
                      <a:pt x="262" y="75"/>
                      <a:pt x="282" y="85"/>
                    </a:cubicBezTo>
                    <a:cubicBezTo>
                      <a:pt x="302" y="95"/>
                      <a:pt x="272" y="158"/>
                      <a:pt x="272" y="162"/>
                    </a:cubicBezTo>
                    <a:cubicBezTo>
                      <a:pt x="272" y="166"/>
                      <a:pt x="282" y="121"/>
                      <a:pt x="284" y="110"/>
                    </a:cubicBezTo>
                  </a:path>
                </a:pathLst>
              </a:custGeom>
              <a:noFill/>
              <a:ln w="127000">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7578" name="Freeform 10"/>
              <p:cNvSpPr>
                <a:spLocks/>
              </p:cNvSpPr>
              <p:nvPr/>
            </p:nvSpPr>
            <p:spPr bwMode="auto">
              <a:xfrm>
                <a:off x="990" y="3219"/>
                <a:ext cx="200" cy="137"/>
              </a:xfrm>
              <a:custGeom>
                <a:avLst/>
                <a:gdLst>
                  <a:gd name="T0" fmla="*/ 0 w 200"/>
                  <a:gd name="T1" fmla="*/ 0 h 137"/>
                  <a:gd name="T2" fmla="*/ 136 w 200"/>
                  <a:gd name="T3" fmla="*/ 99 h 137"/>
                  <a:gd name="T4" fmla="*/ 158 w 200"/>
                  <a:gd name="T5" fmla="*/ 123 h 137"/>
                  <a:gd name="T6" fmla="*/ 200 w 200"/>
                  <a:gd name="T7" fmla="*/ 137 h 137"/>
                </a:gdLst>
                <a:ahLst/>
                <a:cxnLst>
                  <a:cxn ang="0">
                    <a:pos x="T0" y="T1"/>
                  </a:cxn>
                  <a:cxn ang="0">
                    <a:pos x="T2" y="T3"/>
                  </a:cxn>
                  <a:cxn ang="0">
                    <a:pos x="T4" y="T5"/>
                  </a:cxn>
                  <a:cxn ang="0">
                    <a:pos x="T6" y="T7"/>
                  </a:cxn>
                </a:cxnLst>
                <a:rect l="0" t="0" r="r" b="b"/>
                <a:pathLst>
                  <a:path w="200" h="137">
                    <a:moveTo>
                      <a:pt x="0" y="0"/>
                    </a:moveTo>
                    <a:cubicBezTo>
                      <a:pt x="52" y="36"/>
                      <a:pt x="110" y="79"/>
                      <a:pt x="136" y="99"/>
                    </a:cubicBezTo>
                    <a:cubicBezTo>
                      <a:pt x="162" y="119"/>
                      <a:pt x="147" y="117"/>
                      <a:pt x="158" y="123"/>
                    </a:cubicBezTo>
                    <a:cubicBezTo>
                      <a:pt x="169" y="129"/>
                      <a:pt x="191" y="134"/>
                      <a:pt x="200" y="137"/>
                    </a:cubicBezTo>
                  </a:path>
                </a:pathLst>
              </a:custGeom>
              <a:noFill/>
              <a:ln w="127000">
                <a:solidFill>
                  <a:srgbClr val="66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7579" name="Freeform 11"/>
              <p:cNvSpPr>
                <a:spLocks/>
              </p:cNvSpPr>
              <p:nvPr/>
            </p:nvSpPr>
            <p:spPr bwMode="auto">
              <a:xfrm>
                <a:off x="880" y="2766"/>
                <a:ext cx="528" cy="369"/>
              </a:xfrm>
              <a:custGeom>
                <a:avLst/>
                <a:gdLst>
                  <a:gd name="T0" fmla="*/ 464 w 528"/>
                  <a:gd name="T1" fmla="*/ 358 h 369"/>
                  <a:gd name="T2" fmla="*/ 514 w 528"/>
                  <a:gd name="T3" fmla="*/ 366 h 369"/>
                  <a:gd name="T4" fmla="*/ 378 w 528"/>
                  <a:gd name="T5" fmla="*/ 339 h 369"/>
                  <a:gd name="T6" fmla="*/ 291 w 528"/>
                  <a:gd name="T7" fmla="*/ 203 h 369"/>
                  <a:gd name="T8" fmla="*/ 211 w 528"/>
                  <a:gd name="T9" fmla="*/ 124 h 369"/>
                  <a:gd name="T10" fmla="*/ 136 w 528"/>
                  <a:gd name="T11" fmla="*/ 64 h 369"/>
                  <a:gd name="T12" fmla="*/ 112 w 528"/>
                  <a:gd name="T13" fmla="*/ 4 h 369"/>
                  <a:gd name="T14" fmla="*/ 207 w 528"/>
                  <a:gd name="T15" fmla="*/ 39 h 369"/>
                  <a:gd name="T16" fmla="*/ 254 w 528"/>
                  <a:gd name="T17" fmla="*/ 116 h 369"/>
                  <a:gd name="T18" fmla="*/ 171 w 528"/>
                  <a:gd name="T19" fmla="*/ 138 h 369"/>
                  <a:gd name="T20" fmla="*/ 107 w 528"/>
                  <a:gd name="T21" fmla="*/ 124 h 369"/>
                  <a:gd name="T22" fmla="*/ 0 w 528"/>
                  <a:gd name="T23" fmla="*/ 4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8" h="369">
                    <a:moveTo>
                      <a:pt x="464" y="358"/>
                    </a:moveTo>
                    <a:cubicBezTo>
                      <a:pt x="472" y="359"/>
                      <a:pt x="528" y="369"/>
                      <a:pt x="514" y="366"/>
                    </a:cubicBezTo>
                    <a:cubicBezTo>
                      <a:pt x="500" y="363"/>
                      <a:pt x="415" y="366"/>
                      <a:pt x="378" y="339"/>
                    </a:cubicBezTo>
                    <a:cubicBezTo>
                      <a:pt x="341" y="312"/>
                      <a:pt x="319" y="239"/>
                      <a:pt x="291" y="203"/>
                    </a:cubicBezTo>
                    <a:cubicBezTo>
                      <a:pt x="263" y="168"/>
                      <a:pt x="237" y="147"/>
                      <a:pt x="211" y="124"/>
                    </a:cubicBezTo>
                    <a:cubicBezTo>
                      <a:pt x="185" y="101"/>
                      <a:pt x="152" y="84"/>
                      <a:pt x="136" y="64"/>
                    </a:cubicBezTo>
                    <a:cubicBezTo>
                      <a:pt x="120" y="44"/>
                      <a:pt x="101" y="8"/>
                      <a:pt x="112" y="4"/>
                    </a:cubicBezTo>
                    <a:cubicBezTo>
                      <a:pt x="124" y="0"/>
                      <a:pt x="184" y="20"/>
                      <a:pt x="207" y="39"/>
                    </a:cubicBezTo>
                    <a:cubicBezTo>
                      <a:pt x="231" y="57"/>
                      <a:pt x="260" y="99"/>
                      <a:pt x="254" y="116"/>
                    </a:cubicBezTo>
                    <a:cubicBezTo>
                      <a:pt x="247" y="133"/>
                      <a:pt x="195" y="136"/>
                      <a:pt x="171" y="138"/>
                    </a:cubicBezTo>
                    <a:cubicBezTo>
                      <a:pt x="146" y="139"/>
                      <a:pt x="135" y="139"/>
                      <a:pt x="107" y="124"/>
                    </a:cubicBezTo>
                    <a:cubicBezTo>
                      <a:pt x="78" y="109"/>
                      <a:pt x="39" y="79"/>
                      <a:pt x="0" y="48"/>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7580" name="Freeform 12"/>
              <p:cNvSpPr>
                <a:spLocks/>
              </p:cNvSpPr>
              <p:nvPr/>
            </p:nvSpPr>
            <p:spPr bwMode="auto">
              <a:xfrm>
                <a:off x="1126" y="2733"/>
                <a:ext cx="335" cy="193"/>
              </a:xfrm>
              <a:custGeom>
                <a:avLst/>
                <a:gdLst>
                  <a:gd name="T0" fmla="*/ 22 w 335"/>
                  <a:gd name="T1" fmla="*/ 193 h 193"/>
                  <a:gd name="T2" fmla="*/ 23 w 335"/>
                  <a:gd name="T3" fmla="*/ 68 h 193"/>
                  <a:gd name="T4" fmla="*/ 14 w 335"/>
                  <a:gd name="T5" fmla="*/ 27 h 193"/>
                  <a:gd name="T6" fmla="*/ 107 w 335"/>
                  <a:gd name="T7" fmla="*/ 10 h 193"/>
                  <a:gd name="T8" fmla="*/ 248 w 335"/>
                  <a:gd name="T9" fmla="*/ 87 h 193"/>
                  <a:gd name="T10" fmla="*/ 335 w 335"/>
                  <a:gd name="T11" fmla="*/ 182 h 193"/>
                </a:gdLst>
                <a:ahLst/>
                <a:cxnLst>
                  <a:cxn ang="0">
                    <a:pos x="T0" y="T1"/>
                  </a:cxn>
                  <a:cxn ang="0">
                    <a:pos x="T2" y="T3"/>
                  </a:cxn>
                  <a:cxn ang="0">
                    <a:pos x="T4" y="T5"/>
                  </a:cxn>
                  <a:cxn ang="0">
                    <a:pos x="T6" y="T7"/>
                  </a:cxn>
                  <a:cxn ang="0">
                    <a:pos x="T8" y="T9"/>
                  </a:cxn>
                  <a:cxn ang="0">
                    <a:pos x="T10" y="T11"/>
                  </a:cxn>
                </a:cxnLst>
                <a:rect l="0" t="0" r="r" b="b"/>
                <a:pathLst>
                  <a:path w="335" h="193">
                    <a:moveTo>
                      <a:pt x="22" y="193"/>
                    </a:moveTo>
                    <a:cubicBezTo>
                      <a:pt x="22" y="172"/>
                      <a:pt x="24" y="96"/>
                      <a:pt x="23" y="68"/>
                    </a:cubicBezTo>
                    <a:cubicBezTo>
                      <a:pt x="22" y="40"/>
                      <a:pt x="0" y="37"/>
                      <a:pt x="14" y="27"/>
                    </a:cubicBezTo>
                    <a:cubicBezTo>
                      <a:pt x="27" y="17"/>
                      <a:pt x="68" y="0"/>
                      <a:pt x="107" y="10"/>
                    </a:cubicBezTo>
                    <a:cubicBezTo>
                      <a:pt x="145" y="19"/>
                      <a:pt x="210" y="59"/>
                      <a:pt x="248" y="87"/>
                    </a:cubicBezTo>
                    <a:cubicBezTo>
                      <a:pt x="286" y="116"/>
                      <a:pt x="310" y="148"/>
                      <a:pt x="335" y="182"/>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7581" name="Freeform 13"/>
              <p:cNvSpPr>
                <a:spLocks/>
              </p:cNvSpPr>
              <p:nvPr/>
            </p:nvSpPr>
            <p:spPr bwMode="auto">
              <a:xfrm>
                <a:off x="1159" y="3100"/>
                <a:ext cx="231" cy="285"/>
              </a:xfrm>
              <a:custGeom>
                <a:avLst/>
                <a:gdLst>
                  <a:gd name="T0" fmla="*/ 207 w 231"/>
                  <a:gd name="T1" fmla="*/ 50 h 285"/>
                  <a:gd name="T2" fmla="*/ 229 w 231"/>
                  <a:gd name="T3" fmla="*/ 4 h 285"/>
                  <a:gd name="T4" fmla="*/ 217 w 231"/>
                  <a:gd name="T5" fmla="*/ 24 h 285"/>
                  <a:gd name="T6" fmla="*/ 152 w 231"/>
                  <a:gd name="T7" fmla="*/ 125 h 285"/>
                  <a:gd name="T8" fmla="*/ 186 w 231"/>
                  <a:gd name="T9" fmla="*/ 178 h 285"/>
                  <a:gd name="T10" fmla="*/ 194 w 231"/>
                  <a:gd name="T11" fmla="*/ 272 h 285"/>
                  <a:gd name="T12" fmla="*/ 59 w 231"/>
                  <a:gd name="T13" fmla="*/ 258 h 285"/>
                  <a:gd name="T14" fmla="*/ 3 w 231"/>
                  <a:gd name="T15" fmla="*/ 256 h 285"/>
                  <a:gd name="T16" fmla="*/ 39 w 231"/>
                  <a:gd name="T17" fmla="*/ 25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85">
                    <a:moveTo>
                      <a:pt x="207" y="50"/>
                    </a:moveTo>
                    <a:cubicBezTo>
                      <a:pt x="211" y="43"/>
                      <a:pt x="227" y="8"/>
                      <a:pt x="229" y="4"/>
                    </a:cubicBezTo>
                    <a:cubicBezTo>
                      <a:pt x="231" y="0"/>
                      <a:pt x="230" y="4"/>
                      <a:pt x="217" y="24"/>
                    </a:cubicBezTo>
                    <a:cubicBezTo>
                      <a:pt x="204" y="44"/>
                      <a:pt x="157" y="99"/>
                      <a:pt x="152" y="125"/>
                    </a:cubicBezTo>
                    <a:cubicBezTo>
                      <a:pt x="147" y="151"/>
                      <a:pt x="179" y="154"/>
                      <a:pt x="186" y="178"/>
                    </a:cubicBezTo>
                    <a:cubicBezTo>
                      <a:pt x="193" y="202"/>
                      <a:pt x="215" y="259"/>
                      <a:pt x="194" y="272"/>
                    </a:cubicBezTo>
                    <a:cubicBezTo>
                      <a:pt x="173" y="285"/>
                      <a:pt x="91" y="261"/>
                      <a:pt x="59" y="258"/>
                    </a:cubicBezTo>
                    <a:cubicBezTo>
                      <a:pt x="27" y="255"/>
                      <a:pt x="6" y="257"/>
                      <a:pt x="3" y="256"/>
                    </a:cubicBezTo>
                    <a:cubicBezTo>
                      <a:pt x="0" y="255"/>
                      <a:pt x="32" y="254"/>
                      <a:pt x="39" y="254"/>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7582" name="Freeform 14"/>
              <p:cNvSpPr>
                <a:spLocks/>
              </p:cNvSpPr>
              <p:nvPr/>
            </p:nvSpPr>
            <p:spPr bwMode="auto">
              <a:xfrm>
                <a:off x="621" y="2957"/>
                <a:ext cx="730" cy="386"/>
              </a:xfrm>
              <a:custGeom>
                <a:avLst/>
                <a:gdLst>
                  <a:gd name="T0" fmla="*/ 77 w 730"/>
                  <a:gd name="T1" fmla="*/ 363 h 386"/>
                  <a:gd name="T2" fmla="*/ 41 w 730"/>
                  <a:gd name="T3" fmla="*/ 373 h 386"/>
                  <a:gd name="T4" fmla="*/ 321 w 730"/>
                  <a:gd name="T5" fmla="*/ 286 h 386"/>
                  <a:gd name="T6" fmla="*/ 485 w 730"/>
                  <a:gd name="T7" fmla="*/ 135 h 386"/>
                  <a:gd name="T8" fmla="*/ 594 w 730"/>
                  <a:gd name="T9" fmla="*/ 42 h 386"/>
                  <a:gd name="T10" fmla="*/ 717 w 730"/>
                  <a:gd name="T11" fmla="*/ 5 h 386"/>
                  <a:gd name="T12" fmla="*/ 675 w 730"/>
                  <a:gd name="T13" fmla="*/ 13 h 386"/>
                </a:gdLst>
                <a:ahLst/>
                <a:cxnLst>
                  <a:cxn ang="0">
                    <a:pos x="T0" y="T1"/>
                  </a:cxn>
                  <a:cxn ang="0">
                    <a:pos x="T2" y="T3"/>
                  </a:cxn>
                  <a:cxn ang="0">
                    <a:pos x="T4" y="T5"/>
                  </a:cxn>
                  <a:cxn ang="0">
                    <a:pos x="T6" y="T7"/>
                  </a:cxn>
                  <a:cxn ang="0">
                    <a:pos x="T8" y="T9"/>
                  </a:cxn>
                  <a:cxn ang="0">
                    <a:pos x="T10" y="T11"/>
                  </a:cxn>
                  <a:cxn ang="0">
                    <a:pos x="T12" y="T13"/>
                  </a:cxn>
                </a:cxnLst>
                <a:rect l="0" t="0" r="r" b="b"/>
                <a:pathLst>
                  <a:path w="730" h="386">
                    <a:moveTo>
                      <a:pt x="77" y="363"/>
                    </a:moveTo>
                    <a:cubicBezTo>
                      <a:pt x="71" y="365"/>
                      <a:pt x="0" y="386"/>
                      <a:pt x="41" y="373"/>
                    </a:cubicBezTo>
                    <a:cubicBezTo>
                      <a:pt x="82" y="360"/>
                      <a:pt x="247" y="326"/>
                      <a:pt x="321" y="286"/>
                    </a:cubicBezTo>
                    <a:cubicBezTo>
                      <a:pt x="395" y="246"/>
                      <a:pt x="440" y="175"/>
                      <a:pt x="485" y="135"/>
                    </a:cubicBezTo>
                    <a:cubicBezTo>
                      <a:pt x="530" y="94"/>
                      <a:pt x="555" y="64"/>
                      <a:pt x="594" y="42"/>
                    </a:cubicBezTo>
                    <a:cubicBezTo>
                      <a:pt x="633" y="20"/>
                      <a:pt x="704" y="10"/>
                      <a:pt x="717" y="5"/>
                    </a:cubicBezTo>
                    <a:cubicBezTo>
                      <a:pt x="730" y="0"/>
                      <a:pt x="684" y="11"/>
                      <a:pt x="675" y="13"/>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7583" name="Freeform 15"/>
              <p:cNvSpPr>
                <a:spLocks/>
              </p:cNvSpPr>
              <p:nvPr/>
            </p:nvSpPr>
            <p:spPr bwMode="auto">
              <a:xfrm>
                <a:off x="708" y="2745"/>
                <a:ext cx="769" cy="308"/>
              </a:xfrm>
              <a:custGeom>
                <a:avLst/>
                <a:gdLst>
                  <a:gd name="T0" fmla="*/ 730 w 769"/>
                  <a:gd name="T1" fmla="*/ 149 h 308"/>
                  <a:gd name="T2" fmla="*/ 764 w 769"/>
                  <a:gd name="T3" fmla="*/ 161 h 308"/>
                  <a:gd name="T4" fmla="*/ 758 w 769"/>
                  <a:gd name="T5" fmla="*/ 145 h 308"/>
                  <a:gd name="T6" fmla="*/ 716 w 769"/>
                  <a:gd name="T7" fmla="*/ 50 h 308"/>
                  <a:gd name="T8" fmla="*/ 627 w 769"/>
                  <a:gd name="T9" fmla="*/ 1 h 308"/>
                  <a:gd name="T10" fmla="*/ 482 w 769"/>
                  <a:gd name="T11" fmla="*/ 58 h 308"/>
                  <a:gd name="T12" fmla="*/ 298 w 769"/>
                  <a:gd name="T13" fmla="*/ 184 h 308"/>
                  <a:gd name="T14" fmla="*/ 149 w 769"/>
                  <a:gd name="T15" fmla="*/ 292 h 308"/>
                  <a:gd name="T16" fmla="*/ 28 w 769"/>
                  <a:gd name="T17" fmla="*/ 277 h 308"/>
                  <a:gd name="T18" fmla="*/ 3 w 769"/>
                  <a:gd name="T19" fmla="*/ 180 h 308"/>
                  <a:gd name="T20" fmla="*/ 19 w 769"/>
                  <a:gd name="T21" fmla="*/ 83 h 308"/>
                  <a:gd name="T22" fmla="*/ 116 w 769"/>
                  <a:gd name="T23" fmla="*/ 112 h 308"/>
                  <a:gd name="T24" fmla="*/ 150 w 769"/>
                  <a:gd name="T25" fmla="*/ 56 h 308"/>
                  <a:gd name="T26" fmla="*/ 243 w 769"/>
                  <a:gd name="T27" fmla="*/ 21 h 308"/>
                  <a:gd name="T28" fmla="*/ 312 w 769"/>
                  <a:gd name="T29" fmla="*/ 21 h 308"/>
                  <a:gd name="T30" fmla="*/ 322 w 769"/>
                  <a:gd name="T31" fmla="*/ 33 h 308"/>
                  <a:gd name="T32" fmla="*/ 278 w 769"/>
                  <a:gd name="T33" fmla="*/ 1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9" h="308">
                    <a:moveTo>
                      <a:pt x="730" y="149"/>
                    </a:moveTo>
                    <a:cubicBezTo>
                      <a:pt x="736" y="151"/>
                      <a:pt x="759" y="162"/>
                      <a:pt x="764" y="161"/>
                    </a:cubicBezTo>
                    <a:cubicBezTo>
                      <a:pt x="769" y="160"/>
                      <a:pt x="766" y="163"/>
                      <a:pt x="758" y="145"/>
                    </a:cubicBezTo>
                    <a:cubicBezTo>
                      <a:pt x="750" y="127"/>
                      <a:pt x="738" y="74"/>
                      <a:pt x="716" y="50"/>
                    </a:cubicBezTo>
                    <a:cubicBezTo>
                      <a:pt x="694" y="26"/>
                      <a:pt x="666" y="0"/>
                      <a:pt x="627" y="1"/>
                    </a:cubicBezTo>
                    <a:cubicBezTo>
                      <a:pt x="588" y="3"/>
                      <a:pt x="537" y="27"/>
                      <a:pt x="482" y="58"/>
                    </a:cubicBezTo>
                    <a:cubicBezTo>
                      <a:pt x="427" y="88"/>
                      <a:pt x="353" y="145"/>
                      <a:pt x="298" y="184"/>
                    </a:cubicBezTo>
                    <a:cubicBezTo>
                      <a:pt x="242" y="223"/>
                      <a:pt x="193" y="277"/>
                      <a:pt x="149" y="292"/>
                    </a:cubicBezTo>
                    <a:cubicBezTo>
                      <a:pt x="104" y="308"/>
                      <a:pt x="52" y="296"/>
                      <a:pt x="28" y="277"/>
                    </a:cubicBezTo>
                    <a:cubicBezTo>
                      <a:pt x="5" y="258"/>
                      <a:pt x="5" y="212"/>
                      <a:pt x="3" y="180"/>
                    </a:cubicBezTo>
                    <a:cubicBezTo>
                      <a:pt x="1" y="148"/>
                      <a:pt x="0" y="94"/>
                      <a:pt x="19" y="83"/>
                    </a:cubicBezTo>
                    <a:cubicBezTo>
                      <a:pt x="37" y="71"/>
                      <a:pt x="94" y="116"/>
                      <a:pt x="116" y="112"/>
                    </a:cubicBezTo>
                    <a:cubicBezTo>
                      <a:pt x="138" y="107"/>
                      <a:pt x="129" y="71"/>
                      <a:pt x="150" y="56"/>
                    </a:cubicBezTo>
                    <a:cubicBezTo>
                      <a:pt x="172" y="40"/>
                      <a:pt x="216" y="27"/>
                      <a:pt x="243" y="21"/>
                    </a:cubicBezTo>
                    <a:cubicBezTo>
                      <a:pt x="270" y="15"/>
                      <a:pt x="299" y="19"/>
                      <a:pt x="312" y="21"/>
                    </a:cubicBezTo>
                    <a:cubicBezTo>
                      <a:pt x="325" y="23"/>
                      <a:pt x="328" y="34"/>
                      <a:pt x="322" y="33"/>
                    </a:cubicBezTo>
                    <a:cubicBezTo>
                      <a:pt x="316" y="32"/>
                      <a:pt x="287" y="19"/>
                      <a:pt x="278" y="15"/>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237596" name="Group 28"/>
          <p:cNvGrpSpPr>
            <a:grpSpLocks/>
          </p:cNvGrpSpPr>
          <p:nvPr/>
        </p:nvGrpSpPr>
        <p:grpSpPr bwMode="auto">
          <a:xfrm rot="-4151903">
            <a:off x="1150938" y="2870200"/>
            <a:ext cx="1831975" cy="2060575"/>
            <a:chOff x="1296" y="1703"/>
            <a:chExt cx="1154" cy="1298"/>
          </a:xfrm>
        </p:grpSpPr>
        <p:grpSp>
          <p:nvGrpSpPr>
            <p:cNvPr id="237597" name="Group 29"/>
            <p:cNvGrpSpPr>
              <a:grpSpLocks/>
            </p:cNvGrpSpPr>
            <p:nvPr/>
          </p:nvGrpSpPr>
          <p:grpSpPr bwMode="auto">
            <a:xfrm rot="2130962">
              <a:off x="1575" y="2137"/>
              <a:ext cx="875" cy="864"/>
              <a:chOff x="2496" y="1581"/>
              <a:chExt cx="875" cy="864"/>
            </a:xfrm>
          </p:grpSpPr>
          <p:sp>
            <p:nvSpPr>
              <p:cNvPr id="237598" name="Text Box 30"/>
              <p:cNvSpPr txBox="1">
                <a:spLocks noChangeArrowheads="1"/>
              </p:cNvSpPr>
              <p:nvPr/>
            </p:nvSpPr>
            <p:spPr bwMode="auto">
              <a:xfrm>
                <a:off x="3143" y="1910"/>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37599" name="Text Box 31"/>
              <p:cNvSpPr txBox="1">
                <a:spLocks noChangeArrowheads="1"/>
              </p:cNvSpPr>
              <p:nvPr/>
            </p:nvSpPr>
            <p:spPr bwMode="auto">
              <a:xfrm>
                <a:off x="2754" y="2157"/>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sp>
            <p:nvSpPr>
              <p:cNvPr id="237600" name="Text Box 32"/>
              <p:cNvSpPr txBox="1">
                <a:spLocks noChangeArrowheads="1"/>
              </p:cNvSpPr>
              <p:nvPr/>
            </p:nvSpPr>
            <p:spPr bwMode="auto">
              <a:xfrm>
                <a:off x="2496" y="2006"/>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37601" name="Text Box 33"/>
              <p:cNvSpPr txBox="1">
                <a:spLocks noChangeArrowheads="1"/>
              </p:cNvSpPr>
              <p:nvPr/>
            </p:nvSpPr>
            <p:spPr bwMode="auto">
              <a:xfrm>
                <a:off x="2779" y="1581"/>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grpSp>
            <p:nvGrpSpPr>
              <p:cNvPr id="237602" name="Group 34"/>
              <p:cNvGrpSpPr>
                <a:grpSpLocks/>
              </p:cNvGrpSpPr>
              <p:nvPr/>
            </p:nvGrpSpPr>
            <p:grpSpPr bwMode="auto">
              <a:xfrm>
                <a:off x="2599" y="1848"/>
                <a:ext cx="572" cy="444"/>
                <a:chOff x="621" y="2733"/>
                <a:chExt cx="856" cy="652"/>
              </a:xfrm>
            </p:grpSpPr>
            <p:sp>
              <p:nvSpPr>
                <p:cNvPr id="237603" name="Freeform 35"/>
                <p:cNvSpPr>
                  <a:spLocks/>
                </p:cNvSpPr>
                <p:nvPr/>
              </p:nvSpPr>
              <p:spPr bwMode="auto">
                <a:xfrm>
                  <a:off x="706" y="2896"/>
                  <a:ext cx="600" cy="253"/>
                </a:xfrm>
                <a:custGeom>
                  <a:avLst/>
                  <a:gdLst>
                    <a:gd name="T0" fmla="*/ 600 w 600"/>
                    <a:gd name="T1" fmla="*/ 76 h 253"/>
                    <a:gd name="T2" fmla="*/ 431 w 600"/>
                    <a:gd name="T3" fmla="*/ 151 h 253"/>
                    <a:gd name="T4" fmla="*/ 261 w 600"/>
                    <a:gd name="T5" fmla="*/ 238 h 253"/>
                    <a:gd name="T6" fmla="*/ 164 w 600"/>
                    <a:gd name="T7" fmla="*/ 240 h 253"/>
                    <a:gd name="T8" fmla="*/ 50 w 600"/>
                    <a:gd name="T9" fmla="*/ 184 h 253"/>
                    <a:gd name="T10" fmla="*/ 3 w 600"/>
                    <a:gd name="T11" fmla="*/ 27 h 253"/>
                    <a:gd name="T12" fmla="*/ 69 w 600"/>
                    <a:gd name="T13" fmla="*/ 21 h 253"/>
                    <a:gd name="T14" fmla="*/ 149 w 600"/>
                    <a:gd name="T15" fmla="*/ 101 h 253"/>
                    <a:gd name="T16" fmla="*/ 282 w 600"/>
                    <a:gd name="T17" fmla="*/ 85 h 253"/>
                    <a:gd name="T18" fmla="*/ 272 w 600"/>
                    <a:gd name="T19" fmla="*/ 162 h 253"/>
                    <a:gd name="T20" fmla="*/ 284 w 600"/>
                    <a:gd name="T21" fmla="*/ 11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253">
                      <a:moveTo>
                        <a:pt x="600" y="76"/>
                      </a:moveTo>
                      <a:cubicBezTo>
                        <a:pt x="544" y="99"/>
                        <a:pt x="488" y="124"/>
                        <a:pt x="431" y="151"/>
                      </a:cubicBezTo>
                      <a:cubicBezTo>
                        <a:pt x="375" y="178"/>
                        <a:pt x="305" y="223"/>
                        <a:pt x="261" y="238"/>
                      </a:cubicBezTo>
                      <a:cubicBezTo>
                        <a:pt x="216" y="253"/>
                        <a:pt x="199" y="249"/>
                        <a:pt x="164" y="240"/>
                      </a:cubicBezTo>
                      <a:cubicBezTo>
                        <a:pt x="129" y="231"/>
                        <a:pt x="76" y="219"/>
                        <a:pt x="50" y="184"/>
                      </a:cubicBezTo>
                      <a:cubicBezTo>
                        <a:pt x="23" y="148"/>
                        <a:pt x="0" y="54"/>
                        <a:pt x="3" y="27"/>
                      </a:cubicBezTo>
                      <a:cubicBezTo>
                        <a:pt x="6" y="0"/>
                        <a:pt x="45" y="9"/>
                        <a:pt x="69" y="21"/>
                      </a:cubicBezTo>
                      <a:cubicBezTo>
                        <a:pt x="93" y="34"/>
                        <a:pt x="113" y="90"/>
                        <a:pt x="149" y="101"/>
                      </a:cubicBezTo>
                      <a:cubicBezTo>
                        <a:pt x="184" y="112"/>
                        <a:pt x="262" y="75"/>
                        <a:pt x="282" y="85"/>
                      </a:cubicBezTo>
                      <a:cubicBezTo>
                        <a:pt x="302" y="95"/>
                        <a:pt x="272" y="158"/>
                        <a:pt x="272" y="162"/>
                      </a:cubicBezTo>
                      <a:cubicBezTo>
                        <a:pt x="272" y="166"/>
                        <a:pt x="282" y="121"/>
                        <a:pt x="284" y="110"/>
                      </a:cubicBezTo>
                    </a:path>
                  </a:pathLst>
                </a:custGeom>
                <a:noFill/>
                <a:ln w="127000">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7604" name="Freeform 36"/>
                <p:cNvSpPr>
                  <a:spLocks/>
                </p:cNvSpPr>
                <p:nvPr/>
              </p:nvSpPr>
              <p:spPr bwMode="auto">
                <a:xfrm>
                  <a:off x="990" y="3219"/>
                  <a:ext cx="200" cy="137"/>
                </a:xfrm>
                <a:custGeom>
                  <a:avLst/>
                  <a:gdLst>
                    <a:gd name="T0" fmla="*/ 0 w 200"/>
                    <a:gd name="T1" fmla="*/ 0 h 137"/>
                    <a:gd name="T2" fmla="*/ 136 w 200"/>
                    <a:gd name="T3" fmla="*/ 99 h 137"/>
                    <a:gd name="T4" fmla="*/ 158 w 200"/>
                    <a:gd name="T5" fmla="*/ 123 h 137"/>
                    <a:gd name="T6" fmla="*/ 200 w 200"/>
                    <a:gd name="T7" fmla="*/ 137 h 137"/>
                  </a:gdLst>
                  <a:ahLst/>
                  <a:cxnLst>
                    <a:cxn ang="0">
                      <a:pos x="T0" y="T1"/>
                    </a:cxn>
                    <a:cxn ang="0">
                      <a:pos x="T2" y="T3"/>
                    </a:cxn>
                    <a:cxn ang="0">
                      <a:pos x="T4" y="T5"/>
                    </a:cxn>
                    <a:cxn ang="0">
                      <a:pos x="T6" y="T7"/>
                    </a:cxn>
                  </a:cxnLst>
                  <a:rect l="0" t="0" r="r" b="b"/>
                  <a:pathLst>
                    <a:path w="200" h="137">
                      <a:moveTo>
                        <a:pt x="0" y="0"/>
                      </a:moveTo>
                      <a:cubicBezTo>
                        <a:pt x="52" y="36"/>
                        <a:pt x="110" y="79"/>
                        <a:pt x="136" y="99"/>
                      </a:cubicBezTo>
                      <a:cubicBezTo>
                        <a:pt x="162" y="119"/>
                        <a:pt x="147" y="117"/>
                        <a:pt x="158" y="123"/>
                      </a:cubicBezTo>
                      <a:cubicBezTo>
                        <a:pt x="169" y="129"/>
                        <a:pt x="191" y="134"/>
                        <a:pt x="200" y="137"/>
                      </a:cubicBezTo>
                    </a:path>
                  </a:pathLst>
                </a:custGeom>
                <a:noFill/>
                <a:ln w="127000">
                  <a:solidFill>
                    <a:srgbClr val="66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7605" name="Freeform 37"/>
                <p:cNvSpPr>
                  <a:spLocks/>
                </p:cNvSpPr>
                <p:nvPr/>
              </p:nvSpPr>
              <p:spPr bwMode="auto">
                <a:xfrm>
                  <a:off x="880" y="2766"/>
                  <a:ext cx="528" cy="369"/>
                </a:xfrm>
                <a:custGeom>
                  <a:avLst/>
                  <a:gdLst>
                    <a:gd name="T0" fmla="*/ 464 w 528"/>
                    <a:gd name="T1" fmla="*/ 358 h 369"/>
                    <a:gd name="T2" fmla="*/ 514 w 528"/>
                    <a:gd name="T3" fmla="*/ 366 h 369"/>
                    <a:gd name="T4" fmla="*/ 378 w 528"/>
                    <a:gd name="T5" fmla="*/ 339 h 369"/>
                    <a:gd name="T6" fmla="*/ 291 w 528"/>
                    <a:gd name="T7" fmla="*/ 203 h 369"/>
                    <a:gd name="T8" fmla="*/ 211 w 528"/>
                    <a:gd name="T9" fmla="*/ 124 h 369"/>
                    <a:gd name="T10" fmla="*/ 136 w 528"/>
                    <a:gd name="T11" fmla="*/ 64 h 369"/>
                    <a:gd name="T12" fmla="*/ 112 w 528"/>
                    <a:gd name="T13" fmla="*/ 4 h 369"/>
                    <a:gd name="T14" fmla="*/ 207 w 528"/>
                    <a:gd name="T15" fmla="*/ 39 h 369"/>
                    <a:gd name="T16" fmla="*/ 254 w 528"/>
                    <a:gd name="T17" fmla="*/ 116 h 369"/>
                    <a:gd name="T18" fmla="*/ 171 w 528"/>
                    <a:gd name="T19" fmla="*/ 138 h 369"/>
                    <a:gd name="T20" fmla="*/ 107 w 528"/>
                    <a:gd name="T21" fmla="*/ 124 h 369"/>
                    <a:gd name="T22" fmla="*/ 0 w 528"/>
                    <a:gd name="T23" fmla="*/ 4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8" h="369">
                      <a:moveTo>
                        <a:pt x="464" y="358"/>
                      </a:moveTo>
                      <a:cubicBezTo>
                        <a:pt x="472" y="359"/>
                        <a:pt x="528" y="369"/>
                        <a:pt x="514" y="366"/>
                      </a:cubicBezTo>
                      <a:cubicBezTo>
                        <a:pt x="500" y="363"/>
                        <a:pt x="415" y="366"/>
                        <a:pt x="378" y="339"/>
                      </a:cubicBezTo>
                      <a:cubicBezTo>
                        <a:pt x="341" y="312"/>
                        <a:pt x="319" y="239"/>
                        <a:pt x="291" y="203"/>
                      </a:cubicBezTo>
                      <a:cubicBezTo>
                        <a:pt x="263" y="168"/>
                        <a:pt x="237" y="147"/>
                        <a:pt x="211" y="124"/>
                      </a:cubicBezTo>
                      <a:cubicBezTo>
                        <a:pt x="185" y="101"/>
                        <a:pt x="152" y="84"/>
                        <a:pt x="136" y="64"/>
                      </a:cubicBezTo>
                      <a:cubicBezTo>
                        <a:pt x="120" y="44"/>
                        <a:pt x="101" y="8"/>
                        <a:pt x="112" y="4"/>
                      </a:cubicBezTo>
                      <a:cubicBezTo>
                        <a:pt x="124" y="0"/>
                        <a:pt x="184" y="20"/>
                        <a:pt x="207" y="39"/>
                      </a:cubicBezTo>
                      <a:cubicBezTo>
                        <a:pt x="231" y="57"/>
                        <a:pt x="260" y="99"/>
                        <a:pt x="254" y="116"/>
                      </a:cubicBezTo>
                      <a:cubicBezTo>
                        <a:pt x="247" y="133"/>
                        <a:pt x="195" y="136"/>
                        <a:pt x="171" y="138"/>
                      </a:cubicBezTo>
                      <a:cubicBezTo>
                        <a:pt x="146" y="139"/>
                        <a:pt x="135" y="139"/>
                        <a:pt x="107" y="124"/>
                      </a:cubicBezTo>
                      <a:cubicBezTo>
                        <a:pt x="78" y="109"/>
                        <a:pt x="39" y="79"/>
                        <a:pt x="0" y="48"/>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7606" name="Freeform 38"/>
                <p:cNvSpPr>
                  <a:spLocks/>
                </p:cNvSpPr>
                <p:nvPr/>
              </p:nvSpPr>
              <p:spPr bwMode="auto">
                <a:xfrm>
                  <a:off x="1126" y="2733"/>
                  <a:ext cx="335" cy="193"/>
                </a:xfrm>
                <a:custGeom>
                  <a:avLst/>
                  <a:gdLst>
                    <a:gd name="T0" fmla="*/ 22 w 335"/>
                    <a:gd name="T1" fmla="*/ 193 h 193"/>
                    <a:gd name="T2" fmla="*/ 23 w 335"/>
                    <a:gd name="T3" fmla="*/ 68 h 193"/>
                    <a:gd name="T4" fmla="*/ 14 w 335"/>
                    <a:gd name="T5" fmla="*/ 27 h 193"/>
                    <a:gd name="T6" fmla="*/ 107 w 335"/>
                    <a:gd name="T7" fmla="*/ 10 h 193"/>
                    <a:gd name="T8" fmla="*/ 248 w 335"/>
                    <a:gd name="T9" fmla="*/ 87 h 193"/>
                    <a:gd name="T10" fmla="*/ 335 w 335"/>
                    <a:gd name="T11" fmla="*/ 182 h 193"/>
                  </a:gdLst>
                  <a:ahLst/>
                  <a:cxnLst>
                    <a:cxn ang="0">
                      <a:pos x="T0" y="T1"/>
                    </a:cxn>
                    <a:cxn ang="0">
                      <a:pos x="T2" y="T3"/>
                    </a:cxn>
                    <a:cxn ang="0">
                      <a:pos x="T4" y="T5"/>
                    </a:cxn>
                    <a:cxn ang="0">
                      <a:pos x="T6" y="T7"/>
                    </a:cxn>
                    <a:cxn ang="0">
                      <a:pos x="T8" y="T9"/>
                    </a:cxn>
                    <a:cxn ang="0">
                      <a:pos x="T10" y="T11"/>
                    </a:cxn>
                  </a:cxnLst>
                  <a:rect l="0" t="0" r="r" b="b"/>
                  <a:pathLst>
                    <a:path w="335" h="193">
                      <a:moveTo>
                        <a:pt x="22" y="193"/>
                      </a:moveTo>
                      <a:cubicBezTo>
                        <a:pt x="22" y="172"/>
                        <a:pt x="24" y="96"/>
                        <a:pt x="23" y="68"/>
                      </a:cubicBezTo>
                      <a:cubicBezTo>
                        <a:pt x="22" y="40"/>
                        <a:pt x="0" y="37"/>
                        <a:pt x="14" y="27"/>
                      </a:cubicBezTo>
                      <a:cubicBezTo>
                        <a:pt x="27" y="17"/>
                        <a:pt x="68" y="0"/>
                        <a:pt x="107" y="10"/>
                      </a:cubicBezTo>
                      <a:cubicBezTo>
                        <a:pt x="145" y="19"/>
                        <a:pt x="210" y="59"/>
                        <a:pt x="248" y="87"/>
                      </a:cubicBezTo>
                      <a:cubicBezTo>
                        <a:pt x="286" y="116"/>
                        <a:pt x="310" y="148"/>
                        <a:pt x="335" y="182"/>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7607" name="Freeform 39"/>
                <p:cNvSpPr>
                  <a:spLocks/>
                </p:cNvSpPr>
                <p:nvPr/>
              </p:nvSpPr>
              <p:spPr bwMode="auto">
                <a:xfrm>
                  <a:off x="1159" y="3100"/>
                  <a:ext cx="231" cy="285"/>
                </a:xfrm>
                <a:custGeom>
                  <a:avLst/>
                  <a:gdLst>
                    <a:gd name="T0" fmla="*/ 207 w 231"/>
                    <a:gd name="T1" fmla="*/ 50 h 285"/>
                    <a:gd name="T2" fmla="*/ 229 w 231"/>
                    <a:gd name="T3" fmla="*/ 4 h 285"/>
                    <a:gd name="T4" fmla="*/ 217 w 231"/>
                    <a:gd name="T5" fmla="*/ 24 h 285"/>
                    <a:gd name="T6" fmla="*/ 152 w 231"/>
                    <a:gd name="T7" fmla="*/ 125 h 285"/>
                    <a:gd name="T8" fmla="*/ 186 w 231"/>
                    <a:gd name="T9" fmla="*/ 178 h 285"/>
                    <a:gd name="T10" fmla="*/ 194 w 231"/>
                    <a:gd name="T11" fmla="*/ 272 h 285"/>
                    <a:gd name="T12" fmla="*/ 59 w 231"/>
                    <a:gd name="T13" fmla="*/ 258 h 285"/>
                    <a:gd name="T14" fmla="*/ 3 w 231"/>
                    <a:gd name="T15" fmla="*/ 256 h 285"/>
                    <a:gd name="T16" fmla="*/ 39 w 231"/>
                    <a:gd name="T17" fmla="*/ 25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85">
                      <a:moveTo>
                        <a:pt x="207" y="50"/>
                      </a:moveTo>
                      <a:cubicBezTo>
                        <a:pt x="211" y="43"/>
                        <a:pt x="227" y="8"/>
                        <a:pt x="229" y="4"/>
                      </a:cubicBezTo>
                      <a:cubicBezTo>
                        <a:pt x="231" y="0"/>
                        <a:pt x="230" y="4"/>
                        <a:pt x="217" y="24"/>
                      </a:cubicBezTo>
                      <a:cubicBezTo>
                        <a:pt x="204" y="44"/>
                        <a:pt x="157" y="99"/>
                        <a:pt x="152" y="125"/>
                      </a:cubicBezTo>
                      <a:cubicBezTo>
                        <a:pt x="147" y="151"/>
                        <a:pt x="179" y="154"/>
                        <a:pt x="186" y="178"/>
                      </a:cubicBezTo>
                      <a:cubicBezTo>
                        <a:pt x="193" y="202"/>
                        <a:pt x="215" y="259"/>
                        <a:pt x="194" y="272"/>
                      </a:cubicBezTo>
                      <a:cubicBezTo>
                        <a:pt x="173" y="285"/>
                        <a:pt x="91" y="261"/>
                        <a:pt x="59" y="258"/>
                      </a:cubicBezTo>
                      <a:cubicBezTo>
                        <a:pt x="27" y="255"/>
                        <a:pt x="6" y="257"/>
                        <a:pt x="3" y="256"/>
                      </a:cubicBezTo>
                      <a:cubicBezTo>
                        <a:pt x="0" y="255"/>
                        <a:pt x="32" y="254"/>
                        <a:pt x="39" y="254"/>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7608" name="Freeform 40"/>
                <p:cNvSpPr>
                  <a:spLocks/>
                </p:cNvSpPr>
                <p:nvPr/>
              </p:nvSpPr>
              <p:spPr bwMode="auto">
                <a:xfrm>
                  <a:off x="621" y="2957"/>
                  <a:ext cx="730" cy="386"/>
                </a:xfrm>
                <a:custGeom>
                  <a:avLst/>
                  <a:gdLst>
                    <a:gd name="T0" fmla="*/ 77 w 730"/>
                    <a:gd name="T1" fmla="*/ 363 h 386"/>
                    <a:gd name="T2" fmla="*/ 41 w 730"/>
                    <a:gd name="T3" fmla="*/ 373 h 386"/>
                    <a:gd name="T4" fmla="*/ 321 w 730"/>
                    <a:gd name="T5" fmla="*/ 286 h 386"/>
                    <a:gd name="T6" fmla="*/ 485 w 730"/>
                    <a:gd name="T7" fmla="*/ 135 h 386"/>
                    <a:gd name="T8" fmla="*/ 594 w 730"/>
                    <a:gd name="T9" fmla="*/ 42 h 386"/>
                    <a:gd name="T10" fmla="*/ 717 w 730"/>
                    <a:gd name="T11" fmla="*/ 5 h 386"/>
                    <a:gd name="T12" fmla="*/ 675 w 730"/>
                    <a:gd name="T13" fmla="*/ 13 h 386"/>
                  </a:gdLst>
                  <a:ahLst/>
                  <a:cxnLst>
                    <a:cxn ang="0">
                      <a:pos x="T0" y="T1"/>
                    </a:cxn>
                    <a:cxn ang="0">
                      <a:pos x="T2" y="T3"/>
                    </a:cxn>
                    <a:cxn ang="0">
                      <a:pos x="T4" y="T5"/>
                    </a:cxn>
                    <a:cxn ang="0">
                      <a:pos x="T6" y="T7"/>
                    </a:cxn>
                    <a:cxn ang="0">
                      <a:pos x="T8" y="T9"/>
                    </a:cxn>
                    <a:cxn ang="0">
                      <a:pos x="T10" y="T11"/>
                    </a:cxn>
                    <a:cxn ang="0">
                      <a:pos x="T12" y="T13"/>
                    </a:cxn>
                  </a:cxnLst>
                  <a:rect l="0" t="0" r="r" b="b"/>
                  <a:pathLst>
                    <a:path w="730" h="386">
                      <a:moveTo>
                        <a:pt x="77" y="363"/>
                      </a:moveTo>
                      <a:cubicBezTo>
                        <a:pt x="71" y="365"/>
                        <a:pt x="0" y="386"/>
                        <a:pt x="41" y="373"/>
                      </a:cubicBezTo>
                      <a:cubicBezTo>
                        <a:pt x="82" y="360"/>
                        <a:pt x="247" y="326"/>
                        <a:pt x="321" y="286"/>
                      </a:cubicBezTo>
                      <a:cubicBezTo>
                        <a:pt x="395" y="246"/>
                        <a:pt x="440" y="175"/>
                        <a:pt x="485" y="135"/>
                      </a:cubicBezTo>
                      <a:cubicBezTo>
                        <a:pt x="530" y="94"/>
                        <a:pt x="555" y="64"/>
                        <a:pt x="594" y="42"/>
                      </a:cubicBezTo>
                      <a:cubicBezTo>
                        <a:pt x="633" y="20"/>
                        <a:pt x="704" y="10"/>
                        <a:pt x="717" y="5"/>
                      </a:cubicBezTo>
                      <a:cubicBezTo>
                        <a:pt x="730" y="0"/>
                        <a:pt x="684" y="11"/>
                        <a:pt x="675" y="13"/>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7609" name="Freeform 41"/>
                <p:cNvSpPr>
                  <a:spLocks/>
                </p:cNvSpPr>
                <p:nvPr/>
              </p:nvSpPr>
              <p:spPr bwMode="auto">
                <a:xfrm>
                  <a:off x="708" y="2745"/>
                  <a:ext cx="769" cy="308"/>
                </a:xfrm>
                <a:custGeom>
                  <a:avLst/>
                  <a:gdLst>
                    <a:gd name="T0" fmla="*/ 730 w 769"/>
                    <a:gd name="T1" fmla="*/ 149 h 308"/>
                    <a:gd name="T2" fmla="*/ 764 w 769"/>
                    <a:gd name="T3" fmla="*/ 161 h 308"/>
                    <a:gd name="T4" fmla="*/ 758 w 769"/>
                    <a:gd name="T5" fmla="*/ 145 h 308"/>
                    <a:gd name="T6" fmla="*/ 716 w 769"/>
                    <a:gd name="T7" fmla="*/ 50 h 308"/>
                    <a:gd name="T8" fmla="*/ 627 w 769"/>
                    <a:gd name="T9" fmla="*/ 1 h 308"/>
                    <a:gd name="T10" fmla="*/ 482 w 769"/>
                    <a:gd name="T11" fmla="*/ 58 h 308"/>
                    <a:gd name="T12" fmla="*/ 298 w 769"/>
                    <a:gd name="T13" fmla="*/ 184 h 308"/>
                    <a:gd name="T14" fmla="*/ 149 w 769"/>
                    <a:gd name="T15" fmla="*/ 292 h 308"/>
                    <a:gd name="T16" fmla="*/ 28 w 769"/>
                    <a:gd name="T17" fmla="*/ 277 h 308"/>
                    <a:gd name="T18" fmla="*/ 3 w 769"/>
                    <a:gd name="T19" fmla="*/ 180 h 308"/>
                    <a:gd name="T20" fmla="*/ 19 w 769"/>
                    <a:gd name="T21" fmla="*/ 83 h 308"/>
                    <a:gd name="T22" fmla="*/ 116 w 769"/>
                    <a:gd name="T23" fmla="*/ 112 h 308"/>
                    <a:gd name="T24" fmla="*/ 150 w 769"/>
                    <a:gd name="T25" fmla="*/ 56 h 308"/>
                    <a:gd name="T26" fmla="*/ 243 w 769"/>
                    <a:gd name="T27" fmla="*/ 21 h 308"/>
                    <a:gd name="T28" fmla="*/ 312 w 769"/>
                    <a:gd name="T29" fmla="*/ 21 h 308"/>
                    <a:gd name="T30" fmla="*/ 322 w 769"/>
                    <a:gd name="T31" fmla="*/ 33 h 308"/>
                    <a:gd name="T32" fmla="*/ 278 w 769"/>
                    <a:gd name="T33" fmla="*/ 1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9" h="308">
                      <a:moveTo>
                        <a:pt x="730" y="149"/>
                      </a:moveTo>
                      <a:cubicBezTo>
                        <a:pt x="736" y="151"/>
                        <a:pt x="759" y="162"/>
                        <a:pt x="764" y="161"/>
                      </a:cubicBezTo>
                      <a:cubicBezTo>
                        <a:pt x="769" y="160"/>
                        <a:pt x="766" y="163"/>
                        <a:pt x="758" y="145"/>
                      </a:cubicBezTo>
                      <a:cubicBezTo>
                        <a:pt x="750" y="127"/>
                        <a:pt x="738" y="74"/>
                        <a:pt x="716" y="50"/>
                      </a:cubicBezTo>
                      <a:cubicBezTo>
                        <a:pt x="694" y="26"/>
                        <a:pt x="666" y="0"/>
                        <a:pt x="627" y="1"/>
                      </a:cubicBezTo>
                      <a:cubicBezTo>
                        <a:pt x="588" y="3"/>
                        <a:pt x="537" y="27"/>
                        <a:pt x="482" y="58"/>
                      </a:cubicBezTo>
                      <a:cubicBezTo>
                        <a:pt x="427" y="88"/>
                        <a:pt x="353" y="145"/>
                        <a:pt x="298" y="184"/>
                      </a:cubicBezTo>
                      <a:cubicBezTo>
                        <a:pt x="242" y="223"/>
                        <a:pt x="193" y="277"/>
                        <a:pt x="149" y="292"/>
                      </a:cubicBezTo>
                      <a:cubicBezTo>
                        <a:pt x="104" y="308"/>
                        <a:pt x="52" y="296"/>
                        <a:pt x="28" y="277"/>
                      </a:cubicBezTo>
                      <a:cubicBezTo>
                        <a:pt x="5" y="258"/>
                        <a:pt x="5" y="212"/>
                        <a:pt x="3" y="180"/>
                      </a:cubicBezTo>
                      <a:cubicBezTo>
                        <a:pt x="1" y="148"/>
                        <a:pt x="0" y="94"/>
                        <a:pt x="19" y="83"/>
                      </a:cubicBezTo>
                      <a:cubicBezTo>
                        <a:pt x="37" y="71"/>
                        <a:pt x="94" y="116"/>
                        <a:pt x="116" y="112"/>
                      </a:cubicBezTo>
                      <a:cubicBezTo>
                        <a:pt x="138" y="107"/>
                        <a:pt x="129" y="71"/>
                        <a:pt x="150" y="56"/>
                      </a:cubicBezTo>
                      <a:cubicBezTo>
                        <a:pt x="172" y="40"/>
                        <a:pt x="216" y="27"/>
                        <a:pt x="243" y="21"/>
                      </a:cubicBezTo>
                      <a:cubicBezTo>
                        <a:pt x="270" y="15"/>
                        <a:pt x="299" y="19"/>
                        <a:pt x="312" y="21"/>
                      </a:cubicBezTo>
                      <a:cubicBezTo>
                        <a:pt x="325" y="23"/>
                        <a:pt x="328" y="34"/>
                        <a:pt x="322" y="33"/>
                      </a:cubicBezTo>
                      <a:cubicBezTo>
                        <a:pt x="316" y="32"/>
                        <a:pt x="287" y="19"/>
                        <a:pt x="278" y="15"/>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237610" name="Group 42"/>
            <p:cNvGrpSpPr>
              <a:grpSpLocks/>
            </p:cNvGrpSpPr>
            <p:nvPr/>
          </p:nvGrpSpPr>
          <p:grpSpPr bwMode="auto">
            <a:xfrm rot="16033037">
              <a:off x="1398" y="1601"/>
              <a:ext cx="805" cy="1010"/>
              <a:chOff x="2599" y="1541"/>
              <a:chExt cx="763" cy="862"/>
            </a:xfrm>
          </p:grpSpPr>
          <p:sp>
            <p:nvSpPr>
              <p:cNvPr id="237611" name="Text Box 43"/>
              <p:cNvSpPr txBox="1">
                <a:spLocks noChangeArrowheads="1"/>
              </p:cNvSpPr>
              <p:nvPr/>
            </p:nvSpPr>
            <p:spPr bwMode="auto">
              <a:xfrm>
                <a:off x="3146" y="1910"/>
                <a:ext cx="216" cy="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37612" name="Text Box 44"/>
              <p:cNvSpPr txBox="1">
                <a:spLocks noChangeArrowheads="1"/>
              </p:cNvSpPr>
              <p:nvPr/>
            </p:nvSpPr>
            <p:spPr bwMode="auto">
              <a:xfrm>
                <a:off x="2755" y="2157"/>
                <a:ext cx="170" cy="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sp>
            <p:nvSpPr>
              <p:cNvPr id="237613" name="Text Box 45"/>
              <p:cNvSpPr txBox="1">
                <a:spLocks noChangeArrowheads="1"/>
              </p:cNvSpPr>
              <p:nvPr/>
            </p:nvSpPr>
            <p:spPr bwMode="auto">
              <a:xfrm>
                <a:off x="2679" y="1968"/>
                <a:ext cx="110" cy="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spAutoFit/>
              </a:bodyPr>
              <a:lstStyle/>
              <a:p>
                <a:endParaRPr lang="en-US" altLang="en-US" sz="2400" b="1">
                  <a:solidFill>
                    <a:srgbClr val="FF0000"/>
                  </a:solidFill>
                </a:endParaRPr>
              </a:p>
            </p:txBody>
          </p:sp>
          <p:sp>
            <p:nvSpPr>
              <p:cNvPr id="237614" name="Text Box 46"/>
              <p:cNvSpPr txBox="1">
                <a:spLocks noChangeArrowheads="1"/>
              </p:cNvSpPr>
              <p:nvPr/>
            </p:nvSpPr>
            <p:spPr bwMode="auto">
              <a:xfrm>
                <a:off x="2956" y="1541"/>
                <a:ext cx="110" cy="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spAutoFit/>
              </a:bodyPr>
              <a:lstStyle/>
              <a:p>
                <a:endParaRPr lang="en-US" altLang="en-US" sz="2400" b="1">
                  <a:solidFill>
                    <a:srgbClr val="0066CC"/>
                  </a:solidFill>
                </a:endParaRPr>
              </a:p>
            </p:txBody>
          </p:sp>
          <p:grpSp>
            <p:nvGrpSpPr>
              <p:cNvPr id="237615" name="Group 47"/>
              <p:cNvGrpSpPr>
                <a:grpSpLocks/>
              </p:cNvGrpSpPr>
              <p:nvPr/>
            </p:nvGrpSpPr>
            <p:grpSpPr bwMode="auto">
              <a:xfrm>
                <a:off x="2599" y="1848"/>
                <a:ext cx="572" cy="444"/>
                <a:chOff x="621" y="2733"/>
                <a:chExt cx="856" cy="652"/>
              </a:xfrm>
            </p:grpSpPr>
            <p:sp>
              <p:nvSpPr>
                <p:cNvPr id="237616" name="Freeform 48"/>
                <p:cNvSpPr>
                  <a:spLocks/>
                </p:cNvSpPr>
                <p:nvPr/>
              </p:nvSpPr>
              <p:spPr bwMode="auto">
                <a:xfrm>
                  <a:off x="706" y="2896"/>
                  <a:ext cx="600" cy="253"/>
                </a:xfrm>
                <a:custGeom>
                  <a:avLst/>
                  <a:gdLst>
                    <a:gd name="T0" fmla="*/ 600 w 600"/>
                    <a:gd name="T1" fmla="*/ 76 h 253"/>
                    <a:gd name="T2" fmla="*/ 431 w 600"/>
                    <a:gd name="T3" fmla="*/ 151 h 253"/>
                    <a:gd name="T4" fmla="*/ 261 w 600"/>
                    <a:gd name="T5" fmla="*/ 238 h 253"/>
                    <a:gd name="T6" fmla="*/ 164 w 600"/>
                    <a:gd name="T7" fmla="*/ 240 h 253"/>
                    <a:gd name="T8" fmla="*/ 50 w 600"/>
                    <a:gd name="T9" fmla="*/ 184 h 253"/>
                    <a:gd name="T10" fmla="*/ 3 w 600"/>
                    <a:gd name="T11" fmla="*/ 27 h 253"/>
                    <a:gd name="T12" fmla="*/ 69 w 600"/>
                    <a:gd name="T13" fmla="*/ 21 h 253"/>
                    <a:gd name="T14" fmla="*/ 149 w 600"/>
                    <a:gd name="T15" fmla="*/ 101 h 253"/>
                    <a:gd name="T16" fmla="*/ 282 w 600"/>
                    <a:gd name="T17" fmla="*/ 85 h 253"/>
                    <a:gd name="T18" fmla="*/ 272 w 600"/>
                    <a:gd name="T19" fmla="*/ 162 h 253"/>
                    <a:gd name="T20" fmla="*/ 284 w 600"/>
                    <a:gd name="T21" fmla="*/ 11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253">
                      <a:moveTo>
                        <a:pt x="600" y="76"/>
                      </a:moveTo>
                      <a:cubicBezTo>
                        <a:pt x="544" y="99"/>
                        <a:pt x="488" y="124"/>
                        <a:pt x="431" y="151"/>
                      </a:cubicBezTo>
                      <a:cubicBezTo>
                        <a:pt x="375" y="178"/>
                        <a:pt x="305" y="223"/>
                        <a:pt x="261" y="238"/>
                      </a:cubicBezTo>
                      <a:cubicBezTo>
                        <a:pt x="216" y="253"/>
                        <a:pt x="199" y="249"/>
                        <a:pt x="164" y="240"/>
                      </a:cubicBezTo>
                      <a:cubicBezTo>
                        <a:pt x="129" y="231"/>
                        <a:pt x="76" y="219"/>
                        <a:pt x="50" y="184"/>
                      </a:cubicBezTo>
                      <a:cubicBezTo>
                        <a:pt x="23" y="148"/>
                        <a:pt x="0" y="54"/>
                        <a:pt x="3" y="27"/>
                      </a:cubicBezTo>
                      <a:cubicBezTo>
                        <a:pt x="6" y="0"/>
                        <a:pt x="45" y="9"/>
                        <a:pt x="69" y="21"/>
                      </a:cubicBezTo>
                      <a:cubicBezTo>
                        <a:pt x="93" y="34"/>
                        <a:pt x="113" y="90"/>
                        <a:pt x="149" y="101"/>
                      </a:cubicBezTo>
                      <a:cubicBezTo>
                        <a:pt x="184" y="112"/>
                        <a:pt x="262" y="75"/>
                        <a:pt x="282" y="85"/>
                      </a:cubicBezTo>
                      <a:cubicBezTo>
                        <a:pt x="302" y="95"/>
                        <a:pt x="272" y="158"/>
                        <a:pt x="272" y="162"/>
                      </a:cubicBezTo>
                      <a:cubicBezTo>
                        <a:pt x="272" y="166"/>
                        <a:pt x="282" y="121"/>
                        <a:pt x="284" y="110"/>
                      </a:cubicBezTo>
                    </a:path>
                  </a:pathLst>
                </a:custGeom>
                <a:noFill/>
                <a:ln w="127000">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7617" name="Freeform 49"/>
                <p:cNvSpPr>
                  <a:spLocks/>
                </p:cNvSpPr>
                <p:nvPr/>
              </p:nvSpPr>
              <p:spPr bwMode="auto">
                <a:xfrm>
                  <a:off x="990" y="3219"/>
                  <a:ext cx="200" cy="137"/>
                </a:xfrm>
                <a:custGeom>
                  <a:avLst/>
                  <a:gdLst>
                    <a:gd name="T0" fmla="*/ 0 w 200"/>
                    <a:gd name="T1" fmla="*/ 0 h 137"/>
                    <a:gd name="T2" fmla="*/ 136 w 200"/>
                    <a:gd name="T3" fmla="*/ 99 h 137"/>
                    <a:gd name="T4" fmla="*/ 158 w 200"/>
                    <a:gd name="T5" fmla="*/ 123 h 137"/>
                    <a:gd name="T6" fmla="*/ 200 w 200"/>
                    <a:gd name="T7" fmla="*/ 137 h 137"/>
                  </a:gdLst>
                  <a:ahLst/>
                  <a:cxnLst>
                    <a:cxn ang="0">
                      <a:pos x="T0" y="T1"/>
                    </a:cxn>
                    <a:cxn ang="0">
                      <a:pos x="T2" y="T3"/>
                    </a:cxn>
                    <a:cxn ang="0">
                      <a:pos x="T4" y="T5"/>
                    </a:cxn>
                    <a:cxn ang="0">
                      <a:pos x="T6" y="T7"/>
                    </a:cxn>
                  </a:cxnLst>
                  <a:rect l="0" t="0" r="r" b="b"/>
                  <a:pathLst>
                    <a:path w="200" h="137">
                      <a:moveTo>
                        <a:pt x="0" y="0"/>
                      </a:moveTo>
                      <a:cubicBezTo>
                        <a:pt x="52" y="36"/>
                        <a:pt x="110" y="79"/>
                        <a:pt x="136" y="99"/>
                      </a:cubicBezTo>
                      <a:cubicBezTo>
                        <a:pt x="162" y="119"/>
                        <a:pt x="147" y="117"/>
                        <a:pt x="158" y="123"/>
                      </a:cubicBezTo>
                      <a:cubicBezTo>
                        <a:pt x="169" y="129"/>
                        <a:pt x="191" y="134"/>
                        <a:pt x="200" y="137"/>
                      </a:cubicBezTo>
                    </a:path>
                  </a:pathLst>
                </a:custGeom>
                <a:noFill/>
                <a:ln w="127000">
                  <a:solidFill>
                    <a:srgbClr val="66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7618" name="Freeform 50"/>
                <p:cNvSpPr>
                  <a:spLocks/>
                </p:cNvSpPr>
                <p:nvPr/>
              </p:nvSpPr>
              <p:spPr bwMode="auto">
                <a:xfrm>
                  <a:off x="880" y="2766"/>
                  <a:ext cx="528" cy="369"/>
                </a:xfrm>
                <a:custGeom>
                  <a:avLst/>
                  <a:gdLst>
                    <a:gd name="T0" fmla="*/ 464 w 528"/>
                    <a:gd name="T1" fmla="*/ 358 h 369"/>
                    <a:gd name="T2" fmla="*/ 514 w 528"/>
                    <a:gd name="T3" fmla="*/ 366 h 369"/>
                    <a:gd name="T4" fmla="*/ 378 w 528"/>
                    <a:gd name="T5" fmla="*/ 339 h 369"/>
                    <a:gd name="T6" fmla="*/ 291 w 528"/>
                    <a:gd name="T7" fmla="*/ 203 h 369"/>
                    <a:gd name="T8" fmla="*/ 211 w 528"/>
                    <a:gd name="T9" fmla="*/ 124 h 369"/>
                    <a:gd name="T10" fmla="*/ 136 w 528"/>
                    <a:gd name="T11" fmla="*/ 64 h 369"/>
                    <a:gd name="T12" fmla="*/ 112 w 528"/>
                    <a:gd name="T13" fmla="*/ 4 h 369"/>
                    <a:gd name="T14" fmla="*/ 207 w 528"/>
                    <a:gd name="T15" fmla="*/ 39 h 369"/>
                    <a:gd name="T16" fmla="*/ 254 w 528"/>
                    <a:gd name="T17" fmla="*/ 116 h 369"/>
                    <a:gd name="T18" fmla="*/ 171 w 528"/>
                    <a:gd name="T19" fmla="*/ 138 h 369"/>
                    <a:gd name="T20" fmla="*/ 107 w 528"/>
                    <a:gd name="T21" fmla="*/ 124 h 369"/>
                    <a:gd name="T22" fmla="*/ 0 w 528"/>
                    <a:gd name="T23" fmla="*/ 4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8" h="369">
                      <a:moveTo>
                        <a:pt x="464" y="358"/>
                      </a:moveTo>
                      <a:cubicBezTo>
                        <a:pt x="472" y="359"/>
                        <a:pt x="528" y="369"/>
                        <a:pt x="514" y="366"/>
                      </a:cubicBezTo>
                      <a:cubicBezTo>
                        <a:pt x="500" y="363"/>
                        <a:pt x="415" y="366"/>
                        <a:pt x="378" y="339"/>
                      </a:cubicBezTo>
                      <a:cubicBezTo>
                        <a:pt x="341" y="312"/>
                        <a:pt x="319" y="239"/>
                        <a:pt x="291" y="203"/>
                      </a:cubicBezTo>
                      <a:cubicBezTo>
                        <a:pt x="263" y="168"/>
                        <a:pt x="237" y="147"/>
                        <a:pt x="211" y="124"/>
                      </a:cubicBezTo>
                      <a:cubicBezTo>
                        <a:pt x="185" y="101"/>
                        <a:pt x="152" y="84"/>
                        <a:pt x="136" y="64"/>
                      </a:cubicBezTo>
                      <a:cubicBezTo>
                        <a:pt x="120" y="44"/>
                        <a:pt x="101" y="8"/>
                        <a:pt x="112" y="4"/>
                      </a:cubicBezTo>
                      <a:cubicBezTo>
                        <a:pt x="124" y="0"/>
                        <a:pt x="184" y="20"/>
                        <a:pt x="207" y="39"/>
                      </a:cubicBezTo>
                      <a:cubicBezTo>
                        <a:pt x="231" y="57"/>
                        <a:pt x="260" y="99"/>
                        <a:pt x="254" y="116"/>
                      </a:cubicBezTo>
                      <a:cubicBezTo>
                        <a:pt x="247" y="133"/>
                        <a:pt x="195" y="136"/>
                        <a:pt x="171" y="138"/>
                      </a:cubicBezTo>
                      <a:cubicBezTo>
                        <a:pt x="146" y="139"/>
                        <a:pt x="135" y="139"/>
                        <a:pt x="107" y="124"/>
                      </a:cubicBezTo>
                      <a:cubicBezTo>
                        <a:pt x="78" y="109"/>
                        <a:pt x="39" y="79"/>
                        <a:pt x="0" y="48"/>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7619" name="Freeform 51"/>
                <p:cNvSpPr>
                  <a:spLocks/>
                </p:cNvSpPr>
                <p:nvPr/>
              </p:nvSpPr>
              <p:spPr bwMode="auto">
                <a:xfrm>
                  <a:off x="1126" y="2733"/>
                  <a:ext cx="335" cy="193"/>
                </a:xfrm>
                <a:custGeom>
                  <a:avLst/>
                  <a:gdLst>
                    <a:gd name="T0" fmla="*/ 22 w 335"/>
                    <a:gd name="T1" fmla="*/ 193 h 193"/>
                    <a:gd name="T2" fmla="*/ 23 w 335"/>
                    <a:gd name="T3" fmla="*/ 68 h 193"/>
                    <a:gd name="T4" fmla="*/ 14 w 335"/>
                    <a:gd name="T5" fmla="*/ 27 h 193"/>
                    <a:gd name="T6" fmla="*/ 107 w 335"/>
                    <a:gd name="T7" fmla="*/ 10 h 193"/>
                    <a:gd name="T8" fmla="*/ 248 w 335"/>
                    <a:gd name="T9" fmla="*/ 87 h 193"/>
                    <a:gd name="T10" fmla="*/ 335 w 335"/>
                    <a:gd name="T11" fmla="*/ 182 h 193"/>
                  </a:gdLst>
                  <a:ahLst/>
                  <a:cxnLst>
                    <a:cxn ang="0">
                      <a:pos x="T0" y="T1"/>
                    </a:cxn>
                    <a:cxn ang="0">
                      <a:pos x="T2" y="T3"/>
                    </a:cxn>
                    <a:cxn ang="0">
                      <a:pos x="T4" y="T5"/>
                    </a:cxn>
                    <a:cxn ang="0">
                      <a:pos x="T6" y="T7"/>
                    </a:cxn>
                    <a:cxn ang="0">
                      <a:pos x="T8" y="T9"/>
                    </a:cxn>
                    <a:cxn ang="0">
                      <a:pos x="T10" y="T11"/>
                    </a:cxn>
                  </a:cxnLst>
                  <a:rect l="0" t="0" r="r" b="b"/>
                  <a:pathLst>
                    <a:path w="335" h="193">
                      <a:moveTo>
                        <a:pt x="22" y="193"/>
                      </a:moveTo>
                      <a:cubicBezTo>
                        <a:pt x="22" y="172"/>
                        <a:pt x="24" y="96"/>
                        <a:pt x="23" y="68"/>
                      </a:cubicBezTo>
                      <a:cubicBezTo>
                        <a:pt x="22" y="40"/>
                        <a:pt x="0" y="37"/>
                        <a:pt x="14" y="27"/>
                      </a:cubicBezTo>
                      <a:cubicBezTo>
                        <a:pt x="27" y="17"/>
                        <a:pt x="68" y="0"/>
                        <a:pt x="107" y="10"/>
                      </a:cubicBezTo>
                      <a:cubicBezTo>
                        <a:pt x="145" y="19"/>
                        <a:pt x="210" y="59"/>
                        <a:pt x="248" y="87"/>
                      </a:cubicBezTo>
                      <a:cubicBezTo>
                        <a:pt x="286" y="116"/>
                        <a:pt x="310" y="148"/>
                        <a:pt x="335" y="182"/>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7620" name="Freeform 52"/>
                <p:cNvSpPr>
                  <a:spLocks/>
                </p:cNvSpPr>
                <p:nvPr/>
              </p:nvSpPr>
              <p:spPr bwMode="auto">
                <a:xfrm>
                  <a:off x="1159" y="3100"/>
                  <a:ext cx="231" cy="285"/>
                </a:xfrm>
                <a:custGeom>
                  <a:avLst/>
                  <a:gdLst>
                    <a:gd name="T0" fmla="*/ 207 w 231"/>
                    <a:gd name="T1" fmla="*/ 50 h 285"/>
                    <a:gd name="T2" fmla="*/ 229 w 231"/>
                    <a:gd name="T3" fmla="*/ 4 h 285"/>
                    <a:gd name="T4" fmla="*/ 217 w 231"/>
                    <a:gd name="T5" fmla="*/ 24 h 285"/>
                    <a:gd name="T6" fmla="*/ 152 w 231"/>
                    <a:gd name="T7" fmla="*/ 125 h 285"/>
                    <a:gd name="T8" fmla="*/ 186 w 231"/>
                    <a:gd name="T9" fmla="*/ 178 h 285"/>
                    <a:gd name="T10" fmla="*/ 194 w 231"/>
                    <a:gd name="T11" fmla="*/ 272 h 285"/>
                    <a:gd name="T12" fmla="*/ 59 w 231"/>
                    <a:gd name="T13" fmla="*/ 258 h 285"/>
                    <a:gd name="T14" fmla="*/ 3 w 231"/>
                    <a:gd name="T15" fmla="*/ 256 h 285"/>
                    <a:gd name="T16" fmla="*/ 39 w 231"/>
                    <a:gd name="T17" fmla="*/ 25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85">
                      <a:moveTo>
                        <a:pt x="207" y="50"/>
                      </a:moveTo>
                      <a:cubicBezTo>
                        <a:pt x="211" y="43"/>
                        <a:pt x="227" y="8"/>
                        <a:pt x="229" y="4"/>
                      </a:cubicBezTo>
                      <a:cubicBezTo>
                        <a:pt x="231" y="0"/>
                        <a:pt x="230" y="4"/>
                        <a:pt x="217" y="24"/>
                      </a:cubicBezTo>
                      <a:cubicBezTo>
                        <a:pt x="204" y="44"/>
                        <a:pt x="157" y="99"/>
                        <a:pt x="152" y="125"/>
                      </a:cubicBezTo>
                      <a:cubicBezTo>
                        <a:pt x="147" y="151"/>
                        <a:pt x="179" y="154"/>
                        <a:pt x="186" y="178"/>
                      </a:cubicBezTo>
                      <a:cubicBezTo>
                        <a:pt x="193" y="202"/>
                        <a:pt x="215" y="259"/>
                        <a:pt x="194" y="272"/>
                      </a:cubicBezTo>
                      <a:cubicBezTo>
                        <a:pt x="173" y="285"/>
                        <a:pt x="91" y="261"/>
                        <a:pt x="59" y="258"/>
                      </a:cubicBezTo>
                      <a:cubicBezTo>
                        <a:pt x="27" y="255"/>
                        <a:pt x="6" y="257"/>
                        <a:pt x="3" y="256"/>
                      </a:cubicBezTo>
                      <a:cubicBezTo>
                        <a:pt x="0" y="255"/>
                        <a:pt x="32" y="254"/>
                        <a:pt x="39" y="254"/>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7621" name="Freeform 53"/>
                <p:cNvSpPr>
                  <a:spLocks/>
                </p:cNvSpPr>
                <p:nvPr/>
              </p:nvSpPr>
              <p:spPr bwMode="auto">
                <a:xfrm>
                  <a:off x="621" y="2957"/>
                  <a:ext cx="730" cy="386"/>
                </a:xfrm>
                <a:custGeom>
                  <a:avLst/>
                  <a:gdLst>
                    <a:gd name="T0" fmla="*/ 77 w 730"/>
                    <a:gd name="T1" fmla="*/ 363 h 386"/>
                    <a:gd name="T2" fmla="*/ 41 w 730"/>
                    <a:gd name="T3" fmla="*/ 373 h 386"/>
                    <a:gd name="T4" fmla="*/ 321 w 730"/>
                    <a:gd name="T5" fmla="*/ 286 h 386"/>
                    <a:gd name="T6" fmla="*/ 485 w 730"/>
                    <a:gd name="T7" fmla="*/ 135 h 386"/>
                    <a:gd name="T8" fmla="*/ 594 w 730"/>
                    <a:gd name="T9" fmla="*/ 42 h 386"/>
                    <a:gd name="T10" fmla="*/ 717 w 730"/>
                    <a:gd name="T11" fmla="*/ 5 h 386"/>
                    <a:gd name="T12" fmla="*/ 675 w 730"/>
                    <a:gd name="T13" fmla="*/ 13 h 386"/>
                  </a:gdLst>
                  <a:ahLst/>
                  <a:cxnLst>
                    <a:cxn ang="0">
                      <a:pos x="T0" y="T1"/>
                    </a:cxn>
                    <a:cxn ang="0">
                      <a:pos x="T2" y="T3"/>
                    </a:cxn>
                    <a:cxn ang="0">
                      <a:pos x="T4" y="T5"/>
                    </a:cxn>
                    <a:cxn ang="0">
                      <a:pos x="T6" y="T7"/>
                    </a:cxn>
                    <a:cxn ang="0">
                      <a:pos x="T8" y="T9"/>
                    </a:cxn>
                    <a:cxn ang="0">
                      <a:pos x="T10" y="T11"/>
                    </a:cxn>
                    <a:cxn ang="0">
                      <a:pos x="T12" y="T13"/>
                    </a:cxn>
                  </a:cxnLst>
                  <a:rect l="0" t="0" r="r" b="b"/>
                  <a:pathLst>
                    <a:path w="730" h="386">
                      <a:moveTo>
                        <a:pt x="77" y="363"/>
                      </a:moveTo>
                      <a:cubicBezTo>
                        <a:pt x="71" y="365"/>
                        <a:pt x="0" y="386"/>
                        <a:pt x="41" y="373"/>
                      </a:cubicBezTo>
                      <a:cubicBezTo>
                        <a:pt x="82" y="360"/>
                        <a:pt x="247" y="326"/>
                        <a:pt x="321" y="286"/>
                      </a:cubicBezTo>
                      <a:cubicBezTo>
                        <a:pt x="395" y="246"/>
                        <a:pt x="440" y="175"/>
                        <a:pt x="485" y="135"/>
                      </a:cubicBezTo>
                      <a:cubicBezTo>
                        <a:pt x="530" y="94"/>
                        <a:pt x="555" y="64"/>
                        <a:pt x="594" y="42"/>
                      </a:cubicBezTo>
                      <a:cubicBezTo>
                        <a:pt x="633" y="20"/>
                        <a:pt x="704" y="10"/>
                        <a:pt x="717" y="5"/>
                      </a:cubicBezTo>
                      <a:cubicBezTo>
                        <a:pt x="730" y="0"/>
                        <a:pt x="684" y="11"/>
                        <a:pt x="675" y="13"/>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7622" name="Freeform 54"/>
                <p:cNvSpPr>
                  <a:spLocks/>
                </p:cNvSpPr>
                <p:nvPr/>
              </p:nvSpPr>
              <p:spPr bwMode="auto">
                <a:xfrm>
                  <a:off x="708" y="2745"/>
                  <a:ext cx="769" cy="308"/>
                </a:xfrm>
                <a:custGeom>
                  <a:avLst/>
                  <a:gdLst>
                    <a:gd name="T0" fmla="*/ 730 w 769"/>
                    <a:gd name="T1" fmla="*/ 149 h 308"/>
                    <a:gd name="T2" fmla="*/ 764 w 769"/>
                    <a:gd name="T3" fmla="*/ 161 h 308"/>
                    <a:gd name="T4" fmla="*/ 758 w 769"/>
                    <a:gd name="T5" fmla="*/ 145 h 308"/>
                    <a:gd name="T6" fmla="*/ 716 w 769"/>
                    <a:gd name="T7" fmla="*/ 50 h 308"/>
                    <a:gd name="T8" fmla="*/ 627 w 769"/>
                    <a:gd name="T9" fmla="*/ 1 h 308"/>
                    <a:gd name="T10" fmla="*/ 482 w 769"/>
                    <a:gd name="T11" fmla="*/ 58 h 308"/>
                    <a:gd name="T12" fmla="*/ 298 w 769"/>
                    <a:gd name="T13" fmla="*/ 184 h 308"/>
                    <a:gd name="T14" fmla="*/ 149 w 769"/>
                    <a:gd name="T15" fmla="*/ 292 h 308"/>
                    <a:gd name="T16" fmla="*/ 28 w 769"/>
                    <a:gd name="T17" fmla="*/ 277 h 308"/>
                    <a:gd name="T18" fmla="*/ 3 w 769"/>
                    <a:gd name="T19" fmla="*/ 180 h 308"/>
                    <a:gd name="T20" fmla="*/ 19 w 769"/>
                    <a:gd name="T21" fmla="*/ 83 h 308"/>
                    <a:gd name="T22" fmla="*/ 116 w 769"/>
                    <a:gd name="T23" fmla="*/ 112 h 308"/>
                    <a:gd name="T24" fmla="*/ 150 w 769"/>
                    <a:gd name="T25" fmla="*/ 56 h 308"/>
                    <a:gd name="T26" fmla="*/ 243 w 769"/>
                    <a:gd name="T27" fmla="*/ 21 h 308"/>
                    <a:gd name="T28" fmla="*/ 312 w 769"/>
                    <a:gd name="T29" fmla="*/ 21 h 308"/>
                    <a:gd name="T30" fmla="*/ 322 w 769"/>
                    <a:gd name="T31" fmla="*/ 33 h 308"/>
                    <a:gd name="T32" fmla="*/ 278 w 769"/>
                    <a:gd name="T33" fmla="*/ 1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9" h="308">
                      <a:moveTo>
                        <a:pt x="730" y="149"/>
                      </a:moveTo>
                      <a:cubicBezTo>
                        <a:pt x="736" y="151"/>
                        <a:pt x="759" y="162"/>
                        <a:pt x="764" y="161"/>
                      </a:cubicBezTo>
                      <a:cubicBezTo>
                        <a:pt x="769" y="160"/>
                        <a:pt x="766" y="163"/>
                        <a:pt x="758" y="145"/>
                      </a:cubicBezTo>
                      <a:cubicBezTo>
                        <a:pt x="750" y="127"/>
                        <a:pt x="738" y="74"/>
                        <a:pt x="716" y="50"/>
                      </a:cubicBezTo>
                      <a:cubicBezTo>
                        <a:pt x="694" y="26"/>
                        <a:pt x="666" y="0"/>
                        <a:pt x="627" y="1"/>
                      </a:cubicBezTo>
                      <a:cubicBezTo>
                        <a:pt x="588" y="3"/>
                        <a:pt x="537" y="27"/>
                        <a:pt x="482" y="58"/>
                      </a:cubicBezTo>
                      <a:cubicBezTo>
                        <a:pt x="427" y="88"/>
                        <a:pt x="353" y="145"/>
                        <a:pt x="298" y="184"/>
                      </a:cubicBezTo>
                      <a:cubicBezTo>
                        <a:pt x="242" y="223"/>
                        <a:pt x="193" y="277"/>
                        <a:pt x="149" y="292"/>
                      </a:cubicBezTo>
                      <a:cubicBezTo>
                        <a:pt x="104" y="308"/>
                        <a:pt x="52" y="296"/>
                        <a:pt x="28" y="277"/>
                      </a:cubicBezTo>
                      <a:cubicBezTo>
                        <a:pt x="5" y="258"/>
                        <a:pt x="5" y="212"/>
                        <a:pt x="3" y="180"/>
                      </a:cubicBezTo>
                      <a:cubicBezTo>
                        <a:pt x="1" y="148"/>
                        <a:pt x="0" y="94"/>
                        <a:pt x="19" y="83"/>
                      </a:cubicBezTo>
                      <a:cubicBezTo>
                        <a:pt x="37" y="71"/>
                        <a:pt x="94" y="116"/>
                        <a:pt x="116" y="112"/>
                      </a:cubicBezTo>
                      <a:cubicBezTo>
                        <a:pt x="138" y="107"/>
                        <a:pt x="129" y="71"/>
                        <a:pt x="150" y="56"/>
                      </a:cubicBezTo>
                      <a:cubicBezTo>
                        <a:pt x="172" y="40"/>
                        <a:pt x="216" y="27"/>
                        <a:pt x="243" y="21"/>
                      </a:cubicBezTo>
                      <a:cubicBezTo>
                        <a:pt x="270" y="15"/>
                        <a:pt x="299" y="19"/>
                        <a:pt x="312" y="21"/>
                      </a:cubicBezTo>
                      <a:cubicBezTo>
                        <a:pt x="325" y="23"/>
                        <a:pt x="328" y="34"/>
                        <a:pt x="322" y="33"/>
                      </a:cubicBezTo>
                      <a:cubicBezTo>
                        <a:pt x="316" y="32"/>
                        <a:pt x="287" y="19"/>
                        <a:pt x="278" y="15"/>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sp>
        <p:nvSpPr>
          <p:cNvPr id="237630" name="Freeform 62"/>
          <p:cNvSpPr>
            <a:spLocks/>
          </p:cNvSpPr>
          <p:nvPr/>
        </p:nvSpPr>
        <p:spPr bwMode="auto">
          <a:xfrm>
            <a:off x="-292100" y="3216275"/>
            <a:ext cx="11233150" cy="4229100"/>
          </a:xfrm>
          <a:custGeom>
            <a:avLst/>
            <a:gdLst>
              <a:gd name="T0" fmla="*/ 0 w 7076"/>
              <a:gd name="T1" fmla="*/ 2423 h 2664"/>
              <a:gd name="T2" fmla="*/ 635 w 7076"/>
              <a:gd name="T3" fmla="*/ 670 h 2664"/>
              <a:gd name="T4" fmla="*/ 1094 w 7076"/>
              <a:gd name="T5" fmla="*/ 1655 h 2664"/>
              <a:gd name="T6" fmla="*/ 1253 w 7076"/>
              <a:gd name="T7" fmla="*/ 2156 h 2664"/>
              <a:gd name="T8" fmla="*/ 1795 w 7076"/>
              <a:gd name="T9" fmla="*/ 1138 h 2664"/>
              <a:gd name="T10" fmla="*/ 2146 w 7076"/>
              <a:gd name="T11" fmla="*/ 796 h 2664"/>
              <a:gd name="T12" fmla="*/ 2379 w 7076"/>
              <a:gd name="T13" fmla="*/ 1530 h 2664"/>
              <a:gd name="T14" fmla="*/ 2521 w 7076"/>
              <a:gd name="T15" fmla="*/ 1572 h 2664"/>
              <a:gd name="T16" fmla="*/ 2955 w 7076"/>
              <a:gd name="T17" fmla="*/ 862 h 2664"/>
              <a:gd name="T18" fmla="*/ 3289 w 7076"/>
              <a:gd name="T19" fmla="*/ 2315 h 2664"/>
              <a:gd name="T20" fmla="*/ 3790 w 7076"/>
              <a:gd name="T21" fmla="*/ 2198 h 2664"/>
              <a:gd name="T22" fmla="*/ 4283 w 7076"/>
              <a:gd name="T23" fmla="*/ 645 h 2664"/>
              <a:gd name="T24" fmla="*/ 4600 w 7076"/>
              <a:gd name="T25" fmla="*/ 203 h 2664"/>
              <a:gd name="T26" fmla="*/ 5001 w 7076"/>
              <a:gd name="T27" fmla="*/ 1864 h 2664"/>
              <a:gd name="T28" fmla="*/ 5209 w 7076"/>
              <a:gd name="T29" fmla="*/ 2131 h 2664"/>
              <a:gd name="T30" fmla="*/ 5894 w 7076"/>
              <a:gd name="T31" fmla="*/ 1079 h 2664"/>
              <a:gd name="T32" fmla="*/ 6094 w 7076"/>
              <a:gd name="T33" fmla="*/ 2440 h 2664"/>
              <a:gd name="T34" fmla="*/ 0 w 7076"/>
              <a:gd name="T35" fmla="*/ 2423 h 2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76" h="2664">
                <a:moveTo>
                  <a:pt x="0" y="2423"/>
                </a:moveTo>
                <a:cubicBezTo>
                  <a:pt x="104" y="2131"/>
                  <a:pt x="453" y="798"/>
                  <a:pt x="635" y="670"/>
                </a:cubicBezTo>
                <a:cubicBezTo>
                  <a:pt x="817" y="542"/>
                  <a:pt x="991" y="1407"/>
                  <a:pt x="1094" y="1655"/>
                </a:cubicBezTo>
                <a:cubicBezTo>
                  <a:pt x="1197" y="1903"/>
                  <a:pt x="1136" y="2242"/>
                  <a:pt x="1253" y="2156"/>
                </a:cubicBezTo>
                <a:cubicBezTo>
                  <a:pt x="1370" y="2070"/>
                  <a:pt x="1646" y="1365"/>
                  <a:pt x="1795" y="1138"/>
                </a:cubicBezTo>
                <a:cubicBezTo>
                  <a:pt x="1944" y="911"/>
                  <a:pt x="2049" y="731"/>
                  <a:pt x="2146" y="796"/>
                </a:cubicBezTo>
                <a:cubicBezTo>
                  <a:pt x="2243" y="861"/>
                  <a:pt x="2317" y="1401"/>
                  <a:pt x="2379" y="1530"/>
                </a:cubicBezTo>
                <a:cubicBezTo>
                  <a:pt x="2441" y="1659"/>
                  <a:pt x="2425" y="1683"/>
                  <a:pt x="2521" y="1572"/>
                </a:cubicBezTo>
                <a:cubicBezTo>
                  <a:pt x="2617" y="1461"/>
                  <a:pt x="2827" y="738"/>
                  <a:pt x="2955" y="862"/>
                </a:cubicBezTo>
                <a:cubicBezTo>
                  <a:pt x="3083" y="986"/>
                  <a:pt x="3150" y="2092"/>
                  <a:pt x="3289" y="2315"/>
                </a:cubicBezTo>
                <a:cubicBezTo>
                  <a:pt x="3428" y="2538"/>
                  <a:pt x="3624" y="2476"/>
                  <a:pt x="3790" y="2198"/>
                </a:cubicBezTo>
                <a:cubicBezTo>
                  <a:pt x="3956" y="1920"/>
                  <a:pt x="4148" y="978"/>
                  <a:pt x="4283" y="645"/>
                </a:cubicBezTo>
                <a:cubicBezTo>
                  <a:pt x="4418" y="312"/>
                  <a:pt x="4480" y="0"/>
                  <a:pt x="4600" y="203"/>
                </a:cubicBezTo>
                <a:cubicBezTo>
                  <a:pt x="4720" y="406"/>
                  <a:pt x="4900" y="1543"/>
                  <a:pt x="5001" y="1864"/>
                </a:cubicBezTo>
                <a:cubicBezTo>
                  <a:pt x="5102" y="2185"/>
                  <a:pt x="5060" y="2262"/>
                  <a:pt x="5209" y="2131"/>
                </a:cubicBezTo>
                <a:cubicBezTo>
                  <a:pt x="5358" y="2000"/>
                  <a:pt x="5746" y="1028"/>
                  <a:pt x="5894" y="1079"/>
                </a:cubicBezTo>
                <a:cubicBezTo>
                  <a:pt x="6042" y="1130"/>
                  <a:pt x="7076" y="2216"/>
                  <a:pt x="6094" y="2440"/>
                </a:cubicBezTo>
                <a:cubicBezTo>
                  <a:pt x="5112" y="2664"/>
                  <a:pt x="0" y="2423"/>
                  <a:pt x="0" y="242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fill="hold" nodeType="clickEffect">
                                  <p:stCondLst>
                                    <p:cond delay="0"/>
                                  </p:stCondLst>
                                  <p:childTnLst>
                                    <p:animMotion origin="layout" path="M -1.94444E-6 8.71415E-6 C 0.00521 0.03816 0.01042 0.07632 0.02032 0.0754 C 0.03021 0.07447 0.0441 0.00463 0.05938 -0.00578 C 0.07466 -0.01618 0.09393 0.01689 0.11164 0.01365 C 0.12934 0.01041 0.15 -0.02243 0.16528 -0.02497 C 0.18056 -0.02752 0.19046 0.00162 0.20296 -0.00184 C 0.21546 -0.00531 0.21598 -0.05666 0.24063 -0.04625 C 0.26528 -0.03584 0.32032 0.07008 0.3507 0.0599 C 0.38108 0.04973 0.40834 -0.08094 0.42327 -0.108 C 0.4382 -0.13505 0.43177 -0.08233 0.44063 -0.10245 C 0.44931 -0.1221 0.46337 -0.20906 0.47535 -0.22779 C 0.48733 -0.24653 0.5007 -0.20027 0.51302 -0.21415 C 0.52535 -0.22802 0.52657 -0.34158 0.54931 -0.31082 C 0.57205 -0.28006 0.62587 -0.05689 0.64931 -0.0289 C 0.67275 -0.00092 0.68021 -0.1302 0.68993 -0.14269 C 0.69966 -0.15518 0.70348 -0.12974 0.7073 -0.1043 " pathEditMode="relative" ptsTypes="aaaaaaaaaaaaaaaA">
                                      <p:cBhvr>
                                        <p:cTn id="6" dur="3000" fill="hold"/>
                                        <p:tgtEl>
                                          <p:spTgt spid="237596"/>
                                        </p:tgtEl>
                                        <p:attrNameLst>
                                          <p:attrName>ppt_x</p:attrName>
                                          <p:attrName>ppt_y</p:attrName>
                                        </p:attrNameLst>
                                      </p:cBhvr>
                                    </p:animMotion>
                                  </p:childTnLst>
                                </p:cTn>
                              </p:par>
                              <p:par>
                                <p:cTn id="7" presetID="0" presetClass="path" presetSubtype="0" fill="hold" nodeType="withEffect">
                                  <p:stCondLst>
                                    <p:cond delay="0"/>
                                  </p:stCondLst>
                                  <p:childTnLst>
                                    <p:animMotion origin="layout" path="M -1.11111E-6 -1.48936E-6 C -0.0118 0.21947 -0.02344 0.43895 -0.01892 0.46138 C -0.01441 0.48381 0.01649 0.16559 0.02743 0.13506 C 0.03837 0.10453 0.03455 0.28122 0.04636 0.27798 C 0.05816 0.27475 0.08455 0.1235 0.09861 0.11587 C 0.11267 0.10823 0.11233 0.22341 0.13038 0.23173 C 0.14844 0.24006 0.19636 0.1642 0.20729 0.16582 C 0.21823 0.1679 0.18698 0.24075 0.19566 0.24329 C 0.20434 0.24584 0.24149 0.1686 0.25938 0.18155 C 0.27726 0.1945 0.29011 0.31198 0.30295 0.32054 C 0.3158 0.32909 0.32761 0.1982 0.33629 0.23358 C 0.34497 0.26897 0.34827 0.50463 0.35504 0.53261 C 0.36181 0.56106 0.37465 0.44843 0.37674 0.40356 C 0.37882 0.35847 0.36545 0.26527 0.36806 0.26249 C 0.37066 0.25971 0.38577 0.41582 0.39271 0.38622 C 0.39965 0.35662 0.40313 0.12442 0.41007 0.08488 C 0.41702 0.04533 0.42743 0.17946 0.43472 0.14871 C 0.44202 0.11795 0.44115 -0.08279 0.45365 -0.10037 C 0.46615 -0.11794 0.50035 0.03169 0.51007 0.04255 C 0.51979 0.05342 0.50313 -0.04533 0.51163 -0.03469 C 0.52014 -0.02405 0.55208 0.10615 0.56077 0.10615 C 0.56945 0.10615 0.55833 -0.03284 0.56372 -0.03469 C 0.5691 -0.03654 0.58646 0.04001 0.59271 0.09459 C 0.59896 0.14917 0.59688 0.27452 0.60139 0.29348 C 0.6059 0.31244 0.61597 0.17808 0.62031 0.2086 C 0.62465 0.23913 0.62327 0.44311 0.62743 0.47687 C 0.6316 0.51064 0.64011 0.40518 0.64497 0.41119 C 0.64983 0.41721 0.65208 0.53677 0.65642 0.51365 C 0.66077 0.49029 0.66354 0.29325 0.67101 0.27035 C 0.67847 0.24746 0.69462 0.38714 0.70139 0.3765 C 0.70816 0.36587 0.7099 0.28608 0.71163 0.20652 " pathEditMode="relative" rAng="0" ptsTypes="aaaaaaaaaaaaaaaaaaaaaaaaaaaaaaA">
                                      <p:cBhvr>
                                        <p:cTn id="8" dur="5000" fill="hold"/>
                                        <p:tgtEl>
                                          <p:spTgt spid="237571"/>
                                        </p:tgtEl>
                                        <p:attrNameLst>
                                          <p:attrName>ppt_x</p:attrName>
                                          <p:attrName>ppt_y</p:attrName>
                                        </p:attrNameLst>
                                      </p:cBhvr>
                                      <p:rCtr x="34410" y="221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r>
              <a:rPr lang="en-US" altLang="en-US"/>
              <a:t>Purification by ion exchange</a:t>
            </a:r>
          </a:p>
        </p:txBody>
      </p:sp>
      <p:grpSp>
        <p:nvGrpSpPr>
          <p:cNvPr id="240643" name="Group 3"/>
          <p:cNvGrpSpPr>
            <a:grpSpLocks/>
          </p:cNvGrpSpPr>
          <p:nvPr/>
        </p:nvGrpSpPr>
        <p:grpSpPr bwMode="auto">
          <a:xfrm>
            <a:off x="2703513" y="4389438"/>
            <a:ext cx="1389062" cy="1371600"/>
            <a:chOff x="2496" y="1581"/>
            <a:chExt cx="875" cy="864"/>
          </a:xfrm>
        </p:grpSpPr>
        <p:sp>
          <p:nvSpPr>
            <p:cNvPr id="240644" name="Text Box 4"/>
            <p:cNvSpPr txBox="1">
              <a:spLocks noChangeArrowheads="1"/>
            </p:cNvSpPr>
            <p:nvPr/>
          </p:nvSpPr>
          <p:spPr bwMode="auto">
            <a:xfrm>
              <a:off x="3143" y="1910"/>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0645" name="Text Box 5"/>
            <p:cNvSpPr txBox="1">
              <a:spLocks noChangeArrowheads="1"/>
            </p:cNvSpPr>
            <p:nvPr/>
          </p:nvSpPr>
          <p:spPr bwMode="auto">
            <a:xfrm>
              <a:off x="2754" y="2157"/>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sp>
          <p:nvSpPr>
            <p:cNvPr id="240646" name="Text Box 6"/>
            <p:cNvSpPr txBox="1">
              <a:spLocks noChangeArrowheads="1"/>
            </p:cNvSpPr>
            <p:nvPr/>
          </p:nvSpPr>
          <p:spPr bwMode="auto">
            <a:xfrm>
              <a:off x="2496" y="2006"/>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0647" name="Text Box 7"/>
            <p:cNvSpPr txBox="1">
              <a:spLocks noChangeArrowheads="1"/>
            </p:cNvSpPr>
            <p:nvPr/>
          </p:nvSpPr>
          <p:spPr bwMode="auto">
            <a:xfrm>
              <a:off x="2779" y="1581"/>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grpSp>
          <p:nvGrpSpPr>
            <p:cNvPr id="240648" name="Group 8"/>
            <p:cNvGrpSpPr>
              <a:grpSpLocks/>
            </p:cNvGrpSpPr>
            <p:nvPr/>
          </p:nvGrpSpPr>
          <p:grpSpPr bwMode="auto">
            <a:xfrm>
              <a:off x="2599" y="1848"/>
              <a:ext cx="572" cy="444"/>
              <a:chOff x="621" y="2733"/>
              <a:chExt cx="856" cy="652"/>
            </a:xfrm>
          </p:grpSpPr>
          <p:sp>
            <p:nvSpPr>
              <p:cNvPr id="240649" name="Freeform 9"/>
              <p:cNvSpPr>
                <a:spLocks/>
              </p:cNvSpPr>
              <p:nvPr/>
            </p:nvSpPr>
            <p:spPr bwMode="auto">
              <a:xfrm>
                <a:off x="706" y="2896"/>
                <a:ext cx="600" cy="253"/>
              </a:xfrm>
              <a:custGeom>
                <a:avLst/>
                <a:gdLst>
                  <a:gd name="T0" fmla="*/ 600 w 600"/>
                  <a:gd name="T1" fmla="*/ 76 h 253"/>
                  <a:gd name="T2" fmla="*/ 431 w 600"/>
                  <a:gd name="T3" fmla="*/ 151 h 253"/>
                  <a:gd name="T4" fmla="*/ 261 w 600"/>
                  <a:gd name="T5" fmla="*/ 238 h 253"/>
                  <a:gd name="T6" fmla="*/ 164 w 600"/>
                  <a:gd name="T7" fmla="*/ 240 h 253"/>
                  <a:gd name="T8" fmla="*/ 50 w 600"/>
                  <a:gd name="T9" fmla="*/ 184 h 253"/>
                  <a:gd name="T10" fmla="*/ 3 w 600"/>
                  <a:gd name="T11" fmla="*/ 27 h 253"/>
                  <a:gd name="T12" fmla="*/ 69 w 600"/>
                  <a:gd name="T13" fmla="*/ 21 h 253"/>
                  <a:gd name="T14" fmla="*/ 149 w 600"/>
                  <a:gd name="T15" fmla="*/ 101 h 253"/>
                  <a:gd name="T16" fmla="*/ 282 w 600"/>
                  <a:gd name="T17" fmla="*/ 85 h 253"/>
                  <a:gd name="T18" fmla="*/ 272 w 600"/>
                  <a:gd name="T19" fmla="*/ 162 h 253"/>
                  <a:gd name="T20" fmla="*/ 284 w 600"/>
                  <a:gd name="T21" fmla="*/ 11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253">
                    <a:moveTo>
                      <a:pt x="600" y="76"/>
                    </a:moveTo>
                    <a:cubicBezTo>
                      <a:pt x="544" y="99"/>
                      <a:pt x="488" y="124"/>
                      <a:pt x="431" y="151"/>
                    </a:cubicBezTo>
                    <a:cubicBezTo>
                      <a:pt x="375" y="178"/>
                      <a:pt x="305" y="223"/>
                      <a:pt x="261" y="238"/>
                    </a:cubicBezTo>
                    <a:cubicBezTo>
                      <a:pt x="216" y="253"/>
                      <a:pt x="199" y="249"/>
                      <a:pt x="164" y="240"/>
                    </a:cubicBezTo>
                    <a:cubicBezTo>
                      <a:pt x="129" y="231"/>
                      <a:pt x="76" y="219"/>
                      <a:pt x="50" y="184"/>
                    </a:cubicBezTo>
                    <a:cubicBezTo>
                      <a:pt x="23" y="148"/>
                      <a:pt x="0" y="54"/>
                      <a:pt x="3" y="27"/>
                    </a:cubicBezTo>
                    <a:cubicBezTo>
                      <a:pt x="6" y="0"/>
                      <a:pt x="45" y="9"/>
                      <a:pt x="69" y="21"/>
                    </a:cubicBezTo>
                    <a:cubicBezTo>
                      <a:pt x="93" y="34"/>
                      <a:pt x="113" y="90"/>
                      <a:pt x="149" y="101"/>
                    </a:cubicBezTo>
                    <a:cubicBezTo>
                      <a:pt x="184" y="112"/>
                      <a:pt x="262" y="75"/>
                      <a:pt x="282" y="85"/>
                    </a:cubicBezTo>
                    <a:cubicBezTo>
                      <a:pt x="302" y="95"/>
                      <a:pt x="272" y="158"/>
                      <a:pt x="272" y="162"/>
                    </a:cubicBezTo>
                    <a:cubicBezTo>
                      <a:pt x="272" y="166"/>
                      <a:pt x="282" y="121"/>
                      <a:pt x="284" y="110"/>
                    </a:cubicBezTo>
                  </a:path>
                </a:pathLst>
              </a:custGeom>
              <a:noFill/>
              <a:ln w="127000">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50" name="Freeform 10"/>
              <p:cNvSpPr>
                <a:spLocks/>
              </p:cNvSpPr>
              <p:nvPr/>
            </p:nvSpPr>
            <p:spPr bwMode="auto">
              <a:xfrm>
                <a:off x="990" y="3219"/>
                <a:ext cx="200" cy="137"/>
              </a:xfrm>
              <a:custGeom>
                <a:avLst/>
                <a:gdLst>
                  <a:gd name="T0" fmla="*/ 0 w 200"/>
                  <a:gd name="T1" fmla="*/ 0 h 137"/>
                  <a:gd name="T2" fmla="*/ 136 w 200"/>
                  <a:gd name="T3" fmla="*/ 99 h 137"/>
                  <a:gd name="T4" fmla="*/ 158 w 200"/>
                  <a:gd name="T5" fmla="*/ 123 h 137"/>
                  <a:gd name="T6" fmla="*/ 200 w 200"/>
                  <a:gd name="T7" fmla="*/ 137 h 137"/>
                </a:gdLst>
                <a:ahLst/>
                <a:cxnLst>
                  <a:cxn ang="0">
                    <a:pos x="T0" y="T1"/>
                  </a:cxn>
                  <a:cxn ang="0">
                    <a:pos x="T2" y="T3"/>
                  </a:cxn>
                  <a:cxn ang="0">
                    <a:pos x="T4" y="T5"/>
                  </a:cxn>
                  <a:cxn ang="0">
                    <a:pos x="T6" y="T7"/>
                  </a:cxn>
                </a:cxnLst>
                <a:rect l="0" t="0" r="r" b="b"/>
                <a:pathLst>
                  <a:path w="200" h="137">
                    <a:moveTo>
                      <a:pt x="0" y="0"/>
                    </a:moveTo>
                    <a:cubicBezTo>
                      <a:pt x="52" y="36"/>
                      <a:pt x="110" y="79"/>
                      <a:pt x="136" y="99"/>
                    </a:cubicBezTo>
                    <a:cubicBezTo>
                      <a:pt x="162" y="119"/>
                      <a:pt x="147" y="117"/>
                      <a:pt x="158" y="123"/>
                    </a:cubicBezTo>
                    <a:cubicBezTo>
                      <a:pt x="169" y="129"/>
                      <a:pt x="191" y="134"/>
                      <a:pt x="200" y="137"/>
                    </a:cubicBezTo>
                  </a:path>
                </a:pathLst>
              </a:custGeom>
              <a:noFill/>
              <a:ln w="127000">
                <a:solidFill>
                  <a:srgbClr val="66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51" name="Freeform 11"/>
              <p:cNvSpPr>
                <a:spLocks/>
              </p:cNvSpPr>
              <p:nvPr/>
            </p:nvSpPr>
            <p:spPr bwMode="auto">
              <a:xfrm>
                <a:off x="880" y="2766"/>
                <a:ext cx="528" cy="369"/>
              </a:xfrm>
              <a:custGeom>
                <a:avLst/>
                <a:gdLst>
                  <a:gd name="T0" fmla="*/ 464 w 528"/>
                  <a:gd name="T1" fmla="*/ 358 h 369"/>
                  <a:gd name="T2" fmla="*/ 514 w 528"/>
                  <a:gd name="T3" fmla="*/ 366 h 369"/>
                  <a:gd name="T4" fmla="*/ 378 w 528"/>
                  <a:gd name="T5" fmla="*/ 339 h 369"/>
                  <a:gd name="T6" fmla="*/ 291 w 528"/>
                  <a:gd name="T7" fmla="*/ 203 h 369"/>
                  <a:gd name="T8" fmla="*/ 211 w 528"/>
                  <a:gd name="T9" fmla="*/ 124 h 369"/>
                  <a:gd name="T10" fmla="*/ 136 w 528"/>
                  <a:gd name="T11" fmla="*/ 64 h 369"/>
                  <a:gd name="T12" fmla="*/ 112 w 528"/>
                  <a:gd name="T13" fmla="*/ 4 h 369"/>
                  <a:gd name="T14" fmla="*/ 207 w 528"/>
                  <a:gd name="T15" fmla="*/ 39 h 369"/>
                  <a:gd name="T16" fmla="*/ 254 w 528"/>
                  <a:gd name="T17" fmla="*/ 116 h 369"/>
                  <a:gd name="T18" fmla="*/ 171 w 528"/>
                  <a:gd name="T19" fmla="*/ 138 h 369"/>
                  <a:gd name="T20" fmla="*/ 107 w 528"/>
                  <a:gd name="T21" fmla="*/ 124 h 369"/>
                  <a:gd name="T22" fmla="*/ 0 w 528"/>
                  <a:gd name="T23" fmla="*/ 4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8" h="369">
                    <a:moveTo>
                      <a:pt x="464" y="358"/>
                    </a:moveTo>
                    <a:cubicBezTo>
                      <a:pt x="472" y="359"/>
                      <a:pt x="528" y="369"/>
                      <a:pt x="514" y="366"/>
                    </a:cubicBezTo>
                    <a:cubicBezTo>
                      <a:pt x="500" y="363"/>
                      <a:pt x="415" y="366"/>
                      <a:pt x="378" y="339"/>
                    </a:cubicBezTo>
                    <a:cubicBezTo>
                      <a:pt x="341" y="312"/>
                      <a:pt x="319" y="239"/>
                      <a:pt x="291" y="203"/>
                    </a:cubicBezTo>
                    <a:cubicBezTo>
                      <a:pt x="263" y="168"/>
                      <a:pt x="237" y="147"/>
                      <a:pt x="211" y="124"/>
                    </a:cubicBezTo>
                    <a:cubicBezTo>
                      <a:pt x="185" y="101"/>
                      <a:pt x="152" y="84"/>
                      <a:pt x="136" y="64"/>
                    </a:cubicBezTo>
                    <a:cubicBezTo>
                      <a:pt x="120" y="44"/>
                      <a:pt x="101" y="8"/>
                      <a:pt x="112" y="4"/>
                    </a:cubicBezTo>
                    <a:cubicBezTo>
                      <a:pt x="124" y="0"/>
                      <a:pt x="184" y="20"/>
                      <a:pt x="207" y="39"/>
                    </a:cubicBezTo>
                    <a:cubicBezTo>
                      <a:pt x="231" y="57"/>
                      <a:pt x="260" y="99"/>
                      <a:pt x="254" y="116"/>
                    </a:cubicBezTo>
                    <a:cubicBezTo>
                      <a:pt x="247" y="133"/>
                      <a:pt x="195" y="136"/>
                      <a:pt x="171" y="138"/>
                    </a:cubicBezTo>
                    <a:cubicBezTo>
                      <a:pt x="146" y="139"/>
                      <a:pt x="135" y="139"/>
                      <a:pt x="107" y="124"/>
                    </a:cubicBezTo>
                    <a:cubicBezTo>
                      <a:pt x="78" y="109"/>
                      <a:pt x="39" y="79"/>
                      <a:pt x="0" y="48"/>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52" name="Freeform 12"/>
              <p:cNvSpPr>
                <a:spLocks/>
              </p:cNvSpPr>
              <p:nvPr/>
            </p:nvSpPr>
            <p:spPr bwMode="auto">
              <a:xfrm>
                <a:off x="1126" y="2733"/>
                <a:ext cx="335" cy="193"/>
              </a:xfrm>
              <a:custGeom>
                <a:avLst/>
                <a:gdLst>
                  <a:gd name="T0" fmla="*/ 22 w 335"/>
                  <a:gd name="T1" fmla="*/ 193 h 193"/>
                  <a:gd name="T2" fmla="*/ 23 w 335"/>
                  <a:gd name="T3" fmla="*/ 68 h 193"/>
                  <a:gd name="T4" fmla="*/ 14 w 335"/>
                  <a:gd name="T5" fmla="*/ 27 h 193"/>
                  <a:gd name="T6" fmla="*/ 107 w 335"/>
                  <a:gd name="T7" fmla="*/ 10 h 193"/>
                  <a:gd name="T8" fmla="*/ 248 w 335"/>
                  <a:gd name="T9" fmla="*/ 87 h 193"/>
                  <a:gd name="T10" fmla="*/ 335 w 335"/>
                  <a:gd name="T11" fmla="*/ 182 h 193"/>
                </a:gdLst>
                <a:ahLst/>
                <a:cxnLst>
                  <a:cxn ang="0">
                    <a:pos x="T0" y="T1"/>
                  </a:cxn>
                  <a:cxn ang="0">
                    <a:pos x="T2" y="T3"/>
                  </a:cxn>
                  <a:cxn ang="0">
                    <a:pos x="T4" y="T5"/>
                  </a:cxn>
                  <a:cxn ang="0">
                    <a:pos x="T6" y="T7"/>
                  </a:cxn>
                  <a:cxn ang="0">
                    <a:pos x="T8" y="T9"/>
                  </a:cxn>
                  <a:cxn ang="0">
                    <a:pos x="T10" y="T11"/>
                  </a:cxn>
                </a:cxnLst>
                <a:rect l="0" t="0" r="r" b="b"/>
                <a:pathLst>
                  <a:path w="335" h="193">
                    <a:moveTo>
                      <a:pt x="22" y="193"/>
                    </a:moveTo>
                    <a:cubicBezTo>
                      <a:pt x="22" y="172"/>
                      <a:pt x="24" y="96"/>
                      <a:pt x="23" y="68"/>
                    </a:cubicBezTo>
                    <a:cubicBezTo>
                      <a:pt x="22" y="40"/>
                      <a:pt x="0" y="37"/>
                      <a:pt x="14" y="27"/>
                    </a:cubicBezTo>
                    <a:cubicBezTo>
                      <a:pt x="27" y="17"/>
                      <a:pt x="68" y="0"/>
                      <a:pt x="107" y="10"/>
                    </a:cubicBezTo>
                    <a:cubicBezTo>
                      <a:pt x="145" y="19"/>
                      <a:pt x="210" y="59"/>
                      <a:pt x="248" y="87"/>
                    </a:cubicBezTo>
                    <a:cubicBezTo>
                      <a:pt x="286" y="116"/>
                      <a:pt x="310" y="148"/>
                      <a:pt x="335" y="182"/>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53" name="Freeform 13"/>
              <p:cNvSpPr>
                <a:spLocks/>
              </p:cNvSpPr>
              <p:nvPr/>
            </p:nvSpPr>
            <p:spPr bwMode="auto">
              <a:xfrm>
                <a:off x="1159" y="3100"/>
                <a:ext cx="231" cy="285"/>
              </a:xfrm>
              <a:custGeom>
                <a:avLst/>
                <a:gdLst>
                  <a:gd name="T0" fmla="*/ 207 w 231"/>
                  <a:gd name="T1" fmla="*/ 50 h 285"/>
                  <a:gd name="T2" fmla="*/ 229 w 231"/>
                  <a:gd name="T3" fmla="*/ 4 h 285"/>
                  <a:gd name="T4" fmla="*/ 217 w 231"/>
                  <a:gd name="T5" fmla="*/ 24 h 285"/>
                  <a:gd name="T6" fmla="*/ 152 w 231"/>
                  <a:gd name="T7" fmla="*/ 125 h 285"/>
                  <a:gd name="T8" fmla="*/ 186 w 231"/>
                  <a:gd name="T9" fmla="*/ 178 h 285"/>
                  <a:gd name="T10" fmla="*/ 194 w 231"/>
                  <a:gd name="T11" fmla="*/ 272 h 285"/>
                  <a:gd name="T12" fmla="*/ 59 w 231"/>
                  <a:gd name="T13" fmla="*/ 258 h 285"/>
                  <a:gd name="T14" fmla="*/ 3 w 231"/>
                  <a:gd name="T15" fmla="*/ 256 h 285"/>
                  <a:gd name="T16" fmla="*/ 39 w 231"/>
                  <a:gd name="T17" fmla="*/ 25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85">
                    <a:moveTo>
                      <a:pt x="207" y="50"/>
                    </a:moveTo>
                    <a:cubicBezTo>
                      <a:pt x="211" y="43"/>
                      <a:pt x="227" y="8"/>
                      <a:pt x="229" y="4"/>
                    </a:cubicBezTo>
                    <a:cubicBezTo>
                      <a:pt x="231" y="0"/>
                      <a:pt x="230" y="4"/>
                      <a:pt x="217" y="24"/>
                    </a:cubicBezTo>
                    <a:cubicBezTo>
                      <a:pt x="204" y="44"/>
                      <a:pt x="157" y="99"/>
                      <a:pt x="152" y="125"/>
                    </a:cubicBezTo>
                    <a:cubicBezTo>
                      <a:pt x="147" y="151"/>
                      <a:pt x="179" y="154"/>
                      <a:pt x="186" y="178"/>
                    </a:cubicBezTo>
                    <a:cubicBezTo>
                      <a:pt x="193" y="202"/>
                      <a:pt x="215" y="259"/>
                      <a:pt x="194" y="272"/>
                    </a:cubicBezTo>
                    <a:cubicBezTo>
                      <a:pt x="173" y="285"/>
                      <a:pt x="91" y="261"/>
                      <a:pt x="59" y="258"/>
                    </a:cubicBezTo>
                    <a:cubicBezTo>
                      <a:pt x="27" y="255"/>
                      <a:pt x="6" y="257"/>
                      <a:pt x="3" y="256"/>
                    </a:cubicBezTo>
                    <a:cubicBezTo>
                      <a:pt x="0" y="255"/>
                      <a:pt x="32" y="254"/>
                      <a:pt x="39" y="254"/>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54" name="Freeform 14"/>
              <p:cNvSpPr>
                <a:spLocks/>
              </p:cNvSpPr>
              <p:nvPr/>
            </p:nvSpPr>
            <p:spPr bwMode="auto">
              <a:xfrm>
                <a:off x="621" y="2957"/>
                <a:ext cx="730" cy="386"/>
              </a:xfrm>
              <a:custGeom>
                <a:avLst/>
                <a:gdLst>
                  <a:gd name="T0" fmla="*/ 77 w 730"/>
                  <a:gd name="T1" fmla="*/ 363 h 386"/>
                  <a:gd name="T2" fmla="*/ 41 w 730"/>
                  <a:gd name="T3" fmla="*/ 373 h 386"/>
                  <a:gd name="T4" fmla="*/ 321 w 730"/>
                  <a:gd name="T5" fmla="*/ 286 h 386"/>
                  <a:gd name="T6" fmla="*/ 485 w 730"/>
                  <a:gd name="T7" fmla="*/ 135 h 386"/>
                  <a:gd name="T8" fmla="*/ 594 w 730"/>
                  <a:gd name="T9" fmla="*/ 42 h 386"/>
                  <a:gd name="T10" fmla="*/ 717 w 730"/>
                  <a:gd name="T11" fmla="*/ 5 h 386"/>
                  <a:gd name="T12" fmla="*/ 675 w 730"/>
                  <a:gd name="T13" fmla="*/ 13 h 386"/>
                </a:gdLst>
                <a:ahLst/>
                <a:cxnLst>
                  <a:cxn ang="0">
                    <a:pos x="T0" y="T1"/>
                  </a:cxn>
                  <a:cxn ang="0">
                    <a:pos x="T2" y="T3"/>
                  </a:cxn>
                  <a:cxn ang="0">
                    <a:pos x="T4" y="T5"/>
                  </a:cxn>
                  <a:cxn ang="0">
                    <a:pos x="T6" y="T7"/>
                  </a:cxn>
                  <a:cxn ang="0">
                    <a:pos x="T8" y="T9"/>
                  </a:cxn>
                  <a:cxn ang="0">
                    <a:pos x="T10" y="T11"/>
                  </a:cxn>
                  <a:cxn ang="0">
                    <a:pos x="T12" y="T13"/>
                  </a:cxn>
                </a:cxnLst>
                <a:rect l="0" t="0" r="r" b="b"/>
                <a:pathLst>
                  <a:path w="730" h="386">
                    <a:moveTo>
                      <a:pt x="77" y="363"/>
                    </a:moveTo>
                    <a:cubicBezTo>
                      <a:pt x="71" y="365"/>
                      <a:pt x="0" y="386"/>
                      <a:pt x="41" y="373"/>
                    </a:cubicBezTo>
                    <a:cubicBezTo>
                      <a:pt x="82" y="360"/>
                      <a:pt x="247" y="326"/>
                      <a:pt x="321" y="286"/>
                    </a:cubicBezTo>
                    <a:cubicBezTo>
                      <a:pt x="395" y="246"/>
                      <a:pt x="440" y="175"/>
                      <a:pt x="485" y="135"/>
                    </a:cubicBezTo>
                    <a:cubicBezTo>
                      <a:pt x="530" y="94"/>
                      <a:pt x="555" y="64"/>
                      <a:pt x="594" y="42"/>
                    </a:cubicBezTo>
                    <a:cubicBezTo>
                      <a:pt x="633" y="20"/>
                      <a:pt x="704" y="10"/>
                      <a:pt x="717" y="5"/>
                    </a:cubicBezTo>
                    <a:cubicBezTo>
                      <a:pt x="730" y="0"/>
                      <a:pt x="684" y="11"/>
                      <a:pt x="675" y="13"/>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55" name="Freeform 15"/>
              <p:cNvSpPr>
                <a:spLocks/>
              </p:cNvSpPr>
              <p:nvPr/>
            </p:nvSpPr>
            <p:spPr bwMode="auto">
              <a:xfrm>
                <a:off x="708" y="2745"/>
                <a:ext cx="769" cy="308"/>
              </a:xfrm>
              <a:custGeom>
                <a:avLst/>
                <a:gdLst>
                  <a:gd name="T0" fmla="*/ 730 w 769"/>
                  <a:gd name="T1" fmla="*/ 149 h 308"/>
                  <a:gd name="T2" fmla="*/ 764 w 769"/>
                  <a:gd name="T3" fmla="*/ 161 h 308"/>
                  <a:gd name="T4" fmla="*/ 758 w 769"/>
                  <a:gd name="T5" fmla="*/ 145 h 308"/>
                  <a:gd name="T6" fmla="*/ 716 w 769"/>
                  <a:gd name="T7" fmla="*/ 50 h 308"/>
                  <a:gd name="T8" fmla="*/ 627 w 769"/>
                  <a:gd name="T9" fmla="*/ 1 h 308"/>
                  <a:gd name="T10" fmla="*/ 482 w 769"/>
                  <a:gd name="T11" fmla="*/ 58 h 308"/>
                  <a:gd name="T12" fmla="*/ 298 w 769"/>
                  <a:gd name="T13" fmla="*/ 184 h 308"/>
                  <a:gd name="T14" fmla="*/ 149 w 769"/>
                  <a:gd name="T15" fmla="*/ 292 h 308"/>
                  <a:gd name="T16" fmla="*/ 28 w 769"/>
                  <a:gd name="T17" fmla="*/ 277 h 308"/>
                  <a:gd name="T18" fmla="*/ 3 w 769"/>
                  <a:gd name="T19" fmla="*/ 180 h 308"/>
                  <a:gd name="T20" fmla="*/ 19 w 769"/>
                  <a:gd name="T21" fmla="*/ 83 h 308"/>
                  <a:gd name="T22" fmla="*/ 116 w 769"/>
                  <a:gd name="T23" fmla="*/ 112 h 308"/>
                  <a:gd name="T24" fmla="*/ 150 w 769"/>
                  <a:gd name="T25" fmla="*/ 56 h 308"/>
                  <a:gd name="T26" fmla="*/ 243 w 769"/>
                  <a:gd name="T27" fmla="*/ 21 h 308"/>
                  <a:gd name="T28" fmla="*/ 312 w 769"/>
                  <a:gd name="T29" fmla="*/ 21 h 308"/>
                  <a:gd name="T30" fmla="*/ 322 w 769"/>
                  <a:gd name="T31" fmla="*/ 33 h 308"/>
                  <a:gd name="T32" fmla="*/ 278 w 769"/>
                  <a:gd name="T33" fmla="*/ 1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9" h="308">
                    <a:moveTo>
                      <a:pt x="730" y="149"/>
                    </a:moveTo>
                    <a:cubicBezTo>
                      <a:pt x="736" y="151"/>
                      <a:pt x="759" y="162"/>
                      <a:pt x="764" y="161"/>
                    </a:cubicBezTo>
                    <a:cubicBezTo>
                      <a:pt x="769" y="160"/>
                      <a:pt x="766" y="163"/>
                      <a:pt x="758" y="145"/>
                    </a:cubicBezTo>
                    <a:cubicBezTo>
                      <a:pt x="750" y="127"/>
                      <a:pt x="738" y="74"/>
                      <a:pt x="716" y="50"/>
                    </a:cubicBezTo>
                    <a:cubicBezTo>
                      <a:pt x="694" y="26"/>
                      <a:pt x="666" y="0"/>
                      <a:pt x="627" y="1"/>
                    </a:cubicBezTo>
                    <a:cubicBezTo>
                      <a:pt x="588" y="3"/>
                      <a:pt x="537" y="27"/>
                      <a:pt x="482" y="58"/>
                    </a:cubicBezTo>
                    <a:cubicBezTo>
                      <a:pt x="427" y="88"/>
                      <a:pt x="353" y="145"/>
                      <a:pt x="298" y="184"/>
                    </a:cubicBezTo>
                    <a:cubicBezTo>
                      <a:pt x="242" y="223"/>
                      <a:pt x="193" y="277"/>
                      <a:pt x="149" y="292"/>
                    </a:cubicBezTo>
                    <a:cubicBezTo>
                      <a:pt x="104" y="308"/>
                      <a:pt x="52" y="296"/>
                      <a:pt x="28" y="277"/>
                    </a:cubicBezTo>
                    <a:cubicBezTo>
                      <a:pt x="5" y="258"/>
                      <a:pt x="5" y="212"/>
                      <a:pt x="3" y="180"/>
                    </a:cubicBezTo>
                    <a:cubicBezTo>
                      <a:pt x="1" y="148"/>
                      <a:pt x="0" y="94"/>
                      <a:pt x="19" y="83"/>
                    </a:cubicBezTo>
                    <a:cubicBezTo>
                      <a:pt x="37" y="71"/>
                      <a:pt x="94" y="116"/>
                      <a:pt x="116" y="112"/>
                    </a:cubicBezTo>
                    <a:cubicBezTo>
                      <a:pt x="138" y="107"/>
                      <a:pt x="129" y="71"/>
                      <a:pt x="150" y="56"/>
                    </a:cubicBezTo>
                    <a:cubicBezTo>
                      <a:pt x="172" y="40"/>
                      <a:pt x="216" y="27"/>
                      <a:pt x="243" y="21"/>
                    </a:cubicBezTo>
                    <a:cubicBezTo>
                      <a:pt x="270" y="15"/>
                      <a:pt x="299" y="19"/>
                      <a:pt x="312" y="21"/>
                    </a:cubicBezTo>
                    <a:cubicBezTo>
                      <a:pt x="325" y="23"/>
                      <a:pt x="328" y="34"/>
                      <a:pt x="322" y="33"/>
                    </a:cubicBezTo>
                    <a:cubicBezTo>
                      <a:pt x="316" y="32"/>
                      <a:pt x="287" y="19"/>
                      <a:pt x="278" y="15"/>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40684" name="Rectangle 44"/>
          <p:cNvSpPr>
            <a:spLocks noChangeArrowheads="1"/>
          </p:cNvSpPr>
          <p:nvPr/>
        </p:nvSpPr>
        <p:spPr bwMode="auto">
          <a:xfrm>
            <a:off x="-503238" y="5645150"/>
            <a:ext cx="10164763" cy="13922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687" name="Text Box 47"/>
          <p:cNvSpPr txBox="1">
            <a:spLocks noChangeArrowheads="1"/>
          </p:cNvSpPr>
          <p:nvPr/>
        </p:nvSpPr>
        <p:spPr bwMode="auto">
          <a:xfrm>
            <a:off x="-431800" y="5621338"/>
            <a:ext cx="99901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   +   +   +   +   +   +   +   +   +   +   +   +   +   +   +   +</a:t>
            </a:r>
          </a:p>
        </p:txBody>
      </p:sp>
      <p:grpSp>
        <p:nvGrpSpPr>
          <p:cNvPr id="240688" name="Group 48"/>
          <p:cNvGrpSpPr>
            <a:grpSpLocks/>
          </p:cNvGrpSpPr>
          <p:nvPr/>
        </p:nvGrpSpPr>
        <p:grpSpPr bwMode="auto">
          <a:xfrm rot="9621225">
            <a:off x="4703763" y="4494213"/>
            <a:ext cx="1212850" cy="1371600"/>
            <a:chOff x="2496" y="1581"/>
            <a:chExt cx="764" cy="864"/>
          </a:xfrm>
        </p:grpSpPr>
        <p:sp>
          <p:nvSpPr>
            <p:cNvPr id="240689" name="Text Box 49"/>
            <p:cNvSpPr txBox="1">
              <a:spLocks noChangeArrowheads="1"/>
            </p:cNvSpPr>
            <p:nvPr/>
          </p:nvSpPr>
          <p:spPr bwMode="auto">
            <a:xfrm>
              <a:off x="3144" y="1912"/>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spAutoFit/>
            </a:bodyPr>
            <a:lstStyle/>
            <a:p>
              <a:endParaRPr lang="en-US" altLang="en-US" sz="2400" b="1">
                <a:solidFill>
                  <a:srgbClr val="FF0000"/>
                </a:solidFill>
              </a:endParaRPr>
            </a:p>
          </p:txBody>
        </p:sp>
        <p:sp>
          <p:nvSpPr>
            <p:cNvPr id="240690" name="Text Box 50"/>
            <p:cNvSpPr txBox="1">
              <a:spLocks noChangeArrowheads="1"/>
            </p:cNvSpPr>
            <p:nvPr/>
          </p:nvSpPr>
          <p:spPr bwMode="auto">
            <a:xfrm>
              <a:off x="2754" y="2157"/>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sp>
          <p:nvSpPr>
            <p:cNvPr id="240691" name="Text Box 51"/>
            <p:cNvSpPr txBox="1">
              <a:spLocks noChangeArrowheads="1"/>
            </p:cNvSpPr>
            <p:nvPr/>
          </p:nvSpPr>
          <p:spPr bwMode="auto">
            <a:xfrm>
              <a:off x="2496" y="2006"/>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a:t>
              </a:r>
            </a:p>
          </p:txBody>
        </p:sp>
        <p:sp>
          <p:nvSpPr>
            <p:cNvPr id="240692" name="Text Box 52"/>
            <p:cNvSpPr txBox="1">
              <a:spLocks noChangeArrowheads="1"/>
            </p:cNvSpPr>
            <p:nvPr/>
          </p:nvSpPr>
          <p:spPr bwMode="auto">
            <a:xfrm>
              <a:off x="2779" y="1581"/>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66CC"/>
                  </a:solidFill>
                </a:rPr>
                <a:t>-</a:t>
              </a:r>
            </a:p>
          </p:txBody>
        </p:sp>
        <p:grpSp>
          <p:nvGrpSpPr>
            <p:cNvPr id="240693" name="Group 53"/>
            <p:cNvGrpSpPr>
              <a:grpSpLocks/>
            </p:cNvGrpSpPr>
            <p:nvPr/>
          </p:nvGrpSpPr>
          <p:grpSpPr bwMode="auto">
            <a:xfrm>
              <a:off x="2599" y="1848"/>
              <a:ext cx="572" cy="444"/>
              <a:chOff x="621" y="2733"/>
              <a:chExt cx="856" cy="652"/>
            </a:xfrm>
          </p:grpSpPr>
          <p:sp>
            <p:nvSpPr>
              <p:cNvPr id="240694" name="Freeform 54"/>
              <p:cNvSpPr>
                <a:spLocks/>
              </p:cNvSpPr>
              <p:nvPr/>
            </p:nvSpPr>
            <p:spPr bwMode="auto">
              <a:xfrm>
                <a:off x="706" y="2896"/>
                <a:ext cx="600" cy="253"/>
              </a:xfrm>
              <a:custGeom>
                <a:avLst/>
                <a:gdLst>
                  <a:gd name="T0" fmla="*/ 600 w 600"/>
                  <a:gd name="T1" fmla="*/ 76 h 253"/>
                  <a:gd name="T2" fmla="*/ 431 w 600"/>
                  <a:gd name="T3" fmla="*/ 151 h 253"/>
                  <a:gd name="T4" fmla="*/ 261 w 600"/>
                  <a:gd name="T5" fmla="*/ 238 h 253"/>
                  <a:gd name="T6" fmla="*/ 164 w 600"/>
                  <a:gd name="T7" fmla="*/ 240 h 253"/>
                  <a:gd name="T8" fmla="*/ 50 w 600"/>
                  <a:gd name="T9" fmla="*/ 184 h 253"/>
                  <a:gd name="T10" fmla="*/ 3 w 600"/>
                  <a:gd name="T11" fmla="*/ 27 h 253"/>
                  <a:gd name="T12" fmla="*/ 69 w 600"/>
                  <a:gd name="T13" fmla="*/ 21 h 253"/>
                  <a:gd name="T14" fmla="*/ 149 w 600"/>
                  <a:gd name="T15" fmla="*/ 101 h 253"/>
                  <a:gd name="T16" fmla="*/ 282 w 600"/>
                  <a:gd name="T17" fmla="*/ 85 h 253"/>
                  <a:gd name="T18" fmla="*/ 272 w 600"/>
                  <a:gd name="T19" fmla="*/ 162 h 253"/>
                  <a:gd name="T20" fmla="*/ 284 w 600"/>
                  <a:gd name="T21" fmla="*/ 11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253">
                    <a:moveTo>
                      <a:pt x="600" y="76"/>
                    </a:moveTo>
                    <a:cubicBezTo>
                      <a:pt x="544" y="99"/>
                      <a:pt x="488" y="124"/>
                      <a:pt x="431" y="151"/>
                    </a:cubicBezTo>
                    <a:cubicBezTo>
                      <a:pt x="375" y="178"/>
                      <a:pt x="305" y="223"/>
                      <a:pt x="261" y="238"/>
                    </a:cubicBezTo>
                    <a:cubicBezTo>
                      <a:pt x="216" y="253"/>
                      <a:pt x="199" y="249"/>
                      <a:pt x="164" y="240"/>
                    </a:cubicBezTo>
                    <a:cubicBezTo>
                      <a:pt x="129" y="231"/>
                      <a:pt x="76" y="219"/>
                      <a:pt x="50" y="184"/>
                    </a:cubicBezTo>
                    <a:cubicBezTo>
                      <a:pt x="23" y="148"/>
                      <a:pt x="0" y="54"/>
                      <a:pt x="3" y="27"/>
                    </a:cubicBezTo>
                    <a:cubicBezTo>
                      <a:pt x="6" y="0"/>
                      <a:pt x="45" y="9"/>
                      <a:pt x="69" y="21"/>
                    </a:cubicBezTo>
                    <a:cubicBezTo>
                      <a:pt x="93" y="34"/>
                      <a:pt x="113" y="90"/>
                      <a:pt x="149" y="101"/>
                    </a:cubicBezTo>
                    <a:cubicBezTo>
                      <a:pt x="184" y="112"/>
                      <a:pt x="262" y="75"/>
                      <a:pt x="282" y="85"/>
                    </a:cubicBezTo>
                    <a:cubicBezTo>
                      <a:pt x="302" y="95"/>
                      <a:pt x="272" y="158"/>
                      <a:pt x="272" y="162"/>
                    </a:cubicBezTo>
                    <a:cubicBezTo>
                      <a:pt x="272" y="166"/>
                      <a:pt x="282" y="121"/>
                      <a:pt x="284" y="110"/>
                    </a:cubicBezTo>
                  </a:path>
                </a:pathLst>
              </a:custGeom>
              <a:noFill/>
              <a:ln w="127000">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95" name="Freeform 55"/>
              <p:cNvSpPr>
                <a:spLocks/>
              </p:cNvSpPr>
              <p:nvPr/>
            </p:nvSpPr>
            <p:spPr bwMode="auto">
              <a:xfrm>
                <a:off x="990" y="3219"/>
                <a:ext cx="200" cy="137"/>
              </a:xfrm>
              <a:custGeom>
                <a:avLst/>
                <a:gdLst>
                  <a:gd name="T0" fmla="*/ 0 w 200"/>
                  <a:gd name="T1" fmla="*/ 0 h 137"/>
                  <a:gd name="T2" fmla="*/ 136 w 200"/>
                  <a:gd name="T3" fmla="*/ 99 h 137"/>
                  <a:gd name="T4" fmla="*/ 158 w 200"/>
                  <a:gd name="T5" fmla="*/ 123 h 137"/>
                  <a:gd name="T6" fmla="*/ 200 w 200"/>
                  <a:gd name="T7" fmla="*/ 137 h 137"/>
                </a:gdLst>
                <a:ahLst/>
                <a:cxnLst>
                  <a:cxn ang="0">
                    <a:pos x="T0" y="T1"/>
                  </a:cxn>
                  <a:cxn ang="0">
                    <a:pos x="T2" y="T3"/>
                  </a:cxn>
                  <a:cxn ang="0">
                    <a:pos x="T4" y="T5"/>
                  </a:cxn>
                  <a:cxn ang="0">
                    <a:pos x="T6" y="T7"/>
                  </a:cxn>
                </a:cxnLst>
                <a:rect l="0" t="0" r="r" b="b"/>
                <a:pathLst>
                  <a:path w="200" h="137">
                    <a:moveTo>
                      <a:pt x="0" y="0"/>
                    </a:moveTo>
                    <a:cubicBezTo>
                      <a:pt x="52" y="36"/>
                      <a:pt x="110" y="79"/>
                      <a:pt x="136" y="99"/>
                    </a:cubicBezTo>
                    <a:cubicBezTo>
                      <a:pt x="162" y="119"/>
                      <a:pt x="147" y="117"/>
                      <a:pt x="158" y="123"/>
                    </a:cubicBezTo>
                    <a:cubicBezTo>
                      <a:pt x="169" y="129"/>
                      <a:pt x="191" y="134"/>
                      <a:pt x="200" y="137"/>
                    </a:cubicBezTo>
                  </a:path>
                </a:pathLst>
              </a:custGeom>
              <a:noFill/>
              <a:ln w="127000">
                <a:solidFill>
                  <a:srgbClr val="66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96" name="Freeform 56"/>
              <p:cNvSpPr>
                <a:spLocks/>
              </p:cNvSpPr>
              <p:nvPr/>
            </p:nvSpPr>
            <p:spPr bwMode="auto">
              <a:xfrm>
                <a:off x="880" y="2766"/>
                <a:ext cx="528" cy="369"/>
              </a:xfrm>
              <a:custGeom>
                <a:avLst/>
                <a:gdLst>
                  <a:gd name="T0" fmla="*/ 464 w 528"/>
                  <a:gd name="T1" fmla="*/ 358 h 369"/>
                  <a:gd name="T2" fmla="*/ 514 w 528"/>
                  <a:gd name="T3" fmla="*/ 366 h 369"/>
                  <a:gd name="T4" fmla="*/ 378 w 528"/>
                  <a:gd name="T5" fmla="*/ 339 h 369"/>
                  <a:gd name="T6" fmla="*/ 291 w 528"/>
                  <a:gd name="T7" fmla="*/ 203 h 369"/>
                  <a:gd name="T8" fmla="*/ 211 w 528"/>
                  <a:gd name="T9" fmla="*/ 124 h 369"/>
                  <a:gd name="T10" fmla="*/ 136 w 528"/>
                  <a:gd name="T11" fmla="*/ 64 h 369"/>
                  <a:gd name="T12" fmla="*/ 112 w 528"/>
                  <a:gd name="T13" fmla="*/ 4 h 369"/>
                  <a:gd name="T14" fmla="*/ 207 w 528"/>
                  <a:gd name="T15" fmla="*/ 39 h 369"/>
                  <a:gd name="T16" fmla="*/ 254 w 528"/>
                  <a:gd name="T17" fmla="*/ 116 h 369"/>
                  <a:gd name="T18" fmla="*/ 171 w 528"/>
                  <a:gd name="T19" fmla="*/ 138 h 369"/>
                  <a:gd name="T20" fmla="*/ 107 w 528"/>
                  <a:gd name="T21" fmla="*/ 124 h 369"/>
                  <a:gd name="T22" fmla="*/ 0 w 528"/>
                  <a:gd name="T23" fmla="*/ 4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8" h="369">
                    <a:moveTo>
                      <a:pt x="464" y="358"/>
                    </a:moveTo>
                    <a:cubicBezTo>
                      <a:pt x="472" y="359"/>
                      <a:pt x="528" y="369"/>
                      <a:pt x="514" y="366"/>
                    </a:cubicBezTo>
                    <a:cubicBezTo>
                      <a:pt x="500" y="363"/>
                      <a:pt x="415" y="366"/>
                      <a:pt x="378" y="339"/>
                    </a:cubicBezTo>
                    <a:cubicBezTo>
                      <a:pt x="341" y="312"/>
                      <a:pt x="319" y="239"/>
                      <a:pt x="291" y="203"/>
                    </a:cubicBezTo>
                    <a:cubicBezTo>
                      <a:pt x="263" y="168"/>
                      <a:pt x="237" y="147"/>
                      <a:pt x="211" y="124"/>
                    </a:cubicBezTo>
                    <a:cubicBezTo>
                      <a:pt x="185" y="101"/>
                      <a:pt x="152" y="84"/>
                      <a:pt x="136" y="64"/>
                    </a:cubicBezTo>
                    <a:cubicBezTo>
                      <a:pt x="120" y="44"/>
                      <a:pt x="101" y="8"/>
                      <a:pt x="112" y="4"/>
                    </a:cubicBezTo>
                    <a:cubicBezTo>
                      <a:pt x="124" y="0"/>
                      <a:pt x="184" y="20"/>
                      <a:pt x="207" y="39"/>
                    </a:cubicBezTo>
                    <a:cubicBezTo>
                      <a:pt x="231" y="57"/>
                      <a:pt x="260" y="99"/>
                      <a:pt x="254" y="116"/>
                    </a:cubicBezTo>
                    <a:cubicBezTo>
                      <a:pt x="247" y="133"/>
                      <a:pt x="195" y="136"/>
                      <a:pt x="171" y="138"/>
                    </a:cubicBezTo>
                    <a:cubicBezTo>
                      <a:pt x="146" y="139"/>
                      <a:pt x="135" y="139"/>
                      <a:pt x="107" y="124"/>
                    </a:cubicBezTo>
                    <a:cubicBezTo>
                      <a:pt x="78" y="109"/>
                      <a:pt x="39" y="79"/>
                      <a:pt x="0" y="48"/>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97" name="Freeform 57"/>
              <p:cNvSpPr>
                <a:spLocks/>
              </p:cNvSpPr>
              <p:nvPr/>
            </p:nvSpPr>
            <p:spPr bwMode="auto">
              <a:xfrm>
                <a:off x="1126" y="2733"/>
                <a:ext cx="335" cy="193"/>
              </a:xfrm>
              <a:custGeom>
                <a:avLst/>
                <a:gdLst>
                  <a:gd name="T0" fmla="*/ 22 w 335"/>
                  <a:gd name="T1" fmla="*/ 193 h 193"/>
                  <a:gd name="T2" fmla="*/ 23 w 335"/>
                  <a:gd name="T3" fmla="*/ 68 h 193"/>
                  <a:gd name="T4" fmla="*/ 14 w 335"/>
                  <a:gd name="T5" fmla="*/ 27 h 193"/>
                  <a:gd name="T6" fmla="*/ 107 w 335"/>
                  <a:gd name="T7" fmla="*/ 10 h 193"/>
                  <a:gd name="T8" fmla="*/ 248 w 335"/>
                  <a:gd name="T9" fmla="*/ 87 h 193"/>
                  <a:gd name="T10" fmla="*/ 335 w 335"/>
                  <a:gd name="T11" fmla="*/ 182 h 193"/>
                </a:gdLst>
                <a:ahLst/>
                <a:cxnLst>
                  <a:cxn ang="0">
                    <a:pos x="T0" y="T1"/>
                  </a:cxn>
                  <a:cxn ang="0">
                    <a:pos x="T2" y="T3"/>
                  </a:cxn>
                  <a:cxn ang="0">
                    <a:pos x="T4" y="T5"/>
                  </a:cxn>
                  <a:cxn ang="0">
                    <a:pos x="T6" y="T7"/>
                  </a:cxn>
                  <a:cxn ang="0">
                    <a:pos x="T8" y="T9"/>
                  </a:cxn>
                  <a:cxn ang="0">
                    <a:pos x="T10" y="T11"/>
                  </a:cxn>
                </a:cxnLst>
                <a:rect l="0" t="0" r="r" b="b"/>
                <a:pathLst>
                  <a:path w="335" h="193">
                    <a:moveTo>
                      <a:pt x="22" y="193"/>
                    </a:moveTo>
                    <a:cubicBezTo>
                      <a:pt x="22" y="172"/>
                      <a:pt x="24" y="96"/>
                      <a:pt x="23" y="68"/>
                    </a:cubicBezTo>
                    <a:cubicBezTo>
                      <a:pt x="22" y="40"/>
                      <a:pt x="0" y="37"/>
                      <a:pt x="14" y="27"/>
                    </a:cubicBezTo>
                    <a:cubicBezTo>
                      <a:pt x="27" y="17"/>
                      <a:pt x="68" y="0"/>
                      <a:pt x="107" y="10"/>
                    </a:cubicBezTo>
                    <a:cubicBezTo>
                      <a:pt x="145" y="19"/>
                      <a:pt x="210" y="59"/>
                      <a:pt x="248" y="87"/>
                    </a:cubicBezTo>
                    <a:cubicBezTo>
                      <a:pt x="286" y="116"/>
                      <a:pt x="310" y="148"/>
                      <a:pt x="335" y="182"/>
                    </a:cubicBezTo>
                  </a:path>
                </a:pathLst>
              </a:custGeom>
              <a:noFill/>
              <a:ln w="127000">
                <a:solidFill>
                  <a:srgbClr val="65214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98" name="Freeform 58"/>
              <p:cNvSpPr>
                <a:spLocks/>
              </p:cNvSpPr>
              <p:nvPr/>
            </p:nvSpPr>
            <p:spPr bwMode="auto">
              <a:xfrm>
                <a:off x="1159" y="3100"/>
                <a:ext cx="231" cy="285"/>
              </a:xfrm>
              <a:custGeom>
                <a:avLst/>
                <a:gdLst>
                  <a:gd name="T0" fmla="*/ 207 w 231"/>
                  <a:gd name="T1" fmla="*/ 50 h 285"/>
                  <a:gd name="T2" fmla="*/ 229 w 231"/>
                  <a:gd name="T3" fmla="*/ 4 h 285"/>
                  <a:gd name="T4" fmla="*/ 217 w 231"/>
                  <a:gd name="T5" fmla="*/ 24 h 285"/>
                  <a:gd name="T6" fmla="*/ 152 w 231"/>
                  <a:gd name="T7" fmla="*/ 125 h 285"/>
                  <a:gd name="T8" fmla="*/ 186 w 231"/>
                  <a:gd name="T9" fmla="*/ 178 h 285"/>
                  <a:gd name="T10" fmla="*/ 194 w 231"/>
                  <a:gd name="T11" fmla="*/ 272 h 285"/>
                  <a:gd name="T12" fmla="*/ 59 w 231"/>
                  <a:gd name="T13" fmla="*/ 258 h 285"/>
                  <a:gd name="T14" fmla="*/ 3 w 231"/>
                  <a:gd name="T15" fmla="*/ 256 h 285"/>
                  <a:gd name="T16" fmla="*/ 39 w 231"/>
                  <a:gd name="T17" fmla="*/ 25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85">
                    <a:moveTo>
                      <a:pt x="207" y="50"/>
                    </a:moveTo>
                    <a:cubicBezTo>
                      <a:pt x="211" y="43"/>
                      <a:pt x="227" y="8"/>
                      <a:pt x="229" y="4"/>
                    </a:cubicBezTo>
                    <a:cubicBezTo>
                      <a:pt x="231" y="0"/>
                      <a:pt x="230" y="4"/>
                      <a:pt x="217" y="24"/>
                    </a:cubicBezTo>
                    <a:cubicBezTo>
                      <a:pt x="204" y="44"/>
                      <a:pt x="157" y="99"/>
                      <a:pt x="152" y="125"/>
                    </a:cubicBezTo>
                    <a:cubicBezTo>
                      <a:pt x="147" y="151"/>
                      <a:pt x="179" y="154"/>
                      <a:pt x="186" y="178"/>
                    </a:cubicBezTo>
                    <a:cubicBezTo>
                      <a:pt x="193" y="202"/>
                      <a:pt x="215" y="259"/>
                      <a:pt x="194" y="272"/>
                    </a:cubicBezTo>
                    <a:cubicBezTo>
                      <a:pt x="173" y="285"/>
                      <a:pt x="91" y="261"/>
                      <a:pt x="59" y="258"/>
                    </a:cubicBezTo>
                    <a:cubicBezTo>
                      <a:pt x="27" y="255"/>
                      <a:pt x="6" y="257"/>
                      <a:pt x="3" y="256"/>
                    </a:cubicBezTo>
                    <a:cubicBezTo>
                      <a:pt x="0" y="255"/>
                      <a:pt x="32" y="254"/>
                      <a:pt x="39" y="254"/>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99" name="Freeform 59"/>
              <p:cNvSpPr>
                <a:spLocks/>
              </p:cNvSpPr>
              <p:nvPr/>
            </p:nvSpPr>
            <p:spPr bwMode="auto">
              <a:xfrm>
                <a:off x="621" y="2957"/>
                <a:ext cx="730" cy="386"/>
              </a:xfrm>
              <a:custGeom>
                <a:avLst/>
                <a:gdLst>
                  <a:gd name="T0" fmla="*/ 77 w 730"/>
                  <a:gd name="T1" fmla="*/ 363 h 386"/>
                  <a:gd name="T2" fmla="*/ 41 w 730"/>
                  <a:gd name="T3" fmla="*/ 373 h 386"/>
                  <a:gd name="T4" fmla="*/ 321 w 730"/>
                  <a:gd name="T5" fmla="*/ 286 h 386"/>
                  <a:gd name="T6" fmla="*/ 485 w 730"/>
                  <a:gd name="T7" fmla="*/ 135 h 386"/>
                  <a:gd name="T8" fmla="*/ 594 w 730"/>
                  <a:gd name="T9" fmla="*/ 42 h 386"/>
                  <a:gd name="T10" fmla="*/ 717 w 730"/>
                  <a:gd name="T11" fmla="*/ 5 h 386"/>
                  <a:gd name="T12" fmla="*/ 675 w 730"/>
                  <a:gd name="T13" fmla="*/ 13 h 386"/>
                </a:gdLst>
                <a:ahLst/>
                <a:cxnLst>
                  <a:cxn ang="0">
                    <a:pos x="T0" y="T1"/>
                  </a:cxn>
                  <a:cxn ang="0">
                    <a:pos x="T2" y="T3"/>
                  </a:cxn>
                  <a:cxn ang="0">
                    <a:pos x="T4" y="T5"/>
                  </a:cxn>
                  <a:cxn ang="0">
                    <a:pos x="T6" y="T7"/>
                  </a:cxn>
                  <a:cxn ang="0">
                    <a:pos x="T8" y="T9"/>
                  </a:cxn>
                  <a:cxn ang="0">
                    <a:pos x="T10" y="T11"/>
                  </a:cxn>
                  <a:cxn ang="0">
                    <a:pos x="T12" y="T13"/>
                  </a:cxn>
                </a:cxnLst>
                <a:rect l="0" t="0" r="r" b="b"/>
                <a:pathLst>
                  <a:path w="730" h="386">
                    <a:moveTo>
                      <a:pt x="77" y="363"/>
                    </a:moveTo>
                    <a:cubicBezTo>
                      <a:pt x="71" y="365"/>
                      <a:pt x="0" y="386"/>
                      <a:pt x="41" y="373"/>
                    </a:cubicBezTo>
                    <a:cubicBezTo>
                      <a:pt x="82" y="360"/>
                      <a:pt x="247" y="326"/>
                      <a:pt x="321" y="286"/>
                    </a:cubicBezTo>
                    <a:cubicBezTo>
                      <a:pt x="395" y="246"/>
                      <a:pt x="440" y="175"/>
                      <a:pt x="485" y="135"/>
                    </a:cubicBezTo>
                    <a:cubicBezTo>
                      <a:pt x="530" y="94"/>
                      <a:pt x="555" y="64"/>
                      <a:pt x="594" y="42"/>
                    </a:cubicBezTo>
                    <a:cubicBezTo>
                      <a:pt x="633" y="20"/>
                      <a:pt x="704" y="10"/>
                      <a:pt x="717" y="5"/>
                    </a:cubicBezTo>
                    <a:cubicBezTo>
                      <a:pt x="730" y="0"/>
                      <a:pt x="684" y="11"/>
                      <a:pt x="675" y="13"/>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700" name="Freeform 60"/>
              <p:cNvSpPr>
                <a:spLocks/>
              </p:cNvSpPr>
              <p:nvPr/>
            </p:nvSpPr>
            <p:spPr bwMode="auto">
              <a:xfrm>
                <a:off x="708" y="2745"/>
                <a:ext cx="769" cy="308"/>
              </a:xfrm>
              <a:custGeom>
                <a:avLst/>
                <a:gdLst>
                  <a:gd name="T0" fmla="*/ 730 w 769"/>
                  <a:gd name="T1" fmla="*/ 149 h 308"/>
                  <a:gd name="T2" fmla="*/ 764 w 769"/>
                  <a:gd name="T3" fmla="*/ 161 h 308"/>
                  <a:gd name="T4" fmla="*/ 758 w 769"/>
                  <a:gd name="T5" fmla="*/ 145 h 308"/>
                  <a:gd name="T6" fmla="*/ 716 w 769"/>
                  <a:gd name="T7" fmla="*/ 50 h 308"/>
                  <a:gd name="T8" fmla="*/ 627 w 769"/>
                  <a:gd name="T9" fmla="*/ 1 h 308"/>
                  <a:gd name="T10" fmla="*/ 482 w 769"/>
                  <a:gd name="T11" fmla="*/ 58 h 308"/>
                  <a:gd name="T12" fmla="*/ 298 w 769"/>
                  <a:gd name="T13" fmla="*/ 184 h 308"/>
                  <a:gd name="T14" fmla="*/ 149 w 769"/>
                  <a:gd name="T15" fmla="*/ 292 h 308"/>
                  <a:gd name="T16" fmla="*/ 28 w 769"/>
                  <a:gd name="T17" fmla="*/ 277 h 308"/>
                  <a:gd name="T18" fmla="*/ 3 w 769"/>
                  <a:gd name="T19" fmla="*/ 180 h 308"/>
                  <a:gd name="T20" fmla="*/ 19 w 769"/>
                  <a:gd name="T21" fmla="*/ 83 h 308"/>
                  <a:gd name="T22" fmla="*/ 116 w 769"/>
                  <a:gd name="T23" fmla="*/ 112 h 308"/>
                  <a:gd name="T24" fmla="*/ 150 w 769"/>
                  <a:gd name="T25" fmla="*/ 56 h 308"/>
                  <a:gd name="T26" fmla="*/ 243 w 769"/>
                  <a:gd name="T27" fmla="*/ 21 h 308"/>
                  <a:gd name="T28" fmla="*/ 312 w 769"/>
                  <a:gd name="T29" fmla="*/ 21 h 308"/>
                  <a:gd name="T30" fmla="*/ 322 w 769"/>
                  <a:gd name="T31" fmla="*/ 33 h 308"/>
                  <a:gd name="T32" fmla="*/ 278 w 769"/>
                  <a:gd name="T33" fmla="*/ 1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9" h="308">
                    <a:moveTo>
                      <a:pt x="730" y="149"/>
                    </a:moveTo>
                    <a:cubicBezTo>
                      <a:pt x="736" y="151"/>
                      <a:pt x="759" y="162"/>
                      <a:pt x="764" y="161"/>
                    </a:cubicBezTo>
                    <a:cubicBezTo>
                      <a:pt x="769" y="160"/>
                      <a:pt x="766" y="163"/>
                      <a:pt x="758" y="145"/>
                    </a:cubicBezTo>
                    <a:cubicBezTo>
                      <a:pt x="750" y="127"/>
                      <a:pt x="738" y="74"/>
                      <a:pt x="716" y="50"/>
                    </a:cubicBezTo>
                    <a:cubicBezTo>
                      <a:pt x="694" y="26"/>
                      <a:pt x="666" y="0"/>
                      <a:pt x="627" y="1"/>
                    </a:cubicBezTo>
                    <a:cubicBezTo>
                      <a:pt x="588" y="3"/>
                      <a:pt x="537" y="27"/>
                      <a:pt x="482" y="58"/>
                    </a:cubicBezTo>
                    <a:cubicBezTo>
                      <a:pt x="427" y="88"/>
                      <a:pt x="353" y="145"/>
                      <a:pt x="298" y="184"/>
                    </a:cubicBezTo>
                    <a:cubicBezTo>
                      <a:pt x="242" y="223"/>
                      <a:pt x="193" y="277"/>
                      <a:pt x="149" y="292"/>
                    </a:cubicBezTo>
                    <a:cubicBezTo>
                      <a:pt x="104" y="308"/>
                      <a:pt x="52" y="296"/>
                      <a:pt x="28" y="277"/>
                    </a:cubicBezTo>
                    <a:cubicBezTo>
                      <a:pt x="5" y="258"/>
                      <a:pt x="5" y="212"/>
                      <a:pt x="3" y="180"/>
                    </a:cubicBezTo>
                    <a:cubicBezTo>
                      <a:pt x="1" y="148"/>
                      <a:pt x="0" y="94"/>
                      <a:pt x="19" y="83"/>
                    </a:cubicBezTo>
                    <a:cubicBezTo>
                      <a:pt x="37" y="71"/>
                      <a:pt x="94" y="116"/>
                      <a:pt x="116" y="112"/>
                    </a:cubicBezTo>
                    <a:cubicBezTo>
                      <a:pt x="138" y="107"/>
                      <a:pt x="129" y="71"/>
                      <a:pt x="150" y="56"/>
                    </a:cubicBezTo>
                    <a:cubicBezTo>
                      <a:pt x="172" y="40"/>
                      <a:pt x="216" y="27"/>
                      <a:pt x="243" y="21"/>
                    </a:cubicBezTo>
                    <a:cubicBezTo>
                      <a:pt x="270" y="15"/>
                      <a:pt x="299" y="19"/>
                      <a:pt x="312" y="21"/>
                    </a:cubicBezTo>
                    <a:cubicBezTo>
                      <a:pt x="325" y="23"/>
                      <a:pt x="328" y="34"/>
                      <a:pt x="322" y="33"/>
                    </a:cubicBezTo>
                    <a:cubicBezTo>
                      <a:pt x="316" y="32"/>
                      <a:pt x="287" y="19"/>
                      <a:pt x="278" y="15"/>
                    </a:cubicBezTo>
                  </a:path>
                </a:pathLst>
              </a:custGeom>
              <a:noFill/>
              <a:ln w="1270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40705" name="Text Box 65"/>
          <p:cNvSpPr txBox="1">
            <a:spLocks noChangeArrowheads="1"/>
          </p:cNvSpPr>
          <p:nvPr/>
        </p:nvSpPr>
        <p:spPr bwMode="auto">
          <a:xfrm>
            <a:off x="-727075" y="3810000"/>
            <a:ext cx="4762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0708" name="Text Box 68"/>
          <p:cNvSpPr txBox="1">
            <a:spLocks noChangeArrowheads="1"/>
          </p:cNvSpPr>
          <p:nvPr/>
        </p:nvSpPr>
        <p:spPr bwMode="auto">
          <a:xfrm>
            <a:off x="-738188" y="3252788"/>
            <a:ext cx="4762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0712" name="Text Box 72"/>
          <p:cNvSpPr txBox="1">
            <a:spLocks noChangeArrowheads="1"/>
          </p:cNvSpPr>
          <p:nvPr/>
        </p:nvSpPr>
        <p:spPr bwMode="auto">
          <a:xfrm>
            <a:off x="-725488" y="2624138"/>
            <a:ext cx="4762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0713" name="Text Box 73"/>
          <p:cNvSpPr txBox="1">
            <a:spLocks noChangeArrowheads="1"/>
          </p:cNvSpPr>
          <p:nvPr/>
        </p:nvSpPr>
        <p:spPr bwMode="auto">
          <a:xfrm>
            <a:off x="-765175" y="1900238"/>
            <a:ext cx="4762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
        <p:nvSpPr>
          <p:cNvPr id="240714" name="Text Box 74"/>
          <p:cNvSpPr txBox="1">
            <a:spLocks noChangeArrowheads="1"/>
          </p:cNvSpPr>
          <p:nvPr/>
        </p:nvSpPr>
        <p:spPr bwMode="auto">
          <a:xfrm>
            <a:off x="-698500" y="1328738"/>
            <a:ext cx="4762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FF0000"/>
                </a:solidFill>
              </a:rPr>
              <a:t>+</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repeatCount="indefinite" fill="hold" grpId="0" nodeType="withEffect">
                                  <p:stCondLst>
                                    <p:cond delay="2300"/>
                                  </p:stCondLst>
                                  <p:childTnLst>
                                    <p:animMotion origin="layout" path="M 2.22222E-6 -2.28492E-6 L 2.5875 0.00185 " pathEditMode="relative" rAng="0" ptsTypes="AA">
                                      <p:cBhvr>
                                        <p:cTn id="6" dur="5000" fill="hold"/>
                                        <p:tgtEl>
                                          <p:spTgt spid="240705"/>
                                        </p:tgtEl>
                                        <p:attrNameLst>
                                          <p:attrName>ppt_x</p:attrName>
                                          <p:attrName>ppt_y</p:attrName>
                                        </p:attrNameLst>
                                      </p:cBhvr>
                                      <p:rCtr x="129375" y="93"/>
                                    </p:animMotion>
                                  </p:childTnLst>
                                </p:cTn>
                              </p:par>
                              <p:par>
                                <p:cTn id="7" presetID="63" presetClass="path" presetSubtype="0" repeatCount="indefinite" fill="hold" grpId="0" nodeType="withEffect">
                                  <p:stCondLst>
                                    <p:cond delay="1000"/>
                                  </p:stCondLst>
                                  <p:childTnLst>
                                    <p:animMotion origin="layout" path="M 2.22222E-6 -2.28492E-6 L 2.5875 0.00185 " pathEditMode="relative" rAng="0" ptsTypes="AA">
                                      <p:cBhvr>
                                        <p:cTn id="8" dur="5000" fill="hold"/>
                                        <p:tgtEl>
                                          <p:spTgt spid="240708"/>
                                        </p:tgtEl>
                                        <p:attrNameLst>
                                          <p:attrName>ppt_x</p:attrName>
                                          <p:attrName>ppt_y</p:attrName>
                                        </p:attrNameLst>
                                      </p:cBhvr>
                                      <p:rCtr x="129375" y="93"/>
                                    </p:animMotion>
                                  </p:childTnLst>
                                </p:cTn>
                              </p:par>
                              <p:par>
                                <p:cTn id="9" presetID="63" presetClass="path" presetSubtype="0" repeatCount="indefinite" fill="hold" grpId="0" nodeType="withEffect">
                                  <p:stCondLst>
                                    <p:cond delay="3000"/>
                                  </p:stCondLst>
                                  <p:childTnLst>
                                    <p:animMotion origin="layout" path="M 2.22222E-6 -2.28492E-6 L 2.5875 0.00185 " pathEditMode="relative" rAng="0" ptsTypes="AA">
                                      <p:cBhvr>
                                        <p:cTn id="10" dur="5000" fill="hold"/>
                                        <p:tgtEl>
                                          <p:spTgt spid="240712"/>
                                        </p:tgtEl>
                                        <p:attrNameLst>
                                          <p:attrName>ppt_x</p:attrName>
                                          <p:attrName>ppt_y</p:attrName>
                                        </p:attrNameLst>
                                      </p:cBhvr>
                                      <p:rCtr x="129375" y="93"/>
                                    </p:animMotion>
                                  </p:childTnLst>
                                </p:cTn>
                              </p:par>
                              <p:par>
                                <p:cTn id="11" presetID="63" presetClass="path" presetSubtype="0" repeatCount="indefinite" fill="hold" grpId="0" nodeType="withEffect">
                                  <p:stCondLst>
                                    <p:cond delay="4100"/>
                                  </p:stCondLst>
                                  <p:childTnLst>
                                    <p:animMotion origin="layout" path="M 2.22222E-6 -2.28492E-6 L 2.5875 0.00185 " pathEditMode="relative" rAng="0" ptsTypes="AA">
                                      <p:cBhvr>
                                        <p:cTn id="12" dur="5000" fill="hold"/>
                                        <p:tgtEl>
                                          <p:spTgt spid="240713"/>
                                        </p:tgtEl>
                                        <p:attrNameLst>
                                          <p:attrName>ppt_x</p:attrName>
                                          <p:attrName>ppt_y</p:attrName>
                                        </p:attrNameLst>
                                      </p:cBhvr>
                                      <p:rCtr x="129375" y="93"/>
                                    </p:animMotion>
                                  </p:childTnLst>
                                </p:cTn>
                              </p:par>
                              <p:par>
                                <p:cTn id="13" presetID="63" presetClass="path" presetSubtype="0" repeatCount="indefinite" fill="hold" grpId="0" nodeType="withEffect">
                                  <p:stCondLst>
                                    <p:cond delay="1800"/>
                                  </p:stCondLst>
                                  <p:childTnLst>
                                    <p:animMotion origin="layout" path="M 2.22222E-6 -2.28492E-6 L 2.5875 0.00185 " pathEditMode="relative" rAng="0" ptsTypes="AA">
                                      <p:cBhvr>
                                        <p:cTn id="14" dur="5000" fill="hold"/>
                                        <p:tgtEl>
                                          <p:spTgt spid="240714"/>
                                        </p:tgtEl>
                                        <p:attrNameLst>
                                          <p:attrName>ppt_x</p:attrName>
                                          <p:attrName>ppt_y</p:attrName>
                                        </p:attrNameLst>
                                      </p:cBhvr>
                                      <p:rCtr x="129375"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705" grpId="0"/>
      <p:bldP spid="240708" grpId="0"/>
      <p:bldP spid="240712" grpId="0"/>
      <p:bldP spid="240713" grpId="0"/>
      <p:bldP spid="240714"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Custom 1">
      <a:dk1>
        <a:srgbClr val="000000"/>
      </a:dk1>
      <a:lt1>
        <a:srgbClr val="FFFFFF"/>
      </a:lt1>
      <a:dk2>
        <a:srgbClr val="000000"/>
      </a:dk2>
      <a:lt2>
        <a:srgbClr val="808080"/>
      </a:lt2>
      <a:accent1>
        <a:srgbClr val="00CC00"/>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27333</TotalTime>
  <Words>2805</Words>
  <Application>Microsoft Office PowerPoint</Application>
  <PresentationFormat>On-screen Show (4:3)</PresentationFormat>
  <Paragraphs>975</Paragraphs>
  <Slides>161</Slides>
  <Notes>5</Notes>
  <HiddenSlides>3</HiddenSlides>
  <MMClips>5</MMClips>
  <ScaleCrop>false</ScaleCrop>
  <HeadingPairs>
    <vt:vector size="6" baseType="variant">
      <vt:variant>
        <vt:lpstr>Theme</vt:lpstr>
      </vt:variant>
      <vt:variant>
        <vt:i4>11</vt:i4>
      </vt:variant>
      <vt:variant>
        <vt:lpstr>Embedded OLE Servers</vt:lpstr>
      </vt:variant>
      <vt:variant>
        <vt:i4>2</vt:i4>
      </vt:variant>
      <vt:variant>
        <vt:lpstr>Slide Titles</vt:lpstr>
      </vt:variant>
      <vt:variant>
        <vt:i4>161</vt:i4>
      </vt:variant>
    </vt:vector>
  </HeadingPairs>
  <TitlesOfParts>
    <vt:vector size="174" baseType="lpstr">
      <vt:lpstr>Default Design</vt:lpstr>
      <vt:lpstr>14_Default Design</vt:lpstr>
      <vt:lpstr>2_Default Design</vt:lpstr>
      <vt:lpstr>4_Default Design</vt:lpstr>
      <vt:lpstr>3_Default Design</vt:lpstr>
      <vt:lpstr>4_Office Theme</vt:lpstr>
      <vt:lpstr>13_Default Design</vt:lpstr>
      <vt:lpstr>1_Office Theme</vt:lpstr>
      <vt:lpstr>5_Office Theme</vt:lpstr>
      <vt:lpstr>1_Default Design</vt:lpstr>
      <vt:lpstr>5_Default Design</vt:lpstr>
      <vt:lpstr>Microsoft Graph Chart</vt:lpstr>
      <vt:lpstr>Microsoft Equation 3.0</vt:lpstr>
      <vt:lpstr>Acknowledgements</vt:lpstr>
      <vt:lpstr>Protein Crystallography</vt:lpstr>
      <vt:lpstr>Protein Crystallography</vt:lpstr>
      <vt:lpstr>Geography</vt:lpstr>
      <vt:lpstr>Crystallography</vt:lpstr>
      <vt:lpstr>Cure for Cancer</vt:lpstr>
      <vt:lpstr>What is Protein?</vt:lpstr>
      <vt:lpstr>What is Protein?</vt:lpstr>
      <vt:lpstr>What is Protein?</vt:lpstr>
      <vt:lpstr>What is Protein?</vt:lpstr>
      <vt:lpstr>20 Amino Acids</vt:lpstr>
      <vt:lpstr>Essential Amino Acids</vt:lpstr>
      <vt:lpstr>20 Amino Acids</vt:lpstr>
      <vt:lpstr>20 Amino Acids</vt:lpstr>
      <vt:lpstr>20 Amino Acids</vt:lpstr>
      <vt:lpstr>20 Amino Acids</vt:lpstr>
      <vt:lpstr>20 Amino Acids</vt:lpstr>
      <vt:lpstr>20 Amino Acids</vt:lpstr>
      <vt:lpstr>20 Amino Acids</vt:lpstr>
      <vt:lpstr>20 Amino Acids</vt:lpstr>
      <vt:lpstr>20 Amino Acids</vt:lpstr>
      <vt:lpstr>20 Amino Acids</vt:lpstr>
      <vt:lpstr>20 Amino Acids</vt:lpstr>
      <vt:lpstr>20 Amino Acids</vt:lpstr>
      <vt:lpstr>20 Amino Acids</vt:lpstr>
      <vt:lpstr>20 Amino Acids</vt:lpstr>
      <vt:lpstr>20 Amino Acids</vt:lpstr>
      <vt:lpstr>20 Amino Acids</vt:lpstr>
      <vt:lpstr>20 Amino Acids</vt:lpstr>
      <vt:lpstr>20 Amino Acids</vt:lpstr>
      <vt:lpstr>20 Amino Acids</vt:lpstr>
      <vt:lpstr>20 Amino Acids</vt:lpstr>
      <vt:lpstr>20 Amino Acids</vt:lpstr>
      <vt:lpstr>20 Amino Acids</vt:lpstr>
      <vt:lpstr>20 Amino Acids</vt:lpstr>
      <vt:lpstr>Protein</vt:lpstr>
      <vt:lpstr>Protein</vt:lpstr>
      <vt:lpstr>Protein</vt:lpstr>
      <vt:lpstr>Protein</vt:lpstr>
      <vt:lpstr>What is Protein?</vt:lpstr>
      <vt:lpstr>What do Proteins do?</vt:lpstr>
      <vt:lpstr>What do Proteins do?</vt:lpstr>
      <vt:lpstr>What do Proteins do?</vt:lpstr>
      <vt:lpstr>What do Proteins do?</vt:lpstr>
      <vt:lpstr>What do Proteins do?</vt:lpstr>
      <vt:lpstr>Aspartate Transcarbamoylase</vt:lpstr>
      <vt:lpstr>Aspartate Transcarbamoylase</vt:lpstr>
      <vt:lpstr>Aspartate Transcarbamoylase</vt:lpstr>
      <vt:lpstr>Proteins Move</vt:lpstr>
      <vt:lpstr>How big are proteins?</vt:lpstr>
      <vt:lpstr>How big are proteins?</vt:lpstr>
      <vt:lpstr>How can you see proteins?</vt:lpstr>
      <vt:lpstr>How can you see proteins?</vt:lpstr>
      <vt:lpstr>How can you see proteins?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Major Phasing techniques</vt:lpstr>
      <vt:lpstr>PowerPoint Presentation</vt:lpstr>
      <vt:lpstr>PowerPoint Presentation</vt:lpstr>
      <vt:lpstr>Major Phasing techniques</vt:lpstr>
      <vt:lpstr>PowerPoint Presentation</vt:lpstr>
      <vt:lpstr>PowerPoint Presentation</vt:lpstr>
      <vt:lpstr>PowerPoint Presentation</vt:lpstr>
      <vt:lpstr>PowerPoint Presentation</vt:lpstr>
      <vt:lpstr>PowerPoint Presentation</vt:lpstr>
      <vt:lpstr>Major Phasing techniques</vt:lpstr>
      <vt:lpstr>Molecular Replacement</vt:lpstr>
      <vt:lpstr>Molecular Replacement</vt:lpstr>
      <vt:lpstr>Model Building</vt:lpstr>
      <vt:lpstr>Model Building</vt:lpstr>
      <vt:lpstr>Model Building</vt:lpstr>
      <vt:lpstr>Model Building</vt:lpstr>
      <vt:lpstr>Electron-density map</vt:lpstr>
      <vt:lpstr>Build an atomic model</vt:lpstr>
      <vt:lpstr>Build an atomic model</vt:lpstr>
      <vt:lpstr>PowerPoint Presentation</vt:lpstr>
      <vt:lpstr>The Genetic Code</vt:lpstr>
      <vt:lpstr>How do you make protein?</vt:lpstr>
      <vt:lpstr>How do you make protein?</vt:lpstr>
      <vt:lpstr>How do you make protein?</vt:lpstr>
      <vt:lpstr>How do you make protein?</vt:lpstr>
      <vt:lpstr>How do you make protein?</vt:lpstr>
      <vt:lpstr>Closely-related impurities</vt:lpstr>
      <vt:lpstr>Purification by electrophoresis</vt:lpstr>
      <vt:lpstr>Purification by gel filtration</vt:lpstr>
      <vt:lpstr>Purification by ion exchange</vt:lpstr>
      <vt:lpstr>Purification by ion exchange</vt:lpstr>
      <vt:lpstr>Purification by ion exchange</vt:lpstr>
      <vt:lpstr>Purification</vt:lpstr>
      <vt:lpstr>Protein Purification</vt:lpstr>
      <vt:lpstr>How much do proteins cost?</vt:lpstr>
      <vt:lpstr>PowerPoint Presentation</vt:lpstr>
      <vt:lpstr>Crstallize it</vt:lpstr>
      <vt:lpstr>Crystallize it</vt:lpstr>
      <vt:lpstr>Crystallize it</vt:lpstr>
      <vt:lpstr>Crystallization drop</vt:lpstr>
      <vt:lpstr>Now What?</vt:lpstr>
      <vt:lpstr>crystal mounting loop</vt:lpstr>
      <vt:lpstr>PowerPoint Presentation</vt:lpstr>
      <vt:lpstr>ALS 8.3.1 optics</vt:lpstr>
      <vt:lpstr>ALS 8.3.1 optics</vt:lpstr>
      <vt:lpstr>PowerPoint Presentation</vt:lpstr>
      <vt:lpstr>PowerPoint Presentation</vt:lpstr>
      <vt:lpstr>PowerPoint Presentation</vt:lpstr>
      <vt:lpstr>PowerPoint Presentation</vt:lpstr>
      <vt:lpstr>PowerPoint Presentation</vt:lpstr>
      <vt:lpstr>PowerPoint Presentation</vt:lpstr>
      <vt:lpstr>resolution dependence of radiation damage</vt:lpstr>
      <vt:lpstr>resolution dependence of radiation damage</vt:lpstr>
      <vt:lpstr>10 MGy/Å</vt:lpstr>
      <vt:lpstr>Meaning of “resolution”</vt:lpstr>
      <vt:lpstr>ALS-ENABLE organization</vt:lpstr>
      <vt:lpstr>PowerPoint Presentation</vt:lpstr>
      <vt:lpstr>ALS-ENABLE site and data access</vt:lpstr>
      <vt:lpstr>ALS-ENABLE website</vt:lpstr>
      <vt:lpstr>Structural Biology Summary</vt:lpstr>
      <vt:lpstr>Core 1: Autocollection Core 2: SEC-SAXS Core 3: Multi-crystal MX, multi-temperature MX, plate screening</vt:lpstr>
      <vt:lpstr>Looking ahead to ALS-U</vt:lpstr>
      <vt:lpstr>Stages of a DOE project</vt:lpstr>
      <vt:lpstr>ALS-ENABLE @ ALS-U</vt:lpstr>
      <vt:lpstr>The team and the funding</vt:lpstr>
      <vt:lpstr>nanoBragg program</vt:lpstr>
      <vt:lpstr>nanoBragg program</vt:lpstr>
      <vt:lpstr>nanoBragg program</vt:lpstr>
      <vt:lpstr>nanoBragg program</vt:lpstr>
      <vt:lpstr>nanoBragg program</vt:lpstr>
      <vt:lpstr>nanoBragg program</vt:lpstr>
      <vt:lpstr>nanoBragg program</vt:lpstr>
      <vt:lpstr>How to install: nanoBragg</vt:lpstr>
      <vt:lpstr>How to run: nanoBragg  for single particle</vt:lpstr>
      <vt:lpstr>How to run: nonBragg for SAXS</vt:lpstr>
      <vt:lpstr>nonBragg for background</vt:lpstr>
      <vt:lpstr>How to install: nonBragg</vt:lpstr>
      <vt:lpstr>How to run: nanoBragg  for single particle</vt:lpstr>
      <vt:lpstr>How to run: nearBragg  for single particle</vt:lpstr>
      <vt:lpstr>How to run: nearBragg  for single particle</vt:lpstr>
      <vt:lpstr>Meaning of “coherence length”</vt:lpstr>
      <vt:lpstr>Is the structure any good?</vt:lpstr>
      <vt:lpstr>“R” factors</vt:lpstr>
      <vt:lpstr>“R” factors</vt:lpstr>
      <vt:lpstr>“R” factors</vt:lpstr>
      <vt:lpstr>PowerPoint Presentation</vt:lpstr>
      <vt:lpstr>PowerPoint Presentation</vt:lpstr>
      <vt:lpstr>PowerPoint Presentation</vt:lpstr>
      <vt:lpstr>PowerPoint Presentation</vt:lpstr>
      <vt:lpstr>“R” factors</vt:lpstr>
      <vt:lpstr>Rmerge</vt:lpstr>
      <vt:lpstr>“R” factors</vt:lpstr>
    </vt:vector>
  </TitlesOfParts>
  <Company>Advance Light Source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Harvesting Crystals</dc:title>
  <dc:creator>James Holton</dc:creator>
  <cp:lastModifiedBy>James_Holton</cp:lastModifiedBy>
  <cp:revision>112</cp:revision>
  <dcterms:created xsi:type="dcterms:W3CDTF">2009-11-29T19:57:17Z</dcterms:created>
  <dcterms:modified xsi:type="dcterms:W3CDTF">2018-10-04T20:46:46Z</dcterms:modified>
</cp:coreProperties>
</file>