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05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9F134-009B-4637-AEA9-F4704A22707B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BCFD9-AFC1-4C38-BD78-4FEF6B8A2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6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BCFD9-AFC1-4C38-BD78-4FEF6B8A2E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9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4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3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9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5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8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39BC-18F7-473C-81AB-BD3063F7A57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9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C39BC-18F7-473C-81AB-BD3063F7A570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DD954-4DFB-4B21-A4BD-B6CFB0B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6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559"/>
            <a:ext cx="9144000" cy="850760"/>
          </a:xfrm>
        </p:spPr>
        <p:txBody>
          <a:bodyPr/>
          <a:lstStyle/>
          <a:p>
            <a:r>
              <a:rPr lang="en-US" dirty="0" smtClean="0"/>
              <a:t>ALS 8.3.1 – </a:t>
            </a:r>
            <a:r>
              <a:rPr lang="en-US" dirty="0" err="1" smtClean="0"/>
              <a:t>TomAlberTron</a:t>
            </a:r>
            <a:r>
              <a:rPr lang="en-US" dirty="0" smtClean="0"/>
              <a:t> - Highlights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9" r="58917"/>
          <a:stretch/>
        </p:blipFill>
        <p:spPr bwMode="auto">
          <a:xfrm>
            <a:off x="609600" y="1066800"/>
            <a:ext cx="4648200" cy="287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791200" y="1066800"/>
            <a:ext cx="2286000" cy="2521610"/>
            <a:chOff x="5791200" y="1066800"/>
            <a:chExt cx="2286000" cy="2521610"/>
          </a:xfrm>
        </p:grpSpPr>
        <p:pic>
          <p:nvPicPr>
            <p:cNvPr id="1032" name="Picture 8" descr="Nobel Prize - Wikiped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62000" contrast="-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676400"/>
              <a:ext cx="1943100" cy="191201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0" name="Chart Placeholder 3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4923463"/>
                </p:ext>
              </p:extLst>
            </p:nvPr>
          </p:nvGraphicFramePr>
          <p:xfrm>
            <a:off x="5791200" y="1447800"/>
            <a:ext cx="2286000" cy="1981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>
              <a:off x="6924675" y="1676400"/>
              <a:ext cx="19050" cy="914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553200" y="2590800"/>
              <a:ext cx="381000" cy="838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34200" y="2590800"/>
              <a:ext cx="457200" cy="838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096000" y="2057400"/>
              <a:ext cx="651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</a:t>
              </a:r>
            </a:p>
            <a:p>
              <a:pPr algn="ctr"/>
              <a:r>
                <a:rPr lang="en-US" dirty="0" smtClean="0"/>
                <a:t>8.3.1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52136" y="2096869"/>
              <a:ext cx="8964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</a:t>
              </a:r>
            </a:p>
            <a:p>
              <a:pPr algn="ctr"/>
              <a:r>
                <a:rPr lang="en-US" dirty="0" err="1"/>
                <a:t>c</a:t>
              </a:r>
              <a:r>
                <a:rPr lang="en-US" dirty="0" err="1" smtClean="0"/>
                <a:t>ryoEM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05600" y="2819400"/>
              <a:ext cx="4940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US" dirty="0" smtClean="0"/>
            </a:p>
            <a:p>
              <a:pPr algn="ctr"/>
              <a:r>
                <a:rPr lang="en-US" dirty="0" smtClean="0"/>
                <a:t>SLS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1066800"/>
              <a:ext cx="1369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Doudna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smtClean="0"/>
                <a:t>CRISPR</a:t>
              </a:r>
              <a:r>
                <a:rPr lang="en-US" dirty="0"/>
                <a:t> </a:t>
              </a:r>
              <a:r>
                <a:rPr lang="en-US" dirty="0" smtClean="0"/>
                <a:t>PDBs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29356" y="3962400"/>
            <a:ext cx="3642644" cy="2819400"/>
            <a:chOff x="929356" y="3962400"/>
            <a:chExt cx="3642644" cy="281940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2"/>
            <a:stretch/>
          </p:blipFill>
          <p:spPr bwMode="auto">
            <a:xfrm>
              <a:off x="990600" y="4724400"/>
              <a:ext cx="3024855" cy="1756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356" y="4724400"/>
              <a:ext cx="1218267" cy="1781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157212" y="3962400"/>
              <a:ext cx="24657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COVID protection:</a:t>
              </a: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nanobody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aerosol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0600" y="6474023"/>
              <a:ext cx="35814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Schoof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et al., 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Science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370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(2020)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95800" y="3962400"/>
            <a:ext cx="4648200" cy="2822377"/>
            <a:chOff x="4495800" y="3962400"/>
            <a:chExt cx="4648200" cy="282237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648200"/>
              <a:ext cx="4102100" cy="1845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105400" y="3962400"/>
              <a:ext cx="34085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UCSF-Oxford SARS-CoV-2</a:t>
              </a: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fragment screen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24400" y="6477000"/>
              <a:ext cx="4419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Schuller et al., 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Science Advances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press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(2021)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5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TomAlberTron’s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 Community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1000+ users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60+ institutions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PRT investment: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$16 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since 2001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Return: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1826 PDB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720 pubs 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hi-impact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$132+ M (NIH)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$935+ M 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Median visit-to-next-visit interval: 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± 8 days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eart Beat Animation Sticker by alperdurmaz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112014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1" t="5184" r="27967" b="19198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905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41325" y="0"/>
            <a:ext cx="8229600" cy="1143000"/>
          </a:xfrm>
        </p:spPr>
        <p:txBody>
          <a:bodyPr/>
          <a:lstStyle/>
          <a:p>
            <a:r>
              <a:rPr lang="en-US" altLang="en-US" sz="5400" dirty="0">
                <a:solidFill>
                  <a:srgbClr val="0000FF"/>
                </a:solidFill>
              </a:rPr>
              <a:t>A</a:t>
            </a:r>
            <a:r>
              <a:rPr lang="en-US" altLang="en-US" sz="5400" dirty="0"/>
              <a:t>dvanced </a:t>
            </a:r>
            <a:r>
              <a:rPr lang="en-US" altLang="en-US" sz="5400" dirty="0">
                <a:solidFill>
                  <a:srgbClr val="0000FF"/>
                </a:solidFill>
              </a:rPr>
              <a:t>L</a:t>
            </a:r>
            <a:r>
              <a:rPr lang="en-US" altLang="en-US" sz="5400" dirty="0"/>
              <a:t>ight </a:t>
            </a:r>
            <a:r>
              <a:rPr lang="en-US" altLang="en-US" sz="5400" dirty="0">
                <a:solidFill>
                  <a:srgbClr val="0000FF"/>
                </a:solidFill>
              </a:rPr>
              <a:t>S</a:t>
            </a:r>
            <a:r>
              <a:rPr lang="en-US" altLang="en-US" sz="5400" dirty="0"/>
              <a:t>ource</a:t>
            </a:r>
          </a:p>
        </p:txBody>
      </p:sp>
      <p:pic>
        <p:nvPicPr>
          <p:cNvPr id="2905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r="25620"/>
          <a:stretch>
            <a:fillRect/>
          </a:stretch>
        </p:blipFill>
        <p:spPr bwMode="auto">
          <a:xfrm>
            <a:off x="6294438" y="5748338"/>
            <a:ext cx="571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050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r="32231"/>
          <a:stretch>
            <a:fillRect/>
          </a:stretch>
        </p:blipFill>
        <p:spPr bwMode="auto">
          <a:xfrm>
            <a:off x="992188" y="4010025"/>
            <a:ext cx="395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05094" name="Group 6"/>
          <p:cNvGrpSpPr>
            <a:grpSpLocks/>
          </p:cNvGrpSpPr>
          <p:nvPr/>
        </p:nvGrpSpPr>
        <p:grpSpPr bwMode="auto">
          <a:xfrm>
            <a:off x="2314575" y="1827213"/>
            <a:ext cx="4325938" cy="4303712"/>
            <a:chOff x="1557" y="1124"/>
            <a:chExt cx="2725" cy="2711"/>
          </a:xfrm>
        </p:grpSpPr>
        <p:sp>
          <p:nvSpPr>
            <p:cNvPr id="2905095" name="Line 7"/>
            <p:cNvSpPr>
              <a:spLocks noChangeShapeType="1"/>
            </p:cNvSpPr>
            <p:nvPr/>
          </p:nvSpPr>
          <p:spPr bwMode="auto">
            <a:xfrm rot="900000">
              <a:off x="2181" y="3820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096" name="Line 8"/>
            <p:cNvSpPr>
              <a:spLocks noChangeShapeType="1"/>
            </p:cNvSpPr>
            <p:nvPr/>
          </p:nvSpPr>
          <p:spPr bwMode="auto">
            <a:xfrm rot="2700000">
              <a:off x="1554" y="3460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097" name="Line 9"/>
            <p:cNvSpPr>
              <a:spLocks noChangeShapeType="1"/>
            </p:cNvSpPr>
            <p:nvPr/>
          </p:nvSpPr>
          <p:spPr bwMode="auto">
            <a:xfrm rot="6300000">
              <a:off x="1194" y="2110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098" name="Line 10"/>
            <p:cNvSpPr>
              <a:spLocks noChangeShapeType="1"/>
            </p:cNvSpPr>
            <p:nvPr/>
          </p:nvSpPr>
          <p:spPr bwMode="auto">
            <a:xfrm rot="8100000">
              <a:off x="1557" y="1484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099" name="Line 11"/>
            <p:cNvSpPr>
              <a:spLocks noChangeShapeType="1"/>
            </p:cNvSpPr>
            <p:nvPr/>
          </p:nvSpPr>
          <p:spPr bwMode="auto">
            <a:xfrm rot="9900000">
              <a:off x="2183" y="1124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100" name="Line 12"/>
            <p:cNvSpPr>
              <a:spLocks noChangeShapeType="1"/>
            </p:cNvSpPr>
            <p:nvPr/>
          </p:nvSpPr>
          <p:spPr bwMode="auto">
            <a:xfrm rot="4500000">
              <a:off x="1193" y="2833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101" name="Line 13"/>
            <p:cNvSpPr>
              <a:spLocks noChangeShapeType="1"/>
            </p:cNvSpPr>
            <p:nvPr/>
          </p:nvSpPr>
          <p:spPr bwMode="auto">
            <a:xfrm rot="20700000" flipH="1">
              <a:off x="2909" y="3821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102" name="Line 14"/>
            <p:cNvSpPr>
              <a:spLocks noChangeShapeType="1"/>
            </p:cNvSpPr>
            <p:nvPr/>
          </p:nvSpPr>
          <p:spPr bwMode="auto">
            <a:xfrm rot="18900000" flipH="1">
              <a:off x="3535" y="3461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103" name="Line 15"/>
            <p:cNvSpPr>
              <a:spLocks noChangeShapeType="1"/>
            </p:cNvSpPr>
            <p:nvPr/>
          </p:nvSpPr>
          <p:spPr bwMode="auto">
            <a:xfrm rot="15300000" flipH="1">
              <a:off x="3895" y="2111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104" name="Line 16"/>
            <p:cNvSpPr>
              <a:spLocks noChangeShapeType="1"/>
            </p:cNvSpPr>
            <p:nvPr/>
          </p:nvSpPr>
          <p:spPr bwMode="auto">
            <a:xfrm rot="13500000" flipH="1">
              <a:off x="3533" y="1485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105" name="Line 17"/>
            <p:cNvSpPr>
              <a:spLocks noChangeShapeType="1"/>
            </p:cNvSpPr>
            <p:nvPr/>
          </p:nvSpPr>
          <p:spPr bwMode="auto">
            <a:xfrm rot="11700000" flipH="1">
              <a:off x="2907" y="1125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106" name="Line 18"/>
            <p:cNvSpPr>
              <a:spLocks noChangeShapeType="1"/>
            </p:cNvSpPr>
            <p:nvPr/>
          </p:nvSpPr>
          <p:spPr bwMode="auto">
            <a:xfrm rot="17100000" flipH="1">
              <a:off x="3896" y="2834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05107" name="Line 19"/>
          <p:cNvSpPr>
            <a:spLocks noChangeShapeType="1"/>
          </p:cNvSpPr>
          <p:nvPr/>
        </p:nvSpPr>
        <p:spPr bwMode="auto">
          <a:xfrm>
            <a:off x="1482725" y="3814763"/>
            <a:ext cx="1003300" cy="1296987"/>
          </a:xfrm>
          <a:prstGeom prst="line">
            <a:avLst/>
          </a:prstGeom>
          <a:noFill/>
          <a:ln w="57150">
            <a:solidFill>
              <a:srgbClr val="A0A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905108" name="Group 20"/>
          <p:cNvGrpSpPr>
            <a:grpSpLocks/>
          </p:cNvGrpSpPr>
          <p:nvPr/>
        </p:nvGrpSpPr>
        <p:grpSpPr bwMode="auto">
          <a:xfrm>
            <a:off x="1746250" y="2641600"/>
            <a:ext cx="441325" cy="1355725"/>
            <a:chOff x="1092" y="1718"/>
            <a:chExt cx="278" cy="854"/>
          </a:xfrm>
        </p:grpSpPr>
        <p:sp>
          <p:nvSpPr>
            <p:cNvPr id="2905109" name="Line 21"/>
            <p:cNvSpPr>
              <a:spLocks noChangeShapeType="1"/>
            </p:cNvSpPr>
            <p:nvPr/>
          </p:nvSpPr>
          <p:spPr bwMode="auto">
            <a:xfrm>
              <a:off x="1092" y="1718"/>
              <a:ext cx="278" cy="854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110" name="Line 22"/>
            <p:cNvSpPr>
              <a:spLocks noChangeShapeType="1"/>
            </p:cNvSpPr>
            <p:nvPr/>
          </p:nvSpPr>
          <p:spPr bwMode="auto">
            <a:xfrm>
              <a:off x="1102" y="2042"/>
              <a:ext cx="210" cy="352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5111" name="Line 23"/>
            <p:cNvSpPr>
              <a:spLocks noChangeShapeType="1"/>
            </p:cNvSpPr>
            <p:nvPr/>
          </p:nvSpPr>
          <p:spPr bwMode="auto">
            <a:xfrm>
              <a:off x="1254" y="1982"/>
              <a:ext cx="60" cy="412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05112" name="Line 24"/>
          <p:cNvSpPr>
            <a:spLocks noChangeShapeType="1"/>
          </p:cNvSpPr>
          <p:nvPr/>
        </p:nvSpPr>
        <p:spPr bwMode="auto">
          <a:xfrm flipH="1">
            <a:off x="4483100" y="1238250"/>
            <a:ext cx="2111375" cy="434975"/>
          </a:xfrm>
          <a:prstGeom prst="line">
            <a:avLst/>
          </a:prstGeom>
          <a:noFill/>
          <a:ln w="57150">
            <a:solidFill>
              <a:srgbClr val="009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05113" name="Line 25"/>
          <p:cNvSpPr>
            <a:spLocks noChangeShapeType="1"/>
          </p:cNvSpPr>
          <p:nvPr/>
        </p:nvSpPr>
        <p:spPr bwMode="auto">
          <a:xfrm flipH="1">
            <a:off x="4483100" y="1466850"/>
            <a:ext cx="2333625" cy="206375"/>
          </a:xfrm>
          <a:prstGeom prst="line">
            <a:avLst/>
          </a:prstGeom>
          <a:noFill/>
          <a:ln w="57150">
            <a:solidFill>
              <a:srgbClr val="009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05114" name="Line 26"/>
          <p:cNvSpPr>
            <a:spLocks noChangeShapeType="1"/>
          </p:cNvSpPr>
          <p:nvPr/>
        </p:nvSpPr>
        <p:spPr bwMode="auto">
          <a:xfrm flipH="1" flipV="1">
            <a:off x="4483100" y="1673225"/>
            <a:ext cx="2524125" cy="15875"/>
          </a:xfrm>
          <a:prstGeom prst="line">
            <a:avLst/>
          </a:prstGeom>
          <a:noFill/>
          <a:ln w="57150">
            <a:solidFill>
              <a:srgbClr val="0000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05115" name="Line 27"/>
          <p:cNvSpPr>
            <a:spLocks noChangeShapeType="1"/>
          </p:cNvSpPr>
          <p:nvPr/>
        </p:nvSpPr>
        <p:spPr bwMode="auto">
          <a:xfrm flipV="1">
            <a:off x="5927725" y="5118100"/>
            <a:ext cx="539750" cy="155575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05116" name="Text Box 28"/>
          <p:cNvSpPr txBox="1">
            <a:spLocks noChangeArrowheads="1"/>
          </p:cNvSpPr>
          <p:nvPr/>
        </p:nvSpPr>
        <p:spPr bwMode="auto">
          <a:xfrm>
            <a:off x="1373188" y="22844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80000"/>
                </a:solidFill>
                <a:latin typeface="Arial" panose="020B0604020202020204" pitchFamily="34" charset="0"/>
              </a:rPr>
              <a:t>5.0.2</a:t>
            </a:r>
          </a:p>
        </p:txBody>
      </p:sp>
      <p:sp>
        <p:nvSpPr>
          <p:cNvPr id="2905117" name="Text Box 29"/>
          <p:cNvSpPr txBox="1">
            <a:spLocks noChangeArrowheads="1"/>
          </p:cNvSpPr>
          <p:nvPr/>
        </p:nvSpPr>
        <p:spPr bwMode="auto">
          <a:xfrm>
            <a:off x="1144588" y="290512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80000"/>
                </a:solidFill>
                <a:latin typeface="Arial" panose="020B0604020202020204" pitchFamily="34" charset="0"/>
              </a:rPr>
              <a:t>5.0.1</a:t>
            </a:r>
          </a:p>
        </p:txBody>
      </p:sp>
      <p:sp>
        <p:nvSpPr>
          <p:cNvPr id="2905118" name="Text Box 30"/>
          <p:cNvSpPr txBox="1">
            <a:spLocks noChangeArrowheads="1"/>
          </p:cNvSpPr>
          <p:nvPr/>
        </p:nvSpPr>
        <p:spPr bwMode="auto">
          <a:xfrm>
            <a:off x="1828800" y="272256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80000"/>
                </a:solidFill>
                <a:latin typeface="Arial" panose="020B0604020202020204" pitchFamily="34" charset="0"/>
              </a:rPr>
              <a:t>5.0.3</a:t>
            </a:r>
          </a:p>
        </p:txBody>
      </p:sp>
      <p:sp>
        <p:nvSpPr>
          <p:cNvPr id="2905119" name="Text Box 31"/>
          <p:cNvSpPr txBox="1">
            <a:spLocks noChangeArrowheads="1"/>
          </p:cNvSpPr>
          <p:nvPr/>
        </p:nvSpPr>
        <p:spPr bwMode="auto">
          <a:xfrm>
            <a:off x="246063" y="3630613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A0A000"/>
                </a:solidFill>
                <a:latin typeface="Arial" panose="020B0604020202020204" pitchFamily="34" charset="0"/>
              </a:rPr>
              <a:t>MBC 4.2.2</a:t>
            </a:r>
          </a:p>
        </p:txBody>
      </p:sp>
      <p:sp>
        <p:nvSpPr>
          <p:cNvPr id="2905120" name="Text Box 32"/>
          <p:cNvSpPr txBox="1">
            <a:spLocks noChangeArrowheads="1"/>
          </p:cNvSpPr>
          <p:nvPr/>
        </p:nvSpPr>
        <p:spPr bwMode="auto">
          <a:xfrm>
            <a:off x="6889750" y="123825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9600"/>
                </a:solidFill>
                <a:latin typeface="Arial" panose="020B0604020202020204" pitchFamily="34" charset="0"/>
              </a:rPr>
              <a:t>8.2.2</a:t>
            </a:r>
          </a:p>
        </p:txBody>
      </p:sp>
      <p:sp>
        <p:nvSpPr>
          <p:cNvPr id="2905121" name="Text Box 33"/>
          <p:cNvSpPr txBox="1">
            <a:spLocks noChangeArrowheads="1"/>
          </p:cNvSpPr>
          <p:nvPr/>
        </p:nvSpPr>
        <p:spPr bwMode="auto">
          <a:xfrm>
            <a:off x="6973888" y="151447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96"/>
                </a:solidFill>
                <a:latin typeface="Arial" panose="020B0604020202020204" pitchFamily="34" charset="0"/>
              </a:rPr>
              <a:t>8.3.1</a:t>
            </a:r>
          </a:p>
        </p:txBody>
      </p:sp>
      <p:sp>
        <p:nvSpPr>
          <p:cNvPr id="2905122" name="Text Box 34"/>
          <p:cNvSpPr txBox="1">
            <a:spLocks noChangeArrowheads="1"/>
          </p:cNvSpPr>
          <p:nvPr/>
        </p:nvSpPr>
        <p:spPr bwMode="auto">
          <a:xfrm>
            <a:off x="6608763" y="99853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9600"/>
                </a:solidFill>
                <a:latin typeface="Arial" panose="020B0604020202020204" pitchFamily="34" charset="0"/>
              </a:rPr>
              <a:t>8.2.1</a:t>
            </a:r>
          </a:p>
        </p:txBody>
      </p:sp>
      <p:sp>
        <p:nvSpPr>
          <p:cNvPr id="2905123" name="Text Box 35"/>
          <p:cNvSpPr txBox="1">
            <a:spLocks noChangeArrowheads="1"/>
          </p:cNvSpPr>
          <p:nvPr/>
        </p:nvSpPr>
        <p:spPr bwMode="auto">
          <a:xfrm>
            <a:off x="6469558" y="5379006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990099"/>
                </a:solidFill>
                <a:latin typeface="Arial" panose="020B0604020202020204" pitchFamily="34" charset="0"/>
              </a:rPr>
              <a:t>12.3.1 </a:t>
            </a:r>
            <a:r>
              <a:rPr lang="en-US" altLang="en-US" b="1" dirty="0" smtClean="0">
                <a:solidFill>
                  <a:srgbClr val="990099"/>
                </a:solidFill>
                <a:latin typeface="Arial" panose="020B0604020202020204" pitchFamily="34" charset="0"/>
              </a:rPr>
              <a:t>SIBYLS</a:t>
            </a:r>
          </a:p>
          <a:p>
            <a:r>
              <a:rPr lang="en-US" altLang="en-US" b="1" dirty="0">
                <a:solidFill>
                  <a:srgbClr val="990099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990099"/>
                </a:solidFill>
                <a:latin typeface="Arial" panose="020B0604020202020204" pitchFamily="34" charset="0"/>
              </a:rPr>
              <a:t>       MX &amp; SAXS</a:t>
            </a:r>
            <a:endParaRPr lang="en-US" altLang="en-US" b="1" dirty="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pic>
        <p:nvPicPr>
          <p:cNvPr id="2905124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9" r="30992"/>
          <a:stretch>
            <a:fillRect/>
          </a:stretch>
        </p:blipFill>
        <p:spPr bwMode="auto">
          <a:xfrm>
            <a:off x="998538" y="1847850"/>
            <a:ext cx="4429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05144" name="Text Box 56"/>
          <p:cNvSpPr txBox="1">
            <a:spLocks noChangeArrowheads="1"/>
          </p:cNvSpPr>
          <p:nvPr/>
        </p:nvSpPr>
        <p:spPr bwMode="auto">
          <a:xfrm>
            <a:off x="1450975" y="1169988"/>
            <a:ext cx="12875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80000"/>
                </a:solidFill>
                <a:latin typeface="Arial" panose="020B0604020202020204" pitchFamily="34" charset="0"/>
              </a:rPr>
              <a:t>Berkeley </a:t>
            </a:r>
          </a:p>
          <a:p>
            <a:r>
              <a:rPr lang="en-US" altLang="en-US" b="1" dirty="0">
                <a:solidFill>
                  <a:srgbClr val="C80000"/>
                </a:solidFill>
                <a:latin typeface="Arial" panose="020B0604020202020204" pitchFamily="34" charset="0"/>
              </a:rPr>
              <a:t>Center for</a:t>
            </a:r>
          </a:p>
          <a:p>
            <a:r>
              <a:rPr lang="en-US" altLang="en-US" b="1" dirty="0">
                <a:solidFill>
                  <a:srgbClr val="C80000"/>
                </a:solidFill>
                <a:latin typeface="Arial" panose="020B0604020202020204" pitchFamily="34" charset="0"/>
              </a:rPr>
              <a:t>Structural</a:t>
            </a:r>
          </a:p>
          <a:p>
            <a:r>
              <a:rPr lang="en-US" altLang="en-US" b="1" dirty="0">
                <a:solidFill>
                  <a:srgbClr val="C80000"/>
                </a:solidFill>
                <a:latin typeface="Arial" panose="020B0604020202020204" pitchFamily="34" charset="0"/>
              </a:rPr>
              <a:t>Biology</a:t>
            </a:r>
          </a:p>
        </p:txBody>
      </p:sp>
      <p:grpSp>
        <p:nvGrpSpPr>
          <p:cNvPr id="2905145" name="Group 57"/>
          <p:cNvGrpSpPr>
            <a:grpSpLocks/>
          </p:cNvGrpSpPr>
          <p:nvPr/>
        </p:nvGrpSpPr>
        <p:grpSpPr bwMode="auto">
          <a:xfrm rot="4502188">
            <a:off x="2016125" y="4329113"/>
            <a:ext cx="560388" cy="138112"/>
            <a:chOff x="364" y="1976"/>
            <a:chExt cx="2946" cy="369"/>
          </a:xfrm>
        </p:grpSpPr>
        <p:grpSp>
          <p:nvGrpSpPr>
            <p:cNvPr id="2905146" name="Group 58"/>
            <p:cNvGrpSpPr>
              <a:grpSpLocks/>
            </p:cNvGrpSpPr>
            <p:nvPr/>
          </p:nvGrpSpPr>
          <p:grpSpPr bwMode="auto">
            <a:xfrm>
              <a:off x="364" y="1976"/>
              <a:ext cx="370" cy="369"/>
              <a:chOff x="362" y="2318"/>
              <a:chExt cx="370" cy="369"/>
            </a:xfrm>
          </p:grpSpPr>
          <p:sp>
            <p:nvSpPr>
              <p:cNvPr id="2905147" name="Freeform 59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5148" name="Freeform 60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5149" name="Group 61"/>
            <p:cNvGrpSpPr>
              <a:grpSpLocks/>
            </p:cNvGrpSpPr>
            <p:nvPr/>
          </p:nvGrpSpPr>
          <p:grpSpPr bwMode="auto">
            <a:xfrm>
              <a:off x="732" y="1976"/>
              <a:ext cx="370" cy="369"/>
              <a:chOff x="362" y="2318"/>
              <a:chExt cx="370" cy="369"/>
            </a:xfrm>
          </p:grpSpPr>
          <p:sp>
            <p:nvSpPr>
              <p:cNvPr id="2905150" name="Freeform 62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5151" name="Freeform 63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5152" name="Group 64"/>
            <p:cNvGrpSpPr>
              <a:grpSpLocks/>
            </p:cNvGrpSpPr>
            <p:nvPr/>
          </p:nvGrpSpPr>
          <p:grpSpPr bwMode="auto">
            <a:xfrm>
              <a:off x="1100" y="1976"/>
              <a:ext cx="370" cy="369"/>
              <a:chOff x="362" y="2318"/>
              <a:chExt cx="370" cy="369"/>
            </a:xfrm>
          </p:grpSpPr>
          <p:sp>
            <p:nvSpPr>
              <p:cNvPr id="2905153" name="Freeform 65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5154" name="Freeform 66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5155" name="Group 67"/>
            <p:cNvGrpSpPr>
              <a:grpSpLocks/>
            </p:cNvGrpSpPr>
            <p:nvPr/>
          </p:nvGrpSpPr>
          <p:grpSpPr bwMode="auto">
            <a:xfrm>
              <a:off x="1468" y="1976"/>
              <a:ext cx="370" cy="369"/>
              <a:chOff x="362" y="2318"/>
              <a:chExt cx="370" cy="369"/>
            </a:xfrm>
          </p:grpSpPr>
          <p:sp>
            <p:nvSpPr>
              <p:cNvPr id="2905156" name="Freeform 68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5157" name="Freeform 69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5158" name="Group 70"/>
            <p:cNvGrpSpPr>
              <a:grpSpLocks/>
            </p:cNvGrpSpPr>
            <p:nvPr/>
          </p:nvGrpSpPr>
          <p:grpSpPr bwMode="auto">
            <a:xfrm>
              <a:off x="1836" y="1976"/>
              <a:ext cx="370" cy="369"/>
              <a:chOff x="362" y="2318"/>
              <a:chExt cx="370" cy="369"/>
            </a:xfrm>
          </p:grpSpPr>
          <p:sp>
            <p:nvSpPr>
              <p:cNvPr id="2905159" name="Freeform 71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5160" name="Freeform 72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5161" name="Group 73"/>
            <p:cNvGrpSpPr>
              <a:grpSpLocks/>
            </p:cNvGrpSpPr>
            <p:nvPr/>
          </p:nvGrpSpPr>
          <p:grpSpPr bwMode="auto">
            <a:xfrm>
              <a:off x="2204" y="1976"/>
              <a:ext cx="370" cy="369"/>
              <a:chOff x="362" y="2318"/>
              <a:chExt cx="370" cy="369"/>
            </a:xfrm>
          </p:grpSpPr>
          <p:sp>
            <p:nvSpPr>
              <p:cNvPr id="2905162" name="Freeform 74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5163" name="Freeform 75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5164" name="Group 76"/>
            <p:cNvGrpSpPr>
              <a:grpSpLocks/>
            </p:cNvGrpSpPr>
            <p:nvPr/>
          </p:nvGrpSpPr>
          <p:grpSpPr bwMode="auto">
            <a:xfrm>
              <a:off x="2572" y="1976"/>
              <a:ext cx="370" cy="369"/>
              <a:chOff x="362" y="2318"/>
              <a:chExt cx="370" cy="369"/>
            </a:xfrm>
          </p:grpSpPr>
          <p:sp>
            <p:nvSpPr>
              <p:cNvPr id="2905165" name="Freeform 77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5166" name="Freeform 78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05167" name="Group 79"/>
            <p:cNvGrpSpPr>
              <a:grpSpLocks/>
            </p:cNvGrpSpPr>
            <p:nvPr/>
          </p:nvGrpSpPr>
          <p:grpSpPr bwMode="auto">
            <a:xfrm>
              <a:off x="2940" y="1976"/>
              <a:ext cx="370" cy="369"/>
              <a:chOff x="362" y="2318"/>
              <a:chExt cx="370" cy="369"/>
            </a:xfrm>
          </p:grpSpPr>
          <p:sp>
            <p:nvSpPr>
              <p:cNvPr id="2905168" name="Freeform 80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5169" name="Freeform 81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905170" name="Text Box 82"/>
          <p:cNvSpPr txBox="1">
            <a:spLocks noChangeArrowheads="1"/>
          </p:cNvSpPr>
          <p:nvPr/>
        </p:nvSpPr>
        <p:spPr bwMode="auto">
          <a:xfrm>
            <a:off x="3733800" y="3352800"/>
            <a:ext cx="16818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</a:rPr>
              <a:t>ALS </a:t>
            </a:r>
            <a:endParaRPr lang="en-US" altLang="en-US" sz="20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Biosciences</a:t>
            </a:r>
          </a:p>
          <a:p>
            <a:pPr algn="ctr"/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2021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05171" name="Oval 83"/>
          <p:cNvSpPr>
            <a:spLocks noChangeArrowheads="1"/>
          </p:cNvSpPr>
          <p:nvPr/>
        </p:nvSpPr>
        <p:spPr bwMode="auto">
          <a:xfrm>
            <a:off x="4302125" y="1558925"/>
            <a:ext cx="228600" cy="228600"/>
          </a:xfrm>
          <a:prstGeom prst="ellipse">
            <a:avLst/>
          </a:prstGeom>
          <a:solidFill>
            <a:srgbClr val="009600"/>
          </a:solidFill>
          <a:ln w="9525">
            <a:solidFill>
              <a:srgbClr val="009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05172" name="Oval 84"/>
          <p:cNvSpPr>
            <a:spLocks noChangeArrowheads="1"/>
          </p:cNvSpPr>
          <p:nvPr/>
        </p:nvSpPr>
        <p:spPr bwMode="auto">
          <a:xfrm>
            <a:off x="6350000" y="5005388"/>
            <a:ext cx="228600" cy="228600"/>
          </a:xfrm>
          <a:prstGeom prst="ellipse">
            <a:avLst/>
          </a:prstGeom>
          <a:solidFill>
            <a:srgbClr val="009600"/>
          </a:solidFill>
          <a:ln w="9525">
            <a:solidFill>
              <a:srgbClr val="009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05173" name="Oval 85"/>
          <p:cNvSpPr>
            <a:spLocks noChangeArrowheads="1"/>
          </p:cNvSpPr>
          <p:nvPr/>
        </p:nvSpPr>
        <p:spPr bwMode="auto">
          <a:xfrm>
            <a:off x="2357438" y="4965700"/>
            <a:ext cx="228600" cy="228600"/>
          </a:xfrm>
          <a:prstGeom prst="ellipse">
            <a:avLst/>
          </a:prstGeom>
          <a:solidFill>
            <a:srgbClr val="009600"/>
          </a:solidFill>
          <a:ln w="9525">
            <a:solidFill>
              <a:srgbClr val="009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05174" name="Freeform 86"/>
          <p:cNvSpPr>
            <a:spLocks/>
          </p:cNvSpPr>
          <p:nvPr/>
        </p:nvSpPr>
        <p:spPr bwMode="auto">
          <a:xfrm>
            <a:off x="2816225" y="1098550"/>
            <a:ext cx="2932113" cy="411163"/>
          </a:xfrm>
          <a:custGeom>
            <a:avLst/>
            <a:gdLst>
              <a:gd name="T0" fmla="*/ 0 w 1847"/>
              <a:gd name="T1" fmla="*/ 259 h 259"/>
              <a:gd name="T2" fmla="*/ 932 w 1847"/>
              <a:gd name="T3" fmla="*/ 3 h 259"/>
              <a:gd name="T4" fmla="*/ 1847 w 1847"/>
              <a:gd name="T5" fmla="*/ 24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7" h="259">
                <a:moveTo>
                  <a:pt x="0" y="259"/>
                </a:moveTo>
                <a:cubicBezTo>
                  <a:pt x="312" y="132"/>
                  <a:pt x="624" y="6"/>
                  <a:pt x="932" y="3"/>
                </a:cubicBezTo>
                <a:cubicBezTo>
                  <a:pt x="1240" y="0"/>
                  <a:pt x="1695" y="201"/>
                  <a:pt x="1847" y="241"/>
                </a:cubicBezTo>
              </a:path>
            </a:pathLst>
          </a:custGeom>
          <a:noFill/>
          <a:ln w="25400">
            <a:solidFill>
              <a:srgbClr val="C8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Picture 4" descr="https://lh4.googleusercontent.com/-avDxcb9JWsU/AAAAAAAAAAI/AAAAAAAAAAA/Dws2Rp4VuY8/s0-c-k-no-ns/phot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200" y1="46400" x2="21200" y2="46400"/>
                        <a14:foregroundMark x1="33600" y1="41600" x2="33600" y2="41600"/>
                        <a14:foregroundMark x1="58000" y1="48000" x2="58000" y2="48000"/>
                        <a14:foregroundMark x1="86000" y1="45600" x2="86000" y2="45600"/>
                        <a14:foregroundMark x1="87200" y1="38400" x2="87200" y2="38400"/>
                        <a14:backgroundMark x1="4000" y1="6000" x2="4000" y2="6000"/>
                        <a14:backgroundMark x1="40800" y1="4800" x2="40800" y2="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32" b="33667"/>
          <a:stretch/>
        </p:blipFill>
        <p:spPr bwMode="auto">
          <a:xfrm>
            <a:off x="7477352" y="1059656"/>
            <a:ext cx="1056767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7126288" y="1847850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0096"/>
                </a:solidFill>
                <a:latin typeface="Arial" panose="020B0604020202020204" pitchFamily="34" charset="0"/>
              </a:rPr>
              <a:t>UC</a:t>
            </a:r>
            <a:endParaRPr lang="en-US" altLang="en-US" sz="2400" b="1" dirty="0">
              <a:solidFill>
                <a:srgbClr val="000096"/>
              </a:solidFill>
              <a:latin typeface="Arial" panose="020B0604020202020204" pitchFamily="34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rot="900000" flipV="1">
            <a:off x="3157142" y="6074381"/>
            <a:ext cx="1311239" cy="427184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6" name="Text Box 30"/>
          <p:cNvSpPr txBox="1">
            <a:spLocks noChangeArrowheads="1"/>
          </p:cNvSpPr>
          <p:nvPr/>
        </p:nvSpPr>
        <p:spPr bwMode="auto">
          <a:xfrm>
            <a:off x="2209800" y="5715000"/>
            <a:ext cx="8130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</a:rPr>
              <a:t>  2.1</a:t>
            </a:r>
          </a:p>
          <a:p>
            <a:r>
              <a:rPr lang="en-US" altLang="en-US" b="1" dirty="0" smtClean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</a:rPr>
              <a:t>NCXT</a:t>
            </a:r>
            <a:endParaRPr lang="en-US" altLang="en-US" b="1" dirty="0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grpSp>
        <p:nvGrpSpPr>
          <p:cNvPr id="75" name="Group 57"/>
          <p:cNvGrpSpPr>
            <a:grpSpLocks/>
          </p:cNvGrpSpPr>
          <p:nvPr/>
        </p:nvGrpSpPr>
        <p:grpSpPr bwMode="auto">
          <a:xfrm rot="20610405">
            <a:off x="4808677" y="6020306"/>
            <a:ext cx="560388" cy="138112"/>
            <a:chOff x="364" y="1976"/>
            <a:chExt cx="2946" cy="369"/>
          </a:xfrm>
        </p:grpSpPr>
        <p:grpSp>
          <p:nvGrpSpPr>
            <p:cNvPr id="76" name="Group 58"/>
            <p:cNvGrpSpPr>
              <a:grpSpLocks/>
            </p:cNvGrpSpPr>
            <p:nvPr/>
          </p:nvGrpSpPr>
          <p:grpSpPr bwMode="auto">
            <a:xfrm>
              <a:off x="364" y="1976"/>
              <a:ext cx="370" cy="369"/>
              <a:chOff x="362" y="2318"/>
              <a:chExt cx="370" cy="369"/>
            </a:xfrm>
          </p:grpSpPr>
          <p:sp>
            <p:nvSpPr>
              <p:cNvPr id="99" name="Freeform 59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Freeform 60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7" name="Group 61"/>
            <p:cNvGrpSpPr>
              <a:grpSpLocks/>
            </p:cNvGrpSpPr>
            <p:nvPr/>
          </p:nvGrpSpPr>
          <p:grpSpPr bwMode="auto">
            <a:xfrm>
              <a:off x="732" y="1976"/>
              <a:ext cx="370" cy="369"/>
              <a:chOff x="362" y="2318"/>
              <a:chExt cx="370" cy="369"/>
            </a:xfrm>
          </p:grpSpPr>
          <p:sp>
            <p:nvSpPr>
              <p:cNvPr id="97" name="Freeform 62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" name="Freeform 63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8" name="Group 64"/>
            <p:cNvGrpSpPr>
              <a:grpSpLocks/>
            </p:cNvGrpSpPr>
            <p:nvPr/>
          </p:nvGrpSpPr>
          <p:grpSpPr bwMode="auto">
            <a:xfrm>
              <a:off x="1100" y="1976"/>
              <a:ext cx="370" cy="369"/>
              <a:chOff x="362" y="2318"/>
              <a:chExt cx="370" cy="369"/>
            </a:xfrm>
          </p:grpSpPr>
          <p:sp>
            <p:nvSpPr>
              <p:cNvPr id="95" name="Freeform 65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" name="Freeform 66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9" name="Group 67"/>
            <p:cNvGrpSpPr>
              <a:grpSpLocks/>
            </p:cNvGrpSpPr>
            <p:nvPr/>
          </p:nvGrpSpPr>
          <p:grpSpPr bwMode="auto">
            <a:xfrm>
              <a:off x="1468" y="1976"/>
              <a:ext cx="370" cy="369"/>
              <a:chOff x="362" y="2318"/>
              <a:chExt cx="370" cy="369"/>
            </a:xfrm>
          </p:grpSpPr>
          <p:sp>
            <p:nvSpPr>
              <p:cNvPr id="93" name="Freeform 68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" name="Freeform 69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0" name="Group 70"/>
            <p:cNvGrpSpPr>
              <a:grpSpLocks/>
            </p:cNvGrpSpPr>
            <p:nvPr/>
          </p:nvGrpSpPr>
          <p:grpSpPr bwMode="auto">
            <a:xfrm>
              <a:off x="1836" y="1976"/>
              <a:ext cx="370" cy="369"/>
              <a:chOff x="362" y="2318"/>
              <a:chExt cx="370" cy="369"/>
            </a:xfrm>
          </p:grpSpPr>
          <p:sp>
            <p:nvSpPr>
              <p:cNvPr id="90" name="Freeform 71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1" name="Freeform 72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1" name="Group 73"/>
            <p:cNvGrpSpPr>
              <a:grpSpLocks/>
            </p:cNvGrpSpPr>
            <p:nvPr/>
          </p:nvGrpSpPr>
          <p:grpSpPr bwMode="auto">
            <a:xfrm>
              <a:off x="2204" y="1976"/>
              <a:ext cx="370" cy="369"/>
              <a:chOff x="362" y="2318"/>
              <a:chExt cx="370" cy="369"/>
            </a:xfrm>
          </p:grpSpPr>
          <p:sp>
            <p:nvSpPr>
              <p:cNvPr id="88" name="Freeform 74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" name="Freeform 75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" name="Group 76"/>
            <p:cNvGrpSpPr>
              <a:grpSpLocks/>
            </p:cNvGrpSpPr>
            <p:nvPr/>
          </p:nvGrpSpPr>
          <p:grpSpPr bwMode="auto">
            <a:xfrm>
              <a:off x="2572" y="1976"/>
              <a:ext cx="370" cy="369"/>
              <a:chOff x="362" y="2318"/>
              <a:chExt cx="370" cy="369"/>
            </a:xfrm>
          </p:grpSpPr>
          <p:sp>
            <p:nvSpPr>
              <p:cNvPr id="86" name="Freeform 77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7" name="Freeform 78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3" name="Group 79"/>
            <p:cNvGrpSpPr>
              <a:grpSpLocks/>
            </p:cNvGrpSpPr>
            <p:nvPr/>
          </p:nvGrpSpPr>
          <p:grpSpPr bwMode="auto">
            <a:xfrm>
              <a:off x="2940" y="1976"/>
              <a:ext cx="370" cy="369"/>
              <a:chOff x="362" y="2318"/>
              <a:chExt cx="370" cy="369"/>
            </a:xfrm>
          </p:grpSpPr>
          <p:sp>
            <p:nvSpPr>
              <p:cNvPr id="84" name="Freeform 80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Freeform 81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2" name="Line 13"/>
          <p:cNvSpPr>
            <a:spLocks noChangeShapeType="1"/>
          </p:cNvSpPr>
          <p:nvPr/>
        </p:nvSpPr>
        <p:spPr bwMode="auto">
          <a:xfrm rot="20700000" flipH="1">
            <a:off x="3332543" y="6402274"/>
            <a:ext cx="1189038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" name="Text Box 30"/>
          <p:cNvSpPr txBox="1">
            <a:spLocks noChangeArrowheads="1"/>
          </p:cNvSpPr>
          <p:nvPr/>
        </p:nvSpPr>
        <p:spPr bwMode="auto">
          <a:xfrm>
            <a:off x="1777757" y="6412468"/>
            <a:ext cx="1575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00B000"/>
                </a:solidFill>
                <a:latin typeface="Arial" panose="020B0604020202020204" pitchFamily="34" charset="0"/>
              </a:rPr>
              <a:t>2.0.1 Gemini</a:t>
            </a:r>
            <a:endParaRPr lang="en-US" altLang="en-US" b="1" dirty="0">
              <a:solidFill>
                <a:srgbClr val="00B000"/>
              </a:solidFill>
              <a:latin typeface="Arial" panose="020B0604020202020204" pitchFamily="34" charset="0"/>
            </a:endParaRP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7575998" y="1928260"/>
            <a:ext cx="577402" cy="5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0096"/>
                </a:solidFill>
                <a:latin typeface="Arial" panose="020B0604020202020204" pitchFamily="34" charset="0"/>
              </a:rPr>
              <a:t>SF</a:t>
            </a:r>
            <a:endParaRPr lang="en-US" altLang="en-US" sz="2400" b="1" dirty="0">
              <a:solidFill>
                <a:srgbClr val="000096"/>
              </a:solidFill>
              <a:latin typeface="Arial" panose="020B0604020202020204" pitchFamily="34" charset="0"/>
            </a:endParaRPr>
          </a:p>
        </p:txBody>
      </p:sp>
      <p:sp>
        <p:nvSpPr>
          <p:cNvPr id="111" name="Line 11"/>
          <p:cNvSpPr>
            <a:spLocks noChangeShapeType="1"/>
          </p:cNvSpPr>
          <p:nvPr/>
        </p:nvSpPr>
        <p:spPr bwMode="auto">
          <a:xfrm rot="9900000" flipV="1">
            <a:off x="2157268" y="3566331"/>
            <a:ext cx="1095663" cy="261684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" name="Text Box 30"/>
          <p:cNvSpPr txBox="1">
            <a:spLocks noChangeArrowheads="1"/>
          </p:cNvSpPr>
          <p:nvPr/>
        </p:nvSpPr>
        <p:spPr bwMode="auto">
          <a:xfrm>
            <a:off x="2743200" y="3048000"/>
            <a:ext cx="127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C80000"/>
                </a:solidFill>
                <a:latin typeface="Arial" panose="020B0604020202020204" pitchFamily="34" charset="0"/>
              </a:rPr>
              <a:t>5.4 BSISB</a:t>
            </a:r>
            <a:endParaRPr lang="en-US" altLang="en-US" b="1" dirty="0">
              <a:solidFill>
                <a:srgbClr val="C8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1586" name="Picture 2" descr="lab_view_als_tit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09" b="13078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1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r="25620"/>
          <a:stretch>
            <a:fillRect/>
          </a:stretch>
        </p:blipFill>
        <p:spPr bwMode="auto">
          <a:xfrm>
            <a:off x="6294438" y="5748338"/>
            <a:ext cx="571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1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41325" y="0"/>
            <a:ext cx="8229600" cy="1143000"/>
          </a:xfrm>
        </p:spPr>
        <p:txBody>
          <a:bodyPr/>
          <a:lstStyle/>
          <a:p>
            <a:r>
              <a:rPr lang="en-US" altLang="en-US" sz="5400">
                <a:solidFill>
                  <a:srgbClr val="0000FF"/>
                </a:solidFill>
              </a:rPr>
              <a:t>ALS</a:t>
            </a:r>
            <a:r>
              <a:rPr lang="en-US" altLang="en-US" sz="5400"/>
              <a:t> robots</a:t>
            </a:r>
          </a:p>
        </p:txBody>
      </p:sp>
      <p:grpSp>
        <p:nvGrpSpPr>
          <p:cNvPr id="3011589" name="Group 5"/>
          <p:cNvGrpSpPr>
            <a:grpSpLocks/>
          </p:cNvGrpSpPr>
          <p:nvPr/>
        </p:nvGrpSpPr>
        <p:grpSpPr bwMode="auto">
          <a:xfrm>
            <a:off x="2314575" y="1827213"/>
            <a:ext cx="4325938" cy="4303712"/>
            <a:chOff x="1557" y="1124"/>
            <a:chExt cx="2725" cy="2711"/>
          </a:xfrm>
        </p:grpSpPr>
        <p:sp>
          <p:nvSpPr>
            <p:cNvPr id="3011590" name="Line 6"/>
            <p:cNvSpPr>
              <a:spLocks noChangeShapeType="1"/>
            </p:cNvSpPr>
            <p:nvPr/>
          </p:nvSpPr>
          <p:spPr bwMode="auto">
            <a:xfrm rot="900000">
              <a:off x="2181" y="3820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591" name="Line 7"/>
            <p:cNvSpPr>
              <a:spLocks noChangeShapeType="1"/>
            </p:cNvSpPr>
            <p:nvPr/>
          </p:nvSpPr>
          <p:spPr bwMode="auto">
            <a:xfrm rot="2700000">
              <a:off x="1554" y="3460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592" name="Line 8"/>
            <p:cNvSpPr>
              <a:spLocks noChangeShapeType="1"/>
            </p:cNvSpPr>
            <p:nvPr/>
          </p:nvSpPr>
          <p:spPr bwMode="auto">
            <a:xfrm rot="6300000">
              <a:off x="1194" y="2110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593" name="Line 9"/>
            <p:cNvSpPr>
              <a:spLocks noChangeShapeType="1"/>
            </p:cNvSpPr>
            <p:nvPr/>
          </p:nvSpPr>
          <p:spPr bwMode="auto">
            <a:xfrm rot="8100000">
              <a:off x="1557" y="1484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594" name="Line 10"/>
            <p:cNvSpPr>
              <a:spLocks noChangeShapeType="1"/>
            </p:cNvSpPr>
            <p:nvPr/>
          </p:nvSpPr>
          <p:spPr bwMode="auto">
            <a:xfrm rot="9900000">
              <a:off x="2183" y="1124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595" name="Line 11"/>
            <p:cNvSpPr>
              <a:spLocks noChangeShapeType="1"/>
            </p:cNvSpPr>
            <p:nvPr/>
          </p:nvSpPr>
          <p:spPr bwMode="auto">
            <a:xfrm rot="4500000">
              <a:off x="1193" y="2833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596" name="Line 12"/>
            <p:cNvSpPr>
              <a:spLocks noChangeShapeType="1"/>
            </p:cNvSpPr>
            <p:nvPr/>
          </p:nvSpPr>
          <p:spPr bwMode="auto">
            <a:xfrm rot="20700000" flipH="1">
              <a:off x="2909" y="3821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597" name="Line 13"/>
            <p:cNvSpPr>
              <a:spLocks noChangeShapeType="1"/>
            </p:cNvSpPr>
            <p:nvPr/>
          </p:nvSpPr>
          <p:spPr bwMode="auto">
            <a:xfrm rot="18900000" flipH="1">
              <a:off x="3535" y="3461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598" name="Line 14"/>
            <p:cNvSpPr>
              <a:spLocks noChangeShapeType="1"/>
            </p:cNvSpPr>
            <p:nvPr/>
          </p:nvSpPr>
          <p:spPr bwMode="auto">
            <a:xfrm rot="15300000" flipH="1">
              <a:off x="3895" y="2111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599" name="Line 15"/>
            <p:cNvSpPr>
              <a:spLocks noChangeShapeType="1"/>
            </p:cNvSpPr>
            <p:nvPr/>
          </p:nvSpPr>
          <p:spPr bwMode="auto">
            <a:xfrm rot="13500000" flipH="1">
              <a:off x="3533" y="1485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600" name="Line 16"/>
            <p:cNvSpPr>
              <a:spLocks noChangeShapeType="1"/>
            </p:cNvSpPr>
            <p:nvPr/>
          </p:nvSpPr>
          <p:spPr bwMode="auto">
            <a:xfrm rot="11700000" flipH="1">
              <a:off x="2907" y="1125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601" name="Line 17"/>
            <p:cNvSpPr>
              <a:spLocks noChangeShapeType="1"/>
            </p:cNvSpPr>
            <p:nvPr/>
          </p:nvSpPr>
          <p:spPr bwMode="auto">
            <a:xfrm rot="17100000" flipH="1">
              <a:off x="3896" y="2834"/>
              <a:ext cx="7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11602" name="Line 18"/>
          <p:cNvSpPr>
            <a:spLocks noChangeShapeType="1"/>
          </p:cNvSpPr>
          <p:nvPr/>
        </p:nvSpPr>
        <p:spPr bwMode="auto">
          <a:xfrm>
            <a:off x="1482725" y="3814763"/>
            <a:ext cx="1003300" cy="1296987"/>
          </a:xfrm>
          <a:prstGeom prst="line">
            <a:avLst/>
          </a:prstGeom>
          <a:noFill/>
          <a:ln w="57150">
            <a:solidFill>
              <a:srgbClr val="A0A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3011603" name="Group 19"/>
          <p:cNvGrpSpPr>
            <a:grpSpLocks/>
          </p:cNvGrpSpPr>
          <p:nvPr/>
        </p:nvGrpSpPr>
        <p:grpSpPr bwMode="auto">
          <a:xfrm>
            <a:off x="1746250" y="2641600"/>
            <a:ext cx="441325" cy="1355725"/>
            <a:chOff x="1092" y="1718"/>
            <a:chExt cx="278" cy="854"/>
          </a:xfrm>
        </p:grpSpPr>
        <p:sp>
          <p:nvSpPr>
            <p:cNvPr id="3011604" name="Line 20"/>
            <p:cNvSpPr>
              <a:spLocks noChangeShapeType="1"/>
            </p:cNvSpPr>
            <p:nvPr/>
          </p:nvSpPr>
          <p:spPr bwMode="auto">
            <a:xfrm>
              <a:off x="1092" y="1718"/>
              <a:ext cx="278" cy="854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605" name="Line 21"/>
            <p:cNvSpPr>
              <a:spLocks noChangeShapeType="1"/>
            </p:cNvSpPr>
            <p:nvPr/>
          </p:nvSpPr>
          <p:spPr bwMode="auto">
            <a:xfrm>
              <a:off x="1102" y="2042"/>
              <a:ext cx="210" cy="352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11606" name="Line 22"/>
            <p:cNvSpPr>
              <a:spLocks noChangeShapeType="1"/>
            </p:cNvSpPr>
            <p:nvPr/>
          </p:nvSpPr>
          <p:spPr bwMode="auto">
            <a:xfrm>
              <a:off x="1254" y="1982"/>
              <a:ext cx="60" cy="412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11607" name="Line 23"/>
          <p:cNvSpPr>
            <a:spLocks noChangeShapeType="1"/>
          </p:cNvSpPr>
          <p:nvPr/>
        </p:nvSpPr>
        <p:spPr bwMode="auto">
          <a:xfrm flipH="1">
            <a:off x="4483100" y="1238250"/>
            <a:ext cx="2111375" cy="434975"/>
          </a:xfrm>
          <a:prstGeom prst="line">
            <a:avLst/>
          </a:prstGeom>
          <a:noFill/>
          <a:ln w="57150">
            <a:solidFill>
              <a:srgbClr val="009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11608" name="Line 24"/>
          <p:cNvSpPr>
            <a:spLocks noChangeShapeType="1"/>
          </p:cNvSpPr>
          <p:nvPr/>
        </p:nvSpPr>
        <p:spPr bwMode="auto">
          <a:xfrm flipH="1">
            <a:off x="4483100" y="1466850"/>
            <a:ext cx="2333625" cy="206375"/>
          </a:xfrm>
          <a:prstGeom prst="line">
            <a:avLst/>
          </a:prstGeom>
          <a:noFill/>
          <a:ln w="57150">
            <a:solidFill>
              <a:srgbClr val="009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11609" name="Line 25"/>
          <p:cNvSpPr>
            <a:spLocks noChangeShapeType="1"/>
          </p:cNvSpPr>
          <p:nvPr/>
        </p:nvSpPr>
        <p:spPr bwMode="auto">
          <a:xfrm flipH="1" flipV="1">
            <a:off x="4483100" y="1673225"/>
            <a:ext cx="2524125" cy="15875"/>
          </a:xfrm>
          <a:prstGeom prst="line">
            <a:avLst/>
          </a:prstGeom>
          <a:noFill/>
          <a:ln w="57150">
            <a:solidFill>
              <a:srgbClr val="0000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11610" name="Line 26"/>
          <p:cNvSpPr>
            <a:spLocks noChangeShapeType="1"/>
          </p:cNvSpPr>
          <p:nvPr/>
        </p:nvSpPr>
        <p:spPr bwMode="auto">
          <a:xfrm flipV="1">
            <a:off x="5927725" y="5118100"/>
            <a:ext cx="539750" cy="155575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11611" name="Text Box 27"/>
          <p:cNvSpPr txBox="1">
            <a:spLocks noChangeArrowheads="1"/>
          </p:cNvSpPr>
          <p:nvPr/>
        </p:nvSpPr>
        <p:spPr bwMode="auto">
          <a:xfrm>
            <a:off x="1373188" y="22844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C80000"/>
                </a:solidFill>
              </a:rPr>
              <a:t>5.0.2</a:t>
            </a:r>
          </a:p>
        </p:txBody>
      </p:sp>
      <p:sp>
        <p:nvSpPr>
          <p:cNvPr id="3011612" name="Text Box 28"/>
          <p:cNvSpPr txBox="1">
            <a:spLocks noChangeArrowheads="1"/>
          </p:cNvSpPr>
          <p:nvPr/>
        </p:nvSpPr>
        <p:spPr bwMode="auto">
          <a:xfrm>
            <a:off x="1144588" y="290512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C80000"/>
                </a:solidFill>
              </a:rPr>
              <a:t>5.0.1</a:t>
            </a:r>
          </a:p>
        </p:txBody>
      </p:sp>
      <p:sp>
        <p:nvSpPr>
          <p:cNvPr id="3011613" name="Text Box 29"/>
          <p:cNvSpPr txBox="1">
            <a:spLocks noChangeArrowheads="1"/>
          </p:cNvSpPr>
          <p:nvPr/>
        </p:nvSpPr>
        <p:spPr bwMode="auto">
          <a:xfrm>
            <a:off x="1828800" y="272256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C80000"/>
                </a:solidFill>
              </a:rPr>
              <a:t>5.0.3</a:t>
            </a:r>
          </a:p>
        </p:txBody>
      </p:sp>
      <p:sp>
        <p:nvSpPr>
          <p:cNvPr id="3011614" name="Text Box 30"/>
          <p:cNvSpPr txBox="1">
            <a:spLocks noChangeArrowheads="1"/>
          </p:cNvSpPr>
          <p:nvPr/>
        </p:nvSpPr>
        <p:spPr bwMode="auto">
          <a:xfrm>
            <a:off x="246063" y="3630613"/>
            <a:ext cx="1276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A0A000"/>
                </a:solidFill>
              </a:rPr>
              <a:t>MBC 4.2.2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 smtClean="0">
              <a:solidFill>
                <a:srgbClr val="A0A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A0A000"/>
                </a:solidFill>
              </a:rPr>
              <a:t>ACTOR</a:t>
            </a:r>
          </a:p>
        </p:txBody>
      </p:sp>
      <p:sp>
        <p:nvSpPr>
          <p:cNvPr id="3011615" name="Text Box 31"/>
          <p:cNvSpPr txBox="1">
            <a:spLocks noChangeArrowheads="1"/>
          </p:cNvSpPr>
          <p:nvPr/>
        </p:nvSpPr>
        <p:spPr bwMode="auto">
          <a:xfrm>
            <a:off x="6889750" y="123825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9600"/>
                </a:solidFill>
              </a:rPr>
              <a:t>8.2.2</a:t>
            </a:r>
          </a:p>
        </p:txBody>
      </p:sp>
      <p:sp>
        <p:nvSpPr>
          <p:cNvPr id="3011616" name="Text Box 32"/>
          <p:cNvSpPr txBox="1">
            <a:spLocks noChangeArrowheads="1"/>
          </p:cNvSpPr>
          <p:nvPr/>
        </p:nvSpPr>
        <p:spPr bwMode="auto">
          <a:xfrm>
            <a:off x="6973888" y="1514475"/>
            <a:ext cx="192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96"/>
                </a:solidFill>
              </a:rPr>
              <a:t>8.3.1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96"/>
                </a:solidFill>
              </a:rPr>
              <a:t>Cool Hand Luke</a:t>
            </a:r>
          </a:p>
        </p:txBody>
      </p:sp>
      <p:sp>
        <p:nvSpPr>
          <p:cNvPr id="3011617" name="Text Box 33"/>
          <p:cNvSpPr txBox="1">
            <a:spLocks noChangeArrowheads="1"/>
          </p:cNvSpPr>
          <p:nvPr/>
        </p:nvSpPr>
        <p:spPr bwMode="auto">
          <a:xfrm>
            <a:off x="6608763" y="99853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9600"/>
                </a:solidFill>
              </a:rPr>
              <a:t>8.2.1</a:t>
            </a:r>
          </a:p>
        </p:txBody>
      </p:sp>
      <p:sp>
        <p:nvSpPr>
          <p:cNvPr id="3011618" name="Text Box 34"/>
          <p:cNvSpPr txBox="1">
            <a:spLocks noChangeArrowheads="1"/>
          </p:cNvSpPr>
          <p:nvPr/>
        </p:nvSpPr>
        <p:spPr bwMode="auto">
          <a:xfrm>
            <a:off x="6142038" y="6184900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990099"/>
                </a:solidFill>
              </a:rPr>
              <a:t>12.3.1 SIBYLS</a:t>
            </a:r>
          </a:p>
        </p:txBody>
      </p:sp>
      <p:sp>
        <p:nvSpPr>
          <p:cNvPr id="3011619" name="Text Box 35"/>
          <p:cNvSpPr txBox="1">
            <a:spLocks noChangeArrowheads="1"/>
          </p:cNvSpPr>
          <p:nvPr/>
        </p:nvSpPr>
        <p:spPr bwMode="auto">
          <a:xfrm>
            <a:off x="7477125" y="1033463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9600"/>
                </a:solidFill>
              </a:rPr>
              <a:t>ACTOR</a:t>
            </a:r>
          </a:p>
        </p:txBody>
      </p:sp>
      <p:sp>
        <p:nvSpPr>
          <p:cNvPr id="3011620" name="Text Box 36"/>
          <p:cNvSpPr txBox="1">
            <a:spLocks noChangeArrowheads="1"/>
          </p:cNvSpPr>
          <p:nvPr/>
        </p:nvSpPr>
        <p:spPr bwMode="auto">
          <a:xfrm>
            <a:off x="1450975" y="1255713"/>
            <a:ext cx="1200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C80000"/>
                </a:solidFill>
              </a:rPr>
              <a:t>Berkeley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C80000"/>
                </a:solidFill>
              </a:rPr>
              <a:t>Auto-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C80000"/>
                </a:solidFill>
              </a:rPr>
              <a:t>Mounter</a:t>
            </a:r>
          </a:p>
        </p:txBody>
      </p:sp>
      <p:grpSp>
        <p:nvGrpSpPr>
          <p:cNvPr id="3011621" name="Group 37"/>
          <p:cNvGrpSpPr>
            <a:grpSpLocks/>
          </p:cNvGrpSpPr>
          <p:nvPr/>
        </p:nvGrpSpPr>
        <p:grpSpPr bwMode="auto">
          <a:xfrm rot="4502188">
            <a:off x="2016125" y="4329113"/>
            <a:ext cx="560388" cy="138112"/>
            <a:chOff x="364" y="1976"/>
            <a:chExt cx="2946" cy="369"/>
          </a:xfrm>
        </p:grpSpPr>
        <p:grpSp>
          <p:nvGrpSpPr>
            <p:cNvPr id="3011622" name="Group 38"/>
            <p:cNvGrpSpPr>
              <a:grpSpLocks/>
            </p:cNvGrpSpPr>
            <p:nvPr/>
          </p:nvGrpSpPr>
          <p:grpSpPr bwMode="auto">
            <a:xfrm>
              <a:off x="364" y="1976"/>
              <a:ext cx="370" cy="369"/>
              <a:chOff x="362" y="2318"/>
              <a:chExt cx="370" cy="369"/>
            </a:xfrm>
          </p:grpSpPr>
          <p:sp>
            <p:nvSpPr>
              <p:cNvPr id="3011623" name="Freeform 39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1624" name="Freeform 40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11625" name="Group 41"/>
            <p:cNvGrpSpPr>
              <a:grpSpLocks/>
            </p:cNvGrpSpPr>
            <p:nvPr/>
          </p:nvGrpSpPr>
          <p:grpSpPr bwMode="auto">
            <a:xfrm>
              <a:off x="732" y="1976"/>
              <a:ext cx="370" cy="369"/>
              <a:chOff x="362" y="2318"/>
              <a:chExt cx="370" cy="369"/>
            </a:xfrm>
          </p:grpSpPr>
          <p:sp>
            <p:nvSpPr>
              <p:cNvPr id="3011626" name="Freeform 42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1627" name="Freeform 43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11628" name="Group 44"/>
            <p:cNvGrpSpPr>
              <a:grpSpLocks/>
            </p:cNvGrpSpPr>
            <p:nvPr/>
          </p:nvGrpSpPr>
          <p:grpSpPr bwMode="auto">
            <a:xfrm>
              <a:off x="1100" y="1976"/>
              <a:ext cx="370" cy="369"/>
              <a:chOff x="362" y="2318"/>
              <a:chExt cx="370" cy="369"/>
            </a:xfrm>
          </p:grpSpPr>
          <p:sp>
            <p:nvSpPr>
              <p:cNvPr id="3011629" name="Freeform 45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1630" name="Freeform 46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11631" name="Group 47"/>
            <p:cNvGrpSpPr>
              <a:grpSpLocks/>
            </p:cNvGrpSpPr>
            <p:nvPr/>
          </p:nvGrpSpPr>
          <p:grpSpPr bwMode="auto">
            <a:xfrm>
              <a:off x="1468" y="1976"/>
              <a:ext cx="370" cy="369"/>
              <a:chOff x="362" y="2318"/>
              <a:chExt cx="370" cy="369"/>
            </a:xfrm>
          </p:grpSpPr>
          <p:sp>
            <p:nvSpPr>
              <p:cNvPr id="3011632" name="Freeform 48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1633" name="Freeform 49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11634" name="Group 50"/>
            <p:cNvGrpSpPr>
              <a:grpSpLocks/>
            </p:cNvGrpSpPr>
            <p:nvPr/>
          </p:nvGrpSpPr>
          <p:grpSpPr bwMode="auto">
            <a:xfrm>
              <a:off x="1836" y="1976"/>
              <a:ext cx="370" cy="369"/>
              <a:chOff x="362" y="2318"/>
              <a:chExt cx="370" cy="369"/>
            </a:xfrm>
          </p:grpSpPr>
          <p:sp>
            <p:nvSpPr>
              <p:cNvPr id="3011635" name="Freeform 51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1636" name="Freeform 52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11637" name="Group 53"/>
            <p:cNvGrpSpPr>
              <a:grpSpLocks/>
            </p:cNvGrpSpPr>
            <p:nvPr/>
          </p:nvGrpSpPr>
          <p:grpSpPr bwMode="auto">
            <a:xfrm>
              <a:off x="2204" y="1976"/>
              <a:ext cx="370" cy="369"/>
              <a:chOff x="362" y="2318"/>
              <a:chExt cx="370" cy="369"/>
            </a:xfrm>
          </p:grpSpPr>
          <p:sp>
            <p:nvSpPr>
              <p:cNvPr id="3011638" name="Freeform 54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1639" name="Freeform 55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11640" name="Group 56"/>
            <p:cNvGrpSpPr>
              <a:grpSpLocks/>
            </p:cNvGrpSpPr>
            <p:nvPr/>
          </p:nvGrpSpPr>
          <p:grpSpPr bwMode="auto">
            <a:xfrm>
              <a:off x="2572" y="1976"/>
              <a:ext cx="370" cy="369"/>
              <a:chOff x="362" y="2318"/>
              <a:chExt cx="370" cy="369"/>
            </a:xfrm>
          </p:grpSpPr>
          <p:sp>
            <p:nvSpPr>
              <p:cNvPr id="3011641" name="Freeform 57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1642" name="Freeform 58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11643" name="Group 59"/>
            <p:cNvGrpSpPr>
              <a:grpSpLocks/>
            </p:cNvGrpSpPr>
            <p:nvPr/>
          </p:nvGrpSpPr>
          <p:grpSpPr bwMode="auto">
            <a:xfrm>
              <a:off x="2940" y="1976"/>
              <a:ext cx="370" cy="369"/>
              <a:chOff x="362" y="2318"/>
              <a:chExt cx="370" cy="369"/>
            </a:xfrm>
          </p:grpSpPr>
          <p:sp>
            <p:nvSpPr>
              <p:cNvPr id="3011644" name="Freeform 60"/>
              <p:cNvSpPr>
                <a:spLocks/>
              </p:cNvSpPr>
              <p:nvPr/>
            </p:nvSpPr>
            <p:spPr bwMode="auto">
              <a:xfrm>
                <a:off x="362" y="2499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1645" name="Freeform 61"/>
              <p:cNvSpPr>
                <a:spLocks/>
              </p:cNvSpPr>
              <p:nvPr/>
            </p:nvSpPr>
            <p:spPr bwMode="auto">
              <a:xfrm rot="10800000">
                <a:off x="547" y="2318"/>
                <a:ext cx="185" cy="188"/>
              </a:xfrm>
              <a:custGeom>
                <a:avLst/>
                <a:gdLst>
                  <a:gd name="T0" fmla="*/ 0 w 644"/>
                  <a:gd name="T1" fmla="*/ 0 h 408"/>
                  <a:gd name="T2" fmla="*/ 322 w 644"/>
                  <a:gd name="T3" fmla="*/ 407 h 408"/>
                  <a:gd name="T4" fmla="*/ 644 w 644"/>
                  <a:gd name="T5" fmla="*/ 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4" h="408">
                    <a:moveTo>
                      <a:pt x="0" y="0"/>
                    </a:moveTo>
                    <a:cubicBezTo>
                      <a:pt x="107" y="203"/>
                      <a:pt x="215" y="406"/>
                      <a:pt x="322" y="407"/>
                    </a:cubicBezTo>
                    <a:cubicBezTo>
                      <a:pt x="429" y="408"/>
                      <a:pt x="590" y="75"/>
                      <a:pt x="644" y="9"/>
                    </a:cubicBezTo>
                  </a:path>
                </a:pathLst>
              </a:custGeom>
              <a:noFill/>
              <a:ln w="38100">
                <a:solidFill>
                  <a:srgbClr val="C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11646" name="Text Box 62"/>
          <p:cNvSpPr txBox="1">
            <a:spLocks noChangeArrowheads="1"/>
          </p:cNvSpPr>
          <p:nvPr/>
        </p:nvSpPr>
        <p:spPr bwMode="auto">
          <a:xfrm>
            <a:off x="3448050" y="3740150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ALS MX robots</a:t>
            </a:r>
          </a:p>
        </p:txBody>
      </p:sp>
      <p:sp>
        <p:nvSpPr>
          <p:cNvPr id="3011647" name="Oval 63"/>
          <p:cNvSpPr>
            <a:spLocks noChangeArrowheads="1"/>
          </p:cNvSpPr>
          <p:nvPr/>
        </p:nvSpPr>
        <p:spPr bwMode="auto">
          <a:xfrm>
            <a:off x="4302125" y="1558925"/>
            <a:ext cx="228600" cy="228600"/>
          </a:xfrm>
          <a:prstGeom prst="ellipse">
            <a:avLst/>
          </a:prstGeom>
          <a:solidFill>
            <a:srgbClr val="009600"/>
          </a:solidFill>
          <a:ln w="9525">
            <a:solidFill>
              <a:srgbClr val="009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11648" name="Oval 64"/>
          <p:cNvSpPr>
            <a:spLocks noChangeArrowheads="1"/>
          </p:cNvSpPr>
          <p:nvPr/>
        </p:nvSpPr>
        <p:spPr bwMode="auto">
          <a:xfrm>
            <a:off x="6350000" y="5005388"/>
            <a:ext cx="228600" cy="228600"/>
          </a:xfrm>
          <a:prstGeom prst="ellipse">
            <a:avLst/>
          </a:prstGeom>
          <a:solidFill>
            <a:srgbClr val="009600"/>
          </a:solidFill>
          <a:ln w="9525">
            <a:solidFill>
              <a:srgbClr val="009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11649" name="Oval 65"/>
          <p:cNvSpPr>
            <a:spLocks noChangeArrowheads="1"/>
          </p:cNvSpPr>
          <p:nvPr/>
        </p:nvSpPr>
        <p:spPr bwMode="auto">
          <a:xfrm>
            <a:off x="2357438" y="4965700"/>
            <a:ext cx="228600" cy="228600"/>
          </a:xfrm>
          <a:prstGeom prst="ellipse">
            <a:avLst/>
          </a:prstGeom>
          <a:solidFill>
            <a:srgbClr val="009600"/>
          </a:solidFill>
          <a:ln w="9525">
            <a:solidFill>
              <a:srgbClr val="009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011650" name="Picture 66" descr="50x_automou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5"/>
            <a:ext cx="13795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1651" name="Picture 67" descr="a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6600"/>
            <a:ext cx="1828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1652" name="Picture 68" descr="SSRL_SAM_robo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 r="35446" b="23734"/>
          <a:stretch>
            <a:fillRect/>
          </a:stretch>
        </p:blipFill>
        <p:spPr bwMode="auto">
          <a:xfrm>
            <a:off x="6962775" y="4575175"/>
            <a:ext cx="17462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1653" name="Picture 69" descr="conveyor_inside"/>
          <p:cNvPicPr>
            <a:picLocks noChangeAspect="1" noChangeArrowheads="1"/>
          </p:cNvPicPr>
          <p:nvPr/>
        </p:nvPicPr>
        <p:blipFill>
          <a:blip r:embed="rId7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8213"/>
            <a:ext cx="13065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1654" name="Text Box 70"/>
          <p:cNvSpPr txBox="1">
            <a:spLocks noChangeArrowheads="1"/>
          </p:cNvSpPr>
          <p:nvPr/>
        </p:nvSpPr>
        <p:spPr bwMode="auto">
          <a:xfrm>
            <a:off x="7277100" y="3651250"/>
            <a:ext cx="1123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990099"/>
                </a:solidFill>
              </a:rPr>
              <a:t>Stanford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990099"/>
                </a:solidFill>
              </a:rPr>
              <a:t>Auto-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990099"/>
                </a:solidFill>
              </a:rPr>
              <a:t>Mounter</a:t>
            </a:r>
          </a:p>
        </p:txBody>
      </p:sp>
    </p:spTree>
    <p:extLst>
      <p:ext uri="{BB962C8B-B14F-4D97-AF65-F5344CB8AC3E}">
        <p14:creationId xmlns:p14="http://schemas.microsoft.com/office/powerpoint/2010/main" val="5205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157</Words>
  <Application>Microsoft Office PowerPoint</Application>
  <PresentationFormat>On-screen Show (4:3)</PresentationFormat>
  <Paragraphs>66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ALS 8.3.1 – TomAlberTron - Highlights</vt:lpstr>
      <vt:lpstr>TomAlberTron’s User Community</vt:lpstr>
      <vt:lpstr>Advanced Light Source</vt:lpstr>
      <vt:lpstr>ALS robots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8.3.1 - TomAlberTron</dc:title>
  <dc:creator>James_Holton</dc:creator>
  <cp:lastModifiedBy>James_Holton</cp:lastModifiedBy>
  <cp:revision>21</cp:revision>
  <dcterms:created xsi:type="dcterms:W3CDTF">2021-03-24T19:55:48Z</dcterms:created>
  <dcterms:modified xsi:type="dcterms:W3CDTF">2021-03-26T17:29:27Z</dcterms:modified>
</cp:coreProperties>
</file>