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89" r:id="rId3"/>
  </p:sldMasterIdLst>
  <p:notesMasterIdLst>
    <p:notesMasterId r:id="rId116"/>
  </p:notesMasterIdLst>
  <p:sldIdLst>
    <p:sldId id="545" r:id="rId4"/>
    <p:sldId id="546" r:id="rId5"/>
    <p:sldId id="574" r:id="rId6"/>
    <p:sldId id="620" r:id="rId7"/>
    <p:sldId id="563" r:id="rId8"/>
    <p:sldId id="565" r:id="rId9"/>
    <p:sldId id="621" r:id="rId10"/>
    <p:sldId id="566" r:id="rId11"/>
    <p:sldId id="567" r:id="rId12"/>
    <p:sldId id="568" r:id="rId13"/>
    <p:sldId id="569" r:id="rId14"/>
    <p:sldId id="573" r:id="rId15"/>
    <p:sldId id="570" r:id="rId16"/>
    <p:sldId id="572" r:id="rId17"/>
    <p:sldId id="564" r:id="rId18"/>
    <p:sldId id="531" r:id="rId19"/>
    <p:sldId id="575" r:id="rId20"/>
    <p:sldId id="523" r:id="rId21"/>
    <p:sldId id="524" r:id="rId22"/>
    <p:sldId id="525" r:id="rId23"/>
    <p:sldId id="529" r:id="rId24"/>
    <p:sldId id="527" r:id="rId25"/>
    <p:sldId id="528" r:id="rId26"/>
    <p:sldId id="562" r:id="rId27"/>
    <p:sldId id="326" r:id="rId28"/>
    <p:sldId id="324" r:id="rId29"/>
    <p:sldId id="328" r:id="rId30"/>
    <p:sldId id="517" r:id="rId31"/>
    <p:sldId id="330" r:id="rId32"/>
    <p:sldId id="331" r:id="rId33"/>
    <p:sldId id="332" r:id="rId34"/>
    <p:sldId id="333" r:id="rId35"/>
    <p:sldId id="334" r:id="rId36"/>
    <p:sldId id="335" r:id="rId37"/>
    <p:sldId id="336" r:id="rId38"/>
    <p:sldId id="339" r:id="rId39"/>
    <p:sldId id="340" r:id="rId40"/>
    <p:sldId id="337" r:id="rId41"/>
    <p:sldId id="338" r:id="rId42"/>
    <p:sldId id="561" r:id="rId43"/>
    <p:sldId id="560" r:id="rId44"/>
    <p:sldId id="516" r:id="rId45"/>
    <p:sldId id="518" r:id="rId46"/>
    <p:sldId id="519" r:id="rId47"/>
    <p:sldId id="558" r:id="rId48"/>
    <p:sldId id="520" r:id="rId49"/>
    <p:sldId id="559" r:id="rId50"/>
    <p:sldId id="622" r:id="rId51"/>
    <p:sldId id="624" r:id="rId52"/>
    <p:sldId id="288" r:id="rId53"/>
    <p:sldId id="290" r:id="rId54"/>
    <p:sldId id="291" r:id="rId55"/>
    <p:sldId id="292" r:id="rId56"/>
    <p:sldId id="293" r:id="rId57"/>
    <p:sldId id="294" r:id="rId58"/>
    <p:sldId id="295" r:id="rId59"/>
    <p:sldId id="296" r:id="rId60"/>
    <p:sldId id="297" r:id="rId61"/>
    <p:sldId id="298" r:id="rId62"/>
    <p:sldId id="299" r:id="rId63"/>
    <p:sldId id="300" r:id="rId64"/>
    <p:sldId id="617" r:id="rId65"/>
    <p:sldId id="577" r:id="rId66"/>
    <p:sldId id="578" r:id="rId67"/>
    <p:sldId id="579" r:id="rId68"/>
    <p:sldId id="580" r:id="rId69"/>
    <p:sldId id="581" r:id="rId70"/>
    <p:sldId id="582" r:id="rId71"/>
    <p:sldId id="522" r:id="rId72"/>
    <p:sldId id="584" r:id="rId73"/>
    <p:sldId id="585" r:id="rId74"/>
    <p:sldId id="596" r:id="rId75"/>
    <p:sldId id="597" r:id="rId76"/>
    <p:sldId id="598" r:id="rId77"/>
    <p:sldId id="599" r:id="rId78"/>
    <p:sldId id="600" r:id="rId79"/>
    <p:sldId id="601" r:id="rId80"/>
    <p:sldId id="602" r:id="rId81"/>
    <p:sldId id="603" r:id="rId82"/>
    <p:sldId id="604" r:id="rId83"/>
    <p:sldId id="605" r:id="rId84"/>
    <p:sldId id="606" r:id="rId85"/>
    <p:sldId id="607" r:id="rId86"/>
    <p:sldId id="608" r:id="rId87"/>
    <p:sldId id="609" r:id="rId88"/>
    <p:sldId id="610" r:id="rId89"/>
    <p:sldId id="611" r:id="rId90"/>
    <p:sldId id="612" r:id="rId91"/>
    <p:sldId id="613" r:id="rId92"/>
    <p:sldId id="614" r:id="rId93"/>
    <p:sldId id="615" r:id="rId94"/>
    <p:sldId id="616" r:id="rId95"/>
    <p:sldId id="512" r:id="rId96"/>
    <p:sldId id="618" r:id="rId97"/>
    <p:sldId id="443" r:id="rId98"/>
    <p:sldId id="444" r:id="rId99"/>
    <p:sldId id="445" r:id="rId100"/>
    <p:sldId id="619" r:id="rId101"/>
    <p:sldId id="557" r:id="rId102"/>
    <p:sldId id="535" r:id="rId103"/>
    <p:sldId id="536" r:id="rId104"/>
    <p:sldId id="537" r:id="rId105"/>
    <p:sldId id="538" r:id="rId106"/>
    <p:sldId id="549" r:id="rId107"/>
    <p:sldId id="547" r:id="rId108"/>
    <p:sldId id="548" r:id="rId109"/>
    <p:sldId id="550" r:id="rId110"/>
    <p:sldId id="551" r:id="rId111"/>
    <p:sldId id="552" r:id="rId112"/>
    <p:sldId id="556" r:id="rId113"/>
    <p:sldId id="576" r:id="rId114"/>
    <p:sldId id="494" r:id="rId1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6D9F1"/>
    <a:srgbClr val="C49500"/>
    <a:srgbClr val="FF9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-39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65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presProps" Target="presProps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slide" Target="slides/slide99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D82A2-4672-45C7-BDF4-3EC530B647B3}" type="datetimeFigureOut">
              <a:rPr lang="en-US" smtClean="0"/>
              <a:t>3/21/2015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5DFC0-12A0-4694-95D2-23EBC6532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/>
              <a:pPr>
                <a:defRPr/>
              </a:pPr>
              <a:t>3/21/2015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24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/>
              <a:pPr>
                <a:defRPr/>
              </a:pPr>
              <a:t>3/21/2015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546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/>
              <a:pPr>
                <a:defRPr/>
              </a:pPr>
              <a:t>3/21/2015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22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3FE4ECA0-55B2-4D26-8D7B-464C31470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087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403C4-9487-41A0-94F2-96D9EC6F71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739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C0BD0-3672-4ADF-BA9A-AF19E14CF4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583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CD58D-D311-4154-9D6C-8941D9BEE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32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718B0-743E-45EF-B4E0-5D2664073C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428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5BEC1-34FF-42AF-B27D-2A7AD18D20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537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B8F18-A9FB-499C-ABE4-DECBCB7651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112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8AF94-7AEA-4816-9A91-EEE9770D56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50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/>
              <a:pPr>
                <a:defRPr/>
              </a:pPr>
              <a:t>3/21/2015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41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B80F8-EA6D-4361-B3D2-E60E3239C4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0995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CDFAE-8948-4671-9CD1-4FBF57BCAD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243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55D3B-E745-42F2-A57E-97833C4437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0540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A3428-CB90-4CBD-A687-9EE87C2CEF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8572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DBEBA-F755-41C3-9883-93764CAB5D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7255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57263-6F41-4340-8B63-B0B9070335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5082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9D0C5-48E9-4F3A-AEAD-A86ABA55B6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942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A8786-E4B9-41FE-B34D-D17FBABA68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365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6E3AF-104C-432E-AAD2-E74A551BBF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769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4EDA7-8014-4875-AF45-703767CD3D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14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/>
              <a:pPr>
                <a:defRPr/>
              </a:pPr>
              <a:t>3/21/2015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976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FFC1E-DEA4-4C84-85B7-94BEA71E60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93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B7682-1B4F-4A16-9536-4267944F6D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281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81961-1640-41CE-97D6-113B14668F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591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2F88F-4838-43B7-A5AB-0505F3E7C1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1350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1D7C6-92FB-4571-AFC2-20F2AF214C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1329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A109C-2CA3-4F84-B02B-942FAA39B7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804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9F008-B2FD-45A5-A972-240A931B9E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276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/>
              <a:pPr>
                <a:defRPr/>
              </a:pPr>
              <a:t>3/21/2015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56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/>
              <a:pPr>
                <a:defRPr/>
              </a:pPr>
              <a:t>3/21/2015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02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/>
              <a:pPr>
                <a:defRPr/>
              </a:pPr>
              <a:t>3/21/2015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72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/>
              <a:pPr>
                <a:defRPr/>
              </a:pPr>
              <a:t>3/21/2015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46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/>
              <a:pPr>
                <a:defRPr/>
              </a:pPr>
              <a:t>3/21/2015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/>
              <a:pPr>
                <a:defRPr/>
              </a:pPr>
              <a:t>3/21/2015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3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/>
              <a:pPr>
                <a:defRPr/>
              </a:pPr>
              <a:t>3/21/2015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3D22583C-CF72-4775-9036-F110A89183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62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fld id="{8545738F-942F-401F-9A8C-C46850FB5FAF}" type="slidenum">
              <a:rPr lang="en-US">
                <a:solidFill>
                  <a:srgbClr val="000000"/>
                </a:solidFill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142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em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JMHolton\Desktop\James_Holton\xtallography_talks\movies\lyso_rotate.wmv" TargetMode="Externa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.emf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image" Target="../media/image62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8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3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4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5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6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48.em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00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2312529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 creator: Tom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1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Diffraction Analysis Technologies (IDAT)</a:t>
            </a:r>
          </a:p>
          <a:p>
            <a:pPr algn="ctr" eaLnBrk="1" hangingPunct="1">
              <a:buFontTx/>
              <a:buNone/>
            </a:pPr>
            <a:r>
              <a:rPr lang="en-US" altLang="en-US" sz="1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for Structure of Membrane Proteins (CSMP)</a:t>
            </a:r>
          </a:p>
          <a:p>
            <a:pPr algn="ctr" eaLnBrk="1" hangingPunct="1">
              <a:buFontTx/>
              <a:buNone/>
            </a:pPr>
            <a:r>
              <a:rPr lang="en-US" altLang="en-US" sz="1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 Protein Expression Center II (MPEC)</a:t>
            </a:r>
          </a:p>
          <a:p>
            <a:pPr algn="ctr" eaLnBrk="1" hangingPunct="1">
              <a:buFontTx/>
              <a:buNone/>
            </a:pPr>
            <a:r>
              <a:rPr lang="en-US" altLang="en-US" sz="1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for HIV Accessory and Regulatory Complexes (HARC)</a:t>
            </a:r>
          </a:p>
          <a:p>
            <a:pPr algn="ctr" eaLnBrk="1" hangingPunct="1">
              <a:buFontTx/>
              <a:buNone/>
            </a:pPr>
            <a:r>
              <a:rPr lang="en-US" altLang="en-US" sz="18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 </a:t>
            </a:r>
            <a:r>
              <a:rPr lang="en-US" altLang="en-US" sz="1800" b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Multicampus</a:t>
            </a:r>
            <a:r>
              <a:rPr lang="en-US" altLang="en-US" sz="18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 Programs and Initiatives (MRPI)</a:t>
            </a:r>
          </a:p>
          <a:p>
            <a:pPr algn="ctr" eaLnBrk="1" hangingPunct="1">
              <a:buFontTx/>
              <a:buNone/>
            </a:pPr>
            <a:r>
              <a:rPr lang="en-US" altLang="en-US" sz="1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 Program for Breakthrough Biomedical Research (PBBR) </a:t>
            </a:r>
            <a:r>
              <a:rPr lang="en-US" altLang="en-US" sz="1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Plexxikon</a:t>
            </a:r>
            <a:r>
              <a:rPr lang="en-US" altLang="en-US" sz="1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Inc.</a:t>
            </a:r>
          </a:p>
          <a:p>
            <a:pPr algn="ctr" eaLnBrk="1" hangingPunct="1">
              <a:buFontTx/>
              <a:buNone/>
            </a:pPr>
            <a:r>
              <a:rPr lang="en-US" altLang="en-US" sz="1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D Anderson </a:t>
            </a:r>
            <a:r>
              <a:rPr lang="en-US" altLang="en-US" sz="1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CRC</a:t>
            </a:r>
            <a:endParaRPr lang="en-US" altLang="en-US" sz="1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457200" y="1159097"/>
            <a:ext cx="8229600" cy="96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None/>
            </a:pPr>
            <a:r>
              <a:rPr lang="en-US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Pawel</a:t>
            </a:r>
            <a:r>
              <a:rPr lang="en-US" altLang="en-US" sz="2400" dirty="0" smtClean="0"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anose="020B0604020202020204" pitchFamily="34" charset="0"/>
              </a:rPr>
              <a:t>Janowski</a:t>
            </a:r>
            <a:r>
              <a:rPr lang="en-US" altLang="en-US" sz="2400" dirty="0">
                <a:latin typeface="Arial" pitchFamily="34" charset="0"/>
                <a:cs typeface="Arial" panose="020B0604020202020204" pitchFamily="34" charset="0"/>
              </a:rPr>
              <a:t>   Pavel </a:t>
            </a:r>
            <a:r>
              <a:rPr lang="en-US" altLang="en-US" sz="2400" dirty="0" err="1">
                <a:latin typeface="Arial" pitchFamily="34" charset="0"/>
                <a:cs typeface="Arial" panose="020B0604020202020204" pitchFamily="34" charset="0"/>
              </a:rPr>
              <a:t>Afonine</a:t>
            </a:r>
            <a:endParaRPr lang="en-US" altLang="en-US" sz="2400" dirty="0">
              <a:latin typeface="Arial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400" dirty="0" smtClean="0">
                <a:latin typeface="Arial" pitchFamily="34" charset="0"/>
                <a:cs typeface="Arial" panose="020B0604020202020204" pitchFamily="34" charset="0"/>
              </a:rPr>
              <a:t>David </a:t>
            </a:r>
            <a:r>
              <a:rPr lang="en-US" altLang="en-US" sz="2400" dirty="0" err="1" smtClean="0">
                <a:latin typeface="Arial" pitchFamily="34" charset="0"/>
                <a:cs typeface="Arial" panose="020B0604020202020204" pitchFamily="34" charset="0"/>
              </a:rPr>
              <a:t>Cerutti</a:t>
            </a:r>
            <a:r>
              <a:rPr lang="en-US" altLang="en-US" sz="2400" dirty="0" smtClean="0">
                <a:latin typeface="Arial" pitchFamily="34" charset="0"/>
                <a:cs typeface="Arial" panose="020B0604020202020204" pitchFamily="34" charset="0"/>
              </a:rPr>
              <a:t>    Dave Case</a:t>
            </a:r>
          </a:p>
        </p:txBody>
      </p:sp>
    </p:spTree>
    <p:extLst>
      <p:ext uri="{BB962C8B-B14F-4D97-AF65-F5344CB8AC3E}">
        <p14:creationId xmlns:p14="http://schemas.microsoft.com/office/powerpoint/2010/main" val="11900541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690" name="Object 2"/>
          <p:cNvGraphicFramePr>
            <a:graphicFrameLocks noChangeAspect="1"/>
          </p:cNvGraphicFramePr>
          <p:nvPr>
            <p:ph type="chart" idx="1"/>
          </p:nvPr>
        </p:nvGraphicFramePr>
        <p:xfrm>
          <a:off x="868363" y="1360488"/>
          <a:ext cx="7418387" cy="519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0" name="Chart" r:id="rId3" imgW="7448478" imgH="5219706" progId="MSGraph.Chart.8">
                  <p:embed followColorScheme="full"/>
                </p:oleObj>
              </mc:Choice>
              <mc:Fallback>
                <p:oleObj name="Chart" r:id="rId3" imgW="7448478" imgH="521970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9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691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smtClean="0">
                <a:solidFill>
                  <a:srgbClr val="000000"/>
                </a:solidFill>
                <a:cs typeface="+mn-cs"/>
              </a:rPr>
              <a:t>structure factor (F)</a:t>
            </a:r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4032250" y="6424613"/>
            <a:ext cx="168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 smtClean="0">
                <a:solidFill>
                  <a:srgbClr val="000000"/>
                </a:solidFill>
                <a:cs typeface="+mn-cs"/>
              </a:rPr>
              <a:t>spot index (h)</a:t>
            </a:r>
            <a:endParaRPr lang="el-GR" altLang="en-US" b="1" baseline="30000" smtClean="0">
              <a:solidFill>
                <a:srgbClr val="000000"/>
              </a:solidFill>
            </a:endParaRPr>
          </a:p>
        </p:txBody>
      </p:sp>
      <p:sp>
        <p:nvSpPr>
          <p:cNvPr id="114693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400" smtClean="0">
                <a:solidFill>
                  <a:srgbClr val="000000"/>
                </a:solidFill>
                <a:cs typeface="+mn-cs"/>
              </a:rPr>
              <a:t>Fitting data</a:t>
            </a:r>
          </a:p>
        </p:txBody>
      </p:sp>
    </p:spTree>
    <p:extLst>
      <p:ext uri="{BB962C8B-B14F-4D97-AF65-F5344CB8AC3E}">
        <p14:creationId xmlns:p14="http://schemas.microsoft.com/office/powerpoint/2010/main" val="34337391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Muybridge’s galloping horse (1878)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148" name="Picture 4" descr="Muybridge_race_horse_animat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40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75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realistic “crystal” of horses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1141413"/>
            <a:ext cx="8226425" cy="548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88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average structure: galloping horse</a:t>
            </a:r>
          </a:p>
        </p:txBody>
      </p:sp>
    </p:spTree>
    <p:extLst>
      <p:ext uri="{BB962C8B-B14F-4D97-AF65-F5344CB8AC3E}">
        <p14:creationId xmlns:p14="http://schemas.microsoft.com/office/powerpoint/2010/main" val="126361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average structure: 1-sigma contour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7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7363"/>
            <a:ext cx="9140825" cy="382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0" y="6491288"/>
            <a:ext cx="5149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R. Neutze </a:t>
            </a:r>
            <a:r>
              <a:rPr lang="en-US" altLang="en-US" sz="1800" i="1">
                <a:solidFill>
                  <a:srgbClr val="000000"/>
                </a:solidFill>
                <a:cs typeface="Arial" charset="0"/>
              </a:rPr>
              <a:t>et al., </a:t>
            </a: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Nature </a:t>
            </a:r>
            <a:r>
              <a:rPr lang="en-US" altLang="en-US" sz="1800" b="1">
                <a:solidFill>
                  <a:srgbClr val="000000"/>
                </a:solidFill>
                <a:cs typeface="Arial" charset="0"/>
              </a:rPr>
              <a:t>406</a:t>
            </a: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, pp. 752-757 (2000) </a:t>
            </a:r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Promise of Single-molecule imaging</a:t>
            </a:r>
          </a:p>
        </p:txBody>
      </p:sp>
    </p:spTree>
    <p:extLst>
      <p:ext uri="{BB962C8B-B14F-4D97-AF65-F5344CB8AC3E}">
        <p14:creationId xmlns:p14="http://schemas.microsoft.com/office/powerpoint/2010/main" val="124888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lysozyme: real and reciprocal</a:t>
            </a:r>
          </a:p>
        </p:txBody>
      </p:sp>
      <p:pic>
        <p:nvPicPr>
          <p:cNvPr id="3" name="lyso_rotat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275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44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lysozyme: thermal motion</a:t>
            </a:r>
          </a:p>
        </p:txBody>
      </p:sp>
      <p:pic>
        <p:nvPicPr>
          <p:cNvPr id="25600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275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81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Muybridge’s galloping horse (1878)</a:t>
            </a:r>
          </a:p>
        </p:txBody>
      </p:sp>
      <p:pic>
        <p:nvPicPr>
          <p:cNvPr id="1126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2362200" y="64103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Real space </a:t>
            </a:r>
          </a:p>
        </p:txBody>
      </p:sp>
      <p:sp>
        <p:nvSpPr>
          <p:cNvPr id="11269" name="TextBox 7"/>
          <p:cNvSpPr txBox="1">
            <a:spLocks noChangeArrowheads="1"/>
          </p:cNvSpPr>
          <p:nvPr/>
        </p:nvSpPr>
        <p:spPr bwMode="auto">
          <a:xfrm>
            <a:off x="7121525" y="6410325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reciprocal</a:t>
            </a:r>
          </a:p>
        </p:txBody>
      </p:sp>
      <p:sp>
        <p:nvSpPr>
          <p:cNvPr id="11270" name="TextBox 4"/>
          <p:cNvSpPr txBox="1">
            <a:spLocks noChangeArrowheads="1"/>
          </p:cNvSpPr>
          <p:nvPr/>
        </p:nvSpPr>
        <p:spPr bwMode="auto">
          <a:xfrm>
            <a:off x="2695575" y="1293813"/>
            <a:ext cx="3752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“Time-resolved” diffraction</a:t>
            </a:r>
          </a:p>
        </p:txBody>
      </p:sp>
    </p:spTree>
    <p:extLst>
      <p:ext uri="{BB962C8B-B14F-4D97-AF65-F5344CB8AC3E}">
        <p14:creationId xmlns:p14="http://schemas.microsoft.com/office/powerpoint/2010/main" val="210255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Muybridge’s galloping horse (1878)</a:t>
            </a: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0425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5"/>
          <p:cNvSpPr txBox="1">
            <a:spLocks noChangeArrowheads="1"/>
          </p:cNvSpPr>
          <p:nvPr/>
        </p:nvSpPr>
        <p:spPr bwMode="auto">
          <a:xfrm>
            <a:off x="2362200" y="64103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Real space </a:t>
            </a:r>
          </a:p>
        </p:txBody>
      </p:sp>
      <p:sp>
        <p:nvSpPr>
          <p:cNvPr id="12293" name="TextBox 6"/>
          <p:cNvSpPr txBox="1">
            <a:spLocks noChangeArrowheads="1"/>
          </p:cNvSpPr>
          <p:nvPr/>
        </p:nvSpPr>
        <p:spPr bwMode="auto">
          <a:xfrm>
            <a:off x="7121525" y="6410325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reciprocal</a:t>
            </a:r>
          </a:p>
        </p:txBody>
      </p:sp>
      <p:sp>
        <p:nvSpPr>
          <p:cNvPr id="12294" name="TextBox 7"/>
          <p:cNvSpPr txBox="1">
            <a:spLocks noChangeArrowheads="1"/>
          </p:cNvSpPr>
          <p:nvPr/>
        </p:nvSpPr>
        <p:spPr bwMode="auto">
          <a:xfrm>
            <a:off x="3300413" y="1293813"/>
            <a:ext cx="2543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Average intensity</a:t>
            </a:r>
          </a:p>
        </p:txBody>
      </p:sp>
    </p:spTree>
    <p:extLst>
      <p:ext uri="{BB962C8B-B14F-4D97-AF65-F5344CB8AC3E}">
        <p14:creationId xmlns:p14="http://schemas.microsoft.com/office/powerpoint/2010/main" val="139422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Muybridge’s galloping horse (1878)</a:t>
            </a:r>
          </a:p>
        </p:txBody>
      </p:sp>
      <p:pic>
        <p:nvPicPr>
          <p:cNvPr id="133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0425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2362200" y="64103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Real space </a:t>
            </a:r>
          </a:p>
        </p:txBody>
      </p:sp>
      <p:sp>
        <p:nvSpPr>
          <p:cNvPr id="13317" name="TextBox 5"/>
          <p:cNvSpPr txBox="1">
            <a:spLocks noChangeArrowheads="1"/>
          </p:cNvSpPr>
          <p:nvPr/>
        </p:nvSpPr>
        <p:spPr bwMode="auto">
          <a:xfrm>
            <a:off x="7121525" y="6410325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reciprocal</a:t>
            </a:r>
          </a:p>
        </p:txBody>
      </p:sp>
      <p:sp>
        <p:nvSpPr>
          <p:cNvPr id="13318" name="TextBox 6"/>
          <p:cNvSpPr txBox="1">
            <a:spLocks noChangeArrowheads="1"/>
          </p:cNvSpPr>
          <p:nvPr/>
        </p:nvSpPr>
        <p:spPr bwMode="auto">
          <a:xfrm>
            <a:off x="2787650" y="1293813"/>
            <a:ext cx="3568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Average electron density</a:t>
            </a:r>
          </a:p>
        </p:txBody>
      </p:sp>
    </p:spTree>
    <p:extLst>
      <p:ext uri="{BB962C8B-B14F-4D97-AF65-F5344CB8AC3E}">
        <p14:creationId xmlns:p14="http://schemas.microsoft.com/office/powerpoint/2010/main" val="287815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714" name="Object 2"/>
          <p:cNvGraphicFramePr>
            <a:graphicFrameLocks noChangeAspect="1"/>
          </p:cNvGraphicFramePr>
          <p:nvPr>
            <p:ph type="chart" idx="1"/>
          </p:nvPr>
        </p:nvGraphicFramePr>
        <p:xfrm>
          <a:off x="868363" y="1360488"/>
          <a:ext cx="7418387" cy="519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84" name="Chart" r:id="rId3" imgW="7448478" imgH="5219706" progId="MSGraph.Chart.8">
                  <p:embed followColorScheme="full"/>
                </p:oleObj>
              </mc:Choice>
              <mc:Fallback>
                <p:oleObj name="Chart" r:id="rId3" imgW="7448478" imgH="521970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9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715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smtClean="0">
                <a:solidFill>
                  <a:srgbClr val="000000"/>
                </a:solidFill>
                <a:cs typeface="+mn-cs"/>
              </a:rPr>
              <a:t>structure factor (F)</a:t>
            </a: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4032250" y="6424613"/>
            <a:ext cx="168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 smtClean="0">
                <a:solidFill>
                  <a:srgbClr val="000000"/>
                </a:solidFill>
                <a:cs typeface="+mn-cs"/>
              </a:rPr>
              <a:t>spot index (h)</a:t>
            </a:r>
            <a:endParaRPr lang="el-GR" altLang="en-US" b="1" baseline="30000" smtClean="0">
              <a:solidFill>
                <a:srgbClr val="000000"/>
              </a:solidFill>
            </a:endParaRPr>
          </a:p>
        </p:txBody>
      </p:sp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400" smtClean="0">
                <a:solidFill>
                  <a:srgbClr val="000000"/>
                </a:solidFill>
                <a:cs typeface="+mn-cs"/>
              </a:rPr>
              <a:t>Fitting data</a:t>
            </a:r>
          </a:p>
        </p:txBody>
      </p:sp>
    </p:spTree>
    <p:extLst>
      <p:ext uri="{BB962C8B-B14F-4D97-AF65-F5344CB8AC3E}">
        <p14:creationId xmlns:p14="http://schemas.microsoft.com/office/powerpoint/2010/main" val="10314764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4737100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3" y="4776788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3692525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3700463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473710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582930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5" y="5788025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3673475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5853113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3717925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581660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5762625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5" y="3663950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4776788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Supporting a model with data</a:t>
            </a:r>
          </a:p>
        </p:txBody>
      </p:sp>
      <p:pic>
        <p:nvPicPr>
          <p:cNvPr id="17425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7850"/>
            <a:ext cx="9144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Straight Arrow Connector 38"/>
          <p:cNvCxnSpPr/>
          <p:nvPr/>
        </p:nvCxnSpPr>
        <p:spPr>
          <a:xfrm flipV="1">
            <a:off x="982663" y="2254250"/>
            <a:ext cx="1119187" cy="14176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976313" y="2254250"/>
            <a:ext cx="2362200" cy="25336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1541463" y="2239963"/>
            <a:ext cx="149225" cy="25955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2717800" y="2251075"/>
            <a:ext cx="3100388" cy="142081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619375" y="2251075"/>
            <a:ext cx="5565775" cy="14255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268288" y="2254250"/>
            <a:ext cx="7902575" cy="24828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6496050" y="2254250"/>
            <a:ext cx="2374900" cy="25225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665413" y="2254250"/>
            <a:ext cx="1346200" cy="35750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1176338" y="2254250"/>
            <a:ext cx="5892800" cy="35988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3379788" y="2254250"/>
            <a:ext cx="1587500" cy="24828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398963" y="2254250"/>
            <a:ext cx="3284537" cy="34861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5818188" y="2254250"/>
            <a:ext cx="1692275" cy="35623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17425" idx="2"/>
          </p:cNvCxnSpPr>
          <p:nvPr/>
        </p:nvCxnSpPr>
        <p:spPr>
          <a:xfrm flipH="1" flipV="1">
            <a:off x="4572000" y="2254250"/>
            <a:ext cx="1368425" cy="35337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4271963" y="2239963"/>
            <a:ext cx="954087" cy="143033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6373813" y="2254250"/>
            <a:ext cx="1096962" cy="14271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41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483235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7939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5400" smtClean="0"/>
              <a:t>Summary</a:t>
            </a:r>
          </a:p>
        </p:txBody>
      </p:sp>
      <p:sp>
        <p:nvSpPr>
          <p:cNvPr id="69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3113" y="1700213"/>
            <a:ext cx="7913687" cy="4700587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r>
              <a:rPr lang="en-US" altLang="en-US" sz="3600" dirty="0" smtClean="0"/>
              <a:t>X-ray data quality is not limiting</a:t>
            </a:r>
            <a:endParaRPr lang="en-US" altLang="en-US" sz="3600" dirty="0" smtClean="0"/>
          </a:p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r>
              <a:rPr lang="en-US" altLang="en-US" sz="3600" dirty="0" smtClean="0"/>
              <a:t>MX can help optimize MD </a:t>
            </a:r>
            <a:r>
              <a:rPr lang="en-US" altLang="en-US" sz="3600" dirty="0" err="1" smtClean="0"/>
              <a:t>params</a:t>
            </a:r>
            <a:endParaRPr lang="en-US" altLang="en-US" sz="3600" dirty="0" smtClean="0"/>
          </a:p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r>
              <a:rPr lang="en-US" altLang="en-US" sz="3600" dirty="0" smtClean="0"/>
              <a:t>MD can help build MX models</a:t>
            </a:r>
          </a:p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r>
              <a:rPr lang="en-US" altLang="en-US" sz="3600" dirty="0" smtClean="0"/>
              <a:t>Solvent is half the battle!</a:t>
            </a:r>
          </a:p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r>
              <a:rPr lang="en-US" altLang="en-US" sz="3600" dirty="0" smtClean="0"/>
              <a:t>Accurate MD needed for XFEL</a:t>
            </a:r>
            <a:endParaRPr lang="en-US" alt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26748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32113"/>
          </a:xfrm>
        </p:spPr>
        <p:txBody>
          <a:bodyPr/>
          <a:lstStyle/>
          <a:p>
            <a:r>
              <a:rPr lang="en-US" sz="3600" b="1" dirty="0" smtClean="0"/>
              <a:t>Grand Challenges in Structural Biology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17714" y="1277270"/>
            <a:ext cx="862148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4400" dirty="0" smtClean="0">
                <a:solidFill>
                  <a:schemeClr val="accent2">
                    <a:lumMod val="75000"/>
                  </a:schemeClr>
                </a:solidFill>
              </a:rPr>
              <a:t>Phase Problem</a:t>
            </a:r>
            <a:endParaRPr lang="en-US" sz="4400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2400" dirty="0" smtClean="0"/>
              <a:t>super-high multiplicity	</a:t>
            </a:r>
            <a:r>
              <a:rPr lang="en-US" sz="2400" dirty="0" err="1" smtClean="0"/>
              <a:t>isomorphous</a:t>
            </a:r>
            <a:r>
              <a:rPr lang="en-US" sz="2400" dirty="0" smtClean="0"/>
              <a:t> crystals</a:t>
            </a:r>
            <a:endParaRPr lang="en-US" sz="2400" dirty="0"/>
          </a:p>
          <a:p>
            <a:pPr algn="ctr">
              <a:spcAft>
                <a:spcPts val="600"/>
              </a:spcAft>
            </a:pPr>
            <a:r>
              <a:rPr lang="en-US" sz="4400" dirty="0" smtClean="0">
                <a:solidFill>
                  <a:srgbClr val="C00000"/>
                </a:solidFill>
              </a:rPr>
              <a:t>Amplitude Problem</a:t>
            </a:r>
          </a:p>
          <a:p>
            <a:pPr algn="ctr">
              <a:spcAft>
                <a:spcPts val="600"/>
              </a:spcAft>
            </a:pPr>
            <a:r>
              <a:rPr lang="en-US" sz="2400" dirty="0" smtClean="0"/>
              <a:t>Disorder trumps everything</a:t>
            </a:r>
          </a:p>
          <a:p>
            <a:pPr algn="ctr">
              <a:spcAft>
                <a:spcPts val="600"/>
              </a:spcAft>
            </a:pPr>
            <a:r>
              <a:rPr lang="en-US" sz="2400" dirty="0" smtClean="0"/>
              <a:t>Revolution in sample handling?</a:t>
            </a:r>
          </a:p>
          <a:p>
            <a:pPr algn="ctr">
              <a:spcAft>
                <a:spcPts val="600"/>
              </a:spcAft>
            </a:pPr>
            <a:r>
              <a:rPr lang="en-US" sz="4400" dirty="0" smtClean="0">
                <a:solidFill>
                  <a:srgbClr val="008000"/>
                </a:solidFill>
              </a:rPr>
              <a:t>R-factor Gap</a:t>
            </a:r>
          </a:p>
          <a:p>
            <a:pPr algn="ctr">
              <a:spcAft>
                <a:spcPts val="600"/>
              </a:spcAft>
            </a:pPr>
            <a:r>
              <a:rPr lang="en-US" sz="2400" dirty="0" smtClean="0"/>
              <a:t>There is “life” below 1 sigma</a:t>
            </a:r>
          </a:p>
          <a:p>
            <a:pPr algn="ctr">
              <a:spcAft>
                <a:spcPts val="600"/>
              </a:spcAft>
            </a:pPr>
            <a:r>
              <a:rPr lang="en-US" sz="2400" dirty="0" smtClean="0"/>
              <a:t>MD-inspired models on horizon?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0" y="6328230"/>
            <a:ext cx="9144000" cy="412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1700" b="1" dirty="0" smtClean="0">
                <a:latin typeface="Courier New" pitchFamily="49" charset="0"/>
              </a:rPr>
              <a:t>http://bl831.als.lbl.gov/~jamesh/powerpoint/UCSF_Rfactor_2014.pptx</a:t>
            </a:r>
            <a:endParaRPr lang="en-US" altLang="en-US" sz="1700" b="1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63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714" name="Object 2"/>
          <p:cNvGraphicFramePr>
            <a:graphicFrameLocks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567552295"/>
              </p:ext>
            </p:extLst>
          </p:nvPr>
        </p:nvGraphicFramePr>
        <p:xfrm>
          <a:off x="868363" y="1360488"/>
          <a:ext cx="7418387" cy="519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0" name="Chart" r:id="rId3" imgW="7448478" imgH="5219706" progId="MSGraph.Chart.8">
                  <p:embed followColorScheme="full"/>
                </p:oleObj>
              </mc:Choice>
              <mc:Fallback>
                <p:oleObj name="Chart" r:id="rId3" imgW="7448478" imgH="521970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9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715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smtClean="0">
                <a:solidFill>
                  <a:srgbClr val="000000"/>
                </a:solidFill>
                <a:cs typeface="+mn-cs"/>
              </a:rPr>
              <a:t>structure factor (F)</a:t>
            </a: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4032250" y="6424613"/>
            <a:ext cx="168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 smtClean="0">
                <a:solidFill>
                  <a:srgbClr val="000000"/>
                </a:solidFill>
                <a:cs typeface="+mn-cs"/>
              </a:rPr>
              <a:t>spot index (h)</a:t>
            </a:r>
            <a:endParaRPr lang="el-GR" altLang="en-US" b="1" baseline="30000" smtClean="0">
              <a:solidFill>
                <a:srgbClr val="000000"/>
              </a:solidFill>
            </a:endParaRPr>
          </a:p>
        </p:txBody>
      </p:sp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400" smtClean="0">
                <a:solidFill>
                  <a:srgbClr val="000000"/>
                </a:solidFill>
                <a:cs typeface="+mn-cs"/>
              </a:rPr>
              <a:t>Fitting data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310743" y="3338286"/>
            <a:ext cx="1335733" cy="2540000"/>
            <a:chOff x="4310743" y="3338286"/>
            <a:chExt cx="1335733" cy="2540000"/>
          </a:xfrm>
        </p:grpSpPr>
        <p:sp>
          <p:nvSpPr>
            <p:cNvPr id="2" name="Right Brace 1"/>
            <p:cNvSpPr/>
            <p:nvPr/>
          </p:nvSpPr>
          <p:spPr>
            <a:xfrm>
              <a:off x="4310743" y="3338286"/>
              <a:ext cx="566057" cy="2540000"/>
            </a:xfrm>
            <a:prstGeom prst="rightBrac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862287" y="4383315"/>
              <a:ext cx="78418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2400" b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free</a:t>
              </a:r>
              <a:endParaRPr lang="en-US" sz="24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89764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“R” factors for macromolecules</a:t>
            </a:r>
            <a:endParaRPr lang="en-US" altLang="en-US" dirty="0" smtClean="0"/>
          </a:p>
        </p:txBody>
      </p:sp>
      <p:sp>
        <p:nvSpPr>
          <p:cNvPr id="225283" name="Text Box 3"/>
          <p:cNvSpPr txBox="1">
            <a:spLocks noChangeArrowheads="1"/>
          </p:cNvSpPr>
          <p:nvPr/>
        </p:nvSpPr>
        <p:spPr bwMode="auto">
          <a:xfrm>
            <a:off x="450850" y="1458913"/>
            <a:ext cx="8453438" cy="308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000000"/>
                </a:solidFill>
                <a:cs typeface="+mn-cs"/>
              </a:rPr>
              <a:t>R</a:t>
            </a:r>
            <a:r>
              <a:rPr lang="en-US" altLang="en-US" sz="2800" b="1" baseline="-25000" dirty="0" err="1" smtClean="0">
                <a:solidFill>
                  <a:srgbClr val="000000"/>
                </a:solidFill>
                <a:cs typeface="+mn-cs"/>
              </a:rPr>
              <a:t>work</a:t>
            </a: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(or just “R”)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	observed vs calculated data (Fs)</a:t>
            </a:r>
          </a:p>
          <a:p>
            <a:pPr eaLnBrk="1" hangingPunct="1"/>
            <a:r>
              <a:rPr lang="en-US" altLang="en-US" sz="2800" b="1" dirty="0" err="1" smtClean="0">
                <a:solidFill>
                  <a:srgbClr val="000000"/>
                </a:solidFill>
                <a:cs typeface="+mn-cs"/>
              </a:rPr>
              <a:t>R</a:t>
            </a:r>
            <a:r>
              <a:rPr lang="en-US" altLang="en-US" sz="2800" b="1" baseline="-25000" dirty="0" err="1" smtClean="0">
                <a:solidFill>
                  <a:srgbClr val="000000"/>
                </a:solidFill>
                <a:cs typeface="+mn-cs"/>
              </a:rPr>
              <a:t>free</a:t>
            </a: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		</a:t>
            </a:r>
          </a:p>
          <a:p>
            <a:pPr eaLnBrk="1" hangingPunct="1"/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	cross-check with “random” subset of data</a:t>
            </a:r>
          </a:p>
          <a:p>
            <a:pPr eaLnBrk="1" hangingPunct="1"/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	should be &lt; 0.3 and &lt; </a:t>
            </a:r>
            <a:r>
              <a:rPr lang="en-US" altLang="en-US" sz="2800" b="1" dirty="0" err="1" smtClean="0">
                <a:solidFill>
                  <a:srgbClr val="000000"/>
                </a:solidFill>
                <a:cs typeface="+mn-cs"/>
              </a:rPr>
              <a:t>R</a:t>
            </a:r>
            <a:r>
              <a:rPr lang="en-US" altLang="en-US" sz="2800" b="1" baseline="-25000" dirty="0" err="1" smtClean="0">
                <a:solidFill>
                  <a:srgbClr val="000000"/>
                </a:solidFill>
                <a:cs typeface="+mn-cs"/>
              </a:rPr>
              <a:t>work</a:t>
            </a: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+ 0.1</a:t>
            </a:r>
            <a:endParaRPr lang="en-US" altLang="en-US" sz="6600" b="1" baseline="-50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000000"/>
                </a:solidFill>
                <a:cs typeface="+mn-cs"/>
              </a:rPr>
              <a:t>R</a:t>
            </a:r>
            <a:r>
              <a:rPr lang="en-US" altLang="en-US" sz="2800" b="1" baseline="-25000" dirty="0" err="1" smtClean="0">
                <a:solidFill>
                  <a:srgbClr val="000000"/>
                </a:solidFill>
                <a:cs typeface="+mn-cs"/>
              </a:rPr>
              <a:t>sym</a:t>
            </a: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  =  </a:t>
            </a:r>
            <a:r>
              <a:rPr lang="en-US" altLang="en-US" sz="2800" b="1" dirty="0" err="1" smtClean="0">
                <a:solidFill>
                  <a:srgbClr val="000000"/>
                </a:solidFill>
                <a:cs typeface="+mn-cs"/>
              </a:rPr>
              <a:t>R</a:t>
            </a:r>
            <a:r>
              <a:rPr lang="en-US" altLang="en-US" sz="2800" b="1" baseline="-25000" dirty="0" err="1" smtClean="0">
                <a:solidFill>
                  <a:srgbClr val="000000"/>
                </a:solidFill>
                <a:cs typeface="+mn-cs"/>
              </a:rPr>
              <a:t>merge</a:t>
            </a: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	(self-consistency of data: Is)</a:t>
            </a:r>
            <a:endParaRPr lang="en-US" altLang="en-US" sz="2800" b="1" baseline="-25000" dirty="0" smtClean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69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“R” factors for macromolecules</a:t>
            </a:r>
            <a:endParaRPr lang="en-US" altLang="en-US" dirty="0" smtClean="0"/>
          </a:p>
        </p:txBody>
      </p:sp>
      <p:sp>
        <p:nvSpPr>
          <p:cNvPr id="158725" name="Text Box 5"/>
          <p:cNvSpPr txBox="1">
            <a:spLocks noChangeArrowheads="1"/>
          </p:cNvSpPr>
          <p:nvPr/>
        </p:nvSpPr>
        <p:spPr bwMode="auto">
          <a:xfrm>
            <a:off x="450850" y="1458913"/>
            <a:ext cx="8453438" cy="500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000000"/>
                </a:solidFill>
                <a:cs typeface="+mn-cs"/>
              </a:rPr>
              <a:t>R</a:t>
            </a:r>
            <a:r>
              <a:rPr lang="en-US" altLang="en-US" sz="2800" b="1" baseline="-25000" dirty="0" err="1" smtClean="0">
                <a:solidFill>
                  <a:srgbClr val="000000"/>
                </a:solidFill>
                <a:cs typeface="+mn-cs"/>
              </a:rPr>
              <a:t>work</a:t>
            </a: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(or just “R”)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	observed vs calculated data (Fs)</a:t>
            </a:r>
          </a:p>
          <a:p>
            <a:pPr eaLnBrk="1" hangingPunct="1"/>
            <a:r>
              <a:rPr lang="en-US" altLang="en-US" sz="2800" b="1" dirty="0" err="1" smtClean="0">
                <a:solidFill>
                  <a:srgbClr val="000000"/>
                </a:solidFill>
                <a:cs typeface="+mn-cs"/>
              </a:rPr>
              <a:t>R</a:t>
            </a:r>
            <a:r>
              <a:rPr lang="en-US" altLang="en-US" sz="2800" b="1" baseline="-25000" dirty="0" err="1" smtClean="0">
                <a:solidFill>
                  <a:srgbClr val="000000"/>
                </a:solidFill>
                <a:cs typeface="+mn-cs"/>
              </a:rPr>
              <a:t>free</a:t>
            </a: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		</a:t>
            </a:r>
          </a:p>
          <a:p>
            <a:pPr eaLnBrk="1" hangingPunct="1"/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	cross-check with “random” subset of data</a:t>
            </a:r>
          </a:p>
          <a:p>
            <a:pPr eaLnBrk="1" hangingPunct="1"/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	should be &lt; 0.3 and &lt; </a:t>
            </a:r>
            <a:r>
              <a:rPr lang="en-US" altLang="en-US" sz="2800" b="1" dirty="0" err="1" smtClean="0">
                <a:solidFill>
                  <a:srgbClr val="000000"/>
                </a:solidFill>
                <a:cs typeface="+mn-cs"/>
              </a:rPr>
              <a:t>R</a:t>
            </a:r>
            <a:r>
              <a:rPr lang="en-US" altLang="en-US" sz="2800" b="1" baseline="-25000" dirty="0" err="1" smtClean="0">
                <a:solidFill>
                  <a:srgbClr val="000000"/>
                </a:solidFill>
                <a:cs typeface="+mn-cs"/>
              </a:rPr>
              <a:t>work</a:t>
            </a: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+ 0.1</a:t>
            </a:r>
            <a:endParaRPr lang="en-US" altLang="en-US" sz="6600" b="1" baseline="-50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000000"/>
                </a:solidFill>
                <a:cs typeface="+mn-cs"/>
              </a:rPr>
              <a:t>R</a:t>
            </a:r>
            <a:r>
              <a:rPr lang="en-US" altLang="en-US" sz="2800" b="1" baseline="-25000" dirty="0" err="1" smtClean="0">
                <a:solidFill>
                  <a:srgbClr val="000000"/>
                </a:solidFill>
                <a:cs typeface="+mn-cs"/>
              </a:rPr>
              <a:t>sym</a:t>
            </a: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  =  </a:t>
            </a:r>
            <a:r>
              <a:rPr lang="en-US" altLang="en-US" sz="2800" b="1" dirty="0" err="1" smtClean="0">
                <a:solidFill>
                  <a:srgbClr val="000000"/>
                </a:solidFill>
                <a:cs typeface="+mn-cs"/>
              </a:rPr>
              <a:t>R</a:t>
            </a:r>
            <a:r>
              <a:rPr lang="en-US" altLang="en-US" sz="2800" b="1" baseline="-25000" dirty="0" err="1" smtClean="0">
                <a:solidFill>
                  <a:srgbClr val="000000"/>
                </a:solidFill>
                <a:cs typeface="+mn-cs"/>
              </a:rPr>
              <a:t>merge</a:t>
            </a: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	(self-consistency of data: Is)</a:t>
            </a:r>
            <a:endParaRPr lang="en-US" altLang="en-US" sz="2800" b="1" baseline="-25000" dirty="0" smtClean="0">
              <a:solidFill>
                <a:srgbClr val="000000"/>
              </a:solidFill>
              <a:cs typeface="+mn-cs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000000"/>
                </a:solidFill>
                <a:cs typeface="+mn-cs"/>
              </a:rPr>
              <a:t>R</a:t>
            </a:r>
            <a:r>
              <a:rPr lang="en-US" altLang="en-US" sz="2800" b="1" baseline="-25000" dirty="0" err="1" smtClean="0">
                <a:solidFill>
                  <a:srgbClr val="000000"/>
                </a:solidFill>
                <a:cs typeface="+mn-cs"/>
              </a:rPr>
              <a:t>rim</a:t>
            </a: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   </a:t>
            </a:r>
            <a:r>
              <a:rPr lang="en-US" altLang="en-US" sz="2800" b="1" dirty="0" err="1" smtClean="0">
                <a:solidFill>
                  <a:srgbClr val="000000"/>
                </a:solidFill>
                <a:cs typeface="+mn-cs"/>
              </a:rPr>
              <a:t>R</a:t>
            </a:r>
            <a:r>
              <a:rPr lang="en-US" altLang="en-US" sz="2800" b="1" baseline="-25000" dirty="0" err="1" smtClean="0">
                <a:solidFill>
                  <a:srgbClr val="000000"/>
                </a:solidFill>
                <a:cs typeface="+mn-cs"/>
              </a:rPr>
              <a:t>pim</a:t>
            </a: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   </a:t>
            </a:r>
            <a:r>
              <a:rPr lang="en-US" altLang="en-US" sz="2800" b="1" dirty="0" err="1" smtClean="0">
                <a:solidFill>
                  <a:srgbClr val="000000"/>
                </a:solidFill>
                <a:cs typeface="+mn-cs"/>
              </a:rPr>
              <a:t>R</a:t>
            </a:r>
            <a:r>
              <a:rPr lang="en-US" altLang="en-US" sz="2800" b="1" baseline="-25000" dirty="0" err="1" smtClean="0">
                <a:solidFill>
                  <a:srgbClr val="000000"/>
                </a:solidFill>
                <a:cs typeface="+mn-cs"/>
              </a:rPr>
              <a:t>meas</a:t>
            </a: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 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000000"/>
                </a:solidFill>
                <a:cs typeface="+mn-cs"/>
              </a:rPr>
              <a:t>R</a:t>
            </a:r>
            <a:r>
              <a:rPr lang="en-US" altLang="en-US" sz="2800" b="1" baseline="-25000" dirty="0" err="1" smtClean="0">
                <a:solidFill>
                  <a:srgbClr val="000000"/>
                </a:solidFill>
                <a:cs typeface="+mn-cs"/>
              </a:rPr>
              <a:t>iso</a:t>
            </a: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   </a:t>
            </a:r>
            <a:r>
              <a:rPr lang="en-US" altLang="en-US" sz="2800" b="1" dirty="0" err="1" smtClean="0">
                <a:solidFill>
                  <a:srgbClr val="000000"/>
                </a:solidFill>
                <a:cs typeface="+mn-cs"/>
              </a:rPr>
              <a:t>R</a:t>
            </a:r>
            <a:r>
              <a:rPr lang="en-US" altLang="en-US" sz="2800" b="1" baseline="-25000" dirty="0" err="1" smtClean="0">
                <a:solidFill>
                  <a:srgbClr val="000000"/>
                </a:solidFill>
                <a:cs typeface="+mn-cs"/>
              </a:rPr>
              <a:t>anom</a:t>
            </a:r>
            <a:endParaRPr lang="en-US" altLang="en-US" sz="2800" b="1" baseline="-25000" dirty="0" smtClean="0">
              <a:solidFill>
                <a:srgbClr val="000000"/>
              </a:solidFill>
              <a:cs typeface="+mn-cs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000000"/>
                </a:solidFill>
                <a:cs typeface="+mn-cs"/>
              </a:rPr>
              <a:t>R</a:t>
            </a:r>
            <a:r>
              <a:rPr lang="en-US" altLang="en-US" sz="2800" b="1" baseline="-25000" dirty="0" err="1" smtClean="0">
                <a:solidFill>
                  <a:srgbClr val="000000"/>
                </a:solidFill>
                <a:cs typeface="+mn-cs"/>
              </a:rPr>
              <a:t>diff</a:t>
            </a:r>
            <a:endParaRPr lang="en-US" altLang="en-US" sz="2800" b="1" baseline="-25000" dirty="0" smtClean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94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“R” factors</a:t>
            </a:r>
          </a:p>
        </p:txBody>
      </p:sp>
      <p:graphicFrame>
        <p:nvGraphicFramePr>
          <p:cNvPr id="110595" name="Object 3"/>
          <p:cNvGraphicFramePr>
            <a:graphicFrameLocks noChangeAspect="1"/>
          </p:cNvGraphicFramePr>
          <p:nvPr>
            <p:ph idx="1"/>
          </p:nvPr>
        </p:nvGraphicFramePr>
        <p:xfrm>
          <a:off x="2192338" y="1295400"/>
          <a:ext cx="4570412" cy="188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9" name="Equation" r:id="rId3" imgW="1167893" imgH="482391" progId="Equation.3">
                  <p:embed/>
                </p:oleObj>
              </mc:Choice>
              <mc:Fallback>
                <p:oleObj name="Equation" r:id="rId3" imgW="1167893" imgH="4823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2338" y="1295400"/>
                        <a:ext cx="4570412" cy="188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479879" y="3731079"/>
            <a:ext cx="8453438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completely random:			0.59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starting MR solution:			0.4-0.55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“correct” structure:</a:t>
            </a: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			&lt; 0.2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00"/>
                </a:solidFill>
                <a:cs typeface="+mn-cs"/>
              </a:rPr>
              <a:t>s</a:t>
            </a: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elf-consistency of data:</a:t>
            </a: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		~ </a:t>
            </a: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0.05</a:t>
            </a:r>
            <a:endParaRPr lang="en-US" altLang="en-US" sz="2800" b="1" dirty="0" smtClean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99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5829" y="2438400"/>
            <a:ext cx="4243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R1 &lt; 2*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5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sigma</a:t>
            </a:r>
            <a:endParaRPr lang="en-US" sz="5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28" y="1712685"/>
            <a:ext cx="686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Publication criterion for chemical crystallography: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6627" y="3722914"/>
            <a:ext cx="76097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R1 		=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vs F</a:t>
            </a:r>
            <a:r>
              <a:rPr lang="en-US" sz="4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for I/</a:t>
            </a:r>
            <a:r>
              <a:rPr lang="el-G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(I) &gt; 3</a:t>
            </a:r>
          </a:p>
          <a:p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sigma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	= &lt;</a:t>
            </a:r>
            <a:r>
              <a:rPr lang="el-G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(I)&gt;/&lt;I&gt;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8628" y="5558972"/>
            <a:ext cx="7295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PDB entries that pass this test!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Holton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(2014)  "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R-factor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gap",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FEBS J.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281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4046-4060.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493949"/>
          </a:xfrm>
        </p:spPr>
        <p:txBody>
          <a:bodyPr/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“R-factor Gap” for macromolecules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74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978" name="Rectangle 2"/>
          <p:cNvSpPr>
            <a:spLocks noGrp="1" noChangeArrowheads="1"/>
          </p:cNvSpPr>
          <p:nvPr>
            <p:ph type="title"/>
          </p:nvPr>
        </p:nvSpPr>
        <p:spPr>
          <a:xfrm>
            <a:off x="656772" y="275771"/>
            <a:ext cx="7772400" cy="1143000"/>
          </a:xfrm>
        </p:spPr>
        <p:txBody>
          <a:bodyPr/>
          <a:lstStyle/>
          <a:p>
            <a:r>
              <a:rPr lang="en-US" altLang="en-US" b="1" dirty="0"/>
              <a:t>Darwin’s Formula</a:t>
            </a:r>
          </a:p>
        </p:txBody>
      </p:sp>
      <p:sp>
        <p:nvSpPr>
          <p:cNvPr id="1918979" name="Text Box 3"/>
          <p:cNvSpPr txBox="1">
            <a:spLocks noChangeArrowheads="1"/>
          </p:cNvSpPr>
          <p:nvPr/>
        </p:nvSpPr>
        <p:spPr bwMode="auto">
          <a:xfrm>
            <a:off x="257175" y="3308350"/>
            <a:ext cx="4237038" cy="29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 err="1" smtClean="0"/>
              <a:t>I</a:t>
            </a:r>
            <a:r>
              <a:rPr lang="en-US" altLang="en-US" b="1" baseline="-25000" dirty="0" err="1" smtClean="0"/>
              <a:t>spot</a:t>
            </a:r>
            <a:r>
              <a:rPr lang="en-US" altLang="en-US" dirty="0"/>
              <a:t>	- photons/spot (fully-recorded)</a:t>
            </a:r>
          </a:p>
          <a:p>
            <a:pPr>
              <a:spcBef>
                <a:spcPct val="50000"/>
              </a:spcBef>
            </a:pPr>
            <a:r>
              <a:rPr lang="en-US" altLang="en-US" b="1" dirty="0" err="1"/>
              <a:t>I</a:t>
            </a:r>
            <a:r>
              <a:rPr lang="en-US" altLang="en-US" b="1" baseline="-25000" dirty="0" err="1"/>
              <a:t>beam</a:t>
            </a:r>
            <a:r>
              <a:rPr lang="en-US" altLang="en-US" dirty="0"/>
              <a:t>	- incident (photons/s/m</a:t>
            </a:r>
            <a:r>
              <a:rPr lang="en-US" altLang="en-US" baseline="30000" dirty="0"/>
              <a:t>2</a:t>
            </a:r>
            <a:r>
              <a:rPr lang="en-US" altLang="en-US" dirty="0"/>
              <a:t> )</a:t>
            </a:r>
          </a:p>
          <a:p>
            <a:pPr>
              <a:spcBef>
                <a:spcPct val="50000"/>
              </a:spcBef>
            </a:pPr>
            <a:r>
              <a:rPr lang="en-US" altLang="en-US" b="1" dirty="0"/>
              <a:t>r</a:t>
            </a:r>
            <a:r>
              <a:rPr lang="en-US" altLang="en-US" b="1" baseline="-25000" dirty="0"/>
              <a:t>e</a:t>
            </a:r>
            <a:r>
              <a:rPr lang="en-US" altLang="en-US" dirty="0"/>
              <a:t>	- classical electron radius 		   (2.818x10</a:t>
            </a:r>
            <a:r>
              <a:rPr lang="en-US" altLang="en-US" baseline="30000" dirty="0"/>
              <a:t>-15</a:t>
            </a:r>
            <a:r>
              <a:rPr lang="en-US" altLang="en-US" dirty="0"/>
              <a:t> m)</a:t>
            </a:r>
          </a:p>
          <a:p>
            <a:pPr>
              <a:spcBef>
                <a:spcPct val="50000"/>
              </a:spcBef>
            </a:pPr>
            <a:r>
              <a:rPr lang="en-US" altLang="en-US" b="1" dirty="0" err="1"/>
              <a:t>V</a:t>
            </a:r>
            <a:r>
              <a:rPr lang="en-US" altLang="en-US" b="1" baseline="-25000" dirty="0" err="1"/>
              <a:t>xtal</a:t>
            </a:r>
            <a:r>
              <a:rPr lang="en-US" altLang="en-US" dirty="0"/>
              <a:t>	- volume of crystal (in m</a:t>
            </a:r>
            <a:r>
              <a:rPr lang="en-US" altLang="en-US" baseline="30000" dirty="0"/>
              <a:t>3</a:t>
            </a:r>
            <a:r>
              <a:rPr lang="en-US" altLang="en-US" dirty="0"/>
              <a:t>)</a:t>
            </a:r>
            <a:endParaRPr lang="en-US" altLang="en-US" baseline="30000" dirty="0"/>
          </a:p>
          <a:p>
            <a:pPr>
              <a:spcBef>
                <a:spcPct val="50000"/>
              </a:spcBef>
            </a:pPr>
            <a:r>
              <a:rPr lang="en-US" altLang="en-US" b="1" dirty="0" err="1"/>
              <a:t>V</a:t>
            </a:r>
            <a:r>
              <a:rPr lang="en-US" altLang="en-US" b="1" baseline="-25000" dirty="0" err="1"/>
              <a:t>cell</a:t>
            </a:r>
            <a:r>
              <a:rPr lang="en-US" altLang="en-US" dirty="0"/>
              <a:t>	- volume of unit cell (in m</a:t>
            </a:r>
            <a:r>
              <a:rPr lang="en-US" altLang="en-US" baseline="30000" dirty="0"/>
              <a:t>3</a:t>
            </a:r>
            <a:r>
              <a:rPr lang="en-US" altLang="en-US" dirty="0"/>
              <a:t>)</a:t>
            </a:r>
            <a:endParaRPr lang="en-US" altLang="en-US" baseline="30000" dirty="0"/>
          </a:p>
          <a:p>
            <a:pPr>
              <a:spcBef>
                <a:spcPct val="50000"/>
              </a:spcBef>
            </a:pPr>
            <a:r>
              <a:rPr lang="el-GR" altLang="en-US" b="1" dirty="0">
                <a:cs typeface="Arial" pitchFamily="34" charset="0"/>
              </a:rPr>
              <a:t>λ</a:t>
            </a:r>
            <a:r>
              <a:rPr lang="en-US" altLang="en-US" dirty="0"/>
              <a:t>	- x-ray wavelength (in meters!)</a:t>
            </a:r>
          </a:p>
          <a:p>
            <a:pPr>
              <a:spcBef>
                <a:spcPct val="50000"/>
              </a:spcBef>
            </a:pPr>
            <a:endParaRPr lang="en-US" altLang="en-US" baseline="30000" dirty="0"/>
          </a:p>
        </p:txBody>
      </p:sp>
      <p:sp>
        <p:nvSpPr>
          <p:cNvPr id="1918980" name="Text Box 4"/>
          <p:cNvSpPr txBox="1">
            <a:spLocks noChangeArrowheads="1"/>
          </p:cNvSpPr>
          <p:nvPr/>
        </p:nvSpPr>
        <p:spPr bwMode="auto">
          <a:xfrm>
            <a:off x="4576763" y="3308350"/>
            <a:ext cx="4357687" cy="327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b="1" dirty="0">
                <a:cs typeface="Arial" pitchFamily="34" charset="0"/>
              </a:rPr>
              <a:t>ω</a:t>
            </a:r>
            <a:r>
              <a:rPr lang="en-US" altLang="en-US" dirty="0">
                <a:cs typeface="Arial" pitchFamily="34" charset="0"/>
              </a:rPr>
              <a:t>	- rotation speed (radians/s)</a:t>
            </a:r>
          </a:p>
          <a:p>
            <a:pPr>
              <a:spcBef>
                <a:spcPct val="50000"/>
              </a:spcBef>
            </a:pPr>
            <a:r>
              <a:rPr lang="en-US" altLang="en-US" b="1" dirty="0"/>
              <a:t>L</a:t>
            </a:r>
            <a:r>
              <a:rPr lang="en-US" altLang="en-US" dirty="0"/>
              <a:t>	- Lorentz factor (speed/speed)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cs typeface="Arial" pitchFamily="34" charset="0"/>
              </a:rPr>
              <a:t>P</a:t>
            </a:r>
            <a:r>
              <a:rPr lang="en-US" altLang="en-US" dirty="0">
                <a:cs typeface="Arial" pitchFamily="34" charset="0"/>
              </a:rPr>
              <a:t>	- polarization factor </a:t>
            </a:r>
          </a:p>
          <a:p>
            <a:pPr>
              <a:spcBef>
                <a:spcPct val="50000"/>
              </a:spcBef>
            </a:pPr>
            <a:r>
              <a:rPr lang="en-US" altLang="en-US" b="1" dirty="0" smtClean="0">
                <a:cs typeface="Arial" pitchFamily="34" charset="0"/>
              </a:rPr>
              <a:t>A</a:t>
            </a:r>
            <a:r>
              <a:rPr lang="en-US" altLang="en-US" dirty="0">
                <a:cs typeface="Arial" pitchFamily="34" charset="0"/>
              </a:rPr>
              <a:t>	- attenuation factor </a:t>
            </a:r>
          </a:p>
          <a:p>
            <a:pPr>
              <a:spcBef>
                <a:spcPct val="50000"/>
              </a:spcBef>
            </a:pPr>
            <a:r>
              <a:rPr lang="en-US" altLang="en-US" b="1" dirty="0" smtClean="0">
                <a:cs typeface="Arial" pitchFamily="34" charset="0"/>
              </a:rPr>
              <a:t>F</a:t>
            </a:r>
            <a:r>
              <a:rPr lang="en-US" altLang="en-US" b="1" baseline="-25000" dirty="0" smtClean="0">
                <a:cs typeface="Arial" pitchFamily="34" charset="0"/>
              </a:rPr>
              <a:t>0</a:t>
            </a:r>
            <a:r>
              <a:rPr lang="en-US" altLang="en-US" dirty="0" smtClean="0">
                <a:cs typeface="Arial" pitchFamily="34" charset="0"/>
              </a:rPr>
              <a:t>	- structure factor at T = 0</a:t>
            </a:r>
          </a:p>
          <a:p>
            <a:pPr>
              <a:spcBef>
                <a:spcPct val="50000"/>
              </a:spcBef>
            </a:pPr>
            <a:r>
              <a:rPr lang="en-US" altLang="en-US" b="1" dirty="0" smtClean="0">
                <a:cs typeface="Arial" pitchFamily="34" charset="0"/>
              </a:rPr>
              <a:t>B</a:t>
            </a:r>
            <a:r>
              <a:rPr lang="en-US" altLang="en-US" dirty="0" smtClean="0">
                <a:cs typeface="Arial" pitchFamily="34" charset="0"/>
              </a:rPr>
              <a:t>	- Debye-Waller-</a:t>
            </a:r>
            <a:r>
              <a:rPr lang="en-US" altLang="en-US" dirty="0" err="1" smtClean="0">
                <a:cs typeface="Arial" pitchFamily="34" charset="0"/>
              </a:rPr>
              <a:t>Ott</a:t>
            </a:r>
            <a:r>
              <a:rPr lang="en-US" altLang="en-US" dirty="0" smtClean="0">
                <a:cs typeface="Arial" pitchFamily="34" charset="0"/>
              </a:rPr>
              <a:t> factor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cs typeface="Arial" pitchFamily="34" charset="0"/>
              </a:rPr>
              <a:t>s</a:t>
            </a:r>
            <a:r>
              <a:rPr lang="en-US" altLang="en-US" dirty="0" smtClean="0">
                <a:cs typeface="Arial" pitchFamily="34" charset="0"/>
              </a:rPr>
              <a:t>	- 0.5/d-spacing</a:t>
            </a:r>
            <a:endParaRPr lang="en-US" altLang="en-US" dirty="0">
              <a:cs typeface="Arial" pitchFamily="34" charset="0"/>
            </a:endParaRPr>
          </a:p>
          <a:p>
            <a:pPr algn="r">
              <a:spcBef>
                <a:spcPct val="50000"/>
              </a:spcBef>
            </a:pPr>
            <a:r>
              <a:rPr lang="en-US" altLang="en-US" dirty="0">
                <a:cs typeface="Arial" pitchFamily="34" charset="0"/>
              </a:rPr>
              <a:t>C. G. Darwin (1914)</a:t>
            </a:r>
          </a:p>
        </p:txBody>
      </p:sp>
      <p:sp>
        <p:nvSpPr>
          <p:cNvPr id="1918981" name="Rectangle 5"/>
          <p:cNvSpPr>
            <a:spLocks noChangeArrowheads="1"/>
          </p:cNvSpPr>
          <p:nvPr/>
        </p:nvSpPr>
        <p:spPr bwMode="auto">
          <a:xfrm>
            <a:off x="5503900" y="1816100"/>
            <a:ext cx="30092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/>
              <a:t>P A | </a:t>
            </a:r>
            <a:r>
              <a:rPr lang="en-US" altLang="en-US" sz="3600" dirty="0" smtClean="0"/>
              <a:t>F</a:t>
            </a:r>
            <a:r>
              <a:rPr lang="en-US" altLang="en-US" sz="3600" baseline="-25000" dirty="0" smtClean="0"/>
              <a:t>0</a:t>
            </a:r>
            <a:r>
              <a:rPr lang="en-US" altLang="en-US" sz="3600" dirty="0" smtClean="0"/>
              <a:t>e</a:t>
            </a:r>
            <a:r>
              <a:rPr lang="en-US" altLang="en-US" sz="3600" baseline="30000" dirty="0" smtClean="0"/>
              <a:t>-Bs</a:t>
            </a:r>
            <a:r>
              <a:rPr lang="en-US" altLang="en-US" sz="2000" baseline="100000" dirty="0" smtClean="0"/>
              <a:t>2</a:t>
            </a:r>
            <a:r>
              <a:rPr lang="en-US" altLang="en-US" sz="3600" dirty="0" smtClean="0"/>
              <a:t> </a:t>
            </a:r>
            <a:r>
              <a:rPr lang="en-US" altLang="en-US" sz="3600" dirty="0"/>
              <a:t>|</a:t>
            </a:r>
            <a:r>
              <a:rPr lang="en-US" altLang="en-US" sz="3600" baseline="30000" dirty="0"/>
              <a:t>2</a:t>
            </a:r>
          </a:p>
        </p:txBody>
      </p:sp>
      <p:sp>
        <p:nvSpPr>
          <p:cNvPr id="1918982" name="Text Box 6"/>
          <p:cNvSpPr txBox="1">
            <a:spLocks noChangeArrowheads="1"/>
          </p:cNvSpPr>
          <p:nvPr/>
        </p:nvSpPr>
        <p:spPr bwMode="auto">
          <a:xfrm>
            <a:off x="352425" y="1803400"/>
            <a:ext cx="29450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dirty="0" err="1" smtClean="0">
                <a:cs typeface="Arial" pitchFamily="34" charset="0"/>
              </a:rPr>
              <a:t>I</a:t>
            </a:r>
            <a:r>
              <a:rPr lang="en-US" altLang="en-US" sz="3600" baseline="-25000" dirty="0" err="1" smtClean="0">
                <a:cs typeface="Arial" pitchFamily="34" charset="0"/>
              </a:rPr>
              <a:t>spot</a:t>
            </a:r>
            <a:r>
              <a:rPr lang="en-US" altLang="en-US" sz="3600" dirty="0" smtClean="0">
                <a:cs typeface="Arial" pitchFamily="34" charset="0"/>
              </a:rPr>
              <a:t> </a:t>
            </a:r>
            <a:r>
              <a:rPr lang="en-US" altLang="en-US" sz="3600" dirty="0">
                <a:cs typeface="Arial" pitchFamily="34" charset="0"/>
              </a:rPr>
              <a:t>= </a:t>
            </a:r>
            <a:r>
              <a:rPr lang="en-US" altLang="en-US" sz="3600" dirty="0" err="1" smtClean="0">
                <a:cs typeface="Arial" pitchFamily="34" charset="0"/>
              </a:rPr>
              <a:t>I</a:t>
            </a:r>
            <a:r>
              <a:rPr lang="en-US" altLang="en-US" sz="3600" baseline="-25000" dirty="0" err="1" smtClean="0">
                <a:cs typeface="Arial" pitchFamily="34" charset="0"/>
              </a:rPr>
              <a:t>beam</a:t>
            </a:r>
            <a:r>
              <a:rPr lang="en-US" altLang="en-US" sz="3600" dirty="0" smtClean="0">
                <a:cs typeface="Arial" pitchFamily="34" charset="0"/>
              </a:rPr>
              <a:t> r</a:t>
            </a:r>
            <a:r>
              <a:rPr lang="en-US" altLang="en-US" sz="3600" baseline="-25000" dirty="0" smtClean="0">
                <a:cs typeface="Arial" pitchFamily="34" charset="0"/>
              </a:rPr>
              <a:t>e</a:t>
            </a:r>
            <a:r>
              <a:rPr lang="en-US" altLang="en-US" sz="3600" baseline="30000" dirty="0" smtClean="0">
                <a:cs typeface="Arial" pitchFamily="34" charset="0"/>
              </a:rPr>
              <a:t>2</a:t>
            </a:r>
            <a:endParaRPr lang="el-GR" altLang="en-US" sz="3600" baseline="-25000" dirty="0">
              <a:cs typeface="Arial" pitchFamily="34" charset="0"/>
            </a:endParaRPr>
          </a:p>
        </p:txBody>
      </p:sp>
      <p:grpSp>
        <p:nvGrpSpPr>
          <p:cNvPr id="1918983" name="Group 7"/>
          <p:cNvGrpSpPr>
            <a:grpSpLocks/>
          </p:cNvGrpSpPr>
          <p:nvPr/>
        </p:nvGrpSpPr>
        <p:grpSpPr bwMode="auto">
          <a:xfrm>
            <a:off x="3273463" y="1484313"/>
            <a:ext cx="963612" cy="1304925"/>
            <a:chOff x="2149" y="908"/>
            <a:chExt cx="607" cy="822"/>
          </a:xfrm>
        </p:grpSpPr>
        <p:sp>
          <p:nvSpPr>
            <p:cNvPr id="1918984" name="Text Box 8"/>
            <p:cNvSpPr txBox="1">
              <a:spLocks noChangeArrowheads="1"/>
            </p:cNvSpPr>
            <p:nvPr/>
          </p:nvSpPr>
          <p:spPr bwMode="auto">
            <a:xfrm>
              <a:off x="2149" y="908"/>
              <a:ext cx="60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3600" dirty="0" err="1">
                  <a:cs typeface="Arial" pitchFamily="34" charset="0"/>
                </a:rPr>
                <a:t>V</a:t>
              </a:r>
              <a:r>
                <a:rPr lang="en-US" altLang="en-US" sz="3600" baseline="-25000" dirty="0" err="1">
                  <a:cs typeface="Arial" pitchFamily="34" charset="0"/>
                </a:rPr>
                <a:t>xtal</a:t>
              </a:r>
              <a:endParaRPr lang="el-GR" altLang="en-US" sz="3600" baseline="-25000" dirty="0">
                <a:cs typeface="Arial" pitchFamily="34" charset="0"/>
              </a:endParaRPr>
            </a:p>
          </p:txBody>
        </p:sp>
        <p:sp>
          <p:nvSpPr>
            <p:cNvPr id="1918985" name="Text Box 9"/>
            <p:cNvSpPr txBox="1">
              <a:spLocks noChangeArrowheads="1"/>
            </p:cNvSpPr>
            <p:nvPr/>
          </p:nvSpPr>
          <p:spPr bwMode="auto">
            <a:xfrm>
              <a:off x="2154" y="1326"/>
              <a:ext cx="59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3600">
                  <a:cs typeface="Arial" pitchFamily="34" charset="0"/>
                </a:rPr>
                <a:t>V</a:t>
              </a:r>
              <a:r>
                <a:rPr lang="en-US" altLang="en-US" sz="3600" baseline="-25000">
                  <a:cs typeface="Arial" pitchFamily="34" charset="0"/>
                </a:rPr>
                <a:t>cell</a:t>
              </a:r>
              <a:endParaRPr lang="el-GR" altLang="en-US" sz="3600" baseline="-25000">
                <a:cs typeface="Arial" pitchFamily="34" charset="0"/>
              </a:endParaRPr>
            </a:p>
          </p:txBody>
        </p:sp>
        <p:sp>
          <p:nvSpPr>
            <p:cNvPr id="1918986" name="Line 10"/>
            <p:cNvSpPr>
              <a:spLocks noChangeShapeType="1"/>
            </p:cNvSpPr>
            <p:nvPr/>
          </p:nvSpPr>
          <p:spPr bwMode="auto">
            <a:xfrm flipV="1">
              <a:off x="2166" y="1333"/>
              <a:ext cx="5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18987" name="Group 11"/>
          <p:cNvGrpSpPr>
            <a:grpSpLocks/>
          </p:cNvGrpSpPr>
          <p:nvPr/>
        </p:nvGrpSpPr>
        <p:grpSpPr bwMode="auto">
          <a:xfrm>
            <a:off x="4246600" y="1484313"/>
            <a:ext cx="1304925" cy="1304925"/>
            <a:chOff x="2874" y="962"/>
            <a:chExt cx="822" cy="822"/>
          </a:xfrm>
        </p:grpSpPr>
        <p:sp>
          <p:nvSpPr>
            <p:cNvPr id="1918988" name="Text Box 12"/>
            <p:cNvSpPr txBox="1">
              <a:spLocks noChangeArrowheads="1"/>
            </p:cNvSpPr>
            <p:nvPr/>
          </p:nvSpPr>
          <p:spPr bwMode="auto">
            <a:xfrm>
              <a:off x="2995" y="962"/>
              <a:ext cx="5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l-GR" altLang="en-US" sz="3600">
                  <a:cs typeface="Arial" pitchFamily="34" charset="0"/>
                </a:rPr>
                <a:t>λ</a:t>
              </a:r>
              <a:r>
                <a:rPr lang="en-US" altLang="en-US" sz="3600" baseline="48000">
                  <a:cs typeface="Arial" pitchFamily="34" charset="0"/>
                </a:rPr>
                <a:t>3 </a:t>
              </a:r>
              <a:r>
                <a:rPr lang="en-US" altLang="en-US" sz="3600">
                  <a:cs typeface="Arial" pitchFamily="34" charset="0"/>
                </a:rPr>
                <a:t>L</a:t>
              </a:r>
              <a:endParaRPr lang="el-GR" altLang="en-US" sz="3600" baseline="-25000">
                <a:cs typeface="Arial" pitchFamily="34" charset="0"/>
              </a:endParaRPr>
            </a:p>
          </p:txBody>
        </p:sp>
        <p:sp>
          <p:nvSpPr>
            <p:cNvPr id="1918989" name="Text Box 13"/>
            <p:cNvSpPr txBox="1">
              <a:spLocks noChangeArrowheads="1"/>
            </p:cNvSpPr>
            <p:nvPr/>
          </p:nvSpPr>
          <p:spPr bwMode="auto">
            <a:xfrm>
              <a:off x="2874" y="1380"/>
              <a:ext cx="82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l-GR" altLang="en-US" sz="3600">
                  <a:cs typeface="Arial" pitchFamily="34" charset="0"/>
                </a:rPr>
                <a:t>ω</a:t>
              </a:r>
              <a:r>
                <a:rPr lang="en-US" altLang="en-US" sz="3600">
                  <a:cs typeface="Arial" pitchFamily="34" charset="0"/>
                </a:rPr>
                <a:t>V</a:t>
              </a:r>
              <a:r>
                <a:rPr lang="en-US" altLang="en-US" sz="3600" baseline="-25000">
                  <a:cs typeface="Arial" pitchFamily="34" charset="0"/>
                </a:rPr>
                <a:t>cell</a:t>
              </a:r>
              <a:endParaRPr lang="el-GR" altLang="en-US" sz="3600" baseline="-25000">
                <a:cs typeface="Arial" pitchFamily="34" charset="0"/>
              </a:endParaRPr>
            </a:p>
          </p:txBody>
        </p:sp>
        <p:sp>
          <p:nvSpPr>
            <p:cNvPr id="1918990" name="Line 14"/>
            <p:cNvSpPr>
              <a:spLocks noChangeShapeType="1"/>
            </p:cNvSpPr>
            <p:nvPr/>
          </p:nvSpPr>
          <p:spPr bwMode="auto">
            <a:xfrm flipV="1">
              <a:off x="2922" y="1387"/>
              <a:ext cx="7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6366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69"/>
          <a:stretch>
            <a:fillRect/>
          </a:stretch>
        </p:blipFill>
        <p:spPr bwMode="auto">
          <a:xfrm>
            <a:off x="4570413" y="-457200"/>
            <a:ext cx="4879975" cy="73152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los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11"/>
          <a:stretch>
            <a:fillRect/>
          </a:stretch>
        </p:blipFill>
        <p:spPr bwMode="auto">
          <a:xfrm>
            <a:off x="0" y="-457200"/>
            <a:ext cx="4573588" cy="73152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-1449388" y="-258763"/>
            <a:ext cx="11969751" cy="218757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folHlink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7933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28257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 it Real? Or is it</a:t>
            </a:r>
            <a:r>
              <a:rPr lang="en-US" alt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MLFSOM</a:t>
            </a:r>
          </a:p>
        </p:txBody>
      </p:sp>
      <p:sp>
        <p:nvSpPr>
          <p:cNvPr id="1379334" name="Text Box 6"/>
          <p:cNvSpPr txBox="1">
            <a:spLocks noChangeArrowheads="1"/>
          </p:cNvSpPr>
          <p:nvPr/>
        </p:nvSpPr>
        <p:spPr bwMode="auto">
          <a:xfrm>
            <a:off x="1273175" y="1498600"/>
            <a:ext cx="1774825" cy="457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2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simulated</a:t>
            </a:r>
            <a:endParaRPr lang="en-US" altLang="en-US" sz="2400" b="1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79335" name="Text Box 7"/>
          <p:cNvSpPr txBox="1">
            <a:spLocks noChangeArrowheads="1"/>
          </p:cNvSpPr>
          <p:nvPr/>
        </p:nvSpPr>
        <p:spPr bwMode="auto">
          <a:xfrm>
            <a:off x="7232650" y="1498600"/>
            <a:ext cx="790575" cy="457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2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real</a:t>
            </a:r>
          </a:p>
        </p:txBody>
      </p:sp>
    </p:spTree>
    <p:extLst>
      <p:ext uri="{BB962C8B-B14F-4D97-AF65-F5344CB8AC3E}">
        <p14:creationId xmlns:p14="http://schemas.microsoft.com/office/powerpoint/2010/main" val="23860818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9334" grpId="0" animBg="1"/>
      <p:bldP spid="13793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69"/>
          <a:stretch>
            <a:fillRect/>
          </a:stretch>
        </p:blipFill>
        <p:spPr bwMode="auto">
          <a:xfrm>
            <a:off x="4570413" y="-457200"/>
            <a:ext cx="4879975" cy="73152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los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11"/>
          <a:stretch>
            <a:fillRect/>
          </a:stretch>
        </p:blipFill>
        <p:spPr bwMode="auto">
          <a:xfrm>
            <a:off x="0" y="-457200"/>
            <a:ext cx="4573588" cy="73152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-1449388" y="-258763"/>
            <a:ext cx="11969751" cy="218757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folHlink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243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28257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Simulated diffraction image</a:t>
            </a:r>
            <a:r>
              <a:rPr lang="en-US" altLang="en-US" sz="4000" b="1" smtClean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altLang="en-US" sz="4000" b="1" smtClean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2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(2008)</a:t>
            </a:r>
          </a:p>
        </p:txBody>
      </p:sp>
      <p:grpSp>
        <p:nvGrpSpPr>
          <p:cNvPr id="4102" name="Group 9"/>
          <p:cNvGrpSpPr>
            <a:grpSpLocks/>
          </p:cNvGrpSpPr>
          <p:nvPr/>
        </p:nvGrpSpPr>
        <p:grpSpPr bwMode="auto">
          <a:xfrm>
            <a:off x="885825" y="182563"/>
            <a:ext cx="7372350" cy="6267450"/>
            <a:chOff x="423" y="115"/>
            <a:chExt cx="4644" cy="3948"/>
          </a:xfrm>
        </p:grpSpPr>
        <p:pic>
          <p:nvPicPr>
            <p:cNvPr id="4103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" y="115"/>
              <a:ext cx="4644" cy="3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2438" name="Text Box 6"/>
            <p:cNvSpPr txBox="1">
              <a:spLocks noChangeArrowheads="1"/>
            </p:cNvSpPr>
            <p:nvPr/>
          </p:nvSpPr>
          <p:spPr bwMode="auto">
            <a:xfrm>
              <a:off x="1122" y="1867"/>
              <a:ext cx="1060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n-US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simulated</a:t>
              </a:r>
              <a:endParaRPr lang="en-US" altLang="en-US" sz="24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02439" name="Text Box 7"/>
            <p:cNvSpPr txBox="1">
              <a:spLocks noChangeArrowheads="1"/>
            </p:cNvSpPr>
            <p:nvPr/>
          </p:nvSpPr>
          <p:spPr bwMode="auto">
            <a:xfrm>
              <a:off x="3023" y="1867"/>
              <a:ext cx="49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alpha val="20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n-US" sz="2400" b="1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real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6167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13" y="587104"/>
            <a:ext cx="6110092" cy="434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7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167 0.3321 L 0.09722 0.0624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2" y="-1348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losest"/>
          <p:cNvPicPr>
            <a:picLocks noChangeAspect="1" noChangeArrowheads="1"/>
          </p:cNvPicPr>
          <p:nvPr/>
        </p:nvPicPr>
        <p:blipFill>
          <a:blip r:embed="rId2">
            <a:lum bright="60000" contrast="-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r="50906"/>
          <a:stretch>
            <a:fillRect/>
          </a:stretch>
        </p:blipFill>
        <p:spPr bwMode="auto">
          <a:xfrm>
            <a:off x="0" y="0"/>
            <a:ext cx="4787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real"/>
          <p:cNvPicPr>
            <a:picLocks noChangeAspect="1" noChangeArrowheads="1"/>
          </p:cNvPicPr>
          <p:nvPr/>
        </p:nvPicPr>
        <p:blipFill>
          <a:blip r:embed="rId3">
            <a:lum bright="60000" contrast="-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r="53156"/>
          <a:stretch>
            <a:fillRect/>
          </a:stretch>
        </p:blipFill>
        <p:spPr bwMode="auto">
          <a:xfrm>
            <a:off x="4570413" y="0"/>
            <a:ext cx="456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88548" name="Group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1867859"/>
              </p:ext>
            </p:extLst>
          </p:nvPr>
        </p:nvGraphicFramePr>
        <p:xfrm>
          <a:off x="360363" y="257175"/>
          <a:ext cx="8229600" cy="6218244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Simulated</a:t>
                      </a: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statistic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Real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5.4%</a:t>
                      </a: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</a:t>
                      </a:r>
                      <a:r>
                        <a:rPr kumimoji="0" lang="en-US" alt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merge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6.2%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18.9</a:t>
                      </a: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I/sd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16.2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1.9</a:t>
                      </a: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I/sd (1.4 </a:t>
                      </a: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Ǻ</a:t>
                      </a: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1.6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1.7 4.0 0.020</a:t>
                      </a: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SDCORR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1.0 2.2 0.065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36.8</a:t>
                      </a: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PADFPH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31.46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3.871</a:t>
                      </a: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mlphare f”</a:t>
                      </a:r>
                      <a:endParaRPr kumimoji="0" lang="el-GR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3.476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0.178</a:t>
                      </a: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FOM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0.192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0.545</a:t>
                      </a: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FOMDM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0.664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0.6270</a:t>
                      </a: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CC(1H87)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0.6090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0.070</a:t>
                      </a: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</a:t>
                      </a:r>
                      <a:r>
                        <a:rPr kumimoji="0" lang="en-US" altLang="en-US" sz="28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work</a:t>
                      </a:r>
                      <a:endParaRPr kumimoji="0" lang="en-US" altLang="en-US" sz="2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0.184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0.080</a:t>
                      </a: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2" marB="45722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</a:t>
                      </a:r>
                      <a:r>
                        <a:rPr kumimoji="0" lang="en-US" alt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free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0.231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660057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2919413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887538" y="2852738"/>
            <a:ext cx="3981449" cy="2387600"/>
            <a:chOff x="1887538" y="2852738"/>
            <a:chExt cx="3981449" cy="2387600"/>
          </a:xfrm>
        </p:grpSpPr>
        <p:pic>
          <p:nvPicPr>
            <p:cNvPr id="9223" name="Picture 4" descr="IMA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3450" y="2852738"/>
              <a:ext cx="2395537" cy="238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Line 6"/>
            <p:cNvSpPr>
              <a:spLocks noChangeShapeType="1"/>
            </p:cNvSpPr>
            <p:nvPr/>
          </p:nvSpPr>
          <p:spPr bwMode="auto">
            <a:xfrm>
              <a:off x="1887538" y="4014788"/>
              <a:ext cx="1562100" cy="0"/>
            </a:xfrm>
            <a:prstGeom prst="line">
              <a:avLst/>
            </a:prstGeom>
            <a:noFill/>
            <a:ln w="3048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0" name="Text Box 7"/>
            <p:cNvSpPr txBox="1">
              <a:spLocks noChangeArrowheads="1"/>
            </p:cNvSpPr>
            <p:nvPr/>
          </p:nvSpPr>
          <p:spPr bwMode="auto">
            <a:xfrm>
              <a:off x="1952626" y="3830638"/>
              <a:ext cx="11620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chemeClr val="bg1"/>
                  </a:solidFill>
                </a:rPr>
                <a:t>MLFSOM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868988" y="3246438"/>
            <a:ext cx="3275012" cy="1569660"/>
            <a:chOff x="5868988" y="3246438"/>
            <a:chExt cx="3275012" cy="1569660"/>
          </a:xfrm>
        </p:grpSpPr>
        <p:grpSp>
          <p:nvGrpSpPr>
            <p:cNvPr id="9225" name="Group 8"/>
            <p:cNvGrpSpPr>
              <a:grpSpLocks/>
            </p:cNvGrpSpPr>
            <p:nvPr/>
          </p:nvGrpSpPr>
          <p:grpSpPr bwMode="auto">
            <a:xfrm>
              <a:off x="5868988" y="3830638"/>
              <a:ext cx="1419225" cy="366713"/>
              <a:chOff x="2414" y="3258"/>
              <a:chExt cx="1347" cy="231"/>
            </a:xfrm>
          </p:grpSpPr>
          <p:sp>
            <p:nvSpPr>
              <p:cNvPr id="9227" name="Line 9"/>
              <p:cNvSpPr>
                <a:spLocks noChangeShapeType="1"/>
              </p:cNvSpPr>
              <p:nvPr/>
            </p:nvSpPr>
            <p:spPr bwMode="auto">
              <a:xfrm>
                <a:off x="2414" y="3371"/>
                <a:ext cx="1347" cy="0"/>
              </a:xfrm>
              <a:prstGeom prst="line">
                <a:avLst/>
              </a:prstGeom>
              <a:noFill/>
              <a:ln w="304800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8" name="Text Box 10"/>
              <p:cNvSpPr txBox="1">
                <a:spLocks noChangeArrowheads="1"/>
              </p:cNvSpPr>
              <p:nvPr/>
            </p:nvSpPr>
            <p:spPr bwMode="auto">
              <a:xfrm>
                <a:off x="2611" y="3258"/>
                <a:ext cx="69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solidFill>
                      <a:schemeClr val="bg1"/>
                    </a:solidFill>
                    <a:latin typeface="Comic Sans MS" pitchFamily="66" charset="0"/>
                  </a:rPr>
                  <a:t>Elves</a:t>
                </a:r>
              </a:p>
            </p:txBody>
          </p:sp>
        </p:grpSp>
        <p:sp>
          <p:nvSpPr>
            <p:cNvPr id="9226" name="Text Box 11"/>
            <p:cNvSpPr txBox="1">
              <a:spLocks noChangeArrowheads="1"/>
            </p:cNvSpPr>
            <p:nvPr/>
          </p:nvSpPr>
          <p:spPr bwMode="auto">
            <a:xfrm>
              <a:off x="7340600" y="3246438"/>
              <a:ext cx="1803400" cy="1569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dirty="0" err="1"/>
                <a:t>R</a:t>
              </a:r>
              <a:r>
                <a:rPr lang="en-US" altLang="en-US" sz="2400" baseline="-25000" dirty="0" err="1"/>
                <a:t>merge</a:t>
              </a:r>
              <a:r>
                <a:rPr lang="en-US" altLang="en-US" sz="2400" dirty="0"/>
                <a:t> = 6%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2400" dirty="0" err="1" smtClean="0"/>
                <a:t>R</a:t>
              </a:r>
              <a:r>
                <a:rPr lang="en-US" altLang="en-US" sz="2400" baseline="-25000" dirty="0" err="1" smtClean="0"/>
                <a:t>work</a:t>
              </a:r>
              <a:r>
                <a:rPr lang="en-US" altLang="en-US" sz="2400" dirty="0" smtClean="0"/>
                <a:t> </a:t>
              </a:r>
              <a:r>
                <a:rPr lang="en-US" altLang="en-US" sz="2400" dirty="0"/>
                <a:t>= 7%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2400" dirty="0" err="1"/>
                <a:t>R</a:t>
              </a:r>
              <a:r>
                <a:rPr lang="en-US" altLang="en-US" sz="2400" baseline="-25000" dirty="0" err="1"/>
                <a:t>free</a:t>
              </a:r>
              <a:r>
                <a:rPr lang="en-US" altLang="en-US" sz="2400" dirty="0"/>
                <a:t> = 8%</a:t>
              </a:r>
            </a:p>
          </p:txBody>
        </p:sp>
      </p:grpSp>
      <p:sp>
        <p:nvSpPr>
          <p:cNvPr id="9221" name="Text Box 12"/>
          <p:cNvSpPr txBox="1">
            <a:spLocks noChangeArrowheads="1"/>
          </p:cNvSpPr>
          <p:nvPr/>
        </p:nvSpPr>
        <p:spPr bwMode="auto">
          <a:xfrm>
            <a:off x="2228850" y="1600200"/>
            <a:ext cx="4684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single-conformer PDB file</a:t>
            </a:r>
          </a:p>
        </p:txBody>
      </p:sp>
      <p:sp>
        <p:nvSpPr>
          <p:cNvPr id="9222" name="Text Box 13"/>
          <p:cNvSpPr txBox="1">
            <a:spLocks noChangeArrowheads="1"/>
          </p:cNvSpPr>
          <p:nvPr/>
        </p:nvSpPr>
        <p:spPr bwMode="auto">
          <a:xfrm>
            <a:off x="663575" y="4979988"/>
            <a:ext cx="1766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1H87; conf “A”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493949"/>
          </a:xfrm>
        </p:spPr>
        <p:txBody>
          <a:bodyPr/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“R-factor Gap” for macromolecules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2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2919413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57263" name="Group 15"/>
          <p:cNvGrpSpPr>
            <a:grpSpLocks/>
          </p:cNvGrpSpPr>
          <p:nvPr/>
        </p:nvGrpSpPr>
        <p:grpSpPr bwMode="auto">
          <a:xfrm>
            <a:off x="1887538" y="2852738"/>
            <a:ext cx="3981450" cy="2387600"/>
            <a:chOff x="1189" y="1797"/>
            <a:chExt cx="2508" cy="1504"/>
          </a:xfrm>
        </p:grpSpPr>
        <p:pic>
          <p:nvPicPr>
            <p:cNvPr id="7180" name="Picture 4" descr="IMA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8" y="1797"/>
              <a:ext cx="1509" cy="1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81" name="Group 5"/>
            <p:cNvGrpSpPr>
              <a:grpSpLocks/>
            </p:cNvGrpSpPr>
            <p:nvPr/>
          </p:nvGrpSpPr>
          <p:grpSpPr bwMode="auto">
            <a:xfrm>
              <a:off x="1189" y="2413"/>
              <a:ext cx="984" cy="231"/>
              <a:chOff x="1649" y="3255"/>
              <a:chExt cx="984" cy="231"/>
            </a:xfrm>
          </p:grpSpPr>
          <p:sp>
            <p:nvSpPr>
              <p:cNvPr id="7182" name="Line 6"/>
              <p:cNvSpPr>
                <a:spLocks noChangeShapeType="1"/>
              </p:cNvSpPr>
              <p:nvPr/>
            </p:nvSpPr>
            <p:spPr bwMode="auto">
              <a:xfrm>
                <a:off x="1649" y="3371"/>
                <a:ext cx="984" cy="0"/>
              </a:xfrm>
              <a:prstGeom prst="line">
                <a:avLst/>
              </a:prstGeom>
              <a:noFill/>
              <a:ln w="304800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3" name="Text Box 7"/>
              <p:cNvSpPr txBox="1">
                <a:spLocks noChangeArrowheads="1"/>
              </p:cNvSpPr>
              <p:nvPr/>
            </p:nvSpPr>
            <p:spPr bwMode="auto">
              <a:xfrm>
                <a:off x="1690" y="3255"/>
                <a:ext cx="73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solidFill>
                      <a:schemeClr val="bg1"/>
                    </a:solidFill>
                  </a:rPr>
                  <a:t>MLFSOM</a:t>
                </a:r>
              </a:p>
            </p:txBody>
          </p:sp>
        </p:grpSp>
      </p:grpSp>
      <p:grpSp>
        <p:nvGrpSpPr>
          <p:cNvPr id="2357262" name="Group 14"/>
          <p:cNvGrpSpPr>
            <a:grpSpLocks/>
          </p:cNvGrpSpPr>
          <p:nvPr/>
        </p:nvGrpSpPr>
        <p:grpSpPr bwMode="auto">
          <a:xfrm>
            <a:off x="5868988" y="3246439"/>
            <a:ext cx="3275012" cy="1570038"/>
            <a:chOff x="3697" y="2045"/>
            <a:chExt cx="2063" cy="989"/>
          </a:xfrm>
        </p:grpSpPr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697" y="2413"/>
              <a:ext cx="894" cy="231"/>
              <a:chOff x="2414" y="3258"/>
              <a:chExt cx="1347" cy="231"/>
            </a:xfrm>
          </p:grpSpPr>
          <p:sp>
            <p:nvSpPr>
              <p:cNvPr id="7178" name="Line 9"/>
              <p:cNvSpPr>
                <a:spLocks noChangeShapeType="1"/>
              </p:cNvSpPr>
              <p:nvPr/>
            </p:nvSpPr>
            <p:spPr bwMode="auto">
              <a:xfrm>
                <a:off x="2414" y="3371"/>
                <a:ext cx="1347" cy="0"/>
              </a:xfrm>
              <a:prstGeom prst="line">
                <a:avLst/>
              </a:prstGeom>
              <a:noFill/>
              <a:ln w="304800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9" name="Text Box 10"/>
              <p:cNvSpPr txBox="1">
                <a:spLocks noChangeArrowheads="1"/>
              </p:cNvSpPr>
              <p:nvPr/>
            </p:nvSpPr>
            <p:spPr bwMode="auto">
              <a:xfrm>
                <a:off x="2611" y="3258"/>
                <a:ext cx="69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solidFill>
                      <a:schemeClr val="bg1"/>
                    </a:solidFill>
                    <a:latin typeface="Comic Sans MS" pitchFamily="66" charset="0"/>
                  </a:rPr>
                  <a:t>Elves</a:t>
                </a:r>
              </a:p>
            </p:txBody>
          </p:sp>
        </p:grpSp>
        <p:sp>
          <p:nvSpPr>
            <p:cNvPr id="7177" name="Text Box 11"/>
            <p:cNvSpPr txBox="1">
              <a:spLocks noChangeArrowheads="1"/>
            </p:cNvSpPr>
            <p:nvPr/>
          </p:nvSpPr>
          <p:spPr bwMode="auto">
            <a:xfrm>
              <a:off x="4624" y="2045"/>
              <a:ext cx="1136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dirty="0" err="1"/>
                <a:t>R</a:t>
              </a:r>
              <a:r>
                <a:rPr lang="en-US" altLang="en-US" sz="2400" baseline="-25000" dirty="0" err="1"/>
                <a:t>merge</a:t>
              </a:r>
              <a:r>
                <a:rPr lang="en-US" altLang="en-US" sz="2400" dirty="0"/>
                <a:t> = 6%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2400" dirty="0" err="1" smtClean="0"/>
                <a:t>R</a:t>
              </a:r>
              <a:r>
                <a:rPr lang="en-US" altLang="en-US" sz="2400" baseline="-25000" dirty="0" err="1" smtClean="0"/>
                <a:t>work</a:t>
              </a:r>
              <a:r>
                <a:rPr lang="en-US" altLang="en-US" sz="2400" dirty="0" smtClean="0"/>
                <a:t> </a:t>
              </a:r>
              <a:r>
                <a:rPr lang="en-US" altLang="en-US" sz="2400" dirty="0"/>
                <a:t>= 17%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2400" dirty="0" err="1"/>
                <a:t>R</a:t>
              </a:r>
              <a:r>
                <a:rPr lang="en-US" altLang="en-US" sz="2400" baseline="-25000" dirty="0" err="1"/>
                <a:t>free</a:t>
              </a:r>
              <a:r>
                <a:rPr lang="en-US" altLang="en-US" sz="2400" dirty="0"/>
                <a:t> = 20%</a:t>
              </a:r>
            </a:p>
          </p:txBody>
        </p:sp>
      </p:grpSp>
      <p:sp>
        <p:nvSpPr>
          <p:cNvPr id="7174" name="Text Box 12"/>
          <p:cNvSpPr txBox="1">
            <a:spLocks noChangeArrowheads="1"/>
          </p:cNvSpPr>
          <p:nvPr/>
        </p:nvSpPr>
        <p:spPr bwMode="auto">
          <a:xfrm>
            <a:off x="2228850" y="1600200"/>
            <a:ext cx="4684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multi-conformer PDB file</a:t>
            </a:r>
          </a:p>
        </p:txBody>
      </p:sp>
      <p:sp>
        <p:nvSpPr>
          <p:cNvPr id="7175" name="Text Box 13"/>
          <p:cNvSpPr txBox="1">
            <a:spLocks noChangeArrowheads="1"/>
          </p:cNvSpPr>
          <p:nvPr/>
        </p:nvSpPr>
        <p:spPr bwMode="auto">
          <a:xfrm>
            <a:off x="663575" y="4979988"/>
            <a:ext cx="86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1H87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493949"/>
          </a:xfrm>
        </p:spPr>
        <p:txBody>
          <a:bodyPr/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“R-factor Gap” for macromolecules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69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2919413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2852738"/>
            <a:ext cx="2395538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7" name="Group 5"/>
          <p:cNvGrpSpPr>
            <a:grpSpLocks/>
          </p:cNvGrpSpPr>
          <p:nvPr/>
        </p:nvGrpSpPr>
        <p:grpSpPr bwMode="auto">
          <a:xfrm>
            <a:off x="1887538" y="3830638"/>
            <a:ext cx="1562100" cy="366712"/>
            <a:chOff x="1649" y="3255"/>
            <a:chExt cx="984" cy="231"/>
          </a:xfrm>
        </p:grpSpPr>
        <p:sp>
          <p:nvSpPr>
            <p:cNvPr id="8205" name="Line 6"/>
            <p:cNvSpPr>
              <a:spLocks noChangeShapeType="1"/>
            </p:cNvSpPr>
            <p:nvPr/>
          </p:nvSpPr>
          <p:spPr bwMode="auto">
            <a:xfrm>
              <a:off x="1649" y="3371"/>
              <a:ext cx="984" cy="0"/>
            </a:xfrm>
            <a:prstGeom prst="line">
              <a:avLst/>
            </a:prstGeom>
            <a:noFill/>
            <a:ln w="3048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06" name="Text Box 7"/>
            <p:cNvSpPr txBox="1">
              <a:spLocks noChangeArrowheads="1"/>
            </p:cNvSpPr>
            <p:nvPr/>
          </p:nvSpPr>
          <p:spPr bwMode="auto">
            <a:xfrm>
              <a:off x="1690" y="3255"/>
              <a:ext cx="7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bg1"/>
                  </a:solidFill>
                  <a:cs typeface="Arial" panose="020B0604020202020204" pitchFamily="34" charset="0"/>
                </a:rPr>
                <a:t>MLFSOM</a:t>
              </a:r>
            </a:p>
          </p:txBody>
        </p:sp>
      </p:grpSp>
      <p:grpSp>
        <p:nvGrpSpPr>
          <p:cNvPr id="8198" name="Group 8"/>
          <p:cNvGrpSpPr>
            <a:grpSpLocks/>
          </p:cNvGrpSpPr>
          <p:nvPr/>
        </p:nvGrpSpPr>
        <p:grpSpPr bwMode="auto">
          <a:xfrm>
            <a:off x="5868988" y="3830638"/>
            <a:ext cx="1419225" cy="369887"/>
            <a:chOff x="2414" y="3258"/>
            <a:chExt cx="1347" cy="233"/>
          </a:xfrm>
        </p:grpSpPr>
        <p:sp>
          <p:nvSpPr>
            <p:cNvPr id="8203" name="Line 9"/>
            <p:cNvSpPr>
              <a:spLocks noChangeShapeType="1"/>
            </p:cNvSpPr>
            <p:nvPr/>
          </p:nvSpPr>
          <p:spPr bwMode="auto">
            <a:xfrm>
              <a:off x="2414" y="3371"/>
              <a:ext cx="1347" cy="0"/>
            </a:xfrm>
            <a:prstGeom prst="line">
              <a:avLst/>
            </a:prstGeom>
            <a:noFill/>
            <a:ln w="3048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04" name="Text Box 10"/>
            <p:cNvSpPr txBox="1">
              <a:spLocks noChangeArrowheads="1"/>
            </p:cNvSpPr>
            <p:nvPr/>
          </p:nvSpPr>
          <p:spPr bwMode="auto">
            <a:xfrm>
              <a:off x="2611" y="3258"/>
              <a:ext cx="7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bg1"/>
                  </a:solidFill>
                  <a:cs typeface="Arial" panose="020B0604020202020204" pitchFamily="34" charset="0"/>
                </a:rPr>
                <a:t>Elves</a:t>
              </a:r>
            </a:p>
          </p:txBody>
        </p:sp>
      </p:grpSp>
      <p:sp>
        <p:nvSpPr>
          <p:cNvPr id="8199" name="Text Box 11"/>
          <p:cNvSpPr txBox="1">
            <a:spLocks noChangeArrowheads="1"/>
          </p:cNvSpPr>
          <p:nvPr/>
        </p:nvSpPr>
        <p:spPr bwMode="auto">
          <a:xfrm>
            <a:off x="7340600" y="3246438"/>
            <a:ext cx="1803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cs typeface="Arial" panose="020B0604020202020204" pitchFamily="34" charset="0"/>
              </a:rPr>
              <a:t>R</a:t>
            </a:r>
            <a:r>
              <a:rPr lang="en-US" altLang="en-US" sz="2400" baseline="-25000" dirty="0" err="1">
                <a:cs typeface="Arial" panose="020B0604020202020204" pitchFamily="34" charset="0"/>
              </a:rPr>
              <a:t>merge</a:t>
            </a:r>
            <a:r>
              <a:rPr lang="en-US" altLang="en-US" sz="2400" dirty="0">
                <a:cs typeface="Arial" panose="020B0604020202020204" pitchFamily="34" charset="0"/>
              </a:rPr>
              <a:t> = 6%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 err="1" smtClean="0">
                <a:cs typeface="Arial" panose="020B0604020202020204" pitchFamily="34" charset="0"/>
              </a:rPr>
              <a:t>R</a:t>
            </a:r>
            <a:r>
              <a:rPr lang="en-US" altLang="en-US" sz="2400" baseline="-25000" dirty="0" err="1" smtClean="0">
                <a:cs typeface="Arial" panose="020B0604020202020204" pitchFamily="34" charset="0"/>
              </a:rPr>
              <a:t>work</a:t>
            </a:r>
            <a:r>
              <a:rPr lang="en-US" altLang="en-US" sz="2400" dirty="0" smtClean="0">
                <a:cs typeface="Arial" panose="020B0604020202020204" pitchFamily="34" charset="0"/>
              </a:rPr>
              <a:t> </a:t>
            </a:r>
            <a:r>
              <a:rPr lang="en-US" altLang="en-US" sz="2400" dirty="0">
                <a:cs typeface="Arial" panose="020B0604020202020204" pitchFamily="34" charset="0"/>
              </a:rPr>
              <a:t>= 7%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cs typeface="Arial" panose="020B0604020202020204" pitchFamily="34" charset="0"/>
              </a:rPr>
              <a:t>R</a:t>
            </a:r>
            <a:r>
              <a:rPr lang="en-US" altLang="en-US" sz="2400" baseline="-25000" dirty="0" err="1">
                <a:cs typeface="Arial" panose="020B0604020202020204" pitchFamily="34" charset="0"/>
              </a:rPr>
              <a:t>free</a:t>
            </a:r>
            <a:r>
              <a:rPr lang="en-US" altLang="en-US" sz="2400" dirty="0">
                <a:cs typeface="Arial" panose="020B0604020202020204" pitchFamily="34" charset="0"/>
              </a:rPr>
              <a:t> = 8%</a:t>
            </a:r>
          </a:p>
        </p:txBody>
      </p:sp>
      <p:sp>
        <p:nvSpPr>
          <p:cNvPr id="8200" name="Text Box 12"/>
          <p:cNvSpPr txBox="1">
            <a:spLocks noChangeArrowheads="1"/>
          </p:cNvSpPr>
          <p:nvPr/>
        </p:nvSpPr>
        <p:spPr bwMode="auto">
          <a:xfrm>
            <a:off x="2228850" y="1600200"/>
            <a:ext cx="4684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cs typeface="Arial" panose="020B0604020202020204" pitchFamily="34" charset="0"/>
              </a:rPr>
              <a:t>multi-conformer PDB file</a:t>
            </a:r>
          </a:p>
        </p:txBody>
      </p:sp>
      <p:sp>
        <p:nvSpPr>
          <p:cNvPr id="8201" name="Text Box 13"/>
          <p:cNvSpPr txBox="1">
            <a:spLocks noChangeArrowheads="1"/>
          </p:cNvSpPr>
          <p:nvPr/>
        </p:nvSpPr>
        <p:spPr bwMode="auto">
          <a:xfrm>
            <a:off x="663575" y="4979988"/>
            <a:ext cx="1766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cs typeface="Arial" panose="020B0604020202020204" pitchFamily="34" charset="0"/>
              </a:rPr>
              <a:t>1H87</a:t>
            </a:r>
          </a:p>
        </p:txBody>
      </p:sp>
      <p:sp>
        <p:nvSpPr>
          <p:cNvPr id="8202" name="Freeform 14"/>
          <p:cNvSpPr>
            <a:spLocks/>
          </p:cNvSpPr>
          <p:nvPr/>
        </p:nvSpPr>
        <p:spPr bwMode="auto">
          <a:xfrm>
            <a:off x="1255713" y="4991100"/>
            <a:ext cx="6137275" cy="1544638"/>
          </a:xfrm>
          <a:custGeom>
            <a:avLst/>
            <a:gdLst>
              <a:gd name="T0" fmla="*/ 0 w 3866"/>
              <a:gd name="T1" fmla="*/ 339725 h 973"/>
              <a:gd name="T2" fmla="*/ 3625850 w 3866"/>
              <a:gd name="T3" fmla="*/ 1487488 h 973"/>
              <a:gd name="T4" fmla="*/ 6137275 w 3866"/>
              <a:gd name="T5" fmla="*/ 0 h 97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66" h="973">
                <a:moveTo>
                  <a:pt x="0" y="214"/>
                </a:moveTo>
                <a:cubicBezTo>
                  <a:pt x="820" y="593"/>
                  <a:pt x="1640" y="973"/>
                  <a:pt x="2284" y="937"/>
                </a:cubicBezTo>
                <a:cubicBezTo>
                  <a:pt x="2928" y="901"/>
                  <a:pt x="3397" y="450"/>
                  <a:pt x="386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493949"/>
          </a:xfrm>
        </p:spPr>
        <p:txBody>
          <a:bodyPr/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“R-factor Gap” for macromolecules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9292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486" y="1683657"/>
            <a:ext cx="7685313" cy="4442506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MX data quality is not limiting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Hypotheses: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Hidden systematic error?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Model-building problem?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Representation problem?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493949"/>
          </a:xfrm>
        </p:spPr>
        <p:txBody>
          <a:bodyPr/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“R-factor Gap” for macromolecules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33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4" r="12502" b="5148"/>
          <a:stretch>
            <a:fillRect/>
          </a:stretch>
        </p:blipFill>
        <p:spPr bwMode="auto">
          <a:xfrm>
            <a:off x="1692275" y="336550"/>
            <a:ext cx="7451725" cy="652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Molecular Dynamics Simulation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3050" y="3467100"/>
            <a:ext cx="248126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cs typeface="Arial" pitchFamily="34" charset="0"/>
              </a:rPr>
              <a:t>1aho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Scorpion toxin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0.96 Å resolution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64 residues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Solvent: H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2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0 + acetate</a:t>
            </a:r>
          </a:p>
        </p:txBody>
      </p:sp>
      <p:sp>
        <p:nvSpPr>
          <p:cNvPr id="41989" name="Rectangle 2"/>
          <p:cNvSpPr>
            <a:spLocks noChangeArrowheads="1"/>
          </p:cNvSpPr>
          <p:nvPr/>
        </p:nvSpPr>
        <p:spPr bwMode="auto">
          <a:xfrm>
            <a:off x="3084513" y="6472238"/>
            <a:ext cx="6059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Cerutti </a:t>
            </a:r>
            <a:r>
              <a:rPr lang="en-US" altLang="en-US" sz="1800" i="1">
                <a:solidFill>
                  <a:srgbClr val="000000"/>
                </a:solidFill>
                <a:cs typeface="Arial" pitchFamily="34" charset="0"/>
              </a:rPr>
              <a:t>et al.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 (2010).</a:t>
            </a:r>
            <a:r>
              <a:rPr lang="en-US" altLang="en-US" sz="1800" i="1">
                <a:solidFill>
                  <a:srgbClr val="000000"/>
                </a:solidFill>
                <a:cs typeface="Arial" pitchFamily="34" charset="0"/>
              </a:rPr>
              <a:t>J. Phys. Chem. B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800" b="1">
                <a:solidFill>
                  <a:srgbClr val="000000"/>
                </a:solidFill>
                <a:cs typeface="Arial" pitchFamily="34" charset="0"/>
              </a:rPr>
              <a:t>114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, 12811-12824. </a:t>
            </a:r>
          </a:p>
        </p:txBody>
      </p:sp>
      <p:sp>
        <p:nvSpPr>
          <p:cNvPr id="41990" name="TextBox 3"/>
          <p:cNvSpPr txBox="1">
            <a:spLocks noChangeArrowheads="1"/>
          </p:cNvSpPr>
          <p:nvPr/>
        </p:nvSpPr>
        <p:spPr bwMode="auto">
          <a:xfrm>
            <a:off x="239713" y="1323975"/>
            <a:ext cx="2514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using 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real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crystal’s lattice</a:t>
            </a:r>
          </a:p>
        </p:txBody>
      </p:sp>
    </p:spTree>
    <p:extLst>
      <p:ext uri="{BB962C8B-B14F-4D97-AF65-F5344CB8AC3E}">
        <p14:creationId xmlns:p14="http://schemas.microsoft.com/office/powerpoint/2010/main" val="114908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MD simulation:  30 conformers from 24,000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489700"/>
            <a:ext cx="60594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000000"/>
                </a:solidFill>
                <a:cs typeface="Arial" pitchFamily="34" charset="0"/>
              </a:rPr>
              <a:t>Cerutti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800" i="1" dirty="0">
                <a:solidFill>
                  <a:srgbClr val="000000"/>
                </a:solidFill>
                <a:cs typeface="Arial" pitchFamily="34" charset="0"/>
              </a:rPr>
              <a:t>et al.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(2010).</a:t>
            </a:r>
            <a:r>
              <a:rPr lang="en-US" altLang="en-US" sz="1800" i="1" dirty="0">
                <a:solidFill>
                  <a:srgbClr val="000000"/>
                </a:solidFill>
                <a:cs typeface="Arial" pitchFamily="34" charset="0"/>
              </a:rPr>
              <a:t>J. Phys. Chem. B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800" b="1" dirty="0">
                <a:solidFill>
                  <a:srgbClr val="000000"/>
                </a:solidFill>
                <a:cs typeface="Arial" pitchFamily="34" charset="0"/>
              </a:rPr>
              <a:t>114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, 12811-12824. </a:t>
            </a:r>
          </a:p>
        </p:txBody>
      </p:sp>
    </p:spTree>
    <p:extLst>
      <p:ext uri="{BB962C8B-B14F-4D97-AF65-F5344CB8AC3E}">
        <p14:creationId xmlns:p14="http://schemas.microsoft.com/office/powerpoint/2010/main" val="36823212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Electron density from 24,000 conformers</a:t>
            </a:r>
          </a:p>
        </p:txBody>
      </p:sp>
      <p:pic>
        <p:nvPicPr>
          <p:cNvPr id="4403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1802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Electron density from 24,000 conformers</a:t>
            </a:r>
          </a:p>
        </p:txBody>
      </p:sp>
      <p:pic>
        <p:nvPicPr>
          <p:cNvPr id="7782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6500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247650" y="1398588"/>
            <a:ext cx="2286000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chemeClr val="tx1"/>
                </a:solidFill>
              </a:rPr>
              <a:t>Molecular Dynamics vs </a:t>
            </a:r>
            <a:r>
              <a:rPr lang="en-US" altLang="en-US" sz="4000" dirty="0" smtClean="0">
                <a:solidFill>
                  <a:schemeClr val="tx1"/>
                </a:solidFill>
              </a:rPr>
              <a:t>X-rays</a:t>
            </a:r>
            <a:endParaRPr lang="en-US" altLang="en-US" sz="4000" dirty="0" smtClean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436938" y="3668713"/>
            <a:ext cx="1030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  <a:cs typeface="Arial" pitchFamily="34" charset="0"/>
              </a:rPr>
              <a:t>sim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952875" y="2998788"/>
            <a:ext cx="0" cy="6731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8" name="Group 57"/>
          <p:cNvGrpSpPr>
            <a:grpSpLocks/>
          </p:cNvGrpSpPr>
          <p:nvPr/>
        </p:nvGrpSpPr>
        <p:grpSpPr bwMode="auto">
          <a:xfrm>
            <a:off x="1393825" y="4697413"/>
            <a:ext cx="2559050" cy="409575"/>
            <a:chOff x="1393787" y="4697100"/>
            <a:chExt cx="2558549" cy="409432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3952336" y="4697100"/>
              <a:ext cx="0" cy="409432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1393787" y="4900229"/>
              <a:ext cx="2558549" cy="0"/>
            </a:xfrm>
            <a:prstGeom prst="straightConnector1">
              <a:avLst/>
            </a:prstGeom>
            <a:ln w="25400">
              <a:headEnd type="arrow" w="lg" len="med"/>
              <a:tailEnd type="arrow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393787" y="4697100"/>
              <a:ext cx="0" cy="409432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846138" y="3668713"/>
            <a:ext cx="1106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  <a:cs typeface="Arial" pitchFamily="34" charset="0"/>
              </a:rPr>
              <a:t>calc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1953078" y="4503738"/>
            <a:ext cx="1515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 smtClean="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1800" baseline="-25000" dirty="0" err="1" smtClean="0">
                <a:solidFill>
                  <a:srgbClr val="000000"/>
                </a:solidFill>
                <a:cs typeface="Arial" pitchFamily="34" charset="0"/>
              </a:rPr>
              <a:t>work</a:t>
            </a:r>
            <a:r>
              <a:rPr lang="en-US" altLang="en-US" sz="18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800" dirty="0" smtClean="0">
                <a:solidFill>
                  <a:srgbClr val="000000"/>
                </a:solidFill>
                <a:cs typeface="Arial" pitchFamily="34" charset="0"/>
              </a:rPr>
              <a:t>= 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0.137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249238" y="3235325"/>
            <a:ext cx="232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refined_vs_Fsim.pdb</a:t>
            </a:r>
          </a:p>
        </p:txBody>
      </p:sp>
      <p:sp>
        <p:nvSpPr>
          <p:cNvPr id="46090" name="TextBox 54"/>
          <p:cNvSpPr txBox="1">
            <a:spLocks noChangeArrowheads="1"/>
          </p:cNvSpPr>
          <p:nvPr/>
        </p:nvSpPr>
        <p:spPr bwMode="auto">
          <a:xfrm>
            <a:off x="1504950" y="769938"/>
            <a:ext cx="6134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1aho 64-residue scorpion toxin in water to 1.0 Å resolution</a:t>
            </a:r>
          </a:p>
        </p:txBody>
      </p:sp>
      <p:cxnSp>
        <p:nvCxnSpPr>
          <p:cNvPr id="59" name="Straight Arrow Connector 58"/>
          <p:cNvCxnSpPr/>
          <p:nvPr/>
        </p:nvCxnSpPr>
        <p:spPr>
          <a:xfrm flipH="1" flipV="1">
            <a:off x="2562225" y="3151188"/>
            <a:ext cx="874713" cy="5207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6092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1387475"/>
            <a:ext cx="2295525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15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9" grpId="0"/>
      <p:bldP spid="48" grpId="0"/>
      <p:bldP spid="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287" y="274638"/>
            <a:ext cx="8621484" cy="1143000"/>
          </a:xfrm>
        </p:spPr>
        <p:txBody>
          <a:bodyPr/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Crystallographer’s view on “models”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570" y="1527630"/>
            <a:ext cx="8541657" cy="5134428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resolution?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R factor?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observations/parameters?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“phase bias”?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“model bias”?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“fitting noise”?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32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247650" y="1398588"/>
            <a:ext cx="2286000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tx1"/>
                </a:solidFill>
              </a:rPr>
              <a:t>Molecular Dynamics vs X-rays</a:t>
            </a:r>
            <a:endParaRPr lang="en-US" altLang="en-US" sz="4000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275388" y="3668713"/>
            <a:ext cx="1050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  <a:cs typeface="Arial" pitchFamily="34" charset="0"/>
              </a:rPr>
              <a:t>obs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303963" y="3238500"/>
            <a:ext cx="992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1aho.cif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699375" y="3238500"/>
            <a:ext cx="1146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1aho.pdb</a:t>
            </a:r>
          </a:p>
        </p:txBody>
      </p:sp>
      <p:sp>
        <p:nvSpPr>
          <p:cNvPr id="47111" name="TextBox 11"/>
          <p:cNvSpPr txBox="1">
            <a:spLocks noChangeArrowheads="1"/>
          </p:cNvSpPr>
          <p:nvPr/>
        </p:nvSpPr>
        <p:spPr bwMode="auto">
          <a:xfrm>
            <a:off x="3436938" y="3668713"/>
            <a:ext cx="1030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  <a:cs typeface="Arial" pitchFamily="34" charset="0"/>
              </a:rPr>
              <a:t>sim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952875" y="2998788"/>
            <a:ext cx="0" cy="6731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952875" y="4902200"/>
            <a:ext cx="2847975" cy="0"/>
          </a:xfrm>
          <a:prstGeom prst="straightConnector1">
            <a:avLst/>
          </a:prstGeom>
          <a:ln w="25400">
            <a:headEnd type="arrow" w="lg" len="med"/>
            <a:tailEnd type="arrow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6" name="Group 55"/>
          <p:cNvGrpSpPr>
            <a:grpSpLocks/>
          </p:cNvGrpSpPr>
          <p:nvPr/>
        </p:nvGrpSpPr>
        <p:grpSpPr bwMode="auto">
          <a:xfrm>
            <a:off x="6800850" y="4697413"/>
            <a:ext cx="1487488" cy="409575"/>
            <a:chOff x="6800376" y="4697100"/>
            <a:chExt cx="1487955" cy="40943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8288331" y="4697100"/>
              <a:ext cx="0" cy="409432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800376" y="4697100"/>
              <a:ext cx="0" cy="409432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6800376" y="4901816"/>
              <a:ext cx="1472075" cy="0"/>
            </a:xfrm>
            <a:prstGeom prst="straightConnector1">
              <a:avLst/>
            </a:prstGeom>
            <a:ln w="25400">
              <a:headEnd type="arrow" w="lg" len="med"/>
              <a:tailEnd type="arrow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115" name="Group 57"/>
          <p:cNvGrpSpPr>
            <a:grpSpLocks/>
          </p:cNvGrpSpPr>
          <p:nvPr/>
        </p:nvGrpSpPr>
        <p:grpSpPr bwMode="auto">
          <a:xfrm>
            <a:off x="1393825" y="4697413"/>
            <a:ext cx="2559050" cy="409575"/>
            <a:chOff x="1393787" y="4697100"/>
            <a:chExt cx="2558549" cy="409432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3952336" y="4697100"/>
              <a:ext cx="0" cy="409432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1393787" y="4900229"/>
              <a:ext cx="2558549" cy="0"/>
            </a:xfrm>
            <a:prstGeom prst="straightConnector1">
              <a:avLst/>
            </a:prstGeom>
            <a:ln w="25400">
              <a:headEnd type="arrow" w="lg" len="med"/>
              <a:tailEnd type="arrow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393787" y="4697100"/>
              <a:ext cx="0" cy="409432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7675563" y="3668713"/>
            <a:ext cx="1106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  <a:cs typeface="Arial" pitchFamily="34" charset="0"/>
              </a:rPr>
              <a:t>calc</a:t>
            </a:r>
          </a:p>
        </p:txBody>
      </p:sp>
      <p:sp>
        <p:nvSpPr>
          <p:cNvPr id="47117" name="TextBox 38"/>
          <p:cNvSpPr txBox="1">
            <a:spLocks noChangeArrowheads="1"/>
          </p:cNvSpPr>
          <p:nvPr/>
        </p:nvSpPr>
        <p:spPr bwMode="auto">
          <a:xfrm>
            <a:off x="846138" y="3668713"/>
            <a:ext cx="1106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  <a:cs typeface="Arial" pitchFamily="34" charset="0"/>
              </a:rPr>
              <a:t>calc</a:t>
            </a:r>
          </a:p>
        </p:txBody>
      </p:sp>
      <p:sp>
        <p:nvSpPr>
          <p:cNvPr id="47118" name="Rectangle 47"/>
          <p:cNvSpPr>
            <a:spLocks noChangeArrowheads="1"/>
          </p:cNvSpPr>
          <p:nvPr/>
        </p:nvSpPr>
        <p:spPr bwMode="auto">
          <a:xfrm>
            <a:off x="1953078" y="4503738"/>
            <a:ext cx="1515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 smtClean="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1800" baseline="-25000" dirty="0" err="1" smtClean="0">
                <a:solidFill>
                  <a:srgbClr val="000000"/>
                </a:solidFill>
                <a:cs typeface="Arial" pitchFamily="34" charset="0"/>
              </a:rPr>
              <a:t>work</a:t>
            </a:r>
            <a:r>
              <a:rPr lang="en-US" altLang="en-US" sz="18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800" dirty="0" smtClean="0">
                <a:solidFill>
                  <a:srgbClr val="000000"/>
                </a:solidFill>
                <a:cs typeface="Arial" pitchFamily="34" charset="0"/>
              </a:rPr>
              <a:t>= 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0.137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6787637" y="4511675"/>
            <a:ext cx="14980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 smtClean="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1800" baseline="-25000" dirty="0" err="1" smtClean="0">
                <a:solidFill>
                  <a:srgbClr val="000000"/>
                </a:solidFill>
                <a:cs typeface="Arial" pitchFamily="34" charset="0"/>
              </a:rPr>
              <a:t>work</a:t>
            </a:r>
            <a:r>
              <a:rPr lang="en-US" altLang="en-US" sz="18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800" dirty="0" smtClean="0">
                <a:solidFill>
                  <a:srgbClr val="000000"/>
                </a:solidFill>
                <a:cs typeface="Arial" pitchFamily="34" charset="0"/>
              </a:rPr>
              <a:t>= 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0.116</a:t>
            </a: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391025" y="4376738"/>
            <a:ext cx="2065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800" baseline="-25000">
                <a:solidFill>
                  <a:srgbClr val="000000"/>
                </a:solidFill>
                <a:cs typeface="Arial" pitchFamily="34" charset="0"/>
              </a:rPr>
              <a:t>free</a:t>
            </a: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 =  0.69</a:t>
            </a:r>
          </a:p>
        </p:txBody>
      </p:sp>
      <p:sp>
        <p:nvSpPr>
          <p:cNvPr id="47121" name="TextBox 49"/>
          <p:cNvSpPr txBox="1">
            <a:spLocks noChangeArrowheads="1"/>
          </p:cNvSpPr>
          <p:nvPr/>
        </p:nvSpPr>
        <p:spPr bwMode="auto">
          <a:xfrm>
            <a:off x="249238" y="3235325"/>
            <a:ext cx="232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refined_vs_Fsim.pdb</a:t>
            </a:r>
          </a:p>
        </p:txBody>
      </p:sp>
      <p:grpSp>
        <p:nvGrpSpPr>
          <p:cNvPr id="64" name="Group 63"/>
          <p:cNvGrpSpPr>
            <a:grpSpLocks/>
          </p:cNvGrpSpPr>
          <p:nvPr/>
        </p:nvGrpSpPr>
        <p:grpSpPr bwMode="auto">
          <a:xfrm>
            <a:off x="365125" y="3603625"/>
            <a:ext cx="8548688" cy="2822575"/>
            <a:chOff x="364715" y="3603003"/>
            <a:chExt cx="8549575" cy="2822575"/>
          </a:xfrm>
        </p:grpSpPr>
        <p:sp>
          <p:nvSpPr>
            <p:cNvPr id="51" name="Freeform 50"/>
            <p:cNvSpPr/>
            <p:nvPr/>
          </p:nvSpPr>
          <p:spPr>
            <a:xfrm>
              <a:off x="364715" y="3644278"/>
              <a:ext cx="3907243" cy="2366963"/>
            </a:xfrm>
            <a:custGeom>
              <a:avLst/>
              <a:gdLst>
                <a:gd name="connsiteX0" fmla="*/ 495094 w 4057160"/>
                <a:gd name="connsiteY0" fmla="*/ 0 h 2462162"/>
                <a:gd name="connsiteX1" fmla="*/ 3775 w 4057160"/>
                <a:gd name="connsiteY1" fmla="*/ 1119116 h 2462162"/>
                <a:gd name="connsiteX2" fmla="*/ 727106 w 4057160"/>
                <a:gd name="connsiteY2" fmla="*/ 2279176 h 2462162"/>
                <a:gd name="connsiteX3" fmla="*/ 4057160 w 4057160"/>
                <a:gd name="connsiteY3" fmla="*/ 2442949 h 2462162"/>
                <a:gd name="connsiteX0" fmla="*/ 495094 w 4144637"/>
                <a:gd name="connsiteY0" fmla="*/ 0 h 2307688"/>
                <a:gd name="connsiteX1" fmla="*/ 3775 w 4144637"/>
                <a:gd name="connsiteY1" fmla="*/ 1119116 h 2307688"/>
                <a:gd name="connsiteX2" fmla="*/ 727106 w 4144637"/>
                <a:gd name="connsiteY2" fmla="*/ 2279176 h 2307688"/>
                <a:gd name="connsiteX3" fmla="*/ 4144637 w 4144637"/>
                <a:gd name="connsiteY3" fmla="*/ 1965277 h 2307688"/>
                <a:gd name="connsiteX0" fmla="*/ 495094 w 4173797"/>
                <a:gd name="connsiteY0" fmla="*/ 0 h 2366920"/>
                <a:gd name="connsiteX1" fmla="*/ 3775 w 4173797"/>
                <a:gd name="connsiteY1" fmla="*/ 1119116 h 2366920"/>
                <a:gd name="connsiteX2" fmla="*/ 727106 w 4173797"/>
                <a:gd name="connsiteY2" fmla="*/ 2279176 h 2366920"/>
                <a:gd name="connsiteX3" fmla="*/ 4173797 w 4173797"/>
                <a:gd name="connsiteY3" fmla="*/ 2265528 h 2366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73797" h="2366920">
                  <a:moveTo>
                    <a:pt x="495094" y="0"/>
                  </a:moveTo>
                  <a:cubicBezTo>
                    <a:pt x="230100" y="369626"/>
                    <a:pt x="-34894" y="739253"/>
                    <a:pt x="3775" y="1119116"/>
                  </a:cubicBezTo>
                  <a:cubicBezTo>
                    <a:pt x="42444" y="1498979"/>
                    <a:pt x="32102" y="2088107"/>
                    <a:pt x="727106" y="2279176"/>
                  </a:cubicBezTo>
                  <a:cubicBezTo>
                    <a:pt x="1422110" y="2470245"/>
                    <a:pt x="2846552" y="2293961"/>
                    <a:pt x="4173797" y="2265528"/>
                  </a:cubicBezTo>
                </a:path>
              </a:pathLst>
            </a:custGeom>
            <a:ln w="25400">
              <a:tailEnd type="stealth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6358150" y="3603003"/>
              <a:ext cx="2556140" cy="2354263"/>
            </a:xfrm>
            <a:custGeom>
              <a:avLst/>
              <a:gdLst>
                <a:gd name="connsiteX0" fmla="*/ 2497540 w 2841037"/>
                <a:gd name="connsiteY0" fmla="*/ 0 h 2497541"/>
                <a:gd name="connsiteX1" fmla="*/ 2838734 w 2841037"/>
                <a:gd name="connsiteY1" fmla="*/ 1269242 h 2497541"/>
                <a:gd name="connsiteX2" fmla="*/ 2347415 w 2841037"/>
                <a:gd name="connsiteY2" fmla="*/ 2292824 h 2497541"/>
                <a:gd name="connsiteX3" fmla="*/ 0 w 2841037"/>
                <a:gd name="connsiteY3" fmla="*/ 2497541 h 2497541"/>
                <a:gd name="connsiteX0" fmla="*/ 2559555 w 2903052"/>
                <a:gd name="connsiteY0" fmla="*/ 0 h 2312269"/>
                <a:gd name="connsiteX1" fmla="*/ 2900749 w 2903052"/>
                <a:gd name="connsiteY1" fmla="*/ 1269242 h 2312269"/>
                <a:gd name="connsiteX2" fmla="*/ 2409430 w 2903052"/>
                <a:gd name="connsiteY2" fmla="*/ 2292824 h 2312269"/>
                <a:gd name="connsiteX3" fmla="*/ 0 w 2903052"/>
                <a:gd name="connsiteY3" fmla="*/ 1966462 h 2312269"/>
                <a:gd name="connsiteX0" fmla="*/ 2559555 w 2903052"/>
                <a:gd name="connsiteY0" fmla="*/ 0 h 2349537"/>
                <a:gd name="connsiteX1" fmla="*/ 2900749 w 2903052"/>
                <a:gd name="connsiteY1" fmla="*/ 1269242 h 2349537"/>
                <a:gd name="connsiteX2" fmla="*/ 2409430 w 2903052"/>
                <a:gd name="connsiteY2" fmla="*/ 2292824 h 2349537"/>
                <a:gd name="connsiteX3" fmla="*/ 0 w 2903052"/>
                <a:gd name="connsiteY3" fmla="*/ 2225193 h 234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3052" h="2349537">
                  <a:moveTo>
                    <a:pt x="2559555" y="0"/>
                  </a:moveTo>
                  <a:cubicBezTo>
                    <a:pt x="2742662" y="443552"/>
                    <a:pt x="2925770" y="887105"/>
                    <a:pt x="2900749" y="1269242"/>
                  </a:cubicBezTo>
                  <a:cubicBezTo>
                    <a:pt x="2875728" y="1651379"/>
                    <a:pt x="2892888" y="2133499"/>
                    <a:pt x="2409430" y="2292824"/>
                  </a:cubicBezTo>
                  <a:cubicBezTo>
                    <a:pt x="1925972" y="2452149"/>
                    <a:pt x="937146" y="2225192"/>
                    <a:pt x="0" y="2225193"/>
                  </a:cubicBezTo>
                </a:path>
              </a:pathLst>
            </a:custGeom>
            <a:ln w="25400">
              <a:tailEnd type="stealth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131" name="TextBox 53"/>
            <p:cNvSpPr txBox="1">
              <a:spLocks noChangeArrowheads="1"/>
            </p:cNvSpPr>
            <p:nvPr/>
          </p:nvSpPr>
          <p:spPr bwMode="auto">
            <a:xfrm>
              <a:off x="4279406" y="6056246"/>
              <a:ext cx="20890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LSQ rmsd = 0.43Å</a:t>
              </a:r>
            </a:p>
          </p:txBody>
        </p:sp>
        <p:sp>
          <p:nvSpPr>
            <p:cNvPr id="47132" name="TextBox 56"/>
            <p:cNvSpPr txBox="1">
              <a:spLocks noChangeArrowheads="1"/>
            </p:cNvSpPr>
            <p:nvPr/>
          </p:nvSpPr>
          <p:spPr bwMode="auto">
            <a:xfrm>
              <a:off x="4536559" y="5640405"/>
              <a:ext cx="16273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rmsd = 1.05 Å</a:t>
              </a:r>
            </a:p>
          </p:txBody>
        </p:sp>
      </p:grpSp>
      <p:sp>
        <p:nvSpPr>
          <p:cNvPr id="47123" name="TextBox 54"/>
          <p:cNvSpPr txBox="1">
            <a:spLocks noChangeArrowheads="1"/>
          </p:cNvSpPr>
          <p:nvPr/>
        </p:nvSpPr>
        <p:spPr bwMode="auto">
          <a:xfrm>
            <a:off x="1504950" y="769938"/>
            <a:ext cx="6134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1aho 64-residue scorpion toxin in water to 1.0 Å resolution</a:t>
            </a:r>
          </a:p>
        </p:txBody>
      </p:sp>
      <p:cxnSp>
        <p:nvCxnSpPr>
          <p:cNvPr id="59" name="Straight Arrow Connector 58"/>
          <p:cNvCxnSpPr/>
          <p:nvPr/>
        </p:nvCxnSpPr>
        <p:spPr>
          <a:xfrm flipH="1" flipV="1">
            <a:off x="2562225" y="3151188"/>
            <a:ext cx="874713" cy="5207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4286250" y="5008563"/>
            <a:ext cx="2192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000" baseline="-25000">
                <a:solidFill>
                  <a:srgbClr val="000000"/>
                </a:solidFill>
                <a:cs typeface="Arial" pitchFamily="34" charset="0"/>
              </a:rPr>
              <a:t>free</a:t>
            </a:r>
            <a:r>
              <a:rPr lang="en-US" altLang="en-US" sz="2000">
                <a:solidFill>
                  <a:srgbClr val="000000"/>
                </a:solidFill>
                <a:cs typeface="Arial" pitchFamily="34" charset="0"/>
              </a:rPr>
              <a:t> = 0.48 to 4 Å</a:t>
            </a:r>
          </a:p>
        </p:txBody>
      </p:sp>
      <p:pic>
        <p:nvPicPr>
          <p:cNvPr id="47126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1387475"/>
            <a:ext cx="2295525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387475"/>
            <a:ext cx="2295525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4364038" y="4378325"/>
            <a:ext cx="1166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800" baseline="-25000">
                <a:solidFill>
                  <a:srgbClr val="000000"/>
                </a:solidFill>
                <a:cs typeface="Arial" pitchFamily="34" charset="0"/>
              </a:rPr>
              <a:t>free</a:t>
            </a: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 =</a:t>
            </a:r>
          </a:p>
        </p:txBody>
      </p:sp>
    </p:spTree>
    <p:extLst>
      <p:ext uri="{BB962C8B-B14F-4D97-AF65-F5344CB8AC3E}">
        <p14:creationId xmlns:p14="http://schemas.microsoft.com/office/powerpoint/2010/main" val="425680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38" grpId="0"/>
      <p:bldP spid="49" grpId="0"/>
      <p:bldP spid="52" grpId="0"/>
      <p:bldP spid="60" grpId="0"/>
      <p:bldP spid="66" grpId="0"/>
      <p:bldP spid="6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tx1"/>
                </a:solidFill>
              </a:rPr>
              <a:t>Molecular Dynamics vs X-rays</a:t>
            </a:r>
            <a:endParaRPr lang="en-US" altLang="en-US" sz="4000" dirty="0" smtClean="0">
              <a:solidFill>
                <a:schemeClr val="tx1"/>
              </a:solidFill>
            </a:endParaRPr>
          </a:p>
        </p:txBody>
      </p:sp>
      <p:pic>
        <p:nvPicPr>
          <p:cNvPr id="4813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4" t="5672" r="10344" b="5969"/>
          <a:stretch>
            <a:fillRect/>
          </a:stretch>
        </p:blipFill>
        <p:spPr bwMode="auto">
          <a:xfrm>
            <a:off x="2116138" y="928688"/>
            <a:ext cx="5772150" cy="555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 rot="1635581">
            <a:off x="4271963" y="3548063"/>
            <a:ext cx="382587" cy="73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8133" name="Rectangle 10"/>
          <p:cNvSpPr>
            <a:spLocks noChangeArrowheads="1"/>
          </p:cNvSpPr>
          <p:nvPr/>
        </p:nvSpPr>
        <p:spPr bwMode="auto">
          <a:xfrm>
            <a:off x="358775" y="2868613"/>
            <a:ext cx="13938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cs typeface="Arial" pitchFamily="34" charset="0"/>
              </a:rPr>
              <a:t>RMSD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cs typeface="Arial" pitchFamily="34" charset="0"/>
              </a:rPr>
              <a:t>1.05 Å</a:t>
            </a:r>
          </a:p>
        </p:txBody>
      </p:sp>
    </p:spTree>
    <p:extLst>
      <p:ext uri="{BB962C8B-B14F-4D97-AF65-F5344CB8AC3E}">
        <p14:creationId xmlns:p14="http://schemas.microsoft.com/office/powerpoint/2010/main" val="29594406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tx1"/>
                </a:solidFill>
              </a:rPr>
              <a:t>Molecular Dynamics vs X-rays</a:t>
            </a:r>
            <a:endParaRPr lang="en-US" altLang="en-US" sz="4000" dirty="0" smtClean="0">
              <a:solidFill>
                <a:schemeClr val="tx1"/>
              </a:solidFill>
            </a:endParaRPr>
          </a:p>
        </p:txBody>
      </p:sp>
      <p:pic>
        <p:nvPicPr>
          <p:cNvPr id="4915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6105" r="8221" b="5103"/>
          <a:stretch>
            <a:fillRect/>
          </a:stretch>
        </p:blipFill>
        <p:spPr bwMode="auto">
          <a:xfrm>
            <a:off x="1774825" y="955675"/>
            <a:ext cx="6291263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rot="1635581">
            <a:off x="4257675" y="3562350"/>
            <a:ext cx="382588" cy="73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358775" y="2868613"/>
            <a:ext cx="150653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cs typeface="Arial" pitchFamily="34" charset="0"/>
              </a:rPr>
              <a:t>RMSD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cs typeface="Arial" pitchFamily="34" charset="0"/>
              </a:rPr>
              <a:t>0.45 Å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cs typeface="Arial" pitchFamily="34" charset="0"/>
              </a:rPr>
              <a:t>aligned</a:t>
            </a:r>
          </a:p>
        </p:txBody>
      </p:sp>
    </p:spTree>
    <p:extLst>
      <p:ext uri="{BB962C8B-B14F-4D97-AF65-F5344CB8AC3E}">
        <p14:creationId xmlns:p14="http://schemas.microsoft.com/office/powerpoint/2010/main" val="33806064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850"/>
            <a:ext cx="9144000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chemeClr val="tx1"/>
                </a:solidFill>
              </a:rPr>
              <a:t>Molecular Dynamics vs </a:t>
            </a:r>
            <a:r>
              <a:rPr lang="en-US" altLang="en-US" sz="4000" dirty="0" smtClean="0">
                <a:solidFill>
                  <a:schemeClr val="tx1"/>
                </a:solidFill>
              </a:rPr>
              <a:t>X-rays</a:t>
            </a:r>
            <a:endParaRPr lang="en-US" altLang="en-US" sz="4000" dirty="0" smtClean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1635581">
            <a:off x="4257675" y="3562350"/>
            <a:ext cx="382588" cy="73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0181" name="TextBox 3"/>
          <p:cNvSpPr txBox="1">
            <a:spLocks noChangeArrowheads="1"/>
          </p:cNvSpPr>
          <p:nvPr/>
        </p:nvSpPr>
        <p:spPr bwMode="auto">
          <a:xfrm>
            <a:off x="0" y="5380038"/>
            <a:ext cx="3019425" cy="1477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cs typeface="Arial" pitchFamily="34" charset="0"/>
              </a:rPr>
              <a:t>Sodium acetate trihydrate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5 atoms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3 waters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0.9 Å resolution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C2/c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390775" y="5962650"/>
            <a:ext cx="2058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800" baseline="-25000">
                <a:solidFill>
                  <a:srgbClr val="000000"/>
                </a:solidFill>
                <a:cs typeface="Arial" pitchFamily="34" charset="0"/>
              </a:rPr>
              <a:t>vault</a:t>
            </a: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 = 0.03</a:t>
            </a:r>
          </a:p>
        </p:txBody>
      </p:sp>
    </p:spTree>
    <p:extLst>
      <p:ext uri="{BB962C8B-B14F-4D97-AF65-F5344CB8AC3E}">
        <p14:creationId xmlns:p14="http://schemas.microsoft.com/office/powerpoint/2010/main" val="4014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chemeClr val="tx1"/>
                </a:solidFill>
              </a:rPr>
              <a:t>Molecular Dynamics vs </a:t>
            </a:r>
            <a:r>
              <a:rPr lang="en-US" altLang="en-US" sz="4000" dirty="0" smtClean="0">
                <a:solidFill>
                  <a:schemeClr val="tx1"/>
                </a:solidFill>
              </a:rPr>
              <a:t>X-rays</a:t>
            </a:r>
            <a:endParaRPr lang="en-US" altLang="en-US" sz="4000" dirty="0" smtClean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1635581">
            <a:off x="4257675" y="3562350"/>
            <a:ext cx="382588" cy="73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120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0"/>
            <a:ext cx="9144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Box 6"/>
          <p:cNvSpPr txBox="1">
            <a:spLocks noChangeArrowheads="1"/>
          </p:cNvSpPr>
          <p:nvPr/>
        </p:nvSpPr>
        <p:spPr bwMode="auto">
          <a:xfrm>
            <a:off x="182563" y="2760663"/>
            <a:ext cx="178752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cs typeface="Arial" pitchFamily="34" charset="0"/>
              </a:rPr>
              <a:t>fav8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8 residues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4 waters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1.0 Å resolution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P1</a:t>
            </a:r>
          </a:p>
        </p:txBody>
      </p:sp>
    </p:spTree>
    <p:extLst>
      <p:ext uri="{BB962C8B-B14F-4D97-AF65-F5344CB8AC3E}">
        <p14:creationId xmlns:p14="http://schemas.microsoft.com/office/powerpoint/2010/main" val="296082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chemeClr val="tx1"/>
                </a:solidFill>
              </a:rPr>
              <a:t>Molecular Dynamics vs </a:t>
            </a:r>
            <a:r>
              <a:rPr lang="en-US" altLang="en-US" sz="4000" dirty="0" smtClean="0">
                <a:solidFill>
                  <a:schemeClr val="tx1"/>
                </a:solidFill>
              </a:rPr>
              <a:t>X-rays</a:t>
            </a:r>
            <a:endParaRPr lang="en-US" altLang="en-US" sz="4000" dirty="0" smtClean="0">
              <a:solidFill>
                <a:schemeClr val="tx1"/>
              </a:solidFill>
            </a:endParaRPr>
          </a:p>
        </p:txBody>
      </p:sp>
      <p:sp>
        <p:nvSpPr>
          <p:cNvPr id="52227" name="TextBox 3"/>
          <p:cNvSpPr txBox="1">
            <a:spLocks noChangeArrowheads="1"/>
          </p:cNvSpPr>
          <p:nvPr/>
        </p:nvSpPr>
        <p:spPr bwMode="auto">
          <a:xfrm>
            <a:off x="6275388" y="3668713"/>
            <a:ext cx="1050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  <a:cs typeface="Arial" pitchFamily="34" charset="0"/>
              </a:rPr>
              <a:t>obs</a:t>
            </a:r>
          </a:p>
        </p:txBody>
      </p:sp>
      <p:sp>
        <p:nvSpPr>
          <p:cNvPr id="52228" name="TextBox 4"/>
          <p:cNvSpPr txBox="1">
            <a:spLocks noChangeArrowheads="1"/>
          </p:cNvSpPr>
          <p:nvPr/>
        </p:nvSpPr>
        <p:spPr bwMode="auto">
          <a:xfrm>
            <a:off x="6303963" y="3238500"/>
            <a:ext cx="928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fav8.fcf</a:t>
            </a:r>
          </a:p>
        </p:txBody>
      </p:sp>
      <p:sp>
        <p:nvSpPr>
          <p:cNvPr id="52229" name="TextBox 7"/>
          <p:cNvSpPr txBox="1">
            <a:spLocks noChangeArrowheads="1"/>
          </p:cNvSpPr>
          <p:nvPr/>
        </p:nvSpPr>
        <p:spPr bwMode="auto">
          <a:xfrm>
            <a:off x="7794625" y="3238500"/>
            <a:ext cx="915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fav8.cif</a:t>
            </a:r>
          </a:p>
        </p:txBody>
      </p:sp>
      <p:sp>
        <p:nvSpPr>
          <p:cNvPr id="52230" name="TextBox 11"/>
          <p:cNvSpPr txBox="1">
            <a:spLocks noChangeArrowheads="1"/>
          </p:cNvSpPr>
          <p:nvPr/>
        </p:nvSpPr>
        <p:spPr bwMode="auto">
          <a:xfrm>
            <a:off x="3436938" y="3668713"/>
            <a:ext cx="1030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  <a:cs typeface="Arial" pitchFamily="34" charset="0"/>
              </a:rPr>
              <a:t>sim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952875" y="2998788"/>
            <a:ext cx="0" cy="6731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952875" y="4902200"/>
            <a:ext cx="2847975" cy="0"/>
          </a:xfrm>
          <a:prstGeom prst="straightConnector1">
            <a:avLst/>
          </a:prstGeom>
          <a:ln w="25400">
            <a:headEnd type="arrow" w="lg" len="med"/>
            <a:tailEnd type="arrow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52875" y="4697413"/>
            <a:ext cx="0" cy="40957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288338" y="4697413"/>
            <a:ext cx="0" cy="40957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00850" y="4697413"/>
            <a:ext cx="0" cy="40957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393825" y="4899025"/>
            <a:ext cx="2559050" cy="0"/>
          </a:xfrm>
          <a:prstGeom prst="straightConnector1">
            <a:avLst/>
          </a:prstGeom>
          <a:ln w="25400">
            <a:headEnd type="arrow" w="lg" len="med"/>
            <a:tailEnd type="arrow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800850" y="4902200"/>
            <a:ext cx="1471613" cy="0"/>
          </a:xfrm>
          <a:prstGeom prst="straightConnector1">
            <a:avLst/>
          </a:prstGeom>
          <a:ln w="25400">
            <a:headEnd type="arrow" w="lg" len="med"/>
            <a:tailEnd type="arrow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393825" y="4697413"/>
            <a:ext cx="0" cy="40957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239" name="TextBox 37"/>
          <p:cNvSpPr txBox="1">
            <a:spLocks noChangeArrowheads="1"/>
          </p:cNvSpPr>
          <p:nvPr/>
        </p:nvSpPr>
        <p:spPr bwMode="auto">
          <a:xfrm>
            <a:off x="7675563" y="3668713"/>
            <a:ext cx="1106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  <a:cs typeface="Arial" pitchFamily="34" charset="0"/>
              </a:rPr>
              <a:t>calc</a:t>
            </a:r>
          </a:p>
        </p:txBody>
      </p:sp>
      <p:sp>
        <p:nvSpPr>
          <p:cNvPr id="52240" name="TextBox 38"/>
          <p:cNvSpPr txBox="1">
            <a:spLocks noChangeArrowheads="1"/>
          </p:cNvSpPr>
          <p:nvPr/>
        </p:nvSpPr>
        <p:spPr bwMode="auto">
          <a:xfrm>
            <a:off x="846138" y="3668713"/>
            <a:ext cx="1106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  <a:cs typeface="Arial" pitchFamily="34" charset="0"/>
              </a:rPr>
              <a:t>calc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2017991" y="4503738"/>
            <a:ext cx="13869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 smtClean="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1800" baseline="-25000" dirty="0" err="1" smtClean="0">
                <a:solidFill>
                  <a:srgbClr val="000000"/>
                </a:solidFill>
                <a:cs typeface="Arial" pitchFamily="34" charset="0"/>
              </a:rPr>
              <a:t>work</a:t>
            </a:r>
            <a:r>
              <a:rPr lang="en-US" altLang="en-US" sz="18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800" dirty="0" smtClean="0">
                <a:solidFill>
                  <a:srgbClr val="000000"/>
                </a:solidFill>
                <a:cs typeface="Arial" pitchFamily="34" charset="0"/>
              </a:rPr>
              <a:t>= 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0.13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6843197" y="4511675"/>
            <a:ext cx="13869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 smtClean="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1800" baseline="-25000" dirty="0" err="1" smtClean="0">
                <a:solidFill>
                  <a:srgbClr val="000000"/>
                </a:solidFill>
                <a:cs typeface="Arial" pitchFamily="34" charset="0"/>
              </a:rPr>
              <a:t>work</a:t>
            </a:r>
            <a:r>
              <a:rPr lang="en-US" altLang="en-US" sz="18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800" dirty="0" smtClean="0">
                <a:solidFill>
                  <a:srgbClr val="000000"/>
                </a:solidFill>
                <a:cs typeface="Arial" pitchFamily="34" charset="0"/>
              </a:rPr>
              <a:t>= 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0.16</a:t>
            </a: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491038" y="4376738"/>
            <a:ext cx="1866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800" baseline="-25000">
                <a:solidFill>
                  <a:srgbClr val="000000"/>
                </a:solidFill>
                <a:cs typeface="Arial" pitchFamily="34" charset="0"/>
              </a:rPr>
              <a:t>free</a:t>
            </a: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= 0.23</a:t>
            </a:r>
          </a:p>
        </p:txBody>
      </p:sp>
      <p:sp>
        <p:nvSpPr>
          <p:cNvPr id="52244" name="TextBox 49"/>
          <p:cNvSpPr txBox="1">
            <a:spLocks noChangeArrowheads="1"/>
          </p:cNvSpPr>
          <p:nvPr/>
        </p:nvSpPr>
        <p:spPr bwMode="auto">
          <a:xfrm>
            <a:off x="249238" y="3235325"/>
            <a:ext cx="232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refined_vs_Fsim.pdb</a:t>
            </a: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365125" y="3603625"/>
            <a:ext cx="8548688" cy="2832100"/>
            <a:chOff x="364715" y="3603003"/>
            <a:chExt cx="8549575" cy="2832863"/>
          </a:xfrm>
        </p:grpSpPr>
        <p:sp>
          <p:nvSpPr>
            <p:cNvPr id="51" name="Freeform 50"/>
            <p:cNvSpPr/>
            <p:nvPr/>
          </p:nvSpPr>
          <p:spPr>
            <a:xfrm>
              <a:off x="364715" y="3644289"/>
              <a:ext cx="3907243" cy="2366012"/>
            </a:xfrm>
            <a:custGeom>
              <a:avLst/>
              <a:gdLst>
                <a:gd name="connsiteX0" fmla="*/ 495094 w 4057160"/>
                <a:gd name="connsiteY0" fmla="*/ 0 h 2462162"/>
                <a:gd name="connsiteX1" fmla="*/ 3775 w 4057160"/>
                <a:gd name="connsiteY1" fmla="*/ 1119116 h 2462162"/>
                <a:gd name="connsiteX2" fmla="*/ 727106 w 4057160"/>
                <a:gd name="connsiteY2" fmla="*/ 2279176 h 2462162"/>
                <a:gd name="connsiteX3" fmla="*/ 4057160 w 4057160"/>
                <a:gd name="connsiteY3" fmla="*/ 2442949 h 2462162"/>
                <a:gd name="connsiteX0" fmla="*/ 495094 w 4144637"/>
                <a:gd name="connsiteY0" fmla="*/ 0 h 2307688"/>
                <a:gd name="connsiteX1" fmla="*/ 3775 w 4144637"/>
                <a:gd name="connsiteY1" fmla="*/ 1119116 h 2307688"/>
                <a:gd name="connsiteX2" fmla="*/ 727106 w 4144637"/>
                <a:gd name="connsiteY2" fmla="*/ 2279176 h 2307688"/>
                <a:gd name="connsiteX3" fmla="*/ 4144637 w 4144637"/>
                <a:gd name="connsiteY3" fmla="*/ 1965277 h 2307688"/>
                <a:gd name="connsiteX0" fmla="*/ 495094 w 4173797"/>
                <a:gd name="connsiteY0" fmla="*/ 0 h 2366920"/>
                <a:gd name="connsiteX1" fmla="*/ 3775 w 4173797"/>
                <a:gd name="connsiteY1" fmla="*/ 1119116 h 2366920"/>
                <a:gd name="connsiteX2" fmla="*/ 727106 w 4173797"/>
                <a:gd name="connsiteY2" fmla="*/ 2279176 h 2366920"/>
                <a:gd name="connsiteX3" fmla="*/ 4173797 w 4173797"/>
                <a:gd name="connsiteY3" fmla="*/ 2265528 h 2366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73797" h="2366920">
                  <a:moveTo>
                    <a:pt x="495094" y="0"/>
                  </a:moveTo>
                  <a:cubicBezTo>
                    <a:pt x="230100" y="369626"/>
                    <a:pt x="-34894" y="739253"/>
                    <a:pt x="3775" y="1119116"/>
                  </a:cubicBezTo>
                  <a:cubicBezTo>
                    <a:pt x="42444" y="1498979"/>
                    <a:pt x="32102" y="2088107"/>
                    <a:pt x="727106" y="2279176"/>
                  </a:cubicBezTo>
                  <a:cubicBezTo>
                    <a:pt x="1422110" y="2470245"/>
                    <a:pt x="2846552" y="2293961"/>
                    <a:pt x="4173797" y="2265528"/>
                  </a:cubicBezTo>
                </a:path>
              </a:pathLst>
            </a:custGeom>
            <a:ln w="25400">
              <a:tailEnd type="stealth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6358150" y="3603003"/>
              <a:ext cx="2556140" cy="2354897"/>
            </a:xfrm>
            <a:custGeom>
              <a:avLst/>
              <a:gdLst>
                <a:gd name="connsiteX0" fmla="*/ 2497540 w 2841037"/>
                <a:gd name="connsiteY0" fmla="*/ 0 h 2497541"/>
                <a:gd name="connsiteX1" fmla="*/ 2838734 w 2841037"/>
                <a:gd name="connsiteY1" fmla="*/ 1269242 h 2497541"/>
                <a:gd name="connsiteX2" fmla="*/ 2347415 w 2841037"/>
                <a:gd name="connsiteY2" fmla="*/ 2292824 h 2497541"/>
                <a:gd name="connsiteX3" fmla="*/ 0 w 2841037"/>
                <a:gd name="connsiteY3" fmla="*/ 2497541 h 2497541"/>
                <a:gd name="connsiteX0" fmla="*/ 2559555 w 2903052"/>
                <a:gd name="connsiteY0" fmla="*/ 0 h 2312269"/>
                <a:gd name="connsiteX1" fmla="*/ 2900749 w 2903052"/>
                <a:gd name="connsiteY1" fmla="*/ 1269242 h 2312269"/>
                <a:gd name="connsiteX2" fmla="*/ 2409430 w 2903052"/>
                <a:gd name="connsiteY2" fmla="*/ 2292824 h 2312269"/>
                <a:gd name="connsiteX3" fmla="*/ 0 w 2903052"/>
                <a:gd name="connsiteY3" fmla="*/ 1966462 h 2312269"/>
                <a:gd name="connsiteX0" fmla="*/ 2559555 w 2903052"/>
                <a:gd name="connsiteY0" fmla="*/ 0 h 2349537"/>
                <a:gd name="connsiteX1" fmla="*/ 2900749 w 2903052"/>
                <a:gd name="connsiteY1" fmla="*/ 1269242 h 2349537"/>
                <a:gd name="connsiteX2" fmla="*/ 2409430 w 2903052"/>
                <a:gd name="connsiteY2" fmla="*/ 2292824 h 2349537"/>
                <a:gd name="connsiteX3" fmla="*/ 0 w 2903052"/>
                <a:gd name="connsiteY3" fmla="*/ 2225193 h 234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3052" h="2349537">
                  <a:moveTo>
                    <a:pt x="2559555" y="0"/>
                  </a:moveTo>
                  <a:cubicBezTo>
                    <a:pt x="2742662" y="443552"/>
                    <a:pt x="2925770" y="887105"/>
                    <a:pt x="2900749" y="1269242"/>
                  </a:cubicBezTo>
                  <a:cubicBezTo>
                    <a:pt x="2875728" y="1651379"/>
                    <a:pt x="2892888" y="2133499"/>
                    <a:pt x="2409430" y="2292824"/>
                  </a:cubicBezTo>
                  <a:cubicBezTo>
                    <a:pt x="1925972" y="2452149"/>
                    <a:pt x="937146" y="2225192"/>
                    <a:pt x="0" y="2225193"/>
                  </a:cubicBezTo>
                </a:path>
              </a:pathLst>
            </a:custGeom>
            <a:ln w="25400">
              <a:tailEnd type="stealth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55" name="TextBox 53"/>
            <p:cNvSpPr txBox="1">
              <a:spLocks noChangeArrowheads="1"/>
            </p:cNvSpPr>
            <p:nvPr/>
          </p:nvSpPr>
          <p:spPr bwMode="auto">
            <a:xfrm>
              <a:off x="3840751" y="6066534"/>
              <a:ext cx="31662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LSQ rmsd = 0.091Å &amp; 0.15 Å</a:t>
              </a:r>
            </a:p>
          </p:txBody>
        </p:sp>
        <p:sp>
          <p:nvSpPr>
            <p:cNvPr id="52256" name="TextBox 56"/>
            <p:cNvSpPr txBox="1">
              <a:spLocks noChangeArrowheads="1"/>
            </p:cNvSpPr>
            <p:nvPr/>
          </p:nvSpPr>
          <p:spPr bwMode="auto">
            <a:xfrm>
              <a:off x="4536559" y="5640405"/>
              <a:ext cx="16273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rmsd = 0.20 Å</a:t>
              </a:r>
            </a:p>
          </p:txBody>
        </p:sp>
      </p:grpSp>
      <p:sp>
        <p:nvSpPr>
          <p:cNvPr id="52246" name="TextBox 54"/>
          <p:cNvSpPr txBox="1">
            <a:spLocks noChangeArrowheads="1"/>
          </p:cNvSpPr>
          <p:nvPr/>
        </p:nvSpPr>
        <p:spPr bwMode="auto">
          <a:xfrm>
            <a:off x="1152525" y="769938"/>
            <a:ext cx="6838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“fav8” 8-residue aromatic peptide with 4 waters to 1.0 Å resolution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6702425" y="5030788"/>
            <a:ext cx="16684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R1 = 0.041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With 4</a:t>
            </a: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σ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 cutoff!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4302125" y="5003800"/>
            <a:ext cx="2124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000" baseline="-25000">
                <a:solidFill>
                  <a:srgbClr val="000000"/>
                </a:solidFill>
                <a:cs typeface="Arial" pitchFamily="34" charset="0"/>
              </a:rPr>
              <a:t>free</a:t>
            </a:r>
            <a:r>
              <a:rPr lang="en-US" altLang="en-US" sz="2000">
                <a:solidFill>
                  <a:srgbClr val="000000"/>
                </a:solidFill>
                <a:cs typeface="Arial" pitchFamily="34" charset="0"/>
              </a:rPr>
              <a:t> = 0.20 to 2Å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2562225" y="3151188"/>
            <a:ext cx="874713" cy="5207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225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397000"/>
            <a:ext cx="1981200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51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390650"/>
            <a:ext cx="1981200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52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1390650"/>
            <a:ext cx="1981200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84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2" grpId="0"/>
      <p:bldP spid="29" grpId="0"/>
      <p:bldP spid="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925"/>
            <a:ext cx="9144000" cy="725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itle 1"/>
          <p:cNvSpPr>
            <a:spLocks noGrp="1"/>
          </p:cNvSpPr>
          <p:nvPr>
            <p:ph type="title"/>
          </p:nvPr>
        </p:nvSpPr>
        <p:spPr>
          <a:xfrm>
            <a:off x="4302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MD-predicted Val rotamer</a:t>
            </a:r>
          </a:p>
        </p:txBody>
      </p:sp>
      <p:sp>
        <p:nvSpPr>
          <p:cNvPr id="55300" name="TextBox 7"/>
          <p:cNvSpPr txBox="1">
            <a:spLocks noChangeArrowheads="1"/>
          </p:cNvSpPr>
          <p:nvPr/>
        </p:nvSpPr>
        <p:spPr bwMode="auto">
          <a:xfrm>
            <a:off x="0" y="6488113"/>
            <a:ext cx="46990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Janowski </a:t>
            </a:r>
            <a:r>
              <a:rPr lang="en-US" altLang="en-US" sz="1800" i="1">
                <a:solidFill>
                  <a:srgbClr val="000000"/>
                </a:solidFill>
                <a:cs typeface="Arial" pitchFamily="34" charset="0"/>
              </a:rPr>
              <a:t>et al 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(2013) JACS </a:t>
            </a:r>
            <a:r>
              <a:rPr lang="en-US" altLang="en-US" sz="1800" b="1">
                <a:solidFill>
                  <a:srgbClr val="000000"/>
                </a:solidFill>
                <a:cs typeface="Arial" pitchFamily="34" charset="0"/>
              </a:rPr>
              <a:t>135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, 7938-7948</a:t>
            </a:r>
          </a:p>
        </p:txBody>
      </p:sp>
    </p:spTree>
    <p:extLst>
      <p:ext uri="{BB962C8B-B14F-4D97-AF65-F5344CB8AC3E}">
        <p14:creationId xmlns:p14="http://schemas.microsoft.com/office/powerpoint/2010/main" val="157568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302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MD-predicted Val rotamer</a:t>
            </a:r>
          </a:p>
        </p:txBody>
      </p:sp>
      <p:pic>
        <p:nvPicPr>
          <p:cNvPr id="5632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84"/>
          <a:stretch>
            <a:fillRect/>
          </a:stretch>
        </p:blipFill>
        <p:spPr bwMode="auto">
          <a:xfrm>
            <a:off x="0" y="1050925"/>
            <a:ext cx="9113838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0" t="27734" r="13690" b="24611"/>
          <a:stretch>
            <a:fillRect/>
          </a:stretch>
        </p:blipFill>
        <p:spPr bwMode="auto">
          <a:xfrm>
            <a:off x="1628775" y="1179513"/>
            <a:ext cx="4486275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115050" y="5149850"/>
          <a:ext cx="2655888" cy="1119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296"/>
                <a:gridCol w="885296"/>
                <a:gridCol w="885296"/>
              </a:tblGrid>
              <a:tr h="377310">
                <a:tc>
                  <a:txBody>
                    <a:bodyPr/>
                    <a:lstStyle/>
                    <a:p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</a:rPr>
                        <a:t>confs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32" marB="45732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1800" baseline="-25000" dirty="0" err="1" smtClean="0">
                          <a:solidFill>
                            <a:schemeClr val="tx1"/>
                          </a:solidFill>
                        </a:rPr>
                        <a:t>work</a:t>
                      </a:r>
                      <a:endParaRPr lang="en-US" sz="18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32" marB="45732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1800" baseline="-25000" dirty="0" err="1" smtClean="0">
                          <a:solidFill>
                            <a:schemeClr val="tx1"/>
                          </a:solidFill>
                        </a:rPr>
                        <a:t>free</a:t>
                      </a:r>
                      <a:endParaRPr lang="en-US" sz="18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32" marB="45732"/>
                </a:tc>
              </a:tr>
              <a:tr h="37093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one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32" marB="45732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4.11%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32" marB="45732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5.84%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32" marB="45732"/>
                </a:tc>
              </a:tr>
              <a:tr h="37093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A &amp; B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32" marB="45732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3.89%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32" marB="45732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5.53%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32" marB="45732"/>
                </a:tc>
              </a:tr>
            </a:tbl>
          </a:graphicData>
        </a:graphic>
      </p:graphicFrame>
      <p:sp>
        <p:nvSpPr>
          <p:cNvPr id="56343" name="TextBox 7"/>
          <p:cNvSpPr txBox="1">
            <a:spLocks noChangeArrowheads="1"/>
          </p:cNvSpPr>
          <p:nvPr/>
        </p:nvSpPr>
        <p:spPr bwMode="auto">
          <a:xfrm>
            <a:off x="0" y="6488113"/>
            <a:ext cx="46990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Janowski </a:t>
            </a:r>
            <a:r>
              <a:rPr lang="en-US" altLang="en-US" sz="1800" i="1">
                <a:solidFill>
                  <a:srgbClr val="000000"/>
                </a:solidFill>
                <a:cs typeface="Arial" pitchFamily="34" charset="0"/>
              </a:rPr>
              <a:t>et al 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(2013) JACS </a:t>
            </a:r>
            <a:r>
              <a:rPr lang="en-US" altLang="en-US" sz="1800" b="1">
                <a:solidFill>
                  <a:srgbClr val="000000"/>
                </a:solidFill>
                <a:cs typeface="Arial" pitchFamily="34" charset="0"/>
              </a:rPr>
              <a:t>135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, 7938-7948</a:t>
            </a:r>
          </a:p>
        </p:txBody>
      </p:sp>
    </p:spTree>
    <p:extLst>
      <p:ext uri="{BB962C8B-B14F-4D97-AF65-F5344CB8AC3E}">
        <p14:creationId xmlns:p14="http://schemas.microsoft.com/office/powerpoint/2010/main" val="40625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38" y="957263"/>
            <a:ext cx="3946525" cy="57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4302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MD-predicted water structure</a:t>
            </a:r>
          </a:p>
        </p:txBody>
      </p:sp>
      <p:sp>
        <p:nvSpPr>
          <p:cNvPr id="53252" name="TextBox 3"/>
          <p:cNvSpPr txBox="1">
            <a:spLocks noChangeArrowheads="1"/>
          </p:cNvSpPr>
          <p:nvPr/>
        </p:nvSpPr>
        <p:spPr bwMode="auto">
          <a:xfrm>
            <a:off x="2211388" y="5248275"/>
            <a:ext cx="15541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Simulated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density</a:t>
            </a:r>
          </a:p>
        </p:txBody>
      </p:sp>
      <p:sp>
        <p:nvSpPr>
          <p:cNvPr id="53253" name="TextBox 7"/>
          <p:cNvSpPr txBox="1">
            <a:spLocks noChangeArrowheads="1"/>
          </p:cNvSpPr>
          <p:nvPr/>
        </p:nvSpPr>
        <p:spPr bwMode="auto">
          <a:xfrm>
            <a:off x="0" y="6488113"/>
            <a:ext cx="46990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Janowski </a:t>
            </a:r>
            <a:r>
              <a:rPr lang="en-US" altLang="en-US" sz="1800" i="1">
                <a:solidFill>
                  <a:srgbClr val="000000"/>
                </a:solidFill>
                <a:cs typeface="Arial" pitchFamily="34" charset="0"/>
              </a:rPr>
              <a:t>et al 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(2013) JACS </a:t>
            </a:r>
            <a:r>
              <a:rPr lang="en-US" altLang="en-US" sz="1800" b="1">
                <a:solidFill>
                  <a:srgbClr val="000000"/>
                </a:solidFill>
                <a:cs typeface="Arial" pitchFamily="34" charset="0"/>
              </a:rPr>
              <a:t>135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, 7938-7948</a:t>
            </a:r>
          </a:p>
        </p:txBody>
      </p:sp>
    </p:spTree>
    <p:extLst>
      <p:ext uri="{BB962C8B-B14F-4D97-AF65-F5344CB8AC3E}">
        <p14:creationId xmlns:p14="http://schemas.microsoft.com/office/powerpoint/2010/main" val="359344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57288"/>
            <a:ext cx="8137525" cy="471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5" name="Title 1"/>
          <p:cNvSpPr>
            <a:spLocks noGrp="1"/>
          </p:cNvSpPr>
          <p:nvPr>
            <p:ph type="title"/>
          </p:nvPr>
        </p:nvSpPr>
        <p:spPr>
          <a:xfrm>
            <a:off x="4302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MD-predicted water structure</a:t>
            </a:r>
          </a:p>
        </p:txBody>
      </p:sp>
      <p:sp>
        <p:nvSpPr>
          <p:cNvPr id="54276" name="TextBox 3"/>
          <p:cNvSpPr txBox="1">
            <a:spLocks noChangeArrowheads="1"/>
          </p:cNvSpPr>
          <p:nvPr/>
        </p:nvSpPr>
        <p:spPr bwMode="auto">
          <a:xfrm>
            <a:off x="0" y="4579938"/>
            <a:ext cx="15557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Simulated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density</a:t>
            </a:r>
          </a:p>
        </p:txBody>
      </p:sp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4249738" y="4764088"/>
            <a:ext cx="1587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2mF</a:t>
            </a:r>
            <a:r>
              <a:rPr lang="en-US" altLang="en-US" sz="2400" baseline="-25000">
                <a:solidFill>
                  <a:srgbClr val="000000"/>
                </a:solidFill>
                <a:cs typeface="Arial" pitchFamily="34" charset="0"/>
              </a:rPr>
              <a:t>o</a:t>
            </a: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-DF</a:t>
            </a:r>
            <a:r>
              <a:rPr lang="en-US" altLang="en-US" sz="2400" baseline="-25000">
                <a:solidFill>
                  <a:srgbClr val="000000"/>
                </a:solidFill>
                <a:cs typeface="Arial" pitchFamily="34" charset="0"/>
              </a:rPr>
              <a:t>c</a:t>
            </a:r>
          </a:p>
        </p:txBody>
      </p:sp>
      <p:sp>
        <p:nvSpPr>
          <p:cNvPr id="54278" name="TextBox 7"/>
          <p:cNvSpPr txBox="1">
            <a:spLocks noChangeArrowheads="1"/>
          </p:cNvSpPr>
          <p:nvPr/>
        </p:nvSpPr>
        <p:spPr bwMode="auto">
          <a:xfrm>
            <a:off x="0" y="6488113"/>
            <a:ext cx="46990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Janowski </a:t>
            </a:r>
            <a:r>
              <a:rPr lang="en-US" altLang="en-US" sz="1800" i="1">
                <a:solidFill>
                  <a:srgbClr val="000000"/>
                </a:solidFill>
                <a:cs typeface="Arial" pitchFamily="34" charset="0"/>
              </a:rPr>
              <a:t>et al 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(2013) JACS </a:t>
            </a:r>
            <a:r>
              <a:rPr lang="en-US" altLang="en-US" sz="1800" b="1">
                <a:solidFill>
                  <a:srgbClr val="000000"/>
                </a:solidFill>
                <a:cs typeface="Arial" pitchFamily="34" charset="0"/>
              </a:rPr>
              <a:t>135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, 7938-7948</a:t>
            </a:r>
          </a:p>
        </p:txBody>
      </p:sp>
    </p:spTree>
    <p:extLst>
      <p:ext uri="{BB962C8B-B14F-4D97-AF65-F5344CB8AC3E}">
        <p14:creationId xmlns:p14="http://schemas.microsoft.com/office/powerpoint/2010/main" val="94607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287" y="274638"/>
            <a:ext cx="8621484" cy="1143000"/>
          </a:xfrm>
        </p:spPr>
        <p:txBody>
          <a:bodyPr/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Crystallographer’s view on “models”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570" y="1527630"/>
            <a:ext cx="8541657" cy="5134428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resolution?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R factor?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observations/parameters?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“phase bias”?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“model bias”?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“fitting noise”?</a:t>
            </a:r>
            <a:endParaRPr lang="en-US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89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3844822"/>
              </p:ext>
            </p:extLst>
          </p:nvPr>
        </p:nvGraphicFramePr>
        <p:xfrm>
          <a:off x="532854" y="983545"/>
          <a:ext cx="83068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7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854" y="983545"/>
                        <a:ext cx="83068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277915" y="6045175"/>
            <a:ext cx="33891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000000"/>
                </a:solidFill>
                <a:cs typeface="Arial" pitchFamily="34" charset="0"/>
              </a:rPr>
              <a:t>W</a:t>
            </a:r>
            <a:r>
              <a:rPr lang="en-US" altLang="en-US" sz="2000" b="1" dirty="0" smtClean="0">
                <a:solidFill>
                  <a:srgbClr val="000000"/>
                </a:solidFill>
                <a:cs typeface="Arial" pitchFamily="34" charset="0"/>
              </a:rPr>
              <a:t>ater molecules / unit cell</a:t>
            </a:r>
            <a:endParaRPr lang="en-US" altLang="en-US" sz="20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 rot="16200000">
            <a:off x="-1120667" y="2991803"/>
            <a:ext cx="32271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 smtClean="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400" b="1" baseline="-25000" dirty="0" err="1" smtClean="0">
                <a:solidFill>
                  <a:srgbClr val="000000"/>
                </a:solidFill>
                <a:cs typeface="Arial" pitchFamily="34" charset="0"/>
              </a:rPr>
              <a:t>free</a:t>
            </a:r>
            <a:r>
              <a:rPr lang="en-US" altLang="en-US" sz="2400" b="1" dirty="0" smtClean="0">
                <a:solidFill>
                  <a:srgbClr val="000000"/>
                </a:solidFill>
                <a:cs typeface="Arial" pitchFamily="34" charset="0"/>
              </a:rPr>
              <a:t> : </a:t>
            </a:r>
            <a:r>
              <a:rPr lang="en-US" altLang="en-US" sz="2400" b="1" dirty="0" err="1" smtClean="0">
                <a:solidFill>
                  <a:srgbClr val="000000"/>
                </a:solidFill>
                <a:cs typeface="Arial" pitchFamily="34" charset="0"/>
              </a:rPr>
              <a:t>F</a:t>
            </a:r>
            <a:r>
              <a:rPr lang="en-US" altLang="en-US" sz="2400" b="1" baseline="-25000" dirty="0" err="1" smtClean="0">
                <a:solidFill>
                  <a:srgbClr val="000000"/>
                </a:solidFill>
                <a:cs typeface="Arial" pitchFamily="34" charset="0"/>
              </a:rPr>
              <a:t>sim</a:t>
            </a:r>
            <a:r>
              <a:rPr lang="en-US" altLang="en-US" sz="2400" b="1" dirty="0" smtClean="0">
                <a:solidFill>
                  <a:srgbClr val="000000"/>
                </a:solidFill>
                <a:cs typeface="Arial" pitchFamily="34" charset="0"/>
              </a:rPr>
              <a:t> vs F</a:t>
            </a:r>
            <a:r>
              <a:rPr lang="en-US" altLang="en-US" sz="2400" b="1" baseline="-25000" dirty="0" smtClean="0">
                <a:solidFill>
                  <a:srgbClr val="000000"/>
                </a:solidFill>
                <a:cs typeface="Arial" pitchFamily="34" charset="0"/>
              </a:rPr>
              <a:t>obs</a:t>
            </a:r>
            <a:r>
              <a:rPr lang="en-US" altLang="en-US" sz="2400" b="1" dirty="0" smtClean="0">
                <a:solidFill>
                  <a:srgbClr val="000000"/>
                </a:solidFill>
                <a:cs typeface="Arial" pitchFamily="34" charset="0"/>
              </a:rPr>
              <a:t> (%)</a:t>
            </a:r>
            <a:endParaRPr lang="en-US" altLang="en-US" sz="24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1" name="Title 1"/>
          <p:cNvSpPr txBox="1">
            <a:spLocks/>
          </p:cNvSpPr>
          <p:nvPr/>
        </p:nvSpPr>
        <p:spPr bwMode="auto">
          <a:xfrm>
            <a:off x="457200" y="0"/>
            <a:ext cx="8229600" cy="119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How many waters are there?</a:t>
            </a:r>
            <a:endParaRPr lang="en-US" altLang="en-US" sz="4400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8060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Electron density from 24,000 conformers</a:t>
            </a:r>
          </a:p>
        </p:txBody>
      </p:sp>
      <p:pic>
        <p:nvPicPr>
          <p:cNvPr id="4403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8380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diffra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1150"/>
            <a:ext cx="15240000" cy="15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Rectangle 3"/>
          <p:cNvSpPr>
            <a:spLocks noGrp="1" noChangeArrowheads="1"/>
          </p:cNvSpPr>
          <p:nvPr>
            <p:ph type="title"/>
          </p:nvPr>
        </p:nvSpPr>
        <p:spPr>
          <a:xfrm>
            <a:off x="2076450" y="274638"/>
            <a:ext cx="4991100" cy="7366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MLFSOM simulation</a:t>
            </a:r>
          </a:p>
        </p:txBody>
      </p:sp>
    </p:spTree>
    <p:extLst>
      <p:ext uri="{BB962C8B-B14F-4D97-AF65-F5344CB8AC3E}">
        <p14:creationId xmlns:p14="http://schemas.microsoft.com/office/powerpoint/2010/main" val="248734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2F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sim</a:t>
            </a:r>
            <a:r>
              <a:rPr lang="en-US" altLang="en-US" sz="3600" smtClean="0">
                <a:solidFill>
                  <a:schemeClr val="tx1"/>
                </a:solidFill>
              </a:rPr>
              <a:t>-F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calc</a:t>
            </a:r>
            <a:r>
              <a:rPr lang="en-US" altLang="en-US" sz="3600" smtClean="0">
                <a:solidFill>
                  <a:schemeClr val="tx1"/>
                </a:solidFill>
              </a:rPr>
              <a:t> and 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sim</a:t>
            </a:r>
            <a:r>
              <a:rPr lang="en-US" altLang="en-US" sz="3600" smtClean="0">
                <a:solidFill>
                  <a:schemeClr val="tx1"/>
                </a:solidFill>
              </a:rPr>
              <a:t>-F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calc</a:t>
            </a:r>
            <a:r>
              <a:rPr lang="en-US" altLang="en-US" sz="3600" smtClean="0">
                <a:solidFill>
                  <a:schemeClr val="tx1"/>
                </a:solidFill>
              </a:rPr>
              <a:t> maps</a:t>
            </a:r>
          </a:p>
        </p:txBody>
      </p:sp>
      <p:pic>
        <p:nvPicPr>
          <p:cNvPr id="7885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 Box 5"/>
          <p:cNvSpPr txBox="1">
            <a:spLocks noChangeArrowheads="1"/>
          </p:cNvSpPr>
          <p:nvPr/>
        </p:nvSpPr>
        <p:spPr bwMode="auto">
          <a:xfrm>
            <a:off x="64179" y="4573588"/>
            <a:ext cx="1960794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1.0 Å data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 smtClean="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400" baseline="-25000" dirty="0" err="1" smtClean="0">
                <a:solidFill>
                  <a:srgbClr val="000000"/>
                </a:solidFill>
                <a:cs typeface="Arial" pitchFamily="34" charset="0"/>
              </a:rPr>
              <a:t>work</a:t>
            </a: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cs typeface="Arial" pitchFamily="34" charset="0"/>
              </a:rPr>
              <a:t>= </a:t>
            </a: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0.137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400" baseline="-25000" dirty="0" err="1">
                <a:solidFill>
                  <a:srgbClr val="000000"/>
                </a:solidFill>
                <a:cs typeface="Arial" pitchFamily="34" charset="0"/>
              </a:rPr>
              <a:t>free</a:t>
            </a: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 = 0.159</a:t>
            </a:r>
          </a:p>
        </p:txBody>
      </p:sp>
      <p:sp>
        <p:nvSpPr>
          <p:cNvPr id="78853" name="Text Box 4"/>
          <p:cNvSpPr txBox="1">
            <a:spLocks noChangeArrowheads="1"/>
          </p:cNvSpPr>
          <p:nvPr/>
        </p:nvSpPr>
        <p:spPr bwMode="auto">
          <a:xfrm>
            <a:off x="103188" y="5789613"/>
            <a:ext cx="2684462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4F4FC5"/>
                </a:solidFill>
                <a:cs typeface="Arial" pitchFamily="34" charset="0"/>
              </a:rPr>
              <a:t>1 “sigma” 2F</a:t>
            </a:r>
            <a:r>
              <a:rPr lang="en-US" altLang="en-US" sz="2400" baseline="-25000">
                <a:solidFill>
                  <a:srgbClr val="4F4FC5"/>
                </a:solidFill>
                <a:cs typeface="Arial" pitchFamily="34" charset="0"/>
              </a:rPr>
              <a:t>sim</a:t>
            </a:r>
            <a:r>
              <a:rPr lang="en-US" altLang="en-US" sz="2400">
                <a:solidFill>
                  <a:srgbClr val="4F4FC5"/>
                </a:solidFill>
                <a:cs typeface="Arial" pitchFamily="34" charset="0"/>
              </a:rPr>
              <a:t>-F</a:t>
            </a:r>
            <a:r>
              <a:rPr lang="en-US" altLang="en-US" sz="2400" baseline="-25000">
                <a:solidFill>
                  <a:srgbClr val="4F4FC5"/>
                </a:solidFill>
                <a:cs typeface="Arial" pitchFamily="34" charset="0"/>
              </a:rPr>
              <a:t>c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C9900"/>
                </a:solidFill>
                <a:cs typeface="Arial" pitchFamily="34" charset="0"/>
              </a:rPr>
              <a:t>2.5 “sigma” F</a:t>
            </a:r>
            <a:r>
              <a:rPr lang="en-US" altLang="en-US" sz="2400" baseline="-25000">
                <a:solidFill>
                  <a:srgbClr val="CC9900"/>
                </a:solidFill>
                <a:cs typeface="Arial" pitchFamily="34" charset="0"/>
              </a:rPr>
              <a:t>sim</a:t>
            </a:r>
            <a:r>
              <a:rPr lang="en-US" altLang="en-US" sz="2400">
                <a:solidFill>
                  <a:srgbClr val="CC9900"/>
                </a:solidFill>
                <a:cs typeface="Arial" pitchFamily="34" charset="0"/>
              </a:rPr>
              <a:t>-F</a:t>
            </a:r>
            <a:r>
              <a:rPr lang="en-US" altLang="en-US" sz="2400" baseline="-25000">
                <a:solidFill>
                  <a:srgbClr val="CC9900"/>
                </a:solidFill>
                <a:cs typeface="Arial" pitchFamily="34" charset="0"/>
              </a:rPr>
              <a:t>c</a:t>
            </a:r>
            <a:endParaRPr lang="en-US" altLang="en-US" sz="2400">
              <a:solidFill>
                <a:srgbClr val="CC99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4483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2F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sim</a:t>
            </a:r>
            <a:r>
              <a:rPr lang="en-US" altLang="en-US" sz="3600" smtClean="0">
                <a:solidFill>
                  <a:schemeClr val="tx1"/>
                </a:solidFill>
              </a:rPr>
              <a:t>-F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calc</a:t>
            </a:r>
            <a:r>
              <a:rPr lang="en-US" altLang="en-US" sz="3600" smtClean="0">
                <a:solidFill>
                  <a:schemeClr val="tx1"/>
                </a:solidFill>
              </a:rPr>
              <a:t> and (F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sim</a:t>
            </a:r>
            <a:r>
              <a:rPr lang="en-US" altLang="en-US" sz="3600" smtClean="0">
                <a:solidFill>
                  <a:schemeClr val="tx1"/>
                </a:solidFill>
              </a:rPr>
              <a:t> </a:t>
            </a:r>
            <a:r>
              <a:rPr lang="el-GR" altLang="en-US" sz="3600" smtClean="0">
                <a:solidFill>
                  <a:schemeClr val="tx1"/>
                </a:solidFill>
              </a:rPr>
              <a:t>Φ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sim</a:t>
            </a:r>
            <a:r>
              <a:rPr lang="en-US" altLang="en-US" sz="3600" smtClean="0">
                <a:solidFill>
                  <a:schemeClr val="tx1"/>
                </a:solidFill>
              </a:rPr>
              <a:t>) - (F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calc</a:t>
            </a:r>
            <a:r>
              <a:rPr lang="el-GR" altLang="en-US" sz="3600" smtClean="0">
                <a:solidFill>
                  <a:schemeClr val="tx1"/>
                </a:solidFill>
              </a:rPr>
              <a:t> Φ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calc</a:t>
            </a:r>
            <a:r>
              <a:rPr lang="en-US" altLang="en-US" sz="3600" smtClean="0">
                <a:solidFill>
                  <a:schemeClr val="tx1"/>
                </a:solidFill>
              </a:rPr>
              <a:t>) maps</a:t>
            </a:r>
          </a:p>
        </p:txBody>
      </p:sp>
      <p:pic>
        <p:nvPicPr>
          <p:cNvPr id="798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77788" y="5789613"/>
            <a:ext cx="2709862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4F4FC5"/>
                </a:solidFill>
                <a:cs typeface="Arial" pitchFamily="34" charset="0"/>
              </a:rPr>
              <a:t>1 “sigma” 2F</a:t>
            </a:r>
            <a:r>
              <a:rPr lang="en-US" altLang="en-US" sz="2400" baseline="-25000">
                <a:solidFill>
                  <a:srgbClr val="4F4FC5"/>
                </a:solidFill>
                <a:cs typeface="Arial" pitchFamily="34" charset="0"/>
              </a:rPr>
              <a:t>sim</a:t>
            </a:r>
            <a:r>
              <a:rPr lang="en-US" altLang="en-US" sz="2400">
                <a:solidFill>
                  <a:srgbClr val="4F4FC5"/>
                </a:solidFill>
                <a:cs typeface="Arial" pitchFamily="34" charset="0"/>
              </a:rPr>
              <a:t>-F</a:t>
            </a:r>
            <a:r>
              <a:rPr lang="en-US" altLang="en-US" sz="2400" baseline="-25000">
                <a:solidFill>
                  <a:srgbClr val="4F4FC5"/>
                </a:solidFill>
                <a:cs typeface="Arial" pitchFamily="34" charset="0"/>
              </a:rPr>
              <a:t>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C9900"/>
                </a:solidFill>
                <a:cs typeface="Arial" pitchFamily="34" charset="0"/>
              </a:rPr>
              <a:t>F</a:t>
            </a:r>
            <a:r>
              <a:rPr lang="en-US" altLang="en-US" sz="2400" baseline="-25000">
                <a:solidFill>
                  <a:srgbClr val="CC9900"/>
                </a:solidFill>
                <a:cs typeface="Arial" pitchFamily="34" charset="0"/>
              </a:rPr>
              <a:t>right</a:t>
            </a:r>
            <a:r>
              <a:rPr lang="en-US" altLang="en-US" sz="2400">
                <a:solidFill>
                  <a:srgbClr val="CC9900"/>
                </a:solidFill>
                <a:cs typeface="Arial" pitchFamily="34" charset="0"/>
              </a:rPr>
              <a:t> – (2F</a:t>
            </a:r>
            <a:r>
              <a:rPr lang="en-US" altLang="en-US" sz="2400" baseline="-25000">
                <a:solidFill>
                  <a:srgbClr val="CC9900"/>
                </a:solidFill>
                <a:cs typeface="Arial" pitchFamily="34" charset="0"/>
              </a:rPr>
              <a:t>sim</a:t>
            </a:r>
            <a:r>
              <a:rPr lang="en-US" altLang="en-US" sz="2400">
                <a:solidFill>
                  <a:srgbClr val="CC9900"/>
                </a:solidFill>
                <a:cs typeface="Arial" pitchFamily="34" charset="0"/>
              </a:rPr>
              <a:t>-F</a:t>
            </a:r>
            <a:r>
              <a:rPr lang="en-US" altLang="en-US" sz="2400" baseline="-25000">
                <a:solidFill>
                  <a:srgbClr val="CC9900"/>
                </a:solidFill>
                <a:cs typeface="Arial" pitchFamily="34" charset="0"/>
              </a:rPr>
              <a:t>c</a:t>
            </a:r>
            <a:r>
              <a:rPr lang="en-US" altLang="en-US" sz="2400">
                <a:solidFill>
                  <a:srgbClr val="CC9900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64179" y="4573588"/>
            <a:ext cx="1960794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1.0 Å data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 smtClean="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400" baseline="-25000" dirty="0" err="1" smtClean="0">
                <a:solidFill>
                  <a:srgbClr val="000000"/>
                </a:solidFill>
                <a:cs typeface="Arial" pitchFamily="34" charset="0"/>
              </a:rPr>
              <a:t>work</a:t>
            </a:r>
            <a:r>
              <a:rPr lang="en-US" altLang="en-US" sz="24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cs typeface="Arial" pitchFamily="34" charset="0"/>
              </a:rPr>
              <a:t>= </a:t>
            </a: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0.137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400" baseline="-25000" dirty="0" err="1">
                <a:solidFill>
                  <a:srgbClr val="000000"/>
                </a:solidFill>
                <a:cs typeface="Arial" pitchFamily="34" charset="0"/>
              </a:rPr>
              <a:t>free</a:t>
            </a: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 = 0.159</a:t>
            </a:r>
          </a:p>
        </p:txBody>
      </p:sp>
    </p:spTree>
    <p:extLst>
      <p:ext uri="{BB962C8B-B14F-4D97-AF65-F5344CB8AC3E}">
        <p14:creationId xmlns:p14="http://schemas.microsoft.com/office/powerpoint/2010/main" val="7692476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MD simulation:  30 conformers from 24,000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489700"/>
            <a:ext cx="60594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000000"/>
                </a:solidFill>
                <a:cs typeface="Arial" pitchFamily="34" charset="0"/>
              </a:rPr>
              <a:t>Cerutti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800" i="1" dirty="0">
                <a:solidFill>
                  <a:srgbClr val="000000"/>
                </a:solidFill>
                <a:cs typeface="Arial" pitchFamily="34" charset="0"/>
              </a:rPr>
              <a:t>et al.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(2010).</a:t>
            </a:r>
            <a:r>
              <a:rPr lang="en-US" altLang="en-US" sz="1800" i="1" dirty="0">
                <a:solidFill>
                  <a:srgbClr val="000000"/>
                </a:solidFill>
                <a:cs typeface="Arial" pitchFamily="34" charset="0"/>
              </a:rPr>
              <a:t>J. Phys. Chem. B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800" b="1" dirty="0">
                <a:solidFill>
                  <a:srgbClr val="000000"/>
                </a:solidFill>
                <a:cs typeface="Arial" pitchFamily="34" charset="0"/>
              </a:rPr>
              <a:t>114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, 12811-12824. </a:t>
            </a:r>
          </a:p>
        </p:txBody>
      </p:sp>
    </p:spTree>
    <p:extLst>
      <p:ext uri="{BB962C8B-B14F-4D97-AF65-F5344CB8AC3E}">
        <p14:creationId xmlns:p14="http://schemas.microsoft.com/office/powerpoint/2010/main" val="30932549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Conventional model vs X-ray data</a:t>
            </a:r>
            <a:endParaRPr lang="en-US" altLang="en-US" sz="3600" dirty="0" smtClean="0">
              <a:solidFill>
                <a:schemeClr val="tx1"/>
              </a:solidFill>
            </a:endParaRPr>
          </a:p>
        </p:txBody>
      </p:sp>
      <p:pic>
        <p:nvPicPr>
          <p:cNvPr id="8089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103188" y="5789613"/>
            <a:ext cx="2684462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4F4FC5"/>
                </a:solidFill>
                <a:cs typeface="Arial" pitchFamily="34" charset="0"/>
              </a:rPr>
              <a:t>1 “sigma” 2F</a:t>
            </a:r>
            <a:r>
              <a:rPr lang="en-US" altLang="en-US" sz="2400" baseline="-25000">
                <a:solidFill>
                  <a:srgbClr val="4F4FC5"/>
                </a:solidFill>
                <a:cs typeface="Arial" pitchFamily="34" charset="0"/>
              </a:rPr>
              <a:t>sim</a:t>
            </a:r>
            <a:r>
              <a:rPr lang="en-US" altLang="en-US" sz="2400">
                <a:solidFill>
                  <a:srgbClr val="4F4FC5"/>
                </a:solidFill>
                <a:cs typeface="Arial" pitchFamily="34" charset="0"/>
              </a:rPr>
              <a:t>-F</a:t>
            </a:r>
            <a:r>
              <a:rPr lang="en-US" altLang="en-US" sz="2400" baseline="-25000">
                <a:solidFill>
                  <a:srgbClr val="4F4FC5"/>
                </a:solidFill>
                <a:cs typeface="Arial" pitchFamily="34" charset="0"/>
              </a:rPr>
              <a:t>c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C9900"/>
                </a:solidFill>
                <a:cs typeface="Arial" pitchFamily="34" charset="0"/>
              </a:rPr>
              <a:t>2.5 “sigma” F</a:t>
            </a:r>
            <a:r>
              <a:rPr lang="en-US" altLang="en-US" sz="2400" baseline="-25000">
                <a:solidFill>
                  <a:srgbClr val="CC9900"/>
                </a:solidFill>
                <a:cs typeface="Arial" pitchFamily="34" charset="0"/>
              </a:rPr>
              <a:t>sim</a:t>
            </a:r>
            <a:r>
              <a:rPr lang="en-US" altLang="en-US" sz="2400">
                <a:solidFill>
                  <a:srgbClr val="CC9900"/>
                </a:solidFill>
                <a:cs typeface="Arial" pitchFamily="34" charset="0"/>
              </a:rPr>
              <a:t>-F</a:t>
            </a:r>
            <a:r>
              <a:rPr lang="en-US" altLang="en-US" sz="2400" baseline="-25000">
                <a:solidFill>
                  <a:srgbClr val="CC9900"/>
                </a:solidFill>
                <a:cs typeface="Arial" pitchFamily="34" charset="0"/>
              </a:rPr>
              <a:t>c</a:t>
            </a:r>
            <a:endParaRPr lang="en-US" altLang="en-US" sz="2400">
              <a:solidFill>
                <a:srgbClr val="CC9900"/>
              </a:solidFill>
              <a:cs typeface="Arial" pitchFamily="34" charset="0"/>
            </a:endParaRP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75592" y="4573588"/>
            <a:ext cx="1937967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1.0 Å data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 smtClean="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400" baseline="-25000" dirty="0" err="1" smtClean="0">
                <a:solidFill>
                  <a:srgbClr val="000000"/>
                </a:solidFill>
                <a:cs typeface="Arial" pitchFamily="34" charset="0"/>
              </a:rPr>
              <a:t>work</a:t>
            </a:r>
            <a:r>
              <a:rPr lang="en-US" altLang="en-US" sz="24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cs typeface="Arial" pitchFamily="34" charset="0"/>
              </a:rPr>
              <a:t>= </a:t>
            </a: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0.116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400" baseline="-25000" dirty="0" err="1">
                <a:solidFill>
                  <a:srgbClr val="000000"/>
                </a:solidFill>
                <a:cs typeface="Arial" pitchFamily="34" charset="0"/>
              </a:rPr>
              <a:t>free</a:t>
            </a: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 = 0.135</a:t>
            </a:r>
          </a:p>
        </p:txBody>
      </p:sp>
    </p:spTree>
    <p:extLst>
      <p:ext uri="{BB962C8B-B14F-4D97-AF65-F5344CB8AC3E}">
        <p14:creationId xmlns:p14="http://schemas.microsoft.com/office/powerpoint/2010/main" val="38453288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2F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sim</a:t>
            </a:r>
            <a:r>
              <a:rPr lang="en-US" altLang="en-US" sz="3600" smtClean="0">
                <a:solidFill>
                  <a:schemeClr val="tx1"/>
                </a:solidFill>
              </a:rPr>
              <a:t>-F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calc</a:t>
            </a:r>
            <a:r>
              <a:rPr lang="en-US" altLang="en-US" sz="3600" smtClean="0">
                <a:solidFill>
                  <a:schemeClr val="tx1"/>
                </a:solidFill>
              </a:rPr>
              <a:t> and 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sim</a:t>
            </a:r>
            <a:r>
              <a:rPr lang="en-US" altLang="en-US" sz="3600" smtClean="0">
                <a:solidFill>
                  <a:schemeClr val="tx1"/>
                </a:solidFill>
              </a:rPr>
              <a:t>-F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calc</a:t>
            </a:r>
            <a:r>
              <a:rPr lang="en-US" altLang="en-US" sz="3600" smtClean="0">
                <a:solidFill>
                  <a:schemeClr val="tx1"/>
                </a:solidFill>
              </a:rPr>
              <a:t> maps</a:t>
            </a:r>
          </a:p>
        </p:txBody>
      </p:sp>
      <p:pic>
        <p:nvPicPr>
          <p:cNvPr id="7885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 Box 5"/>
          <p:cNvSpPr txBox="1">
            <a:spLocks noChangeArrowheads="1"/>
          </p:cNvSpPr>
          <p:nvPr/>
        </p:nvSpPr>
        <p:spPr bwMode="auto">
          <a:xfrm>
            <a:off x="64179" y="4573588"/>
            <a:ext cx="1960794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1.0 Å data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 smtClean="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400" baseline="-25000" dirty="0" err="1" smtClean="0">
                <a:solidFill>
                  <a:srgbClr val="000000"/>
                </a:solidFill>
                <a:cs typeface="Arial" pitchFamily="34" charset="0"/>
              </a:rPr>
              <a:t>work</a:t>
            </a:r>
            <a:r>
              <a:rPr lang="en-US" altLang="en-US" sz="24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cs typeface="Arial" pitchFamily="34" charset="0"/>
              </a:rPr>
              <a:t>= </a:t>
            </a: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0.137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400" baseline="-25000" dirty="0" err="1">
                <a:solidFill>
                  <a:srgbClr val="000000"/>
                </a:solidFill>
                <a:cs typeface="Arial" pitchFamily="34" charset="0"/>
              </a:rPr>
              <a:t>free</a:t>
            </a: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 = 0.159</a:t>
            </a:r>
          </a:p>
        </p:txBody>
      </p:sp>
      <p:sp>
        <p:nvSpPr>
          <p:cNvPr id="78853" name="Text Box 4"/>
          <p:cNvSpPr txBox="1">
            <a:spLocks noChangeArrowheads="1"/>
          </p:cNvSpPr>
          <p:nvPr/>
        </p:nvSpPr>
        <p:spPr bwMode="auto">
          <a:xfrm>
            <a:off x="103188" y="5789613"/>
            <a:ext cx="2684462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4F4FC5"/>
                </a:solidFill>
                <a:cs typeface="Arial" pitchFamily="34" charset="0"/>
              </a:rPr>
              <a:t>1 “sigma” 2F</a:t>
            </a:r>
            <a:r>
              <a:rPr lang="en-US" altLang="en-US" sz="2400" baseline="-25000">
                <a:solidFill>
                  <a:srgbClr val="4F4FC5"/>
                </a:solidFill>
                <a:cs typeface="Arial" pitchFamily="34" charset="0"/>
              </a:rPr>
              <a:t>sim</a:t>
            </a:r>
            <a:r>
              <a:rPr lang="en-US" altLang="en-US" sz="2400">
                <a:solidFill>
                  <a:srgbClr val="4F4FC5"/>
                </a:solidFill>
                <a:cs typeface="Arial" pitchFamily="34" charset="0"/>
              </a:rPr>
              <a:t>-F</a:t>
            </a:r>
            <a:r>
              <a:rPr lang="en-US" altLang="en-US" sz="2400" baseline="-25000">
                <a:solidFill>
                  <a:srgbClr val="4F4FC5"/>
                </a:solidFill>
                <a:cs typeface="Arial" pitchFamily="34" charset="0"/>
              </a:rPr>
              <a:t>c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C9900"/>
                </a:solidFill>
                <a:cs typeface="Arial" pitchFamily="34" charset="0"/>
              </a:rPr>
              <a:t>2.5 “sigma” F</a:t>
            </a:r>
            <a:r>
              <a:rPr lang="en-US" altLang="en-US" sz="2400" baseline="-25000">
                <a:solidFill>
                  <a:srgbClr val="CC9900"/>
                </a:solidFill>
                <a:cs typeface="Arial" pitchFamily="34" charset="0"/>
              </a:rPr>
              <a:t>sim</a:t>
            </a:r>
            <a:r>
              <a:rPr lang="en-US" altLang="en-US" sz="2400">
                <a:solidFill>
                  <a:srgbClr val="CC9900"/>
                </a:solidFill>
                <a:cs typeface="Arial" pitchFamily="34" charset="0"/>
              </a:rPr>
              <a:t>-F</a:t>
            </a:r>
            <a:r>
              <a:rPr lang="en-US" altLang="en-US" sz="2400" baseline="-25000">
                <a:solidFill>
                  <a:srgbClr val="CC9900"/>
                </a:solidFill>
                <a:cs typeface="Arial" pitchFamily="34" charset="0"/>
              </a:rPr>
              <a:t>c</a:t>
            </a:r>
            <a:endParaRPr lang="en-US" altLang="en-US" sz="2400">
              <a:solidFill>
                <a:srgbClr val="CC99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192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287" y="274638"/>
            <a:ext cx="8621484" cy="1143000"/>
          </a:xfrm>
        </p:spPr>
        <p:txBody>
          <a:bodyPr/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Crystallographer’s view on “models”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570" y="1527630"/>
            <a:ext cx="8541657" cy="5134428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resolution?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R factor?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observations/parameters?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“phase bias”?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“model bias”?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“fitting noise”?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660570" y="3726544"/>
            <a:ext cx="1814287" cy="270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74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486" y="1683657"/>
            <a:ext cx="7685313" cy="4442506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MX data quality is not limiting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Hypotheses: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Hidden systematic error?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Model-building problem?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Representation problem?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493949"/>
          </a:xfrm>
        </p:spPr>
        <p:txBody>
          <a:bodyPr/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“R-factor Gap” for macromolecules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262743" y="3947886"/>
            <a:ext cx="6125028" cy="2032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211943" y="4753429"/>
            <a:ext cx="6125028" cy="2032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691086" y="5399314"/>
            <a:ext cx="362857" cy="5660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9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“R” factors</a:t>
            </a:r>
          </a:p>
        </p:txBody>
      </p:sp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2743200" y="2895600"/>
            <a:ext cx="3708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5400" smtClean="0">
                <a:solidFill>
                  <a:srgbClr val="000000"/>
                </a:solidFill>
                <a:cs typeface="+mn-cs"/>
              </a:rPr>
              <a:t>R = % error</a:t>
            </a:r>
          </a:p>
        </p:txBody>
      </p:sp>
    </p:spTree>
    <p:extLst>
      <p:ext uri="{BB962C8B-B14F-4D97-AF65-F5344CB8AC3E}">
        <p14:creationId xmlns:p14="http://schemas.microsoft.com/office/powerpoint/2010/main" val="114330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638" y="835379"/>
            <a:ext cx="5317690" cy="6398225"/>
          </a:xfrm>
          <a:prstGeom prst="rect">
            <a:avLst/>
          </a:prstGeom>
        </p:spPr>
      </p:pic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85584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of we knew “everything”?</a:t>
            </a:r>
            <a:endParaRPr lang="en-US" altLang="en-US" sz="3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74972" y="1074057"/>
            <a:ext cx="22797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it?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4691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7" t="5471" r="4538" b="16715"/>
          <a:stretch/>
        </p:blipFill>
        <p:spPr>
          <a:xfrm>
            <a:off x="3216314" y="1428377"/>
            <a:ext cx="5666282" cy="53365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25677" y="1565754"/>
            <a:ext cx="2880986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schemeClr val="tx1"/>
                </a:solidFill>
              </a:rPr>
              <a:t>Answer: 40</a:t>
            </a:r>
          </a:p>
        </p:txBody>
      </p:sp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R</a:t>
            </a:r>
            <a:r>
              <a:rPr lang="en-US" sz="3600" baseline="-25000" dirty="0" err="1" smtClean="0"/>
              <a:t>work</a:t>
            </a:r>
            <a:r>
              <a:rPr lang="en-US" sz="3600" dirty="0" smtClean="0"/>
              <a:t> </a:t>
            </a:r>
            <a:r>
              <a:rPr lang="en-US" sz="3600" dirty="0" smtClean="0"/>
              <a:t>= 0.0506 </a:t>
            </a:r>
          </a:p>
          <a:p>
            <a:r>
              <a:rPr lang="en-US" sz="3600" dirty="0" err="1" smtClean="0"/>
              <a:t>R</a:t>
            </a:r>
            <a:r>
              <a:rPr lang="en-US" sz="3600" baseline="-25000" dirty="0" err="1" smtClean="0"/>
              <a:t>free</a:t>
            </a:r>
            <a:r>
              <a:rPr lang="en-US" sz="3600" dirty="0" smtClean="0"/>
              <a:t>  = </a:t>
            </a:r>
            <a:r>
              <a:rPr lang="en-US" sz="3600" dirty="0"/>
              <a:t>0.0556</a:t>
            </a:r>
            <a:endParaRPr lang="en-US" sz="3600" dirty="0" smtClean="0"/>
          </a:p>
          <a:p>
            <a:r>
              <a:rPr lang="en-US" sz="3600" dirty="0" smtClean="0"/>
              <a:t>vs </a:t>
            </a:r>
            <a:r>
              <a:rPr lang="en-US" sz="3600" dirty="0" err="1" smtClean="0"/>
              <a:t>F</a:t>
            </a:r>
            <a:r>
              <a:rPr lang="en-US" sz="3600" baseline="-25000" dirty="0" err="1" smtClean="0"/>
              <a:t>sim</a:t>
            </a:r>
            <a:endParaRPr lang="en-US" sz="3600" baseline="-25000" dirty="0"/>
          </a:p>
        </p:txBody>
      </p:sp>
    </p:spTree>
    <p:extLst>
      <p:ext uri="{BB962C8B-B14F-4D97-AF65-F5344CB8AC3E}">
        <p14:creationId xmlns:p14="http://schemas.microsoft.com/office/powerpoint/2010/main" val="36234045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t="-3593" r="20538" b="22281"/>
          <a:stretch/>
        </p:blipFill>
        <p:spPr>
          <a:xfrm>
            <a:off x="2572355" y="636955"/>
            <a:ext cx="6220917" cy="6095784"/>
          </a:xfrm>
          <a:prstGeom prst="rect">
            <a:avLst/>
          </a:prstGeom>
        </p:spPr>
      </p:pic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25677" y="1565754"/>
            <a:ext cx="2880986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schemeClr val="tx1"/>
                </a:solidFill>
              </a:rPr>
              <a:t>Answer: 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R</a:t>
            </a:r>
            <a:r>
              <a:rPr lang="en-US" sz="3600" baseline="-25000" dirty="0" err="1" smtClean="0"/>
              <a:t>work</a:t>
            </a:r>
            <a:r>
              <a:rPr lang="en-US" sz="3600" dirty="0" smtClean="0"/>
              <a:t> </a:t>
            </a:r>
            <a:r>
              <a:rPr lang="en-US" sz="3600" dirty="0"/>
              <a:t>= </a:t>
            </a:r>
            <a:r>
              <a:rPr lang="en-US" sz="3600" dirty="0" smtClean="0"/>
              <a:t>0.0297</a:t>
            </a:r>
          </a:p>
          <a:p>
            <a:r>
              <a:rPr lang="en-US" sz="3600" dirty="0" err="1" smtClean="0"/>
              <a:t>R</a:t>
            </a:r>
            <a:r>
              <a:rPr lang="en-US" sz="3600" baseline="-25000" dirty="0" err="1" smtClean="0"/>
              <a:t>free</a:t>
            </a:r>
            <a:r>
              <a:rPr lang="en-US" sz="3600" dirty="0" smtClean="0"/>
              <a:t>  </a:t>
            </a:r>
            <a:r>
              <a:rPr lang="en-US" sz="3600" dirty="0"/>
              <a:t>= 0.0293</a:t>
            </a:r>
          </a:p>
          <a:p>
            <a:r>
              <a:rPr lang="en-US" sz="3600" dirty="0" smtClean="0"/>
              <a:t>vs </a:t>
            </a:r>
            <a:r>
              <a:rPr lang="en-US" sz="3600" dirty="0" err="1"/>
              <a:t>F</a:t>
            </a:r>
            <a:r>
              <a:rPr lang="en-US" sz="3600" baseline="-25000" dirty="0" err="1"/>
              <a:t>sim</a:t>
            </a:r>
            <a:endParaRPr lang="en-US" sz="3600" baseline="-25000" dirty="0"/>
          </a:p>
        </p:txBody>
      </p:sp>
    </p:spTree>
    <p:extLst>
      <p:ext uri="{BB962C8B-B14F-4D97-AF65-F5344CB8AC3E}">
        <p14:creationId xmlns:p14="http://schemas.microsoft.com/office/powerpoint/2010/main" val="28054748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4408" r="20000" b="1515"/>
          <a:stretch/>
        </p:blipFill>
        <p:spPr>
          <a:xfrm>
            <a:off x="3200400" y="914400"/>
            <a:ext cx="5943600" cy="5943600"/>
          </a:xfrm>
          <a:prstGeom prst="rect">
            <a:avLst/>
          </a:prstGeom>
        </p:spPr>
      </p:pic>
      <p:sp>
        <p:nvSpPr>
          <p:cNvPr id="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1" cy="691061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R</a:t>
            </a:r>
            <a:r>
              <a:rPr lang="en-US" sz="3600" baseline="-25000" dirty="0" err="1" smtClean="0"/>
              <a:t>work</a:t>
            </a:r>
            <a:r>
              <a:rPr lang="en-US" sz="3600" dirty="0" smtClean="0"/>
              <a:t> </a:t>
            </a:r>
            <a:r>
              <a:rPr lang="en-US" sz="3600" dirty="0"/>
              <a:t>= 0.0441</a:t>
            </a:r>
          </a:p>
          <a:p>
            <a:r>
              <a:rPr lang="en-US" sz="3600" dirty="0" err="1"/>
              <a:t>R</a:t>
            </a:r>
            <a:r>
              <a:rPr lang="en-US" sz="3600" baseline="-25000" dirty="0" err="1"/>
              <a:t>free</a:t>
            </a:r>
            <a:r>
              <a:rPr lang="en-US" sz="3600" dirty="0"/>
              <a:t>  = 0.0516</a:t>
            </a:r>
          </a:p>
          <a:p>
            <a:r>
              <a:rPr lang="en-US" sz="3600" dirty="0"/>
              <a:t>vs </a:t>
            </a:r>
            <a:r>
              <a:rPr lang="en-US" sz="3600" dirty="0" err="1"/>
              <a:t>F</a:t>
            </a:r>
            <a:r>
              <a:rPr lang="en-US" sz="3600" baseline="-25000" dirty="0" err="1"/>
              <a:t>sim</a:t>
            </a:r>
            <a:endParaRPr lang="en-US" sz="3600" baseline="-2500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25676" y="1565754"/>
            <a:ext cx="3407079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schemeClr val="tx1"/>
                </a:solidFill>
              </a:rPr>
              <a:t>Answer: 2-14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4114" y="515257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 solvent!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2776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4408" r="20000" b="1515"/>
          <a:stretch/>
        </p:blipFill>
        <p:spPr>
          <a:xfrm>
            <a:off x="3200400" y="914400"/>
            <a:ext cx="5943600" cy="594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R</a:t>
            </a:r>
            <a:r>
              <a:rPr lang="en-US" sz="3600" baseline="-25000" dirty="0" err="1" smtClean="0"/>
              <a:t>work</a:t>
            </a:r>
            <a:r>
              <a:rPr lang="en-US" sz="3600" dirty="0" smtClean="0"/>
              <a:t> </a:t>
            </a:r>
            <a:r>
              <a:rPr lang="en-US" sz="3600" dirty="0" smtClean="0"/>
              <a:t>= 0.1546</a:t>
            </a:r>
          </a:p>
          <a:p>
            <a:r>
              <a:rPr lang="en-US" sz="3600" dirty="0" err="1" smtClean="0"/>
              <a:t>R</a:t>
            </a:r>
            <a:r>
              <a:rPr lang="en-US" sz="3600" baseline="-25000" dirty="0" err="1" smtClean="0"/>
              <a:t>free</a:t>
            </a:r>
            <a:r>
              <a:rPr lang="en-US" sz="3600" dirty="0" smtClean="0"/>
              <a:t>  = 0.1749</a:t>
            </a:r>
          </a:p>
          <a:p>
            <a:r>
              <a:rPr lang="en-US" sz="3600" dirty="0" smtClean="0"/>
              <a:t>vs F</a:t>
            </a:r>
            <a:r>
              <a:rPr lang="en-US" sz="3600" baseline="-25000" dirty="0" smtClean="0"/>
              <a:t>obs</a:t>
            </a:r>
            <a:endParaRPr lang="en-US" sz="3600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151147" y="4611666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</a:t>
            </a:r>
            <a:r>
              <a:rPr lang="en-US" sz="3600" dirty="0" smtClean="0"/>
              <a:t>s d</a:t>
            </a:r>
            <a:r>
              <a:rPr lang="en-US" sz="3600" dirty="0" smtClean="0"/>
              <a:t>eposited:</a:t>
            </a:r>
            <a:endParaRPr lang="en-US" sz="3600" dirty="0" smtClean="0"/>
          </a:p>
          <a:p>
            <a:r>
              <a:rPr lang="en-US" sz="3600" dirty="0" err="1" smtClean="0"/>
              <a:t>R</a:t>
            </a:r>
            <a:r>
              <a:rPr lang="en-US" sz="3600" baseline="-25000" dirty="0" err="1" smtClean="0"/>
              <a:t>work</a:t>
            </a:r>
            <a:r>
              <a:rPr lang="en-US" sz="3600" dirty="0" smtClean="0"/>
              <a:t> </a:t>
            </a:r>
            <a:r>
              <a:rPr lang="en-US" sz="3600" dirty="0" smtClean="0"/>
              <a:t>= 0.1630</a:t>
            </a:r>
          </a:p>
          <a:p>
            <a:r>
              <a:rPr lang="en-US" sz="3600" dirty="0" err="1" smtClean="0"/>
              <a:t>R</a:t>
            </a:r>
            <a:r>
              <a:rPr lang="en-US" sz="3600" baseline="-25000" dirty="0" err="1" smtClean="0"/>
              <a:t>free</a:t>
            </a:r>
            <a:r>
              <a:rPr lang="en-US" sz="3600" dirty="0" smtClean="0"/>
              <a:t>  = n/d</a:t>
            </a:r>
          </a:p>
        </p:txBody>
      </p:sp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1" cy="691061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25676" y="1565754"/>
            <a:ext cx="3407079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schemeClr val="tx1"/>
                </a:solidFill>
              </a:rPr>
              <a:t>Answer: 1-7</a:t>
            </a:r>
          </a:p>
        </p:txBody>
      </p:sp>
    </p:spTree>
    <p:extLst>
      <p:ext uri="{BB962C8B-B14F-4D97-AF65-F5344CB8AC3E}">
        <p14:creationId xmlns:p14="http://schemas.microsoft.com/office/powerpoint/2010/main" val="21471320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300"/>
            <a:ext cx="9144000" cy="6608423"/>
          </a:xfrm>
          <a:prstGeom prst="rect">
            <a:avLst/>
          </a:prstGeom>
        </p:spPr>
      </p:pic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471" y="4659682"/>
            <a:ext cx="2506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All difference</a:t>
            </a:r>
          </a:p>
          <a:p>
            <a:r>
              <a:rPr lang="en-US" sz="3000" dirty="0"/>
              <a:t>f</a:t>
            </a:r>
            <a:r>
              <a:rPr lang="en-US" sz="3000" dirty="0" smtClean="0"/>
              <a:t>eatures</a:t>
            </a:r>
          </a:p>
          <a:p>
            <a:r>
              <a:rPr lang="en-US" sz="3000" dirty="0" smtClean="0"/>
              <a:t>are in </a:t>
            </a:r>
          </a:p>
          <a:p>
            <a:r>
              <a:rPr lang="en-US" sz="3000" dirty="0"/>
              <a:t>t</a:t>
            </a:r>
            <a:r>
              <a:rPr lang="en-US" sz="3000" dirty="0" smtClean="0"/>
              <a:t>he solvent!</a:t>
            </a:r>
            <a:endParaRPr lang="en-US" sz="3000" dirty="0"/>
          </a:p>
        </p:txBody>
      </p:sp>
      <p:sp>
        <p:nvSpPr>
          <p:cNvPr id="8" name="TextBox 7"/>
          <p:cNvSpPr txBox="1"/>
          <p:nvPr/>
        </p:nvSpPr>
        <p:spPr>
          <a:xfrm>
            <a:off x="7090566" y="5613747"/>
            <a:ext cx="16776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r</a:t>
            </a:r>
            <a:r>
              <a:rPr lang="en-US" sz="3000" dirty="0" smtClean="0"/>
              <a:t>eal data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4182265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9663540"/>
              </p:ext>
            </p:extLst>
          </p:nvPr>
        </p:nvGraphicFramePr>
        <p:xfrm>
          <a:off x="300625" y="1201259"/>
          <a:ext cx="83068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21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25" y="1201259"/>
                        <a:ext cx="83068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612025" y="6320946"/>
            <a:ext cx="26629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x along line y=z=0 (Å)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 rot="16200000">
            <a:off x="-1413482" y="3443495"/>
            <a:ext cx="3725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Electron number density (e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-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/Å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1" name="Title 1"/>
          <p:cNvSpPr txBox="1">
            <a:spLocks/>
          </p:cNvSpPr>
          <p:nvPr/>
        </p:nvSpPr>
        <p:spPr bwMode="auto">
          <a:xfrm>
            <a:off x="457200" y="0"/>
            <a:ext cx="8229600" cy="144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How rough is the solvent?</a:t>
            </a:r>
            <a:endParaRPr lang="en-US" altLang="en-US" sz="4400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878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1613420"/>
              </p:ext>
            </p:extLst>
          </p:nvPr>
        </p:nvGraphicFramePr>
        <p:xfrm>
          <a:off x="300625" y="1201259"/>
          <a:ext cx="83068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45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25" y="1201259"/>
                        <a:ext cx="83068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612025" y="6320946"/>
            <a:ext cx="26629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x along line y=z=0 (Å)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 rot="16200000">
            <a:off x="-1413482" y="3443495"/>
            <a:ext cx="3725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Electron number density (e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-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/Å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1" name="Title 1"/>
          <p:cNvSpPr txBox="1">
            <a:spLocks/>
          </p:cNvSpPr>
          <p:nvPr/>
        </p:nvSpPr>
        <p:spPr bwMode="auto">
          <a:xfrm>
            <a:off x="457200" y="0"/>
            <a:ext cx="8229600" cy="144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How rough is the solvent?</a:t>
            </a:r>
            <a:endParaRPr lang="en-US" altLang="en-US" sz="4400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312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9981593"/>
              </p:ext>
            </p:extLst>
          </p:nvPr>
        </p:nvGraphicFramePr>
        <p:xfrm>
          <a:off x="300625" y="1201259"/>
          <a:ext cx="83068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69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25" y="1201259"/>
                        <a:ext cx="83068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612025" y="6320946"/>
            <a:ext cx="26629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x along line y=z=0 (Å)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 rot="16200000">
            <a:off x="-1413482" y="3443495"/>
            <a:ext cx="3725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Electron number density (e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-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/Å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1" name="Title 1"/>
          <p:cNvSpPr txBox="1">
            <a:spLocks/>
          </p:cNvSpPr>
          <p:nvPr/>
        </p:nvSpPr>
        <p:spPr bwMode="auto">
          <a:xfrm>
            <a:off x="457200" y="0"/>
            <a:ext cx="8229600" cy="144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How rough is the solvent?</a:t>
            </a:r>
            <a:endParaRPr lang="en-US" altLang="en-US" sz="4400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238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1196688"/>
              </p:ext>
            </p:extLst>
          </p:nvPr>
        </p:nvGraphicFramePr>
        <p:xfrm>
          <a:off x="300625" y="1201259"/>
          <a:ext cx="83068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93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25" y="1201259"/>
                        <a:ext cx="83068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612025" y="6320946"/>
            <a:ext cx="26629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x along line y=z=0 (Å)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 rot="16200000">
            <a:off x="-1413482" y="3443495"/>
            <a:ext cx="3725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Electron number density (e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-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/Å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1" name="Title 1"/>
          <p:cNvSpPr txBox="1">
            <a:spLocks/>
          </p:cNvSpPr>
          <p:nvPr/>
        </p:nvSpPr>
        <p:spPr bwMode="auto">
          <a:xfrm>
            <a:off x="457200" y="0"/>
            <a:ext cx="8229600" cy="144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How rough is the solvent?</a:t>
            </a:r>
            <a:endParaRPr lang="en-US" altLang="en-US" sz="4400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943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“R” </a:t>
            </a:r>
            <a:r>
              <a:rPr lang="en-US" altLang="en-US" dirty="0" smtClean="0"/>
              <a:t>factors for macromolecules</a:t>
            </a:r>
            <a:endParaRPr lang="en-US" altLang="en-US" dirty="0" smtClean="0"/>
          </a:p>
        </p:txBody>
      </p:sp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450850" y="1458913"/>
            <a:ext cx="8453438" cy="2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000000"/>
                </a:solidFill>
                <a:cs typeface="+mn-cs"/>
              </a:rPr>
              <a:t>R</a:t>
            </a:r>
            <a:r>
              <a:rPr lang="en-US" altLang="en-US" sz="2800" b="1" baseline="-25000" dirty="0" err="1" smtClean="0">
                <a:solidFill>
                  <a:srgbClr val="000000"/>
                </a:solidFill>
                <a:cs typeface="+mn-cs"/>
              </a:rPr>
              <a:t>work</a:t>
            </a: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(or just “R”)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	observed vs calculated data (Fs)</a:t>
            </a:r>
          </a:p>
          <a:p>
            <a:pPr eaLnBrk="1" hangingPunct="1"/>
            <a:r>
              <a:rPr lang="en-US" altLang="en-US" sz="2800" b="1" dirty="0" err="1" smtClean="0">
                <a:solidFill>
                  <a:srgbClr val="000000"/>
                </a:solidFill>
                <a:cs typeface="+mn-cs"/>
              </a:rPr>
              <a:t>R</a:t>
            </a:r>
            <a:r>
              <a:rPr lang="en-US" altLang="en-US" sz="2800" b="1" baseline="-25000" dirty="0" err="1" smtClean="0">
                <a:solidFill>
                  <a:srgbClr val="000000"/>
                </a:solidFill>
                <a:cs typeface="+mn-cs"/>
              </a:rPr>
              <a:t>free</a:t>
            </a: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		</a:t>
            </a:r>
          </a:p>
          <a:p>
            <a:pPr eaLnBrk="1" hangingPunct="1"/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	cross-check with “random” subset of data</a:t>
            </a:r>
          </a:p>
          <a:p>
            <a:pPr eaLnBrk="1" hangingPunct="1"/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	should be &lt; 0.3 and &lt; </a:t>
            </a:r>
            <a:r>
              <a:rPr lang="en-US" altLang="en-US" sz="2800" b="1" dirty="0" err="1" smtClean="0">
                <a:solidFill>
                  <a:srgbClr val="000000"/>
                </a:solidFill>
                <a:cs typeface="+mn-cs"/>
              </a:rPr>
              <a:t>R</a:t>
            </a:r>
            <a:r>
              <a:rPr lang="en-US" altLang="en-US" sz="2800" b="1" baseline="-25000" dirty="0" err="1" smtClean="0">
                <a:solidFill>
                  <a:srgbClr val="000000"/>
                </a:solidFill>
                <a:cs typeface="+mn-cs"/>
              </a:rPr>
              <a:t>work</a:t>
            </a: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en-US" altLang="en-US" sz="2800" b="1" dirty="0" smtClean="0">
                <a:solidFill>
                  <a:srgbClr val="000000"/>
                </a:solidFill>
                <a:cs typeface="+mn-cs"/>
              </a:rPr>
              <a:t>+ 0.1</a:t>
            </a:r>
            <a:endParaRPr lang="en-US" altLang="en-US" sz="6600" b="1" baseline="-5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4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0908923"/>
              </p:ext>
            </p:extLst>
          </p:nvPr>
        </p:nvGraphicFramePr>
        <p:xfrm>
          <a:off x="300625" y="1201259"/>
          <a:ext cx="83068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18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25" y="1201259"/>
                        <a:ext cx="83068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612025" y="6320946"/>
            <a:ext cx="26629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x along line y=z=0 (Å)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 rot="16200000">
            <a:off x="-1413482" y="3443495"/>
            <a:ext cx="3725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Electron number density (e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-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/Å</a:t>
            </a:r>
            <a:r>
              <a:rPr lang="en-US" altLang="en-US" sz="2000" baseline="30000" dirty="0" smtClean="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altLang="en-US" sz="2000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n-US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1" name="Title 1"/>
          <p:cNvSpPr txBox="1">
            <a:spLocks/>
          </p:cNvSpPr>
          <p:nvPr/>
        </p:nvSpPr>
        <p:spPr bwMode="auto">
          <a:xfrm>
            <a:off x="457200" y="0"/>
            <a:ext cx="8229600" cy="144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How rough is the solvent?</a:t>
            </a:r>
            <a:endParaRPr lang="en-US" altLang="en-US" sz="4400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424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“rough” is </a:t>
            </a:r>
            <a:r>
              <a:rPr lang="en-US" altLang="en-US" sz="3600" smtClean="0">
                <a:solidFill>
                  <a:schemeClr val="tx1"/>
                </a:solidFill>
              </a:rPr>
              <a:t>the solvent?</a:t>
            </a:r>
            <a:endParaRPr lang="en-US" altLang="en-US" sz="360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101"/>
            <a:ext cx="9144000" cy="63177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3641" y="2116899"/>
            <a:ext cx="286971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R</a:t>
            </a:r>
            <a:r>
              <a:rPr lang="en-US" sz="3200" baseline="-25000" dirty="0" err="1" smtClean="0"/>
              <a:t>work</a:t>
            </a:r>
            <a:r>
              <a:rPr lang="en-US" sz="3200" dirty="0" smtClean="0"/>
              <a:t> </a:t>
            </a:r>
            <a:r>
              <a:rPr lang="en-US" sz="3200" dirty="0" smtClean="0"/>
              <a:t>= 0.0309</a:t>
            </a:r>
          </a:p>
          <a:p>
            <a:r>
              <a:rPr lang="en-US" sz="3200" dirty="0" err="1" smtClean="0"/>
              <a:t>R</a:t>
            </a:r>
            <a:r>
              <a:rPr lang="en-US" sz="3200" baseline="-25000" dirty="0" err="1" smtClean="0"/>
              <a:t>free</a:t>
            </a:r>
            <a:r>
              <a:rPr lang="en-US" sz="3200" dirty="0" smtClean="0"/>
              <a:t>  = 0.0678</a:t>
            </a:r>
          </a:p>
          <a:p>
            <a:r>
              <a:rPr lang="en-US" sz="3200" dirty="0" smtClean="0"/>
              <a:t>vs </a:t>
            </a:r>
            <a:r>
              <a:rPr lang="en-US" sz="3200" dirty="0" err="1" smtClean="0"/>
              <a:t>F</a:t>
            </a:r>
            <a:r>
              <a:rPr lang="en-US" sz="3200" baseline="-25000" dirty="0" err="1" smtClean="0"/>
              <a:t>sim</a:t>
            </a:r>
            <a:endParaRPr lang="en-US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20878068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981"/>
            <a:ext cx="8229600" cy="1143000"/>
          </a:xfrm>
        </p:spPr>
        <p:txBody>
          <a:bodyPr/>
          <a:lstStyle/>
          <a:p>
            <a:r>
              <a:rPr lang="en-US" dirty="0" smtClean="0"/>
              <a:t>RISM model for “bulk” solvent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7892450"/>
              </p:ext>
            </p:extLst>
          </p:nvPr>
        </p:nvGraphicFramePr>
        <p:xfrm>
          <a:off x="442685" y="1349828"/>
          <a:ext cx="8229600" cy="345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4115"/>
                <a:gridCol w="2017486"/>
                <a:gridCol w="1777999"/>
              </a:tblGrid>
              <a:tr h="863600">
                <a:tc>
                  <a:txBody>
                    <a:bodyPr/>
                    <a:lstStyle/>
                    <a:p>
                      <a:r>
                        <a:rPr lang="en-US" sz="4400" dirty="0" smtClean="0"/>
                        <a:t>Method</a:t>
                      </a:r>
                      <a:endParaRPr lang="en-US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/>
                        <a:t>R</a:t>
                      </a:r>
                      <a:r>
                        <a:rPr lang="en-US" sz="4800" baseline="-25000" dirty="0" err="1" smtClean="0"/>
                        <a:t>work</a:t>
                      </a:r>
                      <a:endParaRPr lang="en-US" sz="48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/>
                        <a:t>R</a:t>
                      </a:r>
                      <a:r>
                        <a:rPr lang="en-US" sz="4800" baseline="-25000" dirty="0" err="1" smtClean="0"/>
                        <a:t>free</a:t>
                      </a:r>
                      <a:endParaRPr lang="en-US" sz="4800" baseline="-25000" dirty="0"/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Default refmac5:</a:t>
                      </a:r>
                      <a:endParaRPr lang="en-US" sz="2400" baseline="0" dirty="0" smtClean="0"/>
                    </a:p>
                    <a:p>
                      <a:r>
                        <a:rPr lang="en-US" sz="2400" baseline="0" dirty="0" smtClean="0"/>
                        <a:t>flat bulk solvent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.1784</a:t>
                      </a:r>
                      <a:endParaRPr 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.1898</a:t>
                      </a:r>
                      <a:endParaRPr lang="en-US" sz="4800" dirty="0"/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RISM – self-consistent density field</a:t>
                      </a:r>
                      <a:r>
                        <a:rPr lang="en-US" sz="2400" baseline="0" dirty="0" smtClean="0"/>
                        <a:t> b</a:t>
                      </a:r>
                      <a:r>
                        <a:rPr lang="en-US" sz="2400" dirty="0" smtClean="0"/>
                        <a:t>ased on electrostatics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.1640</a:t>
                      </a:r>
                      <a:endParaRPr 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.1808</a:t>
                      </a:r>
                      <a:endParaRPr lang="en-US" sz="4800" dirty="0"/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Explicit</a:t>
                      </a:r>
                      <a:r>
                        <a:rPr lang="en-US" sz="2400" baseline="0" dirty="0" smtClean="0"/>
                        <a:t> MD solvent, protein fixed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.1523</a:t>
                      </a:r>
                      <a:endParaRPr 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.1690</a:t>
                      </a:r>
                      <a:endParaRPr lang="en-US" sz="4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888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-290285" y="-541866"/>
            <a:ext cx="9733913" cy="5522239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33913" h="5522239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19866" y="2999617"/>
                  <a:pt x="2627085" y="3038322"/>
                </a:cubicBezTo>
                <a:cubicBezTo>
                  <a:pt x="2934304" y="3077027"/>
                  <a:pt x="3301999" y="3657599"/>
                  <a:pt x="3585028" y="3705980"/>
                </a:cubicBezTo>
                <a:cubicBezTo>
                  <a:pt x="3868057" y="3754361"/>
                  <a:pt x="4105124" y="3444722"/>
                  <a:pt x="4325257" y="3328608"/>
                </a:cubicBezTo>
                <a:cubicBezTo>
                  <a:pt x="4545390" y="3212494"/>
                  <a:pt x="4692952" y="3045580"/>
                  <a:pt x="4905828" y="3009294"/>
                </a:cubicBezTo>
                <a:cubicBezTo>
                  <a:pt x="5118704" y="2973008"/>
                  <a:pt x="5421086" y="2992361"/>
                  <a:pt x="5602514" y="3110894"/>
                </a:cubicBezTo>
                <a:cubicBezTo>
                  <a:pt x="5783942" y="3229427"/>
                  <a:pt x="5829904" y="3705980"/>
                  <a:pt x="5994399" y="3720494"/>
                </a:cubicBezTo>
                <a:cubicBezTo>
                  <a:pt x="6158894" y="3735008"/>
                  <a:pt x="6393542" y="3299579"/>
                  <a:pt x="6589485" y="3197979"/>
                </a:cubicBezTo>
                <a:cubicBezTo>
                  <a:pt x="6785428" y="3096379"/>
                  <a:pt x="7003143" y="3057676"/>
                  <a:pt x="7170057" y="3110895"/>
                </a:cubicBezTo>
                <a:cubicBezTo>
                  <a:pt x="7336971" y="3164114"/>
                  <a:pt x="7465181" y="3275389"/>
                  <a:pt x="7590971" y="3517294"/>
                </a:cubicBezTo>
                <a:cubicBezTo>
                  <a:pt x="7716761" y="3759199"/>
                  <a:pt x="7740952" y="4259942"/>
                  <a:pt x="7924800" y="4562323"/>
                </a:cubicBezTo>
                <a:cubicBezTo>
                  <a:pt x="8108648" y="4864704"/>
                  <a:pt x="8398933" y="5171923"/>
                  <a:pt x="8694057" y="5331580"/>
                </a:cubicBezTo>
                <a:cubicBezTo>
                  <a:pt x="8989181" y="5491237"/>
                  <a:pt x="9814075" y="5532360"/>
                  <a:pt x="9695542" y="5520265"/>
                </a:cubicBezTo>
                <a:cubicBezTo>
                  <a:pt x="9124647" y="5433179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Solvent boundary problem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3116952" y="3389090"/>
            <a:ext cx="1857827" cy="2714169"/>
            <a:chOff x="1306287" y="3367317"/>
            <a:chExt cx="1857827" cy="2714169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936180" y="3389089"/>
            <a:ext cx="1857827" cy="2714169"/>
            <a:chOff x="1306287" y="3367317"/>
            <a:chExt cx="1857827" cy="2714169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5297723" y="3389089"/>
            <a:ext cx="1857827" cy="2714169"/>
            <a:chOff x="1306287" y="3367317"/>
            <a:chExt cx="1857827" cy="2714169"/>
          </a:xfrm>
        </p:grpSpPr>
        <p:cxnSp>
          <p:nvCxnSpPr>
            <p:cNvPr id="44" name="Straight Connector 43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511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-290285" y="-541867"/>
            <a:ext cx="9797011" cy="5058669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97011" h="5058669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19866" y="2999617"/>
                  <a:pt x="2627085" y="3038322"/>
                </a:cubicBezTo>
                <a:cubicBezTo>
                  <a:pt x="2934304" y="3077027"/>
                  <a:pt x="3301999" y="3657599"/>
                  <a:pt x="3585028" y="3705980"/>
                </a:cubicBezTo>
                <a:cubicBezTo>
                  <a:pt x="3868057" y="3754361"/>
                  <a:pt x="4105124" y="3444722"/>
                  <a:pt x="4325257" y="3328608"/>
                </a:cubicBezTo>
                <a:cubicBezTo>
                  <a:pt x="4545390" y="3212494"/>
                  <a:pt x="4719561" y="3016551"/>
                  <a:pt x="4905828" y="3009294"/>
                </a:cubicBezTo>
                <a:cubicBezTo>
                  <a:pt x="5092095" y="3002037"/>
                  <a:pt x="5324324" y="3055255"/>
                  <a:pt x="5442857" y="3285065"/>
                </a:cubicBezTo>
                <a:cubicBezTo>
                  <a:pt x="5561390" y="3514875"/>
                  <a:pt x="5517847" y="4112381"/>
                  <a:pt x="5617028" y="4388152"/>
                </a:cubicBezTo>
                <a:cubicBezTo>
                  <a:pt x="5716209" y="4663923"/>
                  <a:pt x="5820228" y="4850189"/>
                  <a:pt x="6037942" y="4939694"/>
                </a:cubicBezTo>
                <a:cubicBezTo>
                  <a:pt x="6255656" y="5029199"/>
                  <a:pt x="6664476" y="5162247"/>
                  <a:pt x="6923314" y="4925180"/>
                </a:cubicBezTo>
                <a:cubicBezTo>
                  <a:pt x="7182152" y="4688113"/>
                  <a:pt x="7356323" y="3807580"/>
                  <a:pt x="7590971" y="3517294"/>
                </a:cubicBezTo>
                <a:cubicBezTo>
                  <a:pt x="7825619" y="3227008"/>
                  <a:pt x="8094133" y="3135085"/>
                  <a:pt x="8331200" y="3183466"/>
                </a:cubicBezTo>
                <a:cubicBezTo>
                  <a:pt x="8568267" y="3231847"/>
                  <a:pt x="8771467" y="3606799"/>
                  <a:pt x="9013371" y="3807580"/>
                </a:cubicBezTo>
                <a:cubicBezTo>
                  <a:pt x="9255276" y="4008361"/>
                  <a:pt x="9901160" y="4400246"/>
                  <a:pt x="9782627" y="4388151"/>
                </a:cubicBezTo>
                <a:cubicBezTo>
                  <a:pt x="9211732" y="4301065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Solvent boundary problem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3116952" y="3389090"/>
            <a:ext cx="1857827" cy="2714169"/>
            <a:chOff x="1306287" y="3367317"/>
            <a:chExt cx="1857827" cy="2714169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936180" y="3389089"/>
            <a:ext cx="1857827" cy="2714169"/>
            <a:chOff x="1306287" y="3367317"/>
            <a:chExt cx="1857827" cy="2714169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 flipH="1">
            <a:off x="7090244" y="3389090"/>
            <a:ext cx="1857827" cy="2714169"/>
            <a:chOff x="1306287" y="3367317"/>
            <a:chExt cx="1857827" cy="271416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065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-290285" y="-541867"/>
            <a:ext cx="9797011" cy="5281187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3541486 w 9797011"/>
              <a:gd name="connsiteY5" fmla="*/ 4939693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5617028 w 9797011"/>
              <a:gd name="connsiteY8" fmla="*/ 4388152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923314 w 9797011"/>
              <a:gd name="connsiteY9" fmla="*/ 4925180 h 5281187"/>
              <a:gd name="connsiteX10" fmla="*/ 7590971 w 9797011"/>
              <a:gd name="connsiteY10" fmla="*/ 3517294 h 5281187"/>
              <a:gd name="connsiteX11" fmla="*/ 8331200 w 9797011"/>
              <a:gd name="connsiteY11" fmla="*/ 3183466 h 5281187"/>
              <a:gd name="connsiteX12" fmla="*/ 9013371 w 9797011"/>
              <a:gd name="connsiteY12" fmla="*/ 3807580 h 5281187"/>
              <a:gd name="connsiteX13" fmla="*/ 9782627 w 9797011"/>
              <a:gd name="connsiteY13" fmla="*/ 4388151 h 5281187"/>
              <a:gd name="connsiteX14" fmla="*/ 9550400 w 9797011"/>
              <a:gd name="connsiteY14" fmla="*/ 324151 h 5281187"/>
              <a:gd name="connsiteX15" fmla="*/ 7329714 w 9797011"/>
              <a:gd name="connsiteY15" fmla="*/ 338666 h 5281187"/>
              <a:gd name="connsiteX16" fmla="*/ 87085 w 9797011"/>
              <a:gd name="connsiteY16" fmla="*/ 440265 h 5281187"/>
              <a:gd name="connsiteX17" fmla="*/ 0 w 9797011"/>
              <a:gd name="connsiteY17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7590971 w 9797011"/>
              <a:gd name="connsiteY9" fmla="*/ 3517294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797011" h="5281187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46476" y="2953655"/>
                  <a:pt x="2627085" y="3038322"/>
                </a:cubicBezTo>
                <a:cubicBezTo>
                  <a:pt x="2907694" y="3122989"/>
                  <a:pt x="3272971" y="3664857"/>
                  <a:pt x="3425371" y="3981752"/>
                </a:cubicBezTo>
                <a:cubicBezTo>
                  <a:pt x="3577771" y="4298647"/>
                  <a:pt x="3369734" y="4741331"/>
                  <a:pt x="3541486" y="4939693"/>
                </a:cubicBezTo>
                <a:cubicBezTo>
                  <a:pt x="3713238" y="5138055"/>
                  <a:pt x="4138990" y="5447693"/>
                  <a:pt x="4455885" y="5171922"/>
                </a:cubicBezTo>
                <a:cubicBezTo>
                  <a:pt x="4772780" y="4896151"/>
                  <a:pt x="5145314" y="3618893"/>
                  <a:pt x="5442857" y="3285065"/>
                </a:cubicBezTo>
                <a:cubicBezTo>
                  <a:pt x="5740400" y="2951237"/>
                  <a:pt x="5883123" y="2970590"/>
                  <a:pt x="6241142" y="3168952"/>
                </a:cubicBezTo>
                <a:cubicBezTo>
                  <a:pt x="6599161" y="3367314"/>
                  <a:pt x="6531428" y="3645504"/>
                  <a:pt x="6879771" y="3647923"/>
                </a:cubicBezTo>
                <a:cubicBezTo>
                  <a:pt x="7228114" y="3650342"/>
                  <a:pt x="7975600" y="3156857"/>
                  <a:pt x="8331200" y="3183466"/>
                </a:cubicBezTo>
                <a:cubicBezTo>
                  <a:pt x="8686800" y="3210076"/>
                  <a:pt x="8771467" y="3606799"/>
                  <a:pt x="9013371" y="3807580"/>
                </a:cubicBezTo>
                <a:cubicBezTo>
                  <a:pt x="9255276" y="4008361"/>
                  <a:pt x="9901160" y="4400246"/>
                  <a:pt x="9782627" y="4388151"/>
                </a:cubicBezTo>
                <a:cubicBezTo>
                  <a:pt x="9211732" y="4301065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Solvent boundary problem</a:t>
            </a:r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936180" y="3389089"/>
            <a:ext cx="1857827" cy="2714169"/>
            <a:chOff x="1306287" y="3367317"/>
            <a:chExt cx="1857827" cy="2714169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 flipH="1">
            <a:off x="7090244" y="3389090"/>
            <a:ext cx="1857827" cy="2714169"/>
            <a:chOff x="1306287" y="3367317"/>
            <a:chExt cx="1857827" cy="271416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flipH="1">
            <a:off x="4945751" y="3389090"/>
            <a:ext cx="1857827" cy="2714169"/>
            <a:chOff x="1306287" y="3367317"/>
            <a:chExt cx="1857827" cy="2714169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9047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-362856" y="-541865"/>
            <a:ext cx="9869582" cy="5289055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3541486 w 9797011"/>
              <a:gd name="connsiteY5" fmla="*/ 4939693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5617028 w 9797011"/>
              <a:gd name="connsiteY8" fmla="*/ 4388152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923314 w 9797011"/>
              <a:gd name="connsiteY9" fmla="*/ 4925180 h 5281187"/>
              <a:gd name="connsiteX10" fmla="*/ 7590971 w 9797011"/>
              <a:gd name="connsiteY10" fmla="*/ 3517294 h 5281187"/>
              <a:gd name="connsiteX11" fmla="*/ 8331200 w 9797011"/>
              <a:gd name="connsiteY11" fmla="*/ 3183466 h 5281187"/>
              <a:gd name="connsiteX12" fmla="*/ 9013371 w 9797011"/>
              <a:gd name="connsiteY12" fmla="*/ 3807580 h 5281187"/>
              <a:gd name="connsiteX13" fmla="*/ 9782627 w 9797011"/>
              <a:gd name="connsiteY13" fmla="*/ 4388151 h 5281187"/>
              <a:gd name="connsiteX14" fmla="*/ 9550400 w 9797011"/>
              <a:gd name="connsiteY14" fmla="*/ 324151 h 5281187"/>
              <a:gd name="connsiteX15" fmla="*/ 7329714 w 9797011"/>
              <a:gd name="connsiteY15" fmla="*/ 338666 h 5281187"/>
              <a:gd name="connsiteX16" fmla="*/ 87085 w 9797011"/>
              <a:gd name="connsiteY16" fmla="*/ 440265 h 5281187"/>
              <a:gd name="connsiteX17" fmla="*/ 0 w 9797011"/>
              <a:gd name="connsiteY17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7590971 w 9797011"/>
              <a:gd name="connsiteY9" fmla="*/ 3517294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4940465"/>
              <a:gd name="connsiteX1" fmla="*/ 1219200 w 9797011"/>
              <a:gd name="connsiteY1" fmla="*/ 4112379 h 4940465"/>
              <a:gd name="connsiteX2" fmla="*/ 1741714 w 9797011"/>
              <a:gd name="connsiteY2" fmla="*/ 3473751 h 4940465"/>
              <a:gd name="connsiteX3" fmla="*/ 2627085 w 9797011"/>
              <a:gd name="connsiteY3" fmla="*/ 3038322 h 4940465"/>
              <a:gd name="connsiteX4" fmla="*/ 3425371 w 9797011"/>
              <a:gd name="connsiteY4" fmla="*/ 3981752 h 4940465"/>
              <a:gd name="connsiteX5" fmla="*/ 3541486 w 9797011"/>
              <a:gd name="connsiteY5" fmla="*/ 4939693 h 4940465"/>
              <a:gd name="connsiteX6" fmla="*/ 4513943 w 9797011"/>
              <a:gd name="connsiteY6" fmla="*/ 3822094 h 4940465"/>
              <a:gd name="connsiteX7" fmla="*/ 5442857 w 9797011"/>
              <a:gd name="connsiteY7" fmla="*/ 3285065 h 4940465"/>
              <a:gd name="connsiteX8" fmla="*/ 6241142 w 9797011"/>
              <a:gd name="connsiteY8" fmla="*/ 3168952 h 4940465"/>
              <a:gd name="connsiteX9" fmla="*/ 6879771 w 9797011"/>
              <a:gd name="connsiteY9" fmla="*/ 3647923 h 4940465"/>
              <a:gd name="connsiteX10" fmla="*/ 8331200 w 9797011"/>
              <a:gd name="connsiteY10" fmla="*/ 3183466 h 4940465"/>
              <a:gd name="connsiteX11" fmla="*/ 9013371 w 9797011"/>
              <a:gd name="connsiteY11" fmla="*/ 3807580 h 4940465"/>
              <a:gd name="connsiteX12" fmla="*/ 9782627 w 9797011"/>
              <a:gd name="connsiteY12" fmla="*/ 4388151 h 4940465"/>
              <a:gd name="connsiteX13" fmla="*/ 9550400 w 9797011"/>
              <a:gd name="connsiteY13" fmla="*/ 324151 h 4940465"/>
              <a:gd name="connsiteX14" fmla="*/ 7329714 w 9797011"/>
              <a:gd name="connsiteY14" fmla="*/ 338666 h 4940465"/>
              <a:gd name="connsiteX15" fmla="*/ 87085 w 9797011"/>
              <a:gd name="connsiteY15" fmla="*/ 440265 h 4940465"/>
              <a:gd name="connsiteX16" fmla="*/ 0 w 9797011"/>
              <a:gd name="connsiteY16" fmla="*/ 4083351 h 4940465"/>
              <a:gd name="connsiteX0" fmla="*/ 0 w 9797011"/>
              <a:gd name="connsiteY0" fmla="*/ 4083351 h 4388424"/>
              <a:gd name="connsiteX1" fmla="*/ 1219200 w 9797011"/>
              <a:gd name="connsiteY1" fmla="*/ 4112379 h 4388424"/>
              <a:gd name="connsiteX2" fmla="*/ 1741714 w 9797011"/>
              <a:gd name="connsiteY2" fmla="*/ 3473751 h 4388424"/>
              <a:gd name="connsiteX3" fmla="*/ 2627085 w 9797011"/>
              <a:gd name="connsiteY3" fmla="*/ 3038322 h 4388424"/>
              <a:gd name="connsiteX4" fmla="*/ 3425371 w 9797011"/>
              <a:gd name="connsiteY4" fmla="*/ 3981752 h 4388424"/>
              <a:gd name="connsiteX5" fmla="*/ 4513943 w 9797011"/>
              <a:gd name="connsiteY5" fmla="*/ 3822094 h 4388424"/>
              <a:gd name="connsiteX6" fmla="*/ 5442857 w 9797011"/>
              <a:gd name="connsiteY6" fmla="*/ 3285065 h 4388424"/>
              <a:gd name="connsiteX7" fmla="*/ 6241142 w 9797011"/>
              <a:gd name="connsiteY7" fmla="*/ 3168952 h 4388424"/>
              <a:gd name="connsiteX8" fmla="*/ 6879771 w 9797011"/>
              <a:gd name="connsiteY8" fmla="*/ 3647923 h 4388424"/>
              <a:gd name="connsiteX9" fmla="*/ 8331200 w 9797011"/>
              <a:gd name="connsiteY9" fmla="*/ 3183466 h 4388424"/>
              <a:gd name="connsiteX10" fmla="*/ 9013371 w 9797011"/>
              <a:gd name="connsiteY10" fmla="*/ 3807580 h 4388424"/>
              <a:gd name="connsiteX11" fmla="*/ 9782627 w 9797011"/>
              <a:gd name="connsiteY11" fmla="*/ 4388151 h 4388424"/>
              <a:gd name="connsiteX12" fmla="*/ 9550400 w 9797011"/>
              <a:gd name="connsiteY12" fmla="*/ 324151 h 4388424"/>
              <a:gd name="connsiteX13" fmla="*/ 7329714 w 9797011"/>
              <a:gd name="connsiteY13" fmla="*/ 338666 h 4388424"/>
              <a:gd name="connsiteX14" fmla="*/ 87085 w 9797011"/>
              <a:gd name="connsiteY14" fmla="*/ 440265 h 4388424"/>
              <a:gd name="connsiteX15" fmla="*/ 0 w 9797011"/>
              <a:gd name="connsiteY15" fmla="*/ 4083351 h 4388424"/>
              <a:gd name="connsiteX0" fmla="*/ 0 w 9797011"/>
              <a:gd name="connsiteY0" fmla="*/ 4083351 h 4388424"/>
              <a:gd name="connsiteX1" fmla="*/ 1219200 w 9797011"/>
              <a:gd name="connsiteY1" fmla="*/ 4112379 h 4388424"/>
              <a:gd name="connsiteX2" fmla="*/ 1741714 w 9797011"/>
              <a:gd name="connsiteY2" fmla="*/ 3473751 h 4388424"/>
              <a:gd name="connsiteX3" fmla="*/ 2627085 w 9797011"/>
              <a:gd name="connsiteY3" fmla="*/ 3038322 h 4388424"/>
              <a:gd name="connsiteX4" fmla="*/ 3831771 w 9797011"/>
              <a:gd name="connsiteY4" fmla="*/ 3241524 h 4388424"/>
              <a:gd name="connsiteX5" fmla="*/ 4513943 w 9797011"/>
              <a:gd name="connsiteY5" fmla="*/ 3822094 h 4388424"/>
              <a:gd name="connsiteX6" fmla="*/ 5442857 w 9797011"/>
              <a:gd name="connsiteY6" fmla="*/ 3285065 h 4388424"/>
              <a:gd name="connsiteX7" fmla="*/ 6241142 w 9797011"/>
              <a:gd name="connsiteY7" fmla="*/ 3168952 h 4388424"/>
              <a:gd name="connsiteX8" fmla="*/ 6879771 w 9797011"/>
              <a:gd name="connsiteY8" fmla="*/ 3647923 h 4388424"/>
              <a:gd name="connsiteX9" fmla="*/ 8331200 w 9797011"/>
              <a:gd name="connsiteY9" fmla="*/ 3183466 h 4388424"/>
              <a:gd name="connsiteX10" fmla="*/ 9013371 w 9797011"/>
              <a:gd name="connsiteY10" fmla="*/ 3807580 h 4388424"/>
              <a:gd name="connsiteX11" fmla="*/ 9782627 w 9797011"/>
              <a:gd name="connsiteY11" fmla="*/ 4388151 h 4388424"/>
              <a:gd name="connsiteX12" fmla="*/ 9550400 w 9797011"/>
              <a:gd name="connsiteY12" fmla="*/ 324151 h 4388424"/>
              <a:gd name="connsiteX13" fmla="*/ 7329714 w 9797011"/>
              <a:gd name="connsiteY13" fmla="*/ 338666 h 4388424"/>
              <a:gd name="connsiteX14" fmla="*/ 87085 w 9797011"/>
              <a:gd name="connsiteY14" fmla="*/ 440265 h 4388424"/>
              <a:gd name="connsiteX15" fmla="*/ 0 w 9797011"/>
              <a:gd name="connsiteY15" fmla="*/ 4083351 h 4388424"/>
              <a:gd name="connsiteX0" fmla="*/ 0 w 9797011"/>
              <a:gd name="connsiteY0" fmla="*/ 4083351 h 4933581"/>
              <a:gd name="connsiteX1" fmla="*/ 1190171 w 9797011"/>
              <a:gd name="connsiteY1" fmla="*/ 4925179 h 4933581"/>
              <a:gd name="connsiteX2" fmla="*/ 1741714 w 9797011"/>
              <a:gd name="connsiteY2" fmla="*/ 3473751 h 4933581"/>
              <a:gd name="connsiteX3" fmla="*/ 2627085 w 9797011"/>
              <a:gd name="connsiteY3" fmla="*/ 3038322 h 4933581"/>
              <a:gd name="connsiteX4" fmla="*/ 3831771 w 9797011"/>
              <a:gd name="connsiteY4" fmla="*/ 3241524 h 4933581"/>
              <a:gd name="connsiteX5" fmla="*/ 4513943 w 9797011"/>
              <a:gd name="connsiteY5" fmla="*/ 3822094 h 4933581"/>
              <a:gd name="connsiteX6" fmla="*/ 5442857 w 9797011"/>
              <a:gd name="connsiteY6" fmla="*/ 3285065 h 4933581"/>
              <a:gd name="connsiteX7" fmla="*/ 6241142 w 9797011"/>
              <a:gd name="connsiteY7" fmla="*/ 3168952 h 4933581"/>
              <a:gd name="connsiteX8" fmla="*/ 6879771 w 9797011"/>
              <a:gd name="connsiteY8" fmla="*/ 3647923 h 4933581"/>
              <a:gd name="connsiteX9" fmla="*/ 8331200 w 9797011"/>
              <a:gd name="connsiteY9" fmla="*/ 3183466 h 4933581"/>
              <a:gd name="connsiteX10" fmla="*/ 9013371 w 9797011"/>
              <a:gd name="connsiteY10" fmla="*/ 3807580 h 4933581"/>
              <a:gd name="connsiteX11" fmla="*/ 9782627 w 9797011"/>
              <a:gd name="connsiteY11" fmla="*/ 4388151 h 4933581"/>
              <a:gd name="connsiteX12" fmla="*/ 9550400 w 9797011"/>
              <a:gd name="connsiteY12" fmla="*/ 324151 h 4933581"/>
              <a:gd name="connsiteX13" fmla="*/ 7329714 w 9797011"/>
              <a:gd name="connsiteY13" fmla="*/ 338666 h 4933581"/>
              <a:gd name="connsiteX14" fmla="*/ 87085 w 9797011"/>
              <a:gd name="connsiteY14" fmla="*/ 440265 h 4933581"/>
              <a:gd name="connsiteX15" fmla="*/ 0 w 9797011"/>
              <a:gd name="connsiteY15" fmla="*/ 4083351 h 4933581"/>
              <a:gd name="connsiteX0" fmla="*/ 0 w 9869582"/>
              <a:gd name="connsiteY0" fmla="*/ 5259008 h 5288276"/>
              <a:gd name="connsiteX1" fmla="*/ 1262742 w 9869582"/>
              <a:gd name="connsiteY1" fmla="*/ 4925179 h 5288276"/>
              <a:gd name="connsiteX2" fmla="*/ 1814285 w 9869582"/>
              <a:gd name="connsiteY2" fmla="*/ 3473751 h 5288276"/>
              <a:gd name="connsiteX3" fmla="*/ 2699656 w 9869582"/>
              <a:gd name="connsiteY3" fmla="*/ 3038322 h 5288276"/>
              <a:gd name="connsiteX4" fmla="*/ 3904342 w 9869582"/>
              <a:gd name="connsiteY4" fmla="*/ 3241524 h 5288276"/>
              <a:gd name="connsiteX5" fmla="*/ 4586514 w 9869582"/>
              <a:gd name="connsiteY5" fmla="*/ 3822094 h 5288276"/>
              <a:gd name="connsiteX6" fmla="*/ 5515428 w 9869582"/>
              <a:gd name="connsiteY6" fmla="*/ 3285065 h 5288276"/>
              <a:gd name="connsiteX7" fmla="*/ 6313713 w 9869582"/>
              <a:gd name="connsiteY7" fmla="*/ 3168952 h 5288276"/>
              <a:gd name="connsiteX8" fmla="*/ 6952342 w 9869582"/>
              <a:gd name="connsiteY8" fmla="*/ 3647923 h 5288276"/>
              <a:gd name="connsiteX9" fmla="*/ 8403771 w 9869582"/>
              <a:gd name="connsiteY9" fmla="*/ 3183466 h 5288276"/>
              <a:gd name="connsiteX10" fmla="*/ 9085942 w 9869582"/>
              <a:gd name="connsiteY10" fmla="*/ 3807580 h 5288276"/>
              <a:gd name="connsiteX11" fmla="*/ 9855198 w 9869582"/>
              <a:gd name="connsiteY11" fmla="*/ 4388151 h 5288276"/>
              <a:gd name="connsiteX12" fmla="*/ 9622971 w 9869582"/>
              <a:gd name="connsiteY12" fmla="*/ 324151 h 5288276"/>
              <a:gd name="connsiteX13" fmla="*/ 7402285 w 9869582"/>
              <a:gd name="connsiteY13" fmla="*/ 338666 h 5288276"/>
              <a:gd name="connsiteX14" fmla="*/ 159656 w 9869582"/>
              <a:gd name="connsiteY14" fmla="*/ 440265 h 5288276"/>
              <a:gd name="connsiteX15" fmla="*/ 0 w 9869582"/>
              <a:gd name="connsiteY15" fmla="*/ 5259008 h 5288276"/>
              <a:gd name="connsiteX0" fmla="*/ 0 w 9869582"/>
              <a:gd name="connsiteY0" fmla="*/ 5259008 h 5292069"/>
              <a:gd name="connsiteX1" fmla="*/ 1538514 w 9869582"/>
              <a:gd name="connsiteY1" fmla="*/ 4954208 h 5292069"/>
              <a:gd name="connsiteX2" fmla="*/ 1814285 w 9869582"/>
              <a:gd name="connsiteY2" fmla="*/ 3473751 h 5292069"/>
              <a:gd name="connsiteX3" fmla="*/ 2699656 w 9869582"/>
              <a:gd name="connsiteY3" fmla="*/ 3038322 h 5292069"/>
              <a:gd name="connsiteX4" fmla="*/ 3904342 w 9869582"/>
              <a:gd name="connsiteY4" fmla="*/ 3241524 h 5292069"/>
              <a:gd name="connsiteX5" fmla="*/ 4586514 w 9869582"/>
              <a:gd name="connsiteY5" fmla="*/ 3822094 h 5292069"/>
              <a:gd name="connsiteX6" fmla="*/ 5515428 w 9869582"/>
              <a:gd name="connsiteY6" fmla="*/ 3285065 h 5292069"/>
              <a:gd name="connsiteX7" fmla="*/ 6313713 w 9869582"/>
              <a:gd name="connsiteY7" fmla="*/ 3168952 h 5292069"/>
              <a:gd name="connsiteX8" fmla="*/ 6952342 w 9869582"/>
              <a:gd name="connsiteY8" fmla="*/ 3647923 h 5292069"/>
              <a:gd name="connsiteX9" fmla="*/ 8403771 w 9869582"/>
              <a:gd name="connsiteY9" fmla="*/ 3183466 h 5292069"/>
              <a:gd name="connsiteX10" fmla="*/ 9085942 w 9869582"/>
              <a:gd name="connsiteY10" fmla="*/ 3807580 h 5292069"/>
              <a:gd name="connsiteX11" fmla="*/ 9855198 w 9869582"/>
              <a:gd name="connsiteY11" fmla="*/ 4388151 h 5292069"/>
              <a:gd name="connsiteX12" fmla="*/ 9622971 w 9869582"/>
              <a:gd name="connsiteY12" fmla="*/ 324151 h 5292069"/>
              <a:gd name="connsiteX13" fmla="*/ 7402285 w 9869582"/>
              <a:gd name="connsiteY13" fmla="*/ 338666 h 5292069"/>
              <a:gd name="connsiteX14" fmla="*/ 159656 w 9869582"/>
              <a:gd name="connsiteY14" fmla="*/ 440265 h 5292069"/>
              <a:gd name="connsiteX15" fmla="*/ 0 w 9869582"/>
              <a:gd name="connsiteY15" fmla="*/ 5259008 h 5292069"/>
              <a:gd name="connsiteX0" fmla="*/ 0 w 9869582"/>
              <a:gd name="connsiteY0" fmla="*/ 5259008 h 5276847"/>
              <a:gd name="connsiteX1" fmla="*/ 1538514 w 9869582"/>
              <a:gd name="connsiteY1" fmla="*/ 4954208 h 5276847"/>
              <a:gd name="connsiteX2" fmla="*/ 2873828 w 9869582"/>
              <a:gd name="connsiteY2" fmla="*/ 4605865 h 5276847"/>
              <a:gd name="connsiteX3" fmla="*/ 2699656 w 9869582"/>
              <a:gd name="connsiteY3" fmla="*/ 3038322 h 5276847"/>
              <a:gd name="connsiteX4" fmla="*/ 3904342 w 9869582"/>
              <a:gd name="connsiteY4" fmla="*/ 3241524 h 5276847"/>
              <a:gd name="connsiteX5" fmla="*/ 4586514 w 9869582"/>
              <a:gd name="connsiteY5" fmla="*/ 3822094 h 5276847"/>
              <a:gd name="connsiteX6" fmla="*/ 5515428 w 9869582"/>
              <a:gd name="connsiteY6" fmla="*/ 3285065 h 5276847"/>
              <a:gd name="connsiteX7" fmla="*/ 6313713 w 9869582"/>
              <a:gd name="connsiteY7" fmla="*/ 3168952 h 5276847"/>
              <a:gd name="connsiteX8" fmla="*/ 6952342 w 9869582"/>
              <a:gd name="connsiteY8" fmla="*/ 3647923 h 5276847"/>
              <a:gd name="connsiteX9" fmla="*/ 8403771 w 9869582"/>
              <a:gd name="connsiteY9" fmla="*/ 3183466 h 5276847"/>
              <a:gd name="connsiteX10" fmla="*/ 9085942 w 9869582"/>
              <a:gd name="connsiteY10" fmla="*/ 3807580 h 5276847"/>
              <a:gd name="connsiteX11" fmla="*/ 9855198 w 9869582"/>
              <a:gd name="connsiteY11" fmla="*/ 4388151 h 5276847"/>
              <a:gd name="connsiteX12" fmla="*/ 9622971 w 9869582"/>
              <a:gd name="connsiteY12" fmla="*/ 324151 h 5276847"/>
              <a:gd name="connsiteX13" fmla="*/ 7402285 w 9869582"/>
              <a:gd name="connsiteY13" fmla="*/ 338666 h 5276847"/>
              <a:gd name="connsiteX14" fmla="*/ 159656 w 9869582"/>
              <a:gd name="connsiteY14" fmla="*/ 440265 h 5276847"/>
              <a:gd name="connsiteX15" fmla="*/ 0 w 9869582"/>
              <a:gd name="connsiteY15" fmla="*/ 5259008 h 5276847"/>
              <a:gd name="connsiteX0" fmla="*/ 0 w 9869582"/>
              <a:gd name="connsiteY0" fmla="*/ 5259008 h 5276847"/>
              <a:gd name="connsiteX1" fmla="*/ 1538514 w 9869582"/>
              <a:gd name="connsiteY1" fmla="*/ 4954208 h 5276847"/>
              <a:gd name="connsiteX2" fmla="*/ 2873828 w 9869582"/>
              <a:gd name="connsiteY2" fmla="*/ 4605865 h 5276847"/>
              <a:gd name="connsiteX3" fmla="*/ 3004456 w 9869582"/>
              <a:gd name="connsiteY3" fmla="*/ 3343122 h 5276847"/>
              <a:gd name="connsiteX4" fmla="*/ 3904342 w 9869582"/>
              <a:gd name="connsiteY4" fmla="*/ 3241524 h 5276847"/>
              <a:gd name="connsiteX5" fmla="*/ 4586514 w 9869582"/>
              <a:gd name="connsiteY5" fmla="*/ 3822094 h 5276847"/>
              <a:gd name="connsiteX6" fmla="*/ 5515428 w 9869582"/>
              <a:gd name="connsiteY6" fmla="*/ 3285065 h 5276847"/>
              <a:gd name="connsiteX7" fmla="*/ 6313713 w 9869582"/>
              <a:gd name="connsiteY7" fmla="*/ 3168952 h 5276847"/>
              <a:gd name="connsiteX8" fmla="*/ 6952342 w 9869582"/>
              <a:gd name="connsiteY8" fmla="*/ 3647923 h 5276847"/>
              <a:gd name="connsiteX9" fmla="*/ 8403771 w 9869582"/>
              <a:gd name="connsiteY9" fmla="*/ 3183466 h 5276847"/>
              <a:gd name="connsiteX10" fmla="*/ 9085942 w 9869582"/>
              <a:gd name="connsiteY10" fmla="*/ 3807580 h 5276847"/>
              <a:gd name="connsiteX11" fmla="*/ 9855198 w 9869582"/>
              <a:gd name="connsiteY11" fmla="*/ 4388151 h 5276847"/>
              <a:gd name="connsiteX12" fmla="*/ 9622971 w 9869582"/>
              <a:gd name="connsiteY12" fmla="*/ 324151 h 5276847"/>
              <a:gd name="connsiteX13" fmla="*/ 7402285 w 9869582"/>
              <a:gd name="connsiteY13" fmla="*/ 338666 h 5276847"/>
              <a:gd name="connsiteX14" fmla="*/ 159656 w 9869582"/>
              <a:gd name="connsiteY14" fmla="*/ 440265 h 5276847"/>
              <a:gd name="connsiteX15" fmla="*/ 0 w 9869582"/>
              <a:gd name="connsiteY15" fmla="*/ 5259008 h 5276847"/>
              <a:gd name="connsiteX0" fmla="*/ 0 w 9869582"/>
              <a:gd name="connsiteY0" fmla="*/ 5259008 h 5277076"/>
              <a:gd name="connsiteX1" fmla="*/ 1538514 w 9869582"/>
              <a:gd name="connsiteY1" fmla="*/ 4954208 h 5277076"/>
              <a:gd name="connsiteX2" fmla="*/ 2656113 w 9869582"/>
              <a:gd name="connsiteY2" fmla="*/ 4576837 h 5277076"/>
              <a:gd name="connsiteX3" fmla="*/ 3004456 w 9869582"/>
              <a:gd name="connsiteY3" fmla="*/ 3343122 h 5277076"/>
              <a:gd name="connsiteX4" fmla="*/ 3904342 w 9869582"/>
              <a:gd name="connsiteY4" fmla="*/ 3241524 h 5277076"/>
              <a:gd name="connsiteX5" fmla="*/ 4586514 w 9869582"/>
              <a:gd name="connsiteY5" fmla="*/ 3822094 h 5277076"/>
              <a:gd name="connsiteX6" fmla="*/ 5515428 w 9869582"/>
              <a:gd name="connsiteY6" fmla="*/ 3285065 h 5277076"/>
              <a:gd name="connsiteX7" fmla="*/ 6313713 w 9869582"/>
              <a:gd name="connsiteY7" fmla="*/ 3168952 h 5277076"/>
              <a:gd name="connsiteX8" fmla="*/ 6952342 w 9869582"/>
              <a:gd name="connsiteY8" fmla="*/ 3647923 h 5277076"/>
              <a:gd name="connsiteX9" fmla="*/ 8403771 w 9869582"/>
              <a:gd name="connsiteY9" fmla="*/ 3183466 h 5277076"/>
              <a:gd name="connsiteX10" fmla="*/ 9085942 w 9869582"/>
              <a:gd name="connsiteY10" fmla="*/ 3807580 h 5277076"/>
              <a:gd name="connsiteX11" fmla="*/ 9855198 w 9869582"/>
              <a:gd name="connsiteY11" fmla="*/ 4388151 h 5277076"/>
              <a:gd name="connsiteX12" fmla="*/ 9622971 w 9869582"/>
              <a:gd name="connsiteY12" fmla="*/ 324151 h 5277076"/>
              <a:gd name="connsiteX13" fmla="*/ 7402285 w 9869582"/>
              <a:gd name="connsiteY13" fmla="*/ 338666 h 5277076"/>
              <a:gd name="connsiteX14" fmla="*/ 159656 w 9869582"/>
              <a:gd name="connsiteY14" fmla="*/ 440265 h 5277076"/>
              <a:gd name="connsiteX15" fmla="*/ 0 w 9869582"/>
              <a:gd name="connsiteY15" fmla="*/ 5259008 h 5277076"/>
              <a:gd name="connsiteX0" fmla="*/ 0 w 9869582"/>
              <a:gd name="connsiteY0" fmla="*/ 5259008 h 5289055"/>
              <a:gd name="connsiteX1" fmla="*/ 1538514 w 9869582"/>
              <a:gd name="connsiteY1" fmla="*/ 5099351 h 5289055"/>
              <a:gd name="connsiteX2" fmla="*/ 2656113 w 9869582"/>
              <a:gd name="connsiteY2" fmla="*/ 4576837 h 5289055"/>
              <a:gd name="connsiteX3" fmla="*/ 3004456 w 9869582"/>
              <a:gd name="connsiteY3" fmla="*/ 3343122 h 5289055"/>
              <a:gd name="connsiteX4" fmla="*/ 3904342 w 9869582"/>
              <a:gd name="connsiteY4" fmla="*/ 3241524 h 5289055"/>
              <a:gd name="connsiteX5" fmla="*/ 4586514 w 9869582"/>
              <a:gd name="connsiteY5" fmla="*/ 3822094 h 5289055"/>
              <a:gd name="connsiteX6" fmla="*/ 5515428 w 9869582"/>
              <a:gd name="connsiteY6" fmla="*/ 3285065 h 5289055"/>
              <a:gd name="connsiteX7" fmla="*/ 6313713 w 9869582"/>
              <a:gd name="connsiteY7" fmla="*/ 3168952 h 5289055"/>
              <a:gd name="connsiteX8" fmla="*/ 6952342 w 9869582"/>
              <a:gd name="connsiteY8" fmla="*/ 3647923 h 5289055"/>
              <a:gd name="connsiteX9" fmla="*/ 8403771 w 9869582"/>
              <a:gd name="connsiteY9" fmla="*/ 3183466 h 5289055"/>
              <a:gd name="connsiteX10" fmla="*/ 9085942 w 9869582"/>
              <a:gd name="connsiteY10" fmla="*/ 3807580 h 5289055"/>
              <a:gd name="connsiteX11" fmla="*/ 9855198 w 9869582"/>
              <a:gd name="connsiteY11" fmla="*/ 4388151 h 5289055"/>
              <a:gd name="connsiteX12" fmla="*/ 9622971 w 9869582"/>
              <a:gd name="connsiteY12" fmla="*/ 324151 h 5289055"/>
              <a:gd name="connsiteX13" fmla="*/ 7402285 w 9869582"/>
              <a:gd name="connsiteY13" fmla="*/ 338666 h 5289055"/>
              <a:gd name="connsiteX14" fmla="*/ 159656 w 9869582"/>
              <a:gd name="connsiteY14" fmla="*/ 440265 h 5289055"/>
              <a:gd name="connsiteX15" fmla="*/ 0 w 9869582"/>
              <a:gd name="connsiteY15" fmla="*/ 5259008 h 5289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869582" h="5289055">
                <a:moveTo>
                  <a:pt x="0" y="5259008"/>
                </a:moveTo>
                <a:cubicBezTo>
                  <a:pt x="318105" y="5350931"/>
                  <a:pt x="1095829" y="5213046"/>
                  <a:pt x="1538514" y="5099351"/>
                </a:cubicBezTo>
                <a:cubicBezTo>
                  <a:pt x="1981199" y="4985656"/>
                  <a:pt x="2411789" y="4869542"/>
                  <a:pt x="2656113" y="4576837"/>
                </a:cubicBezTo>
                <a:cubicBezTo>
                  <a:pt x="2900437" y="4284132"/>
                  <a:pt x="2796418" y="3565674"/>
                  <a:pt x="3004456" y="3343122"/>
                </a:cubicBezTo>
                <a:cubicBezTo>
                  <a:pt x="3212494" y="3120570"/>
                  <a:pt x="3640666" y="3161695"/>
                  <a:pt x="3904342" y="3241524"/>
                </a:cubicBezTo>
                <a:cubicBezTo>
                  <a:pt x="4168018" y="3321353"/>
                  <a:pt x="4318000" y="3814837"/>
                  <a:pt x="4586514" y="3822094"/>
                </a:cubicBezTo>
                <a:cubicBezTo>
                  <a:pt x="4855028" y="3829351"/>
                  <a:pt x="5227562" y="3393922"/>
                  <a:pt x="5515428" y="3285065"/>
                </a:cubicBezTo>
                <a:cubicBezTo>
                  <a:pt x="5803294" y="3176208"/>
                  <a:pt x="5955694" y="2970590"/>
                  <a:pt x="6313713" y="3168952"/>
                </a:cubicBezTo>
                <a:cubicBezTo>
                  <a:pt x="6671732" y="3367314"/>
                  <a:pt x="6603999" y="3645504"/>
                  <a:pt x="6952342" y="3647923"/>
                </a:cubicBezTo>
                <a:cubicBezTo>
                  <a:pt x="7300685" y="3650342"/>
                  <a:pt x="8048171" y="3156857"/>
                  <a:pt x="8403771" y="3183466"/>
                </a:cubicBezTo>
                <a:cubicBezTo>
                  <a:pt x="8759371" y="3210076"/>
                  <a:pt x="8844038" y="3606799"/>
                  <a:pt x="9085942" y="3807580"/>
                </a:cubicBezTo>
                <a:cubicBezTo>
                  <a:pt x="9327847" y="4008361"/>
                  <a:pt x="9973731" y="4400246"/>
                  <a:pt x="9855198" y="4388151"/>
                </a:cubicBezTo>
                <a:cubicBezTo>
                  <a:pt x="9284303" y="4301065"/>
                  <a:pt x="10193866" y="411237"/>
                  <a:pt x="9622971" y="324151"/>
                </a:cubicBezTo>
                <a:cubicBezTo>
                  <a:pt x="9228666" y="-403982"/>
                  <a:pt x="8979504" y="319314"/>
                  <a:pt x="7402285" y="338666"/>
                </a:cubicBezTo>
                <a:cubicBezTo>
                  <a:pt x="5825066" y="358018"/>
                  <a:pt x="1381275" y="-48382"/>
                  <a:pt x="159656" y="440265"/>
                </a:cubicBezTo>
                <a:lnTo>
                  <a:pt x="0" y="525900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Solvent boundary problem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 flipH="1">
            <a:off x="7090244" y="3389090"/>
            <a:ext cx="1857827" cy="2714169"/>
            <a:chOff x="1306287" y="3367317"/>
            <a:chExt cx="1857827" cy="271416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flipH="1">
            <a:off x="4945751" y="3389090"/>
            <a:ext cx="1857827" cy="2714169"/>
            <a:chOff x="1306287" y="3367317"/>
            <a:chExt cx="1857827" cy="2714169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 flipH="1">
            <a:off x="2764979" y="3382235"/>
            <a:ext cx="1857827" cy="2714169"/>
            <a:chOff x="1306287" y="3367317"/>
            <a:chExt cx="1857827" cy="2714169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059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49"/>
          <p:cNvSpPr/>
          <p:nvPr/>
        </p:nvSpPr>
        <p:spPr>
          <a:xfrm>
            <a:off x="-290285" y="-541866"/>
            <a:ext cx="9854317" cy="4172603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686628 w 9733913"/>
              <a:gd name="connsiteY4" fmla="*/ 3038323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686628 w 9733913"/>
              <a:gd name="connsiteY4" fmla="*/ 3038323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6589485 w 9733913"/>
              <a:gd name="connsiteY8" fmla="*/ 3197979 h 5522239"/>
              <a:gd name="connsiteX9" fmla="*/ 7170057 w 9733913"/>
              <a:gd name="connsiteY9" fmla="*/ 3110895 h 5522239"/>
              <a:gd name="connsiteX10" fmla="*/ 7590971 w 9733913"/>
              <a:gd name="connsiteY10" fmla="*/ 3517294 h 5522239"/>
              <a:gd name="connsiteX11" fmla="*/ 7924800 w 9733913"/>
              <a:gd name="connsiteY11" fmla="*/ 4562323 h 5522239"/>
              <a:gd name="connsiteX12" fmla="*/ 8694057 w 9733913"/>
              <a:gd name="connsiteY12" fmla="*/ 5331580 h 5522239"/>
              <a:gd name="connsiteX13" fmla="*/ 9695542 w 9733913"/>
              <a:gd name="connsiteY13" fmla="*/ 5520265 h 5522239"/>
              <a:gd name="connsiteX14" fmla="*/ 9550400 w 9733913"/>
              <a:gd name="connsiteY14" fmla="*/ 324151 h 5522239"/>
              <a:gd name="connsiteX15" fmla="*/ 7329714 w 9733913"/>
              <a:gd name="connsiteY15" fmla="*/ 338666 h 5522239"/>
              <a:gd name="connsiteX16" fmla="*/ 87085 w 9733913"/>
              <a:gd name="connsiteY16" fmla="*/ 440265 h 5522239"/>
              <a:gd name="connsiteX17" fmla="*/ 0 w 9733913"/>
              <a:gd name="connsiteY17" fmla="*/ 4083351 h 5522239"/>
              <a:gd name="connsiteX0" fmla="*/ 0 w 9733913"/>
              <a:gd name="connsiteY0" fmla="*/ 4083351 h 5563249"/>
              <a:gd name="connsiteX1" fmla="*/ 1219200 w 9733913"/>
              <a:gd name="connsiteY1" fmla="*/ 4112379 h 5563249"/>
              <a:gd name="connsiteX2" fmla="*/ 1741714 w 9733913"/>
              <a:gd name="connsiteY2" fmla="*/ 3473751 h 5563249"/>
              <a:gd name="connsiteX3" fmla="*/ 2627085 w 9733913"/>
              <a:gd name="connsiteY3" fmla="*/ 3038322 h 5563249"/>
              <a:gd name="connsiteX4" fmla="*/ 3686628 w 9733913"/>
              <a:gd name="connsiteY4" fmla="*/ 3038323 h 5563249"/>
              <a:gd name="connsiteX5" fmla="*/ 4325257 w 9733913"/>
              <a:gd name="connsiteY5" fmla="*/ 3328608 h 5563249"/>
              <a:gd name="connsiteX6" fmla="*/ 4905828 w 9733913"/>
              <a:gd name="connsiteY6" fmla="*/ 3009294 h 5563249"/>
              <a:gd name="connsiteX7" fmla="*/ 5602514 w 9733913"/>
              <a:gd name="connsiteY7" fmla="*/ 3110894 h 5563249"/>
              <a:gd name="connsiteX8" fmla="*/ 6589485 w 9733913"/>
              <a:gd name="connsiteY8" fmla="*/ 3197979 h 5563249"/>
              <a:gd name="connsiteX9" fmla="*/ 7170057 w 9733913"/>
              <a:gd name="connsiteY9" fmla="*/ 3110895 h 5563249"/>
              <a:gd name="connsiteX10" fmla="*/ 7590971 w 9733913"/>
              <a:gd name="connsiteY10" fmla="*/ 3517294 h 5563249"/>
              <a:gd name="connsiteX11" fmla="*/ 8403771 w 9733913"/>
              <a:gd name="connsiteY11" fmla="*/ 3401180 h 5563249"/>
              <a:gd name="connsiteX12" fmla="*/ 8694057 w 9733913"/>
              <a:gd name="connsiteY12" fmla="*/ 5331580 h 5563249"/>
              <a:gd name="connsiteX13" fmla="*/ 9695542 w 9733913"/>
              <a:gd name="connsiteY13" fmla="*/ 5520265 h 5563249"/>
              <a:gd name="connsiteX14" fmla="*/ 9550400 w 9733913"/>
              <a:gd name="connsiteY14" fmla="*/ 324151 h 5563249"/>
              <a:gd name="connsiteX15" fmla="*/ 7329714 w 9733913"/>
              <a:gd name="connsiteY15" fmla="*/ 338666 h 5563249"/>
              <a:gd name="connsiteX16" fmla="*/ 87085 w 9733913"/>
              <a:gd name="connsiteY16" fmla="*/ 440265 h 5563249"/>
              <a:gd name="connsiteX17" fmla="*/ 0 w 9733913"/>
              <a:gd name="connsiteY17" fmla="*/ 4083351 h 5563249"/>
              <a:gd name="connsiteX0" fmla="*/ 0 w 9733913"/>
              <a:gd name="connsiteY0" fmla="*/ 4083351 h 5563249"/>
              <a:gd name="connsiteX1" fmla="*/ 1219200 w 9733913"/>
              <a:gd name="connsiteY1" fmla="*/ 4112379 h 5563249"/>
              <a:gd name="connsiteX2" fmla="*/ 1741714 w 9733913"/>
              <a:gd name="connsiteY2" fmla="*/ 3473751 h 5563249"/>
              <a:gd name="connsiteX3" fmla="*/ 2627085 w 9733913"/>
              <a:gd name="connsiteY3" fmla="*/ 3038322 h 5563249"/>
              <a:gd name="connsiteX4" fmla="*/ 3686628 w 9733913"/>
              <a:gd name="connsiteY4" fmla="*/ 3038323 h 5563249"/>
              <a:gd name="connsiteX5" fmla="*/ 4325257 w 9733913"/>
              <a:gd name="connsiteY5" fmla="*/ 3328608 h 5563249"/>
              <a:gd name="connsiteX6" fmla="*/ 4905828 w 9733913"/>
              <a:gd name="connsiteY6" fmla="*/ 3009294 h 5563249"/>
              <a:gd name="connsiteX7" fmla="*/ 5602514 w 9733913"/>
              <a:gd name="connsiteY7" fmla="*/ 3110894 h 5563249"/>
              <a:gd name="connsiteX8" fmla="*/ 6589485 w 9733913"/>
              <a:gd name="connsiteY8" fmla="*/ 3197979 h 5563249"/>
              <a:gd name="connsiteX9" fmla="*/ 7170057 w 9733913"/>
              <a:gd name="connsiteY9" fmla="*/ 3110895 h 5563249"/>
              <a:gd name="connsiteX10" fmla="*/ 8403771 w 9733913"/>
              <a:gd name="connsiteY10" fmla="*/ 3401180 h 5563249"/>
              <a:gd name="connsiteX11" fmla="*/ 8694057 w 9733913"/>
              <a:gd name="connsiteY11" fmla="*/ 5331580 h 5563249"/>
              <a:gd name="connsiteX12" fmla="*/ 9695542 w 9733913"/>
              <a:gd name="connsiteY12" fmla="*/ 5520265 h 5563249"/>
              <a:gd name="connsiteX13" fmla="*/ 9550400 w 9733913"/>
              <a:gd name="connsiteY13" fmla="*/ 324151 h 5563249"/>
              <a:gd name="connsiteX14" fmla="*/ 7329714 w 9733913"/>
              <a:gd name="connsiteY14" fmla="*/ 338666 h 5563249"/>
              <a:gd name="connsiteX15" fmla="*/ 87085 w 9733913"/>
              <a:gd name="connsiteY15" fmla="*/ 440265 h 5563249"/>
              <a:gd name="connsiteX16" fmla="*/ 0 w 9733913"/>
              <a:gd name="connsiteY16" fmla="*/ 4083351 h 5563249"/>
              <a:gd name="connsiteX0" fmla="*/ 0 w 9850181"/>
              <a:gd name="connsiteY0" fmla="*/ 4083351 h 5332607"/>
              <a:gd name="connsiteX1" fmla="*/ 1219200 w 9850181"/>
              <a:gd name="connsiteY1" fmla="*/ 4112379 h 5332607"/>
              <a:gd name="connsiteX2" fmla="*/ 1741714 w 9850181"/>
              <a:gd name="connsiteY2" fmla="*/ 3473751 h 5332607"/>
              <a:gd name="connsiteX3" fmla="*/ 2627085 w 9850181"/>
              <a:gd name="connsiteY3" fmla="*/ 3038322 h 5332607"/>
              <a:gd name="connsiteX4" fmla="*/ 3686628 w 9850181"/>
              <a:gd name="connsiteY4" fmla="*/ 3038323 h 5332607"/>
              <a:gd name="connsiteX5" fmla="*/ 4325257 w 9850181"/>
              <a:gd name="connsiteY5" fmla="*/ 3328608 h 5332607"/>
              <a:gd name="connsiteX6" fmla="*/ 4905828 w 9850181"/>
              <a:gd name="connsiteY6" fmla="*/ 3009294 h 5332607"/>
              <a:gd name="connsiteX7" fmla="*/ 5602514 w 9850181"/>
              <a:gd name="connsiteY7" fmla="*/ 3110894 h 5332607"/>
              <a:gd name="connsiteX8" fmla="*/ 6589485 w 9850181"/>
              <a:gd name="connsiteY8" fmla="*/ 3197979 h 5332607"/>
              <a:gd name="connsiteX9" fmla="*/ 7170057 w 9850181"/>
              <a:gd name="connsiteY9" fmla="*/ 3110895 h 5332607"/>
              <a:gd name="connsiteX10" fmla="*/ 8403771 w 9850181"/>
              <a:gd name="connsiteY10" fmla="*/ 3401180 h 5332607"/>
              <a:gd name="connsiteX11" fmla="*/ 8694057 w 9850181"/>
              <a:gd name="connsiteY11" fmla="*/ 5331580 h 5332607"/>
              <a:gd name="connsiteX12" fmla="*/ 9840684 w 9850181"/>
              <a:gd name="connsiteY12" fmla="*/ 3691465 h 5332607"/>
              <a:gd name="connsiteX13" fmla="*/ 9550400 w 9850181"/>
              <a:gd name="connsiteY13" fmla="*/ 324151 h 5332607"/>
              <a:gd name="connsiteX14" fmla="*/ 7329714 w 9850181"/>
              <a:gd name="connsiteY14" fmla="*/ 338666 h 5332607"/>
              <a:gd name="connsiteX15" fmla="*/ 87085 w 9850181"/>
              <a:gd name="connsiteY15" fmla="*/ 440265 h 5332607"/>
              <a:gd name="connsiteX16" fmla="*/ 0 w 9850181"/>
              <a:gd name="connsiteY16" fmla="*/ 4083351 h 5332607"/>
              <a:gd name="connsiteX0" fmla="*/ 0 w 9854483"/>
              <a:gd name="connsiteY0" fmla="*/ 4083351 h 4172603"/>
              <a:gd name="connsiteX1" fmla="*/ 1219200 w 9854483"/>
              <a:gd name="connsiteY1" fmla="*/ 4112379 h 4172603"/>
              <a:gd name="connsiteX2" fmla="*/ 1741714 w 9854483"/>
              <a:gd name="connsiteY2" fmla="*/ 3473751 h 4172603"/>
              <a:gd name="connsiteX3" fmla="*/ 2627085 w 9854483"/>
              <a:gd name="connsiteY3" fmla="*/ 3038322 h 4172603"/>
              <a:gd name="connsiteX4" fmla="*/ 3686628 w 9854483"/>
              <a:gd name="connsiteY4" fmla="*/ 3038323 h 4172603"/>
              <a:gd name="connsiteX5" fmla="*/ 4325257 w 9854483"/>
              <a:gd name="connsiteY5" fmla="*/ 3328608 h 4172603"/>
              <a:gd name="connsiteX6" fmla="*/ 4905828 w 9854483"/>
              <a:gd name="connsiteY6" fmla="*/ 3009294 h 4172603"/>
              <a:gd name="connsiteX7" fmla="*/ 5602514 w 9854483"/>
              <a:gd name="connsiteY7" fmla="*/ 3110894 h 4172603"/>
              <a:gd name="connsiteX8" fmla="*/ 6589485 w 9854483"/>
              <a:gd name="connsiteY8" fmla="*/ 3197979 h 4172603"/>
              <a:gd name="connsiteX9" fmla="*/ 7170057 w 9854483"/>
              <a:gd name="connsiteY9" fmla="*/ 3110895 h 4172603"/>
              <a:gd name="connsiteX10" fmla="*/ 8403771 w 9854483"/>
              <a:gd name="connsiteY10" fmla="*/ 3401180 h 4172603"/>
              <a:gd name="connsiteX11" fmla="*/ 9042400 w 9854483"/>
              <a:gd name="connsiteY11" fmla="*/ 3967237 h 4172603"/>
              <a:gd name="connsiteX12" fmla="*/ 9840684 w 9854483"/>
              <a:gd name="connsiteY12" fmla="*/ 3691465 h 4172603"/>
              <a:gd name="connsiteX13" fmla="*/ 9550400 w 9854483"/>
              <a:gd name="connsiteY13" fmla="*/ 324151 h 4172603"/>
              <a:gd name="connsiteX14" fmla="*/ 7329714 w 9854483"/>
              <a:gd name="connsiteY14" fmla="*/ 338666 h 4172603"/>
              <a:gd name="connsiteX15" fmla="*/ 87085 w 9854483"/>
              <a:gd name="connsiteY15" fmla="*/ 440265 h 4172603"/>
              <a:gd name="connsiteX16" fmla="*/ 0 w 9854483"/>
              <a:gd name="connsiteY16" fmla="*/ 4083351 h 4172603"/>
              <a:gd name="connsiteX0" fmla="*/ 0 w 9854317"/>
              <a:gd name="connsiteY0" fmla="*/ 4083351 h 4172603"/>
              <a:gd name="connsiteX1" fmla="*/ 1219200 w 9854317"/>
              <a:gd name="connsiteY1" fmla="*/ 4112379 h 4172603"/>
              <a:gd name="connsiteX2" fmla="*/ 1741714 w 9854317"/>
              <a:gd name="connsiteY2" fmla="*/ 3473751 h 4172603"/>
              <a:gd name="connsiteX3" fmla="*/ 2627085 w 9854317"/>
              <a:gd name="connsiteY3" fmla="*/ 3038322 h 4172603"/>
              <a:gd name="connsiteX4" fmla="*/ 3686628 w 9854317"/>
              <a:gd name="connsiteY4" fmla="*/ 3038323 h 4172603"/>
              <a:gd name="connsiteX5" fmla="*/ 4325257 w 9854317"/>
              <a:gd name="connsiteY5" fmla="*/ 3328608 h 4172603"/>
              <a:gd name="connsiteX6" fmla="*/ 4905828 w 9854317"/>
              <a:gd name="connsiteY6" fmla="*/ 3009294 h 4172603"/>
              <a:gd name="connsiteX7" fmla="*/ 5602514 w 9854317"/>
              <a:gd name="connsiteY7" fmla="*/ 3110894 h 4172603"/>
              <a:gd name="connsiteX8" fmla="*/ 6589485 w 9854317"/>
              <a:gd name="connsiteY8" fmla="*/ 3197979 h 4172603"/>
              <a:gd name="connsiteX9" fmla="*/ 7170057 w 9854317"/>
              <a:gd name="connsiteY9" fmla="*/ 3110895 h 4172603"/>
              <a:gd name="connsiteX10" fmla="*/ 8461828 w 9854317"/>
              <a:gd name="connsiteY10" fmla="*/ 3343123 h 4172603"/>
              <a:gd name="connsiteX11" fmla="*/ 9042400 w 9854317"/>
              <a:gd name="connsiteY11" fmla="*/ 3967237 h 4172603"/>
              <a:gd name="connsiteX12" fmla="*/ 9840684 w 9854317"/>
              <a:gd name="connsiteY12" fmla="*/ 3691465 h 4172603"/>
              <a:gd name="connsiteX13" fmla="*/ 9550400 w 9854317"/>
              <a:gd name="connsiteY13" fmla="*/ 324151 h 4172603"/>
              <a:gd name="connsiteX14" fmla="*/ 7329714 w 9854317"/>
              <a:gd name="connsiteY14" fmla="*/ 338666 h 4172603"/>
              <a:gd name="connsiteX15" fmla="*/ 87085 w 9854317"/>
              <a:gd name="connsiteY15" fmla="*/ 440265 h 4172603"/>
              <a:gd name="connsiteX16" fmla="*/ 0 w 9854317"/>
              <a:gd name="connsiteY16" fmla="*/ 4083351 h 4172603"/>
              <a:gd name="connsiteX0" fmla="*/ 0 w 9854317"/>
              <a:gd name="connsiteY0" fmla="*/ 4083351 h 4172603"/>
              <a:gd name="connsiteX1" fmla="*/ 1219200 w 9854317"/>
              <a:gd name="connsiteY1" fmla="*/ 4112379 h 4172603"/>
              <a:gd name="connsiteX2" fmla="*/ 1741714 w 9854317"/>
              <a:gd name="connsiteY2" fmla="*/ 3473751 h 4172603"/>
              <a:gd name="connsiteX3" fmla="*/ 2627085 w 9854317"/>
              <a:gd name="connsiteY3" fmla="*/ 3038322 h 4172603"/>
              <a:gd name="connsiteX4" fmla="*/ 3686628 w 9854317"/>
              <a:gd name="connsiteY4" fmla="*/ 3038323 h 4172603"/>
              <a:gd name="connsiteX5" fmla="*/ 4325257 w 9854317"/>
              <a:gd name="connsiteY5" fmla="*/ 3328608 h 4172603"/>
              <a:gd name="connsiteX6" fmla="*/ 4905828 w 9854317"/>
              <a:gd name="connsiteY6" fmla="*/ 3009294 h 4172603"/>
              <a:gd name="connsiteX7" fmla="*/ 5617029 w 9854317"/>
              <a:gd name="connsiteY7" fmla="*/ 3168951 h 4172603"/>
              <a:gd name="connsiteX8" fmla="*/ 6589485 w 9854317"/>
              <a:gd name="connsiteY8" fmla="*/ 3197979 h 4172603"/>
              <a:gd name="connsiteX9" fmla="*/ 7170057 w 9854317"/>
              <a:gd name="connsiteY9" fmla="*/ 3110895 h 4172603"/>
              <a:gd name="connsiteX10" fmla="*/ 8461828 w 9854317"/>
              <a:gd name="connsiteY10" fmla="*/ 3343123 h 4172603"/>
              <a:gd name="connsiteX11" fmla="*/ 9042400 w 9854317"/>
              <a:gd name="connsiteY11" fmla="*/ 3967237 h 4172603"/>
              <a:gd name="connsiteX12" fmla="*/ 9840684 w 9854317"/>
              <a:gd name="connsiteY12" fmla="*/ 3691465 h 4172603"/>
              <a:gd name="connsiteX13" fmla="*/ 9550400 w 9854317"/>
              <a:gd name="connsiteY13" fmla="*/ 324151 h 4172603"/>
              <a:gd name="connsiteX14" fmla="*/ 7329714 w 9854317"/>
              <a:gd name="connsiteY14" fmla="*/ 338666 h 4172603"/>
              <a:gd name="connsiteX15" fmla="*/ 87085 w 9854317"/>
              <a:gd name="connsiteY15" fmla="*/ 440265 h 4172603"/>
              <a:gd name="connsiteX16" fmla="*/ 0 w 9854317"/>
              <a:gd name="connsiteY16" fmla="*/ 4083351 h 4172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854317" h="4172603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02933" y="3110893"/>
                  <a:pt x="2627085" y="3038322"/>
                </a:cubicBezTo>
                <a:cubicBezTo>
                  <a:pt x="2951237" y="2965751"/>
                  <a:pt x="3403599" y="2989942"/>
                  <a:pt x="3686628" y="3038323"/>
                </a:cubicBezTo>
                <a:cubicBezTo>
                  <a:pt x="3969657" y="3086704"/>
                  <a:pt x="4122057" y="3333446"/>
                  <a:pt x="4325257" y="3328608"/>
                </a:cubicBezTo>
                <a:cubicBezTo>
                  <a:pt x="4528457" y="3323770"/>
                  <a:pt x="4690533" y="3035903"/>
                  <a:pt x="4905828" y="3009294"/>
                </a:cubicBezTo>
                <a:cubicBezTo>
                  <a:pt x="5121123" y="2982685"/>
                  <a:pt x="5336420" y="3137504"/>
                  <a:pt x="5617029" y="3168951"/>
                </a:cubicBezTo>
                <a:cubicBezTo>
                  <a:pt x="5897639" y="3200399"/>
                  <a:pt x="6330647" y="3207655"/>
                  <a:pt x="6589485" y="3197979"/>
                </a:cubicBezTo>
                <a:cubicBezTo>
                  <a:pt x="6848323" y="3188303"/>
                  <a:pt x="6858000" y="3086704"/>
                  <a:pt x="7170057" y="3110895"/>
                </a:cubicBezTo>
                <a:cubicBezTo>
                  <a:pt x="7482114" y="3135086"/>
                  <a:pt x="8149771" y="3200399"/>
                  <a:pt x="8461828" y="3343123"/>
                </a:cubicBezTo>
                <a:cubicBezTo>
                  <a:pt x="8773885" y="3485847"/>
                  <a:pt x="8812591" y="3909180"/>
                  <a:pt x="9042400" y="3967237"/>
                </a:cubicBezTo>
                <a:cubicBezTo>
                  <a:pt x="9272209" y="4025294"/>
                  <a:pt x="9959217" y="3703560"/>
                  <a:pt x="9840684" y="3691465"/>
                </a:cubicBezTo>
                <a:cubicBezTo>
                  <a:pt x="9269789" y="3604379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implementation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 flipH="1">
            <a:off x="7090244" y="3389090"/>
            <a:ext cx="1857827" cy="2714169"/>
            <a:chOff x="1306287" y="3367317"/>
            <a:chExt cx="1857827" cy="271416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flipH="1">
            <a:off x="4945751" y="3389090"/>
            <a:ext cx="1857827" cy="2714169"/>
            <a:chOff x="1306287" y="3367317"/>
            <a:chExt cx="1857827" cy="2714169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 flipH="1">
            <a:off x="2764979" y="3382235"/>
            <a:ext cx="1857827" cy="2714169"/>
            <a:chOff x="1306287" y="3367317"/>
            <a:chExt cx="1857827" cy="2714169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3116952" y="3389090"/>
            <a:ext cx="1857827" cy="2714169"/>
            <a:chOff x="1306287" y="3367317"/>
            <a:chExt cx="1857827" cy="2714169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936180" y="3389089"/>
            <a:ext cx="1857827" cy="2714169"/>
            <a:chOff x="1306287" y="3367317"/>
            <a:chExt cx="1857827" cy="2714169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5297723" y="3389089"/>
            <a:ext cx="1857827" cy="2714169"/>
            <a:chOff x="1306287" y="3367317"/>
            <a:chExt cx="1857827" cy="2714169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773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-362856" y="-541865"/>
            <a:ext cx="9869582" cy="5289055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3541486 w 9797011"/>
              <a:gd name="connsiteY5" fmla="*/ 4939693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5617028 w 9797011"/>
              <a:gd name="connsiteY8" fmla="*/ 4388152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923314 w 9797011"/>
              <a:gd name="connsiteY9" fmla="*/ 4925180 h 5281187"/>
              <a:gd name="connsiteX10" fmla="*/ 7590971 w 9797011"/>
              <a:gd name="connsiteY10" fmla="*/ 3517294 h 5281187"/>
              <a:gd name="connsiteX11" fmla="*/ 8331200 w 9797011"/>
              <a:gd name="connsiteY11" fmla="*/ 3183466 h 5281187"/>
              <a:gd name="connsiteX12" fmla="*/ 9013371 w 9797011"/>
              <a:gd name="connsiteY12" fmla="*/ 3807580 h 5281187"/>
              <a:gd name="connsiteX13" fmla="*/ 9782627 w 9797011"/>
              <a:gd name="connsiteY13" fmla="*/ 4388151 h 5281187"/>
              <a:gd name="connsiteX14" fmla="*/ 9550400 w 9797011"/>
              <a:gd name="connsiteY14" fmla="*/ 324151 h 5281187"/>
              <a:gd name="connsiteX15" fmla="*/ 7329714 w 9797011"/>
              <a:gd name="connsiteY15" fmla="*/ 338666 h 5281187"/>
              <a:gd name="connsiteX16" fmla="*/ 87085 w 9797011"/>
              <a:gd name="connsiteY16" fmla="*/ 440265 h 5281187"/>
              <a:gd name="connsiteX17" fmla="*/ 0 w 9797011"/>
              <a:gd name="connsiteY17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7590971 w 9797011"/>
              <a:gd name="connsiteY9" fmla="*/ 3517294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4940465"/>
              <a:gd name="connsiteX1" fmla="*/ 1219200 w 9797011"/>
              <a:gd name="connsiteY1" fmla="*/ 4112379 h 4940465"/>
              <a:gd name="connsiteX2" fmla="*/ 1741714 w 9797011"/>
              <a:gd name="connsiteY2" fmla="*/ 3473751 h 4940465"/>
              <a:gd name="connsiteX3" fmla="*/ 2627085 w 9797011"/>
              <a:gd name="connsiteY3" fmla="*/ 3038322 h 4940465"/>
              <a:gd name="connsiteX4" fmla="*/ 3425371 w 9797011"/>
              <a:gd name="connsiteY4" fmla="*/ 3981752 h 4940465"/>
              <a:gd name="connsiteX5" fmla="*/ 3541486 w 9797011"/>
              <a:gd name="connsiteY5" fmla="*/ 4939693 h 4940465"/>
              <a:gd name="connsiteX6" fmla="*/ 4513943 w 9797011"/>
              <a:gd name="connsiteY6" fmla="*/ 3822094 h 4940465"/>
              <a:gd name="connsiteX7" fmla="*/ 5442857 w 9797011"/>
              <a:gd name="connsiteY7" fmla="*/ 3285065 h 4940465"/>
              <a:gd name="connsiteX8" fmla="*/ 6241142 w 9797011"/>
              <a:gd name="connsiteY8" fmla="*/ 3168952 h 4940465"/>
              <a:gd name="connsiteX9" fmla="*/ 6879771 w 9797011"/>
              <a:gd name="connsiteY9" fmla="*/ 3647923 h 4940465"/>
              <a:gd name="connsiteX10" fmla="*/ 8331200 w 9797011"/>
              <a:gd name="connsiteY10" fmla="*/ 3183466 h 4940465"/>
              <a:gd name="connsiteX11" fmla="*/ 9013371 w 9797011"/>
              <a:gd name="connsiteY11" fmla="*/ 3807580 h 4940465"/>
              <a:gd name="connsiteX12" fmla="*/ 9782627 w 9797011"/>
              <a:gd name="connsiteY12" fmla="*/ 4388151 h 4940465"/>
              <a:gd name="connsiteX13" fmla="*/ 9550400 w 9797011"/>
              <a:gd name="connsiteY13" fmla="*/ 324151 h 4940465"/>
              <a:gd name="connsiteX14" fmla="*/ 7329714 w 9797011"/>
              <a:gd name="connsiteY14" fmla="*/ 338666 h 4940465"/>
              <a:gd name="connsiteX15" fmla="*/ 87085 w 9797011"/>
              <a:gd name="connsiteY15" fmla="*/ 440265 h 4940465"/>
              <a:gd name="connsiteX16" fmla="*/ 0 w 9797011"/>
              <a:gd name="connsiteY16" fmla="*/ 4083351 h 4940465"/>
              <a:gd name="connsiteX0" fmla="*/ 0 w 9797011"/>
              <a:gd name="connsiteY0" fmla="*/ 4083351 h 4388424"/>
              <a:gd name="connsiteX1" fmla="*/ 1219200 w 9797011"/>
              <a:gd name="connsiteY1" fmla="*/ 4112379 h 4388424"/>
              <a:gd name="connsiteX2" fmla="*/ 1741714 w 9797011"/>
              <a:gd name="connsiteY2" fmla="*/ 3473751 h 4388424"/>
              <a:gd name="connsiteX3" fmla="*/ 2627085 w 9797011"/>
              <a:gd name="connsiteY3" fmla="*/ 3038322 h 4388424"/>
              <a:gd name="connsiteX4" fmla="*/ 3425371 w 9797011"/>
              <a:gd name="connsiteY4" fmla="*/ 3981752 h 4388424"/>
              <a:gd name="connsiteX5" fmla="*/ 4513943 w 9797011"/>
              <a:gd name="connsiteY5" fmla="*/ 3822094 h 4388424"/>
              <a:gd name="connsiteX6" fmla="*/ 5442857 w 9797011"/>
              <a:gd name="connsiteY6" fmla="*/ 3285065 h 4388424"/>
              <a:gd name="connsiteX7" fmla="*/ 6241142 w 9797011"/>
              <a:gd name="connsiteY7" fmla="*/ 3168952 h 4388424"/>
              <a:gd name="connsiteX8" fmla="*/ 6879771 w 9797011"/>
              <a:gd name="connsiteY8" fmla="*/ 3647923 h 4388424"/>
              <a:gd name="connsiteX9" fmla="*/ 8331200 w 9797011"/>
              <a:gd name="connsiteY9" fmla="*/ 3183466 h 4388424"/>
              <a:gd name="connsiteX10" fmla="*/ 9013371 w 9797011"/>
              <a:gd name="connsiteY10" fmla="*/ 3807580 h 4388424"/>
              <a:gd name="connsiteX11" fmla="*/ 9782627 w 9797011"/>
              <a:gd name="connsiteY11" fmla="*/ 4388151 h 4388424"/>
              <a:gd name="connsiteX12" fmla="*/ 9550400 w 9797011"/>
              <a:gd name="connsiteY12" fmla="*/ 324151 h 4388424"/>
              <a:gd name="connsiteX13" fmla="*/ 7329714 w 9797011"/>
              <a:gd name="connsiteY13" fmla="*/ 338666 h 4388424"/>
              <a:gd name="connsiteX14" fmla="*/ 87085 w 9797011"/>
              <a:gd name="connsiteY14" fmla="*/ 440265 h 4388424"/>
              <a:gd name="connsiteX15" fmla="*/ 0 w 9797011"/>
              <a:gd name="connsiteY15" fmla="*/ 4083351 h 4388424"/>
              <a:gd name="connsiteX0" fmla="*/ 0 w 9797011"/>
              <a:gd name="connsiteY0" fmla="*/ 4083351 h 4388424"/>
              <a:gd name="connsiteX1" fmla="*/ 1219200 w 9797011"/>
              <a:gd name="connsiteY1" fmla="*/ 4112379 h 4388424"/>
              <a:gd name="connsiteX2" fmla="*/ 1741714 w 9797011"/>
              <a:gd name="connsiteY2" fmla="*/ 3473751 h 4388424"/>
              <a:gd name="connsiteX3" fmla="*/ 2627085 w 9797011"/>
              <a:gd name="connsiteY3" fmla="*/ 3038322 h 4388424"/>
              <a:gd name="connsiteX4" fmla="*/ 3831771 w 9797011"/>
              <a:gd name="connsiteY4" fmla="*/ 3241524 h 4388424"/>
              <a:gd name="connsiteX5" fmla="*/ 4513943 w 9797011"/>
              <a:gd name="connsiteY5" fmla="*/ 3822094 h 4388424"/>
              <a:gd name="connsiteX6" fmla="*/ 5442857 w 9797011"/>
              <a:gd name="connsiteY6" fmla="*/ 3285065 h 4388424"/>
              <a:gd name="connsiteX7" fmla="*/ 6241142 w 9797011"/>
              <a:gd name="connsiteY7" fmla="*/ 3168952 h 4388424"/>
              <a:gd name="connsiteX8" fmla="*/ 6879771 w 9797011"/>
              <a:gd name="connsiteY8" fmla="*/ 3647923 h 4388424"/>
              <a:gd name="connsiteX9" fmla="*/ 8331200 w 9797011"/>
              <a:gd name="connsiteY9" fmla="*/ 3183466 h 4388424"/>
              <a:gd name="connsiteX10" fmla="*/ 9013371 w 9797011"/>
              <a:gd name="connsiteY10" fmla="*/ 3807580 h 4388424"/>
              <a:gd name="connsiteX11" fmla="*/ 9782627 w 9797011"/>
              <a:gd name="connsiteY11" fmla="*/ 4388151 h 4388424"/>
              <a:gd name="connsiteX12" fmla="*/ 9550400 w 9797011"/>
              <a:gd name="connsiteY12" fmla="*/ 324151 h 4388424"/>
              <a:gd name="connsiteX13" fmla="*/ 7329714 w 9797011"/>
              <a:gd name="connsiteY13" fmla="*/ 338666 h 4388424"/>
              <a:gd name="connsiteX14" fmla="*/ 87085 w 9797011"/>
              <a:gd name="connsiteY14" fmla="*/ 440265 h 4388424"/>
              <a:gd name="connsiteX15" fmla="*/ 0 w 9797011"/>
              <a:gd name="connsiteY15" fmla="*/ 4083351 h 4388424"/>
              <a:gd name="connsiteX0" fmla="*/ 0 w 9797011"/>
              <a:gd name="connsiteY0" fmla="*/ 4083351 h 4933581"/>
              <a:gd name="connsiteX1" fmla="*/ 1190171 w 9797011"/>
              <a:gd name="connsiteY1" fmla="*/ 4925179 h 4933581"/>
              <a:gd name="connsiteX2" fmla="*/ 1741714 w 9797011"/>
              <a:gd name="connsiteY2" fmla="*/ 3473751 h 4933581"/>
              <a:gd name="connsiteX3" fmla="*/ 2627085 w 9797011"/>
              <a:gd name="connsiteY3" fmla="*/ 3038322 h 4933581"/>
              <a:gd name="connsiteX4" fmla="*/ 3831771 w 9797011"/>
              <a:gd name="connsiteY4" fmla="*/ 3241524 h 4933581"/>
              <a:gd name="connsiteX5" fmla="*/ 4513943 w 9797011"/>
              <a:gd name="connsiteY5" fmla="*/ 3822094 h 4933581"/>
              <a:gd name="connsiteX6" fmla="*/ 5442857 w 9797011"/>
              <a:gd name="connsiteY6" fmla="*/ 3285065 h 4933581"/>
              <a:gd name="connsiteX7" fmla="*/ 6241142 w 9797011"/>
              <a:gd name="connsiteY7" fmla="*/ 3168952 h 4933581"/>
              <a:gd name="connsiteX8" fmla="*/ 6879771 w 9797011"/>
              <a:gd name="connsiteY8" fmla="*/ 3647923 h 4933581"/>
              <a:gd name="connsiteX9" fmla="*/ 8331200 w 9797011"/>
              <a:gd name="connsiteY9" fmla="*/ 3183466 h 4933581"/>
              <a:gd name="connsiteX10" fmla="*/ 9013371 w 9797011"/>
              <a:gd name="connsiteY10" fmla="*/ 3807580 h 4933581"/>
              <a:gd name="connsiteX11" fmla="*/ 9782627 w 9797011"/>
              <a:gd name="connsiteY11" fmla="*/ 4388151 h 4933581"/>
              <a:gd name="connsiteX12" fmla="*/ 9550400 w 9797011"/>
              <a:gd name="connsiteY12" fmla="*/ 324151 h 4933581"/>
              <a:gd name="connsiteX13" fmla="*/ 7329714 w 9797011"/>
              <a:gd name="connsiteY13" fmla="*/ 338666 h 4933581"/>
              <a:gd name="connsiteX14" fmla="*/ 87085 w 9797011"/>
              <a:gd name="connsiteY14" fmla="*/ 440265 h 4933581"/>
              <a:gd name="connsiteX15" fmla="*/ 0 w 9797011"/>
              <a:gd name="connsiteY15" fmla="*/ 4083351 h 4933581"/>
              <a:gd name="connsiteX0" fmla="*/ 0 w 9869582"/>
              <a:gd name="connsiteY0" fmla="*/ 5259008 h 5288276"/>
              <a:gd name="connsiteX1" fmla="*/ 1262742 w 9869582"/>
              <a:gd name="connsiteY1" fmla="*/ 4925179 h 5288276"/>
              <a:gd name="connsiteX2" fmla="*/ 1814285 w 9869582"/>
              <a:gd name="connsiteY2" fmla="*/ 3473751 h 5288276"/>
              <a:gd name="connsiteX3" fmla="*/ 2699656 w 9869582"/>
              <a:gd name="connsiteY3" fmla="*/ 3038322 h 5288276"/>
              <a:gd name="connsiteX4" fmla="*/ 3904342 w 9869582"/>
              <a:gd name="connsiteY4" fmla="*/ 3241524 h 5288276"/>
              <a:gd name="connsiteX5" fmla="*/ 4586514 w 9869582"/>
              <a:gd name="connsiteY5" fmla="*/ 3822094 h 5288276"/>
              <a:gd name="connsiteX6" fmla="*/ 5515428 w 9869582"/>
              <a:gd name="connsiteY6" fmla="*/ 3285065 h 5288276"/>
              <a:gd name="connsiteX7" fmla="*/ 6313713 w 9869582"/>
              <a:gd name="connsiteY7" fmla="*/ 3168952 h 5288276"/>
              <a:gd name="connsiteX8" fmla="*/ 6952342 w 9869582"/>
              <a:gd name="connsiteY8" fmla="*/ 3647923 h 5288276"/>
              <a:gd name="connsiteX9" fmla="*/ 8403771 w 9869582"/>
              <a:gd name="connsiteY9" fmla="*/ 3183466 h 5288276"/>
              <a:gd name="connsiteX10" fmla="*/ 9085942 w 9869582"/>
              <a:gd name="connsiteY10" fmla="*/ 3807580 h 5288276"/>
              <a:gd name="connsiteX11" fmla="*/ 9855198 w 9869582"/>
              <a:gd name="connsiteY11" fmla="*/ 4388151 h 5288276"/>
              <a:gd name="connsiteX12" fmla="*/ 9622971 w 9869582"/>
              <a:gd name="connsiteY12" fmla="*/ 324151 h 5288276"/>
              <a:gd name="connsiteX13" fmla="*/ 7402285 w 9869582"/>
              <a:gd name="connsiteY13" fmla="*/ 338666 h 5288276"/>
              <a:gd name="connsiteX14" fmla="*/ 159656 w 9869582"/>
              <a:gd name="connsiteY14" fmla="*/ 440265 h 5288276"/>
              <a:gd name="connsiteX15" fmla="*/ 0 w 9869582"/>
              <a:gd name="connsiteY15" fmla="*/ 5259008 h 5288276"/>
              <a:gd name="connsiteX0" fmla="*/ 0 w 9869582"/>
              <a:gd name="connsiteY0" fmla="*/ 5259008 h 5292069"/>
              <a:gd name="connsiteX1" fmla="*/ 1538514 w 9869582"/>
              <a:gd name="connsiteY1" fmla="*/ 4954208 h 5292069"/>
              <a:gd name="connsiteX2" fmla="*/ 1814285 w 9869582"/>
              <a:gd name="connsiteY2" fmla="*/ 3473751 h 5292069"/>
              <a:gd name="connsiteX3" fmla="*/ 2699656 w 9869582"/>
              <a:gd name="connsiteY3" fmla="*/ 3038322 h 5292069"/>
              <a:gd name="connsiteX4" fmla="*/ 3904342 w 9869582"/>
              <a:gd name="connsiteY4" fmla="*/ 3241524 h 5292069"/>
              <a:gd name="connsiteX5" fmla="*/ 4586514 w 9869582"/>
              <a:gd name="connsiteY5" fmla="*/ 3822094 h 5292069"/>
              <a:gd name="connsiteX6" fmla="*/ 5515428 w 9869582"/>
              <a:gd name="connsiteY6" fmla="*/ 3285065 h 5292069"/>
              <a:gd name="connsiteX7" fmla="*/ 6313713 w 9869582"/>
              <a:gd name="connsiteY7" fmla="*/ 3168952 h 5292069"/>
              <a:gd name="connsiteX8" fmla="*/ 6952342 w 9869582"/>
              <a:gd name="connsiteY8" fmla="*/ 3647923 h 5292069"/>
              <a:gd name="connsiteX9" fmla="*/ 8403771 w 9869582"/>
              <a:gd name="connsiteY9" fmla="*/ 3183466 h 5292069"/>
              <a:gd name="connsiteX10" fmla="*/ 9085942 w 9869582"/>
              <a:gd name="connsiteY10" fmla="*/ 3807580 h 5292069"/>
              <a:gd name="connsiteX11" fmla="*/ 9855198 w 9869582"/>
              <a:gd name="connsiteY11" fmla="*/ 4388151 h 5292069"/>
              <a:gd name="connsiteX12" fmla="*/ 9622971 w 9869582"/>
              <a:gd name="connsiteY12" fmla="*/ 324151 h 5292069"/>
              <a:gd name="connsiteX13" fmla="*/ 7402285 w 9869582"/>
              <a:gd name="connsiteY13" fmla="*/ 338666 h 5292069"/>
              <a:gd name="connsiteX14" fmla="*/ 159656 w 9869582"/>
              <a:gd name="connsiteY14" fmla="*/ 440265 h 5292069"/>
              <a:gd name="connsiteX15" fmla="*/ 0 w 9869582"/>
              <a:gd name="connsiteY15" fmla="*/ 5259008 h 5292069"/>
              <a:gd name="connsiteX0" fmla="*/ 0 w 9869582"/>
              <a:gd name="connsiteY0" fmla="*/ 5259008 h 5276847"/>
              <a:gd name="connsiteX1" fmla="*/ 1538514 w 9869582"/>
              <a:gd name="connsiteY1" fmla="*/ 4954208 h 5276847"/>
              <a:gd name="connsiteX2" fmla="*/ 2873828 w 9869582"/>
              <a:gd name="connsiteY2" fmla="*/ 4605865 h 5276847"/>
              <a:gd name="connsiteX3" fmla="*/ 2699656 w 9869582"/>
              <a:gd name="connsiteY3" fmla="*/ 3038322 h 5276847"/>
              <a:gd name="connsiteX4" fmla="*/ 3904342 w 9869582"/>
              <a:gd name="connsiteY4" fmla="*/ 3241524 h 5276847"/>
              <a:gd name="connsiteX5" fmla="*/ 4586514 w 9869582"/>
              <a:gd name="connsiteY5" fmla="*/ 3822094 h 5276847"/>
              <a:gd name="connsiteX6" fmla="*/ 5515428 w 9869582"/>
              <a:gd name="connsiteY6" fmla="*/ 3285065 h 5276847"/>
              <a:gd name="connsiteX7" fmla="*/ 6313713 w 9869582"/>
              <a:gd name="connsiteY7" fmla="*/ 3168952 h 5276847"/>
              <a:gd name="connsiteX8" fmla="*/ 6952342 w 9869582"/>
              <a:gd name="connsiteY8" fmla="*/ 3647923 h 5276847"/>
              <a:gd name="connsiteX9" fmla="*/ 8403771 w 9869582"/>
              <a:gd name="connsiteY9" fmla="*/ 3183466 h 5276847"/>
              <a:gd name="connsiteX10" fmla="*/ 9085942 w 9869582"/>
              <a:gd name="connsiteY10" fmla="*/ 3807580 h 5276847"/>
              <a:gd name="connsiteX11" fmla="*/ 9855198 w 9869582"/>
              <a:gd name="connsiteY11" fmla="*/ 4388151 h 5276847"/>
              <a:gd name="connsiteX12" fmla="*/ 9622971 w 9869582"/>
              <a:gd name="connsiteY12" fmla="*/ 324151 h 5276847"/>
              <a:gd name="connsiteX13" fmla="*/ 7402285 w 9869582"/>
              <a:gd name="connsiteY13" fmla="*/ 338666 h 5276847"/>
              <a:gd name="connsiteX14" fmla="*/ 159656 w 9869582"/>
              <a:gd name="connsiteY14" fmla="*/ 440265 h 5276847"/>
              <a:gd name="connsiteX15" fmla="*/ 0 w 9869582"/>
              <a:gd name="connsiteY15" fmla="*/ 5259008 h 5276847"/>
              <a:gd name="connsiteX0" fmla="*/ 0 w 9869582"/>
              <a:gd name="connsiteY0" fmla="*/ 5259008 h 5276847"/>
              <a:gd name="connsiteX1" fmla="*/ 1538514 w 9869582"/>
              <a:gd name="connsiteY1" fmla="*/ 4954208 h 5276847"/>
              <a:gd name="connsiteX2" fmla="*/ 2873828 w 9869582"/>
              <a:gd name="connsiteY2" fmla="*/ 4605865 h 5276847"/>
              <a:gd name="connsiteX3" fmla="*/ 3004456 w 9869582"/>
              <a:gd name="connsiteY3" fmla="*/ 3343122 h 5276847"/>
              <a:gd name="connsiteX4" fmla="*/ 3904342 w 9869582"/>
              <a:gd name="connsiteY4" fmla="*/ 3241524 h 5276847"/>
              <a:gd name="connsiteX5" fmla="*/ 4586514 w 9869582"/>
              <a:gd name="connsiteY5" fmla="*/ 3822094 h 5276847"/>
              <a:gd name="connsiteX6" fmla="*/ 5515428 w 9869582"/>
              <a:gd name="connsiteY6" fmla="*/ 3285065 h 5276847"/>
              <a:gd name="connsiteX7" fmla="*/ 6313713 w 9869582"/>
              <a:gd name="connsiteY7" fmla="*/ 3168952 h 5276847"/>
              <a:gd name="connsiteX8" fmla="*/ 6952342 w 9869582"/>
              <a:gd name="connsiteY8" fmla="*/ 3647923 h 5276847"/>
              <a:gd name="connsiteX9" fmla="*/ 8403771 w 9869582"/>
              <a:gd name="connsiteY9" fmla="*/ 3183466 h 5276847"/>
              <a:gd name="connsiteX10" fmla="*/ 9085942 w 9869582"/>
              <a:gd name="connsiteY10" fmla="*/ 3807580 h 5276847"/>
              <a:gd name="connsiteX11" fmla="*/ 9855198 w 9869582"/>
              <a:gd name="connsiteY11" fmla="*/ 4388151 h 5276847"/>
              <a:gd name="connsiteX12" fmla="*/ 9622971 w 9869582"/>
              <a:gd name="connsiteY12" fmla="*/ 324151 h 5276847"/>
              <a:gd name="connsiteX13" fmla="*/ 7402285 w 9869582"/>
              <a:gd name="connsiteY13" fmla="*/ 338666 h 5276847"/>
              <a:gd name="connsiteX14" fmla="*/ 159656 w 9869582"/>
              <a:gd name="connsiteY14" fmla="*/ 440265 h 5276847"/>
              <a:gd name="connsiteX15" fmla="*/ 0 w 9869582"/>
              <a:gd name="connsiteY15" fmla="*/ 5259008 h 5276847"/>
              <a:gd name="connsiteX0" fmla="*/ 0 w 9869582"/>
              <a:gd name="connsiteY0" fmla="*/ 5259008 h 5277076"/>
              <a:gd name="connsiteX1" fmla="*/ 1538514 w 9869582"/>
              <a:gd name="connsiteY1" fmla="*/ 4954208 h 5277076"/>
              <a:gd name="connsiteX2" fmla="*/ 2656113 w 9869582"/>
              <a:gd name="connsiteY2" fmla="*/ 4576837 h 5277076"/>
              <a:gd name="connsiteX3" fmla="*/ 3004456 w 9869582"/>
              <a:gd name="connsiteY3" fmla="*/ 3343122 h 5277076"/>
              <a:gd name="connsiteX4" fmla="*/ 3904342 w 9869582"/>
              <a:gd name="connsiteY4" fmla="*/ 3241524 h 5277076"/>
              <a:gd name="connsiteX5" fmla="*/ 4586514 w 9869582"/>
              <a:gd name="connsiteY5" fmla="*/ 3822094 h 5277076"/>
              <a:gd name="connsiteX6" fmla="*/ 5515428 w 9869582"/>
              <a:gd name="connsiteY6" fmla="*/ 3285065 h 5277076"/>
              <a:gd name="connsiteX7" fmla="*/ 6313713 w 9869582"/>
              <a:gd name="connsiteY7" fmla="*/ 3168952 h 5277076"/>
              <a:gd name="connsiteX8" fmla="*/ 6952342 w 9869582"/>
              <a:gd name="connsiteY8" fmla="*/ 3647923 h 5277076"/>
              <a:gd name="connsiteX9" fmla="*/ 8403771 w 9869582"/>
              <a:gd name="connsiteY9" fmla="*/ 3183466 h 5277076"/>
              <a:gd name="connsiteX10" fmla="*/ 9085942 w 9869582"/>
              <a:gd name="connsiteY10" fmla="*/ 3807580 h 5277076"/>
              <a:gd name="connsiteX11" fmla="*/ 9855198 w 9869582"/>
              <a:gd name="connsiteY11" fmla="*/ 4388151 h 5277076"/>
              <a:gd name="connsiteX12" fmla="*/ 9622971 w 9869582"/>
              <a:gd name="connsiteY12" fmla="*/ 324151 h 5277076"/>
              <a:gd name="connsiteX13" fmla="*/ 7402285 w 9869582"/>
              <a:gd name="connsiteY13" fmla="*/ 338666 h 5277076"/>
              <a:gd name="connsiteX14" fmla="*/ 159656 w 9869582"/>
              <a:gd name="connsiteY14" fmla="*/ 440265 h 5277076"/>
              <a:gd name="connsiteX15" fmla="*/ 0 w 9869582"/>
              <a:gd name="connsiteY15" fmla="*/ 5259008 h 5277076"/>
              <a:gd name="connsiteX0" fmla="*/ 0 w 9869582"/>
              <a:gd name="connsiteY0" fmla="*/ 5259008 h 5289055"/>
              <a:gd name="connsiteX1" fmla="*/ 1538514 w 9869582"/>
              <a:gd name="connsiteY1" fmla="*/ 5099351 h 5289055"/>
              <a:gd name="connsiteX2" fmla="*/ 2656113 w 9869582"/>
              <a:gd name="connsiteY2" fmla="*/ 4576837 h 5289055"/>
              <a:gd name="connsiteX3" fmla="*/ 3004456 w 9869582"/>
              <a:gd name="connsiteY3" fmla="*/ 3343122 h 5289055"/>
              <a:gd name="connsiteX4" fmla="*/ 3904342 w 9869582"/>
              <a:gd name="connsiteY4" fmla="*/ 3241524 h 5289055"/>
              <a:gd name="connsiteX5" fmla="*/ 4586514 w 9869582"/>
              <a:gd name="connsiteY5" fmla="*/ 3822094 h 5289055"/>
              <a:gd name="connsiteX6" fmla="*/ 5515428 w 9869582"/>
              <a:gd name="connsiteY6" fmla="*/ 3285065 h 5289055"/>
              <a:gd name="connsiteX7" fmla="*/ 6313713 w 9869582"/>
              <a:gd name="connsiteY7" fmla="*/ 3168952 h 5289055"/>
              <a:gd name="connsiteX8" fmla="*/ 6952342 w 9869582"/>
              <a:gd name="connsiteY8" fmla="*/ 3647923 h 5289055"/>
              <a:gd name="connsiteX9" fmla="*/ 8403771 w 9869582"/>
              <a:gd name="connsiteY9" fmla="*/ 3183466 h 5289055"/>
              <a:gd name="connsiteX10" fmla="*/ 9085942 w 9869582"/>
              <a:gd name="connsiteY10" fmla="*/ 3807580 h 5289055"/>
              <a:gd name="connsiteX11" fmla="*/ 9855198 w 9869582"/>
              <a:gd name="connsiteY11" fmla="*/ 4388151 h 5289055"/>
              <a:gd name="connsiteX12" fmla="*/ 9622971 w 9869582"/>
              <a:gd name="connsiteY12" fmla="*/ 324151 h 5289055"/>
              <a:gd name="connsiteX13" fmla="*/ 7402285 w 9869582"/>
              <a:gd name="connsiteY13" fmla="*/ 338666 h 5289055"/>
              <a:gd name="connsiteX14" fmla="*/ 159656 w 9869582"/>
              <a:gd name="connsiteY14" fmla="*/ 440265 h 5289055"/>
              <a:gd name="connsiteX15" fmla="*/ 0 w 9869582"/>
              <a:gd name="connsiteY15" fmla="*/ 5259008 h 5289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869582" h="5289055">
                <a:moveTo>
                  <a:pt x="0" y="5259008"/>
                </a:moveTo>
                <a:cubicBezTo>
                  <a:pt x="318105" y="5350931"/>
                  <a:pt x="1095829" y="5213046"/>
                  <a:pt x="1538514" y="5099351"/>
                </a:cubicBezTo>
                <a:cubicBezTo>
                  <a:pt x="1981199" y="4985656"/>
                  <a:pt x="2411789" y="4869542"/>
                  <a:pt x="2656113" y="4576837"/>
                </a:cubicBezTo>
                <a:cubicBezTo>
                  <a:pt x="2900437" y="4284132"/>
                  <a:pt x="2796418" y="3565674"/>
                  <a:pt x="3004456" y="3343122"/>
                </a:cubicBezTo>
                <a:cubicBezTo>
                  <a:pt x="3212494" y="3120570"/>
                  <a:pt x="3640666" y="3161695"/>
                  <a:pt x="3904342" y="3241524"/>
                </a:cubicBezTo>
                <a:cubicBezTo>
                  <a:pt x="4168018" y="3321353"/>
                  <a:pt x="4318000" y="3814837"/>
                  <a:pt x="4586514" y="3822094"/>
                </a:cubicBezTo>
                <a:cubicBezTo>
                  <a:pt x="4855028" y="3829351"/>
                  <a:pt x="5227562" y="3393922"/>
                  <a:pt x="5515428" y="3285065"/>
                </a:cubicBezTo>
                <a:cubicBezTo>
                  <a:pt x="5803294" y="3176208"/>
                  <a:pt x="5955694" y="2970590"/>
                  <a:pt x="6313713" y="3168952"/>
                </a:cubicBezTo>
                <a:cubicBezTo>
                  <a:pt x="6671732" y="3367314"/>
                  <a:pt x="6603999" y="3645504"/>
                  <a:pt x="6952342" y="3647923"/>
                </a:cubicBezTo>
                <a:cubicBezTo>
                  <a:pt x="7300685" y="3650342"/>
                  <a:pt x="8048171" y="3156857"/>
                  <a:pt x="8403771" y="3183466"/>
                </a:cubicBezTo>
                <a:cubicBezTo>
                  <a:pt x="8759371" y="3210076"/>
                  <a:pt x="8844038" y="3606799"/>
                  <a:pt x="9085942" y="3807580"/>
                </a:cubicBezTo>
                <a:cubicBezTo>
                  <a:pt x="9327847" y="4008361"/>
                  <a:pt x="9973731" y="4400246"/>
                  <a:pt x="9855198" y="4388151"/>
                </a:cubicBezTo>
                <a:cubicBezTo>
                  <a:pt x="9284303" y="4301065"/>
                  <a:pt x="10193866" y="411237"/>
                  <a:pt x="9622971" y="324151"/>
                </a:cubicBezTo>
                <a:cubicBezTo>
                  <a:pt x="9228666" y="-403982"/>
                  <a:pt x="8979504" y="319314"/>
                  <a:pt x="7402285" y="338666"/>
                </a:cubicBezTo>
                <a:cubicBezTo>
                  <a:pt x="5825066" y="358018"/>
                  <a:pt x="1381275" y="-48382"/>
                  <a:pt x="159656" y="440265"/>
                </a:cubicBezTo>
                <a:lnTo>
                  <a:pt x="0" y="5259008"/>
                </a:lnTo>
                <a:close/>
              </a:path>
            </a:pathLst>
          </a:custGeom>
          <a:solidFill>
            <a:srgbClr val="C6D9F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-290285" y="-541867"/>
            <a:ext cx="9797011" cy="5058669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97011" h="5058669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19866" y="2999617"/>
                  <a:pt x="2627085" y="3038322"/>
                </a:cubicBezTo>
                <a:cubicBezTo>
                  <a:pt x="2934304" y="3077027"/>
                  <a:pt x="3301999" y="3657599"/>
                  <a:pt x="3585028" y="3705980"/>
                </a:cubicBezTo>
                <a:cubicBezTo>
                  <a:pt x="3868057" y="3754361"/>
                  <a:pt x="4105124" y="3444722"/>
                  <a:pt x="4325257" y="3328608"/>
                </a:cubicBezTo>
                <a:cubicBezTo>
                  <a:pt x="4545390" y="3212494"/>
                  <a:pt x="4719561" y="3016551"/>
                  <a:pt x="4905828" y="3009294"/>
                </a:cubicBezTo>
                <a:cubicBezTo>
                  <a:pt x="5092095" y="3002037"/>
                  <a:pt x="5324324" y="3055255"/>
                  <a:pt x="5442857" y="3285065"/>
                </a:cubicBezTo>
                <a:cubicBezTo>
                  <a:pt x="5561390" y="3514875"/>
                  <a:pt x="5517847" y="4112381"/>
                  <a:pt x="5617028" y="4388152"/>
                </a:cubicBezTo>
                <a:cubicBezTo>
                  <a:pt x="5716209" y="4663923"/>
                  <a:pt x="5820228" y="4850189"/>
                  <a:pt x="6037942" y="4939694"/>
                </a:cubicBezTo>
                <a:cubicBezTo>
                  <a:pt x="6255656" y="5029199"/>
                  <a:pt x="6664476" y="5162247"/>
                  <a:pt x="6923314" y="4925180"/>
                </a:cubicBezTo>
                <a:cubicBezTo>
                  <a:pt x="7182152" y="4688113"/>
                  <a:pt x="7356323" y="3807580"/>
                  <a:pt x="7590971" y="3517294"/>
                </a:cubicBezTo>
                <a:cubicBezTo>
                  <a:pt x="7825619" y="3227008"/>
                  <a:pt x="8094133" y="3135085"/>
                  <a:pt x="8331200" y="3183466"/>
                </a:cubicBezTo>
                <a:cubicBezTo>
                  <a:pt x="8568267" y="3231847"/>
                  <a:pt x="8771467" y="3606799"/>
                  <a:pt x="9013371" y="3807580"/>
                </a:cubicBezTo>
                <a:cubicBezTo>
                  <a:pt x="9255276" y="4008361"/>
                  <a:pt x="9901160" y="4400246"/>
                  <a:pt x="9782627" y="4388151"/>
                </a:cubicBezTo>
                <a:cubicBezTo>
                  <a:pt x="9211732" y="4301065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rgbClr val="C6D9F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-290285" y="-541867"/>
            <a:ext cx="9797011" cy="5281187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3541486 w 9797011"/>
              <a:gd name="connsiteY5" fmla="*/ 4939693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5617028 w 9797011"/>
              <a:gd name="connsiteY8" fmla="*/ 4388152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923314 w 9797011"/>
              <a:gd name="connsiteY9" fmla="*/ 4925180 h 5281187"/>
              <a:gd name="connsiteX10" fmla="*/ 7590971 w 9797011"/>
              <a:gd name="connsiteY10" fmla="*/ 3517294 h 5281187"/>
              <a:gd name="connsiteX11" fmla="*/ 8331200 w 9797011"/>
              <a:gd name="connsiteY11" fmla="*/ 3183466 h 5281187"/>
              <a:gd name="connsiteX12" fmla="*/ 9013371 w 9797011"/>
              <a:gd name="connsiteY12" fmla="*/ 3807580 h 5281187"/>
              <a:gd name="connsiteX13" fmla="*/ 9782627 w 9797011"/>
              <a:gd name="connsiteY13" fmla="*/ 4388151 h 5281187"/>
              <a:gd name="connsiteX14" fmla="*/ 9550400 w 9797011"/>
              <a:gd name="connsiteY14" fmla="*/ 324151 h 5281187"/>
              <a:gd name="connsiteX15" fmla="*/ 7329714 w 9797011"/>
              <a:gd name="connsiteY15" fmla="*/ 338666 h 5281187"/>
              <a:gd name="connsiteX16" fmla="*/ 87085 w 9797011"/>
              <a:gd name="connsiteY16" fmla="*/ 440265 h 5281187"/>
              <a:gd name="connsiteX17" fmla="*/ 0 w 9797011"/>
              <a:gd name="connsiteY17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7590971 w 9797011"/>
              <a:gd name="connsiteY9" fmla="*/ 3517294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797011" h="5281187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46476" y="2953655"/>
                  <a:pt x="2627085" y="3038322"/>
                </a:cubicBezTo>
                <a:cubicBezTo>
                  <a:pt x="2907694" y="3122989"/>
                  <a:pt x="3272971" y="3664857"/>
                  <a:pt x="3425371" y="3981752"/>
                </a:cubicBezTo>
                <a:cubicBezTo>
                  <a:pt x="3577771" y="4298647"/>
                  <a:pt x="3369734" y="4741331"/>
                  <a:pt x="3541486" y="4939693"/>
                </a:cubicBezTo>
                <a:cubicBezTo>
                  <a:pt x="3713238" y="5138055"/>
                  <a:pt x="4138990" y="5447693"/>
                  <a:pt x="4455885" y="5171922"/>
                </a:cubicBezTo>
                <a:cubicBezTo>
                  <a:pt x="4772780" y="4896151"/>
                  <a:pt x="5145314" y="3618893"/>
                  <a:pt x="5442857" y="3285065"/>
                </a:cubicBezTo>
                <a:cubicBezTo>
                  <a:pt x="5740400" y="2951237"/>
                  <a:pt x="5883123" y="2970590"/>
                  <a:pt x="6241142" y="3168952"/>
                </a:cubicBezTo>
                <a:cubicBezTo>
                  <a:pt x="6599161" y="3367314"/>
                  <a:pt x="6531428" y="3645504"/>
                  <a:pt x="6879771" y="3647923"/>
                </a:cubicBezTo>
                <a:cubicBezTo>
                  <a:pt x="7228114" y="3650342"/>
                  <a:pt x="7975600" y="3156857"/>
                  <a:pt x="8331200" y="3183466"/>
                </a:cubicBezTo>
                <a:cubicBezTo>
                  <a:pt x="8686800" y="3210076"/>
                  <a:pt x="8771467" y="3606799"/>
                  <a:pt x="9013371" y="3807580"/>
                </a:cubicBezTo>
                <a:cubicBezTo>
                  <a:pt x="9255276" y="4008361"/>
                  <a:pt x="9901160" y="4400246"/>
                  <a:pt x="9782627" y="4388151"/>
                </a:cubicBezTo>
                <a:cubicBezTo>
                  <a:pt x="9211732" y="4301065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rgbClr val="C6D9F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Freeform 52"/>
          <p:cNvSpPr/>
          <p:nvPr/>
        </p:nvSpPr>
        <p:spPr>
          <a:xfrm>
            <a:off x="-290285" y="-541866"/>
            <a:ext cx="9733913" cy="5522239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33913" h="5522239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19866" y="2999617"/>
                  <a:pt x="2627085" y="3038322"/>
                </a:cubicBezTo>
                <a:cubicBezTo>
                  <a:pt x="2934304" y="3077027"/>
                  <a:pt x="3301999" y="3657599"/>
                  <a:pt x="3585028" y="3705980"/>
                </a:cubicBezTo>
                <a:cubicBezTo>
                  <a:pt x="3868057" y="3754361"/>
                  <a:pt x="4105124" y="3444722"/>
                  <a:pt x="4325257" y="3328608"/>
                </a:cubicBezTo>
                <a:cubicBezTo>
                  <a:pt x="4545390" y="3212494"/>
                  <a:pt x="4692952" y="3045580"/>
                  <a:pt x="4905828" y="3009294"/>
                </a:cubicBezTo>
                <a:cubicBezTo>
                  <a:pt x="5118704" y="2973008"/>
                  <a:pt x="5421086" y="2992361"/>
                  <a:pt x="5602514" y="3110894"/>
                </a:cubicBezTo>
                <a:cubicBezTo>
                  <a:pt x="5783942" y="3229427"/>
                  <a:pt x="5829904" y="3705980"/>
                  <a:pt x="5994399" y="3720494"/>
                </a:cubicBezTo>
                <a:cubicBezTo>
                  <a:pt x="6158894" y="3735008"/>
                  <a:pt x="6393542" y="3299579"/>
                  <a:pt x="6589485" y="3197979"/>
                </a:cubicBezTo>
                <a:cubicBezTo>
                  <a:pt x="6785428" y="3096379"/>
                  <a:pt x="7003143" y="3057676"/>
                  <a:pt x="7170057" y="3110895"/>
                </a:cubicBezTo>
                <a:cubicBezTo>
                  <a:pt x="7336971" y="3164114"/>
                  <a:pt x="7465181" y="3275389"/>
                  <a:pt x="7590971" y="3517294"/>
                </a:cubicBezTo>
                <a:cubicBezTo>
                  <a:pt x="7716761" y="3759199"/>
                  <a:pt x="7740952" y="4259942"/>
                  <a:pt x="7924800" y="4562323"/>
                </a:cubicBezTo>
                <a:cubicBezTo>
                  <a:pt x="8108648" y="4864704"/>
                  <a:pt x="8398933" y="5171923"/>
                  <a:pt x="8694057" y="5331580"/>
                </a:cubicBezTo>
                <a:cubicBezTo>
                  <a:pt x="8989181" y="5491237"/>
                  <a:pt x="9814075" y="5532360"/>
                  <a:pt x="9695542" y="5520265"/>
                </a:cubicBezTo>
                <a:cubicBezTo>
                  <a:pt x="9124647" y="5433179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rgbClr val="C6D9F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Better implementation?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 flipH="1">
            <a:off x="7090244" y="3389090"/>
            <a:ext cx="1857827" cy="2714169"/>
            <a:chOff x="1306287" y="3367317"/>
            <a:chExt cx="1857827" cy="271416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flipH="1">
            <a:off x="4945751" y="3389090"/>
            <a:ext cx="1857827" cy="2714169"/>
            <a:chOff x="1306287" y="3367317"/>
            <a:chExt cx="1857827" cy="2714169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 flipH="1">
            <a:off x="2764979" y="3382235"/>
            <a:ext cx="1857827" cy="2714169"/>
            <a:chOff x="1306287" y="3367317"/>
            <a:chExt cx="1857827" cy="2714169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3116952" y="3389090"/>
            <a:ext cx="1857827" cy="2714169"/>
            <a:chOff x="1306287" y="3367317"/>
            <a:chExt cx="1857827" cy="2714169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936180" y="3389089"/>
            <a:ext cx="1857827" cy="2714169"/>
            <a:chOff x="1306287" y="3367317"/>
            <a:chExt cx="1857827" cy="2714169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5297723" y="3389089"/>
            <a:ext cx="1857827" cy="2714169"/>
            <a:chOff x="1306287" y="3367317"/>
            <a:chExt cx="1857827" cy="2714169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833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1464054" y="579120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660783" y="5791200"/>
            <a:ext cx="212140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784360" y="5791200"/>
            <a:ext cx="160934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395874" y="5791200"/>
            <a:ext cx="1389888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64054" y="489204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61039" y="4892040"/>
            <a:ext cx="219456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58024" y="4892040"/>
            <a:ext cx="168249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542946" y="4892040"/>
            <a:ext cx="124358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8088" y="1295400"/>
            <a:ext cx="146304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31300" y="1295400"/>
            <a:ext cx="138988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1360" y="1295400"/>
            <a:ext cx="131673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38268" y="1295400"/>
            <a:ext cx="109728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35720" y="1295400"/>
            <a:ext cx="1024128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760021" y="1295400"/>
            <a:ext cx="1024128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347" y="1338590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Glu</a:t>
            </a:r>
            <a:r>
              <a:rPr lang="en-US" sz="2800" dirty="0" smtClean="0"/>
              <a:t> 24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16347" y="2237750"/>
            <a:ext cx="1128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Arg</a:t>
            </a:r>
            <a:r>
              <a:rPr lang="en-US" sz="2800" dirty="0" smtClean="0"/>
              <a:t> 18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16347" y="3136910"/>
            <a:ext cx="1077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Tyr 21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16347" y="4036070"/>
            <a:ext cx="98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Asp 9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16347" y="4935230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His 54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16347" y="5834390"/>
            <a:ext cx="1126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 60</a:t>
            </a:r>
            <a:endParaRPr lang="en-US" sz="2800" dirty="0"/>
          </a:p>
        </p:txBody>
      </p:sp>
      <p:sp>
        <p:nvSpPr>
          <p:cNvPr id="47" name="Rectangle 46"/>
          <p:cNvSpPr/>
          <p:nvPr/>
        </p:nvSpPr>
        <p:spPr>
          <a:xfrm>
            <a:off x="1464054" y="2194560"/>
            <a:ext cx="1755648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220518" y="2194560"/>
            <a:ext cx="124358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64918" y="2194560"/>
            <a:ext cx="1024128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89862" y="2194560"/>
            <a:ext cx="950976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41654" y="2194560"/>
            <a:ext cx="804672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247142" y="219456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464054" y="309372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513942" y="3093720"/>
            <a:ext cx="197510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490678" y="3093720"/>
            <a:ext cx="18288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321109" y="3093720"/>
            <a:ext cx="146304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464054" y="399288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513289" y="3992880"/>
            <a:ext cx="146304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977308" y="3992880"/>
            <a:ext cx="124358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221871" y="3992880"/>
            <a:ext cx="87782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100674" y="3992880"/>
            <a:ext cx="877824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979477" y="399288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052629" y="2194560"/>
            <a:ext cx="73152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28297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482328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.00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4096602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0.39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5381766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0.57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647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0.72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7529014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0.86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4234487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0.41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5229371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6192840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0.68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7013769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0.79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819299" y="186947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0.90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749744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0.48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5976852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0.65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6853237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0.77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7746736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0.89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5257744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7070957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0.80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5613998" y="45836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0.60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7304058" y="459090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0.83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5534174" y="54907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0.59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7166178" y="549802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0.81</a:t>
            </a:r>
            <a:endParaRPr lang="en-US" dirty="0"/>
          </a:p>
        </p:txBody>
      </p:sp>
      <p:sp>
        <p:nvSpPr>
          <p:cNvPr id="120" name="TextBox 119"/>
          <p:cNvSpPr txBox="1"/>
          <p:nvPr/>
        </p:nvSpPr>
        <p:spPr>
          <a:xfrm>
            <a:off x="3292682" y="368494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121" name="TextBox 120"/>
          <p:cNvSpPr txBox="1"/>
          <p:nvPr/>
        </p:nvSpPr>
        <p:spPr>
          <a:xfrm>
            <a:off x="3416062" y="550185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2982036" y="187540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0.24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3270916" y="276324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3423316" y="456569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266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60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287" y="274638"/>
            <a:ext cx="8621484" cy="1143000"/>
          </a:xfrm>
        </p:spPr>
        <p:txBody>
          <a:bodyPr/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Crystallographer’s view on “models”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570" y="1527630"/>
            <a:ext cx="8541657" cy="5134428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resolution?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R factor?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observations/parameters?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“phase bias”?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“model bias”?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“fitting noise”?</a:t>
            </a:r>
            <a:endParaRPr lang="en-US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4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71"/>
          <p:cNvSpPr txBox="1"/>
          <p:nvPr/>
        </p:nvSpPr>
        <p:spPr>
          <a:xfrm>
            <a:off x="3292682" y="368494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3416062" y="550185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2982036" y="187540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0.24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3270916" y="276324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3423316" y="456569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1464054" y="579120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660783" y="5791200"/>
            <a:ext cx="212140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784360" y="5791200"/>
            <a:ext cx="160934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395874" y="5791200"/>
            <a:ext cx="1389888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64054" y="489204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61039" y="4892040"/>
            <a:ext cx="219456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58024" y="4892040"/>
            <a:ext cx="168249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542946" y="4892040"/>
            <a:ext cx="124358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8088" y="1295400"/>
            <a:ext cx="146304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31300" y="1295400"/>
            <a:ext cx="138988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1360" y="1295400"/>
            <a:ext cx="131673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38268" y="1295400"/>
            <a:ext cx="109728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35720" y="1295400"/>
            <a:ext cx="1024128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760021" y="1295400"/>
            <a:ext cx="1024128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347" y="1338590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Glu</a:t>
            </a:r>
            <a:r>
              <a:rPr lang="en-US" sz="2800" dirty="0" smtClean="0"/>
              <a:t> 24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16347" y="2237750"/>
            <a:ext cx="1128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Arg</a:t>
            </a:r>
            <a:r>
              <a:rPr lang="en-US" sz="2800" dirty="0" smtClean="0"/>
              <a:t> 18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16347" y="3136910"/>
            <a:ext cx="1077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Tyr 21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16347" y="4036070"/>
            <a:ext cx="98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Asp 9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16347" y="4935230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His 54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16347" y="5834390"/>
            <a:ext cx="1126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 60</a:t>
            </a:r>
            <a:endParaRPr lang="en-US" sz="2800" dirty="0"/>
          </a:p>
        </p:txBody>
      </p:sp>
      <p:sp>
        <p:nvSpPr>
          <p:cNvPr id="47" name="Rectangle 46"/>
          <p:cNvSpPr/>
          <p:nvPr/>
        </p:nvSpPr>
        <p:spPr>
          <a:xfrm>
            <a:off x="1464054" y="2194560"/>
            <a:ext cx="1755648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220518" y="2194560"/>
            <a:ext cx="124358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64918" y="2194560"/>
            <a:ext cx="1024128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89862" y="2194560"/>
            <a:ext cx="950976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41654" y="2194560"/>
            <a:ext cx="804672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247142" y="219456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464054" y="309372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513942" y="3093720"/>
            <a:ext cx="197510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490678" y="3093720"/>
            <a:ext cx="18288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321109" y="3093720"/>
            <a:ext cx="146304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464054" y="399288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513289" y="3992880"/>
            <a:ext cx="146304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977308" y="3992880"/>
            <a:ext cx="124358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221871" y="3992880"/>
            <a:ext cx="87782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100674" y="3992880"/>
            <a:ext cx="877824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979477" y="399288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052629" y="2194560"/>
            <a:ext cx="73152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28297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482328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.00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4096602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0.39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5381766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0.57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647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0.72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7529014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0.86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4234487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0.41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5229371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6192840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0.68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7013769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0.79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819299" y="186947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0.90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749744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0.48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5976852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0.65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6853237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0.77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7746736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0.89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5257744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7070957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0.80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5613998" y="45836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0.60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7304058" y="459090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0.83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5534174" y="54907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0.59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7166178" y="549802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0.81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931300" y="698926"/>
            <a:ext cx="6212700" cy="630814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266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44914" y="5080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53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/>
          <p:cNvSpPr txBox="1"/>
          <p:nvPr/>
        </p:nvSpPr>
        <p:spPr>
          <a:xfrm>
            <a:off x="3292682" y="368494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3416062" y="550185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3270916" y="276324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3423316" y="456569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1464054" y="579120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660783" y="5791200"/>
            <a:ext cx="212140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784360" y="5791200"/>
            <a:ext cx="160934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395874" y="5791200"/>
            <a:ext cx="1389888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64054" y="489204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61039" y="4892040"/>
            <a:ext cx="219456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58024" y="4892040"/>
            <a:ext cx="168249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542946" y="4892040"/>
            <a:ext cx="124358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8088" y="1295400"/>
            <a:ext cx="146304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31300" y="1295400"/>
            <a:ext cx="138988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1360" y="1295400"/>
            <a:ext cx="131673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38268" y="1295400"/>
            <a:ext cx="109728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35720" y="1295400"/>
            <a:ext cx="1024128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760021" y="1295400"/>
            <a:ext cx="1024128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347" y="1338590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Glu</a:t>
            </a:r>
            <a:r>
              <a:rPr lang="en-US" sz="2800" dirty="0" smtClean="0"/>
              <a:t> 24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16347" y="2237750"/>
            <a:ext cx="1128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Arg</a:t>
            </a:r>
            <a:r>
              <a:rPr lang="en-US" sz="2800" dirty="0" smtClean="0"/>
              <a:t> 18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16347" y="3136910"/>
            <a:ext cx="1077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Tyr 21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16347" y="4036070"/>
            <a:ext cx="98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Asp 9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16347" y="4935230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His 54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16347" y="5834390"/>
            <a:ext cx="1126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 60</a:t>
            </a:r>
            <a:endParaRPr lang="en-US" sz="2800" dirty="0"/>
          </a:p>
        </p:txBody>
      </p:sp>
      <p:sp>
        <p:nvSpPr>
          <p:cNvPr id="47" name="Rectangle 46"/>
          <p:cNvSpPr/>
          <p:nvPr/>
        </p:nvSpPr>
        <p:spPr>
          <a:xfrm>
            <a:off x="1464054" y="2194560"/>
            <a:ext cx="1755648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220518" y="2194560"/>
            <a:ext cx="124358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64918" y="2194560"/>
            <a:ext cx="1024128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89862" y="2194560"/>
            <a:ext cx="950976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41654" y="2194560"/>
            <a:ext cx="804672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247142" y="219456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464054" y="309372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513942" y="3093720"/>
            <a:ext cx="197510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490678" y="3093720"/>
            <a:ext cx="18288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321109" y="3093720"/>
            <a:ext cx="146304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464054" y="399288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513289" y="3992880"/>
            <a:ext cx="146304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977308" y="3992880"/>
            <a:ext cx="124358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221871" y="3992880"/>
            <a:ext cx="87782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100674" y="3992880"/>
            <a:ext cx="877824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979477" y="399288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052629" y="2194560"/>
            <a:ext cx="73152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28297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482328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.00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4096602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0.39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5381766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0.57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647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0.72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7529014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0.86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4234487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0.41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5229371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6192840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0.68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7013769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0.79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819299" y="186947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0.90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749744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0.48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5976852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0.65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6853237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0.77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7746736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0.89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5257744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7070957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0.80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5613998" y="45836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0.60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7304058" y="459090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0.83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5534174" y="54907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0.59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7166178" y="549802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0.81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221814" y="426486"/>
            <a:ext cx="6212700" cy="630814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266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0.20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1407885" y="1248229"/>
            <a:ext cx="1509485" cy="56388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2982036" y="187540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0.24</a:t>
            </a:r>
            <a:endParaRPr lang="en-US" dirty="0"/>
          </a:p>
        </p:txBody>
      </p:sp>
      <p:sp>
        <p:nvSpPr>
          <p:cNvPr id="91" name="TextBox 90"/>
          <p:cNvSpPr txBox="1"/>
          <p:nvPr/>
        </p:nvSpPr>
        <p:spPr>
          <a:xfrm>
            <a:off x="2830285" y="624113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4%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61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9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Box 81"/>
          <p:cNvSpPr txBox="1"/>
          <p:nvPr/>
        </p:nvSpPr>
        <p:spPr>
          <a:xfrm>
            <a:off x="266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0.20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3416062" y="550185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3423316" y="456569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1464054" y="579120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660783" y="5791200"/>
            <a:ext cx="212140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784360" y="5791200"/>
            <a:ext cx="160934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395874" y="5791200"/>
            <a:ext cx="1389888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64054" y="489204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61039" y="4892040"/>
            <a:ext cx="219456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58024" y="4892040"/>
            <a:ext cx="168249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542946" y="4892040"/>
            <a:ext cx="124358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8088" y="1295400"/>
            <a:ext cx="146304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31300" y="1295400"/>
            <a:ext cx="138988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1360" y="1295400"/>
            <a:ext cx="131673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38268" y="1295400"/>
            <a:ext cx="109728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35720" y="1295400"/>
            <a:ext cx="1024128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760021" y="1295400"/>
            <a:ext cx="1024128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347" y="1338590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Glu</a:t>
            </a:r>
            <a:r>
              <a:rPr lang="en-US" sz="2800" dirty="0" smtClean="0"/>
              <a:t> 24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16347" y="2237750"/>
            <a:ext cx="1128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Arg</a:t>
            </a:r>
            <a:r>
              <a:rPr lang="en-US" sz="2800" dirty="0" smtClean="0"/>
              <a:t> 18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16347" y="3136910"/>
            <a:ext cx="1077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Tyr 21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16347" y="4036070"/>
            <a:ext cx="98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Asp 9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16347" y="4935230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His 54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16347" y="5834390"/>
            <a:ext cx="1126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 60</a:t>
            </a:r>
            <a:endParaRPr lang="en-US" sz="2800" dirty="0"/>
          </a:p>
        </p:txBody>
      </p:sp>
      <p:sp>
        <p:nvSpPr>
          <p:cNvPr id="47" name="Rectangle 46"/>
          <p:cNvSpPr/>
          <p:nvPr/>
        </p:nvSpPr>
        <p:spPr>
          <a:xfrm>
            <a:off x="1464054" y="2194560"/>
            <a:ext cx="1755648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220518" y="2194560"/>
            <a:ext cx="124358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64918" y="2194560"/>
            <a:ext cx="1024128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89862" y="2194560"/>
            <a:ext cx="950976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41654" y="2194560"/>
            <a:ext cx="804672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247142" y="219456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464054" y="309372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513942" y="3093720"/>
            <a:ext cx="197510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490678" y="3093720"/>
            <a:ext cx="18288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321109" y="3093720"/>
            <a:ext cx="146304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464054" y="399288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513289" y="3992880"/>
            <a:ext cx="146304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977308" y="3992880"/>
            <a:ext cx="124358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221871" y="3992880"/>
            <a:ext cx="87782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100674" y="3992880"/>
            <a:ext cx="877824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979477" y="399288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052629" y="2194560"/>
            <a:ext cx="73152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28297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482328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.00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4096602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0.39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5381766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0.57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647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0.72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7529014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0.86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4234487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0.41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5229371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6192840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0.68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7013769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0.79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819299" y="186947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0.90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749744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0.48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5976852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0.65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6853237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0.77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7746736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0.89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5257744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7070957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0.80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5613998" y="45836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0.60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7304058" y="459090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0.83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5534174" y="54907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0.59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7166178" y="549802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0.81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526970" y="426486"/>
            <a:ext cx="5617029" cy="630814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320800" y="972457"/>
            <a:ext cx="1886857" cy="591457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2982036" y="187540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0.24</a:t>
            </a:r>
            <a:endParaRPr lang="en-US" dirty="0"/>
          </a:p>
        </p:txBody>
      </p:sp>
      <p:sp>
        <p:nvSpPr>
          <p:cNvPr id="91" name="TextBox 90"/>
          <p:cNvSpPr txBox="1"/>
          <p:nvPr/>
        </p:nvSpPr>
        <p:spPr>
          <a:xfrm>
            <a:off x="3106056" y="78377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4%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292682" y="368494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3270916" y="276324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31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Box 83"/>
          <p:cNvSpPr txBox="1"/>
          <p:nvPr/>
        </p:nvSpPr>
        <p:spPr>
          <a:xfrm>
            <a:off x="2982036" y="187540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0.24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266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0.20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1464054" y="579120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660783" y="5791200"/>
            <a:ext cx="212140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784360" y="5791200"/>
            <a:ext cx="160934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395874" y="5791200"/>
            <a:ext cx="1389888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64054" y="489204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61039" y="4892040"/>
            <a:ext cx="219456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58024" y="4892040"/>
            <a:ext cx="168249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542946" y="4892040"/>
            <a:ext cx="124358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8088" y="1295400"/>
            <a:ext cx="146304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31300" y="1295400"/>
            <a:ext cx="138988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1360" y="1295400"/>
            <a:ext cx="131673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38268" y="1295400"/>
            <a:ext cx="109728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35720" y="1295400"/>
            <a:ext cx="1024128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760021" y="1295400"/>
            <a:ext cx="1024128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347" y="1338590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Glu</a:t>
            </a:r>
            <a:r>
              <a:rPr lang="en-US" sz="2800" dirty="0" smtClean="0"/>
              <a:t> 24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16347" y="2237750"/>
            <a:ext cx="1128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Arg</a:t>
            </a:r>
            <a:r>
              <a:rPr lang="en-US" sz="2800" dirty="0" smtClean="0"/>
              <a:t> 18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16347" y="3136910"/>
            <a:ext cx="1077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Tyr 21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16347" y="4036070"/>
            <a:ext cx="98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Asp 9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16347" y="4935230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His 54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16347" y="5834390"/>
            <a:ext cx="1126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 60</a:t>
            </a:r>
            <a:endParaRPr lang="en-US" sz="2800" dirty="0"/>
          </a:p>
        </p:txBody>
      </p:sp>
      <p:sp>
        <p:nvSpPr>
          <p:cNvPr id="47" name="Rectangle 46"/>
          <p:cNvSpPr/>
          <p:nvPr/>
        </p:nvSpPr>
        <p:spPr>
          <a:xfrm>
            <a:off x="1464054" y="2194560"/>
            <a:ext cx="1755648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220518" y="2194560"/>
            <a:ext cx="124358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64918" y="2194560"/>
            <a:ext cx="1024128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89862" y="2194560"/>
            <a:ext cx="950976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41654" y="2194560"/>
            <a:ext cx="804672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247142" y="219456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464054" y="309372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513942" y="3093720"/>
            <a:ext cx="197510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490678" y="3093720"/>
            <a:ext cx="18288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321109" y="3093720"/>
            <a:ext cx="146304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464054" y="399288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513289" y="3992880"/>
            <a:ext cx="146304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977308" y="3992880"/>
            <a:ext cx="124358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221871" y="3992880"/>
            <a:ext cx="87782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100674" y="3992880"/>
            <a:ext cx="877824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979477" y="399288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052629" y="2194560"/>
            <a:ext cx="73152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28297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482328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.00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4096602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0.39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5381766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0.57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647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0.72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7529014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0.86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4234487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0.41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5229371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6192840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0.68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7013769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0.79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819299" y="186947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0.90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749744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0.48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5976852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0.65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6853237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0.77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7746736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0.89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5257744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7070957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0.80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5613998" y="45836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0.60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7304058" y="459090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0.83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5534174" y="54907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0.59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7166178" y="549802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0.81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657600" y="426486"/>
            <a:ext cx="5486399" cy="630814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320800" y="972457"/>
            <a:ext cx="2191657" cy="591457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3338285" y="711199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292682" y="368494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3270916" y="276324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3416062" y="550185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3423316" y="456569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36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/>
          <p:cNvSpPr txBox="1"/>
          <p:nvPr/>
        </p:nvSpPr>
        <p:spPr>
          <a:xfrm>
            <a:off x="3292682" y="368494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3270916" y="276324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2982036" y="187540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0.24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266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0.20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1464054" y="579120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660783" y="5791200"/>
            <a:ext cx="212140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784360" y="5791200"/>
            <a:ext cx="160934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395874" y="5791200"/>
            <a:ext cx="1389888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64054" y="489204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61039" y="4892040"/>
            <a:ext cx="219456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58024" y="4892040"/>
            <a:ext cx="168249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542946" y="4892040"/>
            <a:ext cx="124358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8088" y="1295400"/>
            <a:ext cx="146304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31300" y="1295400"/>
            <a:ext cx="138988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1360" y="1295400"/>
            <a:ext cx="131673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38268" y="1295400"/>
            <a:ext cx="109728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35720" y="1295400"/>
            <a:ext cx="1024128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760021" y="1295400"/>
            <a:ext cx="1024128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347" y="1338590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Glu</a:t>
            </a:r>
            <a:r>
              <a:rPr lang="en-US" sz="2800" dirty="0" smtClean="0"/>
              <a:t> 24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16347" y="2237750"/>
            <a:ext cx="1128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Arg</a:t>
            </a:r>
            <a:r>
              <a:rPr lang="en-US" sz="2800" dirty="0" smtClean="0"/>
              <a:t> 18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16347" y="3136910"/>
            <a:ext cx="1077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Tyr 21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16347" y="4036070"/>
            <a:ext cx="98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Asp 9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16347" y="4935230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His 54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16347" y="5834390"/>
            <a:ext cx="1126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 60</a:t>
            </a:r>
            <a:endParaRPr lang="en-US" sz="2800" dirty="0"/>
          </a:p>
        </p:txBody>
      </p:sp>
      <p:sp>
        <p:nvSpPr>
          <p:cNvPr id="47" name="Rectangle 46"/>
          <p:cNvSpPr/>
          <p:nvPr/>
        </p:nvSpPr>
        <p:spPr>
          <a:xfrm>
            <a:off x="1464054" y="2194560"/>
            <a:ext cx="1755648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220518" y="2194560"/>
            <a:ext cx="124358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64918" y="2194560"/>
            <a:ext cx="1024128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89862" y="2194560"/>
            <a:ext cx="950976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41654" y="2194560"/>
            <a:ext cx="804672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247142" y="219456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464054" y="309372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513942" y="3093720"/>
            <a:ext cx="197510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490678" y="3093720"/>
            <a:ext cx="18288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321109" y="3093720"/>
            <a:ext cx="146304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464054" y="399288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513289" y="3992880"/>
            <a:ext cx="146304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977308" y="3992880"/>
            <a:ext cx="124358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221871" y="3992880"/>
            <a:ext cx="87782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100674" y="3992880"/>
            <a:ext cx="877824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979477" y="399288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052629" y="2194560"/>
            <a:ext cx="73152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28297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482328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.00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5381766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0.57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647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0.72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7529014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0.86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4234487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0.41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5229371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6192840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0.68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7013769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0.79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819299" y="186947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0.90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749744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0.48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5976852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0.65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6853237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0.77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7746736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0.89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5257744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7070957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0.80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5613998" y="45836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0.60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7304058" y="459090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0.83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5534174" y="54907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0.59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7166178" y="549802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0.81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325257" y="426486"/>
            <a:ext cx="4818742" cy="630814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320800" y="972457"/>
            <a:ext cx="2322286" cy="591457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3715657" y="653142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9%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416062" y="550185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3423316" y="456569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4096602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0.39</a:t>
            </a:r>
            <a:endParaRPr lang="en-US" dirty="0"/>
          </a:p>
        </p:txBody>
      </p:sp>
      <p:sp>
        <p:nvSpPr>
          <p:cNvPr id="83" name="Rectangle 82"/>
          <p:cNvSpPr/>
          <p:nvPr/>
        </p:nvSpPr>
        <p:spPr>
          <a:xfrm>
            <a:off x="3679600" y="2837543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3694114" y="3737429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5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/>
          <p:cNvSpPr txBox="1"/>
          <p:nvPr/>
        </p:nvSpPr>
        <p:spPr>
          <a:xfrm>
            <a:off x="3416062" y="550185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3423316" y="456569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3292682" y="368494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3270916" y="276324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2982036" y="187540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0.24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266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0.20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1464054" y="579120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660783" y="5791200"/>
            <a:ext cx="212140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784360" y="5791200"/>
            <a:ext cx="160934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395874" y="5791200"/>
            <a:ext cx="1389888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64054" y="489204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61039" y="4892040"/>
            <a:ext cx="219456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58024" y="4892040"/>
            <a:ext cx="168249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542946" y="4892040"/>
            <a:ext cx="124358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8088" y="1295400"/>
            <a:ext cx="146304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31300" y="1295400"/>
            <a:ext cx="138988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1360" y="1295400"/>
            <a:ext cx="131673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38268" y="1295400"/>
            <a:ext cx="109728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35720" y="1295400"/>
            <a:ext cx="1024128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760021" y="1295400"/>
            <a:ext cx="1024128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347" y="1338590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Glu</a:t>
            </a:r>
            <a:r>
              <a:rPr lang="en-US" sz="2800" dirty="0" smtClean="0"/>
              <a:t> 24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16347" y="2237750"/>
            <a:ext cx="1128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Arg</a:t>
            </a:r>
            <a:r>
              <a:rPr lang="en-US" sz="2800" dirty="0" smtClean="0"/>
              <a:t> 18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16347" y="3136910"/>
            <a:ext cx="1077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Tyr 21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16347" y="4036070"/>
            <a:ext cx="98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Asp 9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16347" y="4935230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His 54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16347" y="5834390"/>
            <a:ext cx="1126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 60</a:t>
            </a:r>
            <a:endParaRPr lang="en-US" sz="2800" dirty="0"/>
          </a:p>
        </p:txBody>
      </p:sp>
      <p:sp>
        <p:nvSpPr>
          <p:cNvPr id="47" name="Rectangle 46"/>
          <p:cNvSpPr/>
          <p:nvPr/>
        </p:nvSpPr>
        <p:spPr>
          <a:xfrm>
            <a:off x="1464054" y="2194560"/>
            <a:ext cx="1755648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220518" y="2194560"/>
            <a:ext cx="124358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64918" y="2194560"/>
            <a:ext cx="1024128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89862" y="2194560"/>
            <a:ext cx="950976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41654" y="2194560"/>
            <a:ext cx="804672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247142" y="219456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464054" y="309372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513942" y="3093720"/>
            <a:ext cx="197510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490678" y="3093720"/>
            <a:ext cx="18288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321109" y="3093720"/>
            <a:ext cx="146304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464054" y="399288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513289" y="3992880"/>
            <a:ext cx="146304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977308" y="3992880"/>
            <a:ext cx="124358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221871" y="3992880"/>
            <a:ext cx="87782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100674" y="3992880"/>
            <a:ext cx="877824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979477" y="399288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052629" y="2194560"/>
            <a:ext cx="73152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28297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482328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.00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5381766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0.57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647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0.72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7529014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0.86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5229371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6192840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0.68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7013769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0.79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819299" y="186947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0.90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749744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0.48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5976852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0.65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6853237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0.77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7746736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0.89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5257744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7070957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0.80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5613998" y="45836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0.60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7304058" y="459090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0.83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5534174" y="54907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0.59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7166178" y="549802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0.81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470401" y="426486"/>
            <a:ext cx="4673598" cy="630814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320799" y="972457"/>
            <a:ext cx="3004457" cy="591457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4180113" y="667656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096602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0.39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4234487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6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/>
          <p:cNvSpPr txBox="1"/>
          <p:nvPr/>
        </p:nvSpPr>
        <p:spPr>
          <a:xfrm>
            <a:off x="4096602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0.39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3416062" y="550185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3423316" y="456569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3292682" y="368494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3270916" y="276324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2982036" y="187540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0.24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266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0.20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1464054" y="579120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660783" y="5791200"/>
            <a:ext cx="212140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784360" y="5791200"/>
            <a:ext cx="160934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395874" y="5791200"/>
            <a:ext cx="1389888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64054" y="489204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61039" y="4892040"/>
            <a:ext cx="219456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58024" y="4892040"/>
            <a:ext cx="168249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542946" y="4892040"/>
            <a:ext cx="124358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8088" y="1295400"/>
            <a:ext cx="146304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31300" y="1295400"/>
            <a:ext cx="138988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1360" y="1295400"/>
            <a:ext cx="131673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38268" y="1295400"/>
            <a:ext cx="109728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35720" y="1295400"/>
            <a:ext cx="1024128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760021" y="1295400"/>
            <a:ext cx="1024128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347" y="1338590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Glu</a:t>
            </a:r>
            <a:r>
              <a:rPr lang="en-US" sz="2800" dirty="0" smtClean="0"/>
              <a:t> 24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16347" y="2237750"/>
            <a:ext cx="1128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Arg</a:t>
            </a:r>
            <a:r>
              <a:rPr lang="en-US" sz="2800" dirty="0" smtClean="0"/>
              <a:t> 18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16347" y="3136910"/>
            <a:ext cx="1077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Tyr 21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16347" y="4036070"/>
            <a:ext cx="98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Asp 9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16347" y="4935230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His 54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16347" y="5834390"/>
            <a:ext cx="1126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 60</a:t>
            </a:r>
            <a:endParaRPr lang="en-US" sz="2800" dirty="0"/>
          </a:p>
        </p:txBody>
      </p:sp>
      <p:sp>
        <p:nvSpPr>
          <p:cNvPr id="47" name="Rectangle 46"/>
          <p:cNvSpPr/>
          <p:nvPr/>
        </p:nvSpPr>
        <p:spPr>
          <a:xfrm>
            <a:off x="1464054" y="2194560"/>
            <a:ext cx="1755648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220518" y="2194560"/>
            <a:ext cx="124358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64918" y="2194560"/>
            <a:ext cx="1024128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89862" y="2194560"/>
            <a:ext cx="950976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41654" y="2194560"/>
            <a:ext cx="804672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247142" y="219456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464054" y="309372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513942" y="3093720"/>
            <a:ext cx="197510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490678" y="3093720"/>
            <a:ext cx="18288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321109" y="3093720"/>
            <a:ext cx="146304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464054" y="399288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513289" y="3992880"/>
            <a:ext cx="146304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977308" y="3992880"/>
            <a:ext cx="124358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221871" y="3992880"/>
            <a:ext cx="87782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100674" y="3992880"/>
            <a:ext cx="877824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979477" y="399288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052629" y="2194560"/>
            <a:ext cx="73152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28297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482328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.00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5381766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0.57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647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0.72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7529014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0.86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5229371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6192840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0.68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7013769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0.79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819299" y="186947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0.90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5976852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0.65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6853237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0.77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7746736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0.89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5257744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7070957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0.80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5613998" y="45836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0.60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7304058" y="459090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0.83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5534174" y="54907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0.59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7166178" y="549802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0.81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978399" y="426486"/>
            <a:ext cx="4165599" cy="630814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320799" y="972457"/>
            <a:ext cx="3149601" cy="591457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4542970" y="667656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7%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234487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0.41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749744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0.48</a:t>
            </a:r>
            <a:endParaRPr lang="en-US" dirty="0"/>
          </a:p>
        </p:txBody>
      </p:sp>
      <p:sp>
        <p:nvSpPr>
          <p:cNvPr id="83" name="Rectangle 82"/>
          <p:cNvSpPr/>
          <p:nvPr/>
        </p:nvSpPr>
        <p:spPr>
          <a:xfrm>
            <a:off x="4506913" y="1023258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7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97"/>
          <p:cNvSpPr txBox="1"/>
          <p:nvPr/>
        </p:nvSpPr>
        <p:spPr>
          <a:xfrm>
            <a:off x="4234487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0.41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4096602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0.39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3416062" y="550185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3423316" y="456569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3292682" y="368494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3270916" y="276324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2982036" y="187540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0.24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266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0.20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1464054" y="579120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660783" y="5791200"/>
            <a:ext cx="212140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784360" y="5791200"/>
            <a:ext cx="160934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395874" y="5791200"/>
            <a:ext cx="1389888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64054" y="489204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61039" y="4892040"/>
            <a:ext cx="219456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58024" y="4892040"/>
            <a:ext cx="168249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542946" y="4892040"/>
            <a:ext cx="124358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8088" y="1295400"/>
            <a:ext cx="146304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31300" y="1295400"/>
            <a:ext cx="138988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1360" y="1295400"/>
            <a:ext cx="131673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38268" y="1295400"/>
            <a:ext cx="109728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35720" y="1295400"/>
            <a:ext cx="1024128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760021" y="1295400"/>
            <a:ext cx="1024128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347" y="1338590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Glu</a:t>
            </a:r>
            <a:r>
              <a:rPr lang="en-US" sz="2800" dirty="0" smtClean="0"/>
              <a:t> 24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16347" y="2237750"/>
            <a:ext cx="1128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Arg</a:t>
            </a:r>
            <a:r>
              <a:rPr lang="en-US" sz="2800" dirty="0" smtClean="0"/>
              <a:t> 18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16347" y="3136910"/>
            <a:ext cx="1077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Tyr 21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16347" y="4036070"/>
            <a:ext cx="98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Asp 9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16347" y="4935230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His 54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16347" y="5834390"/>
            <a:ext cx="1126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 60</a:t>
            </a:r>
            <a:endParaRPr lang="en-US" sz="2800" dirty="0"/>
          </a:p>
        </p:txBody>
      </p:sp>
      <p:sp>
        <p:nvSpPr>
          <p:cNvPr id="47" name="Rectangle 46"/>
          <p:cNvSpPr/>
          <p:nvPr/>
        </p:nvSpPr>
        <p:spPr>
          <a:xfrm>
            <a:off x="1464054" y="2194560"/>
            <a:ext cx="1755648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220518" y="2194560"/>
            <a:ext cx="124358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64918" y="2194560"/>
            <a:ext cx="1024128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89862" y="2194560"/>
            <a:ext cx="950976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41654" y="2194560"/>
            <a:ext cx="804672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247142" y="219456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464054" y="309372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513942" y="3093720"/>
            <a:ext cx="197510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490678" y="3093720"/>
            <a:ext cx="18288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321109" y="3093720"/>
            <a:ext cx="146304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464054" y="399288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513289" y="3992880"/>
            <a:ext cx="146304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977308" y="3992880"/>
            <a:ext cx="124358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221871" y="3992880"/>
            <a:ext cx="87782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100674" y="3992880"/>
            <a:ext cx="877824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979477" y="399288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052629" y="2194560"/>
            <a:ext cx="73152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28297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482328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.00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5381766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0.57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647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0.72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7529014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0.86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6192840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0.68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7013769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0.79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819299" y="186947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0.90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5976852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0.65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6853237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0.77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7746736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0.89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7070957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0.80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5613998" y="45836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0.60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7304058" y="459090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0.83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5534174" y="54907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0.59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7166178" y="549802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0.81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486400" y="426486"/>
            <a:ext cx="3643084" cy="630814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320799" y="972457"/>
            <a:ext cx="3657601" cy="591457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4978399" y="60960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7%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749744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0.48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5229371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5257744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7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Box 102"/>
          <p:cNvSpPr txBox="1"/>
          <p:nvPr/>
        </p:nvSpPr>
        <p:spPr>
          <a:xfrm>
            <a:off x="4749744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0.48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4234487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0.41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4096602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0.39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3416062" y="550185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3423316" y="456569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3292682" y="368494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3270916" y="276324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2982036" y="187540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0.24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266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0.20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1464054" y="579120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660783" y="5791200"/>
            <a:ext cx="212140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784360" y="5791200"/>
            <a:ext cx="160934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395874" y="5791200"/>
            <a:ext cx="1389888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64054" y="489204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61039" y="4892040"/>
            <a:ext cx="219456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58024" y="4892040"/>
            <a:ext cx="168249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542946" y="4892040"/>
            <a:ext cx="124358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8088" y="1295400"/>
            <a:ext cx="146304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31300" y="1295400"/>
            <a:ext cx="138988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1360" y="1295400"/>
            <a:ext cx="131673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38268" y="1295400"/>
            <a:ext cx="109728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35720" y="1295400"/>
            <a:ext cx="1024128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760021" y="1295400"/>
            <a:ext cx="1024128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347" y="1338590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Glu</a:t>
            </a:r>
            <a:r>
              <a:rPr lang="en-US" sz="2800" dirty="0" smtClean="0"/>
              <a:t> 24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16347" y="2237750"/>
            <a:ext cx="1128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Arg</a:t>
            </a:r>
            <a:r>
              <a:rPr lang="en-US" sz="2800" dirty="0" smtClean="0"/>
              <a:t> 18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16347" y="3136910"/>
            <a:ext cx="1077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Tyr 21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16347" y="4036070"/>
            <a:ext cx="98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Asp 9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16347" y="4935230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His 54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16347" y="5834390"/>
            <a:ext cx="1126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 60</a:t>
            </a:r>
            <a:endParaRPr lang="en-US" sz="2800" dirty="0"/>
          </a:p>
        </p:txBody>
      </p:sp>
      <p:sp>
        <p:nvSpPr>
          <p:cNvPr id="47" name="Rectangle 46"/>
          <p:cNvSpPr/>
          <p:nvPr/>
        </p:nvSpPr>
        <p:spPr>
          <a:xfrm>
            <a:off x="1464054" y="2194560"/>
            <a:ext cx="1755648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220518" y="2194560"/>
            <a:ext cx="124358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64918" y="2194560"/>
            <a:ext cx="1024128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89862" y="2194560"/>
            <a:ext cx="950976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41654" y="2194560"/>
            <a:ext cx="804672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247142" y="219456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464054" y="309372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513942" y="3093720"/>
            <a:ext cx="197510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490678" y="3093720"/>
            <a:ext cx="18288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321109" y="3093720"/>
            <a:ext cx="146304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464054" y="399288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513289" y="3992880"/>
            <a:ext cx="146304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977308" y="3992880"/>
            <a:ext cx="124358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221871" y="3992880"/>
            <a:ext cx="87782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100674" y="3992880"/>
            <a:ext cx="877824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979477" y="399288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052629" y="2194560"/>
            <a:ext cx="73152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28297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482328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.00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647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0.72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7529014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0.86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6192840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0.68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7013769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0.79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819299" y="186947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0.90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5976852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0.65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6853237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0.77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7746736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0.89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7070957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0.80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5613998" y="45836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0.60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7304058" y="459090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0.83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5534174" y="54907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0.59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7166178" y="549802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0.81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631542" y="426486"/>
            <a:ext cx="3497941" cy="630814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320799" y="972457"/>
            <a:ext cx="4151087" cy="591457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5283199" y="60960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229371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5257744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5381766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77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Box 98"/>
          <p:cNvSpPr txBox="1"/>
          <p:nvPr/>
        </p:nvSpPr>
        <p:spPr>
          <a:xfrm>
            <a:off x="5229371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5257744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749744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0.48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4234487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0.41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4096602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0.39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3416062" y="550185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3423316" y="456569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3292682" y="368494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3270916" y="276324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2982036" y="187540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0.24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266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0.20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1464054" y="579120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660783" y="5791200"/>
            <a:ext cx="212140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784360" y="5791200"/>
            <a:ext cx="160934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395874" y="5791200"/>
            <a:ext cx="1389888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64054" y="489204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61039" y="4892040"/>
            <a:ext cx="219456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58024" y="4892040"/>
            <a:ext cx="168249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542946" y="4892040"/>
            <a:ext cx="124358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8088" y="1295400"/>
            <a:ext cx="146304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31300" y="1295400"/>
            <a:ext cx="138988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1360" y="1295400"/>
            <a:ext cx="131673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38268" y="1295400"/>
            <a:ext cx="109728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35720" y="1295400"/>
            <a:ext cx="1024128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760021" y="1295400"/>
            <a:ext cx="1024128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347" y="1338590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Glu</a:t>
            </a:r>
            <a:r>
              <a:rPr lang="en-US" sz="2800" dirty="0" smtClean="0"/>
              <a:t> 24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16347" y="2237750"/>
            <a:ext cx="1128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Arg</a:t>
            </a:r>
            <a:r>
              <a:rPr lang="en-US" sz="2800" dirty="0" smtClean="0"/>
              <a:t> 18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16347" y="3136910"/>
            <a:ext cx="1077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Tyr 21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16347" y="4036070"/>
            <a:ext cx="98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Asp 9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16347" y="4935230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His 54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16347" y="5834390"/>
            <a:ext cx="1126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 60</a:t>
            </a:r>
            <a:endParaRPr lang="en-US" sz="2800" dirty="0"/>
          </a:p>
        </p:txBody>
      </p:sp>
      <p:sp>
        <p:nvSpPr>
          <p:cNvPr id="47" name="Rectangle 46"/>
          <p:cNvSpPr/>
          <p:nvPr/>
        </p:nvSpPr>
        <p:spPr>
          <a:xfrm>
            <a:off x="1464054" y="2194560"/>
            <a:ext cx="1755648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220518" y="2194560"/>
            <a:ext cx="124358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64918" y="2194560"/>
            <a:ext cx="1024128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89862" y="2194560"/>
            <a:ext cx="950976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41654" y="2194560"/>
            <a:ext cx="804672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247142" y="219456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464054" y="309372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513942" y="3093720"/>
            <a:ext cx="197510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490678" y="3093720"/>
            <a:ext cx="18288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321109" y="3093720"/>
            <a:ext cx="146304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464054" y="399288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513289" y="3992880"/>
            <a:ext cx="146304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977308" y="3992880"/>
            <a:ext cx="124358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221871" y="3992880"/>
            <a:ext cx="87782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100674" y="3992880"/>
            <a:ext cx="877824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979477" y="399288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052629" y="2194560"/>
            <a:ext cx="73152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28297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482328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.00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647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0.72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7529014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0.86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6192840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0.68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7013769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0.79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819299" y="186947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0.90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5976852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0.65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6853237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0.77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7746736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0.89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7070957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0.80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5613998" y="45836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0.60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7304058" y="459090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0.83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7166178" y="549802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0.81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791200" y="426486"/>
            <a:ext cx="3338283" cy="630814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320799" y="972457"/>
            <a:ext cx="4296230" cy="591457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5486395" y="60960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381766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0.57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5534174" y="54907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0.59</a:t>
            </a:r>
            <a:endParaRPr lang="en-US" dirty="0"/>
          </a:p>
        </p:txBody>
      </p:sp>
      <p:sp>
        <p:nvSpPr>
          <p:cNvPr id="83" name="Rectangle 82"/>
          <p:cNvSpPr/>
          <p:nvPr/>
        </p:nvSpPr>
        <p:spPr>
          <a:xfrm>
            <a:off x="5624513" y="1937657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650707" y="2842533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1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42" name="Object 2"/>
          <p:cNvGraphicFramePr>
            <a:graphicFrameLocks noChangeAspect="1"/>
          </p:cNvGraphicFramePr>
          <p:nvPr>
            <p:ph type="chart" idx="1"/>
          </p:nvPr>
        </p:nvGraphicFramePr>
        <p:xfrm>
          <a:off x="868363" y="1360488"/>
          <a:ext cx="7418387" cy="519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2" name="Chart" r:id="rId3" imgW="7448478" imgH="5219706" progId="MSGraph.Chart.8">
                  <p:embed followColorScheme="full"/>
                </p:oleObj>
              </mc:Choice>
              <mc:Fallback>
                <p:oleObj name="Chart" r:id="rId3" imgW="7448478" imgH="521970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9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43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smtClean="0">
                <a:solidFill>
                  <a:srgbClr val="000000"/>
                </a:solidFill>
                <a:cs typeface="+mn-cs"/>
              </a:rPr>
              <a:t>structure factor (F)</a:t>
            </a:r>
          </a:p>
        </p:txBody>
      </p:sp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4032250" y="6424613"/>
            <a:ext cx="168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 smtClean="0">
                <a:solidFill>
                  <a:srgbClr val="000000"/>
                </a:solidFill>
                <a:cs typeface="+mn-cs"/>
              </a:rPr>
              <a:t>spot index (h)</a:t>
            </a:r>
            <a:endParaRPr lang="el-GR" altLang="en-US" b="1" baseline="30000" smtClean="0">
              <a:solidFill>
                <a:srgbClr val="000000"/>
              </a:solidFill>
            </a:endParaRPr>
          </a:p>
        </p:txBody>
      </p:sp>
      <p:sp>
        <p:nvSpPr>
          <p:cNvPr id="112645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400" smtClean="0">
                <a:solidFill>
                  <a:srgbClr val="000000"/>
                </a:solidFill>
                <a:cs typeface="+mn-cs"/>
              </a:rPr>
              <a:t>Fitting data</a:t>
            </a:r>
          </a:p>
        </p:txBody>
      </p:sp>
    </p:spTree>
    <p:extLst>
      <p:ext uri="{BB962C8B-B14F-4D97-AF65-F5344CB8AC3E}">
        <p14:creationId xmlns:p14="http://schemas.microsoft.com/office/powerpoint/2010/main" val="933633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Box 98"/>
          <p:cNvSpPr txBox="1"/>
          <p:nvPr/>
        </p:nvSpPr>
        <p:spPr>
          <a:xfrm>
            <a:off x="5229371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5257744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749744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0.48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4234487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0.41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4096602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0.39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3416062" y="550185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3423316" y="456569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3292682" y="368494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3270916" y="276324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2982036" y="187540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0.24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266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0.20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1464054" y="579120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660783" y="5791200"/>
            <a:ext cx="212140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784360" y="5791200"/>
            <a:ext cx="160934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395874" y="5791200"/>
            <a:ext cx="1389888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64054" y="489204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61039" y="4892040"/>
            <a:ext cx="219456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58024" y="4892040"/>
            <a:ext cx="168249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542946" y="4892040"/>
            <a:ext cx="124358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8088" y="1295400"/>
            <a:ext cx="146304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31300" y="1295400"/>
            <a:ext cx="138988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1360" y="1295400"/>
            <a:ext cx="131673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38268" y="1295400"/>
            <a:ext cx="109728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35720" y="1295400"/>
            <a:ext cx="1024128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760021" y="1295400"/>
            <a:ext cx="1024128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347" y="1338590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Glu</a:t>
            </a:r>
            <a:r>
              <a:rPr lang="en-US" sz="2800" dirty="0" smtClean="0"/>
              <a:t> 24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16347" y="2237750"/>
            <a:ext cx="1128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Arg</a:t>
            </a:r>
            <a:r>
              <a:rPr lang="en-US" sz="2800" dirty="0" smtClean="0"/>
              <a:t> 18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16347" y="3136910"/>
            <a:ext cx="1077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Tyr 21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16347" y="4036070"/>
            <a:ext cx="98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Asp 9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16347" y="4935230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His 54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16347" y="5834390"/>
            <a:ext cx="1126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 60</a:t>
            </a:r>
            <a:endParaRPr lang="en-US" sz="2800" dirty="0"/>
          </a:p>
        </p:txBody>
      </p:sp>
      <p:sp>
        <p:nvSpPr>
          <p:cNvPr id="47" name="Rectangle 46"/>
          <p:cNvSpPr/>
          <p:nvPr/>
        </p:nvSpPr>
        <p:spPr>
          <a:xfrm>
            <a:off x="1464054" y="2194560"/>
            <a:ext cx="1755648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220518" y="2194560"/>
            <a:ext cx="124358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64918" y="2194560"/>
            <a:ext cx="1024128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89862" y="2194560"/>
            <a:ext cx="950976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41654" y="2194560"/>
            <a:ext cx="804672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247142" y="219456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464054" y="309372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513942" y="3093720"/>
            <a:ext cx="197510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490678" y="3093720"/>
            <a:ext cx="18288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321109" y="3093720"/>
            <a:ext cx="146304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464054" y="399288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513289" y="3992880"/>
            <a:ext cx="146304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977308" y="3992880"/>
            <a:ext cx="124358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221871" y="3992880"/>
            <a:ext cx="87782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100674" y="3992880"/>
            <a:ext cx="877824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979477" y="399288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052629" y="2194560"/>
            <a:ext cx="73152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28297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482328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.00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647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0.72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7529014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0.86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6192840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0.68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7013769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0.79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819299" y="186947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0.90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5976852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0.65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6853237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0.77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7746736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0.89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7070957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0.80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7304058" y="459090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0.83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7166178" y="549802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0.81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863771" y="426486"/>
            <a:ext cx="3265712" cy="630814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320798" y="972457"/>
            <a:ext cx="4455887" cy="591457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5587993" y="60960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381766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0.57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5534174" y="54907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0.59</a:t>
            </a:r>
            <a:endParaRPr lang="en-US" dirty="0"/>
          </a:p>
        </p:txBody>
      </p:sp>
      <p:sp>
        <p:nvSpPr>
          <p:cNvPr id="83" name="Rectangle 82"/>
          <p:cNvSpPr/>
          <p:nvPr/>
        </p:nvSpPr>
        <p:spPr>
          <a:xfrm>
            <a:off x="5624513" y="1937657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650707" y="2842533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486400" y="977446"/>
            <a:ext cx="438603" cy="22723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/>
          <p:cNvSpPr txBox="1"/>
          <p:nvPr/>
        </p:nvSpPr>
        <p:spPr>
          <a:xfrm>
            <a:off x="5613998" y="45836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47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Box 78"/>
          <p:cNvSpPr txBox="1"/>
          <p:nvPr/>
        </p:nvSpPr>
        <p:spPr>
          <a:xfrm>
            <a:off x="5381766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0.57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5534174" y="54907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0.59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5229371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5257744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749744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0.48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4234487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0.41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4096602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0.39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3416062" y="550185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3423316" y="456569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3292682" y="368494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3270916" y="276324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2982036" y="187540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0.24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266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0.20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1464054" y="579120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660783" y="5791200"/>
            <a:ext cx="212140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784360" y="5791200"/>
            <a:ext cx="160934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395874" y="5791200"/>
            <a:ext cx="1389888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64054" y="489204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61039" y="4892040"/>
            <a:ext cx="219456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58024" y="4892040"/>
            <a:ext cx="168249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542946" y="4892040"/>
            <a:ext cx="124358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8088" y="1295400"/>
            <a:ext cx="146304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31300" y="1295400"/>
            <a:ext cx="138988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1360" y="1295400"/>
            <a:ext cx="131673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38268" y="1295400"/>
            <a:ext cx="109728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35720" y="1295400"/>
            <a:ext cx="1024128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760021" y="1295400"/>
            <a:ext cx="1024128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347" y="1338590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Glu</a:t>
            </a:r>
            <a:r>
              <a:rPr lang="en-US" sz="2800" dirty="0" smtClean="0"/>
              <a:t> 24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16347" y="2237750"/>
            <a:ext cx="1128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Arg</a:t>
            </a:r>
            <a:r>
              <a:rPr lang="en-US" sz="2800" dirty="0" smtClean="0"/>
              <a:t> 18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16347" y="3136910"/>
            <a:ext cx="1077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Tyr 21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16347" y="4036070"/>
            <a:ext cx="98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Asp 9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16347" y="4935230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His 54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16347" y="5834390"/>
            <a:ext cx="1126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 60</a:t>
            </a:r>
            <a:endParaRPr lang="en-US" sz="2800" dirty="0"/>
          </a:p>
        </p:txBody>
      </p:sp>
      <p:sp>
        <p:nvSpPr>
          <p:cNvPr id="47" name="Rectangle 46"/>
          <p:cNvSpPr/>
          <p:nvPr/>
        </p:nvSpPr>
        <p:spPr>
          <a:xfrm>
            <a:off x="1464054" y="2194560"/>
            <a:ext cx="1755648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220518" y="2194560"/>
            <a:ext cx="124358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64918" y="2194560"/>
            <a:ext cx="1024128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89862" y="2194560"/>
            <a:ext cx="950976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41654" y="2194560"/>
            <a:ext cx="804672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247142" y="219456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464054" y="309372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513942" y="3093720"/>
            <a:ext cx="197510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490678" y="3093720"/>
            <a:ext cx="18288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321109" y="3093720"/>
            <a:ext cx="146304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464054" y="399288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513289" y="3992880"/>
            <a:ext cx="146304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977308" y="3992880"/>
            <a:ext cx="124358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221871" y="3992880"/>
            <a:ext cx="87782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100674" y="3992880"/>
            <a:ext cx="877824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979477" y="399288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052629" y="2194560"/>
            <a:ext cx="73152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28297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482328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.00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647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0.72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7529014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0.86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6192840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0.68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7013769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0.79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819299" y="186947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0.90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6853237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0.77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7746736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0.89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7070957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0.80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7304058" y="459090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0.83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7166178" y="549802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0.81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226629" y="426486"/>
            <a:ext cx="2888340" cy="630814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335312" y="972457"/>
            <a:ext cx="4528459" cy="591457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5791193" y="63862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624513" y="1937657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650707" y="2842533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805715" y="5520417"/>
            <a:ext cx="438603" cy="22723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/>
          <p:cNvSpPr txBox="1"/>
          <p:nvPr/>
        </p:nvSpPr>
        <p:spPr>
          <a:xfrm>
            <a:off x="5613998" y="45836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0.60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5976852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18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 113"/>
          <p:cNvSpPr txBox="1"/>
          <p:nvPr/>
        </p:nvSpPr>
        <p:spPr>
          <a:xfrm>
            <a:off x="5613998" y="45836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0.60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5381766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0.57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5534174" y="54907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0.59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5229371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5257744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749744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0.48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4234487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0.41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4096602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0.39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3416062" y="550185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3423316" y="456569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3292682" y="368494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3270916" y="276324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2982036" y="187540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0.24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266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0.20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1464054" y="579120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660783" y="5791200"/>
            <a:ext cx="212140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784360" y="5791200"/>
            <a:ext cx="160934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395874" y="5791200"/>
            <a:ext cx="1389888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64054" y="489204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61039" y="4892040"/>
            <a:ext cx="219456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58024" y="4892040"/>
            <a:ext cx="168249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542946" y="4892040"/>
            <a:ext cx="124358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8088" y="1295400"/>
            <a:ext cx="146304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31300" y="1295400"/>
            <a:ext cx="138988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1360" y="1295400"/>
            <a:ext cx="131673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38268" y="1295400"/>
            <a:ext cx="109728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35720" y="1295400"/>
            <a:ext cx="1024128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760021" y="1295400"/>
            <a:ext cx="1024128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347" y="1338590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Glu</a:t>
            </a:r>
            <a:r>
              <a:rPr lang="en-US" sz="2800" dirty="0" smtClean="0"/>
              <a:t> 24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16347" y="2237750"/>
            <a:ext cx="1128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Arg</a:t>
            </a:r>
            <a:r>
              <a:rPr lang="en-US" sz="2800" dirty="0" smtClean="0"/>
              <a:t> 18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16347" y="3136910"/>
            <a:ext cx="1077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Tyr 21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16347" y="4036070"/>
            <a:ext cx="98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Asp 9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16347" y="4935230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His 54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16347" y="5834390"/>
            <a:ext cx="1126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 60</a:t>
            </a:r>
            <a:endParaRPr lang="en-US" sz="2800" dirty="0"/>
          </a:p>
        </p:txBody>
      </p:sp>
      <p:sp>
        <p:nvSpPr>
          <p:cNvPr id="47" name="Rectangle 46"/>
          <p:cNvSpPr/>
          <p:nvPr/>
        </p:nvSpPr>
        <p:spPr>
          <a:xfrm>
            <a:off x="1464054" y="2194560"/>
            <a:ext cx="1755648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220518" y="2194560"/>
            <a:ext cx="124358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64918" y="2194560"/>
            <a:ext cx="1024128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89862" y="2194560"/>
            <a:ext cx="950976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41654" y="2194560"/>
            <a:ext cx="804672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247142" y="219456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464054" y="309372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513942" y="3093720"/>
            <a:ext cx="197510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490678" y="3093720"/>
            <a:ext cx="18288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321109" y="3093720"/>
            <a:ext cx="146304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464054" y="399288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513289" y="3992880"/>
            <a:ext cx="146304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977308" y="3992880"/>
            <a:ext cx="124358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221871" y="3992880"/>
            <a:ext cx="87782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100674" y="3992880"/>
            <a:ext cx="877824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979477" y="399288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052629" y="2194560"/>
            <a:ext cx="73152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28297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482328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.00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647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0.72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7529014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0.86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7013769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0.79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819299" y="186947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0.90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6853237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0.77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7746736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0.89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7070957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0.80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7304058" y="459090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0.83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7166178" y="549802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0.81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444343" y="426486"/>
            <a:ext cx="2670626" cy="630814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335312" y="972457"/>
            <a:ext cx="4891317" cy="591457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6066964" y="624113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624513" y="1937657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650707" y="2842533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805715" y="5520417"/>
            <a:ext cx="438603" cy="22723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/>
          <p:cNvSpPr txBox="1"/>
          <p:nvPr/>
        </p:nvSpPr>
        <p:spPr>
          <a:xfrm>
            <a:off x="6192840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0.68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5976852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5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Box 103"/>
          <p:cNvSpPr txBox="1"/>
          <p:nvPr/>
        </p:nvSpPr>
        <p:spPr>
          <a:xfrm>
            <a:off x="5976852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0.65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5613998" y="45836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0.60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5381766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0.57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5534174" y="54907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0.59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5229371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5257744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749744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0.48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4234487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0.41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4096602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0.39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3416062" y="550185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3423316" y="456569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3292682" y="368494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3270916" y="276324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2982036" y="187540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0.24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266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0.20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1464054" y="579120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660783" y="5791200"/>
            <a:ext cx="212140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784360" y="5791200"/>
            <a:ext cx="160934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395874" y="5791200"/>
            <a:ext cx="1389888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64054" y="489204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61039" y="4892040"/>
            <a:ext cx="219456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58024" y="4892040"/>
            <a:ext cx="168249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542946" y="4892040"/>
            <a:ext cx="124358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8088" y="1295400"/>
            <a:ext cx="146304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31300" y="1295400"/>
            <a:ext cx="138988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1360" y="1295400"/>
            <a:ext cx="131673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38268" y="1295400"/>
            <a:ext cx="109728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35720" y="1295400"/>
            <a:ext cx="1024128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760021" y="1295400"/>
            <a:ext cx="1024128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347" y="1338590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Glu</a:t>
            </a:r>
            <a:r>
              <a:rPr lang="en-US" sz="2800" dirty="0" smtClean="0"/>
              <a:t> 24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16347" y="2237750"/>
            <a:ext cx="1128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Arg</a:t>
            </a:r>
            <a:r>
              <a:rPr lang="en-US" sz="2800" dirty="0" smtClean="0"/>
              <a:t> 18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16347" y="3136910"/>
            <a:ext cx="1077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Tyr 21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16347" y="4036070"/>
            <a:ext cx="98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Asp 9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16347" y="4935230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His 54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16347" y="5834390"/>
            <a:ext cx="1126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 60</a:t>
            </a:r>
            <a:endParaRPr lang="en-US" sz="2800" dirty="0"/>
          </a:p>
        </p:txBody>
      </p:sp>
      <p:sp>
        <p:nvSpPr>
          <p:cNvPr id="47" name="Rectangle 46"/>
          <p:cNvSpPr/>
          <p:nvPr/>
        </p:nvSpPr>
        <p:spPr>
          <a:xfrm>
            <a:off x="1464054" y="2194560"/>
            <a:ext cx="1755648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220518" y="2194560"/>
            <a:ext cx="124358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64918" y="2194560"/>
            <a:ext cx="1024128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89862" y="2194560"/>
            <a:ext cx="950976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41654" y="2194560"/>
            <a:ext cx="804672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247142" y="219456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464054" y="309372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513942" y="3093720"/>
            <a:ext cx="197510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490678" y="3093720"/>
            <a:ext cx="18288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321109" y="3093720"/>
            <a:ext cx="146304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464054" y="399288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513289" y="3992880"/>
            <a:ext cx="146304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977308" y="3992880"/>
            <a:ext cx="124358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221871" y="3992880"/>
            <a:ext cx="87782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100674" y="3992880"/>
            <a:ext cx="877824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979477" y="399288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052629" y="2194560"/>
            <a:ext cx="73152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28297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482328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.00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7529014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0.86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7013769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0.79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819299" y="186947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0.90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6853237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0.77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7746736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0.89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7070957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0.80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7304058" y="459090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0.83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7166178" y="549802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0.81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734628" y="426486"/>
            <a:ext cx="2409369" cy="630814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335312" y="972457"/>
            <a:ext cx="5094517" cy="591457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6371758" y="624113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4%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624513" y="1937657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650707" y="2842533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805715" y="5520417"/>
            <a:ext cx="438603" cy="22723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/>
          <p:cNvSpPr txBox="1"/>
          <p:nvPr/>
        </p:nvSpPr>
        <p:spPr>
          <a:xfrm>
            <a:off x="6192840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0.68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647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12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Box 99"/>
          <p:cNvSpPr txBox="1"/>
          <p:nvPr/>
        </p:nvSpPr>
        <p:spPr>
          <a:xfrm>
            <a:off x="6192840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0.68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5976852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0.65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5613998" y="45836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0.60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5381766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0.57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5534174" y="54907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0.59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5229371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5257744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749744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0.48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4234487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0.41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4096602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0.39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3416062" y="550185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3423316" y="456569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3292682" y="368494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3270916" y="276324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2982036" y="187540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0.24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266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0.20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1464054" y="579120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660783" y="5791200"/>
            <a:ext cx="212140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784360" y="5791200"/>
            <a:ext cx="160934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395874" y="5791200"/>
            <a:ext cx="1389888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64054" y="489204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61039" y="4892040"/>
            <a:ext cx="219456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58024" y="4892040"/>
            <a:ext cx="168249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542946" y="4892040"/>
            <a:ext cx="124358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8088" y="1295400"/>
            <a:ext cx="146304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31300" y="1295400"/>
            <a:ext cx="138988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1360" y="1295400"/>
            <a:ext cx="131673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38268" y="1295400"/>
            <a:ext cx="109728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35720" y="1295400"/>
            <a:ext cx="1024128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760021" y="1295400"/>
            <a:ext cx="1024128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347" y="1338590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Glu</a:t>
            </a:r>
            <a:r>
              <a:rPr lang="en-US" sz="2800" dirty="0" smtClean="0"/>
              <a:t> 24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16347" y="2237750"/>
            <a:ext cx="1128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Arg</a:t>
            </a:r>
            <a:r>
              <a:rPr lang="en-US" sz="2800" dirty="0" smtClean="0"/>
              <a:t> 18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16347" y="3136910"/>
            <a:ext cx="1077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Tyr 21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16347" y="4036070"/>
            <a:ext cx="98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Asp 9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16347" y="4935230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His 54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16347" y="5834390"/>
            <a:ext cx="1126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 60</a:t>
            </a:r>
            <a:endParaRPr lang="en-US" sz="2800" dirty="0"/>
          </a:p>
        </p:txBody>
      </p:sp>
      <p:sp>
        <p:nvSpPr>
          <p:cNvPr id="47" name="Rectangle 46"/>
          <p:cNvSpPr/>
          <p:nvPr/>
        </p:nvSpPr>
        <p:spPr>
          <a:xfrm>
            <a:off x="1464054" y="2194560"/>
            <a:ext cx="1755648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220518" y="2194560"/>
            <a:ext cx="124358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64918" y="2194560"/>
            <a:ext cx="1024128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89862" y="2194560"/>
            <a:ext cx="950976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41654" y="2194560"/>
            <a:ext cx="804672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247142" y="219456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464054" y="309372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513942" y="3093720"/>
            <a:ext cx="197510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490678" y="3093720"/>
            <a:ext cx="18288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321109" y="3093720"/>
            <a:ext cx="146304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464054" y="399288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513289" y="3992880"/>
            <a:ext cx="146304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977308" y="3992880"/>
            <a:ext cx="124358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221871" y="3992880"/>
            <a:ext cx="87782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100674" y="3992880"/>
            <a:ext cx="877824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979477" y="399288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052629" y="2194560"/>
            <a:ext cx="73152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28297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482328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.00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7529014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0.86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7013769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0.79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819299" y="186947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0.90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7746736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0.89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7070957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0.80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7304058" y="459090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0.83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7166178" y="549802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0.81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112000" y="426486"/>
            <a:ext cx="2031997" cy="630814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335312" y="972457"/>
            <a:ext cx="5384802" cy="591457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6662038" y="624113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624513" y="1937657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650707" y="2842533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805715" y="5520417"/>
            <a:ext cx="438603" cy="22723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647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0.72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6853237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14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/>
          <p:cNvSpPr txBox="1"/>
          <p:nvPr/>
        </p:nvSpPr>
        <p:spPr>
          <a:xfrm>
            <a:off x="647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0.72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6192840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0.68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5976852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0.65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5613998" y="45836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0.60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5381766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0.57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5534174" y="54907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0.59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5229371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5257744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749744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0.48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4234487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0.41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4096602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0.39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3416062" y="550185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3423316" y="456569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3292682" y="368494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3270916" y="276324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2982036" y="187540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0.24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266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0.20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1464054" y="579120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660783" y="5791200"/>
            <a:ext cx="212140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784360" y="5791200"/>
            <a:ext cx="160934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395874" y="5791200"/>
            <a:ext cx="1389888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64054" y="489204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61039" y="4892040"/>
            <a:ext cx="219456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58024" y="4892040"/>
            <a:ext cx="168249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542946" y="4892040"/>
            <a:ext cx="124358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8088" y="1295400"/>
            <a:ext cx="146304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31300" y="1295400"/>
            <a:ext cx="138988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1360" y="1295400"/>
            <a:ext cx="131673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38268" y="1295400"/>
            <a:ext cx="109728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35720" y="1295400"/>
            <a:ext cx="1024128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760021" y="1295400"/>
            <a:ext cx="1024128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347" y="1338590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Glu</a:t>
            </a:r>
            <a:r>
              <a:rPr lang="en-US" sz="2800" dirty="0" smtClean="0"/>
              <a:t> 24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16347" y="2237750"/>
            <a:ext cx="1128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Arg</a:t>
            </a:r>
            <a:r>
              <a:rPr lang="en-US" sz="2800" dirty="0" smtClean="0"/>
              <a:t> 18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16347" y="3136910"/>
            <a:ext cx="1077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Tyr 21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16347" y="4036070"/>
            <a:ext cx="98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Asp 9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16347" y="4935230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His 54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16347" y="5834390"/>
            <a:ext cx="1126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 60</a:t>
            </a:r>
            <a:endParaRPr lang="en-US" sz="2800" dirty="0"/>
          </a:p>
        </p:txBody>
      </p:sp>
      <p:sp>
        <p:nvSpPr>
          <p:cNvPr id="47" name="Rectangle 46"/>
          <p:cNvSpPr/>
          <p:nvPr/>
        </p:nvSpPr>
        <p:spPr>
          <a:xfrm>
            <a:off x="1464054" y="2194560"/>
            <a:ext cx="1755648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220518" y="2194560"/>
            <a:ext cx="124358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64918" y="2194560"/>
            <a:ext cx="1024128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89862" y="2194560"/>
            <a:ext cx="950976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41654" y="2194560"/>
            <a:ext cx="804672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247142" y="219456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464054" y="309372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513942" y="3093720"/>
            <a:ext cx="197510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490678" y="3093720"/>
            <a:ext cx="18288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321109" y="3093720"/>
            <a:ext cx="146304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464054" y="399288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513289" y="3992880"/>
            <a:ext cx="146304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977308" y="3992880"/>
            <a:ext cx="124358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221871" y="3992880"/>
            <a:ext cx="87782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100674" y="3992880"/>
            <a:ext cx="877824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979477" y="399288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052629" y="2194560"/>
            <a:ext cx="73152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28297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482328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.00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7529014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0.86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819299" y="186947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0.90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7746736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0.89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7070957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0.80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7304058" y="459090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0.83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7166178" y="549802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0.81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257144" y="426486"/>
            <a:ext cx="1814283" cy="630814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349825" y="972457"/>
            <a:ext cx="5747659" cy="591457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6908776" y="624113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624513" y="1937657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650707" y="2842533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805715" y="5520417"/>
            <a:ext cx="438603" cy="22723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/>
          <p:cNvSpPr txBox="1"/>
          <p:nvPr/>
        </p:nvSpPr>
        <p:spPr>
          <a:xfrm>
            <a:off x="6853237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0.77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7013769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0.79</a:t>
            </a:r>
            <a:endParaRPr lang="en-US" dirty="0"/>
          </a:p>
        </p:txBody>
      </p:sp>
      <p:sp>
        <p:nvSpPr>
          <p:cNvPr id="88" name="Rectangle 87"/>
          <p:cNvSpPr/>
          <p:nvPr/>
        </p:nvSpPr>
        <p:spPr>
          <a:xfrm>
            <a:off x="7167450" y="2849790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2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/>
          <p:cNvSpPr txBox="1"/>
          <p:nvPr/>
        </p:nvSpPr>
        <p:spPr>
          <a:xfrm>
            <a:off x="647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0.72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6853237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0.77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6192840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0.68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5976852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0.65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5613998" y="45836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0.60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5381766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0.57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5534174" y="54907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0.59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5229371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5257744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749744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0.48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4234487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0.41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4096602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0.39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3416062" y="550185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3423316" y="456569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3292682" y="368494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3270916" y="276324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2982036" y="187540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0.24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266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0.20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1464054" y="579120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660783" y="5791200"/>
            <a:ext cx="212140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784360" y="5791200"/>
            <a:ext cx="160934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395874" y="5791200"/>
            <a:ext cx="1389888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64054" y="489204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61039" y="4892040"/>
            <a:ext cx="219456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58024" y="4892040"/>
            <a:ext cx="168249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542946" y="4892040"/>
            <a:ext cx="124358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8088" y="1295400"/>
            <a:ext cx="146304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31300" y="1295400"/>
            <a:ext cx="138988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1360" y="1295400"/>
            <a:ext cx="131673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38268" y="1295400"/>
            <a:ext cx="109728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35720" y="1295400"/>
            <a:ext cx="1024128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760021" y="1295400"/>
            <a:ext cx="1024128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347" y="1338590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Glu</a:t>
            </a:r>
            <a:r>
              <a:rPr lang="en-US" sz="2800" dirty="0" smtClean="0"/>
              <a:t> 24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16347" y="2237750"/>
            <a:ext cx="1128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Arg</a:t>
            </a:r>
            <a:r>
              <a:rPr lang="en-US" sz="2800" dirty="0" smtClean="0"/>
              <a:t> 18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16347" y="3136910"/>
            <a:ext cx="1077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Tyr 21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16347" y="4036070"/>
            <a:ext cx="98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Asp 9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16347" y="4935230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His 54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16347" y="5834390"/>
            <a:ext cx="1126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 60</a:t>
            </a:r>
            <a:endParaRPr lang="en-US" sz="2800" dirty="0"/>
          </a:p>
        </p:txBody>
      </p:sp>
      <p:sp>
        <p:nvSpPr>
          <p:cNvPr id="47" name="Rectangle 46"/>
          <p:cNvSpPr/>
          <p:nvPr/>
        </p:nvSpPr>
        <p:spPr>
          <a:xfrm>
            <a:off x="1464054" y="2194560"/>
            <a:ext cx="1755648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220518" y="2194560"/>
            <a:ext cx="124358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64918" y="2194560"/>
            <a:ext cx="1024128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89862" y="2194560"/>
            <a:ext cx="950976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41654" y="2194560"/>
            <a:ext cx="804672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247142" y="219456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464054" y="309372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513942" y="3093720"/>
            <a:ext cx="197510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490678" y="3093720"/>
            <a:ext cx="18288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321109" y="3093720"/>
            <a:ext cx="146304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464054" y="399288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513289" y="3992880"/>
            <a:ext cx="146304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977308" y="3992880"/>
            <a:ext cx="124358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221871" y="3992880"/>
            <a:ext cx="87782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100674" y="3992880"/>
            <a:ext cx="877824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979477" y="399288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052629" y="2194560"/>
            <a:ext cx="73152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28297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482328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.00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7529014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0.86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819299" y="186947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0.90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7746736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0.89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7304058" y="459090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0.83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7166178" y="549802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0.81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315200" y="426486"/>
            <a:ext cx="1814283" cy="630814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306286" y="972457"/>
            <a:ext cx="5921828" cy="591457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010374" y="624113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624513" y="1937657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650707" y="2842533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805715" y="5520417"/>
            <a:ext cx="438603" cy="22723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7013769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0.79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7070957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2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/>
          <p:cNvSpPr txBox="1"/>
          <p:nvPr/>
        </p:nvSpPr>
        <p:spPr>
          <a:xfrm>
            <a:off x="647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0.72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7013769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0.79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6853237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0.77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6192840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0.68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5976852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0.65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5613998" y="45836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0.60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5381766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0.57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5534174" y="54907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0.59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5229371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5257744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749744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0.48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4234487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0.41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4096602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0.39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3416062" y="550185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3423316" y="456569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3292682" y="368494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3270916" y="276324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2982036" y="187540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0.24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266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0.20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1464054" y="579120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660783" y="5791200"/>
            <a:ext cx="212140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784360" y="5791200"/>
            <a:ext cx="160934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395874" y="5791200"/>
            <a:ext cx="1389888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64054" y="489204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61039" y="4892040"/>
            <a:ext cx="219456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58024" y="4892040"/>
            <a:ext cx="168249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542946" y="4892040"/>
            <a:ext cx="124358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8088" y="1295400"/>
            <a:ext cx="146304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31300" y="1295400"/>
            <a:ext cx="138988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1360" y="1295400"/>
            <a:ext cx="131673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38268" y="1295400"/>
            <a:ext cx="109728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35720" y="1295400"/>
            <a:ext cx="1024128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760021" y="1295400"/>
            <a:ext cx="1024128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347" y="1338590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Glu</a:t>
            </a:r>
            <a:r>
              <a:rPr lang="en-US" sz="2800" dirty="0" smtClean="0"/>
              <a:t> 24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16347" y="2237750"/>
            <a:ext cx="1128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Arg</a:t>
            </a:r>
            <a:r>
              <a:rPr lang="en-US" sz="2800" dirty="0" smtClean="0"/>
              <a:t> 18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16347" y="3136910"/>
            <a:ext cx="1077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Tyr 21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16347" y="4036070"/>
            <a:ext cx="98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Asp 9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16347" y="4935230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His 54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16347" y="5834390"/>
            <a:ext cx="1126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 60</a:t>
            </a:r>
            <a:endParaRPr lang="en-US" sz="2800" dirty="0"/>
          </a:p>
        </p:txBody>
      </p:sp>
      <p:sp>
        <p:nvSpPr>
          <p:cNvPr id="47" name="Rectangle 46"/>
          <p:cNvSpPr/>
          <p:nvPr/>
        </p:nvSpPr>
        <p:spPr>
          <a:xfrm>
            <a:off x="1464054" y="2194560"/>
            <a:ext cx="1755648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220518" y="2194560"/>
            <a:ext cx="124358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64918" y="2194560"/>
            <a:ext cx="1024128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89862" y="2194560"/>
            <a:ext cx="950976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41654" y="2194560"/>
            <a:ext cx="804672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247142" y="219456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464054" y="309372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513942" y="3093720"/>
            <a:ext cx="197510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490678" y="3093720"/>
            <a:ext cx="18288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321109" y="3093720"/>
            <a:ext cx="146304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464054" y="399288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513289" y="3992880"/>
            <a:ext cx="146304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977308" y="3992880"/>
            <a:ext cx="124358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221871" y="3992880"/>
            <a:ext cx="87782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100674" y="3992880"/>
            <a:ext cx="877824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979477" y="399288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052629" y="2194560"/>
            <a:ext cx="73152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28297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482328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.00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7529014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0.86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819299" y="186947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0.90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7746736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0.89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7304058" y="459090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0.83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387772" y="426486"/>
            <a:ext cx="1727197" cy="630814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306286" y="972457"/>
            <a:ext cx="5994400" cy="591457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097458" y="624113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624513" y="1937657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650707" y="2842533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805715" y="5520417"/>
            <a:ext cx="438603" cy="22723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/>
          <p:cNvSpPr txBox="1"/>
          <p:nvPr/>
        </p:nvSpPr>
        <p:spPr>
          <a:xfrm>
            <a:off x="7070957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0.80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7166178" y="549802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0.81</a:t>
            </a:r>
            <a:endParaRPr lang="en-US" dirty="0"/>
          </a:p>
        </p:txBody>
      </p:sp>
      <p:sp>
        <p:nvSpPr>
          <p:cNvPr id="88" name="Rectangle 87"/>
          <p:cNvSpPr/>
          <p:nvPr/>
        </p:nvSpPr>
        <p:spPr>
          <a:xfrm>
            <a:off x="7327107" y="1935391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2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/>
          <p:cNvSpPr txBox="1"/>
          <p:nvPr/>
        </p:nvSpPr>
        <p:spPr>
          <a:xfrm>
            <a:off x="647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0.72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7070957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0.80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7013769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0.79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6853237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0.77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6192840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0.68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5976852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0.65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5613998" y="45836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0.60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5381766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0.57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5534174" y="54907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0.59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5229371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5257744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749744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0.48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4234487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0.41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4096602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0.39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3416062" y="550185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3423316" y="456569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3292682" y="368494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3270916" y="276324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2982036" y="187540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0.24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266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0.20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1464054" y="579120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660783" y="5791200"/>
            <a:ext cx="212140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784360" y="5791200"/>
            <a:ext cx="160934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395874" y="5791200"/>
            <a:ext cx="1389888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64054" y="489204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61039" y="4892040"/>
            <a:ext cx="219456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58024" y="4892040"/>
            <a:ext cx="168249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542946" y="4892040"/>
            <a:ext cx="124358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8088" y="1295400"/>
            <a:ext cx="146304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31300" y="1295400"/>
            <a:ext cx="138988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1360" y="1295400"/>
            <a:ext cx="131673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38268" y="1295400"/>
            <a:ext cx="109728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35720" y="1295400"/>
            <a:ext cx="1024128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760021" y="1295400"/>
            <a:ext cx="1024128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347" y="1338590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Glu</a:t>
            </a:r>
            <a:r>
              <a:rPr lang="en-US" sz="2800" dirty="0" smtClean="0"/>
              <a:t> 24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16347" y="2237750"/>
            <a:ext cx="1128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Arg</a:t>
            </a:r>
            <a:r>
              <a:rPr lang="en-US" sz="2800" dirty="0" smtClean="0"/>
              <a:t> 18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16347" y="3136910"/>
            <a:ext cx="1077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Tyr 21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16347" y="4036070"/>
            <a:ext cx="98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Asp 9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16347" y="4935230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His 54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16347" y="5834390"/>
            <a:ext cx="1126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 60</a:t>
            </a:r>
            <a:endParaRPr lang="en-US" sz="2800" dirty="0"/>
          </a:p>
        </p:txBody>
      </p:sp>
      <p:sp>
        <p:nvSpPr>
          <p:cNvPr id="47" name="Rectangle 46"/>
          <p:cNvSpPr/>
          <p:nvPr/>
        </p:nvSpPr>
        <p:spPr>
          <a:xfrm>
            <a:off x="1464054" y="2194560"/>
            <a:ext cx="1755648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220518" y="2194560"/>
            <a:ext cx="124358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64918" y="2194560"/>
            <a:ext cx="1024128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89862" y="2194560"/>
            <a:ext cx="950976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41654" y="2194560"/>
            <a:ext cx="804672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247142" y="219456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464054" y="309372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513942" y="3093720"/>
            <a:ext cx="197510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490678" y="3093720"/>
            <a:ext cx="18288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321109" y="3093720"/>
            <a:ext cx="146304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464054" y="399288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513289" y="3992880"/>
            <a:ext cx="146304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977308" y="3992880"/>
            <a:ext cx="124358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221871" y="3992880"/>
            <a:ext cx="87782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100674" y="3992880"/>
            <a:ext cx="877824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979477" y="399288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052629" y="2194560"/>
            <a:ext cx="73152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28297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482328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.00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7529014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0.86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819299" y="186947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0.90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7746736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0.89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561943" y="426486"/>
            <a:ext cx="1553026" cy="630814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320801" y="972457"/>
            <a:ext cx="6081484" cy="591457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28084" y="624113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624513" y="1937657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650707" y="2842533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805715" y="5520417"/>
            <a:ext cx="438603" cy="22723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7166178" y="549802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0.81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7304058" y="459090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0.83</a:t>
            </a:r>
            <a:endParaRPr lang="en-US" dirty="0"/>
          </a:p>
        </p:txBody>
      </p:sp>
      <p:sp>
        <p:nvSpPr>
          <p:cNvPr id="88" name="Rectangle 87"/>
          <p:cNvSpPr/>
          <p:nvPr/>
        </p:nvSpPr>
        <p:spPr>
          <a:xfrm>
            <a:off x="7414193" y="1920876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7387771" y="2849789"/>
            <a:ext cx="162832" cy="24175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8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/>
          <p:cNvSpPr txBox="1"/>
          <p:nvPr/>
        </p:nvSpPr>
        <p:spPr>
          <a:xfrm>
            <a:off x="647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0.72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7166178" y="549802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0.81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7070957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0.80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7013769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0.79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6853237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0.77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6192840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0.68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5976852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0.65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5613998" y="45836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0.60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5381766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0.57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5534174" y="54907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0.59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5229371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5257744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749744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0.48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4234487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0.41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4096602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0.39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3416062" y="550185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3423316" y="456569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3292682" y="368494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3270916" y="276324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2982036" y="187540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0.24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266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0.20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1464054" y="579120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660783" y="5791200"/>
            <a:ext cx="212140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784360" y="5791200"/>
            <a:ext cx="160934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395874" y="5791200"/>
            <a:ext cx="1389888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64054" y="489204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61039" y="4892040"/>
            <a:ext cx="219456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58024" y="4892040"/>
            <a:ext cx="168249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542946" y="4892040"/>
            <a:ext cx="124358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8088" y="1295400"/>
            <a:ext cx="146304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31300" y="1295400"/>
            <a:ext cx="138988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1360" y="1295400"/>
            <a:ext cx="131673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38268" y="1295400"/>
            <a:ext cx="109728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35720" y="1295400"/>
            <a:ext cx="1024128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760021" y="1295400"/>
            <a:ext cx="1024128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347" y="1338590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Glu</a:t>
            </a:r>
            <a:r>
              <a:rPr lang="en-US" sz="2800" dirty="0" smtClean="0"/>
              <a:t> 24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16347" y="2237750"/>
            <a:ext cx="1128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Arg</a:t>
            </a:r>
            <a:r>
              <a:rPr lang="en-US" sz="2800" dirty="0" smtClean="0"/>
              <a:t> 18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16347" y="3136910"/>
            <a:ext cx="1077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Tyr 21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16347" y="4036070"/>
            <a:ext cx="98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Asp 9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16347" y="4935230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His 54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16347" y="5834390"/>
            <a:ext cx="1126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 60</a:t>
            </a:r>
            <a:endParaRPr lang="en-US" sz="2800" dirty="0"/>
          </a:p>
        </p:txBody>
      </p:sp>
      <p:sp>
        <p:nvSpPr>
          <p:cNvPr id="47" name="Rectangle 46"/>
          <p:cNvSpPr/>
          <p:nvPr/>
        </p:nvSpPr>
        <p:spPr>
          <a:xfrm>
            <a:off x="1464054" y="2194560"/>
            <a:ext cx="1755648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220518" y="2194560"/>
            <a:ext cx="124358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64918" y="2194560"/>
            <a:ext cx="1024128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89862" y="2194560"/>
            <a:ext cx="950976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41654" y="2194560"/>
            <a:ext cx="804672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247142" y="219456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464054" y="309372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513942" y="3093720"/>
            <a:ext cx="197510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490678" y="3093720"/>
            <a:ext cx="18288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321109" y="3093720"/>
            <a:ext cx="146304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464054" y="399288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513289" y="3992880"/>
            <a:ext cx="146304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977308" y="3992880"/>
            <a:ext cx="124358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221871" y="3992880"/>
            <a:ext cx="87782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100674" y="3992880"/>
            <a:ext cx="877824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979477" y="399288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052629" y="2194560"/>
            <a:ext cx="73152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28297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482328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.00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819299" y="186947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0.90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7746736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0.89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765143" y="426486"/>
            <a:ext cx="1349826" cy="630814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277257" y="972457"/>
            <a:ext cx="6255657" cy="591457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387738" y="624113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624513" y="1937657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650707" y="2842533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805715" y="5520417"/>
            <a:ext cx="438603" cy="22723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7304058" y="459090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0.83</a:t>
            </a:r>
            <a:endParaRPr lang="en-US" dirty="0"/>
          </a:p>
        </p:txBody>
      </p:sp>
      <p:sp>
        <p:nvSpPr>
          <p:cNvPr id="88" name="Rectangle 87"/>
          <p:cNvSpPr/>
          <p:nvPr/>
        </p:nvSpPr>
        <p:spPr>
          <a:xfrm>
            <a:off x="7414193" y="1920876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7387771" y="2849789"/>
            <a:ext cx="162832" cy="24175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7529014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0.86</a:t>
            </a: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7540170" y="5527676"/>
            <a:ext cx="162832" cy="24175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31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666" name="Object 2"/>
          <p:cNvGraphicFramePr>
            <a:graphicFrameLocks noChangeAspect="1"/>
          </p:cNvGraphicFramePr>
          <p:nvPr>
            <p:ph type="chart" idx="1"/>
          </p:nvPr>
        </p:nvGraphicFramePr>
        <p:xfrm>
          <a:off x="868363" y="1360488"/>
          <a:ext cx="7418387" cy="519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6" name="Chart" r:id="rId3" imgW="7448478" imgH="5219706" progId="MSGraph.Chart.8">
                  <p:embed followColorScheme="full"/>
                </p:oleObj>
              </mc:Choice>
              <mc:Fallback>
                <p:oleObj name="Chart" r:id="rId3" imgW="7448478" imgH="521970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9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67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smtClean="0">
                <a:solidFill>
                  <a:srgbClr val="000000"/>
                </a:solidFill>
                <a:cs typeface="+mn-cs"/>
              </a:rPr>
              <a:t>structure factor (F)</a:t>
            </a:r>
          </a:p>
        </p:txBody>
      </p:sp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4032250" y="6424613"/>
            <a:ext cx="168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 smtClean="0">
                <a:solidFill>
                  <a:srgbClr val="000000"/>
                </a:solidFill>
                <a:cs typeface="+mn-cs"/>
              </a:rPr>
              <a:t>spot index (h)</a:t>
            </a:r>
            <a:endParaRPr lang="el-GR" altLang="en-US" b="1" baseline="30000" smtClean="0">
              <a:solidFill>
                <a:srgbClr val="000000"/>
              </a:solidFill>
            </a:endParaRPr>
          </a:p>
        </p:txBody>
      </p:sp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400" smtClean="0">
                <a:solidFill>
                  <a:srgbClr val="000000"/>
                </a:solidFill>
                <a:cs typeface="+mn-cs"/>
              </a:rPr>
              <a:t>Fitting data</a:t>
            </a:r>
          </a:p>
        </p:txBody>
      </p:sp>
    </p:spTree>
    <p:extLst>
      <p:ext uri="{BB962C8B-B14F-4D97-AF65-F5344CB8AC3E}">
        <p14:creationId xmlns:p14="http://schemas.microsoft.com/office/powerpoint/2010/main" val="857498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/>
          <p:cNvSpPr txBox="1"/>
          <p:nvPr/>
        </p:nvSpPr>
        <p:spPr>
          <a:xfrm>
            <a:off x="647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0.72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7304058" y="459090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0.83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7166178" y="549802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0.81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7070957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0.80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7013769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0.79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6853237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0.77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6192840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0.68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5976852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0.65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5613998" y="45836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0.60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5381766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0.57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5534174" y="54907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0.59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5229371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5257744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749744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0.48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4234487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0.41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4096602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0.39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3416062" y="550185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3423316" y="456569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3292682" y="368494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3270916" y="276324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2982036" y="187540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0.24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266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0.20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1464054" y="579120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660783" y="5791200"/>
            <a:ext cx="212140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784360" y="5791200"/>
            <a:ext cx="160934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395874" y="5791200"/>
            <a:ext cx="1389888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64054" y="489204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61039" y="4892040"/>
            <a:ext cx="219456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58024" y="4892040"/>
            <a:ext cx="168249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542946" y="4892040"/>
            <a:ext cx="124358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8088" y="1295400"/>
            <a:ext cx="146304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31300" y="1295400"/>
            <a:ext cx="138988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1360" y="1295400"/>
            <a:ext cx="131673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38268" y="1295400"/>
            <a:ext cx="109728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35720" y="1295400"/>
            <a:ext cx="1024128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760021" y="1295400"/>
            <a:ext cx="1024128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347" y="1338590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Glu</a:t>
            </a:r>
            <a:r>
              <a:rPr lang="en-US" sz="2800" dirty="0" smtClean="0"/>
              <a:t> 24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16347" y="2237750"/>
            <a:ext cx="1128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Arg</a:t>
            </a:r>
            <a:r>
              <a:rPr lang="en-US" sz="2800" dirty="0" smtClean="0"/>
              <a:t> 18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16347" y="3136910"/>
            <a:ext cx="1077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Tyr 21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16347" y="4036070"/>
            <a:ext cx="98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Asp 9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16347" y="4935230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His 54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16347" y="5834390"/>
            <a:ext cx="1126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 60</a:t>
            </a:r>
            <a:endParaRPr lang="en-US" sz="2800" dirty="0"/>
          </a:p>
        </p:txBody>
      </p:sp>
      <p:sp>
        <p:nvSpPr>
          <p:cNvPr id="47" name="Rectangle 46"/>
          <p:cNvSpPr/>
          <p:nvPr/>
        </p:nvSpPr>
        <p:spPr>
          <a:xfrm>
            <a:off x="1464054" y="2194560"/>
            <a:ext cx="1755648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220518" y="2194560"/>
            <a:ext cx="124358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64918" y="2194560"/>
            <a:ext cx="1024128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89862" y="2194560"/>
            <a:ext cx="950976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41654" y="2194560"/>
            <a:ext cx="804672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247142" y="219456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464054" y="309372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513942" y="3093720"/>
            <a:ext cx="197510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490678" y="3093720"/>
            <a:ext cx="18288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321109" y="3093720"/>
            <a:ext cx="146304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464054" y="399288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513289" y="3992880"/>
            <a:ext cx="146304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977308" y="3992880"/>
            <a:ext cx="124358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221871" y="3992880"/>
            <a:ext cx="87782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100674" y="3992880"/>
            <a:ext cx="877824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979477" y="399288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052629" y="2194560"/>
            <a:ext cx="73152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28297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482328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.00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819299" y="186947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0.90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997371" y="426486"/>
            <a:ext cx="1117598" cy="630814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306286" y="972457"/>
            <a:ext cx="6458857" cy="591457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634476" y="624113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624513" y="1937657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650707" y="2842533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805715" y="5520417"/>
            <a:ext cx="438603" cy="22723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7414193" y="1920876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7387771" y="2849789"/>
            <a:ext cx="162832" cy="24175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7529014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0.86</a:t>
            </a: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7540170" y="5527676"/>
            <a:ext cx="162832" cy="24175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7746736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32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/>
          <p:cNvSpPr txBox="1"/>
          <p:nvPr/>
        </p:nvSpPr>
        <p:spPr>
          <a:xfrm>
            <a:off x="647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0.72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7529014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0.86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7304058" y="459090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0.83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7166178" y="549802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0.81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7070957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0.80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7013769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0.79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6853237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0.77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6192840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0.68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5976852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0.65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5613998" y="45836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0.60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5381766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0.57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5534174" y="54907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0.59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5229371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5257744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749744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0.48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4234487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0.41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4096602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0.39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3416062" y="550185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3423316" y="456569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3292682" y="368494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3270916" y="276324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2982036" y="187540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0.24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266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0.20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1464054" y="579120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660783" y="5791200"/>
            <a:ext cx="212140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784360" y="5791200"/>
            <a:ext cx="160934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395874" y="5791200"/>
            <a:ext cx="1389888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64054" y="489204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61039" y="4892040"/>
            <a:ext cx="219456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58024" y="4892040"/>
            <a:ext cx="168249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542946" y="4892040"/>
            <a:ext cx="124358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8088" y="1295400"/>
            <a:ext cx="146304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31300" y="1295400"/>
            <a:ext cx="138988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1360" y="1295400"/>
            <a:ext cx="131673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38268" y="1295400"/>
            <a:ext cx="109728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35720" y="1295400"/>
            <a:ext cx="1024128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760021" y="1295400"/>
            <a:ext cx="1024128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347" y="1338590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Glu</a:t>
            </a:r>
            <a:r>
              <a:rPr lang="en-US" sz="2800" dirty="0" smtClean="0"/>
              <a:t> 24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16347" y="2237750"/>
            <a:ext cx="1128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Arg</a:t>
            </a:r>
            <a:r>
              <a:rPr lang="en-US" sz="2800" dirty="0" smtClean="0"/>
              <a:t> 18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16347" y="3136910"/>
            <a:ext cx="1077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Tyr 21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16347" y="4036070"/>
            <a:ext cx="98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Asp 9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16347" y="4935230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His 54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16347" y="5834390"/>
            <a:ext cx="1126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 60</a:t>
            </a:r>
            <a:endParaRPr lang="en-US" sz="2800" dirty="0"/>
          </a:p>
        </p:txBody>
      </p:sp>
      <p:sp>
        <p:nvSpPr>
          <p:cNvPr id="47" name="Rectangle 46"/>
          <p:cNvSpPr/>
          <p:nvPr/>
        </p:nvSpPr>
        <p:spPr>
          <a:xfrm>
            <a:off x="1464054" y="2194560"/>
            <a:ext cx="1755648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220518" y="2194560"/>
            <a:ext cx="124358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64918" y="2194560"/>
            <a:ext cx="1024128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89862" y="2194560"/>
            <a:ext cx="950976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41654" y="2194560"/>
            <a:ext cx="804672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247142" y="219456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464054" y="309372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513942" y="3093720"/>
            <a:ext cx="197510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490678" y="3093720"/>
            <a:ext cx="18288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321109" y="3093720"/>
            <a:ext cx="146304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464054" y="399288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513289" y="3992880"/>
            <a:ext cx="146304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977308" y="3992880"/>
            <a:ext cx="124358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221871" y="3992880"/>
            <a:ext cx="87782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100674" y="3992880"/>
            <a:ext cx="877824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979477" y="399288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052629" y="2194560"/>
            <a:ext cx="73152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28297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482328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.00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8055429" y="426486"/>
            <a:ext cx="1045026" cy="630814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306286" y="972457"/>
            <a:ext cx="6676571" cy="591457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750588" y="624113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624513" y="1937657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650707" y="2842533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805715" y="5520417"/>
            <a:ext cx="438603" cy="22723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7414193" y="1920876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7387771" y="2849789"/>
            <a:ext cx="162832" cy="24175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7540170" y="5527676"/>
            <a:ext cx="162832" cy="24175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7746736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0.89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819299" y="186947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01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105"/>
          <p:cNvSpPr txBox="1"/>
          <p:nvPr/>
        </p:nvSpPr>
        <p:spPr>
          <a:xfrm>
            <a:off x="7746736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0.89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647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0.72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7529014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0.86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7304058" y="459090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0.83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7166178" y="549802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0.81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7070957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0.80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7013769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0.79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6853237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0.77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6192840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0.68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5976852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0.65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5613998" y="45836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0.60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5381766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0.57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5534174" y="54907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0.59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5229371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5257744" y="278386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0.55</a:t>
            </a:r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4749744" y="366924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0.48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4234487" y="187672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0.41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4096602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0.39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3416062" y="550185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3423316" y="456569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3292682" y="368494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3270916" y="276324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0.28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2982036" y="187540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0.24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2665861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0.20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1464054" y="579120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660783" y="5791200"/>
            <a:ext cx="212140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784360" y="5791200"/>
            <a:ext cx="160934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395874" y="5791200"/>
            <a:ext cx="1389888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64054" y="4892040"/>
            <a:ext cx="219456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61039" y="4892040"/>
            <a:ext cx="219456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58024" y="4892040"/>
            <a:ext cx="168249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542946" y="4892040"/>
            <a:ext cx="124358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8088" y="1295400"/>
            <a:ext cx="146304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31300" y="1295400"/>
            <a:ext cx="1389888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1360" y="1295400"/>
            <a:ext cx="1316736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38268" y="1295400"/>
            <a:ext cx="109728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35720" y="1295400"/>
            <a:ext cx="1024128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760021" y="1295400"/>
            <a:ext cx="1024128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347" y="1338590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Glu</a:t>
            </a:r>
            <a:r>
              <a:rPr lang="en-US" sz="2800" dirty="0" smtClean="0"/>
              <a:t> 24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16347" y="2237750"/>
            <a:ext cx="1128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Arg</a:t>
            </a:r>
            <a:r>
              <a:rPr lang="en-US" sz="2800" dirty="0" smtClean="0"/>
              <a:t> 18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16347" y="3136910"/>
            <a:ext cx="1077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Tyr 21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16347" y="4036070"/>
            <a:ext cx="98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Asp 9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16347" y="4935230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His 54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16347" y="5834390"/>
            <a:ext cx="1126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 60</a:t>
            </a:r>
            <a:endParaRPr lang="en-US" sz="2800" dirty="0"/>
          </a:p>
        </p:txBody>
      </p:sp>
      <p:sp>
        <p:nvSpPr>
          <p:cNvPr id="47" name="Rectangle 46"/>
          <p:cNvSpPr/>
          <p:nvPr/>
        </p:nvSpPr>
        <p:spPr>
          <a:xfrm>
            <a:off x="1464054" y="2194560"/>
            <a:ext cx="1755648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220518" y="2194560"/>
            <a:ext cx="124358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64918" y="2194560"/>
            <a:ext cx="1024128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89862" y="2194560"/>
            <a:ext cx="950976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41654" y="2194560"/>
            <a:ext cx="804672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247142" y="219456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464054" y="309372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513942" y="3093720"/>
            <a:ext cx="1975104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490678" y="3093720"/>
            <a:ext cx="18288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321109" y="3093720"/>
            <a:ext cx="146304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464054" y="3992880"/>
            <a:ext cx="2048256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513289" y="3992880"/>
            <a:ext cx="146304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977308" y="3992880"/>
            <a:ext cx="1243584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221871" y="3992880"/>
            <a:ext cx="877824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100674" y="3992880"/>
            <a:ext cx="877824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979477" y="3992880"/>
            <a:ext cx="804672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052629" y="2194560"/>
            <a:ext cx="731520" cy="6096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28297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482328" y="94055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.00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1291772" y="972457"/>
            <a:ext cx="6749142" cy="591457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8084410" y="62411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624513" y="1937657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650707" y="2842533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805715" y="5520417"/>
            <a:ext cx="438603" cy="22723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7414193" y="1920876"/>
            <a:ext cx="92868" cy="2245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7387771" y="2849789"/>
            <a:ext cx="162832" cy="24175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7540170" y="5527676"/>
            <a:ext cx="162832" cy="24175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/>
          <p:cNvSpPr txBox="1"/>
          <p:nvPr/>
        </p:nvSpPr>
        <p:spPr>
          <a:xfrm>
            <a:off x="7819299" y="1869473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0.90</a:t>
            </a:r>
            <a:endParaRPr lang="en-US" dirty="0"/>
          </a:p>
        </p:txBody>
      </p:sp>
      <p:sp>
        <p:nvSpPr>
          <p:cNvPr id="93" name="Rectangle 92"/>
          <p:cNvSpPr/>
          <p:nvPr/>
        </p:nvSpPr>
        <p:spPr>
          <a:xfrm>
            <a:off x="7997371" y="3744686"/>
            <a:ext cx="271690" cy="23948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/>
          <p:cNvSpPr txBox="1"/>
          <p:nvPr/>
        </p:nvSpPr>
        <p:spPr>
          <a:xfrm>
            <a:off x="7750588" y="624113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7634476" y="20743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387738" y="409823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944914" y="5080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830285" y="624113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4%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106056" y="78377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4%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3338285" y="53262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3715657" y="653142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9%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4180113" y="667656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542970" y="667656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7%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978399" y="60960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7%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5283199" y="804842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5486395" y="60960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5587993" y="411977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5791193" y="814822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6066964" y="624113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371758" y="424109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4%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662038" y="624113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6908776" y="84078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7786876" y="414601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7540138" y="82651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7228084" y="624113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98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4" grpId="0"/>
      <p:bldP spid="95" grpId="0"/>
      <p:bldP spid="96" grpId="0"/>
      <p:bldP spid="97" grpId="0"/>
      <p:bldP spid="107" grpId="0"/>
      <p:bldP spid="109" grpId="0"/>
      <p:bldP spid="111" grpId="0"/>
      <p:bldP spid="112" grpId="0"/>
      <p:bldP spid="113" grpId="0"/>
      <p:bldP spid="115" grpId="0"/>
      <p:bldP spid="116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981"/>
            <a:ext cx="8229600" cy="1143000"/>
          </a:xfrm>
        </p:spPr>
        <p:txBody>
          <a:bodyPr/>
          <a:lstStyle/>
          <a:p>
            <a:r>
              <a:rPr lang="en-US" dirty="0" smtClean="0"/>
              <a:t>RISM model for “bulk” solvent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8155350"/>
              </p:ext>
            </p:extLst>
          </p:nvPr>
        </p:nvGraphicFramePr>
        <p:xfrm>
          <a:off x="442685" y="1349828"/>
          <a:ext cx="8229600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4115"/>
                <a:gridCol w="2017486"/>
                <a:gridCol w="1777999"/>
              </a:tblGrid>
              <a:tr h="863600">
                <a:tc>
                  <a:txBody>
                    <a:bodyPr/>
                    <a:lstStyle/>
                    <a:p>
                      <a:r>
                        <a:rPr lang="en-US" sz="4400" dirty="0" smtClean="0"/>
                        <a:t>Method</a:t>
                      </a:r>
                      <a:endParaRPr lang="en-US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/>
                        <a:t>R</a:t>
                      </a:r>
                      <a:r>
                        <a:rPr lang="en-US" sz="4800" baseline="-25000" dirty="0" err="1" smtClean="0"/>
                        <a:t>work</a:t>
                      </a:r>
                      <a:endParaRPr lang="en-US" sz="48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/>
                        <a:t>R</a:t>
                      </a:r>
                      <a:r>
                        <a:rPr lang="en-US" sz="4800" baseline="-25000" dirty="0" err="1" smtClean="0"/>
                        <a:t>free</a:t>
                      </a:r>
                      <a:endParaRPr lang="en-US" sz="4800" baseline="-25000" dirty="0"/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Default refmac5:</a:t>
                      </a:r>
                      <a:endParaRPr lang="en-US" sz="2400" baseline="0" dirty="0" smtClean="0"/>
                    </a:p>
                    <a:p>
                      <a:r>
                        <a:rPr lang="en-US" sz="2400" baseline="0" dirty="0" smtClean="0"/>
                        <a:t>flat bulk solvent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.1784</a:t>
                      </a:r>
                      <a:endParaRPr 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.1898</a:t>
                      </a:r>
                      <a:endParaRPr lang="en-US" sz="4800" dirty="0"/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RISM – self-consistent density field</a:t>
                      </a:r>
                      <a:r>
                        <a:rPr lang="en-US" sz="2400" baseline="0" dirty="0" smtClean="0"/>
                        <a:t> b</a:t>
                      </a:r>
                      <a:r>
                        <a:rPr lang="en-US" sz="2400" dirty="0" smtClean="0"/>
                        <a:t>ased on electrostatics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.1640</a:t>
                      </a:r>
                      <a:endParaRPr 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.1808</a:t>
                      </a:r>
                      <a:endParaRPr lang="en-US" sz="4800" dirty="0"/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Explicit</a:t>
                      </a:r>
                      <a:r>
                        <a:rPr lang="en-US" sz="2400" baseline="0" dirty="0" smtClean="0"/>
                        <a:t> MD solvent, protein fixed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.1523</a:t>
                      </a:r>
                      <a:endParaRPr 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.1690</a:t>
                      </a:r>
                      <a:endParaRPr lang="en-US" sz="4800" dirty="0"/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RISM – </a:t>
                      </a:r>
                    </a:p>
                    <a:p>
                      <a:r>
                        <a:rPr lang="en-US" sz="2400" dirty="0" smtClean="0"/>
                        <a:t>multi-conformer weighted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.1578</a:t>
                      </a:r>
                      <a:endParaRPr 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.1739</a:t>
                      </a:r>
                      <a:endParaRPr lang="en-US" sz="4800" dirty="0"/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Explicit –</a:t>
                      </a:r>
                      <a:r>
                        <a:rPr lang="en-US" sz="2400" baseline="0" dirty="0" smtClean="0"/>
                        <a:t> </a:t>
                      </a:r>
                    </a:p>
                    <a:p>
                      <a:r>
                        <a:rPr lang="en-US" sz="2400" baseline="0" dirty="0" smtClean="0"/>
                        <a:t>multi-conformer weighted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.1440</a:t>
                      </a:r>
                      <a:endParaRPr 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.1666</a:t>
                      </a:r>
                      <a:endParaRPr lang="en-US" sz="4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20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9543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What is “missing”?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1"/>
          <a:stretch/>
        </p:blipFill>
        <p:spPr>
          <a:xfrm>
            <a:off x="0" y="1092122"/>
            <a:ext cx="9144000" cy="576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7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8392" y="1496311"/>
            <a:ext cx="7847215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kern="0" dirty="0" smtClean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Disorder</a:t>
            </a:r>
          </a:p>
          <a:p>
            <a:pPr algn="ctr">
              <a:lnSpc>
                <a:spcPct val="150000"/>
              </a:lnSpc>
            </a:pPr>
            <a:r>
              <a:rPr lang="en-US" sz="6600" kern="0" dirty="0" smtClean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Trumps</a:t>
            </a:r>
          </a:p>
          <a:p>
            <a:pPr algn="ctr">
              <a:lnSpc>
                <a:spcPct val="150000"/>
              </a:lnSpc>
            </a:pPr>
            <a:r>
              <a:rPr lang="en-US" sz="6600" kern="0" dirty="0" smtClean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Everything</a:t>
            </a:r>
            <a:r>
              <a:rPr lang="en-US" sz="6600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!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1587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Diffraction Take-Home Lesson: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927232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 Causes Disorder?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0406" y="1600200"/>
            <a:ext cx="7506393" cy="4525963"/>
          </a:xfrm>
        </p:spPr>
        <p:txBody>
          <a:bodyPr/>
          <a:lstStyle/>
          <a:p>
            <a:r>
              <a:rPr lang="en-US" sz="4000" dirty="0" smtClean="0"/>
              <a:t>Function</a:t>
            </a:r>
          </a:p>
          <a:p>
            <a:r>
              <a:rPr lang="en-US" sz="4000" dirty="0" smtClean="0"/>
              <a:t>Radiation damage</a:t>
            </a:r>
          </a:p>
          <a:p>
            <a:r>
              <a:rPr lang="en-US" sz="4000" dirty="0" err="1"/>
              <a:t>M</a:t>
            </a:r>
            <a:r>
              <a:rPr lang="en-US" sz="4000" dirty="0" err="1" smtClean="0"/>
              <a:t>osaicity</a:t>
            </a:r>
            <a:endParaRPr lang="en-US" sz="4000" dirty="0" smtClean="0"/>
          </a:p>
          <a:p>
            <a:r>
              <a:rPr lang="en-US" sz="4000" dirty="0" smtClean="0"/>
              <a:t>Strain</a:t>
            </a:r>
          </a:p>
          <a:p>
            <a:r>
              <a:rPr lang="en-US" sz="4000" dirty="0" err="1" smtClean="0"/>
              <a:t>Xtal</a:t>
            </a:r>
            <a:r>
              <a:rPr lang="en-US" sz="4000" dirty="0" smtClean="0"/>
              <a:t> abuse</a:t>
            </a:r>
          </a:p>
          <a:p>
            <a:r>
              <a:rPr lang="en-US" sz="4000" dirty="0" smtClean="0"/>
              <a:t>Dehydration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538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 Causes Disorder?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0406" y="1600200"/>
            <a:ext cx="7506393" cy="4525963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Function</a:t>
            </a:r>
          </a:p>
          <a:p>
            <a:r>
              <a:rPr lang="en-US" sz="4000" dirty="0" smtClean="0"/>
              <a:t>Radiation damage</a:t>
            </a:r>
          </a:p>
          <a:p>
            <a:r>
              <a:rPr lang="en-US" sz="4000" dirty="0" err="1"/>
              <a:t>M</a:t>
            </a:r>
            <a:r>
              <a:rPr lang="en-US" sz="4000" dirty="0" err="1" smtClean="0"/>
              <a:t>osaicity</a:t>
            </a:r>
            <a:endParaRPr lang="en-US" sz="4000" dirty="0" smtClean="0"/>
          </a:p>
          <a:p>
            <a:r>
              <a:rPr lang="en-US" sz="4000" dirty="0" smtClean="0"/>
              <a:t>Strain</a:t>
            </a:r>
          </a:p>
          <a:p>
            <a:r>
              <a:rPr lang="en-US" sz="4000" dirty="0" err="1" smtClean="0"/>
              <a:t>Xtal</a:t>
            </a:r>
            <a:r>
              <a:rPr lang="en-US" sz="4000" dirty="0" smtClean="0"/>
              <a:t> abuse</a:t>
            </a:r>
          </a:p>
          <a:p>
            <a:r>
              <a:rPr lang="en-US" sz="4000" dirty="0" smtClean="0"/>
              <a:t>Dehydration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75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287" y="274638"/>
            <a:ext cx="8621484" cy="1143000"/>
          </a:xfrm>
        </p:spPr>
        <p:txBody>
          <a:bodyPr/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Crystallographer’s view on “models”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570" y="1527630"/>
            <a:ext cx="8541657" cy="5134428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resolution?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R factor?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observations/parameters?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“phase bias”?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“model bias”?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“fitting noise”?</a:t>
            </a:r>
            <a:endParaRPr lang="en-US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77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8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5" t="10866" r="600" b="4068"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19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5400" dirty="0" smtClean="0">
                <a:solidFill>
                  <a:schemeClr val="tx1"/>
                </a:solidFill>
              </a:rPr>
              <a:t>Now What?</a:t>
            </a:r>
          </a:p>
        </p:txBody>
      </p:sp>
      <p:grpSp>
        <p:nvGrpSpPr>
          <p:cNvPr id="46091" name="Group 11"/>
          <p:cNvGrpSpPr>
            <a:grpSpLocks/>
          </p:cNvGrpSpPr>
          <p:nvPr/>
        </p:nvGrpSpPr>
        <p:grpSpPr bwMode="auto">
          <a:xfrm>
            <a:off x="5830888" y="3856038"/>
            <a:ext cx="801687" cy="831850"/>
            <a:chOff x="3673" y="2429"/>
            <a:chExt cx="505" cy="524"/>
          </a:xfrm>
        </p:grpSpPr>
        <p:sp>
          <p:nvSpPr>
            <p:cNvPr id="251909" name="Text Box 9"/>
            <p:cNvSpPr txBox="1">
              <a:spLocks noChangeArrowheads="1"/>
            </p:cNvSpPr>
            <p:nvPr/>
          </p:nvSpPr>
          <p:spPr bwMode="auto">
            <a:xfrm>
              <a:off x="3724" y="2703"/>
              <a:ext cx="45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2000" b="1">
                  <a:solidFill>
                    <a:srgbClr val="000000"/>
                  </a:solidFill>
                  <a:cs typeface="Arial" pitchFamily="34" charset="0"/>
                </a:rPr>
                <a:t>10 Å</a:t>
              </a:r>
            </a:p>
          </p:txBody>
        </p:sp>
        <p:sp>
          <p:nvSpPr>
            <p:cNvPr id="251910" name="Line 10"/>
            <p:cNvSpPr>
              <a:spLocks noChangeShapeType="1"/>
            </p:cNvSpPr>
            <p:nvPr/>
          </p:nvSpPr>
          <p:spPr bwMode="auto">
            <a:xfrm flipH="1" flipV="1">
              <a:off x="3673" y="2429"/>
              <a:ext cx="117" cy="2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181081" y="5422006"/>
            <a:ext cx="5648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The “Amplitude Problem” in MX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64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18885</TotalTime>
  <Words>3445</Words>
  <Application>Microsoft Office PowerPoint</Application>
  <PresentationFormat>On-screen Show (4:3)</PresentationFormat>
  <Paragraphs>2065</Paragraphs>
  <Slides>112</Slides>
  <Notes>0</Notes>
  <HiddenSlides>5</HiddenSlides>
  <MMClips>1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112</vt:i4>
      </vt:variant>
    </vt:vector>
  </HeadingPairs>
  <TitlesOfParts>
    <vt:vector size="118" baseType="lpstr">
      <vt:lpstr>Office Theme</vt:lpstr>
      <vt:lpstr>1_Default Design</vt:lpstr>
      <vt:lpstr>Default Design</vt:lpstr>
      <vt:lpstr>Chart</vt:lpstr>
      <vt:lpstr>Microsoft Graph Chart</vt:lpstr>
      <vt:lpstr>Microsoft Equation 3.0</vt:lpstr>
      <vt:lpstr>Acknowledgements</vt:lpstr>
      <vt:lpstr>PowerPoint Presentation</vt:lpstr>
      <vt:lpstr>Crystallographer’s view on “models”</vt:lpstr>
      <vt:lpstr>Crystallographer’s view on “models”</vt:lpstr>
      <vt:lpstr>“R” factors</vt:lpstr>
      <vt:lpstr>“R” factors for macromolecules</vt:lpstr>
      <vt:lpstr>Crystallographer’s view on “models”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“R” factors for macromolecules</vt:lpstr>
      <vt:lpstr>“R” factors for macromolecules</vt:lpstr>
      <vt:lpstr>“R” factors</vt:lpstr>
      <vt:lpstr>“R-factor Gap” for macromolecules</vt:lpstr>
      <vt:lpstr>Darwin’s Formula</vt:lpstr>
      <vt:lpstr>Is it Real? Or is it MLFSOM</vt:lpstr>
      <vt:lpstr>Simulated diffraction image (2008)</vt:lpstr>
      <vt:lpstr>PowerPoint Presentation</vt:lpstr>
      <vt:lpstr>“R-factor Gap” for macromolecules</vt:lpstr>
      <vt:lpstr>“R-factor Gap” for macromolecules</vt:lpstr>
      <vt:lpstr>“R-factor Gap” for macromolecules</vt:lpstr>
      <vt:lpstr>“R-factor Gap” for macromolecules</vt:lpstr>
      <vt:lpstr>Molecular Dynamics Simulation</vt:lpstr>
      <vt:lpstr>MD simulation:  30 conformers from 24,000</vt:lpstr>
      <vt:lpstr>Electron density from 24,000 conformers</vt:lpstr>
      <vt:lpstr>Electron density from 24,000 conformers</vt:lpstr>
      <vt:lpstr>Molecular Dynamics vs X-rays</vt:lpstr>
      <vt:lpstr>Molecular Dynamics vs X-rays</vt:lpstr>
      <vt:lpstr>Molecular Dynamics vs X-rays</vt:lpstr>
      <vt:lpstr>Molecular Dynamics vs X-rays</vt:lpstr>
      <vt:lpstr>Molecular Dynamics vs X-rays</vt:lpstr>
      <vt:lpstr>Molecular Dynamics vs X-rays</vt:lpstr>
      <vt:lpstr>Molecular Dynamics vs X-rays</vt:lpstr>
      <vt:lpstr>MD-predicted Val rotamer</vt:lpstr>
      <vt:lpstr>MD-predicted Val rotamer</vt:lpstr>
      <vt:lpstr>MD-predicted water structure</vt:lpstr>
      <vt:lpstr>MD-predicted water structure</vt:lpstr>
      <vt:lpstr>PowerPoint Presentation</vt:lpstr>
      <vt:lpstr>Electron density from 24,000 conformers</vt:lpstr>
      <vt:lpstr>MLFSOM simulation</vt:lpstr>
      <vt:lpstr>2Fsim-Fcalc and Fsim-Fcalc maps</vt:lpstr>
      <vt:lpstr>2Fsim-Fcalc and (Fsim Φsim) - (Fcalc Φcalc) maps</vt:lpstr>
      <vt:lpstr>MD simulation:  30 conformers from 24,000</vt:lpstr>
      <vt:lpstr>Conventional model vs X-ray data</vt:lpstr>
      <vt:lpstr>2Fsim-Fcalc and Fsim-Fcalc maps</vt:lpstr>
      <vt:lpstr>Crystallographer’s view on “models”</vt:lpstr>
      <vt:lpstr>“R-factor Gap” for macromolecules</vt:lpstr>
      <vt:lpstr>What of we knew “everything”?</vt:lpstr>
      <vt:lpstr>How many conformers are there?</vt:lpstr>
      <vt:lpstr>How many conformers are there?</vt:lpstr>
      <vt:lpstr>How many conformers are there?</vt:lpstr>
      <vt:lpstr>How many conformers are there?</vt:lpstr>
      <vt:lpstr>How many conformers are there?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“rough” is the solvent?</vt:lpstr>
      <vt:lpstr>RISM model for “bulk” solvent</vt:lpstr>
      <vt:lpstr>Solvent boundary problem</vt:lpstr>
      <vt:lpstr>Solvent boundary problem</vt:lpstr>
      <vt:lpstr>Solvent boundary problem</vt:lpstr>
      <vt:lpstr>Solvent boundary problem</vt:lpstr>
      <vt:lpstr>Current implementation</vt:lpstr>
      <vt:lpstr>Better implementation?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RISM model for “bulk” solvent</vt:lpstr>
      <vt:lpstr>What is “missing”?</vt:lpstr>
      <vt:lpstr>PowerPoint Presentation</vt:lpstr>
      <vt:lpstr>What Causes Disorder?</vt:lpstr>
      <vt:lpstr>What Causes Disorder?</vt:lpstr>
      <vt:lpstr>Crystallographer’s view on “models”</vt:lpstr>
      <vt:lpstr>Now What?</vt:lpstr>
      <vt:lpstr>Muybridge’s galloping horse (1878)</vt:lpstr>
      <vt:lpstr>realistic “crystal” of horses</vt:lpstr>
      <vt:lpstr>average structure: galloping horse</vt:lpstr>
      <vt:lpstr>average structure: 1-sigma contour</vt:lpstr>
      <vt:lpstr>Promise of Single-molecule imaging</vt:lpstr>
      <vt:lpstr>lysozyme: real and reciprocal</vt:lpstr>
      <vt:lpstr>lysozyme: thermal motion</vt:lpstr>
      <vt:lpstr>Muybridge’s galloping horse (1878)</vt:lpstr>
      <vt:lpstr>Muybridge’s galloping horse (1878)</vt:lpstr>
      <vt:lpstr>Muybridge’s galloping horse (1878)</vt:lpstr>
      <vt:lpstr>Supporting a model with data</vt:lpstr>
      <vt:lpstr>Summary</vt:lpstr>
      <vt:lpstr>Grand Challenges in Structural Biology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JMHolton</dc:creator>
  <cp:lastModifiedBy>JMHolton</cp:lastModifiedBy>
  <cp:revision>199</cp:revision>
  <dcterms:created xsi:type="dcterms:W3CDTF">2014-05-18T19:38:07Z</dcterms:created>
  <dcterms:modified xsi:type="dcterms:W3CDTF">2015-03-23T03:28:09Z</dcterms:modified>
</cp:coreProperties>
</file>