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6" r:id="rId3"/>
    <p:sldMasterId id="2147483732" r:id="rId4"/>
    <p:sldMasterId id="2147483759" r:id="rId5"/>
    <p:sldMasterId id="2147483773" r:id="rId6"/>
    <p:sldMasterId id="2147483785" r:id="rId7"/>
  </p:sldMasterIdLst>
  <p:notesMasterIdLst>
    <p:notesMasterId r:id="rId71"/>
  </p:notesMasterIdLst>
  <p:sldIdLst>
    <p:sldId id="283" r:id="rId8"/>
    <p:sldId id="411" r:id="rId9"/>
    <p:sldId id="410" r:id="rId10"/>
    <p:sldId id="362" r:id="rId11"/>
    <p:sldId id="399" r:id="rId12"/>
    <p:sldId id="395" r:id="rId13"/>
    <p:sldId id="396" r:id="rId14"/>
    <p:sldId id="406" r:id="rId15"/>
    <p:sldId id="408" r:id="rId16"/>
    <p:sldId id="407" r:id="rId17"/>
    <p:sldId id="397" r:id="rId18"/>
    <p:sldId id="398" r:id="rId19"/>
    <p:sldId id="370" r:id="rId20"/>
    <p:sldId id="375" r:id="rId21"/>
    <p:sldId id="412" r:id="rId22"/>
    <p:sldId id="404" r:id="rId23"/>
    <p:sldId id="358" r:id="rId24"/>
    <p:sldId id="400" r:id="rId25"/>
    <p:sldId id="401" r:id="rId26"/>
    <p:sldId id="377" r:id="rId27"/>
    <p:sldId id="403" r:id="rId28"/>
    <p:sldId id="378" r:id="rId29"/>
    <p:sldId id="379" r:id="rId30"/>
    <p:sldId id="380" r:id="rId31"/>
    <p:sldId id="402" r:id="rId32"/>
    <p:sldId id="361" r:id="rId33"/>
    <p:sldId id="262" r:id="rId34"/>
    <p:sldId id="310" r:id="rId35"/>
    <p:sldId id="312" r:id="rId36"/>
    <p:sldId id="260" r:id="rId37"/>
    <p:sldId id="261" r:id="rId38"/>
    <p:sldId id="301" r:id="rId39"/>
    <p:sldId id="285" r:id="rId40"/>
    <p:sldId id="266" r:id="rId41"/>
    <p:sldId id="273" r:id="rId42"/>
    <p:sldId id="272" r:id="rId43"/>
    <p:sldId id="276" r:id="rId44"/>
    <p:sldId id="277" r:id="rId45"/>
    <p:sldId id="275" r:id="rId46"/>
    <p:sldId id="367" r:id="rId47"/>
    <p:sldId id="363" r:id="rId48"/>
    <p:sldId id="366" r:id="rId49"/>
    <p:sldId id="392" r:id="rId50"/>
    <p:sldId id="393" r:id="rId51"/>
    <p:sldId id="394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413" r:id="rId62"/>
    <p:sldId id="271" r:id="rId63"/>
    <p:sldId id="374" r:id="rId64"/>
    <p:sldId id="414" r:id="rId65"/>
    <p:sldId id="264" r:id="rId66"/>
    <p:sldId id="371" r:id="rId67"/>
    <p:sldId id="372" r:id="rId68"/>
    <p:sldId id="373" r:id="rId69"/>
    <p:sldId id="38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A1A3-1ACF-4A45-9BD0-098D08DD0FB9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261E2-DB15-4AB1-917B-E4286137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513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0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4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5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8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9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9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0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81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0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86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0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4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57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24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4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3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4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7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81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74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70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69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25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94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23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13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17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38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2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3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86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3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0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011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6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4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2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42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87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4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76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41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47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45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3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0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94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55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399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0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43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90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85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36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63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08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58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55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1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8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6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9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3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6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ftp.esrf.eu/pub/expg/FIT2D/fit2d_10.132_i686_linuxV2.2.10" TargetMode="External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bl831.als.lbl.gov/~jamesh/nearBragg/nearBragg.c" TargetMode="External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Lyubimov  Nick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60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14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8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nearBragg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598044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800" b="1" dirty="0" err="1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endParaRPr lang="en-US" sz="2800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-file atom_list.txt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-file filename.txt      text file containing point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scatterer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coordinates in Angstrom relative to the origin.  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-distance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origin to detector center in mm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mm.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pixels.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-pixel        </a:t>
            </a:r>
            <a:r>
              <a:rPr lang="de-DE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pixel size in mm.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6" t="453" r="464" b="17754"/>
          <a:stretch/>
        </p:blipFill>
        <p:spPr bwMode="auto">
          <a:xfrm>
            <a:off x="3124200" y="609600"/>
            <a:ext cx="5754757" cy="59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2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4" r="286" b="17573"/>
          <a:stretch/>
        </p:blipFill>
        <p:spPr bwMode="auto">
          <a:xfrm>
            <a:off x="2895600" y="533400"/>
            <a:ext cx="5791200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1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nanoBragg</a:t>
            </a:r>
            <a:r>
              <a:rPr lang="en-US" altLang="en-US" dirty="0" smtClean="0"/>
              <a:t> </a:t>
            </a:r>
            <a:r>
              <a:rPr lang="en-US" altLang="en-US" dirty="0" smtClean="0"/>
              <a:t>program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460500" y="1479550"/>
            <a:ext cx="61118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ourier New" pitchFamily="49" charset="0"/>
              </a:rPr>
              <a:t>http://bl831.als.lbl.gov/~</a:t>
            </a:r>
            <a:r>
              <a:rPr lang="en-US" altLang="en-US" b="1" dirty="0" smtClean="0">
                <a:solidFill>
                  <a:srgbClr val="000000"/>
                </a:solidFill>
                <a:latin typeface="Courier New" pitchFamily="49" charset="0"/>
              </a:rPr>
              <a:t>jamesh/nanoBragg/</a:t>
            </a:r>
            <a:endParaRPr lang="en-US" altLang="en-US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2038350"/>
            <a:ext cx="4567237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Optimized for nanocrystals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Square or round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Takes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h,k,l</a:t>
            </a:r>
            <a:r>
              <a:rPr lang="en-US" altLang="en-US" sz="2800" dirty="0" smtClean="0">
                <a:solidFill>
                  <a:srgbClr val="000000"/>
                </a:solidFill>
              </a:rPr>
              <a:t> and F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Supports 1 unit cell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0000"/>
                </a:solidFill>
              </a:rPr>
              <a:t>e</a:t>
            </a:r>
            <a:r>
              <a:rPr lang="en-US" altLang="en-US" sz="2800" dirty="0" smtClean="0">
                <a:solidFill>
                  <a:srgbClr val="000000"/>
                </a:solidFill>
              </a:rPr>
              <a:t>xplicit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</a:t>
            </a:r>
            <a:r>
              <a:rPr lang="en-US" altLang="en-US" sz="2800" dirty="0" smtClean="0">
                <a:solidFill>
                  <a:srgbClr val="000000"/>
                </a:solidFill>
              </a:rPr>
              <a:t>source</a:t>
            </a:r>
            <a:endParaRPr lang="en-US" altLang="en-US" sz="28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explicit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</a:rPr>
              <a:t>“phi” steps</a:t>
            </a: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09800"/>
            <a:ext cx="1069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7" r="34476"/>
          <a:stretch>
            <a:fillRect/>
          </a:stretch>
        </p:blipFill>
        <p:spPr bwMode="auto">
          <a:xfrm>
            <a:off x="4187825" y="3429000"/>
            <a:ext cx="3349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intimage_id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13673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intimage_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746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  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 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Lyubimov  Nick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043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391"/>
          <a:stretch/>
        </p:blipFill>
        <p:spPr bwMode="auto">
          <a:xfrm>
            <a:off x="2895600" y="533400"/>
            <a:ext cx="5777948" cy="604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JMHolton\Desktop\James_Holton\html\fastBragg\xfel\noiseimage_xfel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</a:rPr>
              <a:t>12</a:t>
            </a:r>
            <a:r>
              <a:rPr lang="en-US" sz="2800" dirty="0" smtClean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100 nm focus</a:t>
            </a:r>
          </a:p>
        </p:txBody>
      </p:sp>
    </p:spTree>
    <p:extLst>
      <p:ext uri="{BB962C8B-B14F-4D97-AF65-F5344CB8AC3E}">
        <p14:creationId xmlns:p14="http://schemas.microsoft.com/office/powerpoint/2010/main" val="42223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</a:rPr>
              <a:t>12</a:t>
            </a:r>
            <a:r>
              <a:rPr lang="en-US" sz="2800" dirty="0" smtClean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</a:t>
            </a:r>
            <a:r>
              <a:rPr lang="en-US" sz="2800" dirty="0" smtClean="0">
                <a:solidFill>
                  <a:srgbClr val="000000"/>
                </a:solidFill>
              </a:rPr>
              <a:t> nm focus</a:t>
            </a:r>
          </a:p>
        </p:txBody>
      </p:sp>
      <p:pic>
        <p:nvPicPr>
          <p:cNvPr id="6" name="Picture 6" descr="C:\Users\JMHolton\Desktop\James_Holton\html\fastBragg\xfel\noiseimage_future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572"/>
          <a:stretch/>
        </p:blipFill>
        <p:spPr bwMode="auto">
          <a:xfrm>
            <a:off x="2971800" y="609600"/>
            <a:ext cx="5777948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nonBragg</a:t>
            </a:r>
            <a:r>
              <a:rPr lang="en-US" dirty="0" smtClean="0"/>
              <a:t> </a:t>
            </a:r>
            <a:r>
              <a:rPr lang="en-US" dirty="0" smtClean="0"/>
              <a:t>extracts background</a:t>
            </a:r>
            <a:endParaRPr lang="en-US" dirty="0"/>
          </a:p>
        </p:txBody>
      </p:sp>
      <p:pic>
        <p:nvPicPr>
          <p:cNvPr id="9218" name="Picture 2" descr="http://bl831.als.lbl.gov/%7Ejamesh/nonBragg/pila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89582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l831.als.lbl.gov/%7Ejamesh/nonBragg/gnuplo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/>
        </p:blipFill>
        <p:spPr bwMode="auto">
          <a:xfrm>
            <a:off x="1904403" y="3075710"/>
            <a:ext cx="5344671" cy="32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l831.als.lbl.gov/%7Ejamesh/nonBragg/bestf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57" y="2103437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745673" y="5223164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7608578">
            <a:off x="6179127" y="5181600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5141" y="5197792"/>
            <a:ext cx="1360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</a:t>
            </a:r>
          </a:p>
          <a:p>
            <a:r>
              <a:rPr lang="en-US" dirty="0" smtClean="0"/>
              <a:t>Exposure</a:t>
            </a:r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Thickness</a:t>
            </a:r>
          </a:p>
          <a:p>
            <a:r>
              <a:rPr lang="en-US" dirty="0" smtClean="0"/>
              <a:t>Gain, offset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0480" y="109728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remover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(2015).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239. </a:t>
            </a:r>
          </a:p>
        </p:txBody>
      </p:sp>
    </p:spTree>
    <p:extLst>
      <p:ext uri="{BB962C8B-B14F-4D97-AF65-F5344CB8AC3E}">
        <p14:creationId xmlns:p14="http://schemas.microsoft.com/office/powerpoint/2010/main" val="32432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“fit”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Beam center (2)</a:t>
            </a:r>
          </a:p>
          <a:p>
            <a:r>
              <a:rPr lang="en-US" kern="0" dirty="0" smtClean="0"/>
              <a:t>Beam direction (2)</a:t>
            </a:r>
          </a:p>
          <a:p>
            <a:r>
              <a:rPr lang="en-US" kern="0" dirty="0" smtClean="0"/>
              <a:t>Detector distance</a:t>
            </a:r>
          </a:p>
        </p:txBody>
      </p:sp>
    </p:spTree>
    <p:extLst>
      <p:ext uri="{BB962C8B-B14F-4D97-AF65-F5344CB8AC3E}">
        <p14:creationId xmlns:p14="http://schemas.microsoft.com/office/powerpoint/2010/main" val="1044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Real XFEL still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if…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e knew everything?  </a:t>
            </a:r>
          </a:p>
          <a:p>
            <a:pPr lvl="1"/>
            <a:r>
              <a:rPr lang="en-US" sz="3200" dirty="0"/>
              <a:t>h</a:t>
            </a:r>
            <a:r>
              <a:rPr lang="en-US" sz="3200" dirty="0" smtClean="0"/>
              <a:t>ow would we store it?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e had a hotter beam?</a:t>
            </a:r>
          </a:p>
          <a:p>
            <a:r>
              <a:rPr lang="en-US" sz="3600" dirty="0" smtClean="0"/>
              <a:t>we had more coherence?</a:t>
            </a:r>
          </a:p>
          <a:p>
            <a:r>
              <a:rPr lang="en-US" sz="3600" dirty="0" smtClean="0"/>
              <a:t>we had a perfect detector?</a:t>
            </a:r>
          </a:p>
          <a:p>
            <a:r>
              <a:rPr lang="en-US" sz="3600" dirty="0" smtClean="0"/>
              <a:t>…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e knew what we are doing wrong?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1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</a:t>
            </a:r>
            <a:r>
              <a:rPr lang="en-US" dirty="0" smtClean="0"/>
              <a:t>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</a:t>
            </a:r>
            <a:r>
              <a:rPr lang="en-US" sz="4400" dirty="0" smtClean="0">
                <a:solidFill>
                  <a:prstClr val="black"/>
                </a:solidFill>
              </a:rPr>
              <a:t>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9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7067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individual “mosaic domains”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8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297678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data collection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chemeClr val="bg1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4365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606564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</a:p>
        </p:txBody>
      </p:sp>
    </p:spTree>
    <p:extLst>
      <p:ext uri="{BB962C8B-B14F-4D97-AF65-F5344CB8AC3E}">
        <p14:creationId xmlns:p14="http://schemas.microsoft.com/office/powerpoint/2010/main" val="58625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2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0857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</a:p>
        </p:txBody>
      </p:sp>
    </p:spTree>
    <p:extLst>
      <p:ext uri="{BB962C8B-B14F-4D97-AF65-F5344CB8AC3E}">
        <p14:creationId xmlns:p14="http://schemas.microsoft.com/office/powerpoint/2010/main" val="378941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Simulators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76641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first-principles scattering from atoms in space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optimized for nanocrystal/single-particle stills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nonBragg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non-crystalline, centrosymmetric (SAXS)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MLFSOM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rotation data with maximum realism in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72931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216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12501" r="19028" b="2355"/>
          <a:stretch/>
        </p:blipFill>
        <p:spPr bwMode="auto">
          <a:xfrm>
            <a:off x="0" y="914400"/>
            <a:ext cx="9144000" cy="554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324600" y="2438400"/>
            <a:ext cx="0" cy="914400"/>
          </a:xfrm>
          <a:prstGeom prst="straightConnector1">
            <a:avLst/>
          </a:prstGeom>
          <a:ln w="28575">
            <a:solidFill>
              <a:srgbClr val="579AC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1828800"/>
            <a:ext cx="140294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79ACB"/>
                </a:solidFill>
              </a:rPr>
              <a:t>Last “right”</a:t>
            </a:r>
          </a:p>
          <a:p>
            <a:r>
              <a:rPr lang="en-US" dirty="0">
                <a:solidFill>
                  <a:srgbClr val="579ACB"/>
                </a:solidFill>
              </a:rPr>
              <a:t>a</a:t>
            </a:r>
            <a:r>
              <a:rPr lang="en-US" dirty="0" smtClean="0">
                <a:solidFill>
                  <a:srgbClr val="579ACB"/>
                </a:solidFill>
              </a:rPr>
              <a:t>tom added</a:t>
            </a:r>
            <a:endParaRPr lang="en-US" dirty="0">
              <a:solidFill>
                <a:srgbClr val="579ACB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43524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63641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Breakdown of the errors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0924" y="6488668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873937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000000"/>
                </a:solidFill>
              </a:rPr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819575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765788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patial </a:t>
            </a:r>
            <a:r>
              <a:rPr lang="en-US" sz="3200" dirty="0" smtClean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000000"/>
                </a:solidFill>
              </a:rPr>
              <a:t>eterogeneity in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harp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pot </a:t>
            </a:r>
            <a:r>
              <a:rPr lang="en-US" sz="3200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000000"/>
                </a:solidFill>
              </a:rPr>
              <a:t>ensitivity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27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584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5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584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7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5836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7" name="Picture 1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8" name="Picture 1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9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0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3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5831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2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3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4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5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9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582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05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5821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2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3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4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5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1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581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0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7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5811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2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3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4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5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3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5806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7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8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9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0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9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5801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2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3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4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5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35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5796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0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41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5791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2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3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4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5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952575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6877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8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9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1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687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3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4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5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6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6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896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6807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6867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8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6862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9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685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6852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1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6847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2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6842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6837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4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6832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5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6827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6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6822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7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7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042761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7908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9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0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1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2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2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7903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4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5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7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98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999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6999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999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7832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789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2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3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789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7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4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788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5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788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7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6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787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7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787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7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8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786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2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9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786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7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0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785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2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1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785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7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00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25143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893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4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893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1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7101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7101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7101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2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8860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8926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7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8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9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0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8921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2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3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4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5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2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8916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7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8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9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0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8911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2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3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4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5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4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8906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7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8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9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0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8901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2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3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4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5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6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8896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7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8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9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0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8891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2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3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4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5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8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8886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7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8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9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0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8881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2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3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4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5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4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742422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nearBragg</a:t>
            </a:r>
            <a:r>
              <a:rPr lang="en-US" altLang="en-US" dirty="0" smtClean="0"/>
              <a:t> program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0843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60500" y="1204912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http://bl831.als.lbl.gov/~jamesh/nearBragg/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1763712"/>
            <a:ext cx="556915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“assumption-free” total scattering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Fourier Transform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unit cells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“atoms”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coherent or not</a:t>
            </a:r>
          </a:p>
        </p:txBody>
      </p:sp>
    </p:spTree>
    <p:extLst>
      <p:ext uri="{BB962C8B-B14F-4D97-AF65-F5344CB8AC3E}">
        <p14:creationId xmlns:p14="http://schemas.microsoft.com/office/powerpoint/2010/main" val="34926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996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1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2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3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4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9955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6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7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8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9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3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7203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7204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9884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9950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1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5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9945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6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7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8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9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6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9940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1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2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3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4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7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9935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6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7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8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9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8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993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1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2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3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4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9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9925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6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7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8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9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0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9920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1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2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3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4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1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9915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6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7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8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9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2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9910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1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2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3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4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3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9905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6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7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8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9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5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324385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2738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40158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1F497D"/>
                </a:solidFill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50163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Current</a:t>
              </a:r>
            </a:p>
            <a:p>
              <a:pPr algn="ctr"/>
              <a:r>
                <a:rPr lang="en-US" sz="20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60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186547"/>
            <a:ext cx="8162925" cy="338651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MLFSOM for rotation data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nonBragg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background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nanoBragg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stills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nearBragg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coherence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Phasing limit is calibration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Resolution limited by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disorder</a:t>
            </a:r>
            <a:endParaRPr lang="en-US" alt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URLs &amp;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ACA_whatif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_2016.pptx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/~jamesh/bin_stuff/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bl831.als.lbl.gov/~jamesh/mlfsom/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pic>
        <p:nvPicPr>
          <p:cNvPr id="5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26" y="3156731"/>
            <a:ext cx="4094018" cy="28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25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MLFSOM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http://bl831.als.lbl.gov/~jamesh/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mlfsom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/development_snapshot.tgz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tar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xvzf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development_snapshot.tgz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://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ftp.esrf.eu/pub/expg/FIT2D/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fit2d_10.132_i686_linuxV2.2.10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fit2d_* </a:t>
            </a:r>
            <a:r>
              <a:rPr lang="en-US" sz="28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fit2d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 install </a:t>
            </a:r>
            <a:r>
              <a:rPr lang="en-US" sz="28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gnuplot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example.com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mlfsom.params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./ano_sfall.com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mv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ideal_ano.mtz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pristine.mtz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./mlfsom.com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frames=100</a:t>
            </a:r>
          </a:p>
        </p:txBody>
      </p:sp>
    </p:spTree>
    <p:extLst>
      <p:ext uri="{BB962C8B-B14F-4D97-AF65-F5344CB8AC3E}">
        <p14:creationId xmlns:p14="http://schemas.microsoft.com/office/powerpoint/2010/main" val="384351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451435"/>
              </p:ext>
            </p:extLst>
          </p:nvPr>
        </p:nvGraphicFramePr>
        <p:xfrm>
          <a:off x="382385" y="166252"/>
          <a:ext cx="8620995" cy="7205868"/>
        </p:xfrm>
        <a:graphic>
          <a:graphicData uri="http://schemas.openxmlformats.org/drawingml/2006/table">
            <a:tbl>
              <a:tblPr/>
              <a:tblGrid>
                <a:gridCol w="1724199"/>
                <a:gridCol w="1724199"/>
                <a:gridCol w="1724199"/>
                <a:gridCol w="1724199"/>
                <a:gridCol w="1724199"/>
              </a:tblGrid>
              <a:tr h="358307">
                <a:tc rowSpan="2"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b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collection 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glue_fine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3.03874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3.13351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3.03531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3.02638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3.05292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3.01449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3.03048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3.02576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3.31013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3.51254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3.04355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3.08244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MOSFLM/noscale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3.51311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3.04287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3.21664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3.04147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3.32378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2.98204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2.96392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3.26126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5.14852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3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</a:t>
            </a:r>
            <a:r>
              <a:rPr lang="en-US" sz="4000" dirty="0"/>
              <a:t>E</a:t>
            </a:r>
            <a:r>
              <a:rPr lang="en-US" sz="4000" dirty="0" smtClean="0"/>
              <a:t>rror vs Random Noise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nanoBragg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nanoBragg.c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-lm</a:t>
            </a:r>
          </a:p>
        </p:txBody>
      </p:sp>
    </p:spTree>
    <p:extLst>
      <p:ext uri="{BB962C8B-B14F-4D97-AF65-F5344CB8AC3E}">
        <p14:creationId xmlns:p14="http://schemas.microsoft.com/office/powerpoint/2010/main" val="7141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nonBragg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nonBragg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nonBragg.c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nonBragg.c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-lm</a:t>
            </a:r>
          </a:p>
        </p:txBody>
      </p:sp>
    </p:spTree>
    <p:extLst>
      <p:ext uri="{BB962C8B-B14F-4D97-AF65-F5344CB8AC3E}">
        <p14:creationId xmlns:p14="http://schemas.microsoft.com/office/powerpoint/2010/main" val="721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ancillaries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noisify.c</a:t>
            </a: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float_add.c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  <a:hlinkClick r:id=""/>
              </a:rPr>
              <a:t>~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jamesh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nanoBragg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float_func.c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noisify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noisify.c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–lm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float_add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float_add.c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–lm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float_func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float_func.c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–lm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UBtoA.awk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&lt;&lt; EOF &gt;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250 250 250 90 90 90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RANDOM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  <a:endParaRPr lang="en-US" sz="1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–mat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UBtoA.awk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&lt;&lt; EOF &gt;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A.mat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CELL 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MISSET 10 20 30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RANDOM 1 12345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</TotalTime>
  <Words>1747</Words>
  <Application>Microsoft Office PowerPoint</Application>
  <PresentationFormat>On-screen Show (4:3)</PresentationFormat>
  <Paragraphs>520</Paragraphs>
  <Slides>63</Slides>
  <Notes>1</Notes>
  <HiddenSlides>4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Office Theme</vt:lpstr>
      <vt:lpstr>13_Default Design</vt:lpstr>
      <vt:lpstr>1_Office Theme</vt:lpstr>
      <vt:lpstr>Default Design</vt:lpstr>
      <vt:lpstr>6_Default Design</vt:lpstr>
      <vt:lpstr>7_Office Theme</vt:lpstr>
      <vt:lpstr>7_Default Design</vt:lpstr>
      <vt:lpstr>Chart</vt:lpstr>
      <vt:lpstr>Equation</vt:lpstr>
      <vt:lpstr>Acknowledgements</vt:lpstr>
      <vt:lpstr>Acknowledgements</vt:lpstr>
      <vt:lpstr>What if…</vt:lpstr>
      <vt:lpstr>Diffraction Simulators</vt:lpstr>
      <vt:lpstr>nearBragg program</vt:lpstr>
      <vt:lpstr>PowerPoint Presentation</vt:lpstr>
      <vt:lpstr>PowerPoint Presentation</vt:lpstr>
      <vt:lpstr>Meaning of “coherence length”</vt:lpstr>
      <vt:lpstr>Meaning of “coherence length”</vt:lpstr>
      <vt:lpstr>Meaning of “coherence length”</vt:lpstr>
      <vt:lpstr>Meaning of “coherence length”</vt:lpstr>
      <vt:lpstr>PowerPoint Presentation</vt:lpstr>
      <vt:lpstr>How to install: nearBragg</vt:lpstr>
      <vt:lpstr>How to run: nearBragg  for single particle</vt:lpstr>
      <vt:lpstr>How to run: nearBragg  for single particle</vt:lpstr>
      <vt:lpstr>How to run: nearBragg  for single particle</vt:lpstr>
      <vt:lpstr>nanoBragg program</vt:lpstr>
      <vt:lpstr>square</vt:lpstr>
      <vt:lpstr>round</vt:lpstr>
      <vt:lpstr>How to run: nanoBragg  for single particle</vt:lpstr>
      <vt:lpstr>How to run: nanoBragg  for single particle</vt:lpstr>
      <vt:lpstr>Realistic single-particle prediction</vt:lpstr>
      <vt:lpstr>Realistic single-particle prediction</vt:lpstr>
      <vt:lpstr>How to run: nonBragg for SAXS</vt:lpstr>
      <vt:lpstr>How to run: nonBragg for SAXS</vt:lpstr>
      <vt:lpstr>nonBragg extracts background</vt:lpstr>
      <vt:lpstr>PowerPoint Presentation</vt:lpstr>
      <vt:lpstr>“fit” simulation to reality</vt:lpstr>
      <vt:lpstr>PowerPoint Presentation</vt:lpstr>
      <vt:lpstr>Simulation of XFEL still</vt:lpstr>
      <vt:lpstr>PowerPoint Presentation</vt:lpstr>
      <vt:lpstr>PowerPoint Presentation</vt:lpstr>
      <vt:lpstr>The “Lorentz zone”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PowerPoint Presentation</vt:lpstr>
      <vt:lpstr>Is it Real? Or is it MLFSOM</vt:lpstr>
      <vt:lpstr>The R-factor Gap</vt:lpstr>
      <vt:lpstr>The R-factor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URLs &amp; Summary</vt:lpstr>
      <vt:lpstr>How to install: MLFSOM</vt:lpstr>
      <vt:lpstr>PowerPoint Presentation</vt:lpstr>
      <vt:lpstr>Systematic Error vs Random Noise</vt:lpstr>
      <vt:lpstr>How to install: nanoBragg</vt:lpstr>
      <vt:lpstr>How to install: nonBragg</vt:lpstr>
      <vt:lpstr>How to install: ancillaries</vt:lpstr>
      <vt:lpstr>How to run: nanoBragg  for single particle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57</cp:revision>
  <dcterms:created xsi:type="dcterms:W3CDTF">2016-06-10T14:11:56Z</dcterms:created>
  <dcterms:modified xsi:type="dcterms:W3CDTF">2016-07-23T16:57:16Z</dcterms:modified>
</cp:coreProperties>
</file>