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68" r:id="rId3"/>
    <p:sldId id="313" r:id="rId4"/>
    <p:sldId id="277" r:id="rId5"/>
    <p:sldId id="258" r:id="rId6"/>
    <p:sldId id="272" r:id="rId7"/>
    <p:sldId id="278" r:id="rId8"/>
    <p:sldId id="273" r:id="rId9"/>
    <p:sldId id="274" r:id="rId10"/>
    <p:sldId id="265" r:id="rId11"/>
    <p:sldId id="264" r:id="rId12"/>
    <p:sldId id="263" r:id="rId13"/>
    <p:sldId id="308" r:id="rId14"/>
    <p:sldId id="307" r:id="rId15"/>
    <p:sldId id="315" r:id="rId16"/>
    <p:sldId id="312" r:id="rId17"/>
    <p:sldId id="262" r:id="rId18"/>
    <p:sldId id="284" r:id="rId19"/>
    <p:sldId id="270" r:id="rId20"/>
    <p:sldId id="275" r:id="rId21"/>
    <p:sldId id="279" r:id="rId22"/>
    <p:sldId id="280" r:id="rId23"/>
    <p:sldId id="281" r:id="rId24"/>
    <p:sldId id="282" r:id="rId25"/>
    <p:sldId id="283" r:id="rId26"/>
    <p:sldId id="302" r:id="rId27"/>
    <p:sldId id="303" r:id="rId28"/>
    <p:sldId id="304" r:id="rId29"/>
    <p:sldId id="305" r:id="rId30"/>
    <p:sldId id="314" r:id="rId31"/>
    <p:sldId id="286" r:id="rId32"/>
    <p:sldId id="257" r:id="rId33"/>
    <p:sldId id="285" r:id="rId34"/>
    <p:sldId id="311" r:id="rId35"/>
    <p:sldId id="287" r:id="rId36"/>
    <p:sldId id="318" r:id="rId37"/>
    <p:sldId id="320" r:id="rId38"/>
    <p:sldId id="316" r:id="rId39"/>
    <p:sldId id="309" r:id="rId40"/>
    <p:sldId id="310" r:id="rId41"/>
    <p:sldId id="317" r:id="rId42"/>
    <p:sldId id="288" r:id="rId43"/>
    <p:sldId id="290" r:id="rId44"/>
    <p:sldId id="291" r:id="rId45"/>
    <p:sldId id="292" r:id="rId46"/>
    <p:sldId id="293" r:id="rId47"/>
    <p:sldId id="294" r:id="rId48"/>
    <p:sldId id="300" r:id="rId49"/>
    <p:sldId id="301" r:id="rId50"/>
    <p:sldId id="295" r:id="rId51"/>
    <p:sldId id="296" r:id="rId52"/>
    <p:sldId id="297" r:id="rId53"/>
    <p:sldId id="298" r:id="rId54"/>
    <p:sldId id="299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8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2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4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22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4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9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5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0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4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/>
              <a:pPr>
                <a:defRPr/>
              </a:pPr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gif"/><Relationship Id="rId18" Type="http://schemas.openxmlformats.org/officeDocument/2006/relationships/image" Target="../media/image18.jpeg"/><Relationship Id="rId3" Type="http://schemas.openxmlformats.org/officeDocument/2006/relationships/image" Target="../media/image6.png"/><Relationship Id="rId21" Type="http://schemas.openxmlformats.org/officeDocument/2006/relationships/image" Target="../media/image21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gif"/><Relationship Id="rId18" Type="http://schemas.openxmlformats.org/officeDocument/2006/relationships/image" Target="../media/image18.jpeg"/><Relationship Id="rId3" Type="http://schemas.openxmlformats.org/officeDocument/2006/relationships/image" Target="../media/image6.png"/><Relationship Id="rId21" Type="http://schemas.openxmlformats.org/officeDocument/2006/relationships/image" Target="../media/image21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gif"/><Relationship Id="rId18" Type="http://schemas.openxmlformats.org/officeDocument/2006/relationships/image" Target="../media/image18.jpeg"/><Relationship Id="rId3" Type="http://schemas.openxmlformats.org/officeDocument/2006/relationships/image" Target="../media/image6.png"/><Relationship Id="rId21" Type="http://schemas.openxmlformats.org/officeDocument/2006/relationships/image" Target="../media/image21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23378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Acknowledgements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57200" y="1065173"/>
            <a:ext cx="8229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dirty="0" smtClean="0"/>
              <a:t>James Fraser    Terry Lang     Ken Frankel     John </a:t>
            </a:r>
            <a:r>
              <a:rPr lang="en-US" altLang="en-US" sz="2400" dirty="0" err="1" smtClean="0"/>
              <a:t>Tainer</a:t>
            </a:r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317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8.3.1 PRT head: Jamie Cate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2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Center for Structure of Membrane Proteins (CSMP)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Membrane Protein Expression Center II (MPEC)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Center for HIV Accessory and Regulatory Complexes (HARC)</a:t>
            </a:r>
          </a:p>
          <a:p>
            <a:pPr algn="ctr">
              <a:lnSpc>
                <a:spcPct val="80000"/>
              </a:lnSpc>
              <a:buNone/>
            </a:pPr>
            <a:r>
              <a:rPr lang="en-US" altLang="en-US" sz="1800" b="1" dirty="0">
                <a:solidFill>
                  <a:srgbClr val="006600"/>
                </a:solidFill>
              </a:rPr>
              <a:t>Integrated Diffraction Analysis Technologies (IDAT)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W. M. Keck Foundation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err="1" smtClean="0">
                <a:solidFill>
                  <a:srgbClr val="000000"/>
                </a:solidFill>
              </a:rPr>
              <a:t>Plexxikon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, Inc.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M D Anderson CRC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Berkeley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San Francisco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Campus-Laboratory Collaboration Grant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Henry Wheeler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</p:spTree>
    <p:extLst>
      <p:ext uri="{BB962C8B-B14F-4D97-AF65-F5344CB8AC3E}">
        <p14:creationId xmlns:p14="http://schemas.microsoft.com/office/powerpoint/2010/main" val="21724426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2098675"/>
            <a:ext cx="22479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Electricity + vacuum = X-rays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0038" y="1379538"/>
            <a:ext cx="28813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1654</a:t>
            </a:r>
            <a:r>
              <a:rPr lang="en-US" altLang="en-US" sz="2400">
                <a:latin typeface="Arial" charset="0"/>
              </a:rPr>
              <a:t>  ~10 Torr</a:t>
            </a:r>
          </a:p>
          <a:p>
            <a:pPr eaLnBrk="1" hangingPunct="1"/>
            <a:r>
              <a:rPr lang="en-US" altLang="en-US" sz="2400">
                <a:latin typeface="Arial" charset="0"/>
              </a:rPr>
              <a:t>Otto von Guericke’s</a:t>
            </a:r>
          </a:p>
          <a:p>
            <a:pPr eaLnBrk="1" hangingPunct="1"/>
            <a:r>
              <a:rPr lang="en-US" altLang="en-US">
                <a:latin typeface="Arial" charset="0"/>
              </a:rPr>
              <a:t>“Magdeburg hemispheres”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52788" y="5695950"/>
            <a:ext cx="5891212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>
                <a:latin typeface="Arial" charset="0"/>
              </a:rPr>
              <a:t>Benvenuti</a:t>
            </a:r>
            <a:r>
              <a:rPr lang="en-US" altLang="en-US" dirty="0">
                <a:latin typeface="Arial" charset="0"/>
              </a:rPr>
              <a:t>, C. &amp; </a:t>
            </a:r>
            <a:r>
              <a:rPr lang="en-US" altLang="en-US" dirty="0" err="1">
                <a:latin typeface="Arial" charset="0"/>
              </a:rPr>
              <a:t>Chiggiato</a:t>
            </a:r>
            <a:r>
              <a:rPr lang="en-US" altLang="en-US" dirty="0">
                <a:latin typeface="Arial" charset="0"/>
              </a:rPr>
              <a:t>, P. (1993). "</a:t>
            </a:r>
            <a:r>
              <a:rPr lang="en-US" altLang="en-US" dirty="0" err="1">
                <a:latin typeface="Arial" charset="0"/>
              </a:rPr>
              <a:t>Obtention</a:t>
            </a:r>
            <a:r>
              <a:rPr lang="en-US" altLang="en-US" dirty="0">
                <a:latin typeface="Arial" charset="0"/>
              </a:rPr>
              <a:t> of pressures in the 10</a:t>
            </a:r>
            <a:r>
              <a:rPr lang="en-US" altLang="en-US" baseline="30000" dirty="0">
                <a:latin typeface="Arial" charset="0"/>
              </a:rPr>
              <a:t>−14 </a:t>
            </a:r>
            <a:r>
              <a:rPr lang="en-US" altLang="en-US" dirty="0" err="1">
                <a:latin typeface="Arial" charset="0"/>
              </a:rPr>
              <a:t>torr</a:t>
            </a:r>
            <a:r>
              <a:rPr lang="en-US" altLang="en-US" dirty="0">
                <a:latin typeface="Arial" charset="0"/>
              </a:rPr>
              <a:t> range by means of a </a:t>
            </a:r>
            <a:r>
              <a:rPr lang="en-US" altLang="en-US" dirty="0" err="1">
                <a:latin typeface="Arial" charset="0"/>
              </a:rPr>
              <a:t>Zr</a:t>
            </a:r>
            <a:r>
              <a:rPr lang="en-US" altLang="en-US" dirty="0">
                <a:latin typeface="Arial" charset="0"/>
              </a:rPr>
              <a:t>-V-Fe non evaporable getter", </a:t>
            </a:r>
            <a:r>
              <a:rPr lang="en-US" altLang="en-US" i="1" dirty="0">
                <a:latin typeface="Arial" charset="0"/>
              </a:rPr>
              <a:t>Vacuum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b="1" dirty="0">
                <a:latin typeface="Arial" charset="0"/>
              </a:rPr>
              <a:t>44</a:t>
            </a:r>
            <a:r>
              <a:rPr lang="en-US" altLang="en-US" dirty="0">
                <a:latin typeface="Arial" charset="0"/>
              </a:rPr>
              <a:t>, 511-513.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0038" y="5908675"/>
            <a:ext cx="2468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1993</a:t>
            </a:r>
            <a:r>
              <a:rPr lang="en-US" altLang="en-US" sz="2400">
                <a:latin typeface="Arial" charset="0"/>
              </a:rPr>
              <a:t>  ~10</a:t>
            </a:r>
            <a:r>
              <a:rPr lang="en-US" altLang="en-US" sz="2400" baseline="30000">
                <a:latin typeface="Arial" charset="0"/>
              </a:rPr>
              <a:t>-14</a:t>
            </a:r>
            <a:r>
              <a:rPr lang="en-US" altLang="en-US" sz="2400">
                <a:latin typeface="Arial" charset="0"/>
              </a:rPr>
              <a:t> Torr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0038" y="2790825"/>
            <a:ext cx="2803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1865</a:t>
            </a:r>
            <a:r>
              <a:rPr lang="en-US" altLang="en-US" sz="2400">
                <a:latin typeface="Arial" charset="0"/>
              </a:rPr>
              <a:t>  &lt; 10</a:t>
            </a:r>
            <a:r>
              <a:rPr lang="en-US" altLang="en-US" sz="2400" baseline="30000">
                <a:latin typeface="Arial" charset="0"/>
              </a:rPr>
              <a:t>-2</a:t>
            </a:r>
            <a:r>
              <a:rPr lang="en-US" altLang="en-US" sz="2400">
                <a:latin typeface="Arial" charset="0"/>
              </a:rPr>
              <a:t> Torr</a:t>
            </a:r>
          </a:p>
          <a:p>
            <a:pPr eaLnBrk="1" hangingPunct="1"/>
            <a:r>
              <a:rPr lang="en-US" altLang="en-US" sz="2400">
                <a:latin typeface="Arial" charset="0"/>
              </a:rPr>
              <a:t>Hg “fall tube” pump</a:t>
            </a:r>
          </a:p>
        </p:txBody>
      </p:sp>
      <p:pic>
        <p:nvPicPr>
          <p:cNvPr id="22530" name="Picture 2" descr="http://www.google.com/logos/2012/otto-von-guericke-2012-h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320800"/>
            <a:ext cx="46767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0038" y="3976688"/>
            <a:ext cx="2611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1870s</a:t>
            </a:r>
            <a:r>
              <a:rPr lang="en-US" altLang="en-US" sz="2400">
                <a:latin typeface="Arial" charset="0"/>
              </a:rPr>
              <a:t>  &lt; 10</a:t>
            </a:r>
            <a:r>
              <a:rPr lang="en-US" altLang="en-US" sz="2400" baseline="30000">
                <a:latin typeface="Arial" charset="0"/>
              </a:rPr>
              <a:t>-3</a:t>
            </a:r>
            <a:r>
              <a:rPr lang="en-US" altLang="en-US" sz="2400">
                <a:latin typeface="Arial" charset="0"/>
              </a:rPr>
              <a:t> Torr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0038" y="4773613"/>
            <a:ext cx="2439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1894</a:t>
            </a:r>
            <a:r>
              <a:rPr lang="en-US" altLang="en-US" sz="2400">
                <a:latin typeface="Arial" charset="0"/>
              </a:rPr>
              <a:t>  &lt; 10</a:t>
            </a:r>
            <a:r>
              <a:rPr lang="en-US" altLang="en-US" sz="2400" baseline="30000">
                <a:latin typeface="Arial" charset="0"/>
              </a:rPr>
              <a:t>-5</a:t>
            </a:r>
            <a:r>
              <a:rPr lang="en-US" altLang="en-US" sz="2400">
                <a:latin typeface="Arial" charset="0"/>
              </a:rPr>
              <a:t> Torr</a:t>
            </a:r>
          </a:p>
          <a:p>
            <a:pPr eaLnBrk="1" hangingPunct="1"/>
            <a:r>
              <a:rPr lang="en-US" altLang="en-US" sz="2400">
                <a:latin typeface="Arial" charset="0"/>
              </a:rPr>
              <a:t>Sprengel pump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86438" y="2787650"/>
            <a:ext cx="29972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Sprengel, H. (1865). "Researches on the vacuum", </a:t>
            </a:r>
            <a:r>
              <a:rPr lang="en-US" altLang="en-US" i="1">
                <a:latin typeface="Arial" charset="0"/>
              </a:rPr>
              <a:t>J. Chem. Soc.</a:t>
            </a:r>
            <a:r>
              <a:rPr lang="en-US" altLang="en-US">
                <a:latin typeface="Arial" charset="0"/>
              </a:rPr>
              <a:t> </a:t>
            </a:r>
            <a:r>
              <a:rPr lang="en-US" altLang="en-US" b="1">
                <a:latin typeface="Arial" charset="0"/>
              </a:rPr>
              <a:t>18</a:t>
            </a:r>
            <a:r>
              <a:rPr lang="en-US" altLang="en-US">
                <a:latin typeface="Arial" charset="0"/>
              </a:rPr>
              <a:t>, 9b-21.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49738" y="47958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Redhead, Paul A., ed. </a:t>
            </a:r>
            <a:r>
              <a:rPr lang="en-US" altLang="en-US" i="1">
                <a:latin typeface="Arial" charset="0"/>
              </a:rPr>
              <a:t>Vacuum Science and Technology: Pioneers of the 20th Century</a:t>
            </a:r>
            <a:r>
              <a:rPr lang="en-US" altLang="en-US">
                <a:latin typeface="Arial" charset="0"/>
              </a:rPr>
              <a:t>. Vol. 2. Springer, 1994.</a:t>
            </a:r>
          </a:p>
        </p:txBody>
      </p:sp>
      <p:pic>
        <p:nvPicPr>
          <p:cNvPr id="22535" name="Picture 7" descr="http://www.gascoals.com/Portals/0/Light%20Bulbs/edison-electric-lig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1447800"/>
            <a:ext cx="4383088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https://encrypted-tbn3.gstatic.com/images?q=tbn:ANd9GcSpFJW8zOIcnp_VkB36F7AOYEOZDAvYIwsdt6dFXR72GaOUjcG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r="17467" b="24620"/>
          <a:stretch/>
        </p:blipFill>
        <p:spPr bwMode="auto">
          <a:xfrm>
            <a:off x="2730322" y="4704928"/>
            <a:ext cx="1493947" cy="101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://i.telegraph.co.uk/multimedia/archive/02049/26_2049425i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49" y="2743200"/>
            <a:ext cx="1403411" cy="21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nimBg="1" autoUpdateAnimBg="0"/>
      <p:bldP spid="9" grpId="0" autoUpdateAnimBg="0"/>
      <p:bldP spid="10" grpId="0" autoUpdateAnimBg="0"/>
      <p:bldP spid="13" grpId="0" autoUpdateAnimBg="0"/>
      <p:bldP spid="14" grpId="0" autoUpdateAnimBg="0"/>
      <p:bldP spid="6" grpId="0" animBg="1" autoUpdateAnimBg="0"/>
      <p:bldP spid="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58925"/>
          </a:xfrm>
        </p:spPr>
        <p:txBody>
          <a:bodyPr/>
          <a:lstStyle/>
          <a:p>
            <a:pPr eaLnBrk="1" hangingPunct="1"/>
            <a:r>
              <a:rPr lang="en-US" altLang="en-US" smtClean="0"/>
              <a:t>X-rays</a:t>
            </a:r>
            <a:br>
              <a:rPr lang="en-US" altLang="en-US" smtClean="0"/>
            </a:br>
            <a:r>
              <a:rPr lang="en-US" altLang="en-US" sz="2400" smtClean="0"/>
              <a:t>(aka “Röntgenstrahlung”)</a:t>
            </a:r>
            <a:endParaRPr lang="en-US" altLang="en-US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0" y="64658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/>
              <a:t>Röntgen, W. C. (1898)."Ueber eine neue Art von Strahlen", </a:t>
            </a:r>
            <a:r>
              <a:rPr lang="de-DE" altLang="en-US" i="1"/>
              <a:t>Annalen der Physik</a:t>
            </a:r>
            <a:r>
              <a:rPr lang="de-DE" altLang="en-US"/>
              <a:t> </a:t>
            </a:r>
            <a:r>
              <a:rPr lang="de-DE" altLang="en-US" b="1"/>
              <a:t>300</a:t>
            </a:r>
            <a:r>
              <a:rPr lang="de-DE" altLang="en-US"/>
              <a:t>, 1-11. </a:t>
            </a:r>
            <a:endParaRPr lang="en-US" altLang="en-US"/>
          </a:p>
        </p:txBody>
      </p:sp>
      <p:pic>
        <p:nvPicPr>
          <p:cNvPr id="3076" name="Picture 2" descr="File:Roentg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3148" r="18047" b="31017"/>
          <a:stretch>
            <a:fillRect/>
          </a:stretch>
        </p:blipFill>
        <p:spPr bwMode="auto">
          <a:xfrm>
            <a:off x="122238" y="3998913"/>
            <a:ext cx="17383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730625"/>
            <a:ext cx="3519487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Roentgen's X-ray photograph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72"/>
          <a:stretch>
            <a:fillRect/>
          </a:stretch>
        </p:blipFill>
        <p:spPr bwMode="auto">
          <a:xfrm>
            <a:off x="187325" y="450850"/>
            <a:ext cx="22113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444625"/>
            <a:ext cx="6373813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5" descr="Nobel_medal_dsc061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2924175"/>
            <a:ext cx="149542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17788" y="3684588"/>
            <a:ext cx="2643187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The discovery soon after this of X-rays by </a:t>
            </a:r>
            <a:r>
              <a:rPr lang="en-US" dirty="0" err="1"/>
              <a:t>Röntgen</a:t>
            </a:r>
            <a:r>
              <a:rPr lang="en-US" dirty="0"/>
              <a:t> (22), the first investigator to use the type of tube described above, is generally considered to be a good example of a lucky discovery.</a:t>
            </a:r>
          </a:p>
          <a:p>
            <a:pPr marL="285750" indent="-285750" algn="r">
              <a:buFontTx/>
              <a:buChar char="-"/>
              <a:defRPr/>
            </a:pPr>
            <a:r>
              <a:rPr lang="en-US" dirty="0"/>
              <a:t>P.E.A. von Lenard</a:t>
            </a:r>
          </a:p>
          <a:p>
            <a:pPr algn="r">
              <a:defRPr/>
            </a:pPr>
            <a:r>
              <a:rPr lang="en-US" dirty="0"/>
              <a:t>1906 Nobel Lecture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20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Laue’s diffraction photograph</a:t>
            </a:r>
            <a:br>
              <a:rPr lang="en-US" altLang="en-US" smtClean="0">
                <a:latin typeface="Arial" charset="0"/>
                <a:cs typeface="Arial" charset="0"/>
              </a:rPr>
            </a:br>
            <a:r>
              <a:rPr lang="en-US" altLang="en-US" sz="2400" smtClean="0">
                <a:latin typeface="Arial" charset="0"/>
                <a:cs typeface="Arial" charset="0"/>
              </a:rPr>
              <a:t>(not to be confused with Laue diffraction)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296988"/>
            <a:ext cx="6748462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upload.wikimedia.org/wikipedia/commons/0/07/Max_von_Laue_1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244850"/>
            <a:ext cx="14446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5380038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>
                <a:latin typeface="Arial" charset="0"/>
              </a:rPr>
              <a:t>Friedrich, W., Knipping, P. &amp;</a:t>
            </a:r>
          </a:p>
          <a:p>
            <a:pPr eaLnBrk="1" hangingPunct="1"/>
            <a:r>
              <a:rPr lang="de-DE" altLang="en-US">
                <a:latin typeface="Arial" charset="0"/>
              </a:rPr>
              <a:t> Laue, M. (1913). "Interferenzerscheinungen bei Röntgenstrahlen", </a:t>
            </a:r>
            <a:r>
              <a:rPr lang="de-DE" altLang="en-US" i="1">
                <a:latin typeface="Arial" charset="0"/>
              </a:rPr>
              <a:t>Annalen der Physik</a:t>
            </a:r>
            <a:r>
              <a:rPr lang="de-DE" altLang="en-US">
                <a:latin typeface="Arial" charset="0"/>
              </a:rPr>
              <a:t> </a:t>
            </a:r>
          </a:p>
          <a:p>
            <a:pPr eaLnBrk="1" hangingPunct="1"/>
            <a:r>
              <a:rPr lang="de-DE" altLang="en-US" b="1">
                <a:latin typeface="Arial" charset="0"/>
              </a:rPr>
              <a:t>346</a:t>
            </a:r>
            <a:r>
              <a:rPr lang="de-DE" altLang="en-US">
                <a:latin typeface="Arial" charset="0"/>
              </a:rPr>
              <a:t>, 971-988. </a:t>
            </a:r>
            <a:endParaRPr lang="en-US" altLang="en-US">
              <a:latin typeface="Arial" charset="0"/>
            </a:endParaRPr>
          </a:p>
        </p:txBody>
      </p: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4957763" y="6273800"/>
            <a:ext cx="65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latin typeface="Arial" charset="0"/>
              </a:rPr>
              <a:t>ZnS</a:t>
            </a:r>
            <a:endParaRPr lang="en-US" altLang="en-US" sz="1200">
              <a:latin typeface="Arial" charset="0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5975350" y="5657850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dirty="0">
                <a:latin typeface="Arial" charset="0"/>
              </a:rPr>
              <a:t>Ewald, P. (1979).</a:t>
            </a:r>
          </a:p>
          <a:p>
            <a:pPr algn="r" eaLnBrk="1" hangingPunct="1"/>
            <a:r>
              <a:rPr lang="en-US" altLang="en-US" dirty="0">
                <a:latin typeface="Arial" charset="0"/>
              </a:rPr>
              <a:t>"A review of my papers on crystal optics 1912 to 1968", </a:t>
            </a:r>
            <a:r>
              <a:rPr lang="en-US" altLang="en-US" i="1" dirty="0" err="1">
                <a:latin typeface="Arial" charset="0"/>
              </a:rPr>
              <a:t>Acta</a:t>
            </a:r>
            <a:r>
              <a:rPr lang="en-US" altLang="en-US" i="1" dirty="0">
                <a:latin typeface="Arial" charset="0"/>
              </a:rPr>
              <a:t> </a:t>
            </a:r>
            <a:r>
              <a:rPr lang="en-US" altLang="en-US" i="1" dirty="0" err="1">
                <a:latin typeface="Arial" charset="0"/>
              </a:rPr>
              <a:t>Cryst</a:t>
            </a:r>
            <a:r>
              <a:rPr lang="en-US" altLang="en-US" i="1" dirty="0">
                <a:latin typeface="Arial" charset="0"/>
              </a:rPr>
              <a:t>. A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b="1" dirty="0">
                <a:latin typeface="Arial" charset="0"/>
              </a:rPr>
              <a:t>35</a:t>
            </a:r>
            <a:r>
              <a:rPr lang="en-US" altLang="en-US" dirty="0">
                <a:latin typeface="Arial" charset="0"/>
              </a:rPr>
              <a:t>, 1-9. </a:t>
            </a:r>
          </a:p>
        </p:txBody>
      </p:sp>
      <p:sp>
        <p:nvSpPr>
          <p:cNvPr id="6153" name="TextBox 6"/>
          <p:cNvSpPr txBox="1">
            <a:spLocks noChangeArrowheads="1"/>
          </p:cNvSpPr>
          <p:nvPr/>
        </p:nvSpPr>
        <p:spPr bwMode="auto">
          <a:xfrm>
            <a:off x="373063" y="1816100"/>
            <a:ext cx="1881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Arial" charset="0"/>
              </a:rPr>
              <a:t>Submitted</a:t>
            </a:r>
          </a:p>
          <a:p>
            <a:pPr eaLnBrk="1" hangingPunct="1"/>
            <a:r>
              <a:rPr lang="en-US" altLang="en-US" sz="2400">
                <a:latin typeface="Arial" charset="0"/>
              </a:rPr>
              <a:t>June 8 1912</a:t>
            </a:r>
          </a:p>
        </p:txBody>
      </p:sp>
      <p:sp>
        <p:nvSpPr>
          <p:cNvPr id="2" name="Rectangle 1"/>
          <p:cNvSpPr/>
          <p:nvPr/>
        </p:nvSpPr>
        <p:spPr>
          <a:xfrm>
            <a:off x="5937160" y="1653071"/>
            <a:ext cx="320683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“In </a:t>
            </a:r>
            <a:r>
              <a:rPr lang="en-US" dirty="0"/>
              <a:t>1910, when I began work on my thesis, there was </a:t>
            </a:r>
            <a:r>
              <a:rPr lang="en-US" dirty="0" smtClean="0"/>
              <a:t>no quantitative </a:t>
            </a:r>
            <a:r>
              <a:rPr lang="en-US" dirty="0"/>
              <a:t>proof for the internal periodicity </a:t>
            </a:r>
            <a:r>
              <a:rPr lang="en-US" dirty="0" smtClean="0"/>
              <a:t>of crystals</a:t>
            </a:r>
            <a:r>
              <a:rPr lang="en-US" dirty="0"/>
              <a:t>. My teacher </a:t>
            </a:r>
            <a:r>
              <a:rPr lang="en-US" dirty="0" err="1"/>
              <a:t>Sommerfeld</a:t>
            </a:r>
            <a:r>
              <a:rPr lang="en-US" dirty="0"/>
              <a:t> had the idea </a:t>
            </a:r>
            <a:r>
              <a:rPr lang="en-US" dirty="0" smtClean="0"/>
              <a:t>that …  a lattice, would produce observable double refraction”</a:t>
            </a:r>
            <a:endParaRPr lang="en-US" dirty="0"/>
          </a:p>
        </p:txBody>
      </p:sp>
      <p:pic>
        <p:nvPicPr>
          <p:cNvPr id="12" name="Picture 32" descr="[Figure 3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2"/>
          <a:stretch/>
        </p:blipFill>
        <p:spPr bwMode="auto">
          <a:xfrm>
            <a:off x="7392474" y="3615388"/>
            <a:ext cx="1590182" cy="202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4713288" y="2970213"/>
            <a:ext cx="95408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W. L. Bragg on spot shape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8" name="Picture 2" descr="[shape of spots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5" y="1796291"/>
            <a:ext cx="6024517" cy="38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6478073" y="1750558"/>
            <a:ext cx="2215165" cy="234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4727" y="5934670"/>
            <a:ext cx="4649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Bragg, W. L. (1912). “On the diffraction of short electromagnetic waves by a crystal”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Proc. Cambridge Philos. Soc.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43-57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1623" y="2046599"/>
            <a:ext cx="2267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 sin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0" descr="Wl-brag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" t="-1175" r="-2801" b="-1271"/>
          <a:stretch/>
        </p:blipFill>
        <p:spPr bwMode="auto">
          <a:xfrm>
            <a:off x="476516" y="4726546"/>
            <a:ext cx="1416677" cy="19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4710" y="627201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23 years old</a:t>
            </a:r>
          </a:p>
        </p:txBody>
      </p:sp>
    </p:spTree>
    <p:extLst>
      <p:ext uri="{BB962C8B-B14F-4D97-AF65-F5344CB8AC3E}">
        <p14:creationId xmlns:p14="http://schemas.microsoft.com/office/powerpoint/2010/main" val="38280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W.H. Bragg’s “spectrometer”</a:t>
            </a:r>
            <a:endParaRPr lang="en-US" dirty="0"/>
          </a:p>
        </p:txBody>
      </p:sp>
      <p:pic>
        <p:nvPicPr>
          <p:cNvPr id="5" name="Picture 52" descr="William Henry Bragg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570" r="4348" b="7702"/>
          <a:stretch/>
        </p:blipFill>
        <p:spPr bwMode="auto">
          <a:xfrm>
            <a:off x="141668" y="1443528"/>
            <a:ext cx="1442433" cy="20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upload.wikimedia.org/wikipedia/commons/3/38/X-ray_spectrometer,_1912._%289660569929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59" y="1481690"/>
            <a:ext cx="3693441" cy="522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http://img.tfd.com/mgh/cep/thumb/Schematic-of-Bragg-spectrome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95" y="2143573"/>
            <a:ext cx="3319954" cy="31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803820" y="1815921"/>
            <a:ext cx="1223493" cy="136516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7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4856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1914: who was there?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007" name="Group 41006"/>
          <p:cNvGrpSpPr/>
          <p:nvPr/>
        </p:nvGrpSpPr>
        <p:grpSpPr>
          <a:xfrm>
            <a:off x="376616" y="5139767"/>
            <a:ext cx="1428596" cy="1651973"/>
            <a:chOff x="376616" y="5139767"/>
            <a:chExt cx="1428596" cy="1651973"/>
          </a:xfrm>
        </p:grpSpPr>
        <p:sp>
          <p:nvSpPr>
            <p:cNvPr id="23" name="TextBox 22"/>
            <p:cNvSpPr txBox="1"/>
            <p:nvPr/>
          </p:nvSpPr>
          <p:spPr>
            <a:xfrm>
              <a:off x="376616" y="6022299"/>
              <a:ext cx="14285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for 36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64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8" t="6375" r="20806" b="38827"/>
            <a:stretch/>
          </p:blipFill>
          <p:spPr bwMode="auto">
            <a:xfrm>
              <a:off x="662607" y="5139767"/>
              <a:ext cx="90865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022034" y="1358348"/>
            <a:ext cx="1069524" cy="1659783"/>
            <a:chOff x="3022034" y="1358348"/>
            <a:chExt cx="1069524" cy="1659783"/>
          </a:xfrm>
        </p:grpSpPr>
        <p:sp>
          <p:nvSpPr>
            <p:cNvPr id="19" name="TextBox 18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77" name="Picture 1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284330" y="1358348"/>
            <a:ext cx="851515" cy="1659783"/>
            <a:chOff x="4284330" y="1358348"/>
            <a:chExt cx="851515" cy="1659783"/>
          </a:xfrm>
        </p:grpSpPr>
        <p:sp>
          <p:nvSpPr>
            <p:cNvPr id="3" name="TextBox 2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2" name="Picture 2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7761666" y="1358348"/>
            <a:ext cx="712665" cy="1659783"/>
            <a:chOff x="7761666" y="1358348"/>
            <a:chExt cx="712665" cy="1659783"/>
          </a:xfrm>
        </p:grpSpPr>
        <p:sp>
          <p:nvSpPr>
            <p:cNvPr id="12" name="TextBox 11"/>
            <p:cNvSpPr txBox="1"/>
            <p:nvPr/>
          </p:nvSpPr>
          <p:spPr>
            <a:xfrm>
              <a:off x="7776704" y="2248690"/>
              <a:ext cx="6976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Laue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4" descr="http://upload.wikimedia.org/wikipedia/commons/0/07/Max_von_Laue_191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9" t="1920" r="8894" b="18066"/>
            <a:stretch/>
          </p:blipFill>
          <p:spPr bwMode="auto">
            <a:xfrm>
              <a:off x="7761666" y="1358348"/>
              <a:ext cx="708579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488376" y="1358348"/>
            <a:ext cx="1005403" cy="1659783"/>
            <a:chOff x="6488376" y="1358348"/>
            <a:chExt cx="1005403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6488376" y="2248690"/>
              <a:ext cx="10054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4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2" t="7476" r="23090" b="46705"/>
            <a:stretch/>
          </p:blipFill>
          <p:spPr bwMode="auto">
            <a:xfrm>
              <a:off x="6598087" y="1358348"/>
              <a:ext cx="791522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9" name="Group 40998"/>
          <p:cNvGrpSpPr/>
          <p:nvPr/>
        </p:nvGrpSpPr>
        <p:grpSpPr>
          <a:xfrm>
            <a:off x="3809251" y="3238403"/>
            <a:ext cx="1056700" cy="1633967"/>
            <a:chOff x="3809251" y="3238403"/>
            <a:chExt cx="1056700" cy="1633967"/>
          </a:xfrm>
        </p:grpSpPr>
        <p:sp>
          <p:nvSpPr>
            <p:cNvPr id="37" name="TextBox 36"/>
            <p:cNvSpPr txBox="1"/>
            <p:nvPr/>
          </p:nvSpPr>
          <p:spPr>
            <a:xfrm>
              <a:off x="3809251" y="4133706"/>
              <a:ext cx="10567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Röntgen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38" name="Picture 2" descr="File:Roentgen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8190" r="25117" b="48384"/>
            <a:stretch/>
          </p:blipFill>
          <p:spPr bwMode="auto">
            <a:xfrm>
              <a:off x="3930908" y="3238403"/>
              <a:ext cx="752096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321265" y="1358348"/>
            <a:ext cx="1107996" cy="1690561"/>
            <a:chOff x="1321265" y="1358348"/>
            <a:chExt cx="1107996" cy="1690561"/>
          </a:xfrm>
        </p:grpSpPr>
        <p:sp>
          <p:nvSpPr>
            <p:cNvPr id="15" name="TextBox 14"/>
            <p:cNvSpPr txBox="1"/>
            <p:nvPr/>
          </p:nvSpPr>
          <p:spPr>
            <a:xfrm>
              <a:off x="1321265" y="2217912"/>
              <a:ext cx="11079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Crowfoot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40988" name="Picture 28" descr="http://www.chemheritage.org/Discover/Online-Resources/Chemistry-in-History/Themes/Molecular-Synthesis-Structure-and-Bonding/asset_upload_file916_60693_thumbnail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8" t="41718" r="11899" b="5942"/>
            <a:stretch/>
          </p:blipFill>
          <p:spPr bwMode="auto">
            <a:xfrm>
              <a:off x="1415557" y="1358348"/>
              <a:ext cx="886681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354375" y="1358348"/>
            <a:ext cx="954108" cy="1659783"/>
            <a:chOff x="5354375" y="1358348"/>
            <a:chExt cx="954108" cy="1659783"/>
          </a:xfrm>
        </p:grpSpPr>
        <p:sp>
          <p:nvSpPr>
            <p:cNvPr id="42" name="TextBox 41"/>
            <p:cNvSpPr txBox="1"/>
            <p:nvPr/>
          </p:nvSpPr>
          <p:spPr>
            <a:xfrm>
              <a:off x="5354375" y="2248690"/>
              <a:ext cx="9541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Lorentz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0" name="Picture 30" descr="Hendrik Antoon Lorentz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12" t="15150" r="31912" b="51016"/>
            <a:stretch/>
          </p:blipFill>
          <p:spPr bwMode="auto">
            <a:xfrm>
              <a:off x="5478882" y="1358348"/>
              <a:ext cx="74714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5" name="Group 41004"/>
          <p:cNvGrpSpPr/>
          <p:nvPr/>
        </p:nvGrpSpPr>
        <p:grpSpPr>
          <a:xfrm>
            <a:off x="7552409" y="3238403"/>
            <a:ext cx="1180771" cy="1649356"/>
            <a:chOff x="7552409" y="3238403"/>
            <a:chExt cx="1180771" cy="1649356"/>
          </a:xfrm>
        </p:grpSpPr>
        <p:sp>
          <p:nvSpPr>
            <p:cNvPr id="22" name="TextBox 21"/>
            <p:cNvSpPr txBox="1"/>
            <p:nvPr/>
          </p:nvSpPr>
          <p:spPr>
            <a:xfrm>
              <a:off x="7552409" y="4118318"/>
              <a:ext cx="11807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PP Ewald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2" name="Picture 32" descr="[Figure 3]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25"/>
            <a:stretch/>
          </p:blipFill>
          <p:spPr bwMode="auto">
            <a:xfrm>
              <a:off x="7656852" y="3238403"/>
              <a:ext cx="95327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3" name="Group 41002"/>
          <p:cNvGrpSpPr/>
          <p:nvPr/>
        </p:nvGrpSpPr>
        <p:grpSpPr>
          <a:xfrm>
            <a:off x="6397554" y="3238403"/>
            <a:ext cx="1043876" cy="1649356"/>
            <a:chOff x="6397554" y="3238403"/>
            <a:chExt cx="1043876" cy="1649356"/>
          </a:xfrm>
        </p:grpSpPr>
        <p:sp>
          <p:nvSpPr>
            <p:cNvPr id="21" name="TextBox 20"/>
            <p:cNvSpPr txBox="1"/>
            <p:nvPr/>
          </p:nvSpPr>
          <p:spPr>
            <a:xfrm>
              <a:off x="6397554" y="4118318"/>
              <a:ext cx="10438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Moseley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4" name="Picture 34" descr="Henry Moseley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9" t="11011" r="27808" b="55867"/>
            <a:stretch/>
          </p:blipFill>
          <p:spPr bwMode="auto">
            <a:xfrm>
              <a:off x="6560945" y="3238403"/>
              <a:ext cx="73715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1" name="Group 41000"/>
          <p:cNvGrpSpPr/>
          <p:nvPr/>
        </p:nvGrpSpPr>
        <p:grpSpPr>
          <a:xfrm>
            <a:off x="5131144" y="3238403"/>
            <a:ext cx="1313180" cy="1649356"/>
            <a:chOff x="5131144" y="3238403"/>
            <a:chExt cx="1313180" cy="1649356"/>
          </a:xfrm>
        </p:grpSpPr>
        <p:sp>
          <p:nvSpPr>
            <p:cNvPr id="20" name="TextBox 19"/>
            <p:cNvSpPr txBox="1"/>
            <p:nvPr/>
          </p:nvSpPr>
          <p:spPr>
            <a:xfrm>
              <a:off x="5131144" y="4118318"/>
              <a:ext cx="13131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CG Darwin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5" name="Picture 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295" y="3238403"/>
              <a:ext cx="73030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3" name="AutoShape 37" descr="data:image/jpeg;base64,/9j/4AAQSkZJRgABAQAAAQABAAD/2wCEAAkGBxQTEhQUEhQTFhUVGBYXGBgYFBoVFhcYFxUcGBgXHBgYHCggGholHRQUITEhJSkrLi4uFx8zODMsNygtLisBCgoKBQUFDgUFDisZExkrKysrKysrKysrKysrKysrKysrKysrKysrKysrKysrKysrKysrKysrKysrKysrKysrK//AABEIALUAgQMBIgACEQEDEQH/xAAcAAAABwEBAAAAAAAAAAAAAAAAAQIDBAUGBwj/xAA/EAABAwIEBAMFBQYEBwAAAAABAAIDBBEFEiExBkFRYRNxgQcikaGxFDLB0fAjM0JSYnIVFlPhJENEgpKywv/EABQBAQAAAAAAAAAAAAAAAAAAAAD/xAAUEQEAAAAAAAAAAAAAAAAAAAAA/9oADAMBAAIRAxEAPwDmJKLMislBqA7IZUsNRiNAhqCUWqVSUZfzAHV2gQRWtSrKf4MTQQXlzuoFmD0Op+SssPw6F25ce40QZ8BLDVtoeGYHWyuf5EXRYjwaMt4XG4/hIvf8R80GMRFSqyhfGbPaQfkUxZAlqUAjsjCBJTl0iyUCgc9PmgiuiQVgTjGpTY0/DFcoEtjR5VYfZrhQKx/h+fL80D14oxeT33cmA29XH8FXz1pde1gOgFgoTnkkk6k7omNJOiCZC8k2Aur/AAaAk+9K5nYWuPS6g4Pw7NMQGg2PZbzB/ZhI6xcLdygew7Iwe7UPP92XfyP5qwjxRx91+vRzQQfVp0PoVqMJ4ChYB4l3EfrmtDT4HAz7sbUHNMToBKy08ZLf4Xi4IK51iFIGOcBqAV6dfTtLcpaC3pbRc64t4HhzF4u0O2I2B6Eem6DjdkVtVZ4vhboJCx4sR8x1CgHRA3ZEEZRIB6I0dyjQSG0qehplKhF1IYxAlkeixuIz+JKbbDQeS2tVpG8/0n6LCQDVBNhom2HNx2G/qVruHOFho6Tnr+hyVHSODegK1mDV1xYoNzhM0UIsxoHdajDcUDlhKRl1pMKpj+tUGrZODsnQ9QIoyLKTEUEhNVUAkaWO2IsnAjQcl9oWFWZqPu8+/XyIXL5RY26L0Fx1h4kgcTyF/LuuB10dnEcwbIIhKIlByIIBdBKuggtqNWDQodOpTXoBXt/Yyf2n6LE0jLlbTEJh4Mg/pP0WLidYoJzX6q9wWexA7rOQG5U9lVkFwdUHVMPka0AucBpzIH1U2HiCJn/Mb8VxmoxZ5+85x7BQy8kZwCR1zX+iD0XhvEbXkAPafI3UutxMR++7QX3XBOGsRLJWOBOhGl13fEIW1OHSnLmd4bnADcua24HqQgrh7RKaN2V7r9wQQreh4yp5SA1w17hebyJCCR8Nu60+AUssYjnLXOicXBxyG7A02zHoO/ZB27iSta2IkkZXMf8AG3+689VzrvPW67lj8DvsLTu5oIGm4I6c9lwqrJuboGHJASnJJQKyoJCCC7j0RukUQTIjIgOsn9x1+eizbjZW2Ju9xVcrOaB+j/FTH0xOygwK/wAMnFwCgrKfDnE7E3/XJXseCkR5bZQdbEWJO3PUrWYTSROANgD2Uqro2gH6lBgW0TYv7r/rRdq9nFaXwZHa2Hy6Li2KVIbL2G66DwHxbA0anLyIQarFOCYXEvjGV19ht6BW+BYU2JpB1vpr+R80qbGow5ljcPF78v1qnxUg6hAnHYv+He0NBFgLW0tcD6FeaatmVzh0JHwK9M1dSPCkJ5McfgCvNFQ+5J6kn4oI7ikhG4pKBeVBI+KCBQkSvFTASkC5veBCrphdTQkSR63CBkFTKOSxUJxuUuJyDbYRiWUam6sanEi4aLJUD9lOnxIMbyzckFHj4cHnqUxg0Ds7b3y5hfWxtf5JqfEMzrnfVPU1cGjQ22v3QdYwalY1mTxpHvLi8ZzexOmUAbAAAei0lFVPb7r9CFyKh4iAdmvqd/zC6RwvxGyoYGSWzDQHsdr/AK5oL7iKv8PD6mTn4ZaPN5DB/wCy4G8rsvtN9zDS0H78sTfMC7v/AJC4zKgZJ1ROciciIQC/dBJy+SCBV0YRAI0CwEaDEaCNUstZNNU77KZPdbvqfgoL2Fps4WI3B0QTaeryC+/bmq2rle9xJv8Agngnmt0QVwgJO6nQ4c0gEyG3PbRK+zE7BSsP4fnmNmMPmdAgl0nDjXC7ZC71sbei03DmC+G7L4h1Bsdx2/BSMB4OqYbZ2i3UG62dDgobZzgLjZBm/aFiT3UFLHKC15kc4gi1wxuW/ldy5u5aX2iY19oq3ZfuRARN9Pvn1df4BZdAhwREJ4hJyoG8qJO2QQOmFBtOrgUichoSdALnogoXMso1ZVBncnl+uS3kXCReLvOXT+W6q6j2XzyOJZPGb7ZmOb6EglBiaXEHMkbJfY7dua3UtBFVRh43I0cN/VUtf7PayL/Rd5PIPzARYG+opHZZY3CNx7Gx66EoIOI4c+A2eNOThsfyPZMRTW3XQ4nRzNIOVwO4Kz2J8Ki5MLrf0u1Ho7dBVQ1QutVgnEDWALHz4VMz7zD5j3h8khpLTqLfEIO7YNxcxzACRfRLxaudKyTwnZP2UrmOtfM6NoJt2sd1z3gDh91TI0kkMGp13XQuJTHAM2n7k00DOviOBmkt090AHseqDiUzCCQd76pppWn4lw3XxGDQ/eHQ9VmCbIFIEpBckl10B2QSLoINT9riaQHyMZ3cdvQarRYXxjhFONXyyP5kQvI9LgCy45Zx1PxShF1Qdkqva5Rj93TzPHfKz6m4Wfm9rcue8dLEGdDI4k/ALnxCDAg21X7UZpP+nhH/AHOVXPxtI7eKP4lZ0xpotQW7+IHbhjWnsSiPE0+1x9VUFvVKDOqC1/zNPzLSP7U/FxW/+OGGQdHAgKj8K+xv2TjaUlBtcP8AaFUMbkpoKWHqWscT5WJy/JTqOoqJpvGqXOcep08rAaAdgsJhoLHhbmmxQeH75A01QWGJxOkika02cWmx6OBuPmsnQTNc/wAGqZlm5O2Du+i0WE4q2ckN+63Qdz1TWP4M2dmmjx9xw3B/JBU1eDFurRcdt/gq1tOCbNcPI6aq0wLFXXME2krNNf4gOaRjmGEnxIrB/Tk5BB/wyTt8QgoP2ub/AEj8UEDNgQmB35I6Z3JKmbbUIDLdEzHoVKgFx3UeZligcDUpkF9E2X6A+mifopQXWF7kenxQG+i0UdkZBIOxV1A+4F/ghUU4INkFRNhbgdDcHUG+/wDupOHYVNIcrQ49gQXf+JNz6Kyw1wcPCfz2PQqQ3Dqi5DIzIWgu03LR/E3Y6dtUEzBvZxVS2cY5m66AtDT5nMdEjjbgGpoKbxppGva5zGjJezC4nR199gL2srXgrjCaORwfJIbbte4utYW5/rRdH4ijGL4ZNDFYSuDXNzcnRvDh8cpHqg4NwbW5JA3kdF0BxXLI43QTFr9HNcQR0INl0ummEkbXDogz3GNKTllhZ+0Yb3G5bbbun8Gr2zxA8wLOHMFW55g+8PmFQ4tSCnvUxac3jYFpNtuuqCw+yolA/wAzxfzIIMgBYZhy3T+a4sPMKNTv1LTsUhjyCL7g2QW9IMwB6/VM1rEvDZgS4HronMQaggRi1x1UmmGmbqbDTYc1HCTHI5jjbbodiguICVNYP1+CrKSpDtBoeh/DqrWkeDYIK6pBa6481t+C8Va57Mziwg+7INTG7YE9WnZw6ErK4lDoVW4ZWGKQa6IO58RcDx1gM0TWQVrbXI/dS6c7btcNnDUc72Wa4XxCWmqmRPBY7OGPB5W5Hr263upvD3GLoWNc+74RbXd0dzqe8Z5jkbEc1e8U4fHNPTVMbhZ7dHAXBy6jXrZ3yQcv9tuEtirXSxiwks5w6OtY+hFj8VD4Lrw5hYTqDcLae3WjBhiqBqRlY7uDpfzXHcLrDFJ5G3og6bUCzgVCxmnzwyMOuYAfj+AT9HP40YcDqLJisksR8fy+QQc6/wADk6ILfZgjQc9Zz7JVS2+vUa+iCCBylfZx7kK4n1CCCCuaEUun1QQQPtgDm32PUJ7Dalzi4O+8y5zcyByI5+aCCC3lkzMueioKuPcoIINHwjWuuWHUd+nSy13D+PPglFEBmiD2yxXNjFc++wdWEOdpyuUEEFz7cYstAbfzsG3f5Lz/AFZs8Ecw0/EIIINZwbXuzBh1B0WhxJup7aIIIIeTugggg//Z"/>
          <p:cNvSpPr>
            <a:spLocks noChangeAspect="1" noChangeArrowheads="1"/>
          </p:cNvSpPr>
          <p:nvPr/>
        </p:nvSpPr>
        <p:spPr bwMode="auto">
          <a:xfrm>
            <a:off x="3808689" y="10283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013" name="Group 41012"/>
          <p:cNvGrpSpPr/>
          <p:nvPr/>
        </p:nvGrpSpPr>
        <p:grpSpPr>
          <a:xfrm>
            <a:off x="5010341" y="5139767"/>
            <a:ext cx="1274708" cy="1651973"/>
            <a:chOff x="5010341" y="5139767"/>
            <a:chExt cx="1274708" cy="1651973"/>
          </a:xfrm>
        </p:grpSpPr>
        <p:sp>
          <p:nvSpPr>
            <p:cNvPr id="13" name="TextBox 12"/>
            <p:cNvSpPr txBox="1"/>
            <p:nvPr/>
          </p:nvSpPr>
          <p:spPr>
            <a:xfrm>
              <a:off x="5010341" y="6022299"/>
              <a:ext cx="12747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Rutherford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8" name="Picture 3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269" y="5139767"/>
              <a:ext cx="63839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1" name="Group 41010"/>
          <p:cNvGrpSpPr/>
          <p:nvPr/>
        </p:nvGrpSpPr>
        <p:grpSpPr>
          <a:xfrm>
            <a:off x="3333893" y="5139767"/>
            <a:ext cx="1437252" cy="1651973"/>
            <a:chOff x="3333893" y="5139767"/>
            <a:chExt cx="1437252" cy="1651973"/>
          </a:xfrm>
        </p:grpSpPr>
        <p:sp>
          <p:nvSpPr>
            <p:cNvPr id="10" name="TextBox 9"/>
            <p:cNvSpPr txBox="1"/>
            <p:nvPr/>
          </p:nvSpPr>
          <p:spPr>
            <a:xfrm>
              <a:off x="3333893" y="6022299"/>
              <a:ext cx="143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JJ Thomson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Picture 2" descr="J.J Thomson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0" t="-1" r="14963" b="44514"/>
            <a:stretch/>
          </p:blipFill>
          <p:spPr bwMode="auto">
            <a:xfrm>
              <a:off x="3684895" y="5139767"/>
              <a:ext cx="79986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6" name="Group 40995"/>
          <p:cNvGrpSpPr/>
          <p:nvPr/>
        </p:nvGrpSpPr>
        <p:grpSpPr>
          <a:xfrm>
            <a:off x="1325217" y="3238403"/>
            <a:ext cx="792186" cy="1649356"/>
            <a:chOff x="1325217" y="3238403"/>
            <a:chExt cx="792186" cy="1649356"/>
          </a:xfrm>
        </p:grpSpPr>
        <p:sp>
          <p:nvSpPr>
            <p:cNvPr id="17" name="TextBox 16"/>
            <p:cNvSpPr txBox="1"/>
            <p:nvPr/>
          </p:nvSpPr>
          <p:spPr>
            <a:xfrm>
              <a:off x="1325217" y="4118318"/>
              <a:ext cx="7233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Tesla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0" name="Picture 40" descr="http://upload.wikimedia.org/wikipedia/commons/7/79/Tesla_circa_1890.jpe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5" t="3215" r="21296" b="40793"/>
            <a:stretch/>
          </p:blipFill>
          <p:spPr bwMode="auto">
            <a:xfrm>
              <a:off x="1358395" y="3238403"/>
              <a:ext cx="75900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7" name="Group 40996"/>
          <p:cNvGrpSpPr/>
          <p:nvPr/>
        </p:nvGrpSpPr>
        <p:grpSpPr>
          <a:xfrm>
            <a:off x="2346563" y="3238403"/>
            <a:ext cx="1120820" cy="1680134"/>
            <a:chOff x="2024591" y="3238403"/>
            <a:chExt cx="1120820" cy="1680134"/>
          </a:xfrm>
        </p:grpSpPr>
        <p:sp>
          <p:nvSpPr>
            <p:cNvPr id="14" name="TextBox 13"/>
            <p:cNvSpPr txBox="1"/>
            <p:nvPr/>
          </p:nvSpPr>
          <p:spPr>
            <a:xfrm>
              <a:off x="2024591" y="4087540"/>
              <a:ext cx="112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Compton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2" name="Picture 42" descr="http://www.hilliontchernobyl.com/Images/Arthur_Compton_m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9" b="15958"/>
            <a:stretch/>
          </p:blipFill>
          <p:spPr bwMode="auto">
            <a:xfrm>
              <a:off x="2213907" y="3238403"/>
              <a:ext cx="74892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185365" y="3238403"/>
            <a:ext cx="889987" cy="1649356"/>
            <a:chOff x="185365" y="3238403"/>
            <a:chExt cx="889987" cy="1649356"/>
          </a:xfrm>
        </p:grpSpPr>
        <p:sp>
          <p:nvSpPr>
            <p:cNvPr id="18" name="TextBox 17"/>
            <p:cNvSpPr txBox="1"/>
            <p:nvPr/>
          </p:nvSpPr>
          <p:spPr>
            <a:xfrm>
              <a:off x="185365" y="4118318"/>
              <a:ext cx="88998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Edison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4" name="Picture 44" descr="File:Thomas Edison2.jp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0" t="3578" r="30108" b="68318"/>
            <a:stretch/>
          </p:blipFill>
          <p:spPr bwMode="auto">
            <a:xfrm>
              <a:off x="273647" y="3238403"/>
              <a:ext cx="80051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79094" y="1358348"/>
            <a:ext cx="769925" cy="1690561"/>
            <a:chOff x="379094" y="1358348"/>
            <a:chExt cx="769925" cy="1690561"/>
          </a:xfrm>
        </p:grpSpPr>
        <p:sp>
          <p:nvSpPr>
            <p:cNvPr id="16" name="TextBox 15"/>
            <p:cNvSpPr txBox="1"/>
            <p:nvPr/>
          </p:nvSpPr>
          <p:spPr>
            <a:xfrm>
              <a:off x="379094" y="2217912"/>
              <a:ext cx="7360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Curie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6" name="Picture 46" descr="http://www.nobelprize.org/nobel_prizes/chemistry/laureates/1911/marie-curie_postcard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4991" r="11503" b="27488"/>
            <a:stretch/>
          </p:blipFill>
          <p:spPr bwMode="auto">
            <a:xfrm>
              <a:off x="410816" y="1358348"/>
              <a:ext cx="738203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9" name="Group 41008"/>
          <p:cNvGrpSpPr/>
          <p:nvPr/>
        </p:nvGrpSpPr>
        <p:grpSpPr>
          <a:xfrm>
            <a:off x="2012348" y="5139767"/>
            <a:ext cx="1082349" cy="1651973"/>
            <a:chOff x="2012348" y="5139767"/>
            <a:chExt cx="1082349" cy="1651973"/>
          </a:xfrm>
        </p:grpSpPr>
        <p:pic>
          <p:nvPicPr>
            <p:cNvPr id="41008" name="Picture 48" descr="John William Strutt.jp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6" t="7851" r="42387" b="55956"/>
            <a:stretch/>
          </p:blipFill>
          <p:spPr bwMode="auto">
            <a:xfrm>
              <a:off x="2128978" y="5139767"/>
              <a:ext cx="82592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012348" y="6022299"/>
              <a:ext cx="10823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Rayleigh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014" name="Group 41013"/>
          <p:cNvGrpSpPr/>
          <p:nvPr/>
        </p:nvGrpSpPr>
        <p:grpSpPr>
          <a:xfrm>
            <a:off x="6460125" y="5139767"/>
            <a:ext cx="1201996" cy="1651973"/>
            <a:chOff x="6460125" y="5139767"/>
            <a:chExt cx="1201996" cy="1651973"/>
          </a:xfrm>
        </p:grpSpPr>
        <p:sp>
          <p:nvSpPr>
            <p:cNvPr id="62" name="TextBox 61"/>
            <p:cNvSpPr txBox="1"/>
            <p:nvPr/>
          </p:nvSpPr>
          <p:spPr>
            <a:xfrm>
              <a:off x="6460125" y="6022299"/>
              <a:ext cx="12019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WL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0" name="Picture 50" descr="Wl-bragg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t="4909" r="9503" b="18144"/>
            <a:stretch/>
          </p:blipFill>
          <p:spPr bwMode="auto">
            <a:xfrm>
              <a:off x="6702400" y="5139767"/>
              <a:ext cx="73380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15" name="Group 41014"/>
          <p:cNvGrpSpPr/>
          <p:nvPr/>
        </p:nvGrpSpPr>
        <p:grpSpPr>
          <a:xfrm>
            <a:off x="7837199" y="5139767"/>
            <a:ext cx="1249060" cy="1651973"/>
            <a:chOff x="7837199" y="5139767"/>
            <a:chExt cx="1249060" cy="1651973"/>
          </a:xfrm>
        </p:grpSpPr>
        <p:sp>
          <p:nvSpPr>
            <p:cNvPr id="61" name="TextBox 60"/>
            <p:cNvSpPr txBox="1"/>
            <p:nvPr/>
          </p:nvSpPr>
          <p:spPr>
            <a:xfrm>
              <a:off x="7837199" y="6022299"/>
              <a:ext cx="12490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2" name="Picture 52" descr="William Henry Bragg 2.jpg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0" r="15061" b="35294"/>
            <a:stretch/>
          </p:blipFill>
          <p:spPr bwMode="auto">
            <a:xfrm>
              <a:off x="8152942" y="5139767"/>
              <a:ext cx="72363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4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0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Darwin’s Formula</a:t>
            </a:r>
          </a:p>
        </p:txBody>
      </p:sp>
      <p:sp>
        <p:nvSpPr>
          <p:cNvPr id="42393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I(hkl)</a:t>
            </a:r>
            <a:r>
              <a:rPr lang="en-US" altLang="en-US">
                <a:solidFill>
                  <a:srgbClr val="000000"/>
                </a:solidFill>
              </a:rPr>
              <a:t>	- photons/spot (fully-recorded)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I</a:t>
            </a:r>
            <a:r>
              <a:rPr lang="en-US" altLang="en-US" b="1" baseline="-25000">
                <a:solidFill>
                  <a:srgbClr val="000000"/>
                </a:solidFill>
              </a:rPr>
              <a:t>beam</a:t>
            </a:r>
            <a:r>
              <a:rPr lang="en-US" altLang="en-US">
                <a:solidFill>
                  <a:srgbClr val="000000"/>
                </a:solidFill>
              </a:rPr>
              <a:t>	- incident (photons/s/m</a:t>
            </a:r>
            <a:r>
              <a:rPr lang="en-US" altLang="en-US" baseline="30000">
                <a:solidFill>
                  <a:srgbClr val="000000"/>
                </a:solidFill>
              </a:rPr>
              <a:t>2</a:t>
            </a:r>
            <a:r>
              <a:rPr lang="en-US" altLang="en-US">
                <a:solidFill>
                  <a:srgbClr val="000000"/>
                </a:solidFill>
              </a:rPr>
              <a:t> )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r</a:t>
            </a:r>
            <a:r>
              <a:rPr lang="en-US" altLang="en-US" b="1" baseline="-25000">
                <a:solidFill>
                  <a:srgbClr val="000000"/>
                </a:solidFill>
              </a:rPr>
              <a:t>e</a:t>
            </a:r>
            <a:r>
              <a:rPr lang="en-US" altLang="en-US">
                <a:solidFill>
                  <a:srgbClr val="000000"/>
                </a:solidFill>
              </a:rPr>
              <a:t>	- classical electron radius 		   (2.818x10</a:t>
            </a:r>
            <a:r>
              <a:rPr lang="en-US" altLang="en-US" baseline="30000">
                <a:solidFill>
                  <a:srgbClr val="000000"/>
                </a:solidFill>
              </a:rPr>
              <a:t>-15</a:t>
            </a:r>
            <a:r>
              <a:rPr lang="en-US" altLang="en-US">
                <a:solidFill>
                  <a:srgbClr val="000000"/>
                </a:solidFill>
              </a:rPr>
              <a:t> m)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V</a:t>
            </a:r>
            <a:r>
              <a:rPr lang="en-US" altLang="en-US" b="1" baseline="-25000">
                <a:solidFill>
                  <a:srgbClr val="CC3300"/>
                </a:solidFill>
              </a:rPr>
              <a:t>xtal</a:t>
            </a:r>
            <a:r>
              <a:rPr lang="en-US" altLang="en-US">
                <a:solidFill>
                  <a:srgbClr val="CC3300"/>
                </a:solidFill>
              </a:rPr>
              <a:t>	- volume of crystal (in m</a:t>
            </a:r>
            <a:r>
              <a:rPr lang="en-US" altLang="en-US" baseline="30000">
                <a:solidFill>
                  <a:srgbClr val="CC3300"/>
                </a:solidFill>
              </a:rPr>
              <a:t>3</a:t>
            </a:r>
            <a:r>
              <a:rPr lang="en-US" altLang="en-US">
                <a:solidFill>
                  <a:srgbClr val="CC3300"/>
                </a:solidFill>
              </a:rPr>
              <a:t>)</a:t>
            </a:r>
            <a:endParaRPr lang="en-US" altLang="en-US" baseline="30000">
              <a:solidFill>
                <a:srgbClr val="CC33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V</a:t>
            </a:r>
            <a:r>
              <a:rPr lang="en-US" altLang="en-US" b="1" baseline="-25000">
                <a:solidFill>
                  <a:srgbClr val="000000"/>
                </a:solidFill>
              </a:rPr>
              <a:t>cell</a:t>
            </a:r>
            <a:r>
              <a:rPr lang="en-US" altLang="en-US">
                <a:solidFill>
                  <a:srgbClr val="000000"/>
                </a:solidFill>
              </a:rPr>
              <a:t>	- volume of unit cell (in m</a:t>
            </a:r>
            <a:r>
              <a:rPr lang="en-US" altLang="en-US" baseline="30000">
                <a:solidFill>
                  <a:srgbClr val="000000"/>
                </a:solidFill>
              </a:rPr>
              <a:t>3</a:t>
            </a:r>
            <a:r>
              <a:rPr lang="en-US" altLang="en-US">
                <a:solidFill>
                  <a:srgbClr val="000000"/>
                </a:solidFill>
              </a:rPr>
              <a:t>)</a:t>
            </a:r>
            <a:endParaRPr lang="en-US" altLang="en-US" baseline="3000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>
                <a:solidFill>
                  <a:srgbClr val="000000"/>
                </a:solidFill>
              </a:rPr>
              <a:t>	- x-ray wavelength (in meters!)</a:t>
            </a:r>
          </a:p>
          <a:p>
            <a:pPr>
              <a:spcBef>
                <a:spcPct val="50000"/>
              </a:spcBef>
            </a:pPr>
            <a:endParaRPr lang="en-US" altLang="en-US" baseline="30000">
              <a:solidFill>
                <a:srgbClr val="000000"/>
              </a:solidFill>
            </a:endParaRPr>
          </a:p>
        </p:txBody>
      </p:sp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b="1" dirty="0">
                <a:solidFill>
                  <a:srgbClr val="000000"/>
                </a:solidFill>
              </a:rPr>
              <a:t>ω</a:t>
            </a:r>
            <a:r>
              <a:rPr lang="en-US" altLang="en-US" dirty="0">
                <a:solidFill>
                  <a:srgbClr val="000000"/>
                </a:solidFill>
              </a:rPr>
              <a:t>	- rotation speed (radians/s)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L</a:t>
            </a:r>
            <a:r>
              <a:rPr lang="en-US" altLang="en-US" dirty="0">
                <a:solidFill>
                  <a:srgbClr val="000000"/>
                </a:solidFill>
              </a:rPr>
              <a:t>	- Lorentz factor (speed/speed)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P</a:t>
            </a:r>
            <a:r>
              <a:rPr lang="en-US" altLang="en-US" dirty="0">
                <a:solidFill>
                  <a:srgbClr val="000000"/>
                </a:solidFill>
              </a:rPr>
              <a:t>	- polarization factor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</a:rPr>
              <a:t>      (1+cos</a:t>
            </a:r>
            <a:r>
              <a:rPr lang="en-US" altLang="en-US" baseline="30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(2</a:t>
            </a:r>
            <a:r>
              <a:rPr lang="el-GR" altLang="en-US" dirty="0">
                <a:solidFill>
                  <a:srgbClr val="000000"/>
                </a:solidFill>
              </a:rPr>
              <a:t>θ</a:t>
            </a:r>
            <a:r>
              <a:rPr lang="en-US" altLang="en-US" dirty="0">
                <a:solidFill>
                  <a:srgbClr val="000000"/>
                </a:solidFill>
              </a:rPr>
              <a:t>) -</a:t>
            </a:r>
            <a:r>
              <a:rPr lang="en-US" altLang="en-US" dirty="0" err="1">
                <a:solidFill>
                  <a:srgbClr val="000000"/>
                </a:solidFill>
              </a:rPr>
              <a:t>Pfac∙cos</a:t>
            </a:r>
            <a:r>
              <a:rPr lang="en-US" altLang="en-US" dirty="0">
                <a:solidFill>
                  <a:srgbClr val="000000"/>
                </a:solidFill>
              </a:rPr>
              <a:t>(2</a:t>
            </a:r>
            <a:r>
              <a:rPr lang="el-GR" altLang="en-US" dirty="0">
                <a:solidFill>
                  <a:srgbClr val="000000"/>
                </a:solidFill>
              </a:rPr>
              <a:t>Φ</a:t>
            </a:r>
            <a:r>
              <a:rPr lang="en-US" altLang="en-US" dirty="0">
                <a:solidFill>
                  <a:srgbClr val="000000"/>
                </a:solidFill>
              </a:rPr>
              <a:t>)sin</a:t>
            </a:r>
            <a:r>
              <a:rPr lang="en-US" altLang="en-US" baseline="30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(2</a:t>
            </a:r>
            <a:r>
              <a:rPr lang="el-GR" altLang="en-US" dirty="0">
                <a:solidFill>
                  <a:srgbClr val="000000"/>
                </a:solidFill>
              </a:rPr>
              <a:t>θ</a:t>
            </a:r>
            <a:r>
              <a:rPr lang="en-US" altLang="en-US" dirty="0">
                <a:solidFill>
                  <a:srgbClr val="000000"/>
                </a:solidFill>
              </a:rPr>
              <a:t>))/2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A</a:t>
            </a:r>
            <a:r>
              <a:rPr lang="en-US" altLang="en-US" dirty="0">
                <a:solidFill>
                  <a:srgbClr val="000000"/>
                </a:solidFill>
              </a:rPr>
              <a:t>	- attenuation factor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</a:rPr>
              <a:t>	  </a:t>
            </a:r>
            <a:r>
              <a:rPr lang="en-US" altLang="en-US" dirty="0" err="1">
                <a:solidFill>
                  <a:srgbClr val="000000"/>
                </a:solidFill>
              </a:rPr>
              <a:t>exp</a:t>
            </a:r>
            <a:r>
              <a:rPr lang="en-US" altLang="en-US" dirty="0">
                <a:solidFill>
                  <a:srgbClr val="000000"/>
                </a:solidFill>
              </a:rPr>
              <a:t>(-</a:t>
            </a:r>
            <a:r>
              <a:rPr lang="el-GR" altLang="en-US" dirty="0">
                <a:solidFill>
                  <a:srgbClr val="000000"/>
                </a:solidFill>
              </a:rPr>
              <a:t>μ</a:t>
            </a:r>
            <a:r>
              <a:rPr lang="en-US" altLang="en-US" baseline="-25000" dirty="0" err="1">
                <a:solidFill>
                  <a:srgbClr val="000000"/>
                </a:solidFill>
              </a:rPr>
              <a:t>xtal</a:t>
            </a:r>
            <a:r>
              <a:rPr lang="en-US" altLang="en-US" dirty="0" err="1">
                <a:solidFill>
                  <a:srgbClr val="000000"/>
                </a:solidFill>
              </a:rPr>
              <a:t>∙l</a:t>
            </a:r>
            <a:r>
              <a:rPr lang="en-US" altLang="en-US" baseline="-25000" dirty="0" err="1">
                <a:solidFill>
                  <a:srgbClr val="000000"/>
                </a:solidFill>
              </a:rPr>
              <a:t>path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F(</a:t>
            </a:r>
            <a:r>
              <a:rPr lang="en-US" altLang="en-US" b="1" dirty="0" err="1">
                <a:solidFill>
                  <a:srgbClr val="000000"/>
                </a:solidFill>
              </a:rPr>
              <a:t>hkl</a:t>
            </a:r>
            <a:r>
              <a:rPr lang="en-US" altLang="en-US" b="1" dirty="0">
                <a:solidFill>
                  <a:srgbClr val="000000"/>
                </a:solidFill>
              </a:rPr>
              <a:t>)</a:t>
            </a:r>
            <a:r>
              <a:rPr lang="en-US" altLang="en-US" dirty="0">
                <a:solidFill>
                  <a:srgbClr val="000000"/>
                </a:solidFill>
              </a:rPr>
              <a:t>	- structure amplitude (electrons)</a:t>
            </a:r>
          </a:p>
          <a:p>
            <a:pPr algn="r"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</a:rPr>
              <a:t>C. G. Darwin (1914)</a:t>
            </a:r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5819775" y="181610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00"/>
                </a:solidFill>
              </a:rPr>
              <a:t>P A | F(hkl) |</a:t>
            </a:r>
            <a:r>
              <a:rPr lang="en-US" altLang="en-US" sz="3600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2394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323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600">
                <a:solidFill>
                  <a:srgbClr val="000000"/>
                </a:solidFill>
              </a:rPr>
              <a:t>I(hkl) = I</a:t>
            </a:r>
            <a:r>
              <a:rPr lang="en-US" altLang="en-US" sz="3600" baseline="-25000">
                <a:solidFill>
                  <a:srgbClr val="000000"/>
                </a:solidFill>
              </a:rPr>
              <a:t>beam</a:t>
            </a:r>
            <a:r>
              <a:rPr lang="en-US" altLang="en-US" sz="3600">
                <a:solidFill>
                  <a:srgbClr val="000000"/>
                </a:solidFill>
              </a:rPr>
              <a:t> r</a:t>
            </a:r>
            <a:r>
              <a:rPr lang="en-US" altLang="en-US" sz="3600" baseline="-25000">
                <a:solidFill>
                  <a:srgbClr val="000000"/>
                </a:solidFill>
              </a:rPr>
              <a:t>e</a:t>
            </a:r>
            <a:r>
              <a:rPr lang="en-US" altLang="en-US" sz="3600" baseline="30000">
                <a:solidFill>
                  <a:srgbClr val="000000"/>
                </a:solidFill>
              </a:rPr>
              <a:t>2</a:t>
            </a:r>
            <a:endParaRPr lang="el-GR" altLang="en-US" sz="3600" baseline="-25000">
              <a:solidFill>
                <a:srgbClr val="000000"/>
              </a:solidFill>
            </a:endParaRPr>
          </a:p>
        </p:txBody>
      </p:sp>
      <p:grpSp>
        <p:nvGrpSpPr>
          <p:cNvPr id="423943" name="Group 7"/>
          <p:cNvGrpSpPr>
            <a:grpSpLocks/>
          </p:cNvGrpSpPr>
          <p:nvPr/>
        </p:nvGrpSpPr>
        <p:grpSpPr bwMode="auto">
          <a:xfrm>
            <a:off x="3589338" y="1484313"/>
            <a:ext cx="963612" cy="1304925"/>
            <a:chOff x="2149" y="908"/>
            <a:chExt cx="607" cy="822"/>
          </a:xfrm>
        </p:grpSpPr>
        <p:sp>
          <p:nvSpPr>
            <p:cNvPr id="423948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CC3300"/>
                  </a:solidFill>
                </a:rPr>
                <a:t>V</a:t>
              </a:r>
              <a:r>
                <a:rPr lang="en-US" altLang="en-US" sz="3600" baseline="-25000">
                  <a:solidFill>
                    <a:srgbClr val="CC3300"/>
                  </a:solidFill>
                </a:rPr>
                <a:t>xtal</a:t>
              </a:r>
              <a:endParaRPr lang="el-GR" altLang="en-US" sz="3600" baseline="-25000">
                <a:solidFill>
                  <a:srgbClr val="CC3300"/>
                </a:solidFill>
              </a:endParaRPr>
            </a:p>
          </p:txBody>
        </p:sp>
        <p:sp>
          <p:nvSpPr>
            <p:cNvPr id="423949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000000"/>
                  </a:solidFill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</a:endParaRPr>
            </a:p>
          </p:txBody>
        </p:sp>
        <p:sp>
          <p:nvSpPr>
            <p:cNvPr id="423950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944" name="Group 11"/>
          <p:cNvGrpSpPr>
            <a:grpSpLocks/>
          </p:cNvGrpSpPr>
          <p:nvPr/>
        </p:nvGrpSpPr>
        <p:grpSpPr bwMode="auto">
          <a:xfrm>
            <a:off x="4562475" y="1484313"/>
            <a:ext cx="1304925" cy="1304925"/>
            <a:chOff x="2874" y="962"/>
            <a:chExt cx="822" cy="822"/>
          </a:xfrm>
        </p:grpSpPr>
        <p:sp>
          <p:nvSpPr>
            <p:cNvPr id="423945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l-GR" altLang="en-US" sz="3600">
                  <a:solidFill>
                    <a:srgbClr val="000000"/>
                  </a:solidFill>
                </a:rPr>
                <a:t>λ</a:t>
              </a:r>
              <a:r>
                <a:rPr lang="en-US" altLang="en-US" sz="3600" baseline="48000">
                  <a:solidFill>
                    <a:srgbClr val="000000"/>
                  </a:solidFill>
                </a:rPr>
                <a:t>3 </a:t>
              </a:r>
              <a:r>
                <a:rPr lang="en-US" altLang="en-US" sz="3600">
                  <a:solidFill>
                    <a:srgbClr val="000000"/>
                  </a:solidFill>
                </a:rPr>
                <a:t>L</a:t>
              </a:r>
              <a:endParaRPr lang="el-GR" altLang="en-US" sz="3600" baseline="-25000">
                <a:solidFill>
                  <a:srgbClr val="000000"/>
                </a:solidFill>
              </a:endParaRPr>
            </a:p>
          </p:txBody>
        </p:sp>
        <p:sp>
          <p:nvSpPr>
            <p:cNvPr id="423946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l-GR" altLang="en-US" sz="3600">
                  <a:solidFill>
                    <a:srgbClr val="000000"/>
                  </a:solidFill>
                </a:rPr>
                <a:t>ω</a:t>
              </a:r>
              <a:r>
                <a:rPr lang="en-US" altLang="en-US" sz="3600">
                  <a:solidFill>
                    <a:srgbClr val="000000"/>
                  </a:solidFill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</a:endParaRPr>
            </a:p>
          </p:txBody>
        </p:sp>
        <p:sp>
          <p:nvSpPr>
            <p:cNvPr id="423947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99" y="173230"/>
            <a:ext cx="1166920" cy="156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4" descr="Henry Mosele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9" t="11011" r="27808" b="55867"/>
          <a:stretch/>
        </p:blipFill>
        <p:spPr bwMode="auto">
          <a:xfrm>
            <a:off x="309093" y="186110"/>
            <a:ext cx="1163132" cy="154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02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Periodic Table ca 1914</a:t>
            </a:r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"/>
          <a:stretch>
            <a:fillRect/>
          </a:stretch>
        </p:blipFill>
        <p:spPr bwMode="auto">
          <a:xfrm>
            <a:off x="152400" y="1481138"/>
            <a:ext cx="8882063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48050" y="3595688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4788" y="4643438"/>
            <a:ext cx="433387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7200" y="4122738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48050" y="6111875"/>
            <a:ext cx="4791075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57575" y="5576888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48050" y="4119563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57400" y="4119563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90675" y="4645025"/>
            <a:ext cx="5715000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1" t="31187" r="47505" b="59116"/>
          <a:stretch>
            <a:fillRect/>
          </a:stretch>
        </p:blipFill>
        <p:spPr bwMode="auto">
          <a:xfrm>
            <a:off x="4837113" y="3076575"/>
            <a:ext cx="444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6" t="31232" r="42493" b="59209"/>
          <a:stretch>
            <a:fillRect/>
          </a:stretch>
        </p:blipFill>
        <p:spPr bwMode="auto">
          <a:xfrm>
            <a:off x="4373563" y="3076575"/>
            <a:ext cx="4238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31140" r="94556" b="59254"/>
          <a:stretch>
            <a:fillRect/>
          </a:stretch>
        </p:blipFill>
        <p:spPr bwMode="auto">
          <a:xfrm>
            <a:off x="8543925" y="2552700"/>
            <a:ext cx="43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1" t="21104" r="677" b="69406"/>
          <a:stretch>
            <a:fillRect/>
          </a:stretch>
        </p:blipFill>
        <p:spPr bwMode="auto">
          <a:xfrm>
            <a:off x="209550" y="3076575"/>
            <a:ext cx="4238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3" t="41235" r="11096" b="49203"/>
          <a:stretch>
            <a:fillRect/>
          </a:stretch>
        </p:blipFill>
        <p:spPr bwMode="auto">
          <a:xfrm>
            <a:off x="8086725" y="3605213"/>
            <a:ext cx="427038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1" t="41235" r="5827" b="49159"/>
          <a:stretch>
            <a:fillRect/>
          </a:stretch>
        </p:blipFill>
        <p:spPr bwMode="auto">
          <a:xfrm>
            <a:off x="7632700" y="3602038"/>
            <a:ext cx="4238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9700" y="1136650"/>
            <a:ext cx="3206750" cy="3832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algn="ctr">
              <a:defRPr/>
            </a:pPr>
            <a:r>
              <a:rPr lang="en-US" sz="11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39.948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19625" y="1136650"/>
            <a:ext cx="3208338" cy="3832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potassium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algn="ctr">
              <a:defRPr/>
            </a:pPr>
            <a:r>
              <a:rPr lang="en-US" sz="1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39.098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71713" y="49371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Chadwick, J. (1932)."Possible existence of a neutron", </a:t>
            </a:r>
            <a:r>
              <a:rPr lang="en-US" altLang="en-US" i="1"/>
              <a:t>Nature</a:t>
            </a:r>
            <a:r>
              <a:rPr lang="en-US" altLang="en-US"/>
              <a:t> </a:t>
            </a:r>
            <a:r>
              <a:rPr lang="en-US" altLang="en-US" b="1"/>
              <a:t>129</a:t>
            </a:r>
            <a:r>
              <a:rPr lang="en-US" altLang="en-US"/>
              <a:t>, 312. </a:t>
            </a:r>
          </a:p>
        </p:txBody>
      </p:sp>
      <p:pic>
        <p:nvPicPr>
          <p:cNvPr id="25" name="Picture 34" descr="Henry Mosele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9" t="11011" r="27808" b="55867"/>
          <a:stretch/>
        </p:blipFill>
        <p:spPr bwMode="auto">
          <a:xfrm>
            <a:off x="227786" y="108837"/>
            <a:ext cx="985357" cy="13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085893" y="6219354"/>
            <a:ext cx="2267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 sin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4971E-6 C 0.0776 0.00624 0.31354 0.04856 0.46562 0.037 C 0.61753 0.02544 0.81979 -0.04763 0.91302 -0.06982 " pathEditMode="relative" rAng="0" ptsTypes="as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42" y="-10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69942E-6 C -0.07726 -3.69942E-6 -0.31198 -0.01271 -0.46389 -3.69942E-6 C -0.6158 0.01272 -0.81823 0.06058 -0.91146 0.07654 " pathEditMode="relative" rAng="0" ptsTypes="as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3" y="3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46821E-7 L -0.01319 0.03006 C -0.01597 0.03676 -0.01996 0.04093 -0.02413 0.04093 C -0.02899 0.04093 -0.03298 0.03676 -0.03576 0.03006 L -0.04843 -3.46821E-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20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71676E-6 L 0.01372 -0.04231 C 0.01667 -0.05179 0.02101 -0.05711 0.02552 -0.05711 C 0.03056 -0.05711 0.03472 -0.05179 0.03768 -0.04231 L 0.05156 2.71676E-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-28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09249E-7 L 0.01372 0.04 C 0.01667 0.04902 0.02101 0.0541 0.02552 0.0541 C 0.03056 0.0541 0.03472 0.04902 0.03767 0.04 L 0.05156 8.09249E-7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27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46 L -0.01389 -0.03838 C -0.01667 -0.0467 -0.02083 -0.05133 -0.02517 -0.05133 C -0.03021 -0.05133 -0.0342 -0.0467 -0.03698 -0.03838 L -0.05035 -0.00046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2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9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0913" y="3103808"/>
            <a:ext cx="3361386" cy="2524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be 73"/>
          <p:cNvSpPr/>
          <p:nvPr/>
        </p:nvSpPr>
        <p:spPr>
          <a:xfrm>
            <a:off x="2900361" y="3819524"/>
            <a:ext cx="176213" cy="1234962"/>
          </a:xfrm>
          <a:prstGeom prst="cub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ube 72"/>
          <p:cNvSpPr/>
          <p:nvPr/>
        </p:nvSpPr>
        <p:spPr>
          <a:xfrm>
            <a:off x="2847438" y="3668333"/>
            <a:ext cx="257577" cy="1390918"/>
          </a:xfrm>
          <a:prstGeom prst="cub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/>
          <p:cNvSpPr/>
          <p:nvPr/>
        </p:nvSpPr>
        <p:spPr>
          <a:xfrm>
            <a:off x="2847437" y="3668333"/>
            <a:ext cx="257577" cy="1390918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/>
          <p:cNvSpPr/>
          <p:nvPr/>
        </p:nvSpPr>
        <p:spPr>
          <a:xfrm>
            <a:off x="1051775" y="1502534"/>
            <a:ext cx="656822" cy="1893194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212"/>
            <a:ext cx="8229600" cy="1143000"/>
          </a:xfrm>
        </p:spPr>
        <p:txBody>
          <a:bodyPr/>
          <a:lstStyle/>
          <a:p>
            <a:r>
              <a:rPr lang="en-US" dirty="0" smtClean="0"/>
              <a:t>How do you weigh an atom?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1056068" y="2021983"/>
            <a:ext cx="656822" cy="1378038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43"/>
          <p:cNvSpPr/>
          <p:nvPr/>
        </p:nvSpPr>
        <p:spPr>
          <a:xfrm>
            <a:off x="2646609" y="1500387"/>
            <a:ext cx="656822" cy="1893194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44"/>
          <p:cNvSpPr/>
          <p:nvPr/>
        </p:nvSpPr>
        <p:spPr>
          <a:xfrm>
            <a:off x="2650902" y="2356833"/>
            <a:ext cx="656822" cy="1041041"/>
          </a:xfrm>
          <a:prstGeom prst="can">
            <a:avLst>
              <a:gd name="adj" fmla="val 38954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236371" y="3657601"/>
            <a:ext cx="257577" cy="1390918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090331" y="5022761"/>
            <a:ext cx="571044" cy="1146219"/>
          </a:xfrm>
          <a:custGeom>
            <a:avLst/>
            <a:gdLst>
              <a:gd name="connsiteX0" fmla="*/ 249072 w 571044"/>
              <a:gd name="connsiteY0" fmla="*/ 0 h 1146219"/>
              <a:gd name="connsiteX1" fmla="*/ 146041 w 571044"/>
              <a:gd name="connsiteY1" fmla="*/ 360608 h 1146219"/>
              <a:gd name="connsiteX2" fmla="*/ 300587 w 571044"/>
              <a:gd name="connsiteY2" fmla="*/ 734095 h 1146219"/>
              <a:gd name="connsiteX3" fmla="*/ 4373 w 571044"/>
              <a:gd name="connsiteY3" fmla="*/ 1043188 h 1146219"/>
              <a:gd name="connsiteX4" fmla="*/ 571044 w 571044"/>
              <a:gd name="connsiteY4" fmla="*/ 1146219 h 114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044" h="1146219">
                <a:moveTo>
                  <a:pt x="249072" y="0"/>
                </a:moveTo>
                <a:cubicBezTo>
                  <a:pt x="193263" y="119129"/>
                  <a:pt x="137455" y="238259"/>
                  <a:pt x="146041" y="360608"/>
                </a:cubicBezTo>
                <a:cubicBezTo>
                  <a:pt x="154627" y="482957"/>
                  <a:pt x="324198" y="620332"/>
                  <a:pt x="300587" y="734095"/>
                </a:cubicBezTo>
                <a:cubicBezTo>
                  <a:pt x="276976" y="847858"/>
                  <a:pt x="-40703" y="974501"/>
                  <a:pt x="4373" y="1043188"/>
                </a:cubicBezTo>
                <a:cubicBezTo>
                  <a:pt x="49449" y="1111875"/>
                  <a:pt x="310246" y="1129047"/>
                  <a:pt x="571044" y="11462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flipH="1">
            <a:off x="2646530" y="5046373"/>
            <a:ext cx="1343516" cy="1258807"/>
          </a:xfrm>
          <a:custGeom>
            <a:avLst/>
            <a:gdLst>
              <a:gd name="connsiteX0" fmla="*/ 249072 w 571044"/>
              <a:gd name="connsiteY0" fmla="*/ 0 h 1146219"/>
              <a:gd name="connsiteX1" fmla="*/ 146041 w 571044"/>
              <a:gd name="connsiteY1" fmla="*/ 360608 h 1146219"/>
              <a:gd name="connsiteX2" fmla="*/ 300587 w 571044"/>
              <a:gd name="connsiteY2" fmla="*/ 734095 h 1146219"/>
              <a:gd name="connsiteX3" fmla="*/ 4373 w 571044"/>
              <a:gd name="connsiteY3" fmla="*/ 1043188 h 1146219"/>
              <a:gd name="connsiteX4" fmla="*/ 571044 w 571044"/>
              <a:gd name="connsiteY4" fmla="*/ 1146219 h 1146219"/>
              <a:gd name="connsiteX0" fmla="*/ 254366 w 576338"/>
              <a:gd name="connsiteY0" fmla="*/ 0 h 1146219"/>
              <a:gd name="connsiteX1" fmla="*/ 151335 w 576338"/>
              <a:gd name="connsiteY1" fmla="*/ 360608 h 1146219"/>
              <a:gd name="connsiteX2" fmla="*/ 305881 w 576338"/>
              <a:gd name="connsiteY2" fmla="*/ 734095 h 1146219"/>
              <a:gd name="connsiteX3" fmla="*/ 9667 w 576338"/>
              <a:gd name="connsiteY3" fmla="*/ 1043188 h 1146219"/>
              <a:gd name="connsiteX4" fmla="*/ 119059 w 576338"/>
              <a:gd name="connsiteY4" fmla="*/ 1109729 h 1146219"/>
              <a:gd name="connsiteX5" fmla="*/ 576338 w 576338"/>
              <a:gd name="connsiteY5" fmla="*/ 1146219 h 1146219"/>
              <a:gd name="connsiteX0" fmla="*/ 478938 w 800910"/>
              <a:gd name="connsiteY0" fmla="*/ 0 h 1236006"/>
              <a:gd name="connsiteX1" fmla="*/ 375907 w 800910"/>
              <a:gd name="connsiteY1" fmla="*/ 360608 h 1236006"/>
              <a:gd name="connsiteX2" fmla="*/ 530453 w 800910"/>
              <a:gd name="connsiteY2" fmla="*/ 734095 h 1236006"/>
              <a:gd name="connsiteX3" fmla="*/ 2419 w 800910"/>
              <a:gd name="connsiteY3" fmla="*/ 1223492 h 1236006"/>
              <a:gd name="connsiteX4" fmla="*/ 343631 w 800910"/>
              <a:gd name="connsiteY4" fmla="*/ 1109729 h 1236006"/>
              <a:gd name="connsiteX5" fmla="*/ 800910 w 800910"/>
              <a:gd name="connsiteY5" fmla="*/ 1146219 h 1236006"/>
              <a:gd name="connsiteX0" fmla="*/ 476578 w 798550"/>
              <a:gd name="connsiteY0" fmla="*/ 0 h 1226359"/>
              <a:gd name="connsiteX1" fmla="*/ 373547 w 798550"/>
              <a:gd name="connsiteY1" fmla="*/ 360608 h 1226359"/>
              <a:gd name="connsiteX2" fmla="*/ 528093 w 798550"/>
              <a:gd name="connsiteY2" fmla="*/ 734095 h 1226359"/>
              <a:gd name="connsiteX3" fmla="*/ 315513 w 798550"/>
              <a:gd name="connsiteY3" fmla="*/ 955182 h 1226359"/>
              <a:gd name="connsiteX4" fmla="*/ 59 w 798550"/>
              <a:gd name="connsiteY4" fmla="*/ 1223492 h 1226359"/>
              <a:gd name="connsiteX5" fmla="*/ 341271 w 798550"/>
              <a:gd name="connsiteY5" fmla="*/ 1109729 h 1226359"/>
              <a:gd name="connsiteX6" fmla="*/ 798550 w 798550"/>
              <a:gd name="connsiteY6" fmla="*/ 1146219 h 1226359"/>
              <a:gd name="connsiteX0" fmla="*/ 585867 w 907839"/>
              <a:gd name="connsiteY0" fmla="*/ 0 h 1226359"/>
              <a:gd name="connsiteX1" fmla="*/ 482836 w 907839"/>
              <a:gd name="connsiteY1" fmla="*/ 360608 h 1226359"/>
              <a:gd name="connsiteX2" fmla="*/ 637382 w 907839"/>
              <a:gd name="connsiteY2" fmla="*/ 734095 h 1226359"/>
              <a:gd name="connsiteX3" fmla="*/ 424802 w 907839"/>
              <a:gd name="connsiteY3" fmla="*/ 955182 h 1226359"/>
              <a:gd name="connsiteX4" fmla="*/ 109348 w 907839"/>
              <a:gd name="connsiteY4" fmla="*/ 1223492 h 1226359"/>
              <a:gd name="connsiteX5" fmla="*/ 450560 w 907839"/>
              <a:gd name="connsiteY5" fmla="*/ 1109729 h 1226359"/>
              <a:gd name="connsiteX6" fmla="*/ 907839 w 907839"/>
              <a:gd name="connsiteY6" fmla="*/ 1146219 h 1226359"/>
              <a:gd name="connsiteX0" fmla="*/ 674996 w 996968"/>
              <a:gd name="connsiteY0" fmla="*/ 0 h 1226359"/>
              <a:gd name="connsiteX1" fmla="*/ 571965 w 996968"/>
              <a:gd name="connsiteY1" fmla="*/ 360608 h 1226359"/>
              <a:gd name="connsiteX2" fmla="*/ 726511 w 996968"/>
              <a:gd name="connsiteY2" fmla="*/ 734095 h 1226359"/>
              <a:gd name="connsiteX3" fmla="*/ 513931 w 996968"/>
              <a:gd name="connsiteY3" fmla="*/ 955182 h 1226359"/>
              <a:gd name="connsiteX4" fmla="*/ 198477 w 996968"/>
              <a:gd name="connsiteY4" fmla="*/ 1223492 h 1226359"/>
              <a:gd name="connsiteX5" fmla="*/ 539689 w 996968"/>
              <a:gd name="connsiteY5" fmla="*/ 1109729 h 1226359"/>
              <a:gd name="connsiteX6" fmla="*/ 996968 w 996968"/>
              <a:gd name="connsiteY6" fmla="*/ 1146219 h 1226359"/>
              <a:gd name="connsiteX0" fmla="*/ 1163994 w 1485966"/>
              <a:gd name="connsiteY0" fmla="*/ 0 h 1227712"/>
              <a:gd name="connsiteX1" fmla="*/ 1060963 w 1485966"/>
              <a:gd name="connsiteY1" fmla="*/ 360608 h 1227712"/>
              <a:gd name="connsiteX2" fmla="*/ 1215509 w 1485966"/>
              <a:gd name="connsiteY2" fmla="*/ 734095 h 1227712"/>
              <a:gd name="connsiteX3" fmla="*/ 358985 w 1485966"/>
              <a:gd name="connsiteY3" fmla="*/ 916545 h 1227712"/>
              <a:gd name="connsiteX4" fmla="*/ 687475 w 1485966"/>
              <a:gd name="connsiteY4" fmla="*/ 1223492 h 1227712"/>
              <a:gd name="connsiteX5" fmla="*/ 1028687 w 1485966"/>
              <a:gd name="connsiteY5" fmla="*/ 1109729 h 1227712"/>
              <a:gd name="connsiteX6" fmla="*/ 1485966 w 1485966"/>
              <a:gd name="connsiteY6" fmla="*/ 1146219 h 1227712"/>
              <a:gd name="connsiteX0" fmla="*/ 884799 w 1206771"/>
              <a:gd name="connsiteY0" fmla="*/ 0 h 1227712"/>
              <a:gd name="connsiteX1" fmla="*/ 781768 w 1206771"/>
              <a:gd name="connsiteY1" fmla="*/ 360608 h 1227712"/>
              <a:gd name="connsiteX2" fmla="*/ 936314 w 1206771"/>
              <a:gd name="connsiteY2" fmla="*/ 734095 h 1227712"/>
              <a:gd name="connsiteX3" fmla="*/ 79790 w 1206771"/>
              <a:gd name="connsiteY3" fmla="*/ 916545 h 1227712"/>
              <a:gd name="connsiteX4" fmla="*/ 408280 w 1206771"/>
              <a:gd name="connsiteY4" fmla="*/ 1223492 h 1227712"/>
              <a:gd name="connsiteX5" fmla="*/ 749492 w 1206771"/>
              <a:gd name="connsiteY5" fmla="*/ 1109729 h 1227712"/>
              <a:gd name="connsiteX6" fmla="*/ 1206771 w 1206771"/>
              <a:gd name="connsiteY6" fmla="*/ 1146219 h 1227712"/>
              <a:gd name="connsiteX0" fmla="*/ 884799 w 1206771"/>
              <a:gd name="connsiteY0" fmla="*/ 0 h 1227712"/>
              <a:gd name="connsiteX1" fmla="*/ 781768 w 1206771"/>
              <a:gd name="connsiteY1" fmla="*/ 360608 h 1227712"/>
              <a:gd name="connsiteX2" fmla="*/ 936314 w 1206771"/>
              <a:gd name="connsiteY2" fmla="*/ 734095 h 1227712"/>
              <a:gd name="connsiteX3" fmla="*/ 79790 w 1206771"/>
              <a:gd name="connsiteY3" fmla="*/ 916545 h 1227712"/>
              <a:gd name="connsiteX4" fmla="*/ 408280 w 1206771"/>
              <a:gd name="connsiteY4" fmla="*/ 1223492 h 1227712"/>
              <a:gd name="connsiteX5" fmla="*/ 749492 w 1206771"/>
              <a:gd name="connsiteY5" fmla="*/ 1109729 h 1227712"/>
              <a:gd name="connsiteX6" fmla="*/ 1206771 w 1206771"/>
              <a:gd name="connsiteY6" fmla="*/ 1146219 h 1227712"/>
              <a:gd name="connsiteX0" fmla="*/ 1051336 w 1373308"/>
              <a:gd name="connsiteY0" fmla="*/ 0 h 1231144"/>
              <a:gd name="connsiteX1" fmla="*/ 948305 w 1373308"/>
              <a:gd name="connsiteY1" fmla="*/ 360608 h 1231144"/>
              <a:gd name="connsiteX2" fmla="*/ 1102851 w 1373308"/>
              <a:gd name="connsiteY2" fmla="*/ 734095 h 1231144"/>
              <a:gd name="connsiteX3" fmla="*/ 246327 w 1373308"/>
              <a:gd name="connsiteY3" fmla="*/ 916545 h 1231144"/>
              <a:gd name="connsiteX4" fmla="*/ 14507 w 1373308"/>
              <a:gd name="connsiteY4" fmla="*/ 1187002 h 1231144"/>
              <a:gd name="connsiteX5" fmla="*/ 574817 w 1373308"/>
              <a:gd name="connsiteY5" fmla="*/ 1223492 h 1231144"/>
              <a:gd name="connsiteX6" fmla="*/ 916029 w 1373308"/>
              <a:gd name="connsiteY6" fmla="*/ 1109729 h 1231144"/>
              <a:gd name="connsiteX7" fmla="*/ 1373308 w 1373308"/>
              <a:gd name="connsiteY7" fmla="*/ 1146219 h 1231144"/>
              <a:gd name="connsiteX0" fmla="*/ 1068160 w 1390132"/>
              <a:gd name="connsiteY0" fmla="*/ 0 h 1231144"/>
              <a:gd name="connsiteX1" fmla="*/ 965129 w 1390132"/>
              <a:gd name="connsiteY1" fmla="*/ 360608 h 1231144"/>
              <a:gd name="connsiteX2" fmla="*/ 1119675 w 1390132"/>
              <a:gd name="connsiteY2" fmla="*/ 734095 h 1231144"/>
              <a:gd name="connsiteX3" fmla="*/ 160120 w 1390132"/>
              <a:gd name="connsiteY3" fmla="*/ 800635 h 1231144"/>
              <a:gd name="connsiteX4" fmla="*/ 31331 w 1390132"/>
              <a:gd name="connsiteY4" fmla="*/ 1187002 h 1231144"/>
              <a:gd name="connsiteX5" fmla="*/ 591641 w 1390132"/>
              <a:gd name="connsiteY5" fmla="*/ 1223492 h 1231144"/>
              <a:gd name="connsiteX6" fmla="*/ 932853 w 1390132"/>
              <a:gd name="connsiteY6" fmla="*/ 1109729 h 1231144"/>
              <a:gd name="connsiteX7" fmla="*/ 1390132 w 1390132"/>
              <a:gd name="connsiteY7" fmla="*/ 1146219 h 1231144"/>
              <a:gd name="connsiteX0" fmla="*/ 1054780 w 1376752"/>
              <a:gd name="connsiteY0" fmla="*/ 0 h 1231144"/>
              <a:gd name="connsiteX1" fmla="*/ 951749 w 1376752"/>
              <a:gd name="connsiteY1" fmla="*/ 360608 h 1231144"/>
              <a:gd name="connsiteX2" fmla="*/ 1106295 w 1376752"/>
              <a:gd name="connsiteY2" fmla="*/ 734095 h 1231144"/>
              <a:gd name="connsiteX3" fmla="*/ 649017 w 1376752"/>
              <a:gd name="connsiteY3" fmla="*/ 826393 h 1231144"/>
              <a:gd name="connsiteX4" fmla="*/ 146740 w 1376752"/>
              <a:gd name="connsiteY4" fmla="*/ 800635 h 1231144"/>
              <a:gd name="connsiteX5" fmla="*/ 17951 w 1376752"/>
              <a:gd name="connsiteY5" fmla="*/ 1187002 h 1231144"/>
              <a:gd name="connsiteX6" fmla="*/ 578261 w 1376752"/>
              <a:gd name="connsiteY6" fmla="*/ 1223492 h 1231144"/>
              <a:gd name="connsiteX7" fmla="*/ 919473 w 1376752"/>
              <a:gd name="connsiteY7" fmla="*/ 1109729 h 1231144"/>
              <a:gd name="connsiteX8" fmla="*/ 1376752 w 1376752"/>
              <a:gd name="connsiteY8" fmla="*/ 1146219 h 1231144"/>
              <a:gd name="connsiteX0" fmla="*/ 1054780 w 1376752"/>
              <a:gd name="connsiteY0" fmla="*/ 0 h 1252678"/>
              <a:gd name="connsiteX1" fmla="*/ 951749 w 1376752"/>
              <a:gd name="connsiteY1" fmla="*/ 360608 h 1252678"/>
              <a:gd name="connsiteX2" fmla="*/ 1106295 w 1376752"/>
              <a:gd name="connsiteY2" fmla="*/ 734095 h 1252678"/>
              <a:gd name="connsiteX3" fmla="*/ 649017 w 1376752"/>
              <a:gd name="connsiteY3" fmla="*/ 826393 h 1252678"/>
              <a:gd name="connsiteX4" fmla="*/ 146740 w 1376752"/>
              <a:gd name="connsiteY4" fmla="*/ 800635 h 1252678"/>
              <a:gd name="connsiteX5" fmla="*/ 17951 w 1376752"/>
              <a:gd name="connsiteY5" fmla="*/ 1187002 h 1252678"/>
              <a:gd name="connsiteX6" fmla="*/ 385078 w 1376752"/>
              <a:gd name="connsiteY6" fmla="*/ 1249249 h 1252678"/>
              <a:gd name="connsiteX7" fmla="*/ 919473 w 1376752"/>
              <a:gd name="connsiteY7" fmla="*/ 1109729 h 1252678"/>
              <a:gd name="connsiteX8" fmla="*/ 1376752 w 1376752"/>
              <a:gd name="connsiteY8" fmla="*/ 1146219 h 1252678"/>
              <a:gd name="connsiteX0" fmla="*/ 1021544 w 1343516"/>
              <a:gd name="connsiteY0" fmla="*/ 0 h 1258807"/>
              <a:gd name="connsiteX1" fmla="*/ 918513 w 1343516"/>
              <a:gd name="connsiteY1" fmla="*/ 360608 h 1258807"/>
              <a:gd name="connsiteX2" fmla="*/ 1073059 w 1343516"/>
              <a:gd name="connsiteY2" fmla="*/ 734095 h 1258807"/>
              <a:gd name="connsiteX3" fmla="*/ 615781 w 1343516"/>
              <a:gd name="connsiteY3" fmla="*/ 826393 h 1258807"/>
              <a:gd name="connsiteX4" fmla="*/ 113504 w 1343516"/>
              <a:gd name="connsiteY4" fmla="*/ 800635 h 1258807"/>
              <a:gd name="connsiteX5" fmla="*/ 23351 w 1343516"/>
              <a:gd name="connsiteY5" fmla="*/ 1212760 h 1258807"/>
              <a:gd name="connsiteX6" fmla="*/ 351842 w 1343516"/>
              <a:gd name="connsiteY6" fmla="*/ 1249249 h 1258807"/>
              <a:gd name="connsiteX7" fmla="*/ 886237 w 1343516"/>
              <a:gd name="connsiteY7" fmla="*/ 1109729 h 1258807"/>
              <a:gd name="connsiteX8" fmla="*/ 1343516 w 1343516"/>
              <a:gd name="connsiteY8" fmla="*/ 1146219 h 125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3516" h="1258807">
                <a:moveTo>
                  <a:pt x="1021544" y="0"/>
                </a:moveTo>
                <a:cubicBezTo>
                  <a:pt x="965735" y="119129"/>
                  <a:pt x="909927" y="238259"/>
                  <a:pt x="918513" y="360608"/>
                </a:cubicBezTo>
                <a:cubicBezTo>
                  <a:pt x="927099" y="482957"/>
                  <a:pt x="1123514" y="656464"/>
                  <a:pt x="1073059" y="734095"/>
                </a:cubicBezTo>
                <a:cubicBezTo>
                  <a:pt x="1022604" y="811726"/>
                  <a:pt x="775707" y="815303"/>
                  <a:pt x="615781" y="826393"/>
                </a:cubicBezTo>
                <a:cubicBezTo>
                  <a:pt x="455855" y="837483"/>
                  <a:pt x="212242" y="736241"/>
                  <a:pt x="113504" y="800635"/>
                </a:cubicBezTo>
                <a:cubicBezTo>
                  <a:pt x="14766" y="865029"/>
                  <a:pt x="-31397" y="1161602"/>
                  <a:pt x="23351" y="1212760"/>
                </a:cubicBezTo>
                <a:cubicBezTo>
                  <a:pt x="78099" y="1263918"/>
                  <a:pt x="208028" y="1266421"/>
                  <a:pt x="351842" y="1249249"/>
                </a:cubicBezTo>
                <a:cubicBezTo>
                  <a:pt x="495656" y="1232077"/>
                  <a:pt x="791792" y="1092557"/>
                  <a:pt x="886237" y="1109729"/>
                </a:cubicBezTo>
                <a:cubicBezTo>
                  <a:pt x="980682" y="1126901"/>
                  <a:pt x="1267303" y="1140137"/>
                  <a:pt x="1343516" y="11462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04563" y="1751527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18315" y="1581954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2" descr="data:image/jpeg;base64,/9j/4AAQSkZJRgABAQAAAQABAAD/2wCEAAkGBxAQEhUQDxAQDxUQGBQXDxAVEBcPDw8PFBQWFhQRFRMfHSogGBolHBcVITEhJSkrLi4uFx8zODMsNygtLisBCgoKDg0OGRAQGysiICQtLjIsLDIsNywtLCssLzc1LCwsMDcsLTIsLCw3LCwsLCssLSsrLCssLDcsLCwrLCwrLP/AABEIAOEA4QMBIgACEQEDEQH/xAAcAAEAAgIDAQAAAAAAAAAAAAAABgcEBQIDCAH/xABMEAABAwIEAgQHCgsGBwAAAAABAAIDBBEFEiExBhMHQWFxCCIyNVGBkRQzQmJyhKGxtMEjQ0RSU4OSorPDxBWClLLC0SQlNGN0k6P/xAAZAQEAAwEBAAAAAAAAAAAAAAAAAQMEAgX/xAAmEQEBAAEDAwQCAwEAAAAAAAAAAQIDBDERMkEUITOhUXESE5Fh/9oADAMBAAIRAxEAPwC8UREBERAREQERYeJ17IGF79eprRu93U0ew+wqLZJ1pJ19mYtdXY5TQaSzRsP5ubM/9kaqBYzjFTPcF5jb1RsJaLfGI1d9XYo7NTZQXG9gL6AOeT2aW9oPcNzl9Tc70wjT/RMZ1zqxajj2jbcMbNNb82Ow/eIWrk6SWk2jps3Yahod+yGlROjhjs0zMy5ieW113Ovr8J17degst7DMB5DWt7bAlWSal5v04t05xOrZUfGNTUu5TYW01wSJDmkOhAs0FoBOu+oX2WnrXflL3frHR/ujRYVIHyPDvGOTYkWAudQu7iiRzWbkX2t1n0KzGWT391d6W+3sPjq4xmdUuYB1md66YeMZ4nMY17K0PJFyMrmENzeU0aiwI1G5GvUq4rsTHMyyufvs4dfcpBDVNaWvZ4+UM97bmIDhbUDrt965uV4jqYycp3Fxs/4VL+zKfou0LLi41gPvkUzO2zXD23UYFWXDxgHj0ObqsOqaDrE5zHDUMvmYbdhvl9S5/jnOMky4eYsWk4lpJNBM1p9DwY/pIstq1wIuCCDsQbgql8OrOcDmYWFps67ba6dR/wByPRfdbWkrpqd34KQtG9r3Y4H0tOnrXF1s8O+f47mljn21aqLQcO8QtqfEeMkoF7DyXgblp6t9lv1oxymU6xRljcb0oiIukCIiAiIgIiICIiAiIgIiICgXSbVOiko3C5GabM29g4WjHtsTY9qnqrrpb3pO+b+Wqtb46t0PkjHjDZG54zzG9elnN7HN6ivjIGHyrt7QL+0LTYQ4gggkEbEGxUriOYeO1ru0jU+teZhbL1l6N2eM4rhFRRvbkkayUem+o7bG1j3LHfw63eKaWL4rm8xg7tj9KzXUse9nDuN/rXXJIGfjXjvbmWqbnKc9Kzf0y8dXZRUkzG5TIx/ba1/7vV7VmBrtnBrh3A/Wtb/aA/Tt9bHD7kFcP00Xst9YXU3f/PtHp7+fpkz0EZ2p4T3xRnX2LD9wTAERsgiv6Gge2wXYa5v6eNdL65n6dnqjv9yern4+ybeun+yHfjZwL7hosT6yT9S7hQRsFmMc4n4R0/eP3LpdiEY/HSH5LC1dElfF1NmefjODR96ru6t4jubb8uZpmjVzh2Nbr7XLp5Zd5IJ9V13QVYJ0iYPlEvP3Luq6h2UgHKPQ0ZVRnnc+auxw/h7SOvh6fJXQRixJMmfXRoET9O/RWaqj4UH/ADGDvk/gyK3Ft2nYzbrvn6ERFqZhERAREQEREBERAREQEREBV10t70vfN/LViqu+lrel75v5aq1uyrtD5IjmF9SlVLsorhW6lVLsvLx5b9Rkla+uatgVgVi6zV4ctTIxdZYu964FUNEdJYuBYu9y4FdJdWRcg1fV9QZFKFlVfkrGpt1k1fkruKryweFfOEHfJ/BkVtqpOFfOEHfJ/BkVtrftexj3XfP0IiLUzCIiAiIgIiICIiAiIgIiICrvpa3pe+b+UrEVd9LO9J3z/VEqtbsq7b/JEcwrcKVU2yi2FbhSqm2Xl48t+oyHLArFnlYFYus1WHLWPXArm9cCqGmPhXWV2FcHKUuKL4V9UjIpt1lVfkrGpd1k1Z8VdxVeWFwr5wg75P4UitpVLwr5wg75P4Mitpb9p21j3XfP0IiLUzCIiAiIgIiICIiAiIgIiICrrpZ8qk+cfylYqrXpcnaJKJhNi8VOXtLeTcd9jf1FVa3ZV2h8kaPCupSqm2UVwo7KVU2y8vHlv1GQSsCtWe5YFaus1WHLWPXArm9cVQ0xxK4OXIrgVKXEr6iKRk0yyKvyVj0u6yavyV3FV5YXCvnCD5Un8KRW0ql4W0xCC+l3SAdp5Mht9atpb9p2Vj3XfP0IiLUzCIiAiIgIiICIiAiIgIiICpLwlHkCgIJBDqkgg2II5Gt1dqpDwl9qDvqvqgQQfhrjp0dmVTDKB+NZbmD5TTo76PWrVwLiSiqQBDURlx/FuPKl/YdYn1XXnyjGq39PTNcNQFnz2+FvWey+a2XTpXoNzSFgVjVTlNVVEA/AVE8QGzWyvaz9i9voXyfjTEo/yovHofFE4e3Lf6VTltreK7x1pOVoPXAqsaHjjE5nFscUU7mguLRCS7KLXNmuBO/UsnD+Pa6Z4ijo2TyG9o4xIXnKCXeLcnQAn1Km7TUXzc4LDcuBUVbjmMHbBqj/ANco/wBKxcW4lxSmj5s+GGnYXBofIHhucgkN6tdD7E9LqfhPqdNM0VWSdIVafJbTs7mOJHtcVrqri6vk3qXs7GBsVvW0A/Su5s8/Nji7rDx1XTHK1gzPc1gG7nENb7TotRjvG1JC0iMmpf1Bmkd+2Q6W+TmVTUc75HZpHukP5znF7vaVl12yux2snNU5bi3iJX0cY7NWY5SOlIa0GfJG3yG/8NN7T2n6F6UXlfob89UnfP8AZpV6oWqSSdIz223rRERSgREQEREBERAREQEREBERAVH+Ev8AkHzr+nV4KjvCY/IPnf8AToKcot1JaHZRmh3UloVFdRkzbLQ4kVvpdlH8SQZPBjWiodK4sAp4pJQ55eGNLcozEMBcbZthY9oUp4Nr+fjlM/nxT/g5Wh8bJGABtPNZh5gzud8ZxJNxroopwh7+4uDXMbG8ztML5y6EFt2tjYQS4m25AGpJ0XfPjkdNXQ1tA2JjY8r2xNaY7C7hJDLckFxaS0uboWkEAFS5WTxR0quoqqal9wh/JdYPNQWZ2locHZeWdwQdzusPpHxd1bgdPVPi5BnnY4R5s1mgTtac1he4aDt1resx7AsRa2pnijc8AA86le+RtvgZ2tIeBc7EjsCg3StxT7sbHBTwSx00Dr818LomyS5S1oa0gZWtbmAvYm50FtQrhERBscL3WdiBs1YOF7rNxLyVCW36G/PVJ3zfZ5V6qXlXob89UnfN9nlXqpSgREQEREBERAREQEREBERAREQFR3hL70Hzv+nV4qjfCX3oPnf9Ogpyi3UlotlGaLdSWh2UV1GTNso/iRW/qNlH8RKFZfBQAqTKS1vueN8mZ0r4WN2ZcuYx7reOdgDtqFJOHKJmJYvEKg0k7GxmSQQCQxSCMOytkLwHPdmLcxde40KivCrA+cxlrniRjmlgZLIHAkGzmxyxnLpckusLaj0bijxmDC8Sinp+VNHG3LUNgzhjg/MHhrnyPzOALTcOyktHapcrIxnpXo6SaSmbBUSe53OjcWZGR52HK5rQTewII26lCOkHpHjxOmFNHTyxWkZJnfIHDxWvGXKB8be/UpvPi3DFSfdErqNz5NXF8Lmyk/HGXV3b9KiPSPV4I6kDcMFNzRKwuMUDmP5WV+bxy0aXy6XQVkiIg2OF7rNxLyVhYXus3EvJUeU+G36G/PVJ3zfZ5V6qXlXob89UnfN9nlXqpSgREQEREBERAREQEREBERAREQFRvhL70Hzv+nV5KjfCX3oPnX9OgpqkOqktEdFGaTdSWhOiiuoyak6KPYgVvqk6KP151KFZ3B1XHDO+SSR0YbG7KRM+nLnF7BlzNIJ0LjbsUig4lpYMUgrXvlmjZDK2Sz/dL2uJnjaLuI6ix1vjKM8J00UkzxMyJ4EbnDmmRsLS1zCXPcwgtAbnsb2uR6VLuEKKhfjFOyCOCWLlSuc1ueaHmhsrmH8Lc5g3lHsKlysBvHMBp3VbMPxF0DACZvc8TWlp+EAZAXNHW4AgdajvSfjMddgsNVC17GS1DMrXgB4DOezUAkbtPX1hZmOdJ0tJVNZPh1RDT6h75G2nkOlnR2PLIHozG/pCinShxtSVkENHQh3LY4SPdy+SwZWuayNrLfHcToBta/UFbIiINjhe6zcS8lYWF7rNxLyVHlPht+hof86pO+b7NKvVS8rdDPnqk75/s0q9UqUCIiAiIgIiICIiAiIgIiICIiAqL8JfyqDuqv5CvRUX4S/lUPdU/XAgpql3UkoToo1T7qQ0B0UV1GVUnRR+uOq31UdFH606pCs/gxz21OeKKWd8bHlsccghcTbLcuIPi69Wuy2uJ4zV4fXRVnIp4JjFfk5HEZHmSM87UF0hAN3A+hR7BKNk0hZIyqkGUkNp4xNKCCNS0/B1N/Uplhk9FTYhRmrFoIKV2YVMBL2vvOWB8Nj413C1r9SlytfGsdfHUij/ALOqKxkkbXukja18bS58jcjw+zB5N9XfC7NYF0w8MUVNSx1VPTNp5HzRsdk8RmR0criDGDkBu0aj6VM67HsRmZmw3DXEEEsmqpWU4PUC2nzZyCNRmy9WipbjnEsVfLysUMrHNOZkBAZC0G9nRhviuFrjNqd9UEYREQbHC91m4l5KwsL3WbiXkqPKfDcdDPnqk75/s0q9Uryt0MeeqT9f9mlXqlSgREQEREBERAREQEREBERAREQFRXhL+XQ91T9cKvVUT4S3vlD8mo+uFBTUG6kFAdAo9CdVvKAqKmMupOi0NWdVu6p2i0dVukTW04LqQyoy8wRGZojjcWOeOY6WMtbZpvqW2upjgtK2oxmiEzmTtEL5GuDXASGN1Q9t2v1FnjY30aPSoDgNUIpS41M9IC0tMsLOZJYkeLbO2w67g30U2wUS1OLwilrHREwv5VZdtc98Yjf4zmPDQxx1BYQMtjvfMZct3xx0o1NJVvpqWGAtgIa98rXvdI+wLgLOblaCbdZ0vfqXT0qVjK3CqKv5YY+SRoAvcsbJHIZGB3WM0QPsWwxDoh90SvnqMSkkklOZ7hSMZmceuwfb2LTdJfDUlBh0EZrZqiOOZjI4XRsjjZeOZ2cW8a+41PwigqtERBscKOqzcQ8lYGGnVZtedFHlM4broY89UnfP9mlXqleVuhfz1Sfr/s0q9UqUCIiAiIgIiICIiAiIgIiICIiAqJ8JX3yi+TUf5oleyojwlffKI/Fn/wA0SCmIzqt3QuWkjW2onJUxmVB0WmqN1tZ3aLUToMcqZdEU8ceJxOkeyMZJgHPcGNzGNwAuTuepQ0qYdE9DDPiMcc8TJmFkxLHtD2EiMkEtOmiITObjSOjr8TZUzTubIGtpGtvKxjuWdWi9mC7m6hR/iXG4ZsCo4PdLZahk2aaMvL5mj/iRmd+0zf0hTrE63hqlkdDPFRMkjNns9wueWu3tpGQfUoV0kYzg09MyPDGQNkErXPMdIae8QjkBu4sbfxi3T/ZBW6IiDOw46rKrjosOgOqya06KEpD0L+eqT9f9mlXqleVuhbz1Sfr/ALLMvVKlAiIgIiICIiAiIgIiICIiAiIgKjvCWj/6B3/kg/8AwI+9Xiqu8IHBnz4eyeNuY0kgdJ6RC9pY51ux3Lv2XPUg85RrZUhWtaFnUxQZkx0WrnWfK5a+VEukqV9F8tQzEI3UsTJ5A2X8G+QQtcwsObx7GxtfqUUKnPQv50j7Y5v8hRDbcTdHmK11XLVciCHnuDshqmvLfFAIzAa7ehRfifgSsw6Js9Tycr3iMBkhe7MWudtYC1mnrU14s6Q8SgxCWjpuRZsjWRZoruJcG2DnE23K1XSDiNZU0sfPqGzMDhIAKZsAJ1ZnBvf4drHe9+pBXCIiDKojYrIqzosalK76k6IlKOhNl8apT+aJyf8ADSj716nXnbwesGfJXSVZHiU0Zbm/70pADR/dDye8eleiUQIiICIiAiIgIiICIiAiIgIiIC4TRNeC1wDmuBDmkZmuadCCOsWXNEFG8ddDDw51RhJBadXUb3ZSPTyZDoR8V1rek6BVVVUUlPIYamKSnkG7HsLHW11AO40Oo0XsdYWJ4VT1TOXUwxTs/MkYJG39Ivse1B5Dlj00IP1+xa+UL0XjvQrh813U0k1G47AHnw39JY7xvUHAKDYp0G4iwnkVFLUN6rl8Eh/ukEfvIlU5X1riDcaEag7EH0hTCs6Lsaj3oHut1skjlv3BriVqZeD8UZ5WHVw+ayke0NsiGonqHvcXve57ibl7nFzyfSXHUrJrMUlmFpC03OZ2WNkZe+xGd5a0F7tTq658Y+k37ncO1w3oqv8Aw0g/0rk3hmvO1DWHupZT/pQapAFI6PgPFpdGYdVj5cJhHtfZSjB+hPFZrGcwUjevNJzZAOxrLg+twQV9TgDVxt9JUp4R4LrcWeBTx8uEG0lVIDymjrDT+Md8Udly1XDwx0L4bSkPqS+vkFvfBkpw70iEb9zi4Kx4YWsAawBrWgBrQA1rQNgANgg1XCXDdPhlO2lph4o1e8+XNKfKkeesmw7gAOpblEQEREBERAREQEREBERAREQEREBERAREQEREHwIvqICIiD4UC+ogIiICIiAiIgIiICIiAiIg/9k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xAQEhUQDxAQDxUQGBQXDxAVEBcPDw8PFBQWFhQRFRMfHSogGBolHBcVITEhJSkrLi4uFx8zODMsNygtLisBCgoKDg0OGRAQGysiICQtLjIsLDIsNywtLCssLzc1LCwsMDcsLTIsLCw3LCwsLCssLSsrLCssLDcsLCwrLCwrLP/AABEIAOEA4QMBIgACEQEDEQH/xAAcAAEAAgIDAQAAAAAAAAAAAAAABgcEBQIDCAH/xABMEAABAwIEAgQHCgsGBwAAAAABAAIDBBEFEiExBhMHQWFxCCIyNVGBkRQzQmJyhKGxtMEjQ0RSU4OSorPDxBWClLLC0SQlNGN0k6P/xAAZAQEAAwEBAAAAAAAAAAAAAAAAAQMEAgX/xAAmEQEBAAEDAwQCAwEAAAAAAAAAAQIDBDERMkEUITOhUXESE5Fh/9oADAMBAAIRAxEAPwC8UREBERAREQERYeJ17IGF79eprRu93U0ew+wqLZJ1pJ19mYtdXY5TQaSzRsP5ubM/9kaqBYzjFTPcF5jb1RsJaLfGI1d9XYo7NTZQXG9gL6AOeT2aW9oPcNzl9Tc70wjT/RMZ1zqxajj2jbcMbNNb82Ow/eIWrk6SWk2jps3Yahod+yGlROjhjs0zMy5ieW113Ovr8J17degst7DMB5DWt7bAlWSal5v04t05xOrZUfGNTUu5TYW01wSJDmkOhAs0FoBOu+oX2WnrXflL3frHR/ujRYVIHyPDvGOTYkWAudQu7iiRzWbkX2t1n0KzGWT391d6W+3sPjq4xmdUuYB1md66YeMZ4nMY17K0PJFyMrmENzeU0aiwI1G5GvUq4rsTHMyyufvs4dfcpBDVNaWvZ4+UM97bmIDhbUDrt965uV4jqYycp3Fxs/4VL+zKfou0LLi41gPvkUzO2zXD23UYFWXDxgHj0ObqsOqaDrE5zHDUMvmYbdhvl9S5/jnOMky4eYsWk4lpJNBM1p9DwY/pIstq1wIuCCDsQbgql8OrOcDmYWFps67ba6dR/wByPRfdbWkrpqd34KQtG9r3Y4H0tOnrXF1s8O+f47mljn21aqLQcO8QtqfEeMkoF7DyXgblp6t9lv1oxymU6xRljcb0oiIukCIiAiIgIiICIiAiIgIiICgXSbVOiko3C5GabM29g4WjHtsTY9qnqrrpb3pO+b+Wqtb46t0PkjHjDZG54zzG9elnN7HN6ivjIGHyrt7QL+0LTYQ4gggkEbEGxUriOYeO1ru0jU+teZhbL1l6N2eM4rhFRRvbkkayUem+o7bG1j3LHfw63eKaWL4rm8xg7tj9KzXUse9nDuN/rXXJIGfjXjvbmWqbnKc9Kzf0y8dXZRUkzG5TIx/ba1/7vV7VmBrtnBrh3A/Wtb/aA/Tt9bHD7kFcP00Xst9YXU3f/PtHp7+fpkz0EZ2p4T3xRnX2LD9wTAERsgiv6Gge2wXYa5v6eNdL65n6dnqjv9yern4+ybeun+yHfjZwL7hosT6yT9S7hQRsFmMc4n4R0/eP3LpdiEY/HSH5LC1dElfF1NmefjODR96ru6t4jubb8uZpmjVzh2Nbr7XLp5Zd5IJ9V13QVYJ0iYPlEvP3Luq6h2UgHKPQ0ZVRnnc+auxw/h7SOvh6fJXQRixJMmfXRoET9O/RWaqj4UH/ADGDvk/gyK3Ft2nYzbrvn6ERFqZhERAREQEREBERAREQEREBV10t70vfN/LViqu+lrel75v5aq1uyrtD5IjmF9SlVLsorhW6lVLsvLx5b9Rkla+uatgVgVi6zV4ctTIxdZYu964FUNEdJYuBYu9y4FdJdWRcg1fV9QZFKFlVfkrGpt1k1fkruKryweFfOEHfJ/BkVtqpOFfOEHfJ/BkVtrftexj3XfP0IiLUzCIiAiIgIiICIiAiIgIiICrvpa3pe+b+UrEVd9LO9J3z/VEqtbsq7b/JEcwrcKVU2yi2FbhSqm2Xl48t+oyHLArFnlYFYus1WHLWPXArm9cCqGmPhXWV2FcHKUuKL4V9UjIpt1lVfkrGpd1k1Z8VdxVeWFwr5wg75P4UitpVLwr5wg75P4Mitpb9p21j3XfP0IiLUzCIiAiIgIiICIiAiIgIiICrrpZ8qk+cfylYqrXpcnaJKJhNi8VOXtLeTcd9jf1FVa3ZV2h8kaPCupSqm2UVwo7KVU2y8vHlv1GQSsCtWe5YFaus1WHLWPXArm9cVQ0xxK4OXIrgVKXEr6iKRk0yyKvyVj0u6yavyV3FV5YXCvnCD5Un8KRW0ql4W0xCC+l3SAdp5Mht9atpb9p2Vj3XfP0IiLUzCIiAiIgIiICIiAiIgIiICpLwlHkCgIJBDqkgg2II5Gt1dqpDwl9qDvqvqgQQfhrjp0dmVTDKB+NZbmD5TTo76PWrVwLiSiqQBDURlx/FuPKl/YdYn1XXnyjGq39PTNcNQFnz2+FvWey+a2XTpXoNzSFgVjVTlNVVEA/AVE8QGzWyvaz9i9voXyfjTEo/yovHofFE4e3Lf6VTltreK7x1pOVoPXAqsaHjjE5nFscUU7mguLRCS7KLXNmuBO/UsnD+Pa6Z4ijo2TyG9o4xIXnKCXeLcnQAn1Km7TUXzc4LDcuBUVbjmMHbBqj/ANco/wBKxcW4lxSmj5s+GGnYXBofIHhucgkN6tdD7E9LqfhPqdNM0VWSdIVafJbTs7mOJHtcVrqri6vk3qXs7GBsVvW0A/Su5s8/Nji7rDx1XTHK1gzPc1gG7nENb7TotRjvG1JC0iMmpf1Bmkd+2Q6W+TmVTUc75HZpHukP5znF7vaVl12yux2snNU5bi3iJX0cY7NWY5SOlIa0GfJG3yG/8NN7T2n6F6UXlfob89UnfP8AZpV6oWqSSdIz223rRERSgREQEREBERAREQEREBERAVH+Ev8AkHzr+nV4KjvCY/IPnf8AToKcot1JaHZRmh3UloVFdRkzbLQ4kVvpdlH8SQZPBjWiodK4sAp4pJQ55eGNLcozEMBcbZthY9oUp4Nr+fjlM/nxT/g5Wh8bJGABtPNZh5gzud8ZxJNxroopwh7+4uDXMbG8ztML5y6EFt2tjYQS4m25AGpJ0XfPjkdNXQ1tA2JjY8r2xNaY7C7hJDLckFxaS0uboWkEAFS5WTxR0quoqqal9wh/JdYPNQWZ2locHZeWdwQdzusPpHxd1bgdPVPi5BnnY4R5s1mgTtac1he4aDt1resx7AsRa2pnijc8AA86le+RtvgZ2tIeBc7EjsCg3StxT7sbHBTwSx00Dr818LomyS5S1oa0gZWtbmAvYm50FtQrhERBscL3WdiBs1YOF7rNxLyVCW36G/PVJ3zfZ5V6qXlXob89UnfN9nlXqpSgREQEREBERAREQEREBERAREQFR3hL70Hzv+nV4qjfCX3oPnf9Ogpyi3UlotlGaLdSWh2UV1GTNso/iRW/qNlH8RKFZfBQAqTKS1vueN8mZ0r4WN2ZcuYx7reOdgDtqFJOHKJmJYvEKg0k7GxmSQQCQxSCMOytkLwHPdmLcxde40KivCrA+cxlrniRjmlgZLIHAkGzmxyxnLpckusLaj0bijxmDC8Sinp+VNHG3LUNgzhjg/MHhrnyPzOALTcOyktHapcrIxnpXo6SaSmbBUSe53OjcWZGR52HK5rQTewII26lCOkHpHjxOmFNHTyxWkZJnfIHDxWvGXKB8be/UpvPi3DFSfdErqNz5NXF8Lmyk/HGXV3b9KiPSPV4I6kDcMFNzRKwuMUDmP5WV+bxy0aXy6XQVkiIg2OF7rNxLyVhYXus3EvJUeU+G36G/PVJ3zfZ5V6qXlXob89UnfN9nlXqpSgREQEREBERAREQEREBERAREQFRvhL70Hzv+nV5KjfCX3oPnX9OgpqkOqktEdFGaTdSWhOiiuoyak6KPYgVvqk6KP151KFZ3B1XHDO+SSR0YbG7KRM+nLnF7BlzNIJ0LjbsUig4lpYMUgrXvlmjZDK2Sz/dL2uJnjaLuI6ix1vjKM8J00UkzxMyJ4EbnDmmRsLS1zCXPcwgtAbnsb2uR6VLuEKKhfjFOyCOCWLlSuc1ueaHmhsrmH8Lc5g3lHsKlysBvHMBp3VbMPxF0DACZvc8TWlp+EAZAXNHW4AgdajvSfjMddgsNVC17GS1DMrXgB4DOezUAkbtPX1hZmOdJ0tJVNZPh1RDT6h75G2nkOlnR2PLIHozG/pCinShxtSVkENHQh3LY4SPdy+SwZWuayNrLfHcToBta/UFbIiINjhe6zcS8lYWF7rNxLyVHlPht+hof86pO+b7NKvVS8rdDPnqk75/s0q9UqUCIiAiIgIiICIiAiIgIiICIiAqL8JfyqDuqv5CvRUX4S/lUPdU/XAgpql3UkoToo1T7qQ0B0UV1GVUnRR+uOq31UdFH606pCs/gxz21OeKKWd8bHlsccghcTbLcuIPi69Wuy2uJ4zV4fXRVnIp4JjFfk5HEZHmSM87UF0hAN3A+hR7BKNk0hZIyqkGUkNp4xNKCCNS0/B1N/Uplhk9FTYhRmrFoIKV2YVMBL2vvOWB8Nj413C1r9SlytfGsdfHUij/ALOqKxkkbXukja18bS58jcjw+zB5N9XfC7NYF0w8MUVNSx1VPTNp5HzRsdk8RmR0criDGDkBu0aj6VM67HsRmZmw3DXEEEsmqpWU4PUC2nzZyCNRmy9WipbjnEsVfLysUMrHNOZkBAZC0G9nRhviuFrjNqd9UEYREQbHC91m4l5KwsL3WbiXkqPKfDcdDPnqk75/s0q9Uryt0MeeqT9f9mlXqlSgREQEREBERAREQEREBERAREQFRXhL+XQ91T9cKvVUT4S3vlD8mo+uFBTUG6kFAdAo9CdVvKAqKmMupOi0NWdVu6p2i0dVukTW04LqQyoy8wRGZojjcWOeOY6WMtbZpvqW2upjgtK2oxmiEzmTtEL5GuDXASGN1Q9t2v1FnjY30aPSoDgNUIpS41M9IC0tMsLOZJYkeLbO2w67g30U2wUS1OLwilrHREwv5VZdtc98Yjf4zmPDQxx1BYQMtjvfMZct3xx0o1NJVvpqWGAtgIa98rXvdI+wLgLOblaCbdZ0vfqXT0qVjK3CqKv5YY+SRoAvcsbJHIZGB3WM0QPsWwxDoh90SvnqMSkkklOZ7hSMZmceuwfb2LTdJfDUlBh0EZrZqiOOZjI4XRsjjZeOZ2cW8a+41PwigqtERBscKOqzcQ8lYGGnVZtedFHlM4broY89UnfP9mlXqleVuhfz1Sfr/s0q9UqUCIiAiIgIiICIiAiIgIiICIiAqJ8JX3yi+TUf5oleyojwlffKI/Fn/wA0SCmIzqt3QuWkjW2onJUxmVB0WmqN1tZ3aLUToMcqZdEU8ceJxOkeyMZJgHPcGNzGNwAuTuepQ0qYdE9DDPiMcc8TJmFkxLHtD2EiMkEtOmiITObjSOjr8TZUzTubIGtpGtvKxjuWdWi9mC7m6hR/iXG4ZsCo4PdLZahk2aaMvL5mj/iRmd+0zf0hTrE63hqlkdDPFRMkjNns9wueWu3tpGQfUoV0kYzg09MyPDGQNkErXPMdIae8QjkBu4sbfxi3T/ZBW6IiDOw46rKrjosOgOqya06KEpD0L+eqT9f9mlXqleVuhbz1Sfr/ALLMvVKlAiIgIiICIiAiIgIiICIiAiIgKjvCWj/6B3/kg/8AwI+9Xiqu8IHBnz4eyeNuY0kgdJ6RC9pY51ux3Lv2XPUg85RrZUhWtaFnUxQZkx0WrnWfK5a+VEukqV9F8tQzEI3UsTJ5A2X8G+QQtcwsObx7GxtfqUUKnPQv50j7Y5v8hRDbcTdHmK11XLVciCHnuDshqmvLfFAIzAa7ehRfifgSsw6Js9Tycr3iMBkhe7MWudtYC1mnrU14s6Q8SgxCWjpuRZsjWRZoruJcG2DnE23K1XSDiNZU0sfPqGzMDhIAKZsAJ1ZnBvf4drHe9+pBXCIiDKojYrIqzosalK76k6IlKOhNl8apT+aJyf8ADSj716nXnbwesGfJXSVZHiU0Zbm/70pADR/dDye8eleiUQIiICIiAiIgIiICIiAiIgIiIC4TRNeC1wDmuBDmkZmuadCCOsWXNEFG8ddDDw51RhJBadXUb3ZSPTyZDoR8V1rek6BVVVUUlPIYamKSnkG7HsLHW11AO40Oo0XsdYWJ4VT1TOXUwxTs/MkYJG39Ivse1B5Dlj00IP1+xa+UL0XjvQrh813U0k1G47AHnw39JY7xvUHAKDYp0G4iwnkVFLUN6rl8Eh/ukEfvIlU5X1riDcaEag7EH0hTCs6Lsaj3oHut1skjlv3BriVqZeD8UZ5WHVw+ayke0NsiGonqHvcXve57ibl7nFzyfSXHUrJrMUlmFpC03OZ2WNkZe+xGd5a0F7tTq658Y+k37ncO1w3oqv8Aw0g/0rk3hmvO1DWHupZT/pQapAFI6PgPFpdGYdVj5cJhHtfZSjB+hPFZrGcwUjevNJzZAOxrLg+twQV9TgDVxt9JUp4R4LrcWeBTx8uEG0lVIDymjrDT+Md8Udly1XDwx0L4bSkPqS+vkFvfBkpw70iEb9zi4Kx4YWsAawBrWgBrQA1rQNgANgg1XCXDdPhlO2lph4o1e8+XNKfKkeesmw7gAOpblEQEREBERAREQEREBERAREQEREBERAREQEREHwIvqICIiD4UC+ogIiICIiAiIgIiICIiAiIg/9k=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data:image/jpeg;base64,/9j/4AAQSkZJRgABAQAAAQABAAD/2wCEAAkGBxAQEhUQDxAQDxUQGBQXDxAVEBcPDw8PFBQWFhQRFRMfHSogGBolHBcVITEhJSkrLi4uFx8zODMsNygtLisBCgoKDg0OGRAQGysiICQtLjIsLDIsNywtLCssLzc1LCwsMDcsLTIsLCw3LCwsLCssLSsrLCssLDcsLCwrLCwrLP/AABEIAOEA4QMBIgACEQEDEQH/xAAcAAEAAgIDAQAAAAAAAAAAAAAABgcEBQIDCAH/xABMEAABAwIEAgQHCgsGBwAAAAABAAIDBBEFEiExBhMHQWFxCCIyNVGBkRQzQmJyhKGxtMEjQ0RSU4OSorPDxBWClLLC0SQlNGN0k6P/xAAZAQEAAwEBAAAAAAAAAAAAAAAAAQMEAgX/xAAmEQEBAAEDAwQCAwEAAAAAAAAAAQIDBDERMkEUITOhUXESE5Fh/9oADAMBAAIRAxEAPwC8UREBERAREQERYeJ17IGF79eprRu93U0ew+wqLZJ1pJ19mYtdXY5TQaSzRsP5ubM/9kaqBYzjFTPcF5jb1RsJaLfGI1d9XYo7NTZQXG9gL6AOeT2aW9oPcNzl9Tc70wjT/RMZ1zqxajj2jbcMbNNb82Ow/eIWrk6SWk2jps3Yahod+yGlROjhjs0zMy5ieW113Ovr8J17degst7DMB5DWt7bAlWSal5v04t05xOrZUfGNTUu5TYW01wSJDmkOhAs0FoBOu+oX2WnrXflL3frHR/ujRYVIHyPDvGOTYkWAudQu7iiRzWbkX2t1n0KzGWT391d6W+3sPjq4xmdUuYB1md66YeMZ4nMY17K0PJFyMrmENzeU0aiwI1G5GvUq4rsTHMyyufvs4dfcpBDVNaWvZ4+UM97bmIDhbUDrt965uV4jqYycp3Fxs/4VL+zKfou0LLi41gPvkUzO2zXD23UYFWXDxgHj0ObqsOqaDrE5zHDUMvmYbdhvl9S5/jnOMky4eYsWk4lpJNBM1p9DwY/pIstq1wIuCCDsQbgql8OrOcDmYWFps67ba6dR/wByPRfdbWkrpqd34KQtG9r3Y4H0tOnrXF1s8O+f47mljn21aqLQcO8QtqfEeMkoF7DyXgblp6t9lv1oxymU6xRljcb0oiIukCIiAiIgIiICIiAiIgIiICgXSbVOiko3C5GabM29g4WjHtsTY9qnqrrpb3pO+b+Wqtb46t0PkjHjDZG54zzG9elnN7HN6ivjIGHyrt7QL+0LTYQ4gggkEbEGxUriOYeO1ru0jU+teZhbL1l6N2eM4rhFRRvbkkayUem+o7bG1j3LHfw63eKaWL4rm8xg7tj9KzXUse9nDuN/rXXJIGfjXjvbmWqbnKc9Kzf0y8dXZRUkzG5TIx/ba1/7vV7VmBrtnBrh3A/Wtb/aA/Tt9bHD7kFcP00Xst9YXU3f/PtHp7+fpkz0EZ2p4T3xRnX2LD9wTAERsgiv6Gge2wXYa5v6eNdL65n6dnqjv9yern4+ybeun+yHfjZwL7hosT6yT9S7hQRsFmMc4n4R0/eP3LpdiEY/HSH5LC1dElfF1NmefjODR96ru6t4jubb8uZpmjVzh2Nbr7XLp5Zd5IJ9V13QVYJ0iYPlEvP3Luq6h2UgHKPQ0ZVRnnc+auxw/h7SOvh6fJXQRixJMmfXRoET9O/RWaqj4UH/ADGDvk/gyK3Ft2nYzbrvn6ERFqZhERAREQEREBERAREQEREBV10t70vfN/LViqu+lrel75v5aq1uyrtD5IjmF9SlVLsorhW6lVLsvLx5b9Rkla+uatgVgVi6zV4ctTIxdZYu964FUNEdJYuBYu9y4FdJdWRcg1fV9QZFKFlVfkrGpt1k1fkruKryweFfOEHfJ/BkVtqpOFfOEHfJ/BkVtrftexj3XfP0IiLUzCIiAiIgIiICIiAiIgIiICrvpa3pe+b+UrEVd9LO9J3z/VEqtbsq7b/JEcwrcKVU2yi2FbhSqm2Xl48t+oyHLArFnlYFYus1WHLWPXArm9cCqGmPhXWV2FcHKUuKL4V9UjIpt1lVfkrGpd1k1Z8VdxVeWFwr5wg75P4UitpVLwr5wg75P4Mitpb9p21j3XfP0IiLUzCIiAiIgIiICIiAiIgIiICrrpZ8qk+cfylYqrXpcnaJKJhNi8VOXtLeTcd9jf1FVa3ZV2h8kaPCupSqm2UVwo7KVU2y8vHlv1GQSsCtWe5YFaus1WHLWPXArm9cVQ0xxK4OXIrgVKXEr6iKRk0yyKvyVj0u6yavyV3FV5YXCvnCD5Un8KRW0ql4W0xCC+l3SAdp5Mht9atpb9p2Vj3XfP0IiLUzCIiAiIgIiICIiAiIgIiICpLwlHkCgIJBDqkgg2II5Gt1dqpDwl9qDvqvqgQQfhrjp0dmVTDKB+NZbmD5TTo76PWrVwLiSiqQBDURlx/FuPKl/YdYn1XXnyjGq39PTNcNQFnz2+FvWey+a2XTpXoNzSFgVjVTlNVVEA/AVE8QGzWyvaz9i9voXyfjTEo/yovHofFE4e3Lf6VTltreK7x1pOVoPXAqsaHjjE5nFscUU7mguLRCS7KLXNmuBO/UsnD+Pa6Z4ijo2TyG9o4xIXnKCXeLcnQAn1Km7TUXzc4LDcuBUVbjmMHbBqj/ANco/wBKxcW4lxSmj5s+GGnYXBofIHhucgkN6tdD7E9LqfhPqdNM0VWSdIVafJbTs7mOJHtcVrqri6vk3qXs7GBsVvW0A/Su5s8/Nji7rDx1XTHK1gzPc1gG7nENb7TotRjvG1JC0iMmpf1Bmkd+2Q6W+TmVTUc75HZpHukP5znF7vaVl12yux2snNU5bi3iJX0cY7NWY5SOlIa0GfJG3yG/8NN7T2n6F6UXlfob89UnfP8AZpV6oWqSSdIz223rRERSgREQEREBERAREQEREBERAVH+Ev8AkHzr+nV4KjvCY/IPnf8AToKcot1JaHZRmh3UloVFdRkzbLQ4kVvpdlH8SQZPBjWiodK4sAp4pJQ55eGNLcozEMBcbZthY9oUp4Nr+fjlM/nxT/g5Wh8bJGABtPNZh5gzud8ZxJNxroopwh7+4uDXMbG8ztML5y6EFt2tjYQS4m25AGpJ0XfPjkdNXQ1tA2JjY8r2xNaY7C7hJDLckFxaS0uboWkEAFS5WTxR0quoqqal9wh/JdYPNQWZ2locHZeWdwQdzusPpHxd1bgdPVPi5BnnY4R5s1mgTtac1he4aDt1resx7AsRa2pnijc8AA86le+RtvgZ2tIeBc7EjsCg3StxT7sbHBTwSx00Dr818LomyS5S1oa0gZWtbmAvYm50FtQrhERBscL3WdiBs1YOF7rNxLyVCW36G/PVJ3zfZ5V6qXlXob89UnfN9nlXqpSgREQEREBERAREQEREBERAREQFR3hL70Hzv+nV4qjfCX3oPnf9Ogpyi3UlotlGaLdSWh2UV1GTNso/iRW/qNlH8RKFZfBQAqTKS1vueN8mZ0r4WN2ZcuYx7reOdgDtqFJOHKJmJYvEKg0k7GxmSQQCQxSCMOytkLwHPdmLcxde40KivCrA+cxlrniRjmlgZLIHAkGzmxyxnLpckusLaj0bijxmDC8Sinp+VNHG3LUNgzhjg/MHhrnyPzOALTcOyktHapcrIxnpXo6SaSmbBUSe53OjcWZGR52HK5rQTewII26lCOkHpHjxOmFNHTyxWkZJnfIHDxWvGXKB8be/UpvPi3DFSfdErqNz5NXF8Lmyk/HGXV3b9KiPSPV4I6kDcMFNzRKwuMUDmP5WV+bxy0aXy6XQVkiIg2OF7rNxLyVhYXus3EvJUeU+G36G/PVJ3zfZ5V6qXlXob89UnfN9nlXqpSgREQEREBERAREQEREBERAREQFRvhL70Hzv+nV5KjfCX3oPnX9OgpqkOqktEdFGaTdSWhOiiuoyak6KPYgVvqk6KP151KFZ3B1XHDO+SSR0YbG7KRM+nLnF7BlzNIJ0LjbsUig4lpYMUgrXvlmjZDK2Sz/dL2uJnjaLuI6ix1vjKM8J00UkzxMyJ4EbnDmmRsLS1zCXPcwgtAbnsb2uR6VLuEKKhfjFOyCOCWLlSuc1ueaHmhsrmH8Lc5g3lHsKlysBvHMBp3VbMPxF0DACZvc8TWlp+EAZAXNHW4AgdajvSfjMddgsNVC17GS1DMrXgB4DOezUAkbtPX1hZmOdJ0tJVNZPh1RDT6h75G2nkOlnR2PLIHozG/pCinShxtSVkENHQh3LY4SPdy+SwZWuayNrLfHcToBta/UFbIiINjhe6zcS8lYWF7rNxLyVHlPht+hof86pO+b7NKvVS8rdDPnqk75/s0q9UqUCIiAiIgIiICIiAiIgIiICIiAqL8JfyqDuqv5CvRUX4S/lUPdU/XAgpql3UkoToo1T7qQ0B0UV1GVUnRR+uOq31UdFH606pCs/gxz21OeKKWd8bHlsccghcTbLcuIPi69Wuy2uJ4zV4fXRVnIp4JjFfk5HEZHmSM87UF0hAN3A+hR7BKNk0hZIyqkGUkNp4xNKCCNS0/B1N/Uplhk9FTYhRmrFoIKV2YVMBL2vvOWB8Nj413C1r9SlytfGsdfHUij/ALOqKxkkbXukja18bS58jcjw+zB5N9XfC7NYF0w8MUVNSx1VPTNp5HzRsdk8RmR0criDGDkBu0aj6VM67HsRmZmw3DXEEEsmqpWU4PUC2nzZyCNRmy9WipbjnEsVfLysUMrHNOZkBAZC0G9nRhviuFrjNqd9UEYREQbHC91m4l5KwsL3WbiXkqPKfDcdDPnqk75/s0q9Uryt0MeeqT9f9mlXqlSgREQEREBERAREQEREBERAREQFRXhL+XQ91T9cKvVUT4S3vlD8mo+uFBTUG6kFAdAo9CdVvKAqKmMupOi0NWdVu6p2i0dVukTW04LqQyoy8wRGZojjcWOeOY6WMtbZpvqW2upjgtK2oxmiEzmTtEL5GuDXASGN1Q9t2v1FnjY30aPSoDgNUIpS41M9IC0tMsLOZJYkeLbO2w67g30U2wUS1OLwilrHREwv5VZdtc98Yjf4zmPDQxx1BYQMtjvfMZct3xx0o1NJVvpqWGAtgIa98rXvdI+wLgLOblaCbdZ0vfqXT0qVjK3CqKv5YY+SRoAvcsbJHIZGB3WM0QPsWwxDoh90SvnqMSkkklOZ7hSMZmceuwfb2LTdJfDUlBh0EZrZqiOOZjI4XRsjjZeOZ2cW8a+41PwigqtERBscKOqzcQ8lYGGnVZtedFHlM4broY89UnfP9mlXqleVuhfz1Sfr/s0q9UqUCIiAiIgIiICIiAiIgIiICIiAqJ8JX3yi+TUf5oleyojwlffKI/Fn/wA0SCmIzqt3QuWkjW2onJUxmVB0WmqN1tZ3aLUToMcqZdEU8ceJxOkeyMZJgHPcGNzGNwAuTuepQ0qYdE9DDPiMcc8TJmFkxLHtD2EiMkEtOmiITObjSOjr8TZUzTubIGtpGtvKxjuWdWi9mC7m6hR/iXG4ZsCo4PdLZahk2aaMvL5mj/iRmd+0zf0hTrE63hqlkdDPFRMkjNns9wueWu3tpGQfUoV0kYzg09MyPDGQNkErXPMdIae8QjkBu4sbfxi3T/ZBW6IiDOw46rKrjosOgOqya06KEpD0L+eqT9f9mlXqleVuhbz1Sfr/ALLMvVKlAiIgIiICIiAiIgIiICIiAiIgKjvCWj/6B3/kg/8AwI+9Xiqu8IHBnz4eyeNuY0kgdJ6RC9pY51ux3Lv2XPUg85RrZUhWtaFnUxQZkx0WrnWfK5a+VEukqV9F8tQzEI3UsTJ5A2X8G+QQtcwsObx7GxtfqUUKnPQv50j7Y5v8hRDbcTdHmK11XLVciCHnuDshqmvLfFAIzAa7ehRfifgSsw6Js9Tycr3iMBkhe7MWudtYC1mnrU14s6Q8SgxCWjpuRZsjWRZoruJcG2DnE23K1XSDiNZU0sfPqGzMDhIAKZsAJ1ZnBvf4drHe9+pBXCIiDKojYrIqzosalK76k6IlKOhNl8apT+aJyf8ADSj716nXnbwesGfJXSVZHiU0Zbm/70pADR/dDye8eleiUQIiICIiAiIgIiICIiAiIgIiIC4TRNeC1wDmuBDmkZmuadCCOsWXNEFG8ddDDw51RhJBadXUb3ZSPTyZDoR8V1rek6BVVVUUlPIYamKSnkG7HsLHW11AO40Oo0XsdYWJ4VT1TOXUwxTs/MkYJG39Ivse1B5Dlj00IP1+xa+UL0XjvQrh813U0k1G47AHnw39JY7xvUHAKDYp0G4iwnkVFLUN6rl8Eh/ukEfvIlU5X1riDcaEag7EH0hTCs6Lsaj3oHut1skjlv3BriVqZeD8UZ5WHVw+ayke0NsiGonqHvcXve57ibl7nFzyfSXHUrJrMUlmFpC03OZ2WNkZe+xGd5a0F7tTq658Y+k37ncO1w3oqv8Aw0g/0rk3hmvO1DWHupZT/pQapAFI6PgPFpdGYdVj5cJhHtfZSjB+hPFZrGcwUjevNJzZAOxrLg+twQV9TgDVxt9JUp4R4LrcWeBTx8uEG0lVIDymjrDT+Md8Udly1XDwx0L4bSkPqS+vkFvfBkpw70iEb9zi4Kx4YWsAawBrWgBrQA1rQNgANgg1XCXDdPhlO2lph4o1e8+XNKfKkeesmw7gAOpblEQEREBERAREQEREBERAREQEREBERAREQEREHwIvqICIiD4UC+ogIiICIiAiIgIiICIiAiIg/9k="/>
          <p:cNvSpPr>
            <a:spLocks noChangeAspect="1" noChangeArrowheads="1"/>
          </p:cNvSpPr>
          <p:nvPr/>
        </p:nvSpPr>
        <p:spPr bwMode="auto">
          <a:xfrm>
            <a:off x="4492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r="21739"/>
          <a:stretch/>
        </p:blipFill>
        <p:spPr bwMode="auto">
          <a:xfrm rot="16200000">
            <a:off x="1862607" y="5620016"/>
            <a:ext cx="631066" cy="111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be 19"/>
          <p:cNvSpPr/>
          <p:nvPr/>
        </p:nvSpPr>
        <p:spPr>
          <a:xfrm>
            <a:off x="3387144" y="5924283"/>
            <a:ext cx="1056067" cy="772732"/>
          </a:xfrm>
          <a:prstGeom prst="cube">
            <a:avLst>
              <a:gd name="adj" fmla="val 13333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64417" y="6143223"/>
            <a:ext cx="785611" cy="46363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853903" y="6226977"/>
            <a:ext cx="156121" cy="3011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3766837" y="6474618"/>
            <a:ext cx="159846" cy="11061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90" name="Picture 10" descr="John Dalton by Charles Turn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1" t="10804" r="27446" b="49912"/>
          <a:stretch/>
        </p:blipFill>
        <p:spPr bwMode="auto">
          <a:xfrm>
            <a:off x="4790941" y="1455313"/>
            <a:ext cx="927279" cy="11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027312" y="1661375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John Dalton	1808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Hydrogen = 1</a:t>
            </a:r>
          </a:p>
        </p:txBody>
      </p:sp>
      <p:pic>
        <p:nvPicPr>
          <p:cNvPr id="46092" name="Picture 12" descr="http://upload.wikimedia.org/wikipedia/commons/thumb/5/5c/Faraday_Cochran_Pickersgill.jpg/220px-Faraday_Cochran_Pickersgi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6" t="6698" r="24538" b="52001"/>
          <a:stretch/>
        </p:blipFill>
        <p:spPr bwMode="auto">
          <a:xfrm>
            <a:off x="4790941" y="2743200"/>
            <a:ext cx="940158" cy="10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6025608" y="2921358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Michael Faraday  	1820s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/>
              <a:t>1 </a:t>
            </a:r>
            <a:r>
              <a:rPr lang="en-US" dirty="0" err="1" smtClean="0"/>
              <a:t>mol</a:t>
            </a:r>
            <a:r>
              <a:rPr lang="en-US" dirty="0" smtClean="0"/>
              <a:t> e</a:t>
            </a:r>
            <a:r>
              <a:rPr lang="en-US" baseline="30000" dirty="0" smtClean="0"/>
              <a:t>-</a:t>
            </a:r>
            <a:r>
              <a:rPr lang="en-US" dirty="0" smtClean="0"/>
              <a:t> = 96485 Coulomb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utoShape 14" descr="data:image/jpeg;base64,/9j/4AAQSkZJRgABAQAAAQABAAD/2wCEAAkGBwgHBgkIBwgKCgkLDRYPDQwMDRsUFRAWIB0iIiAdHx8kKDQsJCYxJx8fLT0tMTU3Ojo6Iys/RD84QzQ5OjcBCgoKDQwNGg8PGjclHyU3Nzc3Nzc3Nzc3Nzc3Nzc3Nzc3Nzc3Nzc3Nzc3Nzc3Nzc3Nzc3Nzc3Nzc3Nzc3Nzc3N//AABEIALoAgwMBIgACEQEDEQH/xAAcAAABBQEBAQAAAAAAAAAAAAAEAgMFBgcAAQj/xABBEAACAQMDAgMGBAMGAgsAAAABAgMABBEFEiEGMRNBUQcUIjJhgUJxkaEVI9EzUnKxwfA0QxYlNWJjdIKisuHx/8QAFAEBAAAAAAAAAAAAAAAAAAAAAP/EABQRAQAAAAAAAAAAAAAAAAAAAAD/2gAMAwEAAhEDEQA/ALi0eeNtCTxFfLipcp6UPNHuHNBEAY7ikOo7YxRzwYPFNPCTzigi5VIY03xnuKJ1e6tNLtzcXkoSMd81m+sdZ3NxIU08eBDnhyPiP28qC/cc80l5I4hmR1UepNZlY3txcTBjdTO+4fMxK/erh1DaibQ7eRMmYZHB4FBPRXVtIPguIj/6xUhBbSTRsYcuB3281i0++2aIy5G0dgcFj9avnRmsXiGON/AjUnaI0DMT+ff/AEoLLJC6jkkY70ORxVhfpu8vd00crROwBA3oB+nNRM+h6vZsRNCZkXksu3dj8geaADbk0pUxilxYfyK/Rxgj7GnXXbQNGmJ+1OvwaakG4cEUAZkwccfpXUl4m3GuoNLyBxj70l46LMYz2pLJgdqABkHao/WLuHTNPlu5yAqDOD51N+GGPasx9ql8zvFYxn+Wh3P9cUFC6g1m61y9M0+Quf5cY/CKCtLFrmULnA9f/qnYY3EnCBpD2z2WpvQrB5ZdzuRGDzj8VBK9N6FbmWMu6FQRkydv2I9fWr7c6ZBJpoghXbk5wTuAOMcH/flUHYhI41WMfCO30qXsHZ/hLEAHIFBStQ6fmhkL+GGkPdiOBjiotNNltpCYvE3Kc4VcHP37CtlXTVu0Uy855JzXq9JwThiOCaCodKa9dWW2O7z4f/iXgUD7Ba0i1trDWbfxFk3g8MEnJAP6Cqzc+z9mDNDIwOOFHH7igtP6b1nSLkSRNKVB+VFDf/I0Erq/Q0RzPZvMHXn+0JP+dV51lizHOCGXzYbSftWh2uqTTQrFNaXUbYxuZVIz9cHiqXrw3i5mgPxRYDRFCDQRMnGaE8Ta9PRzpcQLInYihLjjtQP5B54rqDEjY711Br5jx5U2yZol+9JABFAG6YUnFZb1Ja+/X07kDG7G4+QrVr0iK1lf0U1lmpSNJDKEPLk7hQQc2mxuE8IgoBwB3Y/0omzh8FOO/wBBxXkBKQgg8gYzRdqhHfjPNA/bnAG7vnmp7SzmRcVCr2IFHafI63CeQoL9pcoCYJGPrU1AAO2MVVNNl7ZwDnn6VZLVyQARQSa4Ir3ApiKTyINPg5oPNi+lR8+m23vEs7RjEqbZMedSVD3jFYHP0oMcvbE6ZqF3bDmMSsUb1B7UFMVNTvUynxjceTk/eq4zZoO2V1J311BschOa4cDPlSjSe9ALqDbrKbn8BrG5LxXeeAE43HJqw9b9Sapa6zNaWMzReEoIj2gq4PrWeWss0txLLMhGX3MB2+1BbbWELbruGeKcc7eR2ApEcimzjMfy0NNMFG4nAz50D4nbcOamNGusSqZRkD17VVZNaW3ICwgkH5j/AEoy16msWBNwoi2+Y5oNk02GC6gQkbSRkH1o027wk7Mbc+uKo/SvV2nsiQpchvLByKvi3ccyBl7HGKBcO7zP70VGTxmooXqLcMpGMHmpOFw65Wgepi8G+FlHnxTjFsULeS+HbOxOMDvQZ517AdPhtYs/DKWcD09apTSDfVi9oGqrfauqI+5YIwhIPBbucVUt3xCgM3V1M7q6g3HHGaSRSic8CvQtBiPWV6R1Fqc8sojIKwx5+g5oPTVtb6HchBHAYjzIpn2n2sv8fuNgJ2yEkD64pHSxB09grDcGwR6UEzN/Lj2oOw4qAublvFKuQADnJ4qwTbiF3Dv3qNlsxNMcDPPAoK+Znll8C0QszNjdxjPpntQy2dxcXjWvhEzhCwA8/PA+uP8AKrVFYXVtkCDKv8ysowfyNPWdxc6Y1xJHZxxSSIUeaNFDkHyyMeeKClWN09rdANkENjPYrWz9B6lf3clvZsHkRfjBA7H1NY/PbzXN88iWwQs3Zc4z96332UW4h0mTPMmR9qCtdZ9Vz6Hq1xGNqOD2PJPFVyx9qGuR3SyRNuTgeGyjaaX7WNKZuu53lm2JOFOXXIUbQOP0p3ovo7U/4hNPDqsEFp4e5Gt5lkLHHbYeME99wFBpHTHV1zrAjNzZyQlxyQvw0b1dqXuWmOyK5eTiPaPOqV0ppeqaP1Zc20saJC8Yk2wHEZOcEop7D6DsfpV71fVrDSfA98jMjknw1C55oMUuy3iOWzuJJOR50MrVOdUXcWoarNcQQiJG/CPWoZYsUCtxrq92V1Bum6lAmmU5opVGPKgyv2oWL2+t2WpQodsnwy4HBxVe05rVr6ZrdMOQC/pW06xaW13YSJdxq8YUnBHI+tY7bWiWtxdSxMxDuR8XoO1A7LweM/TmlW6ZcE0lyC30pQnSIYByaC79OW9rcoI5wr80dreh6Ytq8uyNGPOSKoFtr/uhLeLtI9Kg9c6svtYPgxO6W2cMc8sKCUkNrLMfdypVT+taZ7NkYWk7E5U4ArJrLVLS+jSzjgaGS3IMcm3g+vP9a1b2fX9rHbSWxdVcHPJxmgn+oOnNO12NRfQI7r8rkc/lQ2jdLWWlAC3Mox3QvuU/rzRuralHpstvJLMoikcRshPIznB/apGN1dQyEFT2IoENFGFBZB8I4OO1Unqi5SW3eeSPHhuVhJ8+O9XO5YswiU8saz3ru4V9QW0TASFRkfU80FEnjZmYnzNICcdqOnUeVMleKBjBrqdxXUGvoafMqopZ2AUDkmhlzjJGB61QfaZ1j/D7ZtM0+T+fJ8zD8I9aAzWutPfLu507SlLrCn86XPC58s1UoG/lEE92JNS3sUsbfVtN6gtZjmaUKNx5IDA81HXFpNp93PZXSFZoWIbPmPWgVgbCajLlmDHH2FSAkHhYHahMKcs3lQRDxCR90xYL9POmpraSQqVjwMYHFdqKzXEpET4Q+YpMFpcsVFvdsQPJvI/60EtpPTmp6gTHbqQSucgdhV99nfTUU+6e+MzSQsB/aFeR+Xf71CdJW/W+mTw3un2cd/btlWCSqQR6HOCP3rRdN1DXIEIfpl0jzyqSoG57nvzQNdd9PQ3GjPc2UQF1A4mLL80nkQT3PFG9NXj/AMNQTFs4Hek2nUUd/qs+kS2lzbTLAJGFymNwPHHrT/u621phAAq9sUCNR6js9Ln/AJ5ZpHTKBR5ZrNtZvmv76a6b4TI2celPdR3ovNUlZfkT4B9qg53oPXlpAcEd8UK0h3c140nFATvFdQ26uoLv151hHolg8NtIr3UgKqARxWH3NzNeXElxcSM8rnLMaaurua7maa5kaSRu7MaQDmgv/sb11dH6viilbbBfL7uxJ4Dfhz9+PvWydb9KLrkHvVmAmoRD4T2Eg/umvmGKRkcPGxVwQVI8iOxr6f8AZ11PH1P0zBcFx73AoiuV89wA5+/egx+XxbaSS2uY2jlQkNGwwQaFyzh0zwfMVtHV/TFjrqbnHg3Sj4LhRz+R9RWPa5pN/oNyUvE/lE4WVflb+lALHEoBB7jim5LC5tW3lSEcZUnzpcMis2d1aLpI0/VtItoZ3RJ4TjB8xQV3orXNas74CE7ogPiST0/Ktg0u+vLy3WSeJYiRQ+g6baQRqERGIHBwM/rU3sjReAAAP0oIzU0jZlm2L4q8BvPH51XuptZ93gMSHMki8DPyj1orqvXYbIeEh3Tf3F/1rP7i5e6kaSVtzNzQDTYPOcnzoGYHNHSL6U1KnFBGuppo4AyaOdaGlXigH8T866vK6goC0sHmnWhIlAYbdwxSHjZe/eg7PpVu9nHVUvS+upKzH3SceHOnljyb7VUBS6D6ya8iuoFngcPG43KQe4qF1VYbqF4bhEkjYYKsMg1m3s06ouFh/hty5Ma/2ZY9hWhtbyXIysiKD6tQZ5rPSrWjtNpMm5D/AMmQ8j8j/WoH+IXumzDxI5IiO4bsat03UWkDWrvTLu6kiFu+z3hU3ox88Y54q6WXROl6papOupe9wPyGjUYNBRunev5recCZSwxjCk1psetyzdO3GpyxtawJESm8fE5xxjPqajpeiel+n4ZNSnhkcRY4d85JOAAPUkgfeg/abqkcfuWklhGNvjSIv6KP8/0FBTprtppWkmYvIxySa9RhjPlTD2bpF4xOAecHvTHiMi8Ggk1Iah5SAKES5LHGa9mk4zmgbZ8HmhpZMCvJJRk80JNID50HGQZrqGLHPFdQM6tYRwX9nzzLIfgbsFI459aTfaKY58NkqfMf74qd6yBtItOnWRQsV6u8AA+ZGc/lxU/PaQShGX5SMkEksfr9Rigyy5sJISA6kE+QH0puO3JYcHHnV4utOjWBWiVTtOAM5BA8/wA+37UNFpZtxvC7nfIZQucDHf8AegrEzSWixyQEqUPzA96sFv1dMNKl3OfGCELk+dJayjbajqpjfcGJ/FjjiqrfWUlpdzW7ZOxjj/vDyNAXpU5j8R2Ict/e5+9X3ozqC+0m6Sa1O1GwJY+Sj/mP9e9Zfll7EipvR9Uu7CJriN0ZVIVUb8RNBsnWHWMF6dHg93kCw3K3t0vdSkfIAP8AiwftVZvbl9e1GfUb1GSd5ztib8Kj5R+mKq+u63cwyJ7wEkMto0csargLu/zpH/SzNrE5ULdRJtBbnd9aCz3hvHmUkDwxxiuW2AHxN+tRml9UPND/ANYwAsP+YvYip5lDRCUHg4xQRc1uUkJUkUPLu7mpWQcjPIoa8jXHAoId35Jph2D5pVz/ACy1Bs5BPNA5urqY3GuoNK1XQ4tRsJ7S6UNAF4ITcw4z8OPPtj8j3qDi0zXtJtlt9O1GK6gQ7Bb30ZG0DsAw75Geab6ivLu21vRZDKWsJZkil3txnPG76duPQVdA0Tnw4iq/BwjYzg8YwOewH9KCn2815LJHDqGjlG+YmGZWQAeZ579qOMM8kQy6qm4tj5SB5/nz9aPO4OzXHxRTN8wxlTkndjy8uOMbTTbMzOMlWGD3Yk/0yPQUELJb+HMskkZ2ZAwQcgZ71E9a6arW8GrWo3CPEcox3XyP68VbDEMFUwWAJ5BJOTwP1+1NRRRy28lvc48CZWRtx5GQe2PyoIPpXoSDrCMe430VsI1DTGRSzcnkKv8AvyrQbD2MdP2qqZr3UZpQ4bduRR+WNp4rM+iNVuelupzZMdrRybee3/4RX0hYXcV7bJPAcqw/T6UGZdY+yWz1C6a90yWaEsvxx7t2SBxjNYPd27W5miYfFDIUJPqDX2ZXyh1Wqy6jrk0YGz398YHAG6ge6d03VXtIp7RoJLWVviR+4wavhCpAFbAwMEVX/Z5KJNDK/wByVqspjDMS3agjwC65xgUzdriHcfIUbNnZtXtUdduzQSA+lBAXDiXJHl3oEHcfpXJKwmkQ+WaQMg0DnFe0zvrqDS9R0uG/sriyvFLpKCQD+HPmDg+nf6D1pjp+8uVQ2uoMPfLIFGkwG8QbchyT5kbSPLOalW/tD/hz+1QevgQdSWzQ/wAst4gJTjIEnA/egsCtAR8fxSORjcu7JOAcj0GMfahLhNkoR2Z5GdiC/cA+uex78Um3O2cIvCkLlR24WPH+ZpMbGRCXJY+I3Lc0HsmceEmDGGJ2yHHp2/f9qGJEMkbMqbWwcjsvI757nn9qJyVht3UkMUGSO5+Kh2RWuQrKCotgQCOOy0FQ68tBE1tq9qQW3GNyF59VY/vWn+zrqjfaWyTnMci7SwHynPc1ROqPi6f1DPOI/P8ANaT0Gx/hKjJwFOKD6FnkEUDyHsilv0r5Qlk97stdfzEnif8AuNfSxdm6LLMxLGyOSTyfhr5k0H/szXf/AChoJr2YXP8ALu7YjjIfNXk88Gs79mH/AB11/grQR3agZHBYVG3QGHHqDUgnzGgb35j+VBTjHi7c5wOaTM4HAp+7/wCKeo+T8VAreK6ma6g//9k="/>
          <p:cNvSpPr>
            <a:spLocks noChangeAspect="1" noChangeArrowheads="1"/>
          </p:cNvSpPr>
          <p:nvPr/>
        </p:nvSpPr>
        <p:spPr bwMode="auto">
          <a:xfrm>
            <a:off x="144463" y="-846138"/>
            <a:ext cx="12477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52" y="3991044"/>
            <a:ext cx="917446" cy="107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6229616" y="4194220"/>
            <a:ext cx="2491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Robert Millikan	1910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/>
              <a:t>1 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= 1.9x10</a:t>
            </a:r>
            <a:r>
              <a:rPr lang="en-US" baseline="30000" dirty="0" smtClean="0"/>
              <a:t>-19</a:t>
            </a:r>
            <a:r>
              <a:rPr lang="en-US" dirty="0" smtClean="0"/>
              <a:t> Coulomb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233375" y="4950785"/>
            <a:ext cx="2238778" cy="651526"/>
            <a:chOff x="6130344" y="5659122"/>
            <a:chExt cx="2238778" cy="651526"/>
          </a:xfrm>
        </p:grpSpPr>
        <p:sp>
          <p:nvSpPr>
            <p:cNvPr id="69" name="Oval 68"/>
            <p:cNvSpPr/>
            <p:nvPr/>
          </p:nvSpPr>
          <p:spPr>
            <a:xfrm>
              <a:off x="6130344" y="5692462"/>
              <a:ext cx="824248" cy="61818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253273" y="5742835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05673" y="5895235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532315" y="5674147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7544874" y="5677437"/>
              <a:ext cx="824248" cy="61818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667803" y="5727810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730051" y="5918846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946845" y="5659122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998361" y="5916700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5190186" y="5884503"/>
            <a:ext cx="3696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N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 = 1 </a:t>
            </a:r>
            <a:r>
              <a:rPr lang="en-US" sz="2400" dirty="0" err="1" smtClean="0"/>
              <a:t>mol</a:t>
            </a:r>
            <a:r>
              <a:rPr lang="en-US" sz="2400" dirty="0"/>
              <a:t> </a:t>
            </a:r>
            <a:r>
              <a:rPr lang="en-US" sz="2400" dirty="0" smtClean="0"/>
              <a:t>= 6.022x10</a:t>
            </a:r>
            <a:r>
              <a:rPr lang="en-US" sz="2400" baseline="30000" dirty="0" smtClean="0"/>
              <a:t>23</a:t>
            </a:r>
            <a:r>
              <a:rPr lang="en-US" sz="2400" dirty="0" smtClean="0"/>
              <a:t>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4878108" y="6488668"/>
            <a:ext cx="441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1914 Nobel in Chemistry: T.W. Richards</a:t>
            </a:r>
          </a:p>
        </p:txBody>
      </p:sp>
    </p:spTree>
    <p:extLst>
      <p:ext uri="{BB962C8B-B14F-4D97-AF65-F5344CB8AC3E}">
        <p14:creationId xmlns:p14="http://schemas.microsoft.com/office/powerpoint/2010/main" val="29891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47" grpId="0" animBg="1"/>
      <p:bldP spid="46" grpId="0"/>
      <p:bldP spid="72" grpId="0"/>
      <p:bldP spid="77" grpId="0"/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15912" y="5585512"/>
            <a:ext cx="4443401" cy="940906"/>
            <a:chOff x="-2" y="5327935"/>
            <a:chExt cx="4443401" cy="940906"/>
          </a:xfrm>
        </p:grpSpPr>
        <p:pic>
          <p:nvPicPr>
            <p:cNvPr id="13317" name="Picture 5" descr="Fibre glass rod for Tyre Flye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33"/>
            <a:stretch/>
          </p:blipFill>
          <p:spPr bwMode="auto">
            <a:xfrm rot="5400000">
              <a:off x="1751246" y="3576687"/>
              <a:ext cx="940906" cy="4443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781836" y="5550794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glass</a:t>
              </a:r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091"/>
            <a:ext cx="2319342" cy="2957719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Brief History of Electricity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986" y="1600200"/>
            <a:ext cx="6239814" cy="127178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amber =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ήλεκτρο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pc="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</a:t>
            </a:r>
            <a:endParaRPr lang="en-US" spc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468" y="2511381"/>
            <a:ext cx="2240924" cy="2794715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801155" y="3246550"/>
            <a:ext cx="3251915" cy="180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“electrical fluids”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resinous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vitreous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638261" y="3825072"/>
            <a:ext cx="1916525" cy="153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</p:txBody>
      </p:sp>
      <p:cxnSp>
        <p:nvCxnSpPr>
          <p:cNvPr id="18" name="Straight Arrow Connector 17"/>
          <p:cNvCxnSpPr>
            <a:stCxn id="19" idx="1"/>
          </p:cNvCxnSpPr>
          <p:nvPr/>
        </p:nvCxnSpPr>
        <p:spPr>
          <a:xfrm flipH="1" flipV="1">
            <a:off x="1880315" y="3438659"/>
            <a:ext cx="920840" cy="7088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970468" y="4777013"/>
            <a:ext cx="877071" cy="85105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87155" y="5048518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~1750</a:t>
            </a:r>
            <a:endParaRPr lang="en-US" sz="2800" dirty="0"/>
          </a:p>
        </p:txBody>
      </p:sp>
      <p:pic>
        <p:nvPicPr>
          <p:cNvPr id="13321" name="Picture 9" descr="http://www.eusa.ed.ac.uk/pageassets/societies/society/knitsoc/info/orange-wool-ball-ima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7" y="4108361"/>
            <a:ext cx="1866936" cy="139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1455313" y="3206836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38895" y="3408606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43566" y="2994335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07453" y="3672622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80941" y="3801411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375892" y="3732723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427409" y="5188036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10991" y="5389806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15662" y="4975535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79549" y="5653822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953037" y="5782611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347988" y="5713923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59994" y="284408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1737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07308E-6 L -0.00138 -0.0971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8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7919E-6 L 0.00139 0.0867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3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0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66667E-6 -1.2951E-6 C -0.01424 -1.2951E-6 -0.02778 -1.2951E-6 -0.02778 -0.00023 C -0.02778 -0.00046 -0.01424 -0.00046 1.66667E-6 -0.00069 C 0.0158 -0.00069 0.0316 -0.00069 0.0316 -0.00116 C 0.0316 -0.00139 0.0158 -0.00139 1.66667E-6 -0.00139 C -0.01424 -0.00139 -0.02778 -0.00162 -0.02778 -0.00185 C -0.02778 -0.00208 -0.01424 -0.00208 1.66667E-6 -0.00231 C 0.0158 -0.00231 0.0316 -0.00231 0.0316 -0.00254 C 0.0316 -0.00277 1.66667E-6 -0.00301 0.00017 -0.00301 C -0.01424 -0.00301 -0.02778 -0.00324 -0.02778 -0.00347 C -0.02778 -0.0037 -0.01424 -0.0037 1.66667E-6 -0.0037 C 0.0158 -0.00393 0.0316 -0.00393 0.0316 -0.00416 C 0.0316 -0.00439 0.0158 -0.00439 1.66667E-6 -0.00462 C -0.01424 -0.00462 -0.02778 -0.00462 -0.02778 -0.00486 C -0.02778 -0.00509 -0.01424 -0.00532 1.66667E-6 -0.00532 C 0.0158 -0.00532 0.0316 -0.00555 0.0316 -0.00578 C 0.0316 -0.00601 0.0158 -0.00601 1.66667E-6 -0.00624 " pathEditMode="relative" rAng="16200000" ptsTypes="fffffffffffffffff">
                                      <p:cBhvr>
                                        <p:cTn id="49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5" grpId="0" animBg="1"/>
      <p:bldP spid="36" grpId="0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Dawn of the Age of Uncertainty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4" y="1023654"/>
            <a:ext cx="7025314" cy="53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ebije-boerha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2" y="1062194"/>
            <a:ext cx="146526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769735" y="3489907"/>
            <a:ext cx="2563209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31842" y="6076950"/>
            <a:ext cx="4337408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72" name="Picture 8" descr="http://spie.org/Images/Graphics/Newsroom/Imported/0812/0812_fi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0" y="3801728"/>
            <a:ext cx="3551773" cy="22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579548" y="875763"/>
            <a:ext cx="2356835" cy="330987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rgbClr val="FF9797"/>
              </a:gs>
              <a:gs pos="66000">
                <a:schemeClr val="bg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Thomson’s Atom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J.J Thom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r="14963" b="33662"/>
          <a:stretch>
            <a:fillRect/>
          </a:stretch>
        </p:blipFill>
        <p:spPr bwMode="auto">
          <a:xfrm>
            <a:off x="1610129" y="4590111"/>
            <a:ext cx="1044387" cy="152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Lord Kelvin photograp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t="11574" r="22080" b="29639"/>
          <a:stretch/>
        </p:blipFill>
        <p:spPr bwMode="auto">
          <a:xfrm>
            <a:off x="206061" y="4572000"/>
            <a:ext cx="1120463" cy="15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031" y="6104586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W. Thomson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(Lord Kelvin)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409" y="6128198"/>
            <a:ext cx="1413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J.J. Thomson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(Cavendish)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515457" y="1787199"/>
            <a:ext cx="4769426" cy="4451777"/>
          </a:xfrm>
          <a:custGeom>
            <a:avLst/>
            <a:gdLst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69426" h="4451777">
                <a:moveTo>
                  <a:pt x="528509" y="324936"/>
                </a:moveTo>
                <a:cubicBezTo>
                  <a:pt x="644419" y="118874"/>
                  <a:pt x="1174599" y="30868"/>
                  <a:pt x="1455788" y="2964"/>
                </a:cubicBezTo>
                <a:cubicBezTo>
                  <a:pt x="1736977" y="-24940"/>
                  <a:pt x="1932307" y="153218"/>
                  <a:pt x="2215642" y="157511"/>
                </a:cubicBezTo>
                <a:cubicBezTo>
                  <a:pt x="2498977" y="161804"/>
                  <a:pt x="2881050" y="-33526"/>
                  <a:pt x="3155799" y="28722"/>
                </a:cubicBezTo>
                <a:cubicBezTo>
                  <a:pt x="3430548" y="90970"/>
                  <a:pt x="3625878" y="337815"/>
                  <a:pt x="3864137" y="530998"/>
                </a:cubicBezTo>
                <a:cubicBezTo>
                  <a:pt x="4102396" y="724181"/>
                  <a:pt x="4482323" y="917365"/>
                  <a:pt x="4585354" y="1187821"/>
                </a:cubicBezTo>
                <a:cubicBezTo>
                  <a:pt x="4688385" y="1458277"/>
                  <a:pt x="4454419" y="1827471"/>
                  <a:pt x="4482323" y="2153736"/>
                </a:cubicBezTo>
                <a:cubicBezTo>
                  <a:pt x="4510227" y="2480001"/>
                  <a:pt x="4847225" y="2840609"/>
                  <a:pt x="4752780" y="3145409"/>
                </a:cubicBezTo>
                <a:cubicBezTo>
                  <a:pt x="4658335" y="3450209"/>
                  <a:pt x="4265529" y="3832282"/>
                  <a:pt x="3915653" y="3982536"/>
                </a:cubicBezTo>
                <a:cubicBezTo>
                  <a:pt x="3565777" y="4132790"/>
                  <a:pt x="3005546" y="3969658"/>
                  <a:pt x="2653523" y="4046931"/>
                </a:cubicBezTo>
                <a:cubicBezTo>
                  <a:pt x="2301501" y="4124204"/>
                  <a:pt x="2056803" y="4501985"/>
                  <a:pt x="1803518" y="4446176"/>
                </a:cubicBezTo>
                <a:cubicBezTo>
                  <a:pt x="1550234" y="4390368"/>
                  <a:pt x="1367782" y="3905263"/>
                  <a:pt x="1133816" y="3712080"/>
                </a:cubicBezTo>
                <a:cubicBezTo>
                  <a:pt x="899850" y="3518897"/>
                  <a:pt x="588610" y="3538215"/>
                  <a:pt x="399720" y="3287077"/>
                </a:cubicBezTo>
                <a:cubicBezTo>
                  <a:pt x="210830" y="3035939"/>
                  <a:pt x="11207" y="2583032"/>
                  <a:pt x="475" y="2205252"/>
                </a:cubicBezTo>
                <a:cubicBezTo>
                  <a:pt x="-10257" y="1827472"/>
                  <a:pt x="162534" y="1423933"/>
                  <a:pt x="335326" y="1020395"/>
                </a:cubicBezTo>
                <a:cubicBezTo>
                  <a:pt x="399720" y="788575"/>
                  <a:pt x="412599" y="530998"/>
                  <a:pt x="528509" y="324936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33751" y="385722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881612" y="3043704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21132" y="472869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6698" y="258865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271751" y="5400539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60382" y="4099772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6411" y="2936229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45949" y="3642421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9402" y="4503158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34073" y="2504786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08056" y="4350758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67780" y="3283958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793" y="3490175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The atom as a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“vortex” in the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æther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0621" y="5806226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1906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J.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Thomson’s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“plum pudding” model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72732" y="2137894"/>
            <a:ext cx="1957589" cy="1262129"/>
          </a:xfrm>
          <a:custGeom>
            <a:avLst/>
            <a:gdLst>
              <a:gd name="connsiteX0" fmla="*/ 0 w 1211079"/>
              <a:gd name="connsiteY0" fmla="*/ 0 h 875763"/>
              <a:gd name="connsiteX1" fmla="*/ 1210614 w 1211079"/>
              <a:gd name="connsiteY1" fmla="*/ 25758 h 875763"/>
              <a:gd name="connsiteX2" fmla="*/ 154547 w 1211079"/>
              <a:gd name="connsiteY2" fmla="*/ 115910 h 875763"/>
              <a:gd name="connsiteX3" fmla="*/ 1030310 w 1211079"/>
              <a:gd name="connsiteY3" fmla="*/ 154546 h 875763"/>
              <a:gd name="connsiteX4" fmla="*/ 206062 w 1211079"/>
              <a:gd name="connsiteY4" fmla="*/ 283335 h 875763"/>
              <a:gd name="connsiteX5" fmla="*/ 837127 w 1211079"/>
              <a:gd name="connsiteY5" fmla="*/ 347729 h 875763"/>
              <a:gd name="connsiteX6" fmla="*/ 283335 w 1211079"/>
              <a:gd name="connsiteY6" fmla="*/ 437881 h 875763"/>
              <a:gd name="connsiteX7" fmla="*/ 721217 w 1211079"/>
              <a:gd name="connsiteY7" fmla="*/ 528034 h 875763"/>
              <a:gd name="connsiteX8" fmla="*/ 309093 w 1211079"/>
              <a:gd name="connsiteY8" fmla="*/ 643943 h 875763"/>
              <a:gd name="connsiteX9" fmla="*/ 566671 w 1211079"/>
              <a:gd name="connsiteY9" fmla="*/ 734096 h 875763"/>
              <a:gd name="connsiteX10" fmla="*/ 450761 w 1211079"/>
              <a:gd name="connsiteY10" fmla="*/ 875763 h 87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1079" h="875763">
                <a:moveTo>
                  <a:pt x="0" y="0"/>
                </a:moveTo>
                <a:cubicBezTo>
                  <a:pt x="592428" y="3220"/>
                  <a:pt x="1184856" y="6440"/>
                  <a:pt x="1210614" y="25758"/>
                </a:cubicBezTo>
                <a:cubicBezTo>
                  <a:pt x="1236372" y="45076"/>
                  <a:pt x="184598" y="94445"/>
                  <a:pt x="154547" y="115910"/>
                </a:cubicBezTo>
                <a:cubicBezTo>
                  <a:pt x="124496" y="137375"/>
                  <a:pt x="1021724" y="126642"/>
                  <a:pt x="1030310" y="154546"/>
                </a:cubicBezTo>
                <a:cubicBezTo>
                  <a:pt x="1038896" y="182450"/>
                  <a:pt x="238259" y="251138"/>
                  <a:pt x="206062" y="283335"/>
                </a:cubicBezTo>
                <a:cubicBezTo>
                  <a:pt x="173865" y="315532"/>
                  <a:pt x="824248" y="321971"/>
                  <a:pt x="837127" y="347729"/>
                </a:cubicBezTo>
                <a:cubicBezTo>
                  <a:pt x="850006" y="373487"/>
                  <a:pt x="302653" y="407830"/>
                  <a:pt x="283335" y="437881"/>
                </a:cubicBezTo>
                <a:cubicBezTo>
                  <a:pt x="264017" y="467932"/>
                  <a:pt x="716924" y="493690"/>
                  <a:pt x="721217" y="528034"/>
                </a:cubicBezTo>
                <a:cubicBezTo>
                  <a:pt x="725510" y="562378"/>
                  <a:pt x="334851" y="609599"/>
                  <a:pt x="309093" y="643943"/>
                </a:cubicBezTo>
                <a:cubicBezTo>
                  <a:pt x="283335" y="678287"/>
                  <a:pt x="543060" y="695459"/>
                  <a:pt x="566671" y="734096"/>
                </a:cubicBezTo>
                <a:cubicBezTo>
                  <a:pt x="590282" y="772733"/>
                  <a:pt x="520521" y="824248"/>
                  <a:pt x="450761" y="87576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81898" y="1227631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9746" y="2526251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34428" y="2665772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87453" y="1918797"/>
            <a:ext cx="320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94399" y="2045440"/>
            <a:ext cx="320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3943" y="2290139"/>
            <a:ext cx="320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Rutherford’s Atom</a:t>
            </a:r>
            <a:endParaRPr lang="en-US" dirty="0"/>
          </a:p>
        </p:txBody>
      </p:sp>
      <p:pic>
        <p:nvPicPr>
          <p:cNvPr id="4" name="Picture 2" descr="J.J Thom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r="14963" b="33662"/>
          <a:stretch>
            <a:fillRect/>
          </a:stretch>
        </p:blipFill>
        <p:spPr bwMode="auto">
          <a:xfrm>
            <a:off x="1610129" y="4590111"/>
            <a:ext cx="1044387" cy="152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Lord Kelvin photograp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t="11574" r="22080" b="29639"/>
          <a:stretch/>
        </p:blipFill>
        <p:spPr bwMode="auto">
          <a:xfrm>
            <a:off x="206061" y="4572000"/>
            <a:ext cx="1120463" cy="15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031" y="6104586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W. Thomson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(Lord Kelvin)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409" y="6128198"/>
            <a:ext cx="1413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J.J. Thomson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(Cavendish)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515457" y="1787199"/>
            <a:ext cx="4769426" cy="4451777"/>
          </a:xfrm>
          <a:custGeom>
            <a:avLst/>
            <a:gdLst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69426" h="4451777">
                <a:moveTo>
                  <a:pt x="528509" y="324936"/>
                </a:moveTo>
                <a:cubicBezTo>
                  <a:pt x="644419" y="118874"/>
                  <a:pt x="1174599" y="30868"/>
                  <a:pt x="1455788" y="2964"/>
                </a:cubicBezTo>
                <a:cubicBezTo>
                  <a:pt x="1736977" y="-24940"/>
                  <a:pt x="1932307" y="153218"/>
                  <a:pt x="2215642" y="157511"/>
                </a:cubicBezTo>
                <a:cubicBezTo>
                  <a:pt x="2498977" y="161804"/>
                  <a:pt x="2881050" y="-33526"/>
                  <a:pt x="3155799" y="28722"/>
                </a:cubicBezTo>
                <a:cubicBezTo>
                  <a:pt x="3430548" y="90970"/>
                  <a:pt x="3625878" y="337815"/>
                  <a:pt x="3864137" y="530998"/>
                </a:cubicBezTo>
                <a:cubicBezTo>
                  <a:pt x="4102396" y="724181"/>
                  <a:pt x="4482323" y="917365"/>
                  <a:pt x="4585354" y="1187821"/>
                </a:cubicBezTo>
                <a:cubicBezTo>
                  <a:pt x="4688385" y="1458277"/>
                  <a:pt x="4454419" y="1827471"/>
                  <a:pt x="4482323" y="2153736"/>
                </a:cubicBezTo>
                <a:cubicBezTo>
                  <a:pt x="4510227" y="2480001"/>
                  <a:pt x="4847225" y="2840609"/>
                  <a:pt x="4752780" y="3145409"/>
                </a:cubicBezTo>
                <a:cubicBezTo>
                  <a:pt x="4658335" y="3450209"/>
                  <a:pt x="4265529" y="3832282"/>
                  <a:pt x="3915653" y="3982536"/>
                </a:cubicBezTo>
                <a:cubicBezTo>
                  <a:pt x="3565777" y="4132790"/>
                  <a:pt x="3005546" y="3969658"/>
                  <a:pt x="2653523" y="4046931"/>
                </a:cubicBezTo>
                <a:cubicBezTo>
                  <a:pt x="2301501" y="4124204"/>
                  <a:pt x="2056803" y="4501985"/>
                  <a:pt x="1803518" y="4446176"/>
                </a:cubicBezTo>
                <a:cubicBezTo>
                  <a:pt x="1550234" y="4390368"/>
                  <a:pt x="1367782" y="3905263"/>
                  <a:pt x="1133816" y="3712080"/>
                </a:cubicBezTo>
                <a:cubicBezTo>
                  <a:pt x="899850" y="3518897"/>
                  <a:pt x="588610" y="3538215"/>
                  <a:pt x="399720" y="3287077"/>
                </a:cubicBezTo>
                <a:cubicBezTo>
                  <a:pt x="210830" y="3035939"/>
                  <a:pt x="11207" y="2583032"/>
                  <a:pt x="475" y="2205252"/>
                </a:cubicBezTo>
                <a:cubicBezTo>
                  <a:pt x="-10257" y="1827472"/>
                  <a:pt x="162534" y="1423933"/>
                  <a:pt x="335326" y="1020395"/>
                </a:cubicBezTo>
                <a:cubicBezTo>
                  <a:pt x="399720" y="788575"/>
                  <a:pt x="412599" y="530998"/>
                  <a:pt x="528509" y="324936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33751" y="385722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36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881612" y="3043704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21132" y="472869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36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6698" y="258865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271751" y="5400539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36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60382" y="4099772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36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6411" y="2936229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945949" y="3642421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029402" y="4503158"/>
            <a:ext cx="404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34073" y="2504786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08056" y="4350758"/>
            <a:ext cx="404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67780" y="3283958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/>
          </a:p>
        </p:txBody>
      </p:sp>
      <p:pic>
        <p:nvPicPr>
          <p:cNvPr id="45058" name="Picture 2" descr="Ernest Rutherford cropp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3494" r="14839" b="24094"/>
          <a:stretch/>
        </p:blipFill>
        <p:spPr bwMode="auto">
          <a:xfrm>
            <a:off x="2846232" y="4572001"/>
            <a:ext cx="1262129" cy="157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738907" y="6121516"/>
            <a:ext cx="1406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E. Rutherford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(Cavendish)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51999" y="3359084"/>
            <a:ext cx="652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04349" y="1996225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404349" y="2522113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04349" y="3048001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404349" y="3573889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404349" y="4099775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9122" y="5934670"/>
            <a:ext cx="4584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Geiger, H. &amp; Marsden, E. </a:t>
            </a:r>
            <a:r>
              <a:rPr lang="en-US" dirty="0" smtClean="0"/>
              <a:t>(</a:t>
            </a:r>
            <a:r>
              <a:rPr lang="en-US" dirty="0"/>
              <a:t>1909</a:t>
            </a:r>
            <a:r>
              <a:rPr lang="en-US" dirty="0" smtClean="0"/>
              <a:t>).</a:t>
            </a:r>
          </a:p>
          <a:p>
            <a:pPr algn="r"/>
            <a:r>
              <a:rPr lang="en-US" dirty="0" smtClean="0"/>
              <a:t> "</a:t>
            </a:r>
            <a:r>
              <a:rPr lang="en-US" dirty="0"/>
              <a:t>On a diffuse reflection of the α-particles", </a:t>
            </a:r>
            <a:r>
              <a:rPr lang="en-US" i="1" dirty="0" smtClean="0"/>
              <a:t>Proc. Roy. Soc. London</a:t>
            </a:r>
            <a:r>
              <a:rPr lang="en-US" i="1" dirty="0"/>
              <a:t>. </a:t>
            </a:r>
            <a:r>
              <a:rPr lang="en-US" i="1" dirty="0" smtClean="0"/>
              <a:t>A,</a:t>
            </a:r>
            <a:r>
              <a:rPr lang="en-US" dirty="0" smtClean="0"/>
              <a:t> </a:t>
            </a:r>
            <a:r>
              <a:rPr lang="en-US" b="1" dirty="0"/>
              <a:t>82</a:t>
            </a:r>
            <a:r>
              <a:rPr lang="en-US" dirty="0"/>
              <a:t>, 495-500.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7275" y="3846961"/>
            <a:ext cx="1065875" cy="686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Curie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6" descr="http://www.nobelprize.org/nobel_prizes/chemistry/laureates/1911/marie-curie_postcar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4991" r="11503" b="27488"/>
          <a:stretch/>
        </p:blipFill>
        <p:spPr bwMode="auto">
          <a:xfrm>
            <a:off x="154572" y="2491690"/>
            <a:ext cx="1068921" cy="145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77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16466E-6 L 1.39844 -0.005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13" y="-2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65587E-6 L 1.05208 0.000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4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1443E-6 L 1.21875 0.0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39685E-6 L 1.30886 0.002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34" y="1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90564E-6 L 0.64219 -1.90564E-6 L -0.02535 -0.49537 " pathEditMode="relative" rAng="0" ptsTypes="AAA">
                                      <p:cBhvr>
                                        <p:cTn id="34" dur="2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-247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7" grpId="0"/>
      <p:bldP spid="18" grpId="0"/>
      <p:bldP spid="19" grpId="0"/>
      <p:bldP spid="20" grpId="0"/>
      <p:bldP spid="21" grpId="0"/>
      <p:bldP spid="34" grpId="0"/>
      <p:bldP spid="3" grpId="0"/>
      <p:bldP spid="35" grpId="0"/>
      <p:bldP spid="36" grpId="0"/>
      <p:bldP spid="37" grpId="0"/>
      <p:bldP spid="38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734251" y="2094382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4956375" y="2092235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12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661521" y="2171653"/>
            <a:ext cx="4018820" cy="209343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6228523" y="2078983"/>
            <a:ext cx="1282006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67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094412" y="2091862"/>
            <a:ext cx="1112428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1"/>
            <a:ext cx="4018820" cy="1447309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7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635324" y="2078983"/>
            <a:ext cx="107882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2"/>
            <a:ext cx="4018820" cy="56392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3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80566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7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941599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6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5250"/>
          <a:ext cx="7418387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1" name="Chart" r:id="rId3" imgW="7448478" imgH="5210258" progId="MSGraph.Chart.8">
                  <p:embed followColorScheme="full"/>
                </p:oleObj>
              </mc:Choice>
              <mc:Fallback>
                <p:oleObj name="Chart" r:id="rId3" imgW="7448478" imgH="5210258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5250"/>
                        <a:ext cx="7418387" cy="5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15395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459423125"/>
              </p:ext>
            </p:extLst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6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4270231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3341"/>
          </a:xfrm>
        </p:spPr>
        <p:txBody>
          <a:bodyPr/>
          <a:lstStyle/>
          <a:p>
            <a:r>
              <a:rPr lang="en-US" dirty="0" smtClean="0"/>
              <a:t>June 28 1914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244"/>
            <a:ext cx="9144000" cy="66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183009212"/>
              </p:ext>
            </p:extLst>
          </p:nvPr>
        </p:nvGraphicFramePr>
        <p:xfrm>
          <a:off x="874713" y="1360488"/>
          <a:ext cx="74056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1" name="Chart" r:id="rId3" imgW="7448478" imgH="5229153" progId="MSGraph.Chart.8">
                  <p:embed followColorScheme="full"/>
                </p:oleObj>
              </mc:Choice>
              <mc:Fallback>
                <p:oleObj name="Chart" r:id="rId3" imgW="7448478" imgH="5229153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56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70977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13767" r="21574" b="9058"/>
          <a:stretch/>
        </p:blipFill>
        <p:spPr bwMode="auto">
          <a:xfrm>
            <a:off x="808383" y="861389"/>
            <a:ext cx="7500730" cy="53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Debye, P. J. W. (1914)."Interferenz von Röntgenstrahlen und Wärmebewegung",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Annalen der Physik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49-92.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45496" y="4916557"/>
            <a:ext cx="2146852" cy="530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5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 factor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Bragg, W. H. (1914)."XCVII. The intensity of reflexion of X rays by crystals", </a:t>
            </a:r>
            <a:r>
              <a:rPr lang="en-US" altLang="en-US" sz="1800" i="1"/>
              <a:t>Philosophical Magazine Series 6</a:t>
            </a:r>
            <a:r>
              <a:rPr lang="en-US" altLang="en-US" sz="1800"/>
              <a:t> </a:t>
            </a:r>
            <a:r>
              <a:rPr lang="en-US" altLang="en-US" sz="1800" b="1"/>
              <a:t>27</a:t>
            </a:r>
            <a:r>
              <a:rPr lang="en-US" altLang="en-US" sz="1800"/>
              <a:t>, 881-899.   Published May 1 1914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67691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602310" y="3618963"/>
            <a:ext cx="296214" cy="283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2" descr="William Henry Bragg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15061" b="35294"/>
          <a:stretch/>
        </p:blipFill>
        <p:spPr bwMode="auto">
          <a:xfrm>
            <a:off x="168040" y="4740522"/>
            <a:ext cx="1081210" cy="14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 factor: note added in proof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32609" r="20350" b="25725"/>
          <a:stretch/>
        </p:blipFill>
        <p:spPr bwMode="auto">
          <a:xfrm>
            <a:off x="1" y="1035159"/>
            <a:ext cx="9026362" cy="304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Debye, P. J. W. (1914)."Interferenz von Röntgenstrahlen und Wärmebewegung",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Annalen der Physik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49-92.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23188" r="14240" b="48551"/>
          <a:stretch/>
        </p:blipFill>
        <p:spPr bwMode="auto">
          <a:xfrm>
            <a:off x="51516" y="3965569"/>
            <a:ext cx="8989453" cy="193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795" y="63677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0" descr="Hendrik Antoon Lorent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2" t="15150" r="31912" b="51016"/>
          <a:stretch/>
        </p:blipFill>
        <p:spPr bwMode="auto">
          <a:xfrm>
            <a:off x="224302" y="5477396"/>
            <a:ext cx="747148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2923504"/>
            <a:ext cx="9028090" cy="54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Dawn of the Age of Uncertainty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4" y="1023654"/>
            <a:ext cx="7025314" cy="53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ebije-boerha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2" y="1062194"/>
            <a:ext cx="146526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769735" y="3489907"/>
            <a:ext cx="2563209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31842" y="6076950"/>
            <a:ext cx="4337408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Debye, P. J. W. &amp; Scherrer, P. (1918)."Atomic structure",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Physikalische Zeitschrift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474-483.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5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 bwMode="auto">
          <a:xfrm>
            <a:off x="0" y="1906072"/>
            <a:ext cx="9144000" cy="311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28096" y="5054585"/>
            <a:ext cx="1069524" cy="1659783"/>
            <a:chOff x="3022034" y="1358348"/>
            <a:chExt cx="1069524" cy="1659783"/>
          </a:xfrm>
        </p:grpSpPr>
        <p:sp>
          <p:nvSpPr>
            <p:cNvPr id="8" name="TextBox 7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326741" y="5067464"/>
            <a:ext cx="851515" cy="1659783"/>
            <a:chOff x="4284330" y="1358348"/>
            <a:chExt cx="851515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ounded Rectangle 4"/>
          <p:cNvSpPr/>
          <p:nvPr/>
        </p:nvSpPr>
        <p:spPr>
          <a:xfrm>
            <a:off x="0" y="2550017"/>
            <a:ext cx="9028090" cy="54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6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1928: the last straw for determinism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Davisson, C. J. (1928</a:t>
            </a:r>
            <a:r>
              <a:rPr lang="en-US" dirty="0" smtClean="0"/>
              <a:t>). "</a:t>
            </a:r>
            <a:r>
              <a:rPr lang="en-US" dirty="0"/>
              <a:t>The diffraction of electrons by a crystal of nickel", </a:t>
            </a:r>
            <a:r>
              <a:rPr lang="en-US" i="1" dirty="0"/>
              <a:t>Bell System Technical Journal, The</a:t>
            </a:r>
            <a:r>
              <a:rPr lang="en-US" dirty="0"/>
              <a:t> </a:t>
            </a:r>
            <a:r>
              <a:rPr lang="en-US" b="1" dirty="0"/>
              <a:t>7</a:t>
            </a:r>
            <a:r>
              <a:rPr lang="en-US" dirty="0"/>
              <a:t>, 90-105. </a:t>
            </a:r>
          </a:p>
        </p:txBody>
      </p:sp>
      <p:pic>
        <p:nvPicPr>
          <p:cNvPr id="68610" name="Picture 2" descr="File:Davisson-Germer experimen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7" y="2754428"/>
            <a:ext cx="5612393" cy="39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7893" y="1210613"/>
            <a:ext cx="5151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Davisson-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Germer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Single electron interferes with itself.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Otherwise, diffraction cannot work!</a:t>
            </a:r>
          </a:p>
        </p:txBody>
      </p:sp>
    </p:spTree>
    <p:extLst>
      <p:ext uri="{BB962C8B-B14F-4D97-AF65-F5344CB8AC3E}">
        <p14:creationId xmlns:p14="http://schemas.microsoft.com/office/powerpoint/2010/main" val="39451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510979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188483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8484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188485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86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88420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0985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188479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188481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82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80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0990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188475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8476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188477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78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510995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71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188473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74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72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00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67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188469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70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68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05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63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188465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66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64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10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59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188461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62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60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15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55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188457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58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56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20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51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188453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54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52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25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47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188449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50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48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1030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1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2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3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4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5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6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7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8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9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0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1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2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3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4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5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46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706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4856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1914: who was there?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007" name="Group 41006"/>
          <p:cNvGrpSpPr/>
          <p:nvPr/>
        </p:nvGrpSpPr>
        <p:grpSpPr>
          <a:xfrm>
            <a:off x="376616" y="5139767"/>
            <a:ext cx="1428596" cy="1651973"/>
            <a:chOff x="376616" y="5139767"/>
            <a:chExt cx="1428596" cy="1651973"/>
          </a:xfrm>
        </p:grpSpPr>
        <p:sp>
          <p:nvSpPr>
            <p:cNvPr id="23" name="TextBox 22"/>
            <p:cNvSpPr txBox="1"/>
            <p:nvPr/>
          </p:nvSpPr>
          <p:spPr>
            <a:xfrm>
              <a:off x="376616" y="6022299"/>
              <a:ext cx="14285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for 36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64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8" t="6375" r="20806" b="38827"/>
            <a:stretch/>
          </p:blipFill>
          <p:spPr bwMode="auto">
            <a:xfrm>
              <a:off x="662607" y="5139767"/>
              <a:ext cx="90865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022034" y="1358348"/>
            <a:ext cx="1069524" cy="1659783"/>
            <a:chOff x="3022034" y="1358348"/>
            <a:chExt cx="1069524" cy="1659783"/>
          </a:xfrm>
        </p:grpSpPr>
        <p:sp>
          <p:nvSpPr>
            <p:cNvPr id="19" name="TextBox 18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77" name="Picture 1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284330" y="1358348"/>
            <a:ext cx="851515" cy="1659783"/>
            <a:chOff x="4284330" y="1358348"/>
            <a:chExt cx="851515" cy="1659783"/>
          </a:xfrm>
        </p:grpSpPr>
        <p:sp>
          <p:nvSpPr>
            <p:cNvPr id="3" name="TextBox 2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2" name="Picture 2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7761666" y="1358348"/>
            <a:ext cx="712665" cy="1659783"/>
            <a:chOff x="7761666" y="1358348"/>
            <a:chExt cx="712665" cy="1659783"/>
          </a:xfrm>
        </p:grpSpPr>
        <p:sp>
          <p:nvSpPr>
            <p:cNvPr id="12" name="TextBox 11"/>
            <p:cNvSpPr txBox="1"/>
            <p:nvPr/>
          </p:nvSpPr>
          <p:spPr>
            <a:xfrm>
              <a:off x="7776704" y="2248690"/>
              <a:ext cx="6976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Laue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4" descr="http://upload.wikimedia.org/wikipedia/commons/0/07/Max_von_Laue_191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9" t="1920" r="8894" b="18066"/>
            <a:stretch/>
          </p:blipFill>
          <p:spPr bwMode="auto">
            <a:xfrm>
              <a:off x="7761666" y="1358348"/>
              <a:ext cx="708579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488376" y="1358348"/>
            <a:ext cx="1005403" cy="1659783"/>
            <a:chOff x="6488376" y="1358348"/>
            <a:chExt cx="1005403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6488376" y="2248690"/>
              <a:ext cx="10054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4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2" t="7476" r="23090" b="46705"/>
            <a:stretch/>
          </p:blipFill>
          <p:spPr bwMode="auto">
            <a:xfrm>
              <a:off x="6598087" y="1358348"/>
              <a:ext cx="791522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9" name="Group 40998"/>
          <p:cNvGrpSpPr/>
          <p:nvPr/>
        </p:nvGrpSpPr>
        <p:grpSpPr>
          <a:xfrm>
            <a:off x="3809251" y="3238403"/>
            <a:ext cx="1056700" cy="1633967"/>
            <a:chOff x="3809251" y="3238403"/>
            <a:chExt cx="1056700" cy="1633967"/>
          </a:xfrm>
        </p:grpSpPr>
        <p:sp>
          <p:nvSpPr>
            <p:cNvPr id="37" name="TextBox 36"/>
            <p:cNvSpPr txBox="1"/>
            <p:nvPr/>
          </p:nvSpPr>
          <p:spPr>
            <a:xfrm>
              <a:off x="3809251" y="4133706"/>
              <a:ext cx="10567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Röntgen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38" name="Picture 2" descr="File:Roentgen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8190" r="25117" b="48384"/>
            <a:stretch/>
          </p:blipFill>
          <p:spPr bwMode="auto">
            <a:xfrm>
              <a:off x="3930908" y="3238403"/>
              <a:ext cx="752096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321265" y="1358348"/>
            <a:ext cx="1107996" cy="1690561"/>
            <a:chOff x="1321265" y="1358348"/>
            <a:chExt cx="1107996" cy="1690561"/>
          </a:xfrm>
        </p:grpSpPr>
        <p:sp>
          <p:nvSpPr>
            <p:cNvPr id="15" name="TextBox 14"/>
            <p:cNvSpPr txBox="1"/>
            <p:nvPr/>
          </p:nvSpPr>
          <p:spPr>
            <a:xfrm>
              <a:off x="1321265" y="2217912"/>
              <a:ext cx="11079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Crowfoot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40988" name="Picture 28" descr="http://www.chemheritage.org/Discover/Online-Resources/Chemistry-in-History/Themes/Molecular-Synthesis-Structure-and-Bonding/asset_upload_file916_60693_thumbnail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8" t="41718" r="11899" b="5942"/>
            <a:stretch/>
          </p:blipFill>
          <p:spPr bwMode="auto">
            <a:xfrm>
              <a:off x="1415557" y="1358348"/>
              <a:ext cx="886681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354375" y="1358348"/>
            <a:ext cx="954108" cy="1659783"/>
            <a:chOff x="5354375" y="1358348"/>
            <a:chExt cx="954108" cy="1659783"/>
          </a:xfrm>
        </p:grpSpPr>
        <p:sp>
          <p:nvSpPr>
            <p:cNvPr id="42" name="TextBox 41"/>
            <p:cNvSpPr txBox="1"/>
            <p:nvPr/>
          </p:nvSpPr>
          <p:spPr>
            <a:xfrm>
              <a:off x="5354375" y="2248690"/>
              <a:ext cx="9541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Lorentz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0" name="Picture 30" descr="Hendrik Antoon Lorentz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12" t="15150" r="31912" b="51016"/>
            <a:stretch/>
          </p:blipFill>
          <p:spPr bwMode="auto">
            <a:xfrm>
              <a:off x="5478882" y="1358348"/>
              <a:ext cx="74714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5" name="Group 41004"/>
          <p:cNvGrpSpPr/>
          <p:nvPr/>
        </p:nvGrpSpPr>
        <p:grpSpPr>
          <a:xfrm>
            <a:off x="7552409" y="3238403"/>
            <a:ext cx="1180771" cy="1649356"/>
            <a:chOff x="7552409" y="3238403"/>
            <a:chExt cx="1180771" cy="1649356"/>
          </a:xfrm>
        </p:grpSpPr>
        <p:sp>
          <p:nvSpPr>
            <p:cNvPr id="22" name="TextBox 21"/>
            <p:cNvSpPr txBox="1"/>
            <p:nvPr/>
          </p:nvSpPr>
          <p:spPr>
            <a:xfrm>
              <a:off x="7552409" y="4118318"/>
              <a:ext cx="11807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PP Ewald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2" name="Picture 32" descr="[Figure 3]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25"/>
            <a:stretch/>
          </p:blipFill>
          <p:spPr bwMode="auto">
            <a:xfrm>
              <a:off x="7656852" y="3238403"/>
              <a:ext cx="95327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3" name="Group 41002"/>
          <p:cNvGrpSpPr/>
          <p:nvPr/>
        </p:nvGrpSpPr>
        <p:grpSpPr>
          <a:xfrm>
            <a:off x="6397554" y="3238403"/>
            <a:ext cx="1043876" cy="1649356"/>
            <a:chOff x="6397554" y="3238403"/>
            <a:chExt cx="1043876" cy="1649356"/>
          </a:xfrm>
        </p:grpSpPr>
        <p:sp>
          <p:nvSpPr>
            <p:cNvPr id="21" name="TextBox 20"/>
            <p:cNvSpPr txBox="1"/>
            <p:nvPr/>
          </p:nvSpPr>
          <p:spPr>
            <a:xfrm>
              <a:off x="6397554" y="4118318"/>
              <a:ext cx="10438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Moseley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4" name="Picture 34" descr="Henry Moseley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9" t="11011" r="27808" b="55867"/>
            <a:stretch/>
          </p:blipFill>
          <p:spPr bwMode="auto">
            <a:xfrm>
              <a:off x="6560945" y="3238403"/>
              <a:ext cx="73715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1" name="Group 41000"/>
          <p:cNvGrpSpPr/>
          <p:nvPr/>
        </p:nvGrpSpPr>
        <p:grpSpPr>
          <a:xfrm>
            <a:off x="5131144" y="3238403"/>
            <a:ext cx="1313180" cy="1649356"/>
            <a:chOff x="5131144" y="3238403"/>
            <a:chExt cx="1313180" cy="1649356"/>
          </a:xfrm>
        </p:grpSpPr>
        <p:sp>
          <p:nvSpPr>
            <p:cNvPr id="20" name="TextBox 19"/>
            <p:cNvSpPr txBox="1"/>
            <p:nvPr/>
          </p:nvSpPr>
          <p:spPr>
            <a:xfrm>
              <a:off x="5131144" y="4118318"/>
              <a:ext cx="13131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CG Darwin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5" name="Picture 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295" y="3238403"/>
              <a:ext cx="73030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3" name="AutoShape 37" descr="data:image/jpeg;base64,/9j/4AAQSkZJRgABAQAAAQABAAD/2wCEAAkGBxQTEhQUEhQTFhUVGBYXGBgYFBoVFhcYFxUcGBgXHBgYHCggGholHRQUITEhJSkrLi4uFx8zODMsNygtLisBCgoKBQUFDgUFDisZExkrKysrKysrKysrKysrKysrKysrKysrKysrKysrKysrKysrKysrKysrKysrKysrKysrK//AABEIALUAgQMBIgACEQEDEQH/xAAcAAAABwEBAAAAAAAAAAAAAAAAAQIDBAUGBwj/xAA/EAABAwIEBAMFBQYEBwAAAAABAAIDBBEFEiExBkFRYRNxgQcikaGxFDLB0fAjM0JSYnIVFlPhJENEgpKywv/EABQBAQAAAAAAAAAAAAAAAAAAAAD/xAAUEQEAAAAAAAAAAAAAAAAAAAAA/9oADAMBAAIRAxEAPwDmJKLMislBqA7IZUsNRiNAhqCUWqVSUZfzAHV2gQRWtSrKf4MTQQXlzuoFmD0Op+SssPw6F25ce40QZ8BLDVtoeGYHWyuf5EXRYjwaMt4XG4/hIvf8R80GMRFSqyhfGbPaQfkUxZAlqUAjsjCBJTl0iyUCgc9PmgiuiQVgTjGpTY0/DFcoEtjR5VYfZrhQKx/h+fL80D14oxeT33cmA29XH8FXz1pde1gOgFgoTnkkk6k7omNJOiCZC8k2Aur/AAaAk+9K5nYWuPS6g4Pw7NMQGg2PZbzB/ZhI6xcLdygew7Iwe7UPP92XfyP5qwjxRx91+vRzQQfVp0PoVqMJ4ChYB4l3EfrmtDT4HAz7sbUHNMToBKy08ZLf4Xi4IK51iFIGOcBqAV6dfTtLcpaC3pbRc64t4HhzF4u0O2I2B6Eem6DjdkVtVZ4vhboJCx4sR8x1CgHRA3ZEEZRIB6I0dyjQSG0qehplKhF1IYxAlkeixuIz+JKbbDQeS2tVpG8/0n6LCQDVBNhom2HNx2G/qVruHOFho6Tnr+hyVHSODegK1mDV1xYoNzhM0UIsxoHdajDcUDlhKRl1pMKpj+tUGrZODsnQ9QIoyLKTEUEhNVUAkaWO2IsnAjQcl9oWFWZqPu8+/XyIXL5RY26L0Fx1h4kgcTyF/LuuB10dnEcwbIIhKIlByIIBdBKuggtqNWDQodOpTXoBXt/Yyf2n6LE0jLlbTEJh4Mg/pP0WLidYoJzX6q9wWexA7rOQG5U9lVkFwdUHVMPka0AucBpzIH1U2HiCJn/Mb8VxmoxZ5+85x7BQy8kZwCR1zX+iD0XhvEbXkAPafI3UutxMR++7QX3XBOGsRLJWOBOhGl13fEIW1OHSnLmd4bnADcua24HqQgrh7RKaN2V7r9wQQreh4yp5SA1w17hebyJCCR8Nu60+AUssYjnLXOicXBxyG7A02zHoO/ZB27iSta2IkkZXMf8AG3+689VzrvPW67lj8DvsLTu5oIGm4I6c9lwqrJuboGHJASnJJQKyoJCCC7j0RukUQTIjIgOsn9x1+eizbjZW2Ju9xVcrOaB+j/FTH0xOygwK/wAMnFwCgrKfDnE7E3/XJXseCkR5bZQdbEWJO3PUrWYTSROANgD2Uqro2gH6lBgW0TYv7r/rRdq9nFaXwZHa2Hy6Li2KVIbL2G66DwHxbA0anLyIQarFOCYXEvjGV19ht6BW+BYU2JpB1vpr+R80qbGow5ljcPF78v1qnxUg6hAnHYv+He0NBFgLW0tcD6FeaatmVzh0JHwK9M1dSPCkJ5McfgCvNFQ+5J6kn4oI7ikhG4pKBeVBI+KCBQkSvFTASkC5veBCrphdTQkSR63CBkFTKOSxUJxuUuJyDbYRiWUam6sanEi4aLJUD9lOnxIMbyzckFHj4cHnqUxg0Ds7b3y5hfWxtf5JqfEMzrnfVPU1cGjQ22v3QdYwalY1mTxpHvLi8ZzexOmUAbAAAei0lFVPb7r9CFyKh4iAdmvqd/zC6RwvxGyoYGSWzDQHsdr/AK5oL7iKv8PD6mTn4ZaPN5DB/wCy4G8rsvtN9zDS0H78sTfMC7v/AJC4zKgZJ1ROciciIQC/dBJy+SCBV0YRAI0CwEaDEaCNUstZNNU77KZPdbvqfgoL2Fps4WI3B0QTaeryC+/bmq2rle9xJv8Agngnmt0QVwgJO6nQ4c0gEyG3PbRK+zE7BSsP4fnmNmMPmdAgl0nDjXC7ZC71sbei03DmC+G7L4h1Bsdx2/BSMB4OqYbZ2i3UG62dDgobZzgLjZBm/aFiT3UFLHKC15kc4gi1wxuW/ldy5u5aX2iY19oq3ZfuRARN9Pvn1df4BZdAhwREJ4hJyoG8qJO2QQOmFBtOrgUichoSdALnogoXMso1ZVBncnl+uS3kXCReLvOXT+W6q6j2XzyOJZPGb7ZmOb6EglBiaXEHMkbJfY7dua3UtBFVRh43I0cN/VUtf7PayL/Rd5PIPzARYG+opHZZY3CNx7Gx66EoIOI4c+A2eNOThsfyPZMRTW3XQ4nRzNIOVwO4Kz2J8Ki5MLrf0u1Ho7dBVQ1QutVgnEDWALHz4VMz7zD5j3h8khpLTqLfEIO7YNxcxzACRfRLxaudKyTwnZP2UrmOtfM6NoJt2sd1z3gDh91TI0kkMGp13XQuJTHAM2n7k00DOviOBmkt090AHseqDiUzCCQd76pppWn4lw3XxGDQ/eHQ9VmCbIFIEpBckl10B2QSLoINT9riaQHyMZ3cdvQarRYXxjhFONXyyP5kQvI9LgCy45Zx1PxShF1Qdkqva5Rj93TzPHfKz6m4Wfm9rcue8dLEGdDI4k/ALnxCDAg21X7UZpP+nhH/AHOVXPxtI7eKP4lZ0xpotQW7+IHbhjWnsSiPE0+1x9VUFvVKDOqC1/zNPzLSP7U/FxW/+OGGQdHAgKj8K+xv2TjaUlBtcP8AaFUMbkpoKWHqWscT5WJy/JTqOoqJpvGqXOcep08rAaAdgsJhoLHhbmmxQeH75A01QWGJxOkika02cWmx6OBuPmsnQTNc/wAGqZlm5O2Du+i0WE4q2ckN+63Qdz1TWP4M2dmmjx9xw3B/JBU1eDFurRcdt/gq1tOCbNcPI6aq0wLFXXME2krNNf4gOaRjmGEnxIrB/Tk5BB/wyTt8QgoP2ub/AEj8UEDNgQmB35I6Z3JKmbbUIDLdEzHoVKgFx3UeZligcDUpkF9E2X6A+mifopQXWF7kenxQG+i0UdkZBIOxV1A+4F/ghUU4INkFRNhbgdDcHUG+/wDupOHYVNIcrQ49gQXf+JNz6Kyw1wcPCfz2PQqQ3Dqi5DIzIWgu03LR/E3Y6dtUEzBvZxVS2cY5m66AtDT5nMdEjjbgGpoKbxppGva5zGjJezC4nR199gL2srXgrjCaORwfJIbbte4utYW5/rRdH4ijGL4ZNDFYSuDXNzcnRvDh8cpHqg4NwbW5JA3kdF0BxXLI43QTFr9HNcQR0INl0ummEkbXDogz3GNKTllhZ+0Yb3G5bbbun8Gr2zxA8wLOHMFW55g+8PmFQ4tSCnvUxac3jYFpNtuuqCw+yolA/wAzxfzIIMgBYZhy3T+a4sPMKNTv1LTsUhjyCL7g2QW9IMwB6/VM1rEvDZgS4HronMQaggRi1x1UmmGmbqbDTYc1HCTHI5jjbbodiguICVNYP1+CrKSpDtBoeh/DqrWkeDYIK6pBa6481t+C8Va57Mziwg+7INTG7YE9WnZw6ErK4lDoVW4ZWGKQa6IO58RcDx1gM0TWQVrbXI/dS6c7btcNnDUc72Wa4XxCWmqmRPBY7OGPB5W5Hr263upvD3GLoWNc+74RbXd0dzqe8Z5jkbEc1e8U4fHNPTVMbhZ7dHAXBy6jXrZ3yQcv9tuEtirXSxiwks5w6OtY+hFj8VD4Lrw5hYTqDcLae3WjBhiqBqRlY7uDpfzXHcLrDFJ5G3og6bUCzgVCxmnzwyMOuYAfj+AT9HP40YcDqLJisksR8fy+QQc6/wADk6ILfZgjQc9Zz7JVS2+vUa+iCCBylfZx7kK4n1CCCCuaEUun1QQQPtgDm32PUJ7Dalzi4O+8y5zcyByI5+aCCC3lkzMueioKuPcoIINHwjWuuWHUd+nSy13D+PPglFEBmiD2yxXNjFc++wdWEOdpyuUEEFz7cYstAbfzsG3f5Lz/AFZs8Ecw0/EIIINZwbXuzBh1B0WhxJup7aIIIIeTugggg//Z"/>
          <p:cNvSpPr>
            <a:spLocks noChangeAspect="1" noChangeArrowheads="1"/>
          </p:cNvSpPr>
          <p:nvPr/>
        </p:nvSpPr>
        <p:spPr bwMode="auto">
          <a:xfrm>
            <a:off x="3808689" y="10283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013" name="Group 41012"/>
          <p:cNvGrpSpPr/>
          <p:nvPr/>
        </p:nvGrpSpPr>
        <p:grpSpPr>
          <a:xfrm>
            <a:off x="5010341" y="5139767"/>
            <a:ext cx="1274708" cy="1651973"/>
            <a:chOff x="5010341" y="5139767"/>
            <a:chExt cx="1274708" cy="1651973"/>
          </a:xfrm>
        </p:grpSpPr>
        <p:sp>
          <p:nvSpPr>
            <p:cNvPr id="13" name="TextBox 12"/>
            <p:cNvSpPr txBox="1"/>
            <p:nvPr/>
          </p:nvSpPr>
          <p:spPr>
            <a:xfrm>
              <a:off x="5010341" y="6022299"/>
              <a:ext cx="12747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Rutherford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8" name="Picture 3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269" y="5139767"/>
              <a:ext cx="63839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1" name="Group 41010"/>
          <p:cNvGrpSpPr/>
          <p:nvPr/>
        </p:nvGrpSpPr>
        <p:grpSpPr>
          <a:xfrm>
            <a:off x="3333893" y="5139767"/>
            <a:ext cx="1437252" cy="1651973"/>
            <a:chOff x="3333893" y="5139767"/>
            <a:chExt cx="1437252" cy="1651973"/>
          </a:xfrm>
        </p:grpSpPr>
        <p:sp>
          <p:nvSpPr>
            <p:cNvPr id="10" name="TextBox 9"/>
            <p:cNvSpPr txBox="1"/>
            <p:nvPr/>
          </p:nvSpPr>
          <p:spPr>
            <a:xfrm>
              <a:off x="3333893" y="6022299"/>
              <a:ext cx="143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JJ Thomson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Picture 2" descr="J.J Thomson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0" t="-1" r="14963" b="44514"/>
            <a:stretch/>
          </p:blipFill>
          <p:spPr bwMode="auto">
            <a:xfrm>
              <a:off x="3684895" y="5139767"/>
              <a:ext cx="79986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6" name="Group 40995"/>
          <p:cNvGrpSpPr/>
          <p:nvPr/>
        </p:nvGrpSpPr>
        <p:grpSpPr>
          <a:xfrm>
            <a:off x="1325217" y="3238403"/>
            <a:ext cx="792186" cy="1649356"/>
            <a:chOff x="1325217" y="3238403"/>
            <a:chExt cx="792186" cy="1649356"/>
          </a:xfrm>
        </p:grpSpPr>
        <p:sp>
          <p:nvSpPr>
            <p:cNvPr id="17" name="TextBox 16"/>
            <p:cNvSpPr txBox="1"/>
            <p:nvPr/>
          </p:nvSpPr>
          <p:spPr>
            <a:xfrm>
              <a:off x="1325217" y="4118318"/>
              <a:ext cx="7233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Tesla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0" name="Picture 40" descr="http://upload.wikimedia.org/wikipedia/commons/7/79/Tesla_circa_1890.jpe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5" t="3215" r="21296" b="40793"/>
            <a:stretch/>
          </p:blipFill>
          <p:spPr bwMode="auto">
            <a:xfrm>
              <a:off x="1358395" y="3238403"/>
              <a:ext cx="75900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7" name="Group 40996"/>
          <p:cNvGrpSpPr/>
          <p:nvPr/>
        </p:nvGrpSpPr>
        <p:grpSpPr>
          <a:xfrm>
            <a:off x="2346563" y="3238403"/>
            <a:ext cx="1120820" cy="1680134"/>
            <a:chOff x="2024591" y="3238403"/>
            <a:chExt cx="1120820" cy="1680134"/>
          </a:xfrm>
        </p:grpSpPr>
        <p:sp>
          <p:nvSpPr>
            <p:cNvPr id="14" name="TextBox 13"/>
            <p:cNvSpPr txBox="1"/>
            <p:nvPr/>
          </p:nvSpPr>
          <p:spPr>
            <a:xfrm>
              <a:off x="2024591" y="4087540"/>
              <a:ext cx="112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Compton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2" name="Picture 42" descr="http://www.hilliontchernobyl.com/Images/Arthur_Compton_m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9" b="15958"/>
            <a:stretch/>
          </p:blipFill>
          <p:spPr bwMode="auto">
            <a:xfrm>
              <a:off x="2213907" y="3238403"/>
              <a:ext cx="74892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185365" y="3238403"/>
            <a:ext cx="889987" cy="1649356"/>
            <a:chOff x="185365" y="3238403"/>
            <a:chExt cx="889987" cy="1649356"/>
          </a:xfrm>
        </p:grpSpPr>
        <p:sp>
          <p:nvSpPr>
            <p:cNvPr id="18" name="TextBox 17"/>
            <p:cNvSpPr txBox="1"/>
            <p:nvPr/>
          </p:nvSpPr>
          <p:spPr>
            <a:xfrm>
              <a:off x="185365" y="4118318"/>
              <a:ext cx="88998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Edison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4" name="Picture 44" descr="File:Thomas Edison2.jp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0" t="3578" r="30108" b="68318"/>
            <a:stretch/>
          </p:blipFill>
          <p:spPr bwMode="auto">
            <a:xfrm>
              <a:off x="273647" y="3238403"/>
              <a:ext cx="80051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79094" y="1358348"/>
            <a:ext cx="769925" cy="1690561"/>
            <a:chOff x="379094" y="1358348"/>
            <a:chExt cx="769925" cy="1690561"/>
          </a:xfrm>
        </p:grpSpPr>
        <p:sp>
          <p:nvSpPr>
            <p:cNvPr id="16" name="TextBox 15"/>
            <p:cNvSpPr txBox="1"/>
            <p:nvPr/>
          </p:nvSpPr>
          <p:spPr>
            <a:xfrm>
              <a:off x="379094" y="2217912"/>
              <a:ext cx="7360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Curie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6" name="Picture 46" descr="http://www.nobelprize.org/nobel_prizes/chemistry/laureates/1911/marie-curie_postcard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4991" r="11503" b="27488"/>
            <a:stretch/>
          </p:blipFill>
          <p:spPr bwMode="auto">
            <a:xfrm>
              <a:off x="410816" y="1358348"/>
              <a:ext cx="738203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9" name="Group 41008"/>
          <p:cNvGrpSpPr/>
          <p:nvPr/>
        </p:nvGrpSpPr>
        <p:grpSpPr>
          <a:xfrm>
            <a:off x="2012348" y="5139767"/>
            <a:ext cx="1082349" cy="1651973"/>
            <a:chOff x="2012348" y="5139767"/>
            <a:chExt cx="1082349" cy="1651973"/>
          </a:xfrm>
        </p:grpSpPr>
        <p:pic>
          <p:nvPicPr>
            <p:cNvPr id="41008" name="Picture 48" descr="John William Strutt.jp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6" t="7851" r="42387" b="55956"/>
            <a:stretch/>
          </p:blipFill>
          <p:spPr bwMode="auto">
            <a:xfrm>
              <a:off x="2128978" y="5139767"/>
              <a:ext cx="82592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012348" y="6022299"/>
              <a:ext cx="10823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Rayleigh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014" name="Group 41013"/>
          <p:cNvGrpSpPr/>
          <p:nvPr/>
        </p:nvGrpSpPr>
        <p:grpSpPr>
          <a:xfrm>
            <a:off x="6460125" y="5139767"/>
            <a:ext cx="1201996" cy="1651973"/>
            <a:chOff x="6460125" y="5139767"/>
            <a:chExt cx="1201996" cy="1651973"/>
          </a:xfrm>
        </p:grpSpPr>
        <p:sp>
          <p:nvSpPr>
            <p:cNvPr id="62" name="TextBox 61"/>
            <p:cNvSpPr txBox="1"/>
            <p:nvPr/>
          </p:nvSpPr>
          <p:spPr>
            <a:xfrm>
              <a:off x="6460125" y="6022299"/>
              <a:ext cx="12019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WL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0" name="Picture 50" descr="Wl-bragg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t="4909" r="9503" b="18144"/>
            <a:stretch/>
          </p:blipFill>
          <p:spPr bwMode="auto">
            <a:xfrm>
              <a:off x="6702400" y="5139767"/>
              <a:ext cx="73380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15" name="Group 41014"/>
          <p:cNvGrpSpPr/>
          <p:nvPr/>
        </p:nvGrpSpPr>
        <p:grpSpPr>
          <a:xfrm>
            <a:off x="7837199" y="5139767"/>
            <a:ext cx="1249060" cy="1651973"/>
            <a:chOff x="7837199" y="5139767"/>
            <a:chExt cx="1249060" cy="1651973"/>
          </a:xfrm>
        </p:grpSpPr>
        <p:sp>
          <p:nvSpPr>
            <p:cNvPr id="61" name="TextBox 60"/>
            <p:cNvSpPr txBox="1"/>
            <p:nvPr/>
          </p:nvSpPr>
          <p:spPr>
            <a:xfrm>
              <a:off x="7837199" y="6022299"/>
              <a:ext cx="12490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2" name="Picture 52" descr="William Henry Bragg 2.jpg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0" r="15061" b="35294"/>
            <a:stretch/>
          </p:blipFill>
          <p:spPr bwMode="auto">
            <a:xfrm>
              <a:off x="8152942" y="5139767"/>
              <a:ext cx="72363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103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79" y="0"/>
            <a:ext cx="8229600" cy="1143000"/>
          </a:xfrm>
        </p:spPr>
        <p:txBody>
          <a:bodyPr/>
          <a:lstStyle/>
          <a:p>
            <a:r>
              <a:rPr lang="en-US" dirty="0" smtClean="0"/>
              <a:t>First diffraction from protein </a:t>
            </a:r>
            <a:r>
              <a:rPr lang="en-US" dirty="0" err="1" smtClean="0"/>
              <a:t>xtal</a:t>
            </a:r>
            <a:endParaRPr lang="en-US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0" t="15806" r="11500" b="9012"/>
          <a:stretch/>
        </p:blipFill>
        <p:spPr bwMode="auto">
          <a:xfrm>
            <a:off x="3753726" y="1082197"/>
            <a:ext cx="5029666" cy="576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http://dodology.files.wordpress.com/2010/05/young-dorothy-np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21" y="2910625"/>
            <a:ext cx="1618870" cy="21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7" descr="http://www.iva.dk/bh/core%20concepts%20in%20lis/articles%20a-z/bernalj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13726" b="13155"/>
          <a:stretch/>
        </p:blipFill>
        <p:spPr bwMode="auto">
          <a:xfrm>
            <a:off x="180303" y="2910091"/>
            <a:ext cx="1674253" cy="21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911" y="5638456"/>
            <a:ext cx="3503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Bernal, J. &amp; Crowfoot, D. (1934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 "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X-ray photographs of crystalline pepsin",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794-795. </a:t>
            </a:r>
          </a:p>
        </p:txBody>
      </p:sp>
      <p:sp>
        <p:nvSpPr>
          <p:cNvPr id="7" name="Freeform 6"/>
          <p:cNvSpPr/>
          <p:nvPr/>
        </p:nvSpPr>
        <p:spPr>
          <a:xfrm>
            <a:off x="3594502" y="2848636"/>
            <a:ext cx="5274032" cy="469645"/>
          </a:xfrm>
          <a:custGeom>
            <a:avLst/>
            <a:gdLst>
              <a:gd name="connsiteX0" fmla="*/ 4222974 w 5274032"/>
              <a:gd name="connsiteY0" fmla="*/ 10474 h 469645"/>
              <a:gd name="connsiteX1" fmla="*/ 3231301 w 5274032"/>
              <a:gd name="connsiteY1" fmla="*/ 23353 h 469645"/>
              <a:gd name="connsiteX2" fmla="*/ 3179785 w 5274032"/>
              <a:gd name="connsiteY2" fmla="*/ 216536 h 469645"/>
              <a:gd name="connsiteX3" fmla="*/ 2638873 w 5274032"/>
              <a:gd name="connsiteY3" fmla="*/ 242294 h 469645"/>
              <a:gd name="connsiteX4" fmla="*/ 256281 w 5274032"/>
              <a:gd name="connsiteY4" fmla="*/ 229415 h 469645"/>
              <a:gd name="connsiteX5" fmla="*/ 269160 w 5274032"/>
              <a:gd name="connsiteY5" fmla="*/ 448356 h 469645"/>
              <a:gd name="connsiteX6" fmla="*/ 2059323 w 5274032"/>
              <a:gd name="connsiteY6" fmla="*/ 461234 h 469645"/>
              <a:gd name="connsiteX7" fmla="*/ 4313126 w 5274032"/>
              <a:gd name="connsiteY7" fmla="*/ 448356 h 469645"/>
              <a:gd name="connsiteX8" fmla="*/ 4532067 w 5274032"/>
              <a:gd name="connsiteY8" fmla="*/ 396840 h 469645"/>
              <a:gd name="connsiteX9" fmla="*/ 4519188 w 5274032"/>
              <a:gd name="connsiteY9" fmla="*/ 242294 h 469645"/>
              <a:gd name="connsiteX10" fmla="*/ 5150253 w 5274032"/>
              <a:gd name="connsiteY10" fmla="*/ 255172 h 469645"/>
              <a:gd name="connsiteX11" fmla="*/ 5253284 w 5274032"/>
              <a:gd name="connsiteY11" fmla="*/ 87747 h 469645"/>
              <a:gd name="connsiteX12" fmla="*/ 4879797 w 5274032"/>
              <a:gd name="connsiteY12" fmla="*/ 10474 h 469645"/>
              <a:gd name="connsiteX13" fmla="*/ 4879797 w 5274032"/>
              <a:gd name="connsiteY13" fmla="*/ 10474 h 469645"/>
              <a:gd name="connsiteX14" fmla="*/ 4879797 w 5274032"/>
              <a:gd name="connsiteY14" fmla="*/ 10474 h 469645"/>
              <a:gd name="connsiteX0" fmla="*/ 4222974 w 5274032"/>
              <a:gd name="connsiteY0" fmla="*/ 10474 h 469645"/>
              <a:gd name="connsiteX1" fmla="*/ 3231301 w 5274032"/>
              <a:gd name="connsiteY1" fmla="*/ 23353 h 469645"/>
              <a:gd name="connsiteX2" fmla="*/ 3179785 w 5274032"/>
              <a:gd name="connsiteY2" fmla="*/ 216536 h 469645"/>
              <a:gd name="connsiteX3" fmla="*/ 2638873 w 5274032"/>
              <a:gd name="connsiteY3" fmla="*/ 242294 h 469645"/>
              <a:gd name="connsiteX4" fmla="*/ 256281 w 5274032"/>
              <a:gd name="connsiteY4" fmla="*/ 229415 h 469645"/>
              <a:gd name="connsiteX5" fmla="*/ 269160 w 5274032"/>
              <a:gd name="connsiteY5" fmla="*/ 448356 h 469645"/>
              <a:gd name="connsiteX6" fmla="*/ 2059323 w 5274032"/>
              <a:gd name="connsiteY6" fmla="*/ 461234 h 469645"/>
              <a:gd name="connsiteX7" fmla="*/ 4313126 w 5274032"/>
              <a:gd name="connsiteY7" fmla="*/ 448356 h 469645"/>
              <a:gd name="connsiteX8" fmla="*/ 4532067 w 5274032"/>
              <a:gd name="connsiteY8" fmla="*/ 396840 h 469645"/>
              <a:gd name="connsiteX9" fmla="*/ 4519188 w 5274032"/>
              <a:gd name="connsiteY9" fmla="*/ 242294 h 469645"/>
              <a:gd name="connsiteX10" fmla="*/ 5150253 w 5274032"/>
              <a:gd name="connsiteY10" fmla="*/ 255172 h 469645"/>
              <a:gd name="connsiteX11" fmla="*/ 5253284 w 5274032"/>
              <a:gd name="connsiteY11" fmla="*/ 87747 h 469645"/>
              <a:gd name="connsiteX12" fmla="*/ 4879797 w 5274032"/>
              <a:gd name="connsiteY12" fmla="*/ 10474 h 469645"/>
              <a:gd name="connsiteX13" fmla="*/ 4879797 w 5274032"/>
              <a:gd name="connsiteY13" fmla="*/ 10474 h 469645"/>
              <a:gd name="connsiteX14" fmla="*/ 4879797 w 5274032"/>
              <a:gd name="connsiteY14" fmla="*/ 10474 h 469645"/>
              <a:gd name="connsiteX15" fmla="*/ 4222974 w 5274032"/>
              <a:gd name="connsiteY15" fmla="*/ 10474 h 4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74032" h="469645">
                <a:moveTo>
                  <a:pt x="4222974" y="10474"/>
                </a:moveTo>
                <a:cubicBezTo>
                  <a:pt x="3814070" y="-259"/>
                  <a:pt x="3405166" y="-10991"/>
                  <a:pt x="3231301" y="23353"/>
                </a:cubicBezTo>
                <a:cubicBezTo>
                  <a:pt x="3057436" y="57697"/>
                  <a:pt x="3278523" y="180046"/>
                  <a:pt x="3179785" y="216536"/>
                </a:cubicBezTo>
                <a:cubicBezTo>
                  <a:pt x="3081047" y="253026"/>
                  <a:pt x="2638873" y="242294"/>
                  <a:pt x="2638873" y="242294"/>
                </a:cubicBezTo>
                <a:cubicBezTo>
                  <a:pt x="2151622" y="244441"/>
                  <a:pt x="651233" y="195071"/>
                  <a:pt x="256281" y="229415"/>
                </a:cubicBezTo>
                <a:cubicBezTo>
                  <a:pt x="-138671" y="263759"/>
                  <a:pt x="-31347" y="409720"/>
                  <a:pt x="269160" y="448356"/>
                </a:cubicBezTo>
                <a:cubicBezTo>
                  <a:pt x="569667" y="486993"/>
                  <a:pt x="2059323" y="461234"/>
                  <a:pt x="2059323" y="461234"/>
                </a:cubicBezTo>
                <a:lnTo>
                  <a:pt x="4313126" y="448356"/>
                </a:lnTo>
                <a:cubicBezTo>
                  <a:pt x="4725250" y="437624"/>
                  <a:pt x="4497723" y="431184"/>
                  <a:pt x="4532067" y="396840"/>
                </a:cubicBezTo>
                <a:cubicBezTo>
                  <a:pt x="4566411" y="362496"/>
                  <a:pt x="4416157" y="265905"/>
                  <a:pt x="4519188" y="242294"/>
                </a:cubicBezTo>
                <a:cubicBezTo>
                  <a:pt x="4622219" y="218683"/>
                  <a:pt x="5027904" y="280930"/>
                  <a:pt x="5150253" y="255172"/>
                </a:cubicBezTo>
                <a:cubicBezTo>
                  <a:pt x="5272602" y="229414"/>
                  <a:pt x="5298360" y="128530"/>
                  <a:pt x="5253284" y="87747"/>
                </a:cubicBezTo>
                <a:cubicBezTo>
                  <a:pt x="5208208" y="46964"/>
                  <a:pt x="4879797" y="10474"/>
                  <a:pt x="4879797" y="10474"/>
                </a:cubicBezTo>
                <a:lnTo>
                  <a:pt x="4879797" y="10474"/>
                </a:lnTo>
                <a:lnTo>
                  <a:pt x="4879797" y="10474"/>
                </a:lnTo>
                <a:lnTo>
                  <a:pt x="4222974" y="1047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97734" y="131364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1934</a:t>
            </a:r>
          </a:p>
        </p:txBody>
      </p:sp>
    </p:spTree>
    <p:extLst>
      <p:ext uri="{BB962C8B-B14F-4D97-AF65-F5344CB8AC3E}">
        <p14:creationId xmlns:p14="http://schemas.microsoft.com/office/powerpoint/2010/main" val="16621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4856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1914: who was there?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007" name="Group 41006"/>
          <p:cNvGrpSpPr/>
          <p:nvPr/>
        </p:nvGrpSpPr>
        <p:grpSpPr>
          <a:xfrm>
            <a:off x="376616" y="5139767"/>
            <a:ext cx="1428596" cy="1651973"/>
            <a:chOff x="376616" y="5139767"/>
            <a:chExt cx="1428596" cy="1651973"/>
          </a:xfrm>
        </p:grpSpPr>
        <p:sp>
          <p:nvSpPr>
            <p:cNvPr id="23" name="TextBox 22"/>
            <p:cNvSpPr txBox="1"/>
            <p:nvPr/>
          </p:nvSpPr>
          <p:spPr>
            <a:xfrm>
              <a:off x="376616" y="6022299"/>
              <a:ext cx="14285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for 36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64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8" t="6375" r="20806" b="38827"/>
            <a:stretch/>
          </p:blipFill>
          <p:spPr bwMode="auto">
            <a:xfrm>
              <a:off x="662607" y="5139767"/>
              <a:ext cx="90865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022034" y="1358348"/>
            <a:ext cx="1069524" cy="1659783"/>
            <a:chOff x="3022034" y="1358348"/>
            <a:chExt cx="1069524" cy="1659783"/>
          </a:xfrm>
        </p:grpSpPr>
        <p:sp>
          <p:nvSpPr>
            <p:cNvPr id="19" name="TextBox 18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77" name="Picture 1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284330" y="1358348"/>
            <a:ext cx="851515" cy="1659783"/>
            <a:chOff x="4284330" y="1358348"/>
            <a:chExt cx="851515" cy="1659783"/>
          </a:xfrm>
        </p:grpSpPr>
        <p:sp>
          <p:nvSpPr>
            <p:cNvPr id="3" name="TextBox 2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2" name="Picture 2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7761666" y="1358348"/>
            <a:ext cx="712665" cy="1659783"/>
            <a:chOff x="7761666" y="1358348"/>
            <a:chExt cx="712665" cy="1659783"/>
          </a:xfrm>
        </p:grpSpPr>
        <p:sp>
          <p:nvSpPr>
            <p:cNvPr id="12" name="TextBox 11"/>
            <p:cNvSpPr txBox="1"/>
            <p:nvPr/>
          </p:nvSpPr>
          <p:spPr>
            <a:xfrm>
              <a:off x="7776704" y="2248690"/>
              <a:ext cx="6976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Laue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4" descr="http://upload.wikimedia.org/wikipedia/commons/0/07/Max_von_Laue_191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9" t="1920" r="8894" b="18066"/>
            <a:stretch/>
          </p:blipFill>
          <p:spPr bwMode="auto">
            <a:xfrm>
              <a:off x="7761666" y="1358348"/>
              <a:ext cx="708579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488376" y="1358348"/>
            <a:ext cx="1005403" cy="1659783"/>
            <a:chOff x="6488376" y="1358348"/>
            <a:chExt cx="1005403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6488376" y="2248690"/>
              <a:ext cx="10054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4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2" t="7476" r="23090" b="46705"/>
            <a:stretch/>
          </p:blipFill>
          <p:spPr bwMode="auto">
            <a:xfrm>
              <a:off x="6598087" y="1358348"/>
              <a:ext cx="791522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9" name="Group 40998"/>
          <p:cNvGrpSpPr/>
          <p:nvPr/>
        </p:nvGrpSpPr>
        <p:grpSpPr>
          <a:xfrm>
            <a:off x="3809251" y="3238403"/>
            <a:ext cx="1056700" cy="1633967"/>
            <a:chOff x="3809251" y="3238403"/>
            <a:chExt cx="1056700" cy="1633967"/>
          </a:xfrm>
        </p:grpSpPr>
        <p:sp>
          <p:nvSpPr>
            <p:cNvPr id="37" name="TextBox 36"/>
            <p:cNvSpPr txBox="1"/>
            <p:nvPr/>
          </p:nvSpPr>
          <p:spPr>
            <a:xfrm>
              <a:off x="3809251" y="4133706"/>
              <a:ext cx="10567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Röntgen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38" name="Picture 2" descr="File:Roentgen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8190" r="25117" b="48384"/>
            <a:stretch/>
          </p:blipFill>
          <p:spPr bwMode="auto">
            <a:xfrm>
              <a:off x="3930908" y="3238403"/>
              <a:ext cx="752096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321265" y="1358348"/>
            <a:ext cx="1107996" cy="1690561"/>
            <a:chOff x="1321265" y="1358348"/>
            <a:chExt cx="1107996" cy="1690561"/>
          </a:xfrm>
        </p:grpSpPr>
        <p:sp>
          <p:nvSpPr>
            <p:cNvPr id="15" name="TextBox 14"/>
            <p:cNvSpPr txBox="1"/>
            <p:nvPr/>
          </p:nvSpPr>
          <p:spPr>
            <a:xfrm>
              <a:off x="1321265" y="2217912"/>
              <a:ext cx="11079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Crowfoot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40988" name="Picture 28" descr="http://www.chemheritage.org/Discover/Online-Resources/Chemistry-in-History/Themes/Molecular-Synthesis-Structure-and-Bonding/asset_upload_file916_60693_thumbnail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8" t="41718" r="11899" b="5942"/>
            <a:stretch/>
          </p:blipFill>
          <p:spPr bwMode="auto">
            <a:xfrm>
              <a:off x="1415557" y="1358348"/>
              <a:ext cx="886681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354375" y="1358348"/>
            <a:ext cx="954108" cy="1659783"/>
            <a:chOff x="5354375" y="1358348"/>
            <a:chExt cx="954108" cy="1659783"/>
          </a:xfrm>
        </p:grpSpPr>
        <p:sp>
          <p:nvSpPr>
            <p:cNvPr id="42" name="TextBox 41"/>
            <p:cNvSpPr txBox="1"/>
            <p:nvPr/>
          </p:nvSpPr>
          <p:spPr>
            <a:xfrm>
              <a:off x="5354375" y="2248690"/>
              <a:ext cx="9541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Lorentz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0" name="Picture 30" descr="Hendrik Antoon Lorentz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12" t="15150" r="31912" b="51016"/>
            <a:stretch/>
          </p:blipFill>
          <p:spPr bwMode="auto">
            <a:xfrm>
              <a:off x="5478882" y="1358348"/>
              <a:ext cx="74714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5" name="Group 41004"/>
          <p:cNvGrpSpPr/>
          <p:nvPr/>
        </p:nvGrpSpPr>
        <p:grpSpPr>
          <a:xfrm>
            <a:off x="7552409" y="3238403"/>
            <a:ext cx="1180771" cy="1649356"/>
            <a:chOff x="7552409" y="3238403"/>
            <a:chExt cx="1180771" cy="1649356"/>
          </a:xfrm>
        </p:grpSpPr>
        <p:sp>
          <p:nvSpPr>
            <p:cNvPr id="22" name="TextBox 21"/>
            <p:cNvSpPr txBox="1"/>
            <p:nvPr/>
          </p:nvSpPr>
          <p:spPr>
            <a:xfrm>
              <a:off x="7552409" y="4118318"/>
              <a:ext cx="11807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PP Ewald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2" name="Picture 32" descr="[Figure 3]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25"/>
            <a:stretch/>
          </p:blipFill>
          <p:spPr bwMode="auto">
            <a:xfrm>
              <a:off x="7656852" y="3238403"/>
              <a:ext cx="95327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3" name="Group 41002"/>
          <p:cNvGrpSpPr/>
          <p:nvPr/>
        </p:nvGrpSpPr>
        <p:grpSpPr>
          <a:xfrm>
            <a:off x="6397554" y="3238403"/>
            <a:ext cx="1043876" cy="1649356"/>
            <a:chOff x="6397554" y="3238403"/>
            <a:chExt cx="1043876" cy="1649356"/>
          </a:xfrm>
        </p:grpSpPr>
        <p:sp>
          <p:nvSpPr>
            <p:cNvPr id="21" name="TextBox 20"/>
            <p:cNvSpPr txBox="1"/>
            <p:nvPr/>
          </p:nvSpPr>
          <p:spPr>
            <a:xfrm>
              <a:off x="6397554" y="4118318"/>
              <a:ext cx="10438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Moseley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4" name="Picture 34" descr="Henry Moseley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9" t="11011" r="27808" b="55867"/>
            <a:stretch/>
          </p:blipFill>
          <p:spPr bwMode="auto">
            <a:xfrm>
              <a:off x="6560945" y="3238403"/>
              <a:ext cx="73715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1" name="Group 41000"/>
          <p:cNvGrpSpPr/>
          <p:nvPr/>
        </p:nvGrpSpPr>
        <p:grpSpPr>
          <a:xfrm>
            <a:off x="5131144" y="3238403"/>
            <a:ext cx="1313180" cy="1649356"/>
            <a:chOff x="5131144" y="3238403"/>
            <a:chExt cx="1313180" cy="1649356"/>
          </a:xfrm>
        </p:grpSpPr>
        <p:sp>
          <p:nvSpPr>
            <p:cNvPr id="20" name="TextBox 19"/>
            <p:cNvSpPr txBox="1"/>
            <p:nvPr/>
          </p:nvSpPr>
          <p:spPr>
            <a:xfrm>
              <a:off x="5131144" y="4118318"/>
              <a:ext cx="13131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CG Darwin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5" name="Picture 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295" y="3238403"/>
              <a:ext cx="73030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3" name="AutoShape 37" descr="data:image/jpeg;base64,/9j/4AAQSkZJRgABAQAAAQABAAD/2wCEAAkGBxQTEhQUEhQTFhUVGBYXGBgYFBoVFhcYFxUcGBgXHBgYHCggGholHRQUITEhJSkrLi4uFx8zODMsNygtLisBCgoKBQUFDgUFDisZExkrKysrKysrKysrKysrKysrKysrKysrKysrKysrKysrKysrKysrKysrKysrKysrKysrK//AABEIALUAgQMBIgACEQEDEQH/xAAcAAAABwEBAAAAAAAAAAAAAAAAAQIDBAUGBwj/xAA/EAABAwIEBAMFBQYEBwAAAAABAAIDBBEFEiExBkFRYRNxgQcikaGxFDLB0fAjM0JSYnIVFlPhJENEgpKywv/EABQBAQAAAAAAAAAAAAAAAAAAAAD/xAAUEQEAAAAAAAAAAAAAAAAAAAAA/9oADAMBAAIRAxEAPwDmJKLMislBqA7IZUsNRiNAhqCUWqVSUZfzAHV2gQRWtSrKf4MTQQXlzuoFmD0Op+SssPw6F25ce40QZ8BLDVtoeGYHWyuf5EXRYjwaMt4XG4/hIvf8R80GMRFSqyhfGbPaQfkUxZAlqUAjsjCBJTl0iyUCgc9PmgiuiQVgTjGpTY0/DFcoEtjR5VYfZrhQKx/h+fL80D14oxeT33cmA29XH8FXz1pde1gOgFgoTnkkk6k7omNJOiCZC8k2Aur/AAaAk+9K5nYWuPS6g4Pw7NMQGg2PZbzB/ZhI6xcLdygew7Iwe7UPP92XfyP5qwjxRx91+vRzQQfVp0PoVqMJ4ChYB4l3EfrmtDT4HAz7sbUHNMToBKy08ZLf4Xi4IK51iFIGOcBqAV6dfTtLcpaC3pbRc64t4HhzF4u0O2I2B6Eem6DjdkVtVZ4vhboJCx4sR8x1CgHRA3ZEEZRIB6I0dyjQSG0qehplKhF1IYxAlkeixuIz+JKbbDQeS2tVpG8/0n6LCQDVBNhom2HNx2G/qVruHOFho6Tnr+hyVHSODegK1mDV1xYoNzhM0UIsxoHdajDcUDlhKRl1pMKpj+tUGrZODsnQ9QIoyLKTEUEhNVUAkaWO2IsnAjQcl9oWFWZqPu8+/XyIXL5RY26L0Fx1h4kgcTyF/LuuB10dnEcwbIIhKIlByIIBdBKuggtqNWDQodOpTXoBXt/Yyf2n6LE0jLlbTEJh4Mg/pP0WLidYoJzX6q9wWexA7rOQG5U9lVkFwdUHVMPka0AucBpzIH1U2HiCJn/Mb8VxmoxZ5+85x7BQy8kZwCR1zX+iD0XhvEbXkAPafI3UutxMR++7QX3XBOGsRLJWOBOhGl13fEIW1OHSnLmd4bnADcua24HqQgrh7RKaN2V7r9wQQreh4yp5SA1w17hebyJCCR8Nu60+AUssYjnLXOicXBxyG7A02zHoO/ZB27iSta2IkkZXMf8AG3+689VzrvPW67lj8DvsLTu5oIGm4I6c9lwqrJuboGHJASnJJQKyoJCCC7j0RukUQTIjIgOsn9x1+eizbjZW2Ju9xVcrOaB+j/FTH0xOygwK/wAMnFwCgrKfDnE7E3/XJXseCkR5bZQdbEWJO3PUrWYTSROANgD2Uqro2gH6lBgW0TYv7r/rRdq9nFaXwZHa2Hy6Li2KVIbL2G66DwHxbA0anLyIQarFOCYXEvjGV19ht6BW+BYU2JpB1vpr+R80qbGow5ljcPF78v1qnxUg6hAnHYv+He0NBFgLW0tcD6FeaatmVzh0JHwK9M1dSPCkJ5McfgCvNFQ+5J6kn4oI7ikhG4pKBeVBI+KCBQkSvFTASkC5veBCrphdTQkSR63CBkFTKOSxUJxuUuJyDbYRiWUam6sanEi4aLJUD9lOnxIMbyzckFHj4cHnqUxg0Ds7b3y5hfWxtf5JqfEMzrnfVPU1cGjQ22v3QdYwalY1mTxpHvLi8ZzexOmUAbAAAei0lFVPb7r9CFyKh4iAdmvqd/zC6RwvxGyoYGSWzDQHsdr/AK5oL7iKv8PD6mTn4ZaPN5DB/wCy4G8rsvtN9zDS0H78sTfMC7v/AJC4zKgZJ1ROciciIQC/dBJy+SCBV0YRAI0CwEaDEaCNUstZNNU77KZPdbvqfgoL2Fps4WI3B0QTaeryC+/bmq2rle9xJv8Agngnmt0QVwgJO6nQ4c0gEyG3PbRK+zE7BSsP4fnmNmMPmdAgl0nDjXC7ZC71sbei03DmC+G7L4h1Bsdx2/BSMB4OqYbZ2i3UG62dDgobZzgLjZBm/aFiT3UFLHKC15kc4gi1wxuW/ldy5u5aX2iY19oq3ZfuRARN9Pvn1df4BZdAhwREJ4hJyoG8qJO2QQOmFBtOrgUichoSdALnogoXMso1ZVBncnl+uS3kXCReLvOXT+W6q6j2XzyOJZPGb7ZmOb6EglBiaXEHMkbJfY7dua3UtBFVRh43I0cN/VUtf7PayL/Rd5PIPzARYG+opHZZY3CNx7Gx66EoIOI4c+A2eNOThsfyPZMRTW3XQ4nRzNIOVwO4Kz2J8Ki5MLrf0u1Ho7dBVQ1QutVgnEDWALHz4VMz7zD5j3h8khpLTqLfEIO7YNxcxzACRfRLxaudKyTwnZP2UrmOtfM6NoJt2sd1z3gDh91TI0kkMGp13XQuJTHAM2n7k00DOviOBmkt090AHseqDiUzCCQd76pppWn4lw3XxGDQ/eHQ9VmCbIFIEpBckl10B2QSLoINT9riaQHyMZ3cdvQarRYXxjhFONXyyP5kQvI9LgCy45Zx1PxShF1Qdkqva5Rj93TzPHfKz6m4Wfm9rcue8dLEGdDI4k/ALnxCDAg21X7UZpP+nhH/AHOVXPxtI7eKP4lZ0xpotQW7+IHbhjWnsSiPE0+1x9VUFvVKDOqC1/zNPzLSP7U/FxW/+OGGQdHAgKj8K+xv2TjaUlBtcP8AaFUMbkpoKWHqWscT5WJy/JTqOoqJpvGqXOcep08rAaAdgsJhoLHhbmmxQeH75A01QWGJxOkika02cWmx6OBuPmsnQTNc/wAGqZlm5O2Du+i0WE4q2ckN+63Qdz1TWP4M2dmmjx9xw3B/JBU1eDFurRcdt/gq1tOCbNcPI6aq0wLFXXME2krNNf4gOaRjmGEnxIrB/Tk5BB/wyTt8QgoP2ub/AEj8UEDNgQmB35I6Z3JKmbbUIDLdEzHoVKgFx3UeZligcDUpkF9E2X6A+mifopQXWF7kenxQG+i0UdkZBIOxV1A+4F/ghUU4INkFRNhbgdDcHUG+/wDupOHYVNIcrQ49gQXf+JNz6Kyw1wcPCfz2PQqQ3Dqi5DIzIWgu03LR/E3Y6dtUEzBvZxVS2cY5m66AtDT5nMdEjjbgGpoKbxppGva5zGjJezC4nR199gL2srXgrjCaORwfJIbbte4utYW5/rRdH4ijGL4ZNDFYSuDXNzcnRvDh8cpHqg4NwbW5JA3kdF0BxXLI43QTFr9HNcQR0INl0ummEkbXDogz3GNKTllhZ+0Yb3G5bbbun8Gr2zxA8wLOHMFW55g+8PmFQ4tSCnvUxac3jYFpNtuuqCw+yolA/wAzxfzIIMgBYZhy3T+a4sPMKNTv1LTsUhjyCL7g2QW9IMwB6/VM1rEvDZgS4HronMQaggRi1x1UmmGmbqbDTYc1HCTHI5jjbbodiguICVNYP1+CrKSpDtBoeh/DqrWkeDYIK6pBa6481t+C8Va57Mziwg+7INTG7YE9WnZw6ErK4lDoVW4ZWGKQa6IO58RcDx1gM0TWQVrbXI/dS6c7btcNnDUc72Wa4XxCWmqmRPBY7OGPB5W5Hr263upvD3GLoWNc+74RbXd0dzqe8Z5jkbEc1e8U4fHNPTVMbhZ7dHAXBy6jXrZ3yQcv9tuEtirXSxiwks5w6OtY+hFj8VD4Lrw5hYTqDcLae3WjBhiqBqRlY7uDpfzXHcLrDFJ5G3og6bUCzgVCxmnzwyMOuYAfj+AT9HP40YcDqLJisksR8fy+QQc6/wADk6ILfZgjQc9Zz7JVS2+vUa+iCCBylfZx7kK4n1CCCCuaEUun1QQQPtgDm32PUJ7Dalzi4O+8y5zcyByI5+aCCC3lkzMueioKuPcoIINHwjWuuWHUd+nSy13D+PPglFEBmiD2yxXNjFc++wdWEOdpyuUEEFz7cYstAbfzsG3f5Lz/AFZs8Ecw0/EIIINZwbXuzBh1B0WhxJup7aIIIIeTugggg//Z"/>
          <p:cNvSpPr>
            <a:spLocks noChangeAspect="1" noChangeArrowheads="1"/>
          </p:cNvSpPr>
          <p:nvPr/>
        </p:nvSpPr>
        <p:spPr bwMode="auto">
          <a:xfrm>
            <a:off x="3808689" y="10283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013" name="Group 41012"/>
          <p:cNvGrpSpPr/>
          <p:nvPr/>
        </p:nvGrpSpPr>
        <p:grpSpPr>
          <a:xfrm>
            <a:off x="5010341" y="5139767"/>
            <a:ext cx="1274708" cy="1651973"/>
            <a:chOff x="5010341" y="5139767"/>
            <a:chExt cx="1274708" cy="1651973"/>
          </a:xfrm>
        </p:grpSpPr>
        <p:sp>
          <p:nvSpPr>
            <p:cNvPr id="13" name="TextBox 12"/>
            <p:cNvSpPr txBox="1"/>
            <p:nvPr/>
          </p:nvSpPr>
          <p:spPr>
            <a:xfrm>
              <a:off x="5010341" y="6022299"/>
              <a:ext cx="12747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Rutherford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8" name="Picture 3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269" y="5139767"/>
              <a:ext cx="63839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1" name="Group 41010"/>
          <p:cNvGrpSpPr/>
          <p:nvPr/>
        </p:nvGrpSpPr>
        <p:grpSpPr>
          <a:xfrm>
            <a:off x="3333893" y="5139767"/>
            <a:ext cx="1437252" cy="1651973"/>
            <a:chOff x="3333893" y="5139767"/>
            <a:chExt cx="1437252" cy="1651973"/>
          </a:xfrm>
        </p:grpSpPr>
        <p:sp>
          <p:nvSpPr>
            <p:cNvPr id="10" name="TextBox 9"/>
            <p:cNvSpPr txBox="1"/>
            <p:nvPr/>
          </p:nvSpPr>
          <p:spPr>
            <a:xfrm>
              <a:off x="3333893" y="6022299"/>
              <a:ext cx="143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JJ Thomson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Picture 2" descr="J.J Thomson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0" t="-1" r="14963" b="44514"/>
            <a:stretch/>
          </p:blipFill>
          <p:spPr bwMode="auto">
            <a:xfrm>
              <a:off x="3684895" y="5139767"/>
              <a:ext cx="79986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6" name="Group 40995"/>
          <p:cNvGrpSpPr/>
          <p:nvPr/>
        </p:nvGrpSpPr>
        <p:grpSpPr>
          <a:xfrm>
            <a:off x="1325217" y="3238403"/>
            <a:ext cx="792186" cy="1649356"/>
            <a:chOff x="1325217" y="3238403"/>
            <a:chExt cx="792186" cy="1649356"/>
          </a:xfrm>
        </p:grpSpPr>
        <p:sp>
          <p:nvSpPr>
            <p:cNvPr id="17" name="TextBox 16"/>
            <p:cNvSpPr txBox="1"/>
            <p:nvPr/>
          </p:nvSpPr>
          <p:spPr>
            <a:xfrm>
              <a:off x="1325217" y="4118318"/>
              <a:ext cx="7233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Tesla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0" name="Picture 40" descr="http://upload.wikimedia.org/wikipedia/commons/7/79/Tesla_circa_1890.jpe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5" t="3215" r="21296" b="40793"/>
            <a:stretch/>
          </p:blipFill>
          <p:spPr bwMode="auto">
            <a:xfrm>
              <a:off x="1358395" y="3238403"/>
              <a:ext cx="75900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7" name="Group 40996"/>
          <p:cNvGrpSpPr/>
          <p:nvPr/>
        </p:nvGrpSpPr>
        <p:grpSpPr>
          <a:xfrm>
            <a:off x="2346563" y="3238403"/>
            <a:ext cx="1120820" cy="1680134"/>
            <a:chOff x="2024591" y="3238403"/>
            <a:chExt cx="1120820" cy="1680134"/>
          </a:xfrm>
        </p:grpSpPr>
        <p:sp>
          <p:nvSpPr>
            <p:cNvPr id="14" name="TextBox 13"/>
            <p:cNvSpPr txBox="1"/>
            <p:nvPr/>
          </p:nvSpPr>
          <p:spPr>
            <a:xfrm>
              <a:off x="2024591" y="4087540"/>
              <a:ext cx="112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Compton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2" name="Picture 42" descr="http://www.hilliontchernobyl.com/Images/Arthur_Compton_m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9" b="15958"/>
            <a:stretch/>
          </p:blipFill>
          <p:spPr bwMode="auto">
            <a:xfrm>
              <a:off x="2213907" y="3238403"/>
              <a:ext cx="74892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185365" y="3238403"/>
            <a:ext cx="889987" cy="1649356"/>
            <a:chOff x="185365" y="3238403"/>
            <a:chExt cx="889987" cy="1649356"/>
          </a:xfrm>
        </p:grpSpPr>
        <p:sp>
          <p:nvSpPr>
            <p:cNvPr id="18" name="TextBox 17"/>
            <p:cNvSpPr txBox="1"/>
            <p:nvPr/>
          </p:nvSpPr>
          <p:spPr>
            <a:xfrm>
              <a:off x="185365" y="4118318"/>
              <a:ext cx="88998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Edison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4" name="Picture 44" descr="File:Thomas Edison2.jp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0" t="3578" r="30108" b="68318"/>
            <a:stretch/>
          </p:blipFill>
          <p:spPr bwMode="auto">
            <a:xfrm>
              <a:off x="273647" y="3238403"/>
              <a:ext cx="80051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79094" y="1358348"/>
            <a:ext cx="769925" cy="1690561"/>
            <a:chOff x="379094" y="1358348"/>
            <a:chExt cx="769925" cy="1690561"/>
          </a:xfrm>
        </p:grpSpPr>
        <p:sp>
          <p:nvSpPr>
            <p:cNvPr id="16" name="TextBox 15"/>
            <p:cNvSpPr txBox="1"/>
            <p:nvPr/>
          </p:nvSpPr>
          <p:spPr>
            <a:xfrm>
              <a:off x="379094" y="2217912"/>
              <a:ext cx="7360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Curie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6" name="Picture 46" descr="http://www.nobelprize.org/nobel_prizes/chemistry/laureates/1911/marie-curie_postcard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4991" r="11503" b="27488"/>
            <a:stretch/>
          </p:blipFill>
          <p:spPr bwMode="auto">
            <a:xfrm>
              <a:off x="410816" y="1358348"/>
              <a:ext cx="738203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9" name="Group 41008"/>
          <p:cNvGrpSpPr/>
          <p:nvPr/>
        </p:nvGrpSpPr>
        <p:grpSpPr>
          <a:xfrm>
            <a:off x="2012348" y="5139767"/>
            <a:ext cx="1082349" cy="1651973"/>
            <a:chOff x="2012348" y="5139767"/>
            <a:chExt cx="1082349" cy="1651973"/>
          </a:xfrm>
        </p:grpSpPr>
        <p:pic>
          <p:nvPicPr>
            <p:cNvPr id="41008" name="Picture 48" descr="John William Strutt.jp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6" t="7851" r="42387" b="55956"/>
            <a:stretch/>
          </p:blipFill>
          <p:spPr bwMode="auto">
            <a:xfrm>
              <a:off x="2128978" y="5139767"/>
              <a:ext cx="82592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012348" y="6022299"/>
              <a:ext cx="10823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Rayleigh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014" name="Group 41013"/>
          <p:cNvGrpSpPr/>
          <p:nvPr/>
        </p:nvGrpSpPr>
        <p:grpSpPr>
          <a:xfrm>
            <a:off x="6460125" y="5139767"/>
            <a:ext cx="1201996" cy="1651973"/>
            <a:chOff x="6460125" y="5139767"/>
            <a:chExt cx="1201996" cy="1651973"/>
          </a:xfrm>
        </p:grpSpPr>
        <p:sp>
          <p:nvSpPr>
            <p:cNvPr id="62" name="TextBox 61"/>
            <p:cNvSpPr txBox="1"/>
            <p:nvPr/>
          </p:nvSpPr>
          <p:spPr>
            <a:xfrm>
              <a:off x="6460125" y="6022299"/>
              <a:ext cx="12019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WL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0" name="Picture 50" descr="Wl-bragg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t="4909" r="9503" b="18144"/>
            <a:stretch/>
          </p:blipFill>
          <p:spPr bwMode="auto">
            <a:xfrm>
              <a:off x="6702400" y="5139767"/>
              <a:ext cx="73380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15" name="Group 41014"/>
          <p:cNvGrpSpPr/>
          <p:nvPr/>
        </p:nvGrpSpPr>
        <p:grpSpPr>
          <a:xfrm>
            <a:off x="7837199" y="5139767"/>
            <a:ext cx="1249060" cy="1651973"/>
            <a:chOff x="7837199" y="5139767"/>
            <a:chExt cx="1249060" cy="1651973"/>
          </a:xfrm>
        </p:grpSpPr>
        <p:sp>
          <p:nvSpPr>
            <p:cNvPr id="61" name="TextBox 60"/>
            <p:cNvSpPr txBox="1"/>
            <p:nvPr/>
          </p:nvSpPr>
          <p:spPr>
            <a:xfrm>
              <a:off x="7837199" y="6022299"/>
              <a:ext cx="12490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2" name="Picture 52" descr="William Henry Bragg 2.jpg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0" r="15061" b="35294"/>
            <a:stretch/>
          </p:blipFill>
          <p:spPr bwMode="auto">
            <a:xfrm>
              <a:off x="8152942" y="5139767"/>
              <a:ext cx="72363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4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95084" y="120092"/>
            <a:ext cx="6798144" cy="1143000"/>
          </a:xfrm>
        </p:spPr>
        <p:txBody>
          <a:bodyPr/>
          <a:lstStyle/>
          <a:p>
            <a:r>
              <a:rPr lang="en-US" altLang="en-US" dirty="0" smtClean="0"/>
              <a:t>Dehydratio</a:t>
            </a:r>
            <a:r>
              <a:rPr lang="en-US" altLang="en-US" dirty="0" smtClean="0"/>
              <a:t>n: 1936</a:t>
            </a:r>
            <a:endParaRPr lang="en-US" altLang="en-US" dirty="0" smtClean="0"/>
          </a:p>
        </p:txBody>
      </p:sp>
      <p:sp>
        <p:nvSpPr>
          <p:cNvPr id="4" name="Cube 3"/>
          <p:cNvSpPr/>
          <p:nvPr/>
        </p:nvSpPr>
        <p:spPr>
          <a:xfrm>
            <a:off x="5925010" y="3590926"/>
            <a:ext cx="242428" cy="250031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34887" y="1987827"/>
            <a:ext cx="0" cy="42274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4460501" y="3457672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100 </a:t>
            </a:r>
            <a:r>
              <a:rPr lang="el-GR" altLang="en-US" sz="24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m</a:t>
            </a:r>
          </a:p>
        </p:txBody>
      </p:sp>
      <p:sp>
        <p:nvSpPr>
          <p:cNvPr id="8" name="Cube 7"/>
          <p:cNvSpPr/>
          <p:nvPr/>
        </p:nvSpPr>
        <p:spPr>
          <a:xfrm>
            <a:off x="1056747" y="1537252"/>
            <a:ext cx="1779218" cy="4678018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 rot="16200000">
            <a:off x="7677" y="3938016"/>
            <a:ext cx="954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49660" y="1736637"/>
            <a:ext cx="2411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 = 1.5 </a:t>
            </a:r>
            <a:r>
              <a:rPr lang="en-US" altLang="en-US" sz="4400" dirty="0" err="1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pitchFamily="34" charset="0"/>
              </a:rPr>
              <a:t>L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774493" y="3600579"/>
            <a:ext cx="0" cy="21031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02839" y="3344350"/>
            <a:ext cx="24000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 = 1.0 </a:t>
            </a:r>
            <a:r>
              <a:rPr lang="en-US" altLang="en-US" sz="4400" dirty="0" err="1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pitchFamily="34" charset="0"/>
              </a:rPr>
              <a:t>L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Cube 17"/>
          <p:cNvSpPr/>
          <p:nvPr/>
        </p:nvSpPr>
        <p:spPr>
          <a:xfrm>
            <a:off x="6025895" y="5147124"/>
            <a:ext cx="27432" cy="27432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638659" y="4923717"/>
            <a:ext cx="1047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10 </a:t>
            </a:r>
            <a:r>
              <a:rPr lang="el-GR" altLang="en-US" sz="24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875378" y="5156777"/>
            <a:ext cx="0" cy="182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65087" y="4784637"/>
            <a:ext cx="24000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 = 1.0 </a:t>
            </a:r>
            <a:r>
              <a:rPr lang="en-US" altLang="en-US" sz="4400" dirty="0" err="1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pitchFamily="34" charset="0"/>
              </a:rPr>
              <a:t>L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9211" y="301080"/>
            <a:ext cx="2579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prstClr val="black"/>
                </a:solidFill>
                <a:latin typeface="Calibri"/>
              </a:rPr>
              <a:t>and 2014?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662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702" grpId="0"/>
      <p:bldP spid="15" grpId="0"/>
      <p:bldP spid="17" grpId="0"/>
      <p:bldP spid="18" grpId="0" animBg="1"/>
      <p:bldP spid="19" grpId="0"/>
      <p:bldP spid="21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2014: are atoms finally collapsing?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788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722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8" y="835379"/>
            <a:ext cx="5317690" cy="6398225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5584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2014:  Electron density for one atom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69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471" r="4538" b="16715"/>
          <a:stretch/>
        </p:blipFill>
        <p:spPr>
          <a:xfrm>
            <a:off x="3216314" y="1428377"/>
            <a:ext cx="5666282" cy="53365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40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cryst</a:t>
            </a:r>
            <a:r>
              <a:rPr lang="en-US" sz="3600" dirty="0" smtClean="0"/>
              <a:t> = 0.0506 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= </a:t>
            </a:r>
            <a:r>
              <a:rPr lang="en-US" sz="3600" dirty="0"/>
              <a:t>0.0556</a:t>
            </a:r>
            <a:endParaRPr lang="en-US" sz="3600" dirty="0" smtClean="0"/>
          </a:p>
          <a:p>
            <a:r>
              <a:rPr lang="en-US" sz="3600" dirty="0" smtClean="0"/>
              <a:t>vs </a:t>
            </a:r>
            <a:r>
              <a:rPr lang="en-US" sz="3600" dirty="0" err="1" smtClean="0"/>
              <a:t>F</a:t>
            </a:r>
            <a:r>
              <a:rPr lang="en-US" sz="3600" baseline="-25000" dirty="0" err="1" smtClean="0"/>
              <a:t>sim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36234045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3593" r="20538" b="22281"/>
          <a:stretch/>
        </p:blipFill>
        <p:spPr>
          <a:xfrm>
            <a:off x="2572355" y="636955"/>
            <a:ext cx="6220917" cy="6095784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</a:t>
            </a:r>
            <a:r>
              <a:rPr lang="en-US" sz="3600" baseline="-25000" dirty="0" err="1"/>
              <a:t>cryst</a:t>
            </a:r>
            <a:r>
              <a:rPr lang="en-US" sz="3600" dirty="0"/>
              <a:t> = </a:t>
            </a:r>
            <a:r>
              <a:rPr lang="en-US" sz="3600" dirty="0" smtClean="0"/>
              <a:t>0.0297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</a:t>
            </a:r>
            <a:r>
              <a:rPr lang="en-US" sz="3600" dirty="0"/>
              <a:t>= 0.0293</a:t>
            </a:r>
          </a:p>
          <a:p>
            <a:r>
              <a:rPr lang="en-US" sz="3600" dirty="0" smtClean="0"/>
              <a:t>vs </a:t>
            </a:r>
            <a:r>
              <a:rPr lang="en-US" sz="3600" dirty="0" err="1"/>
              <a:t>F</a:t>
            </a:r>
            <a:r>
              <a:rPr lang="en-US" sz="3600" baseline="-25000" dirty="0" err="1"/>
              <a:t>sim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28054748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</a:t>
            </a:r>
            <a:r>
              <a:rPr lang="en-US" sz="3600" baseline="-25000" dirty="0" err="1"/>
              <a:t>cryst</a:t>
            </a:r>
            <a:r>
              <a:rPr lang="en-US" sz="3600" dirty="0"/>
              <a:t> = 0.0441</a:t>
            </a:r>
          </a:p>
          <a:p>
            <a:r>
              <a:rPr lang="en-US" sz="3600" dirty="0" err="1"/>
              <a:t>R</a:t>
            </a:r>
            <a:r>
              <a:rPr lang="en-US" sz="3600" baseline="-25000" dirty="0" err="1"/>
              <a:t>free</a:t>
            </a:r>
            <a:r>
              <a:rPr lang="en-US" sz="3600" dirty="0"/>
              <a:t>  = 0.0516</a:t>
            </a:r>
          </a:p>
          <a:p>
            <a:r>
              <a:rPr lang="en-US" sz="3600" dirty="0"/>
              <a:t>vs </a:t>
            </a:r>
            <a:r>
              <a:rPr lang="en-US" sz="3600" dirty="0" err="1"/>
              <a:t>F</a:t>
            </a:r>
            <a:r>
              <a:rPr lang="en-US" sz="3600" baseline="-25000" dirty="0" err="1"/>
              <a:t>sim</a:t>
            </a:r>
            <a:endParaRPr lang="en-US" sz="3600" baseline="-250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2-14</a:t>
            </a:r>
          </a:p>
        </p:txBody>
      </p:sp>
    </p:spTree>
    <p:extLst>
      <p:ext uri="{BB962C8B-B14F-4D97-AF65-F5344CB8AC3E}">
        <p14:creationId xmlns:p14="http://schemas.microsoft.com/office/powerpoint/2010/main" val="37772776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cryst</a:t>
            </a:r>
            <a:r>
              <a:rPr lang="en-US" sz="3600" dirty="0" smtClean="0"/>
              <a:t> = 0.1546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= 0.1749</a:t>
            </a:r>
          </a:p>
          <a:p>
            <a:r>
              <a:rPr lang="en-US" sz="3600" dirty="0" smtClean="0"/>
              <a:t>vs F</a:t>
            </a:r>
            <a:r>
              <a:rPr lang="en-US" sz="3600" baseline="-25000" dirty="0" smtClean="0"/>
              <a:t>obs</a:t>
            </a:r>
            <a:endParaRPr lang="en-US" sz="36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1aho: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cryst</a:t>
            </a:r>
            <a:r>
              <a:rPr lang="en-US" sz="3600" dirty="0" smtClean="0"/>
              <a:t> = 0.1630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21471320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All difference</a:t>
            </a:r>
          </a:p>
          <a:p>
            <a:r>
              <a:rPr lang="en-US" sz="3000" dirty="0"/>
              <a:t>f</a:t>
            </a:r>
            <a:r>
              <a:rPr lang="en-US" sz="3000" dirty="0" smtClean="0"/>
              <a:t>eatures</a:t>
            </a:r>
          </a:p>
          <a:p>
            <a:r>
              <a:rPr lang="en-US" sz="3000" dirty="0" smtClean="0"/>
              <a:t>are in </a:t>
            </a:r>
          </a:p>
          <a:p>
            <a:r>
              <a:rPr lang="en-US" sz="3000" dirty="0"/>
              <a:t>t</a:t>
            </a:r>
            <a:r>
              <a:rPr lang="en-US" sz="3000" dirty="0" smtClean="0"/>
              <a:t>he solvent!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</a:t>
            </a:r>
            <a:r>
              <a:rPr lang="en-US" sz="3000" dirty="0" smtClean="0"/>
              <a:t>eal data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18226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“rough” is </a:t>
            </a:r>
            <a:r>
              <a:rPr lang="en-US" altLang="en-US" sz="3600" smtClean="0">
                <a:solidFill>
                  <a:schemeClr val="tx1"/>
                </a:solidFill>
              </a:rPr>
              <a:t>the solvent?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01"/>
            <a:ext cx="9144000" cy="631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3641" y="2116899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R</a:t>
            </a:r>
            <a:r>
              <a:rPr lang="en-US" sz="3200" baseline="-25000" dirty="0" err="1" smtClean="0"/>
              <a:t>cryst</a:t>
            </a:r>
            <a:r>
              <a:rPr lang="en-US" sz="3200" dirty="0" smtClean="0"/>
              <a:t> = 0.0309</a:t>
            </a:r>
          </a:p>
          <a:p>
            <a:r>
              <a:rPr lang="en-US" sz="3200" dirty="0" err="1" smtClean="0"/>
              <a:t>R</a:t>
            </a:r>
            <a:r>
              <a:rPr lang="en-US" sz="3200" baseline="-25000" dirty="0" err="1" smtClean="0"/>
              <a:t>free</a:t>
            </a:r>
            <a:r>
              <a:rPr lang="en-US" sz="3200" dirty="0" smtClean="0"/>
              <a:t>  = 0.0678</a:t>
            </a:r>
          </a:p>
          <a:p>
            <a:r>
              <a:rPr lang="en-US" sz="3200" dirty="0" smtClean="0"/>
              <a:t>vs </a:t>
            </a:r>
            <a:r>
              <a:rPr lang="en-US" sz="3200" dirty="0" err="1" smtClean="0"/>
              <a:t>F</a:t>
            </a:r>
            <a:r>
              <a:rPr lang="en-US" sz="3200" baseline="-25000" dirty="0" err="1" smtClean="0"/>
              <a:t>sim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0878068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726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Structural Biology 2114</a:t>
            </a:r>
            <a:endParaRPr lang="en-US" altLang="en-US" dirty="0" smtClean="0"/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2603" y="1490597"/>
            <a:ext cx="7434197" cy="4546948"/>
          </a:xfrm>
        </p:spPr>
        <p:txBody>
          <a:bodyPr/>
          <a:lstStyle/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/>
              <a:t>w</a:t>
            </a:r>
            <a:r>
              <a:rPr lang="en-US" altLang="en-US" dirty="0" smtClean="0"/>
              <a:t>ill be noisy</a:t>
            </a:r>
          </a:p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 smtClean="0"/>
              <a:t>Averaging destroys resolution</a:t>
            </a:r>
          </a:p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 smtClean="0"/>
              <a:t>structures </a:t>
            </a:r>
            <a:r>
              <a:rPr lang="en-US" altLang="en-US" dirty="0" smtClean="0"/>
              <a:t>of the future must be 4D</a:t>
            </a:r>
          </a:p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/>
              <a:t>There is “life” below 1 </a:t>
            </a:r>
            <a:r>
              <a:rPr lang="el-GR" altLang="en-US" dirty="0"/>
              <a:t>σ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50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Flow of information</a:t>
            </a:r>
            <a:endParaRPr lang="en-US" altLang="en-US" dirty="0" smtClean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219200"/>
            <a:ext cx="7199312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451600"/>
            <a:ext cx="911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Compton, A. H. &amp; Freeman, N. L. (1922), </a:t>
            </a:r>
            <a:r>
              <a:rPr lang="en-US" altLang="en-US" sz="1800" i="1"/>
              <a:t>Nature</a:t>
            </a:r>
            <a:r>
              <a:rPr lang="en-US" altLang="en-US" sz="1800"/>
              <a:t> </a:t>
            </a:r>
            <a:r>
              <a:rPr lang="en-US" altLang="en-US" sz="1800" b="1"/>
              <a:t>110</a:t>
            </a:r>
            <a:r>
              <a:rPr lang="en-US" altLang="en-US" sz="1800"/>
              <a:t>, 38. </a:t>
            </a:r>
          </a:p>
        </p:txBody>
      </p:sp>
      <p:pic>
        <p:nvPicPr>
          <p:cNvPr id="6" name="Picture 42" descr="http://www.hilliontchernobyl.com/Images/Arthur_Compton_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-283" b="936"/>
          <a:stretch/>
        </p:blipFill>
        <p:spPr bwMode="auto">
          <a:xfrm>
            <a:off x="296214" y="235692"/>
            <a:ext cx="1635617" cy="22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335" y="3090929"/>
            <a:ext cx="13660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written:</a:t>
            </a:r>
          </a:p>
          <a:p>
            <a:r>
              <a:rPr lang="en-US" dirty="0" smtClean="0"/>
              <a:t>30 May </a:t>
            </a:r>
          </a:p>
          <a:p>
            <a:endParaRPr lang="en-US" dirty="0" smtClean="0"/>
          </a:p>
          <a:p>
            <a:r>
              <a:rPr lang="en-US" dirty="0" smtClean="0"/>
              <a:t>other paper:</a:t>
            </a:r>
          </a:p>
          <a:p>
            <a:r>
              <a:rPr lang="en-US" dirty="0" smtClean="0"/>
              <a:t>1 May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56068" y="2209800"/>
            <a:ext cx="4887532" cy="1769772"/>
            <a:chOff x="1056068" y="2209800"/>
            <a:chExt cx="4887532" cy="1769772"/>
          </a:xfrm>
        </p:grpSpPr>
        <p:sp>
          <p:nvSpPr>
            <p:cNvPr id="4" name="Oval 3"/>
            <p:cNvSpPr/>
            <p:nvPr/>
          </p:nvSpPr>
          <p:spPr>
            <a:xfrm>
              <a:off x="1752600" y="2209800"/>
              <a:ext cx="41910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>
              <a:off x="1056068" y="2704563"/>
              <a:ext cx="1133340" cy="127500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663540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7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613420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12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981593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3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196688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5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43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908923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24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Electric fields: voltage vs current</a:t>
            </a:r>
            <a:endParaRPr lang="en-US" altLang="en-US" dirty="0" smtClean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15" y="1197736"/>
            <a:ext cx="5388677" cy="526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A Brief History of Electricity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988" y="1466694"/>
            <a:ext cx="2759075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lain" startAt="1800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~1-60 Volts</a:t>
            </a:r>
          </a:p>
          <a:p>
            <a:pPr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Alessandro Volta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voltaic pile</a:t>
            </a:r>
          </a:p>
        </p:txBody>
      </p:sp>
      <p:pic>
        <p:nvPicPr>
          <p:cNvPr id="23554" name="Picture 2" descr="File:Volta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8" r="20976" b="38397"/>
          <a:stretch>
            <a:fillRect/>
          </a:stretch>
        </p:blipFill>
        <p:spPr bwMode="auto">
          <a:xfrm>
            <a:off x="3635423" y="1169294"/>
            <a:ext cx="11525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0988" y="2830580"/>
            <a:ext cx="2365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Arial" charset="0"/>
              </a:rPr>
              <a:t>1837    &gt;60 kV</a:t>
            </a:r>
          </a:p>
          <a:p>
            <a:pPr eaLnBrk="1" hangingPunct="1"/>
            <a:r>
              <a:rPr lang="en-US" altLang="en-US" sz="2400" dirty="0">
                <a:latin typeface="Arial" charset="0"/>
              </a:rPr>
              <a:t>Nicholas Callan</a:t>
            </a:r>
          </a:p>
          <a:p>
            <a:pPr eaLnBrk="1" hangingPunct="1"/>
            <a:r>
              <a:rPr lang="en-US" altLang="en-US" dirty="0">
                <a:latin typeface="Arial" charset="0"/>
              </a:rPr>
              <a:t>induction coil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0988" y="5556250"/>
            <a:ext cx="3249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Arial" charset="0"/>
              </a:rPr>
              <a:t>1886-1896    34 miles</a:t>
            </a:r>
          </a:p>
          <a:p>
            <a:pPr eaLnBrk="1" hangingPunct="1"/>
            <a:r>
              <a:rPr lang="en-US" altLang="en-US" sz="2400" dirty="0">
                <a:latin typeface="Arial" charset="0"/>
              </a:rPr>
              <a:t>Hertz / </a:t>
            </a:r>
            <a:r>
              <a:rPr lang="en-US" altLang="en-US" sz="2400" dirty="0" smtClean="0">
                <a:latin typeface="Arial" charset="0"/>
              </a:rPr>
              <a:t>Marconi / Tesla</a:t>
            </a:r>
            <a:endParaRPr lang="en-US" altLang="en-US" sz="2400" dirty="0">
              <a:latin typeface="Arial" charset="0"/>
            </a:endParaRPr>
          </a:p>
          <a:p>
            <a:pPr eaLnBrk="1" hangingPunct="1"/>
            <a:r>
              <a:rPr lang="en-US" altLang="en-US" dirty="0">
                <a:latin typeface="Arial" charset="0"/>
              </a:rPr>
              <a:t>wireless spark gap transmitter</a:t>
            </a:r>
          </a:p>
        </p:txBody>
      </p:sp>
      <p:pic>
        <p:nvPicPr>
          <p:cNvPr id="23566" name="Picture 14" descr="File:Heinrich Rudolf Hert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1051" r="17349" b="33684"/>
          <a:stretch>
            <a:fillRect/>
          </a:stretch>
        </p:blipFill>
        <p:spPr bwMode="auto">
          <a:xfrm>
            <a:off x="3711441" y="5460642"/>
            <a:ext cx="974551" cy="120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 descr="http://upload.wikimedia.org/wikipedia/commons/f/fd/Hertz_schematic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8166" y="2052370"/>
            <a:ext cx="4988887" cy="322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Guglielmo Marco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t="8035" r="18190" b="37715"/>
          <a:stretch>
            <a:fillRect/>
          </a:stretch>
        </p:blipFill>
        <p:spPr bwMode="auto">
          <a:xfrm>
            <a:off x="4782802" y="5473520"/>
            <a:ext cx="1018025" cy="120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0" descr="http://upload.wikimedia.org/wikipedia/commons/7/79/Tesla_circa_1890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t="3215" r="21296" b="40793"/>
          <a:stretch/>
        </p:blipFill>
        <p:spPr bwMode="auto">
          <a:xfrm>
            <a:off x="5891757" y="5479326"/>
            <a:ext cx="921167" cy="11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James Clerk Maxwel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4871" r="4535" b="13621"/>
          <a:stretch/>
        </p:blipFill>
        <p:spPr bwMode="auto">
          <a:xfrm>
            <a:off x="3515935" y="4031092"/>
            <a:ext cx="1275008" cy="14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File:Callan's first induction coil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6502">
            <a:off x="5042901" y="2560532"/>
            <a:ext cx="1747783" cy="269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File:VoltaBatter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78" y="1200374"/>
            <a:ext cx="14144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File:Nicholas Call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01" y="2599207"/>
            <a:ext cx="11811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0988" y="4270868"/>
            <a:ext cx="25314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 smtClean="0">
                <a:latin typeface="Arial" charset="0"/>
              </a:rPr>
              <a:t>1865</a:t>
            </a:r>
            <a:endParaRPr lang="en-US" altLang="en-US" sz="2400" dirty="0">
              <a:latin typeface="Arial" charset="0"/>
            </a:endParaRPr>
          </a:p>
          <a:p>
            <a:pPr eaLnBrk="1" hangingPunct="1"/>
            <a:r>
              <a:rPr lang="en-US" altLang="en-US" sz="2400" dirty="0" smtClean="0">
                <a:latin typeface="Arial" charset="0"/>
              </a:rPr>
              <a:t>J. C. Maxwell</a:t>
            </a:r>
            <a:endParaRPr lang="en-US" altLang="en-US" sz="2400" dirty="0">
              <a:latin typeface="Arial" charset="0"/>
            </a:endParaRPr>
          </a:p>
          <a:p>
            <a:pPr eaLnBrk="1" hangingPunct="1"/>
            <a:r>
              <a:rPr lang="en-US" altLang="en-US" dirty="0">
                <a:latin typeface="Arial" charset="0"/>
              </a:rPr>
              <a:t>e</a:t>
            </a:r>
            <a:r>
              <a:rPr lang="en-US" altLang="en-US" dirty="0" smtClean="0">
                <a:latin typeface="Arial" charset="0"/>
              </a:rPr>
              <a:t>lectromagnetic waves</a:t>
            </a: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9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speed of light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2928938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Courier New" pitchFamily="49" charset="0"/>
              </a:rPr>
              <a:t>299792458.000 m/s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96980" y="4930418"/>
            <a:ext cx="1275008" cy="1927582"/>
            <a:chOff x="115910" y="4481848"/>
            <a:chExt cx="1275008" cy="1927582"/>
          </a:xfrm>
        </p:grpSpPr>
        <p:sp>
          <p:nvSpPr>
            <p:cNvPr id="6" name="TextBox 5"/>
            <p:cNvSpPr txBox="1"/>
            <p:nvPr/>
          </p:nvSpPr>
          <p:spPr>
            <a:xfrm>
              <a:off x="203486" y="6009320"/>
              <a:ext cx="10054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4" t="3573" r="5028" b="27068"/>
            <a:stretch/>
          </p:blipFill>
          <p:spPr bwMode="auto">
            <a:xfrm>
              <a:off x="115910" y="4481848"/>
              <a:ext cx="1275008" cy="1481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90152" y="4919734"/>
            <a:ext cx="1364476" cy="1837531"/>
            <a:chOff x="90152" y="2485623"/>
            <a:chExt cx="1364476" cy="1837531"/>
          </a:xfrm>
        </p:grpSpPr>
        <p:sp>
          <p:nvSpPr>
            <p:cNvPr id="9" name="TextBox 8"/>
            <p:cNvSpPr txBox="1"/>
            <p:nvPr/>
          </p:nvSpPr>
          <p:spPr>
            <a:xfrm>
              <a:off x="90152" y="3923044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6" t="4871" r="4535" b="13621"/>
            <a:stretch/>
          </p:blipFill>
          <p:spPr bwMode="auto">
            <a:xfrm>
              <a:off x="141668" y="2485623"/>
              <a:ext cx="1275008" cy="1455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eld_ne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004888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Electric field of a moving charge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96980" y="4930418"/>
            <a:ext cx="1275008" cy="1927582"/>
            <a:chOff x="115910" y="4481848"/>
            <a:chExt cx="1275008" cy="1927582"/>
          </a:xfrm>
        </p:grpSpPr>
        <p:sp>
          <p:nvSpPr>
            <p:cNvPr id="14" name="TextBox 13"/>
            <p:cNvSpPr txBox="1"/>
            <p:nvPr/>
          </p:nvSpPr>
          <p:spPr>
            <a:xfrm>
              <a:off x="203486" y="6009320"/>
              <a:ext cx="10054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4" t="3573" r="5028" b="27068"/>
            <a:stretch/>
          </p:blipFill>
          <p:spPr bwMode="auto">
            <a:xfrm>
              <a:off x="115910" y="4481848"/>
              <a:ext cx="1275008" cy="1481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90152" y="4919734"/>
            <a:ext cx="1364476" cy="1837531"/>
            <a:chOff x="90152" y="2485623"/>
            <a:chExt cx="1364476" cy="1837531"/>
          </a:xfrm>
        </p:grpSpPr>
        <p:sp>
          <p:nvSpPr>
            <p:cNvPr id="17" name="TextBox 16"/>
            <p:cNvSpPr txBox="1"/>
            <p:nvPr/>
          </p:nvSpPr>
          <p:spPr>
            <a:xfrm>
              <a:off x="90152" y="3923044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6" t="4871" r="4535" b="13621"/>
            <a:stretch/>
          </p:blipFill>
          <p:spPr bwMode="auto">
            <a:xfrm>
              <a:off x="141668" y="2485623"/>
              <a:ext cx="1275008" cy="1455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8730</TotalTime>
  <Words>1652</Words>
  <Application>Microsoft Office PowerPoint</Application>
  <PresentationFormat>On-screen Show (4:3)</PresentationFormat>
  <Paragraphs>455</Paragraphs>
  <Slides>54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Calibri</vt:lpstr>
      <vt:lpstr>Arial</vt:lpstr>
      <vt:lpstr>Courier New</vt:lpstr>
      <vt:lpstr>Office Theme</vt:lpstr>
      <vt:lpstr>Chart</vt:lpstr>
      <vt:lpstr>Microsoft Graph Chart</vt:lpstr>
      <vt:lpstr>Acknowledgements</vt:lpstr>
      <vt:lpstr>Dawn of the Age of Uncertainty </vt:lpstr>
      <vt:lpstr>June 28 1914</vt:lpstr>
      <vt:lpstr>1914: who was there? </vt:lpstr>
      <vt:lpstr>Flow of information</vt:lpstr>
      <vt:lpstr>Electric fields: voltage vs current</vt:lpstr>
      <vt:lpstr>A Brief History of Electricity</vt:lpstr>
      <vt:lpstr>The speed of light</vt:lpstr>
      <vt:lpstr>Electric field of a moving charge</vt:lpstr>
      <vt:lpstr>Electricity + vacuum = X-rays</vt:lpstr>
      <vt:lpstr>X-rays (aka “Röntgenstrahlung”)</vt:lpstr>
      <vt:lpstr>Laue’s diffraction photograph (not to be confused with Laue diffraction)</vt:lpstr>
      <vt:lpstr>W. L. Bragg on spot shape</vt:lpstr>
      <vt:lpstr>W.H. Bragg’s “spectrometer”</vt:lpstr>
      <vt:lpstr>1914: who was there? </vt:lpstr>
      <vt:lpstr>Darwin’s Formula</vt:lpstr>
      <vt:lpstr>Periodic Table ca 1914</vt:lpstr>
      <vt:lpstr>How do you weigh an atom?</vt:lpstr>
      <vt:lpstr>A Brief History of Electricity</vt:lpstr>
      <vt:lpstr>Thomson’s Atom</vt:lpstr>
      <vt:lpstr>Rutherford’s Atom</vt:lpstr>
      <vt:lpstr>A Fourier view of scattering</vt:lpstr>
      <vt:lpstr>A Fourier view of scattering</vt:lpstr>
      <vt:lpstr>A Fourier view of scattering</vt:lpstr>
      <vt:lpstr>A Fourier view of 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is not enough</vt:lpstr>
      <vt:lpstr>The B factor</vt:lpstr>
      <vt:lpstr>Lorentz factor: note added in proof</vt:lpstr>
      <vt:lpstr>Dawn of the Age of Uncertainty </vt:lpstr>
      <vt:lpstr>Temperature is not enough</vt:lpstr>
      <vt:lpstr>1928: the last straw for determinism</vt:lpstr>
      <vt:lpstr>PowerPoint Presentation</vt:lpstr>
      <vt:lpstr>1914: who was there? </vt:lpstr>
      <vt:lpstr>First diffraction from protein xtal</vt:lpstr>
      <vt:lpstr>Dehydration: 1936</vt:lpstr>
      <vt:lpstr>2014: are atoms finally collapsing?</vt:lpstr>
      <vt:lpstr>2014:  Electron density for one atom</vt:lpstr>
      <vt:lpstr>How many conformers are there?</vt:lpstr>
      <vt:lpstr>How many conformers are there?</vt:lpstr>
      <vt:lpstr>How many conformers are there?</vt:lpstr>
      <vt:lpstr>How many conformers are there?</vt:lpstr>
      <vt:lpstr>How many conformers are there?</vt:lpstr>
      <vt:lpstr>How “rough” is the solvent?</vt:lpstr>
      <vt:lpstr>Structural Biology 2114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130</cp:revision>
  <dcterms:created xsi:type="dcterms:W3CDTF">2014-05-18T19:38:07Z</dcterms:created>
  <dcterms:modified xsi:type="dcterms:W3CDTF">2014-05-26T05:11:47Z</dcterms:modified>
</cp:coreProperties>
</file>