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5" r:id="rId2"/>
    <p:sldMasterId id="2147483868" r:id="rId3"/>
    <p:sldMasterId id="2147483881" r:id="rId4"/>
  </p:sldMasterIdLst>
  <p:notesMasterIdLst>
    <p:notesMasterId r:id="rId64"/>
  </p:notesMasterIdLst>
  <p:sldIdLst>
    <p:sldId id="739" r:id="rId5"/>
    <p:sldId id="746" r:id="rId6"/>
    <p:sldId id="717" r:id="rId7"/>
    <p:sldId id="712" r:id="rId8"/>
    <p:sldId id="743" r:id="rId9"/>
    <p:sldId id="751" r:id="rId10"/>
    <p:sldId id="718" r:id="rId11"/>
    <p:sldId id="707" r:id="rId12"/>
    <p:sldId id="709" r:id="rId13"/>
    <p:sldId id="741" r:id="rId14"/>
    <p:sldId id="716" r:id="rId15"/>
    <p:sldId id="710" r:id="rId16"/>
    <p:sldId id="694" r:id="rId17"/>
    <p:sldId id="691" r:id="rId18"/>
    <p:sldId id="693" r:id="rId19"/>
    <p:sldId id="692" r:id="rId20"/>
    <p:sldId id="690" r:id="rId21"/>
    <p:sldId id="671" r:id="rId22"/>
    <p:sldId id="695" r:id="rId23"/>
    <p:sldId id="714" r:id="rId24"/>
    <p:sldId id="715" r:id="rId25"/>
    <p:sldId id="696" r:id="rId26"/>
    <p:sldId id="699" r:id="rId27"/>
    <p:sldId id="700" r:id="rId28"/>
    <p:sldId id="701" r:id="rId29"/>
    <p:sldId id="698" r:id="rId30"/>
    <p:sldId id="702" r:id="rId31"/>
    <p:sldId id="703" r:id="rId32"/>
    <p:sldId id="704" r:id="rId33"/>
    <p:sldId id="705" r:id="rId34"/>
    <p:sldId id="706" r:id="rId35"/>
    <p:sldId id="708" r:id="rId36"/>
    <p:sldId id="737" r:id="rId37"/>
    <p:sldId id="731" r:id="rId38"/>
    <p:sldId id="748" r:id="rId39"/>
    <p:sldId id="740" r:id="rId40"/>
    <p:sldId id="697" r:id="rId41"/>
    <p:sldId id="745" r:id="rId42"/>
    <p:sldId id="752" r:id="rId43"/>
    <p:sldId id="744" r:id="rId44"/>
    <p:sldId id="747" r:id="rId45"/>
    <p:sldId id="719" r:id="rId46"/>
    <p:sldId id="720" r:id="rId47"/>
    <p:sldId id="721" r:id="rId48"/>
    <p:sldId id="722" r:id="rId49"/>
    <p:sldId id="723" r:id="rId50"/>
    <p:sldId id="724" r:id="rId51"/>
    <p:sldId id="725" r:id="rId52"/>
    <p:sldId id="726" r:id="rId53"/>
    <p:sldId id="727" r:id="rId54"/>
    <p:sldId id="728" r:id="rId55"/>
    <p:sldId id="729" r:id="rId56"/>
    <p:sldId id="730" r:id="rId57"/>
    <p:sldId id="749" r:id="rId58"/>
    <p:sldId id="732" r:id="rId59"/>
    <p:sldId id="733" r:id="rId60"/>
    <p:sldId id="734" r:id="rId61"/>
    <p:sldId id="735" r:id="rId62"/>
    <p:sldId id="73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00B000"/>
    <a:srgbClr val="FFFFCC"/>
    <a:srgbClr val="FFFF99"/>
    <a:srgbClr val="CCFFCC"/>
    <a:srgbClr val="33CCCC"/>
    <a:srgbClr val="66FF66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70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9691E80-1F70-4D5E-9E70-3346552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6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8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5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8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3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65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A18C86-04C7-4F80-B150-E11FC0C17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631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4428877" y="6500812"/>
            <a:ext cx="277317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2096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0612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8440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7998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2932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505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52822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0149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892969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2858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658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69427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CC52-95F0-4F0E-9542-F4132DE47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7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E632-BACF-4DD5-88F7-02CA805B6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86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3B-0EC9-4357-99E5-5F811A30E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47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8C97-1839-4A17-A3E9-2AFA95E53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8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86B-4C3F-4170-B738-7A2A084A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4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A4C9-6593-4402-B3CD-45E841A561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55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D141-8C29-4FD7-8ED0-26137FFD9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97C2-339E-44AC-92E1-42D6EECAC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8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AC62-9EF5-47C0-9192-76F2719BB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8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B713-C061-4C4A-B006-1A8F2C65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6358-4F78-4EA1-A69D-F54DF5C4B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59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EC90-B9A8-4FBA-B996-3D5080294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8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28877" y="6505277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85CC334A-4504-49EC-99D2-3CA8AB3620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538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2520256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 creator: Tom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6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altLang="en-US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Multicampus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Programs and Initiatives (MRPI)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 Program for Breakthrough Biomedical Research (PBBR) </a:t>
            </a: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ne-time NIH-DOE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Inter-agency agreement (IAA)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GM117126 to </a:t>
            </a: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Sauter</a:t>
            </a: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(DIALS)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Diffraction Analysis Technologies (IDAT)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(SLAC)</a:t>
            </a: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1997" y="1524441"/>
            <a:ext cx="711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Stroud      James Fraser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                 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Ana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Gonzalez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550702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http://bl831.als.lbl.gov/~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jamesh/powerpoint/</a:t>
            </a:r>
            <a:r>
              <a:rPr lang="en-US" altLang="en-US" sz="1800" dirty="0" smtClean="0"/>
              <a:t>ACA_resolution</a:t>
            </a:r>
            <a:r>
              <a:rPr lang="en-US" altLang="en-US" sz="1800" dirty="0" smtClean="0"/>
              <a:t>_2017.pptx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8148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Take-home lesson: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2086"/>
            <a:ext cx="8229600" cy="3964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 factors are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ndefined</a:t>
            </a:r>
          </a:p>
          <a:p>
            <a:pPr marL="0" indent="0" algn="ctr"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4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as “ – “ in outer bin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829" y="2438400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&lt; 2*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5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" y="1712685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criterion for chemical crystallography: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27" y="3722914"/>
            <a:ext cx="7609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		=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F</a:t>
            </a:r>
            <a:r>
              <a:rPr lang="en-US" sz="4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I/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&gt; 3</a:t>
            </a:r>
          </a:p>
          <a:p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&lt;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(I)&gt;/&lt;I&gt;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628" y="5558972"/>
            <a:ext cx="729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PDB entries that pass this test!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39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Wisdom of our ancestors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I cut my data?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4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map with perfect phases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76715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2" name="Chart" r:id="rId3" imgW="7115243" imgH="4914900" progId="MSGraph.Chart.8">
                  <p:embed followColorScheme="full"/>
                </p:oleObj>
              </mc:Choice>
              <mc:Fallback>
                <p:oleObj name="Chart" r:id="rId3" imgW="7115243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64101"/>
              </p:ext>
            </p:extLst>
          </p:nvPr>
        </p:nvGraphicFramePr>
        <p:xfrm>
          <a:off x="266700" y="590550"/>
          <a:ext cx="88773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2" name="Chart" r:id="rId3" imgW="7400857" imgH="4914900" progId="MSGraph.Chart.8">
                  <p:embed followColorScheme="full"/>
                </p:oleObj>
              </mc:Choice>
              <mc:Fallback>
                <p:oleObj name="Chart" r:id="rId3" imgW="7400857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90550"/>
                        <a:ext cx="8877300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67678"/>
              </p:ext>
            </p:extLst>
          </p:nvPr>
        </p:nvGraphicFramePr>
        <p:xfrm>
          <a:off x="266700" y="590550"/>
          <a:ext cx="88773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19" name="Chart" r:id="rId3" imgW="7400857" imgH="4914900" progId="MSGraph.Chart.8">
                  <p:embed followColorScheme="full"/>
                </p:oleObj>
              </mc:Choice>
              <mc:Fallback>
                <p:oleObj name="Chart" r:id="rId3" imgW="7400857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90550"/>
                        <a:ext cx="8877300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08566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6" name="Chart" r:id="rId3" imgW="7115243" imgH="4914900" progId="MSGraph.Chart.8">
                  <p:embed followColorScheme="full"/>
                </p:oleObj>
              </mc:Choice>
              <mc:Fallback>
                <p:oleObj name="Chart" r:id="rId3" imgW="7115243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4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89802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0" name="Chart" r:id="rId3" imgW="7543800" imgH="4972185" progId="MSGraph.Chart.8">
                  <p:embed followColorScheme="full"/>
                </p:oleObj>
              </mc:Choice>
              <mc:Fallback>
                <p:oleObj name="Chart" r:id="rId3" imgW="7543800" imgH="49721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949677" y="2989821"/>
            <a:ext cx="2642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log( intensity 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265" y="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Wilson Plot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2056" y="5724476"/>
            <a:ext cx="793531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       2.2     1.6      1.3      1.1     1.0      0.9    0.85     0.8    0.75     0.7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			resolution (Å)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1077666" y="570223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8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0224" y="96733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2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7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7334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239" y="5002439"/>
            <a:ext cx="44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Practically: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</p:spTree>
    <p:extLst>
      <p:ext uri="{BB962C8B-B14F-4D97-AF65-F5344CB8AC3E}">
        <p14:creationId xmlns:p14="http://schemas.microsoft.com/office/powerpoint/2010/main" val="766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I claim in my paper?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5178"/>
            <a:ext cx="8229600" cy="9414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RMS error in coordinate position?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194" name="Picture 2" descr="https://www.researchgate.net/profile/Susumu_Ito3/publication/13942882/figure/fig3/AS:282680001351681@1444407572144/Fig-3-Luzzati-plot-of-crystallographic-R-factor-against-resolution-A-total-of-278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88" y="2276282"/>
            <a:ext cx="47910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93599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Luzzati </a:t>
            </a:r>
            <a:r>
              <a:rPr lang="it-IT" dirty="0"/>
              <a:t>(1952). </a:t>
            </a:r>
            <a:r>
              <a:rPr lang="it-IT" i="1" dirty="0"/>
              <a:t>Acta Cryst. </a:t>
            </a:r>
            <a:r>
              <a:rPr lang="it-IT" b="1" dirty="0"/>
              <a:t>5</a:t>
            </a:r>
            <a:r>
              <a:rPr lang="it-IT" dirty="0"/>
              <a:t>, </a:t>
            </a:r>
            <a:r>
              <a:rPr lang="it-IT" dirty="0" smtClean="0"/>
              <a:t>802-10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6721" y="6274476"/>
            <a:ext cx="4717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Bricogne</a:t>
            </a:r>
            <a:r>
              <a:rPr lang="en-US" dirty="0" smtClean="0"/>
              <a:t> </a:t>
            </a:r>
            <a:r>
              <a:rPr lang="en-US" dirty="0"/>
              <a:t>(1988).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Cryst</a:t>
            </a:r>
            <a:r>
              <a:rPr lang="en-US" i="1" dirty="0"/>
              <a:t>. </a:t>
            </a:r>
            <a:r>
              <a:rPr lang="en-US" b="1" dirty="0"/>
              <a:t>A44</a:t>
            </a:r>
            <a:r>
              <a:rPr lang="en-US" dirty="0"/>
              <a:t>, </a:t>
            </a:r>
            <a:r>
              <a:rPr lang="en-US" dirty="0" smtClean="0"/>
              <a:t>517-45</a:t>
            </a:r>
          </a:p>
          <a:p>
            <a:pPr algn="r"/>
            <a:r>
              <a:rPr lang="en-US" dirty="0" smtClean="0"/>
              <a:t>Read </a:t>
            </a:r>
            <a:r>
              <a:rPr lang="en-US" dirty="0"/>
              <a:t>(1990).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Cryst</a:t>
            </a:r>
            <a:r>
              <a:rPr lang="en-US" i="1" dirty="0"/>
              <a:t>. </a:t>
            </a:r>
            <a:r>
              <a:rPr lang="en-US" b="1" dirty="0"/>
              <a:t>A46</a:t>
            </a:r>
            <a:r>
              <a:rPr lang="en-US" dirty="0"/>
              <a:t>, </a:t>
            </a:r>
            <a:r>
              <a:rPr lang="en-US" dirty="0" smtClean="0"/>
              <a:t>900-12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2883" y="5819686"/>
            <a:ext cx="665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 fact:  </a:t>
            </a:r>
            <a:r>
              <a:rPr lang="el-GR" dirty="0" smtClean="0"/>
              <a:t>σ</a:t>
            </a:r>
            <a:r>
              <a:rPr lang="en-US" dirty="0" smtClean="0"/>
              <a:t>(F)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used in maximum-likelihood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994076"/>
            <a:ext cx="5663847" cy="5357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ttps://www.berstructuralbioportal.org/ssrl/"/>
          <p:cNvSpPr/>
          <p:nvPr/>
        </p:nvSpPr>
        <p:spPr>
          <a:xfrm>
            <a:off x="4076141" y="6399711"/>
            <a:ext cx="5822100" cy="441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2400" u="sng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365C0"/>
                </a:solidFill>
              </a:rPr>
              <a:t>https://www.berstructuralbioportal.org/ssrl/</a:t>
            </a:r>
          </a:p>
        </p:txBody>
      </p:sp>
      <p:pic>
        <p:nvPicPr>
          <p:cNvPr id="12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3094" y="1324474"/>
            <a:ext cx="5663847" cy="5357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DOE BER Structural Biology Portal"/>
          <p:cNvSpPr/>
          <p:nvPr/>
        </p:nvSpPr>
        <p:spPr>
          <a:xfrm>
            <a:off x="275957" y="18162"/>
            <a:ext cx="8592089" cy="6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</a:rPr>
              <a:t>DOE BER Structural Biology Portal</a:t>
            </a:r>
          </a:p>
        </p:txBody>
      </p:sp>
    </p:spTree>
    <p:extLst>
      <p:ext uri="{BB962C8B-B14F-4D97-AF65-F5344CB8AC3E}">
        <p14:creationId xmlns:p14="http://schemas.microsoft.com/office/powerpoint/2010/main" val="77414623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80" y="1756433"/>
            <a:ext cx="86013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Resolution limits                    =     55.556     1.640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Number of used reflections           =      13592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Percentage observed                  =    96.6545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Percentage of free reflections       =     5.1500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Overall R factor                     =     0.2078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Free R factor                        =     0.2622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Overall weighted R factor            =     0.2006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Free weighted R factor               =     0.2470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Overall correlation coefficient      =     0.9358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Free correlation coefficient         =     0.8989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Cruickshanks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DPI for coordinate error=     0.1281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DPI based on free R factor           =     0.1305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Overall figure of merit              =     0.8292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ML based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of positional parameters =     0.0800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ML based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of thermal parameters    =     2.2731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in the REFMAC log!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07694" y="4520725"/>
            <a:ext cx="1179319" cy="632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20298" y="1705157"/>
            <a:ext cx="972796" cy="48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4050" y="1763965"/>
            <a:ext cx="1013958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|--(resolution: 1.53 - 38.61 A, 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n_refl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.=31822 (all), 4.94  % free)------------|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                                                                             |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r_work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= 0.2205 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r_free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= 0.2135 coordinate error (max.-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lik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. estimate): 0.02 A |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                                                                             |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 x-ray target function (ml) for work reflections: 4.834539                   |</a:t>
            </a:r>
          </a:p>
          <a:p>
            <a:r>
              <a:rPr lang="en-US" sz="1500" b="1" dirty="0">
                <a:latin typeface="Courier New" pitchFamily="49" charset="0"/>
                <a:cs typeface="Courier New" pitchFamily="49" charset="0"/>
              </a:rPr>
              <a:t>|-----------------------------------------------------------------------------|</a:t>
            </a:r>
          </a:p>
          <a:p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in the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log!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7548" y="2139295"/>
            <a:ext cx="972796" cy="48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9249" y="1652279"/>
            <a:ext cx="972796" cy="48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68031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4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11498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2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3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06643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6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5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42487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0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2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73697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8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406777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3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25602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8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1250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1" name="Chart" r:id="rId3" imgW="6034981" imgH="3977699" progId="MSGraph.Chart.8">
                  <p:embed followColorScheme="full"/>
                </p:oleObj>
              </mc:Choice>
              <mc:Fallback>
                <p:oleObj name="Chart" r:id="rId3" imgW="6034981" imgH="39776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2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14240" r="22598" b="4596"/>
          <a:stretch/>
        </p:blipFill>
        <p:spPr bwMode="auto">
          <a:xfrm>
            <a:off x="-1" y="62142"/>
            <a:ext cx="9157789" cy="641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81440" y="3563595"/>
            <a:ext cx="2144994" cy="478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23359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7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04565" y="1541929"/>
            <a:ext cx="71717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33700" y="3760926"/>
            <a:ext cx="2019300" cy="399819"/>
            <a:chOff x="2933700" y="3760926"/>
            <a:chExt cx="2019300" cy="39981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933700" y="4160745"/>
              <a:ext cx="20193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91945" y="376092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FWHM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01440" y="1931005"/>
            <a:ext cx="1746325" cy="399819"/>
            <a:chOff x="3901440" y="1931005"/>
            <a:chExt cx="1746325" cy="399819"/>
          </a:xfrm>
        </p:grpSpPr>
        <p:sp>
          <p:nvSpPr>
            <p:cNvPr id="6" name="TextBox 5"/>
            <p:cNvSpPr txBox="1"/>
            <p:nvPr/>
          </p:nvSpPr>
          <p:spPr>
            <a:xfrm>
              <a:off x="4019629" y="193100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0.849 </a:t>
              </a:r>
              <a:r>
                <a:rPr lang="en-US" dirty="0"/>
                <a:t>F</a:t>
              </a:r>
              <a:r>
                <a:rPr lang="en-US" dirty="0" smtClean="0"/>
                <a:t>WHM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901440" y="2330824"/>
              <a:ext cx="17463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7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50509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1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93" y="189908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ap sharpening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01440" y="2330824"/>
            <a:ext cx="174632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07786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7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93" y="168641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realistic</a:t>
            </a:r>
          </a:p>
          <a:p>
            <a:pPr algn="ctr"/>
            <a:r>
              <a:rPr lang="en-US" dirty="0" smtClean="0"/>
              <a:t>map sharpening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01440" y="2330824"/>
            <a:ext cx="174632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97379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4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9141" y="2789765"/>
            <a:ext cx="1707676" cy="461665"/>
            <a:chOff x="4982199" y="2789765"/>
            <a:chExt cx="1707676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88052" y="278976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49141" y="3624208"/>
            <a:ext cx="1707676" cy="461665"/>
            <a:chOff x="4982199" y="2789765"/>
            <a:chExt cx="1707676" cy="461665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88052" y="278976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49141" y="4458651"/>
            <a:ext cx="1964156" cy="461665"/>
            <a:chOff x="4982199" y="2789765"/>
            <a:chExt cx="1964156" cy="46166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88052" y="2789765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54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9193698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8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181600" y="23812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5149850" y="26098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5149850" y="23812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Text Box 13"/>
          <p:cNvSpPr txBox="1">
            <a:spLocks noGrp="1" noChangeArrowheads="1"/>
          </p:cNvSpPr>
          <p:nvPr>
            <p:ph sz="half" idx="2"/>
          </p:nvPr>
        </p:nvSpPr>
        <p:spPr>
          <a:xfrm>
            <a:off x="188913" y="1473200"/>
            <a:ext cx="4038600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R</a:t>
            </a:r>
            <a:r>
              <a:rPr lang="en-US" sz="4800"/>
              <a:t>efinement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A</a:t>
            </a:r>
            <a:r>
              <a:rPr lang="en-US" sz="4800"/>
              <a:t>gainst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P</a:t>
            </a:r>
            <a:r>
              <a:rPr lang="en-US" sz="4800"/>
              <a:t>erturbed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I</a:t>
            </a:r>
            <a:r>
              <a:rPr lang="en-US" sz="4800"/>
              <a:t>nput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D</a:t>
            </a:r>
            <a:r>
              <a:rPr lang="en-US" sz="4800"/>
              <a:t>ata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4483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90610"/>
              </p:ext>
            </p:extLst>
          </p:nvPr>
        </p:nvGraphicFramePr>
        <p:xfrm>
          <a:off x="600075" y="1509713"/>
          <a:ext cx="7942263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6" name="Chart" r:id="rId3" imgW="5951255" imgH="3406116" progId="MSGraph.Chart.8">
                  <p:embed followColorScheme="full"/>
                </p:oleObj>
              </mc:Choice>
              <mc:Fallback>
                <p:oleObj name="Chart" r:id="rId3" imgW="5951255" imgH="34061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09713"/>
                        <a:ext cx="7942263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92965"/>
          </a:xfrm>
        </p:spPr>
        <p:txBody>
          <a:bodyPr/>
          <a:lstStyle/>
          <a:p>
            <a:r>
              <a:rPr lang="en-US" sz="3600" dirty="0" smtClean="0"/>
              <a:t>Histogram of electron density error</a:t>
            </a:r>
            <a:br>
              <a:rPr lang="en-US" sz="3600" dirty="0" smtClean="0"/>
            </a:br>
            <a:r>
              <a:rPr lang="en-US" sz="3600" dirty="0" smtClean="0"/>
              <a:t>(485 PDBs)</a:t>
            </a:r>
            <a:endParaRPr lang="en-US" sz="3600" dirty="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862263" y="5970588"/>
            <a:ext cx="341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Electron Number Density (e</a:t>
            </a:r>
            <a:r>
              <a:rPr lang="en-US" baseline="30000" dirty="0"/>
              <a:t>-</a:t>
            </a:r>
            <a:r>
              <a:rPr lang="en-US" dirty="0"/>
              <a:t>/</a:t>
            </a:r>
            <a:r>
              <a:rPr lang="en-US" dirty="0">
                <a:cs typeface="Arial" charset="0"/>
              </a:rPr>
              <a:t>Å</a:t>
            </a:r>
            <a:r>
              <a:rPr lang="en-US" baseline="30000" dirty="0">
                <a:cs typeface="Arial" charset="0"/>
              </a:rPr>
              <a:t>3</a:t>
            </a:r>
            <a:r>
              <a:rPr lang="en-US" dirty="0"/>
              <a:t>)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 rot="16200000">
            <a:off x="-556418" y="339328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0786" y="1828674"/>
            <a:ext cx="1559572" cy="620020"/>
            <a:chOff x="3850786" y="1828674"/>
            <a:chExt cx="1559572" cy="620020"/>
          </a:xfrm>
        </p:grpSpPr>
        <p:sp>
          <p:nvSpPr>
            <p:cNvPr id="2" name="TextBox 1"/>
            <p:cNvSpPr txBox="1"/>
            <p:nvPr/>
          </p:nvSpPr>
          <p:spPr>
            <a:xfrm>
              <a:off x="3850786" y="2079362"/>
              <a:ext cx="13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0.125 e</a:t>
              </a:r>
              <a:r>
                <a:rPr lang="en-US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/Å</a:t>
              </a:r>
              <a:r>
                <a:rPr lang="en-US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" name="Freeform 2"/>
            <p:cNvSpPr/>
            <p:nvPr/>
          </p:nvSpPr>
          <p:spPr>
            <a:xfrm flipH="1">
              <a:off x="4957431" y="1828674"/>
              <a:ext cx="452927" cy="230862"/>
            </a:xfrm>
            <a:custGeom>
              <a:avLst/>
              <a:gdLst>
                <a:gd name="connsiteX0" fmla="*/ 452927 w 452927"/>
                <a:gd name="connsiteY0" fmla="*/ 205225 h 230862"/>
                <a:gd name="connsiteX1" fmla="*/ 162370 w 452927"/>
                <a:gd name="connsiteY1" fmla="*/ 126 h 230862"/>
                <a:gd name="connsiteX2" fmla="*/ 0 w 452927"/>
                <a:gd name="connsiteY2" fmla="*/ 230862 h 2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927" h="230862">
                  <a:moveTo>
                    <a:pt x="452927" y="205225"/>
                  </a:moveTo>
                  <a:cubicBezTo>
                    <a:pt x="345392" y="100539"/>
                    <a:pt x="237858" y="-4147"/>
                    <a:pt x="162370" y="126"/>
                  </a:cubicBezTo>
                  <a:cubicBezTo>
                    <a:pt x="86882" y="4399"/>
                    <a:pt x="43441" y="117630"/>
                    <a:pt x="0" y="230862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29411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26602"/>
              </p:ext>
            </p:extLst>
          </p:nvPr>
        </p:nvGraphicFramePr>
        <p:xfrm>
          <a:off x="511784" y="588963"/>
          <a:ext cx="8609012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3" name="Chart" r:id="rId3" imgW="5760720" imgH="3870897" progId="MSGraph.Chart.8">
                  <p:embed followColorScheme="full"/>
                </p:oleObj>
              </mc:Choice>
              <mc:Fallback>
                <p:oleObj name="Chart" r:id="rId3" imgW="5760720" imgH="387089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84" y="588963"/>
                        <a:ext cx="8609012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Map error vs RMS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-F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endParaRPr lang="en-US" sz="4000" baseline="-25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1371053" y="3051375"/>
            <a:ext cx="3486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Empirical error (RMS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Å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79944" y="6288807"/>
            <a:ext cx="43140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RMS value of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mF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-DF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map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Å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3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68350"/>
              </p:ext>
            </p:extLst>
          </p:nvPr>
        </p:nvGraphicFramePr>
        <p:xfrm>
          <a:off x="503238" y="588963"/>
          <a:ext cx="8609012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7" name="Chart" r:id="rId3" imgW="5760720" imgH="3870897" progId="MSGraph.Chart.8">
                  <p:embed followColorScheme="full"/>
                </p:oleObj>
              </mc:Choice>
              <mc:Fallback>
                <p:oleObj name="Chart" r:id="rId3" imgW="5760720" imgH="387089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88963"/>
                        <a:ext cx="8609012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16200000">
            <a:off x="-1581859" y="2989821"/>
            <a:ext cx="3959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Atomic Resolution 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l-GR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 resolution” of model from map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36423" y="6193906"/>
            <a:ext cx="4649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efined atomic B factor (8</a:t>
            </a:r>
            <a:r>
              <a:rPr lang="el-GR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π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427" y="1201970"/>
            <a:ext cx="1840950" cy="80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2427" y="1201970"/>
            <a:ext cx="1840950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RMS map error (e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/Å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)</a:t>
            </a:r>
          </a:p>
          <a:p>
            <a:pPr algn="ctr"/>
            <a:endParaRPr lang="en-US" sz="24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64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80" y="2643288"/>
            <a:ext cx="86013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of columns, rows, sections ...............  160  132  264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Map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mode ........................................    2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Start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and stop points on columns, rows, sections     0  159    0  131    0  263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Grid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sampling on x, y, z ........................  132  160  264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Cell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dimensions .................................   43.0000    52.6100    89.1200    90.0000    90.0000    90.0000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Fast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, medium, slow axes .........................    Y    X    Z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Minimum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density .................................    -0.09104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Maximum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density .................................     0.35006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Mean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density ....................................     0.00000</a:t>
            </a:r>
          </a:p>
          <a:p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Rms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deviation from mean density .................     0.01954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Space-group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.....................................   19</a:t>
            </a:r>
          </a:p>
          <a:p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of titles ................................    1</a:t>
            </a:r>
            <a:endParaRPr lang="en-US" sz="1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in the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FFT log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87013" y="5409488"/>
            <a:ext cx="1153682" cy="48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604" y="1738140"/>
            <a:ext cx="859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F1=FOFCWT PHI=PHFOFCWT |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hklin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refine_out.mtz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850188" y="1214438"/>
            <a:ext cx="757237" cy="5813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8051" name="Rectangle 7"/>
          <p:cNvSpPr>
            <a:spLocks noChangeArrowheads="1"/>
          </p:cNvSpPr>
          <p:nvPr/>
        </p:nvSpPr>
        <p:spPr bwMode="auto">
          <a:xfrm>
            <a:off x="342900" y="1179513"/>
            <a:ext cx="10556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122  N   LEU A  13      -3.244  25.808  19.998  1.00 16.96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123  CA  LEU A  13      -2.877  25.448  21.355  1.00 15.29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124  C   LEU A  13      -2.792  23.966  21.561  1.00 17.54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125  O   LEU A  13      -1.814  23.493  22.143  1.00 16.35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126  CB  LEU A  13      -3.907  26.164  22.268  1.00 18.72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127  CG  LEU A  13      -3.577  25.982  23.738  1.00 21.19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128  CD1 LEU A  13      -2.283  26.820  24.019  1.00 19.43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129  CD2 LEU A  13      -4.702  26.474  24.639  1.00 24.65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130  N   SER A  14      -3.677  23.149  20.979  1.00 15.96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131  CA  SER A  14      -3.646  21.711  21.061  1.00 18.26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132  C   SER A  14      -2.373  21.203  20.360  1.00 18.71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133  O   SER A  14      -1.747  20.315  20.930  1.00 17.47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134  CB  SER A  14      -4.875  21.077  20.419  1.00 17.62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135  OG ASER A  14      -4.825  19.665  20.388  0.50 20.89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136  OG BSER A  14      -6.027  21.408  21.164  0.50 18.67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137  N   LYS A  15      -2.045  21.772  19.215  1.00 18.03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138  CA  LYS A  15      -0.799  21.361  18.555  1.00 18.12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139  C   LYS A  15       0.446  21.707  19.351  1.00 18.81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140  O   LYS A  15       1.400  20.948  19.411  1.00 17.77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141  CB  LYS A  15      -0.700  22.034  17.177  1.00 14.49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142  CG  LYS A  15      -1.727  21.368  16.256  1.00 16.12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143  CD  LYS A  15      -1.663  22.147  14.936  1.00 19.40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144  CE ALYS A  15      -2.725  21.614  13.986  0.50 17.42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145  CE BLYS A  15      -1.750  21.211  13.750  0.50 17.01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146  NZ ALYS A  15      -2.346  21.674  12.559  0.50 18.61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147  NZ BLYS A  15      -3.052  20.513  13.741  0.50 18.76           N</a:t>
            </a:r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 factors are in the PDB file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6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“resolution” 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54607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I cut my data?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give to refinement?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I claim in my paper?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“resolution” 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54607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I cut my data?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give to refinement?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I claim in my paper?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840" y="183355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3600" baseline="-250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545" y="2518264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meaningless as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1545" y="3882601"/>
            <a:ext cx="527259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Karplus-Diederichs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paired refinement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 “R1” </a:t>
            </a:r>
            <a:endParaRPr 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545" y="2934132"/>
            <a:ext cx="487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“Straighten” Wilson Plot for 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maps?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1545" y="5463172"/>
            <a:ext cx="5022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historical relevance? I/</a:t>
            </a:r>
            <a:r>
              <a:rPr lang="el-GR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</a:p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“3</a:t>
            </a:r>
            <a:r>
              <a:rPr lang="el-GR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resolution” for model?</a:t>
            </a:r>
            <a:endParaRPr 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270" y="4325799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 only matters for phasing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36923"/>
              </p:ext>
            </p:extLst>
          </p:nvPr>
        </p:nvGraphicFramePr>
        <p:xfrm>
          <a:off x="511784" y="588963"/>
          <a:ext cx="8609012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4" name="Chart" r:id="rId3" imgW="5760720" imgH="3870897" progId="MSGraph.Chart.8">
                  <p:embed followColorScheme="full"/>
                </p:oleObj>
              </mc:Choice>
              <mc:Fallback>
                <p:oleObj name="Chart" r:id="rId3" imgW="5760720" imgH="387089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84" y="588963"/>
                        <a:ext cx="8609012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vs RMS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-F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endParaRPr lang="en-US" sz="4000" baseline="-25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987135" y="3051375"/>
            <a:ext cx="2719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Map error (RMS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69852" y="6288807"/>
            <a:ext cx="3134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Reported Resolution (Å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5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52388" y="1676400"/>
            <a:ext cx="4291012" cy="4494213"/>
            <a:chOff x="33" y="1056"/>
            <a:chExt cx="2703" cy="2831"/>
          </a:xfrm>
        </p:grpSpPr>
        <p:graphicFrame>
          <p:nvGraphicFramePr>
            <p:cNvPr id="266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145168"/>
                </p:ext>
              </p:extLst>
            </p:nvPr>
          </p:nvGraphicFramePr>
          <p:xfrm>
            <a:off x="144" y="1056"/>
            <a:ext cx="2592" cy="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40" name="Chart" r:id="rId3" imgW="3954886" imgH="4168101" progId="MSGraph.Chart.8">
                    <p:embed followColorScheme="full"/>
                  </p:oleObj>
                </mc:Choice>
                <mc:Fallback>
                  <p:oleObj name="Chart" r:id="rId3" imgW="3954886" imgH="4168101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056"/>
                          <a:ext cx="2592" cy="2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 rot="16200000">
              <a:off x="-496" y="2303"/>
              <a:ext cx="12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structure factor (e</a:t>
              </a:r>
              <a:r>
                <a:rPr lang="en-US" sz="1400" baseline="30000"/>
                <a:t>-</a:t>
              </a:r>
              <a:r>
                <a:rPr lang="en-US" sz="1400"/>
                <a:t>/cell)</a:t>
              </a: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1104" y="3695"/>
              <a:ext cx="6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spot index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7037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4700649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0" name="Chart" r:id="rId3" imgW="3954886" imgH="4168101" progId="MSGraph.Chart.8">
                  <p:embed followColorScheme="full"/>
                </p:oleObj>
              </mc:Choice>
              <mc:Fallback>
                <p:oleObj name="Chart" r:id="rId3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4267200" y="1676400"/>
            <a:ext cx="4797425" cy="4495800"/>
            <a:chOff x="2688" y="1056"/>
            <a:chExt cx="3022" cy="2832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756052"/>
                </p:ext>
              </p:extLst>
            </p:nvPr>
          </p:nvGraphicFramePr>
          <p:xfrm>
            <a:off x="2765" y="1056"/>
            <a:ext cx="2945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91" name="Chart" r:id="rId5" imgW="4328302" imgH="4168101" progId="MSGraph.Chart.8">
                    <p:embed followColorScheme="full"/>
                  </p:oleObj>
                </mc:Choice>
                <mc:Fallback>
                  <p:oleObj name="Chart" r:id="rId5" imgW="4328302" imgH="4168101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1056"/>
                          <a:ext cx="2945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744" y="3696"/>
              <a:ext cx="11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fractional coordinate</a:t>
              </a: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 rot="16200000">
              <a:off x="2166" y="2304"/>
              <a:ext cx="1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electron density (e</a:t>
              </a:r>
              <a:r>
                <a:rPr lang="en-US" sz="1400" baseline="30000"/>
                <a:t>-</a:t>
              </a:r>
              <a:r>
                <a:rPr lang="en-US" sz="1400"/>
                <a:t>/</a:t>
              </a:r>
              <a:r>
                <a:rPr lang="en-US" sz="1400">
                  <a:cs typeface="Arial" charset="0"/>
                </a:rPr>
                <a:t>Å</a:t>
              </a:r>
              <a:r>
                <a:rPr lang="en-US" sz="1400" baseline="30000">
                  <a:cs typeface="Arial" charset="0"/>
                </a:rPr>
                <a:t>3</a:t>
              </a:r>
              <a:r>
                <a:rPr lang="en-US" sz="1400"/>
                <a:t>)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017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1249942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4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3480218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5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6686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4892508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8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4869681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9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3039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8515533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2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8010219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3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6647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0852912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6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2835136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7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3720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9694587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0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2965642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1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0772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173897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4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9595227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5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9005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“resolution” 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54607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I cut my data?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give to refinement?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I claim in my paper?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840" y="183355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3600" baseline="-250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545" y="2518264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meaningless as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1545" y="3882601"/>
            <a:ext cx="527259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Karplus-Diederichs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paired refinement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 “R1” </a:t>
            </a:r>
            <a:endParaRPr 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545" y="2934132"/>
            <a:ext cx="487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“Straighten” Wilson Plot for 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maps?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1545" y="5463172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 with tradition! I/</a:t>
            </a:r>
            <a:r>
              <a:rPr lang="el-GR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</a:p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“3</a:t>
            </a:r>
            <a:r>
              <a:rPr lang="el-GR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resolution” for model?</a:t>
            </a:r>
            <a:endParaRPr 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270" y="4325799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 only matters for phasing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9226227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8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7812549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9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33374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1217673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2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7123094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3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055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066659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6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3649358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7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3817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004468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0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334917"/>
              </p:ext>
            </p:extLst>
          </p:nvPr>
        </p:nvGraphicFramePr>
        <p:xfrm>
          <a:off x="263525" y="1676400"/>
          <a:ext cx="404495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1" name="Chart" r:id="rId5" imgW="3954886" imgH="4168101" progId="MSGraph.Chart.8">
                  <p:embed followColorScheme="full"/>
                </p:oleObj>
              </mc:Choice>
              <mc:Fallback>
                <p:oleObj name="Chart" r:id="rId5" imgW="3954886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676400"/>
                        <a:ext cx="404495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16200000">
            <a:off x="-787400" y="3656013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 factor (e</a:t>
            </a:r>
            <a:r>
              <a:rPr lang="en-US" sz="1400" baseline="30000"/>
              <a:t>-</a:t>
            </a:r>
            <a:r>
              <a:rPr lang="en-US" sz="1400"/>
              <a:t>/cell)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52600" y="5865813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spot index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5181600" y="23812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149850" y="26098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149850" y="23812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627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"error bar" for electron density</a:t>
            </a:r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1365853"/>
              </p:ext>
            </p:extLst>
          </p:nvPr>
        </p:nvGraphicFramePr>
        <p:xfrm>
          <a:off x="4471988" y="1676400"/>
          <a:ext cx="4508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Chart" r:id="rId3" imgW="4328302" imgH="4168101" progId="MSGraph.Chart.8">
                  <p:embed followColorScheme="full"/>
                </p:oleObj>
              </mc:Choice>
              <mc:Fallback>
                <p:oleObj name="Chart" r:id="rId3" imgW="4328302" imgH="41681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676400"/>
                        <a:ext cx="4508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943600" y="58674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fractional coordinate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 rot="16200000">
            <a:off x="3439318" y="3656807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density (e</a:t>
            </a:r>
            <a:r>
              <a:rPr lang="en-US" sz="1400" baseline="30000"/>
              <a:t>-</a:t>
            </a:r>
            <a:r>
              <a:rPr lang="en-US" sz="1400"/>
              <a:t>/</a:t>
            </a:r>
            <a:r>
              <a:rPr lang="en-US" sz="1400">
                <a:cs typeface="Arial" charset="0"/>
              </a:rPr>
              <a:t>Å</a:t>
            </a:r>
            <a:r>
              <a:rPr lang="en-US" sz="1400" baseline="30000">
                <a:cs typeface="Arial" charset="0"/>
              </a:rPr>
              <a:t>3</a:t>
            </a:r>
            <a:r>
              <a:rPr lang="en-US" sz="1400"/>
              <a:t>)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181600" y="23812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5149850" y="26098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5149850" y="2381250"/>
            <a:ext cx="6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Text Box 13"/>
          <p:cNvSpPr txBox="1">
            <a:spLocks noGrp="1" noChangeArrowheads="1"/>
          </p:cNvSpPr>
          <p:nvPr>
            <p:ph sz="half" idx="2"/>
          </p:nvPr>
        </p:nvSpPr>
        <p:spPr>
          <a:xfrm>
            <a:off x="188913" y="1473200"/>
            <a:ext cx="4038600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R</a:t>
            </a:r>
            <a:r>
              <a:rPr lang="en-US" sz="4800"/>
              <a:t>efinement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A</a:t>
            </a:r>
            <a:r>
              <a:rPr lang="en-US" sz="4800"/>
              <a:t>gainst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P</a:t>
            </a:r>
            <a:r>
              <a:rPr lang="en-US" sz="4800"/>
              <a:t>erturbed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I</a:t>
            </a:r>
            <a:r>
              <a:rPr lang="en-US" sz="4800"/>
              <a:t>nput</a:t>
            </a:r>
          </a:p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</a:rPr>
              <a:t>D</a:t>
            </a:r>
            <a:r>
              <a:rPr lang="en-US" sz="4800"/>
              <a:t>ata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3940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/>
              <a:t>How does the “error” compare to “sigma”?</a:t>
            </a:r>
          </a:p>
        </p:txBody>
      </p:sp>
      <p:graphicFrame>
        <p:nvGraphicFramePr>
          <p:cNvPr id="1034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439934"/>
              </p:ext>
            </p:extLst>
          </p:nvPr>
        </p:nvGraphicFramePr>
        <p:xfrm>
          <a:off x="600075" y="1509713"/>
          <a:ext cx="7942263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2" name="Chart" r:id="rId3" imgW="5951255" imgH="3406116" progId="MSGraph.Chart.8">
                  <p:embed followColorScheme="full"/>
                </p:oleObj>
              </mc:Choice>
              <mc:Fallback>
                <p:oleObj name="Chart" r:id="rId3" imgW="5951255" imgH="34061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09713"/>
                        <a:ext cx="7942263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862263" y="5970588"/>
            <a:ext cx="341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Number Density (e</a:t>
            </a:r>
            <a:r>
              <a:rPr lang="en-US" baseline="30000"/>
              <a:t>-</a:t>
            </a:r>
            <a:r>
              <a:rPr lang="en-US"/>
              <a:t>/</a:t>
            </a:r>
            <a:r>
              <a:rPr lang="en-US">
                <a:cs typeface="Arial" charset="0"/>
              </a:rPr>
              <a:t>Å</a:t>
            </a:r>
            <a:r>
              <a:rPr lang="en-US" baseline="30000">
                <a:cs typeface="Arial" charset="0"/>
              </a:rPr>
              <a:t>3</a:t>
            </a:r>
            <a:r>
              <a:rPr lang="en-US"/>
              <a:t>)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 rot="16200000">
            <a:off x="-556418" y="339328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56146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/>
              <a:t>How does the “error” compare to “sigma”?</a:t>
            </a:r>
          </a:p>
        </p:txBody>
      </p:sp>
      <p:graphicFrame>
        <p:nvGraphicFramePr>
          <p:cNvPr id="983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798486"/>
              </p:ext>
            </p:extLst>
          </p:nvPr>
        </p:nvGraphicFramePr>
        <p:xfrm>
          <a:off x="600075" y="1509713"/>
          <a:ext cx="7942263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6" name="Chart" r:id="rId3" imgW="5951255" imgH="3406116" progId="MSGraph.Chart.8">
                  <p:embed followColorScheme="full"/>
                </p:oleObj>
              </mc:Choice>
              <mc:Fallback>
                <p:oleObj name="Chart" r:id="rId3" imgW="5951255" imgH="34061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09713"/>
                        <a:ext cx="7942263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862263" y="5970588"/>
            <a:ext cx="341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Number Density (e</a:t>
            </a:r>
            <a:r>
              <a:rPr lang="en-US" baseline="30000"/>
              <a:t>-</a:t>
            </a:r>
            <a:r>
              <a:rPr lang="en-US"/>
              <a:t>/</a:t>
            </a:r>
            <a:r>
              <a:rPr lang="en-US">
                <a:cs typeface="Arial" charset="0"/>
              </a:rPr>
              <a:t>Å</a:t>
            </a:r>
            <a:r>
              <a:rPr lang="en-US" baseline="30000">
                <a:cs typeface="Arial" charset="0"/>
              </a:rPr>
              <a:t>3</a:t>
            </a:r>
            <a:r>
              <a:rPr lang="en-US"/>
              <a:t>)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 rot="16200000">
            <a:off x="-556418" y="339328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03542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/>
              <a:t>How does the “error” compare to “sigma”?</a:t>
            </a:r>
          </a:p>
        </p:txBody>
      </p:sp>
      <p:graphicFrame>
        <p:nvGraphicFramePr>
          <p:cNvPr id="9933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56736"/>
              </p:ext>
            </p:extLst>
          </p:nvPr>
        </p:nvGraphicFramePr>
        <p:xfrm>
          <a:off x="600075" y="1509713"/>
          <a:ext cx="7942263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0" name="Chart" r:id="rId3" imgW="5951255" imgH="3406116" progId="MSGraph.Chart.8">
                  <p:embed followColorScheme="full"/>
                </p:oleObj>
              </mc:Choice>
              <mc:Fallback>
                <p:oleObj name="Chart" r:id="rId3" imgW="5951255" imgH="34061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09713"/>
                        <a:ext cx="7942263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862263" y="5970588"/>
            <a:ext cx="341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Number Density (e</a:t>
            </a:r>
            <a:r>
              <a:rPr lang="en-US" baseline="30000"/>
              <a:t>-</a:t>
            </a:r>
            <a:r>
              <a:rPr lang="en-US"/>
              <a:t>/</a:t>
            </a:r>
            <a:r>
              <a:rPr lang="en-US">
                <a:cs typeface="Arial" charset="0"/>
              </a:rPr>
              <a:t>Å</a:t>
            </a:r>
            <a:r>
              <a:rPr lang="en-US" baseline="30000">
                <a:cs typeface="Arial" charset="0"/>
              </a:rPr>
              <a:t>3</a:t>
            </a:r>
            <a:r>
              <a:rPr lang="en-US"/>
              <a:t>)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 rot="16200000">
            <a:off x="-556418" y="339328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2803" y="203389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0.125 e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Freeform 2"/>
          <p:cNvSpPr/>
          <p:nvPr/>
        </p:nvSpPr>
        <p:spPr>
          <a:xfrm>
            <a:off x="1717705" y="1828674"/>
            <a:ext cx="452927" cy="230862"/>
          </a:xfrm>
          <a:custGeom>
            <a:avLst/>
            <a:gdLst>
              <a:gd name="connsiteX0" fmla="*/ 452927 w 452927"/>
              <a:gd name="connsiteY0" fmla="*/ 205225 h 230862"/>
              <a:gd name="connsiteX1" fmla="*/ 162370 w 452927"/>
              <a:gd name="connsiteY1" fmla="*/ 126 h 230862"/>
              <a:gd name="connsiteX2" fmla="*/ 0 w 452927"/>
              <a:gd name="connsiteY2" fmla="*/ 230862 h 2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" h="230862">
                <a:moveTo>
                  <a:pt x="452927" y="205225"/>
                </a:moveTo>
                <a:cubicBezTo>
                  <a:pt x="345392" y="100539"/>
                  <a:pt x="237858" y="-4147"/>
                  <a:pt x="162370" y="126"/>
                </a:cubicBezTo>
                <a:cubicBezTo>
                  <a:pt x="86882" y="4399"/>
                  <a:pt x="43441" y="117630"/>
                  <a:pt x="0" y="230862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26726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/>
              <a:t>What is the “error” in 2Fo-Fc “sigma” units?</a:t>
            </a:r>
          </a:p>
        </p:txBody>
      </p:sp>
      <p:graphicFrame>
        <p:nvGraphicFramePr>
          <p:cNvPr id="1003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36042"/>
              </p:ext>
            </p:extLst>
          </p:nvPr>
        </p:nvGraphicFramePr>
        <p:xfrm>
          <a:off x="606425" y="1576388"/>
          <a:ext cx="794385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4" name="Chart" r:id="rId3" imgW="5951255" imgH="3520393" progId="MSGraph.Chart.8">
                  <p:embed followColorScheme="full"/>
                </p:oleObj>
              </mc:Choice>
              <mc:Fallback>
                <p:oleObj name="Chart" r:id="rId3" imgW="5951255" imgH="35203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576388"/>
                        <a:ext cx="794385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446213" y="6018213"/>
            <a:ext cx="6332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traditional “sigma” units (</a:t>
            </a:r>
            <a:r>
              <a:rPr lang="en-US"/>
              <a:t>multples of rms(</a:t>
            </a:r>
            <a:r>
              <a:rPr lang="en-US">
                <a:sym typeface="Symbol" pitchFamily="18" charset="2"/>
              </a:rPr>
              <a:t>-</a:t>
            </a:r>
            <a:r>
              <a:rPr lang="en-US"/>
              <a:t>) relative to </a:t>
            </a:r>
            <a:r>
              <a:rPr lang="en-US">
                <a:sym typeface="Symbol" pitchFamily="18" charset="2"/>
              </a:rPr>
              <a:t>)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 rot="16200000">
            <a:off x="-554831" y="3393282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84531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/>
              <a:t>What is the “error” in Fo-Fc “sigma” units?</a:t>
            </a:r>
          </a:p>
        </p:txBody>
      </p:sp>
      <p:graphicFrame>
        <p:nvGraphicFramePr>
          <p:cNvPr id="10445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5023"/>
              </p:ext>
            </p:extLst>
          </p:nvPr>
        </p:nvGraphicFramePr>
        <p:xfrm>
          <a:off x="606425" y="1576388"/>
          <a:ext cx="794385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8" name="Chart" r:id="rId3" imgW="5951255" imgH="3520393" progId="MSGraph.Chart.8">
                  <p:embed followColorScheme="full"/>
                </p:oleObj>
              </mc:Choice>
              <mc:Fallback>
                <p:oleObj name="Chart" r:id="rId3" imgW="5951255" imgH="35203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576388"/>
                        <a:ext cx="794385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446213" y="6018213"/>
            <a:ext cx="6332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traditional “sigma” units (</a:t>
            </a:r>
            <a:r>
              <a:rPr lang="en-US"/>
              <a:t>multples of rms(</a:t>
            </a:r>
            <a:r>
              <a:rPr lang="en-US">
                <a:sym typeface="Symbol" pitchFamily="18" charset="2"/>
              </a:rPr>
              <a:t>-</a:t>
            </a:r>
            <a:r>
              <a:rPr lang="en-US"/>
              <a:t>) relative to </a:t>
            </a:r>
            <a:r>
              <a:rPr lang="en-US">
                <a:sym typeface="Symbol" pitchFamily="18" charset="2"/>
              </a:rPr>
              <a:t>)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 rot="16200000">
            <a:off x="-554831" y="3393282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normalized counts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89700"/>
            <a:ext cx="605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Lang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2014) </a:t>
            </a:r>
            <a:r>
              <a:rPr lang="en-US" altLang="en-US" sz="1800" i="1" dirty="0" smtClean="0">
                <a:solidFill>
                  <a:srgbClr val="000000"/>
                </a:solidFill>
                <a:cs typeface="Arial" pitchFamily="34" charset="0"/>
              </a:rPr>
              <a:t>PNAS </a:t>
            </a:r>
            <a:r>
              <a:rPr lang="en-US" sz="1800" i="1" dirty="0" smtClean="0"/>
              <a:t>USA</a:t>
            </a:r>
            <a:r>
              <a:rPr lang="en-US" sz="1800" dirty="0" smtClean="0"/>
              <a:t> </a:t>
            </a:r>
            <a:r>
              <a:rPr lang="en-US" sz="1800" b="1" dirty="0"/>
              <a:t>111</a:t>
            </a:r>
            <a:r>
              <a:rPr lang="en-US" sz="1800" dirty="0"/>
              <a:t>, 237-242. </a:t>
            </a:r>
          </a:p>
        </p:txBody>
      </p:sp>
    </p:spTree>
    <p:extLst>
      <p:ext uri="{BB962C8B-B14F-4D97-AF65-F5344CB8AC3E}">
        <p14:creationId xmlns:p14="http://schemas.microsoft.com/office/powerpoint/2010/main" val="156209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31697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58949" y="3051375"/>
            <a:ext cx="3337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Average outer-shell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merge</a:t>
            </a:r>
            <a:endParaRPr lang="en-US" altLang="en-US" sz="2000" b="1" baseline="-25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merge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 at the resolution limit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00118" y="6322990"/>
            <a:ext cx="72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Year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0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6609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Arial" pitchFamily="34" charset="0"/>
                <a:cs typeface="Arial" pitchFamily="34" charset="0"/>
              </a:rPr>
              <a:t>Expected </a:t>
            </a:r>
            <a:r>
              <a:rPr lang="en-US" altLang="en-US" sz="6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en-US" sz="6000" baseline="-25000" dirty="0" err="1" smtClean="0">
                <a:latin typeface="Arial" pitchFamily="34" charset="0"/>
                <a:cs typeface="Arial" pitchFamily="34" charset="0"/>
              </a:rPr>
              <a:t>merge</a:t>
            </a:r>
            <a:r>
              <a:rPr lang="en-US" altLang="en-US" sz="6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as </a:t>
            </a:r>
            <a:r>
              <a:rPr lang="en-US" altLang="en-US" sz="6000" i="1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6000" i="1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altLang="en-US" sz="6000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  <a:cs typeface="Arial" charset="0"/>
              </a:rPr>
              <a:t>→ 0</a:t>
            </a:r>
            <a:br>
              <a:rPr lang="en-US" altLang="en-US" sz="6000" dirty="0">
                <a:solidFill>
                  <a:srgbClr val="FF0000"/>
                </a:solidFill>
                <a:cs typeface="Arial" charset="0"/>
              </a:rPr>
            </a:br>
            <a:endParaRPr lang="en-US" altLang="en-US" sz="6000" baseline="-25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968188"/>
              </p:ext>
            </p:extLst>
          </p:nvPr>
        </p:nvGraphicFramePr>
        <p:xfrm>
          <a:off x="1210818" y="2518265"/>
          <a:ext cx="6602773" cy="2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7" name="Equation" r:id="rId3" imgW="1269720" imgH="495000" progId="Equation.3">
                  <p:embed/>
                </p:oleObj>
              </mc:Choice>
              <mc:Fallback>
                <p:oleObj name="Equation" r:id="rId3" imgW="12697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18" y="2518265"/>
                        <a:ext cx="6602773" cy="257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6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53082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8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Averaging Gaussian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38461"/>
              </p:ext>
            </p:extLst>
          </p:nvPr>
        </p:nvGraphicFramePr>
        <p:xfrm>
          <a:off x="2649849" y="4068184"/>
          <a:ext cx="2614613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9" name="Chart" r:id="rId5" imgW="6027385" imgH="3985173" progId="MSGraph.Chart.8">
                  <p:embed followColorScheme="full"/>
                </p:oleObj>
              </mc:Choice>
              <mc:Fallback>
                <p:oleObj name="Chart" r:id="rId5" imgW="6027385" imgH="398517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49" y="4068184"/>
                        <a:ext cx="2614613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07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57654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0" name="Chart" r:id="rId3" imgW="6035040" imgH="3977498" progId="MSGraph.Chart.8">
                  <p:embed followColorScheme="full"/>
                </p:oleObj>
              </mc:Choice>
              <mc:Fallback>
                <p:oleObj name="Chart" r:id="rId3" imgW="6035040" imgH="39774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Averaging Gauss/Gauss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06697"/>
              </p:ext>
            </p:extLst>
          </p:nvPr>
        </p:nvGraphicFramePr>
        <p:xfrm>
          <a:off x="2649538" y="4068763"/>
          <a:ext cx="2614612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1" name="Chart" r:id="rId5" imgW="6027385" imgH="3985173" progId="MSGraph.Chart.8">
                  <p:embed followColorScheme="full"/>
                </p:oleObj>
              </mc:Choice>
              <mc:Fallback>
                <p:oleObj name="Chart" r:id="rId5" imgW="6027385" imgH="398517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068763"/>
                        <a:ext cx="2614612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73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41844</TotalTime>
  <Words>2184</Words>
  <Application>Microsoft Office PowerPoint</Application>
  <PresentationFormat>On-screen Show (4:3)</PresentationFormat>
  <Paragraphs>341</Paragraphs>
  <Slides>59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1_Office Theme</vt:lpstr>
      <vt:lpstr>Office Theme</vt:lpstr>
      <vt:lpstr>White</vt:lpstr>
      <vt:lpstr>Default Design</vt:lpstr>
      <vt:lpstr>Chart</vt:lpstr>
      <vt:lpstr>Microsoft Graph Chart</vt:lpstr>
      <vt:lpstr>Equation</vt:lpstr>
      <vt:lpstr>Acknowledgements</vt:lpstr>
      <vt:lpstr>PowerPoint Presentation</vt:lpstr>
      <vt:lpstr>PowerPoint Presentation</vt:lpstr>
      <vt:lpstr>What is “resolution” ?</vt:lpstr>
      <vt:lpstr>What is “resolution” ?</vt:lpstr>
      <vt:lpstr>PowerPoint Presentation</vt:lpstr>
      <vt:lpstr>Expected Rmerge as Iobs → 0 </vt:lpstr>
      <vt:lpstr>PowerPoint Presentation</vt:lpstr>
      <vt:lpstr>PowerPoint Presentation</vt:lpstr>
      <vt:lpstr>Take-home lesson:</vt:lpstr>
      <vt:lpstr>Wisdom of our ancestors</vt:lpstr>
      <vt:lpstr>Where do I cut my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What can I claim in my paper?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"error bar" for electron density</vt:lpstr>
      <vt:lpstr>Histogram of electron density error (485 PDBs)</vt:lpstr>
      <vt:lpstr>PowerPoint Presentation</vt:lpstr>
      <vt:lpstr>PowerPoint Presentation</vt:lpstr>
      <vt:lpstr>PowerPoint Presentation</vt:lpstr>
      <vt:lpstr>B factors are in the PDB file</vt:lpstr>
      <vt:lpstr>What is “resolution” ?</vt:lpstr>
      <vt:lpstr>PowerPoint Presentation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"error bar" for electron density</vt:lpstr>
      <vt:lpstr>How does the “error” compare to “sigma”?</vt:lpstr>
      <vt:lpstr>How does the “error” compare to “sigma”?</vt:lpstr>
      <vt:lpstr>How does the “error” compare to “sigma”?</vt:lpstr>
      <vt:lpstr>What is the “error” in 2Fo-Fc “sigma” units?</vt:lpstr>
      <vt:lpstr>What is the “error” in Fo-Fc “sigma” units?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James Holton</dc:creator>
  <cp:lastModifiedBy>James_Holton</cp:lastModifiedBy>
  <cp:revision>162</cp:revision>
  <dcterms:created xsi:type="dcterms:W3CDTF">2010-03-07T18:24:14Z</dcterms:created>
  <dcterms:modified xsi:type="dcterms:W3CDTF">2017-05-28T15:45:14Z</dcterms:modified>
</cp:coreProperties>
</file>